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62" r:id="rId3"/>
    <p:sldId id="263" r:id="rId4"/>
    <p:sldId id="259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3DA0F-DE44-4067-A621-58DCF747DD53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ADD83-26EE-4611-8F0D-723F991EE9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923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86536B63-7518-2768-6181-AAD82758C2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9D2EFB14-DBE5-33A4-979D-02BA2F0EF1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altLang="en-US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FD8FEC57-842C-0702-2DC2-E37862D672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225827E6-DCC1-459D-887B-CD9B75D899FF}" type="slidenum">
              <a:rPr lang="en-IN" altLang="en-US"/>
              <a:pPr/>
              <a:t>4</a:t>
            </a:fld>
            <a:endParaRPr lang="en-I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9EC9D-A334-3876-CA5A-A2983094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375FB6-F43B-1397-F7EB-9E8CB3CA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1/2/2025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AA2D0-8D92-78AB-1964-6C352761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2CC50-63CA-A8B5-BB86-6618A46D4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E9B3-657D-476C-B24B-F74D956A6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77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7E8F220C-C694-22AA-3A72-7192710780A4}"/>
              </a:ext>
            </a:extLst>
          </p:cNvPr>
          <p:cNvSpPr/>
          <p:nvPr/>
        </p:nvSpPr>
        <p:spPr>
          <a:xfrm>
            <a:off x="160916" y="157605"/>
            <a:ext cx="11870164" cy="6542788"/>
          </a:xfrm>
          <a:prstGeom prst="rect">
            <a:avLst/>
          </a:prstGeom>
          <a:solidFill>
            <a:srgbClr val="E0DCE1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Bembo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082AF2C-EFFF-ADA3-F188-CF9350C93AD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35134" y="1066803"/>
            <a:ext cx="8112364" cy="2073118"/>
          </a:xfrm>
        </p:spPr>
        <p:txBody>
          <a:bodyPr anchorCtr="1"/>
          <a:lstStyle>
            <a:lvl1pPr algn="ctr">
              <a:defRPr sz="2800" cap="all" spc="39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FDA01BF-0AFB-5FB3-A997-9DD73DCEC1C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75805" y="4876806"/>
            <a:ext cx="7821640" cy="1028700"/>
          </a:xfrm>
        </p:spPr>
        <p:txBody>
          <a:bodyPr anchorCtr="1"/>
          <a:lstStyle>
            <a:lvl1pPr algn="ctr">
              <a:lnSpc>
                <a:spcPct val="100000"/>
              </a:lnSpc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357AD62-859F-3EF4-2998-09AB549A2C6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1/2/2025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6E76D1-183A-F3FA-6E10-2B6864389C7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7279968" y="6245352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99C6323-73B1-3A16-FD08-EE4146D5758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92CB67-ADD2-4F53-8773-A15AA13A1984}" type="slidenum">
              <a:t>‹#›</a:t>
            </a:fld>
            <a:endParaRPr lang="en-US"/>
          </a:p>
        </p:txBody>
      </p:sp>
      <p:grpSp>
        <p:nvGrpSpPr>
          <p:cNvPr id="8" name="Group 6">
            <a:extLst>
              <a:ext uri="{FF2B5EF4-FFF2-40B4-BE49-F238E27FC236}">
                <a16:creationId xmlns:a16="http://schemas.microsoft.com/office/drawing/2014/main" id="{B6E54A93-CAA6-FCE1-E959-399116D21B36}"/>
              </a:ext>
            </a:extLst>
          </p:cNvPr>
          <p:cNvGrpSpPr/>
          <p:nvPr/>
        </p:nvGrpSpPr>
        <p:grpSpPr>
          <a:xfrm>
            <a:off x="5662257" y="4240544"/>
            <a:ext cx="867482" cy="115443"/>
            <a:chOff x="5662257" y="4240544"/>
            <a:chExt cx="867482" cy="115443"/>
          </a:xfrm>
        </p:grpSpPr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3E2CA63B-63A5-419F-5D5A-9544C18AF2B9}"/>
                </a:ext>
              </a:extLst>
            </p:cNvPr>
            <p:cNvSpPr/>
            <p:nvPr/>
          </p:nvSpPr>
          <p:spPr>
            <a:xfrm rot="18964830" flipH="1">
              <a:off x="6038290" y="4240544"/>
              <a:ext cx="115443" cy="115443"/>
            </a:xfrm>
            <a:prstGeom prst="rect">
              <a:avLst/>
            </a:prstGeom>
            <a:noFill/>
            <a:ln w="15873" cap="flat">
              <a:solidFill>
                <a:srgbClr val="2C283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effectLst>
                  <a:outerShdw dist="38096" dir="2700000">
                    <a:srgbClr val="000000"/>
                  </a:outerShdw>
                </a:effectLst>
                <a:uFillTx/>
                <a:latin typeface="Bembo"/>
              </a:endParaRPr>
            </a:p>
          </p:txBody>
        </p:sp>
        <p:cxnSp>
          <p:nvCxnSpPr>
            <p:cNvPr id="10" name="Straight Connector 8">
              <a:extLst>
                <a:ext uri="{FF2B5EF4-FFF2-40B4-BE49-F238E27FC236}">
                  <a16:creationId xmlns:a16="http://schemas.microsoft.com/office/drawing/2014/main" id="{9CC698C3-3DF4-BB88-E7B5-D6E4ED5E5D01}"/>
                </a:ext>
              </a:extLst>
            </p:cNvPr>
            <p:cNvCxnSpPr/>
            <p:nvPr/>
          </p:nvCxnSpPr>
          <p:spPr>
            <a:xfrm>
              <a:off x="6177613" y="4298265"/>
              <a:ext cx="352126" cy="0"/>
            </a:xfrm>
            <a:prstGeom prst="straightConnector1">
              <a:avLst/>
            </a:prstGeom>
            <a:noFill/>
            <a:ln w="15873" cap="flat">
              <a:solidFill>
                <a:srgbClr val="2C2830"/>
              </a:solidFill>
              <a:prstDash val="solid"/>
              <a:miter/>
            </a:ln>
          </p:spPr>
        </p:cxnSp>
        <p:cxnSp>
          <p:nvCxnSpPr>
            <p:cNvPr id="11" name="Straight Connector 9">
              <a:extLst>
                <a:ext uri="{FF2B5EF4-FFF2-40B4-BE49-F238E27FC236}">
                  <a16:creationId xmlns:a16="http://schemas.microsoft.com/office/drawing/2014/main" id="{71D932D4-1DC0-92E3-F2F4-A316825E1DF0}"/>
                </a:ext>
              </a:extLst>
            </p:cNvPr>
            <p:cNvCxnSpPr/>
            <p:nvPr/>
          </p:nvCxnSpPr>
          <p:spPr>
            <a:xfrm>
              <a:off x="5662257" y="4298265"/>
              <a:ext cx="352126" cy="0"/>
            </a:xfrm>
            <a:prstGeom prst="straightConnector1">
              <a:avLst/>
            </a:prstGeom>
            <a:noFill/>
            <a:ln w="15873" cap="flat">
              <a:solidFill>
                <a:srgbClr val="2C2830"/>
              </a:solidFill>
              <a:prstDash val="solid"/>
              <a:miter/>
            </a:ln>
          </p:spPr>
        </p:cxnSp>
      </p:grpSp>
    </p:spTree>
    <p:extLst>
      <p:ext uri="{BB962C8B-B14F-4D97-AF65-F5344CB8AC3E}">
        <p14:creationId xmlns:p14="http://schemas.microsoft.com/office/powerpoint/2010/main" val="90795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23E4C16-D202-1EB0-988F-148087FA38CE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DA34D-B08F-46BB-A17B-676E85946C66}" type="slidenum">
              <a:rPr/>
              <a:pPr>
                <a:defRPr/>
              </a:pPr>
              <a:t>‹#›</a:t>
            </a:fld>
            <a:endParaRPr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B190B67-EA7A-D031-B912-70B331ABCC6E}"/>
              </a:ext>
            </a:extLst>
          </p:cNvPr>
          <p:cNvSpPr txBox="1">
            <a:spLocks noGrp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1/2/2025</a:t>
            </a:r>
            <a:endParaRPr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12A19CC-84F7-897A-0578-90B20FC7225D}"/>
              </a:ext>
            </a:extLst>
          </p:cNvPr>
          <p:cNvSpPr txBox="1">
            <a:spLocks noGrp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415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29B27C-774E-E703-A591-49D896298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03329-BD38-C64F-DCD0-361AF3505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6FF95-247C-074D-AC85-1AA03D917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1/2/2025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7FB02-2127-A339-F920-59FF6B7EE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8D77E-E763-99A8-1C86-E08048585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0BE9B3-657D-476C-B24B-F74D956A6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64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3">
            <a:extLst>
              <a:ext uri="{FF2B5EF4-FFF2-40B4-BE49-F238E27FC236}">
                <a16:creationId xmlns:a16="http://schemas.microsoft.com/office/drawing/2014/main" id="{2E4F0580-0BE1-9C8C-ED26-B145EBFE8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Bembo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239A7B-B947-D843-CA4A-059F9461956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607005" y="1388853"/>
            <a:ext cx="5226444" cy="4438174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2000" b="1" dirty="0"/>
              <a:t>Energy Data Analysis and Reporting using Azure Synapse Analytics and Power BI</a:t>
            </a:r>
            <a:endParaRPr lang="en-IN" sz="2000" b="1" i="1" dirty="0">
              <a:solidFill>
                <a:srgbClr val="33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9D3C24EA-3963-CD16-5B75-9305D0540E43}"/>
              </a:ext>
            </a:extLst>
          </p:cNvPr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en-US"/>
              <a:t>1/2/2025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58F55BF-CC18-F7E9-1DE4-5E058228384C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F292CB67-ADD2-4F53-8773-A15AA13A1984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89" name="Rectangle 618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191" name="Rectangle 619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3" name="Rectangle 619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5" name="Rectangle 619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97" name="Rectangle 619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D96BE6-1670-1BB2-828C-0EBA565A9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sz="2800" b="1" spc="39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grpSp>
        <p:nvGrpSpPr>
          <p:cNvPr id="6147" name="Rectangle 1">
            <a:extLst>
              <a:ext uri="{FF2B5EF4-FFF2-40B4-BE49-F238E27FC236}">
                <a16:creationId xmlns:a16="http://schemas.microsoft.com/office/drawing/2014/main" id="{69960FF2-FC32-D243-CEB4-CA4F90D28D3A}"/>
              </a:ext>
            </a:extLst>
          </p:cNvPr>
          <p:cNvGrpSpPr>
            <a:grpSpLocks/>
          </p:cNvGrpSpPr>
          <p:nvPr/>
        </p:nvGrpSpPr>
        <p:grpSpPr bwMode="auto">
          <a:xfrm>
            <a:off x="5977145" y="2214490"/>
            <a:ext cx="3621175" cy="4072334"/>
            <a:chOff x="5926237" y="1044784"/>
            <a:chExt cx="5257934" cy="4072334"/>
          </a:xfrm>
        </p:grpSpPr>
        <p:sp>
          <p:nvSpPr>
            <p:cNvPr id="6150" name="Freeform: Shape 10">
              <a:extLst>
                <a:ext uri="{FF2B5EF4-FFF2-40B4-BE49-F238E27FC236}">
                  <a16:creationId xmlns:a16="http://schemas.microsoft.com/office/drawing/2014/main" id="{E60BBBE2-A55B-5F2C-305D-609168DB1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679" y="1044784"/>
              <a:ext cx="5210616" cy="0"/>
            </a:xfrm>
            <a:custGeom>
              <a:avLst/>
              <a:gdLst>
                <a:gd name="T0" fmla="*/ 2605308 w 5210616"/>
                <a:gd name="T1" fmla="*/ 5210616 w 5210616"/>
                <a:gd name="T2" fmla="*/ 2605308 w 5210616"/>
                <a:gd name="T3" fmla="*/ 0 w 5210616"/>
                <a:gd name="T4" fmla="*/ 0 w 5210616"/>
                <a:gd name="T5" fmla="*/ 5210616 w 5210616"/>
                <a:gd name="T6" fmla="*/ 17694720 60000 65536"/>
                <a:gd name="T7" fmla="*/ 0 60000 65536"/>
                <a:gd name="T8" fmla="*/ 5898240 60000 65536"/>
                <a:gd name="T9" fmla="*/ 11796480 60000 65536"/>
                <a:gd name="T10" fmla="*/ 5898240 60000 65536"/>
                <a:gd name="T11" fmla="*/ 17694720 60000 65536"/>
                <a:gd name="T12" fmla="*/ 0 w 5210616"/>
                <a:gd name="T13" fmla="*/ 5210616 w 5210616"/>
              </a:gdLst>
              <a:ahLst/>
              <a:cxnLst>
                <a:cxn ang="T6">
                  <a:pos x="T0" y="0"/>
                </a:cxn>
                <a:cxn ang="T7">
                  <a:pos x="T1" y="0"/>
                </a:cxn>
                <a:cxn ang="T8">
                  <a:pos x="T2" y="0"/>
                </a:cxn>
                <a:cxn ang="T9">
                  <a:pos x="T3" y="0"/>
                </a:cxn>
                <a:cxn ang="T10">
                  <a:pos x="T4" y="0"/>
                </a:cxn>
                <a:cxn ang="T11">
                  <a:pos x="T5" y="0"/>
                </a:cxn>
              </a:cxnLst>
              <a:rect l="T12" t="0" r="T13" b="0"/>
              <a:pathLst>
                <a:path w="5210616">
                  <a:moveTo>
                    <a:pt x="0" y="0"/>
                  </a:moveTo>
                  <a:lnTo>
                    <a:pt x="5210616" y="1"/>
                  </a:lnTo>
                </a:path>
              </a:pathLst>
            </a:custGeom>
            <a:noFill/>
            <a:ln w="12701" cap="flat">
              <a:solidFill>
                <a:srgbClr val="A0888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6151" name="Freeform: Shape 11">
              <a:extLst>
                <a:ext uri="{FF2B5EF4-FFF2-40B4-BE49-F238E27FC236}">
                  <a16:creationId xmlns:a16="http://schemas.microsoft.com/office/drawing/2014/main" id="{BF16EC95-E241-10A1-3851-8481CCE06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679" y="1192974"/>
              <a:ext cx="5210616" cy="648837"/>
            </a:xfrm>
            <a:custGeom>
              <a:avLst/>
              <a:gdLst>
                <a:gd name="T0" fmla="*/ 2605309 w 5210615"/>
                <a:gd name="T1" fmla="*/ 0 h 797029"/>
                <a:gd name="T2" fmla="*/ 5210617 w 5210615"/>
                <a:gd name="T3" fmla="*/ 398513 h 797029"/>
                <a:gd name="T4" fmla="*/ 2605309 w 5210615"/>
                <a:gd name="T5" fmla="*/ 797025 h 797029"/>
                <a:gd name="T6" fmla="*/ 0 w 5210615"/>
                <a:gd name="T7" fmla="*/ 398513 h 797029"/>
                <a:gd name="T8" fmla="*/ 0 w 5210615"/>
                <a:gd name="T9" fmla="*/ 0 h 797029"/>
                <a:gd name="T10" fmla="*/ 5210617 w 5210615"/>
                <a:gd name="T11" fmla="*/ 0 h 797029"/>
                <a:gd name="T12" fmla="*/ 5210617 w 5210615"/>
                <a:gd name="T13" fmla="*/ 797025 h 797029"/>
                <a:gd name="T14" fmla="*/ 0 w 5210615"/>
                <a:gd name="T15" fmla="*/ 797025 h 797029"/>
                <a:gd name="T16" fmla="*/ 0 w 5210615"/>
                <a:gd name="T17" fmla="*/ 0 h 797029"/>
                <a:gd name="T18" fmla="*/ 17694720 60000 65536"/>
                <a:gd name="T19" fmla="*/ 0 60000 65536"/>
                <a:gd name="T20" fmla="*/ 5898240 60000 65536"/>
                <a:gd name="T21" fmla="*/ 1179648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10615"/>
                <a:gd name="T28" fmla="*/ 0 h 797029"/>
                <a:gd name="T29" fmla="*/ 5210615 w 5210615"/>
                <a:gd name="T30" fmla="*/ 797029 h 7970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10615" h="797029">
                  <a:moveTo>
                    <a:pt x="0" y="0"/>
                  </a:moveTo>
                  <a:lnTo>
                    <a:pt x="5210615" y="0"/>
                  </a:lnTo>
                  <a:lnTo>
                    <a:pt x="5210615" y="797029"/>
                  </a:lnTo>
                  <a:lnTo>
                    <a:pt x="0" y="79702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626" tIns="87626" rIns="87626" bIns="87626"/>
            <a:lstStyle>
              <a:lvl1pPr defTabSz="10223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 defTabSz="10223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 defTabSz="10223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 defTabSz="10223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 defTabSz="10223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defTabSz="1022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defTabSz="1022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defTabSz="1022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defTabSz="1022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algn="ctr" defTabSz="532440">
                <a:lnSpc>
                  <a:spcPct val="90000"/>
                </a:lnSpc>
                <a:spcAft>
                  <a:spcPts val="521"/>
                </a:spcAft>
              </a:pPr>
              <a:r>
                <a:rPr lang="en-US" altLang="en-US" sz="1800" kern="1200" dirty="0">
                  <a:solidFill>
                    <a:srgbClr val="000000"/>
                  </a:solidFill>
                  <a:latin typeface="Bembo" panose="02020502050201020203" pitchFamily="18" charset="0"/>
                  <a:ea typeface="+mn-ea"/>
                  <a:cs typeface="+mn-cs"/>
                </a:rPr>
                <a:t>Project Overview</a:t>
              </a:r>
              <a:endParaRPr lang="en-US" altLang="en-US" dirty="0">
                <a:solidFill>
                  <a:srgbClr val="000000"/>
                </a:solidFill>
                <a:latin typeface="Bembo" panose="02020502050201020203" pitchFamily="18" charset="0"/>
              </a:endParaRPr>
            </a:p>
          </p:txBody>
        </p:sp>
        <p:sp>
          <p:nvSpPr>
            <p:cNvPr id="6152" name="Freeform: Shape 12">
              <a:extLst>
                <a:ext uri="{FF2B5EF4-FFF2-40B4-BE49-F238E27FC236}">
                  <a16:creationId xmlns:a16="http://schemas.microsoft.com/office/drawing/2014/main" id="{10F4A39B-8073-74F4-30F0-EBD0EEEA3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679" y="1841811"/>
              <a:ext cx="5210616" cy="0"/>
            </a:xfrm>
            <a:custGeom>
              <a:avLst/>
              <a:gdLst>
                <a:gd name="T0" fmla="*/ 2605308 w 5210616"/>
                <a:gd name="T1" fmla="*/ 5210616 w 5210616"/>
                <a:gd name="T2" fmla="*/ 2605308 w 5210616"/>
                <a:gd name="T3" fmla="*/ 0 w 5210616"/>
                <a:gd name="T4" fmla="*/ 0 w 5210616"/>
                <a:gd name="T5" fmla="*/ 5210616 w 5210616"/>
                <a:gd name="T6" fmla="*/ 17694720 60000 65536"/>
                <a:gd name="T7" fmla="*/ 0 60000 65536"/>
                <a:gd name="T8" fmla="*/ 5898240 60000 65536"/>
                <a:gd name="T9" fmla="*/ 11796480 60000 65536"/>
                <a:gd name="T10" fmla="*/ 5898240 60000 65536"/>
                <a:gd name="T11" fmla="*/ 17694720 60000 65536"/>
                <a:gd name="T12" fmla="*/ 0 w 5210616"/>
                <a:gd name="T13" fmla="*/ 5210616 w 5210616"/>
              </a:gdLst>
              <a:ahLst/>
              <a:cxnLst>
                <a:cxn ang="T6">
                  <a:pos x="T0" y="0"/>
                </a:cxn>
                <a:cxn ang="T7">
                  <a:pos x="T1" y="0"/>
                </a:cxn>
                <a:cxn ang="T8">
                  <a:pos x="T2" y="0"/>
                </a:cxn>
                <a:cxn ang="T9">
                  <a:pos x="T3" y="0"/>
                </a:cxn>
                <a:cxn ang="T10">
                  <a:pos x="T4" y="0"/>
                </a:cxn>
                <a:cxn ang="T11">
                  <a:pos x="T5" y="0"/>
                </a:cxn>
              </a:cxnLst>
              <a:rect l="T12" t="0" r="T13" b="0"/>
              <a:pathLst>
                <a:path w="5210616">
                  <a:moveTo>
                    <a:pt x="0" y="0"/>
                  </a:moveTo>
                  <a:lnTo>
                    <a:pt x="5210616" y="1"/>
                  </a:lnTo>
                </a:path>
              </a:pathLst>
            </a:custGeom>
            <a:noFill/>
            <a:ln w="12701" cap="flat">
              <a:solidFill>
                <a:srgbClr val="B48C7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6153" name="Freeform: Shape 13">
              <a:extLst>
                <a:ext uri="{FF2B5EF4-FFF2-40B4-BE49-F238E27FC236}">
                  <a16:creationId xmlns:a16="http://schemas.microsoft.com/office/drawing/2014/main" id="{37BDBB3D-B7BB-FE2E-B962-2756BECAA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679" y="2000669"/>
              <a:ext cx="5210616" cy="559818"/>
            </a:xfrm>
            <a:custGeom>
              <a:avLst/>
              <a:gdLst>
                <a:gd name="T0" fmla="*/ 2605309 w 5210615"/>
                <a:gd name="T1" fmla="*/ 0 h 797029"/>
                <a:gd name="T2" fmla="*/ 5210617 w 5210615"/>
                <a:gd name="T3" fmla="*/ 398513 h 797029"/>
                <a:gd name="T4" fmla="*/ 2605309 w 5210615"/>
                <a:gd name="T5" fmla="*/ 797025 h 797029"/>
                <a:gd name="T6" fmla="*/ 0 w 5210615"/>
                <a:gd name="T7" fmla="*/ 398513 h 797029"/>
                <a:gd name="T8" fmla="*/ 0 w 5210615"/>
                <a:gd name="T9" fmla="*/ 0 h 797029"/>
                <a:gd name="T10" fmla="*/ 5210617 w 5210615"/>
                <a:gd name="T11" fmla="*/ 0 h 797029"/>
                <a:gd name="T12" fmla="*/ 5210617 w 5210615"/>
                <a:gd name="T13" fmla="*/ 797025 h 797029"/>
                <a:gd name="T14" fmla="*/ 0 w 5210615"/>
                <a:gd name="T15" fmla="*/ 797025 h 797029"/>
                <a:gd name="T16" fmla="*/ 0 w 5210615"/>
                <a:gd name="T17" fmla="*/ 0 h 797029"/>
                <a:gd name="T18" fmla="*/ 17694720 60000 65536"/>
                <a:gd name="T19" fmla="*/ 0 60000 65536"/>
                <a:gd name="T20" fmla="*/ 5898240 60000 65536"/>
                <a:gd name="T21" fmla="*/ 1179648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10615"/>
                <a:gd name="T28" fmla="*/ 0 h 797029"/>
                <a:gd name="T29" fmla="*/ 5210615 w 5210615"/>
                <a:gd name="T30" fmla="*/ 797029 h 7970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10615" h="797029">
                  <a:moveTo>
                    <a:pt x="0" y="0"/>
                  </a:moveTo>
                  <a:lnTo>
                    <a:pt x="5210615" y="0"/>
                  </a:lnTo>
                  <a:lnTo>
                    <a:pt x="5210615" y="797029"/>
                  </a:lnTo>
                  <a:lnTo>
                    <a:pt x="0" y="79702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626" tIns="87626" rIns="87626" bIns="87626"/>
            <a:lstStyle>
              <a:lvl1pPr defTabSz="10223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 defTabSz="10223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 defTabSz="10223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 defTabSz="10223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 defTabSz="10223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defTabSz="1022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defTabSz="1022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defTabSz="1022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defTabSz="1022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algn="ctr" defTabSz="532440">
                <a:lnSpc>
                  <a:spcPct val="90000"/>
                </a:lnSpc>
                <a:spcAft>
                  <a:spcPts val="521"/>
                </a:spcAft>
              </a:pPr>
              <a:r>
                <a:rPr lang="en-US" altLang="en-US" sz="1800" kern="1200" dirty="0">
                  <a:solidFill>
                    <a:srgbClr val="000000"/>
                  </a:solidFill>
                  <a:latin typeface="Bembo" panose="02020502050201020203" pitchFamily="18" charset="0"/>
                  <a:ea typeface="+mn-ea"/>
                  <a:cs typeface="+mn-cs"/>
                </a:rPr>
                <a:t>Technical Architecture </a:t>
              </a:r>
              <a:endParaRPr lang="en-US" altLang="en-US" dirty="0">
                <a:solidFill>
                  <a:srgbClr val="000000"/>
                </a:solidFill>
                <a:latin typeface="Bembo" panose="02020502050201020203" pitchFamily="18" charset="0"/>
              </a:endParaRPr>
            </a:p>
          </p:txBody>
        </p:sp>
        <p:sp>
          <p:nvSpPr>
            <p:cNvPr id="6154" name="Freeform: Shape 14">
              <a:extLst>
                <a:ext uri="{FF2B5EF4-FFF2-40B4-BE49-F238E27FC236}">
                  <a16:creationId xmlns:a16="http://schemas.microsoft.com/office/drawing/2014/main" id="{2D3B5898-DCFD-4643-3E0A-7BCE95BF9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679" y="2638848"/>
              <a:ext cx="5210616" cy="0"/>
            </a:xfrm>
            <a:custGeom>
              <a:avLst/>
              <a:gdLst>
                <a:gd name="T0" fmla="*/ 2605308 w 5210616"/>
                <a:gd name="T1" fmla="*/ 5210616 w 5210616"/>
                <a:gd name="T2" fmla="*/ 2605308 w 5210616"/>
                <a:gd name="T3" fmla="*/ 0 w 5210616"/>
                <a:gd name="T4" fmla="*/ 0 w 5210616"/>
                <a:gd name="T5" fmla="*/ 5210616 w 5210616"/>
                <a:gd name="T6" fmla="*/ 17694720 60000 65536"/>
                <a:gd name="T7" fmla="*/ 0 60000 65536"/>
                <a:gd name="T8" fmla="*/ 5898240 60000 65536"/>
                <a:gd name="T9" fmla="*/ 11796480 60000 65536"/>
                <a:gd name="T10" fmla="*/ 5898240 60000 65536"/>
                <a:gd name="T11" fmla="*/ 17694720 60000 65536"/>
                <a:gd name="T12" fmla="*/ 0 w 5210616"/>
                <a:gd name="T13" fmla="*/ 5210616 w 5210616"/>
              </a:gdLst>
              <a:ahLst/>
              <a:cxnLst>
                <a:cxn ang="T6">
                  <a:pos x="T0" y="0"/>
                </a:cxn>
                <a:cxn ang="T7">
                  <a:pos x="T1" y="0"/>
                </a:cxn>
                <a:cxn ang="T8">
                  <a:pos x="T2" y="0"/>
                </a:cxn>
                <a:cxn ang="T9">
                  <a:pos x="T3" y="0"/>
                </a:cxn>
                <a:cxn ang="T10">
                  <a:pos x="T4" y="0"/>
                </a:cxn>
                <a:cxn ang="T11">
                  <a:pos x="T5" y="0"/>
                </a:cxn>
              </a:cxnLst>
              <a:rect l="T12" t="0" r="T13" b="0"/>
              <a:pathLst>
                <a:path w="5210616">
                  <a:moveTo>
                    <a:pt x="0" y="0"/>
                  </a:moveTo>
                  <a:lnTo>
                    <a:pt x="5210616" y="1"/>
                  </a:lnTo>
                </a:path>
              </a:pathLst>
            </a:custGeom>
            <a:noFill/>
            <a:ln w="12701" cap="flat">
              <a:solidFill>
                <a:srgbClr val="809C9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6155" name="Freeform: Shape 15">
              <a:extLst>
                <a:ext uri="{FF2B5EF4-FFF2-40B4-BE49-F238E27FC236}">
                  <a16:creationId xmlns:a16="http://schemas.microsoft.com/office/drawing/2014/main" id="{88FEE107-E8C6-F749-96A3-6E470E67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6237" y="2726036"/>
              <a:ext cx="5210615" cy="797027"/>
            </a:xfrm>
            <a:custGeom>
              <a:avLst/>
              <a:gdLst>
                <a:gd name="T0" fmla="*/ 2605309 w 5210615"/>
                <a:gd name="T1" fmla="*/ 0 h 797029"/>
                <a:gd name="T2" fmla="*/ 5210617 w 5210615"/>
                <a:gd name="T3" fmla="*/ 398513 h 797029"/>
                <a:gd name="T4" fmla="*/ 2605309 w 5210615"/>
                <a:gd name="T5" fmla="*/ 797025 h 797029"/>
                <a:gd name="T6" fmla="*/ 0 w 5210615"/>
                <a:gd name="T7" fmla="*/ 398513 h 797029"/>
                <a:gd name="T8" fmla="*/ 0 w 5210615"/>
                <a:gd name="T9" fmla="*/ 0 h 797029"/>
                <a:gd name="T10" fmla="*/ 5210617 w 5210615"/>
                <a:gd name="T11" fmla="*/ 0 h 797029"/>
                <a:gd name="T12" fmla="*/ 5210617 w 5210615"/>
                <a:gd name="T13" fmla="*/ 797025 h 797029"/>
                <a:gd name="T14" fmla="*/ 0 w 5210615"/>
                <a:gd name="T15" fmla="*/ 797025 h 797029"/>
                <a:gd name="T16" fmla="*/ 0 w 5210615"/>
                <a:gd name="T17" fmla="*/ 0 h 797029"/>
                <a:gd name="T18" fmla="*/ 17694720 60000 65536"/>
                <a:gd name="T19" fmla="*/ 0 60000 65536"/>
                <a:gd name="T20" fmla="*/ 5898240 60000 65536"/>
                <a:gd name="T21" fmla="*/ 1179648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10615"/>
                <a:gd name="T28" fmla="*/ 0 h 797029"/>
                <a:gd name="T29" fmla="*/ 5210615 w 5210615"/>
                <a:gd name="T30" fmla="*/ 797029 h 7970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10615" h="797029">
                  <a:moveTo>
                    <a:pt x="0" y="0"/>
                  </a:moveTo>
                  <a:lnTo>
                    <a:pt x="5210615" y="0"/>
                  </a:lnTo>
                  <a:lnTo>
                    <a:pt x="5210615" y="797029"/>
                  </a:lnTo>
                  <a:lnTo>
                    <a:pt x="0" y="79702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626" tIns="87626" rIns="87626" bIns="87626"/>
            <a:lstStyle>
              <a:lvl1pPr defTabSz="10223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 defTabSz="10223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 defTabSz="10223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 defTabSz="10223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 defTabSz="10223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defTabSz="1022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defTabSz="1022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defTabSz="1022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defTabSz="1022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algn="ctr" defTabSz="532440">
                <a:spcAft>
                  <a:spcPts val="446"/>
                </a:spcAft>
              </a:pPr>
              <a:r>
                <a:rPr lang="en-IN" altLang="en-US" sz="1800" kern="1200" dirty="0">
                  <a:solidFill>
                    <a:srgbClr val="000000"/>
                  </a:solidFill>
                  <a:latin typeface="Bembo" panose="02020502050201020203" pitchFamily="18" charset="0"/>
                  <a:ea typeface="+mn-ea"/>
                  <a:cs typeface="+mn-cs"/>
                </a:rPr>
                <a:t>Data</a:t>
              </a:r>
              <a:r>
                <a:rPr lang="en-IN" altLang="en-US" sz="1800" b="1" kern="1200" dirty="0">
                  <a:solidFill>
                    <a:srgbClr val="000000"/>
                  </a:solidFill>
                  <a:latin typeface="Bambo"/>
                  <a:ea typeface="+mn-ea"/>
                  <a:cs typeface="+mn-cs"/>
                </a:rPr>
                <a:t> </a:t>
              </a:r>
              <a:r>
                <a:rPr lang="en-IN" altLang="en-US" sz="1800" kern="1200" dirty="0">
                  <a:solidFill>
                    <a:srgbClr val="000000"/>
                  </a:solidFill>
                  <a:latin typeface="Bembo" panose="02020502050201020203" pitchFamily="18" charset="0"/>
                  <a:ea typeface="+mn-ea"/>
                  <a:cs typeface="+mn-cs"/>
                </a:rPr>
                <a:t>Flow</a:t>
              </a:r>
              <a:r>
                <a:rPr lang="en-IN" altLang="en-US" sz="1800" b="1" kern="1200" dirty="0">
                  <a:solidFill>
                    <a:srgbClr val="000000"/>
                  </a:solidFill>
                  <a:latin typeface="Bambo"/>
                  <a:ea typeface="+mn-ea"/>
                  <a:cs typeface="+mn-cs"/>
                </a:rPr>
                <a:t> </a:t>
              </a:r>
              <a:r>
                <a:rPr lang="en-IN" altLang="en-US" sz="1800" kern="1200" dirty="0">
                  <a:solidFill>
                    <a:srgbClr val="000000"/>
                  </a:solidFill>
                  <a:latin typeface="Bembo" panose="02020502050201020203" pitchFamily="18" charset="0"/>
                  <a:ea typeface="+mn-ea"/>
                  <a:cs typeface="+mn-cs"/>
                </a:rPr>
                <a:t>and</a:t>
              </a:r>
              <a:r>
                <a:rPr lang="en-IN" altLang="en-US" sz="1800" b="1" kern="1200" dirty="0">
                  <a:solidFill>
                    <a:srgbClr val="000000"/>
                  </a:solidFill>
                  <a:latin typeface="Bambo"/>
                  <a:ea typeface="+mn-ea"/>
                  <a:cs typeface="+mn-cs"/>
                </a:rPr>
                <a:t> </a:t>
              </a:r>
              <a:r>
                <a:rPr lang="en-IN" altLang="en-US" sz="1800" kern="1200" dirty="0">
                  <a:solidFill>
                    <a:srgbClr val="000000"/>
                  </a:solidFill>
                  <a:latin typeface="Bembo" panose="02020502050201020203" pitchFamily="18" charset="0"/>
                  <a:ea typeface="+mn-ea"/>
                  <a:cs typeface="+mn-cs"/>
                </a:rPr>
                <a:t>Process</a:t>
              </a:r>
              <a:r>
                <a:rPr lang="en-IN" altLang="en-US" sz="1800" b="1" kern="1200" dirty="0">
                  <a:solidFill>
                    <a:srgbClr val="000000"/>
                  </a:solidFill>
                  <a:latin typeface="Bambo"/>
                  <a:ea typeface="+mn-ea"/>
                  <a:cs typeface="+mn-cs"/>
                </a:rPr>
                <a:t> </a:t>
              </a:r>
              <a:r>
                <a:rPr lang="en-IN" altLang="en-US" sz="1800" kern="1200" dirty="0">
                  <a:solidFill>
                    <a:srgbClr val="000000"/>
                  </a:solidFill>
                  <a:latin typeface="Bembo" panose="02020502050201020203" pitchFamily="18" charset="0"/>
                  <a:ea typeface="+mn-ea"/>
                  <a:cs typeface="+mn-cs"/>
                </a:rPr>
                <a:t>Breakdown</a:t>
              </a:r>
              <a:endParaRPr lang="en-IN" altLang="en-US" dirty="0">
                <a:solidFill>
                  <a:srgbClr val="000000"/>
                </a:solidFill>
                <a:latin typeface="Bembo" panose="02020502050201020203" pitchFamily="18" charset="0"/>
              </a:endParaRPr>
            </a:p>
          </p:txBody>
        </p:sp>
        <p:sp>
          <p:nvSpPr>
            <p:cNvPr id="6156" name="Freeform: Shape 16">
              <a:extLst>
                <a:ext uri="{FF2B5EF4-FFF2-40B4-BE49-F238E27FC236}">
                  <a16:creationId xmlns:a16="http://schemas.microsoft.com/office/drawing/2014/main" id="{7098E539-9D39-AF7F-CC75-CB87D4B87F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3555" y="3348688"/>
              <a:ext cx="5210616" cy="0"/>
            </a:xfrm>
            <a:custGeom>
              <a:avLst/>
              <a:gdLst>
                <a:gd name="T0" fmla="*/ 2605308 w 5210616"/>
                <a:gd name="T1" fmla="*/ 5210616 w 5210616"/>
                <a:gd name="T2" fmla="*/ 2605308 w 5210616"/>
                <a:gd name="T3" fmla="*/ 0 w 5210616"/>
                <a:gd name="T4" fmla="*/ 0 w 5210616"/>
                <a:gd name="T5" fmla="*/ 5210616 w 5210616"/>
                <a:gd name="T6" fmla="*/ 17694720 60000 65536"/>
                <a:gd name="T7" fmla="*/ 0 60000 65536"/>
                <a:gd name="T8" fmla="*/ 5898240 60000 65536"/>
                <a:gd name="T9" fmla="*/ 11796480 60000 65536"/>
                <a:gd name="T10" fmla="*/ 5898240 60000 65536"/>
                <a:gd name="T11" fmla="*/ 17694720 60000 65536"/>
                <a:gd name="T12" fmla="*/ 0 w 5210616"/>
                <a:gd name="T13" fmla="*/ 5210616 w 5210616"/>
              </a:gdLst>
              <a:ahLst/>
              <a:cxnLst>
                <a:cxn ang="T6">
                  <a:pos x="T0" y="0"/>
                </a:cxn>
                <a:cxn ang="T7">
                  <a:pos x="T1" y="0"/>
                </a:cxn>
                <a:cxn ang="T8">
                  <a:pos x="T2" y="0"/>
                </a:cxn>
                <a:cxn ang="T9">
                  <a:pos x="T3" y="0"/>
                </a:cxn>
                <a:cxn ang="T10">
                  <a:pos x="T4" y="0"/>
                </a:cxn>
                <a:cxn ang="T11">
                  <a:pos x="T5" y="0"/>
                </a:cxn>
              </a:cxnLst>
              <a:rect l="T12" t="0" r="T13" b="0"/>
              <a:pathLst>
                <a:path w="5210616">
                  <a:moveTo>
                    <a:pt x="0" y="0"/>
                  </a:moveTo>
                  <a:lnTo>
                    <a:pt x="5210616" y="1"/>
                  </a:lnTo>
                </a:path>
              </a:pathLst>
            </a:custGeom>
            <a:noFill/>
            <a:ln w="12701" cap="flat">
              <a:solidFill>
                <a:srgbClr val="899F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6157" name="Freeform: Shape 17">
              <a:extLst>
                <a:ext uri="{FF2B5EF4-FFF2-40B4-BE49-F238E27FC236}">
                  <a16:creationId xmlns:a16="http://schemas.microsoft.com/office/drawing/2014/main" id="{FB327F58-ADB5-0B3A-5A81-BC7E45895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5978" y="3487836"/>
              <a:ext cx="5210616" cy="797027"/>
            </a:xfrm>
            <a:custGeom>
              <a:avLst/>
              <a:gdLst>
                <a:gd name="T0" fmla="*/ 2605309 w 5210615"/>
                <a:gd name="T1" fmla="*/ 0 h 797029"/>
                <a:gd name="T2" fmla="*/ 5210617 w 5210615"/>
                <a:gd name="T3" fmla="*/ 398513 h 797029"/>
                <a:gd name="T4" fmla="*/ 2605309 w 5210615"/>
                <a:gd name="T5" fmla="*/ 797025 h 797029"/>
                <a:gd name="T6" fmla="*/ 0 w 5210615"/>
                <a:gd name="T7" fmla="*/ 398513 h 797029"/>
                <a:gd name="T8" fmla="*/ 0 w 5210615"/>
                <a:gd name="T9" fmla="*/ 0 h 797029"/>
                <a:gd name="T10" fmla="*/ 5210617 w 5210615"/>
                <a:gd name="T11" fmla="*/ 0 h 797029"/>
                <a:gd name="T12" fmla="*/ 5210617 w 5210615"/>
                <a:gd name="T13" fmla="*/ 797025 h 797029"/>
                <a:gd name="T14" fmla="*/ 0 w 5210615"/>
                <a:gd name="T15" fmla="*/ 797025 h 797029"/>
                <a:gd name="T16" fmla="*/ 0 w 5210615"/>
                <a:gd name="T17" fmla="*/ 0 h 797029"/>
                <a:gd name="T18" fmla="*/ 17694720 60000 65536"/>
                <a:gd name="T19" fmla="*/ 0 60000 65536"/>
                <a:gd name="T20" fmla="*/ 5898240 60000 65536"/>
                <a:gd name="T21" fmla="*/ 1179648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10615"/>
                <a:gd name="T28" fmla="*/ 0 h 797029"/>
                <a:gd name="T29" fmla="*/ 5210615 w 5210615"/>
                <a:gd name="T30" fmla="*/ 797029 h 7970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10615" h="797029">
                  <a:moveTo>
                    <a:pt x="0" y="0"/>
                  </a:moveTo>
                  <a:lnTo>
                    <a:pt x="5210615" y="0"/>
                  </a:lnTo>
                  <a:lnTo>
                    <a:pt x="5210615" y="797029"/>
                  </a:lnTo>
                  <a:lnTo>
                    <a:pt x="0" y="79702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626" tIns="87626" rIns="87626" bIns="87626"/>
            <a:lstStyle>
              <a:lvl1pPr defTabSz="10223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 defTabSz="10223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 defTabSz="10223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 defTabSz="10223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 defTabSz="10223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defTabSz="1022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defTabSz="1022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defTabSz="1022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defTabSz="1022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algn="ctr" defTabSz="532440">
                <a:spcAft>
                  <a:spcPts val="446"/>
                </a:spcAft>
              </a:pPr>
              <a:r>
                <a:rPr lang="en-US" altLang="en-US" sz="1800" kern="1200" dirty="0">
                  <a:solidFill>
                    <a:srgbClr val="000000"/>
                  </a:solidFill>
                  <a:latin typeface="Bembo" panose="02020502050201020203" pitchFamily="18" charset="0"/>
                  <a:ea typeface="+mn-ea"/>
                  <a:cs typeface="+mn-cs"/>
                </a:rPr>
                <a:t>Business</a:t>
              </a:r>
              <a:r>
                <a:rPr lang="en-US" altLang="en-US" sz="1800" kern="1200" dirty="0">
                  <a:solidFill>
                    <a:schemeClr val="tx1"/>
                  </a:solidFill>
                  <a:latin typeface="Aptos" panose="020B0004020202020204" pitchFamily="34" charset="0"/>
                  <a:ea typeface="+mn-ea"/>
                  <a:cs typeface="+mn-cs"/>
                </a:rPr>
                <a:t> </a:t>
              </a:r>
              <a:r>
                <a:rPr lang="en-US" altLang="en-US" sz="1800" kern="1200" dirty="0">
                  <a:solidFill>
                    <a:srgbClr val="000000"/>
                  </a:solidFill>
                  <a:latin typeface="Bembo" panose="02020502050201020203" pitchFamily="18" charset="0"/>
                  <a:ea typeface="+mn-ea"/>
                  <a:cs typeface="+mn-cs"/>
                </a:rPr>
                <a:t>Outcomes</a:t>
              </a:r>
              <a:r>
                <a:rPr lang="en-US" altLang="en-US" sz="1800" kern="1200" dirty="0">
                  <a:solidFill>
                    <a:schemeClr val="tx1"/>
                  </a:solidFill>
                  <a:latin typeface="Aptos" panose="020B0004020202020204" pitchFamily="34" charset="0"/>
                  <a:ea typeface="+mn-ea"/>
                  <a:cs typeface="+mn-cs"/>
                </a:rPr>
                <a:t> </a:t>
              </a:r>
              <a:r>
                <a:rPr lang="en-US" altLang="en-US" sz="1800" kern="1200" dirty="0">
                  <a:solidFill>
                    <a:srgbClr val="000000"/>
                  </a:solidFill>
                  <a:latin typeface="Bembo" panose="02020502050201020203" pitchFamily="18" charset="0"/>
                  <a:ea typeface="+mn-ea"/>
                  <a:cs typeface="+mn-cs"/>
                </a:rPr>
                <a:t>and</a:t>
              </a:r>
              <a:r>
                <a:rPr lang="en-US" altLang="en-US" sz="1800" kern="1200" dirty="0">
                  <a:solidFill>
                    <a:schemeClr val="tx1"/>
                  </a:solidFill>
                  <a:latin typeface="Aptos" panose="020B0004020202020204" pitchFamily="34" charset="0"/>
                  <a:ea typeface="+mn-ea"/>
                  <a:cs typeface="+mn-cs"/>
                </a:rPr>
                <a:t> </a:t>
              </a:r>
              <a:r>
                <a:rPr lang="en-US" altLang="en-US" sz="1800" kern="1200" dirty="0">
                  <a:solidFill>
                    <a:srgbClr val="000000"/>
                  </a:solidFill>
                  <a:latin typeface="Bembo" panose="02020502050201020203" pitchFamily="18" charset="0"/>
                  <a:ea typeface="+mn-ea"/>
                  <a:cs typeface="+mn-cs"/>
                </a:rPr>
                <a:t>Impact</a:t>
              </a:r>
              <a:endParaRPr lang="en-IN" altLang="en-US" dirty="0">
                <a:solidFill>
                  <a:srgbClr val="000000"/>
                </a:solidFill>
                <a:latin typeface="Bembo" panose="02020502050201020203" pitchFamily="18" charset="0"/>
              </a:endParaRPr>
            </a:p>
          </p:txBody>
        </p:sp>
        <p:sp>
          <p:nvSpPr>
            <p:cNvPr id="6158" name="Freeform: Shape 18">
              <a:extLst>
                <a:ext uri="{FF2B5EF4-FFF2-40B4-BE49-F238E27FC236}">
                  <a16:creationId xmlns:a16="http://schemas.microsoft.com/office/drawing/2014/main" id="{09591450-B932-0FC0-110F-AE02686CB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679" y="4232903"/>
              <a:ext cx="5210616" cy="0"/>
            </a:xfrm>
            <a:custGeom>
              <a:avLst/>
              <a:gdLst>
                <a:gd name="T0" fmla="*/ 2605308 w 5210616"/>
                <a:gd name="T1" fmla="*/ 5210616 w 5210616"/>
                <a:gd name="T2" fmla="*/ 2605308 w 5210616"/>
                <a:gd name="T3" fmla="*/ 0 w 5210616"/>
                <a:gd name="T4" fmla="*/ 0 w 5210616"/>
                <a:gd name="T5" fmla="*/ 5210616 w 5210616"/>
                <a:gd name="T6" fmla="*/ 17694720 60000 65536"/>
                <a:gd name="T7" fmla="*/ 0 60000 65536"/>
                <a:gd name="T8" fmla="*/ 5898240 60000 65536"/>
                <a:gd name="T9" fmla="*/ 11796480 60000 65536"/>
                <a:gd name="T10" fmla="*/ 5898240 60000 65536"/>
                <a:gd name="T11" fmla="*/ 17694720 60000 65536"/>
                <a:gd name="T12" fmla="*/ 0 w 5210616"/>
                <a:gd name="T13" fmla="*/ 5210616 w 5210616"/>
              </a:gdLst>
              <a:ahLst/>
              <a:cxnLst>
                <a:cxn ang="T6">
                  <a:pos x="T0" y="0"/>
                </a:cxn>
                <a:cxn ang="T7">
                  <a:pos x="T1" y="0"/>
                </a:cxn>
                <a:cxn ang="T8">
                  <a:pos x="T2" y="0"/>
                </a:cxn>
                <a:cxn ang="T9">
                  <a:pos x="T3" y="0"/>
                </a:cxn>
                <a:cxn ang="T10">
                  <a:pos x="T4" y="0"/>
                </a:cxn>
                <a:cxn ang="T11">
                  <a:pos x="T5" y="0"/>
                </a:cxn>
              </a:cxnLst>
              <a:rect l="T12" t="0" r="T13" b="0"/>
              <a:pathLst>
                <a:path w="5210616">
                  <a:moveTo>
                    <a:pt x="0" y="0"/>
                  </a:moveTo>
                  <a:lnTo>
                    <a:pt x="5210616" y="1"/>
                  </a:lnTo>
                </a:path>
              </a:pathLst>
            </a:custGeom>
            <a:noFill/>
            <a:ln w="12701" cap="flat">
              <a:solidFill>
                <a:srgbClr val="72827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6159" name="Freeform: Shape 19">
              <a:extLst>
                <a:ext uri="{FF2B5EF4-FFF2-40B4-BE49-F238E27FC236}">
                  <a16:creationId xmlns:a16="http://schemas.microsoft.com/office/drawing/2014/main" id="{E6346202-AEE7-3561-8922-F22F21DC7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679" y="4320091"/>
              <a:ext cx="5210616" cy="797027"/>
            </a:xfrm>
            <a:custGeom>
              <a:avLst/>
              <a:gdLst>
                <a:gd name="T0" fmla="*/ 2605309 w 5210615"/>
                <a:gd name="T1" fmla="*/ 0 h 797029"/>
                <a:gd name="T2" fmla="*/ 5210617 w 5210615"/>
                <a:gd name="T3" fmla="*/ 398513 h 797029"/>
                <a:gd name="T4" fmla="*/ 2605309 w 5210615"/>
                <a:gd name="T5" fmla="*/ 797025 h 797029"/>
                <a:gd name="T6" fmla="*/ 0 w 5210615"/>
                <a:gd name="T7" fmla="*/ 398513 h 797029"/>
                <a:gd name="T8" fmla="*/ 0 w 5210615"/>
                <a:gd name="T9" fmla="*/ 0 h 797029"/>
                <a:gd name="T10" fmla="*/ 5210617 w 5210615"/>
                <a:gd name="T11" fmla="*/ 0 h 797029"/>
                <a:gd name="T12" fmla="*/ 5210617 w 5210615"/>
                <a:gd name="T13" fmla="*/ 797025 h 797029"/>
                <a:gd name="T14" fmla="*/ 0 w 5210615"/>
                <a:gd name="T15" fmla="*/ 797025 h 797029"/>
                <a:gd name="T16" fmla="*/ 0 w 5210615"/>
                <a:gd name="T17" fmla="*/ 0 h 797029"/>
                <a:gd name="T18" fmla="*/ 17694720 60000 65536"/>
                <a:gd name="T19" fmla="*/ 0 60000 65536"/>
                <a:gd name="T20" fmla="*/ 5898240 60000 65536"/>
                <a:gd name="T21" fmla="*/ 1179648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10615"/>
                <a:gd name="T28" fmla="*/ 0 h 797029"/>
                <a:gd name="T29" fmla="*/ 5210615 w 5210615"/>
                <a:gd name="T30" fmla="*/ 797029 h 7970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10615" h="797029">
                  <a:moveTo>
                    <a:pt x="0" y="0"/>
                  </a:moveTo>
                  <a:lnTo>
                    <a:pt x="5210615" y="0"/>
                  </a:lnTo>
                  <a:lnTo>
                    <a:pt x="5210615" y="797029"/>
                  </a:lnTo>
                  <a:lnTo>
                    <a:pt x="0" y="79702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626" tIns="87626" rIns="87626" bIns="87626"/>
            <a:lstStyle>
              <a:lvl1pPr defTabSz="10223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1pPr>
              <a:lvl2pPr marL="742950" indent="-285750" defTabSz="10223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2pPr>
              <a:lvl3pPr marL="1143000" indent="-228600" defTabSz="10223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3pPr>
              <a:lvl4pPr marL="1600200" indent="-228600" defTabSz="10223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4pPr>
              <a:lvl5pPr marL="2057400" indent="-228600" defTabSz="1022350"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5pPr>
              <a:lvl6pPr marL="2514600" indent="-228600" defTabSz="1022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6pPr>
              <a:lvl7pPr marL="2971800" indent="-228600" defTabSz="1022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7pPr>
              <a:lvl8pPr marL="3429000" indent="-228600" defTabSz="1022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8pPr>
              <a:lvl9pPr marL="3886200" indent="-228600" defTabSz="102235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ptos" panose="020B0004020202020204" pitchFamily="34" charset="0"/>
                </a:defRPr>
              </a:lvl9pPr>
            </a:lstStyle>
            <a:p>
              <a:pPr algn="ctr" defTabSz="532440">
                <a:lnSpc>
                  <a:spcPct val="90000"/>
                </a:lnSpc>
                <a:spcAft>
                  <a:spcPts val="521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Bembo" panose="02020502050201020203" pitchFamily="18" charset="0"/>
                </a:rPr>
                <a:t>Conclusion</a:t>
              </a:r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6160" name="Freeform: Shape 20">
              <a:extLst>
                <a:ext uri="{FF2B5EF4-FFF2-40B4-BE49-F238E27FC236}">
                  <a16:creationId xmlns:a16="http://schemas.microsoft.com/office/drawing/2014/main" id="{8C4CDC45-2D02-72AA-AF32-18751A668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3555" y="4952293"/>
              <a:ext cx="5210616" cy="0"/>
            </a:xfrm>
            <a:custGeom>
              <a:avLst/>
              <a:gdLst>
                <a:gd name="T0" fmla="*/ 2605308 w 5210616"/>
                <a:gd name="T1" fmla="*/ 5210616 w 5210616"/>
                <a:gd name="T2" fmla="*/ 2605308 w 5210616"/>
                <a:gd name="T3" fmla="*/ 0 w 5210616"/>
                <a:gd name="T4" fmla="*/ 0 w 5210616"/>
                <a:gd name="T5" fmla="*/ 5210616 w 5210616"/>
                <a:gd name="T6" fmla="*/ 17694720 60000 65536"/>
                <a:gd name="T7" fmla="*/ 0 60000 65536"/>
                <a:gd name="T8" fmla="*/ 5898240 60000 65536"/>
                <a:gd name="T9" fmla="*/ 11796480 60000 65536"/>
                <a:gd name="T10" fmla="*/ 5898240 60000 65536"/>
                <a:gd name="T11" fmla="*/ 17694720 60000 65536"/>
                <a:gd name="T12" fmla="*/ 0 w 5210616"/>
                <a:gd name="T13" fmla="*/ 5210616 w 5210616"/>
              </a:gdLst>
              <a:ahLst/>
              <a:cxnLst>
                <a:cxn ang="T6">
                  <a:pos x="T0" y="0"/>
                </a:cxn>
                <a:cxn ang="T7">
                  <a:pos x="T1" y="0"/>
                </a:cxn>
                <a:cxn ang="T8">
                  <a:pos x="T2" y="0"/>
                </a:cxn>
                <a:cxn ang="T9">
                  <a:pos x="T3" y="0"/>
                </a:cxn>
                <a:cxn ang="T10">
                  <a:pos x="T4" y="0"/>
                </a:cxn>
                <a:cxn ang="T11">
                  <a:pos x="T5" y="0"/>
                </a:cxn>
              </a:cxnLst>
              <a:rect l="T12" t="0" r="T13" b="0"/>
              <a:pathLst>
                <a:path w="5210616">
                  <a:moveTo>
                    <a:pt x="0" y="0"/>
                  </a:moveTo>
                  <a:lnTo>
                    <a:pt x="5210616" y="1"/>
                  </a:lnTo>
                </a:path>
              </a:pathLst>
            </a:custGeom>
            <a:noFill/>
            <a:ln w="12701" cap="flat">
              <a:solidFill>
                <a:srgbClr val="A0888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58EE19A-CCCF-3933-091E-0A43E27F551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1/2/2025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6BEE153-16F3-F901-BCCA-E954AA1BE1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8DA34D-B08F-46BB-A17B-676E85946C66}" type="slidenum">
              <a:rPr lang="en-IN" smtClean="0"/>
              <a:pPr>
                <a:defRPr/>
              </a:pPr>
              <a:t>2</a:t>
            </a:fld>
            <a:endParaRPr lang="en-IN"/>
          </a:p>
        </p:txBody>
      </p:sp>
      <p:pic>
        <p:nvPicPr>
          <p:cNvPr id="4" name="Picture 3" descr="A building with a logo on the side">
            <a:extLst>
              <a:ext uri="{FF2B5EF4-FFF2-40B4-BE49-F238E27FC236}">
                <a16:creationId xmlns:a16="http://schemas.microsoft.com/office/drawing/2014/main" id="{E7352DAC-4969-2496-D23F-5DB3BD596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14" y="2057619"/>
            <a:ext cx="4769433" cy="4142017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61">
            <a:extLst>
              <a:ext uri="{FF2B5EF4-FFF2-40B4-BE49-F238E27FC236}">
                <a16:creationId xmlns:a16="http://schemas.microsoft.com/office/drawing/2014/main" id="{F9C9E6E8-239B-E883-FA54-7796BF06B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Bembo" panose="02020502050201020203" pitchFamily="18" charset="0"/>
            </a:endParaRPr>
          </a:p>
        </p:txBody>
      </p:sp>
      <p:sp>
        <p:nvSpPr>
          <p:cNvPr id="7171" name="Rectangle 163">
            <a:extLst>
              <a:ext uri="{FF2B5EF4-FFF2-40B4-BE49-F238E27FC236}">
                <a16:creationId xmlns:a16="http://schemas.microsoft.com/office/drawing/2014/main" id="{791ED0A0-12AF-790C-393B-5B0D051D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E0DC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Bembo" panose="02020502050201020203" pitchFamily="18" charset="0"/>
            </a:endParaRPr>
          </a:p>
        </p:txBody>
      </p:sp>
      <p:sp>
        <p:nvSpPr>
          <p:cNvPr id="7172" name="Rectangle 165">
            <a:extLst>
              <a:ext uri="{FF2B5EF4-FFF2-40B4-BE49-F238E27FC236}">
                <a16:creationId xmlns:a16="http://schemas.microsoft.com/office/drawing/2014/main" id="{EF20D215-072D-EEC0-63A0-730E07EB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 noChangeArrowheads="1"/>
          </p:cNvSpPr>
          <p:nvPr/>
        </p:nvSpPr>
        <p:spPr bwMode="auto">
          <a:xfrm>
            <a:off x="160338" y="157163"/>
            <a:ext cx="11871325" cy="6543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Bembo" panose="02020502050201020203" pitchFamily="18" charset="0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1B0D94C-6FFF-690C-EF7E-631A3966A2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3975" y="1625600"/>
            <a:ext cx="3302000" cy="2109788"/>
          </a:xfrm>
        </p:spPr>
        <p:txBody>
          <a:bodyPr anchorCtr="1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br>
              <a:rPr sz="2800" spc="390" dirty="0"/>
            </a:br>
            <a:endParaRPr sz="2800" spc="390" dirty="0"/>
          </a:p>
        </p:txBody>
      </p:sp>
      <p:sp>
        <p:nvSpPr>
          <p:cNvPr id="6" name="TextBox 171">
            <a:extLst>
              <a:ext uri="{FF2B5EF4-FFF2-40B4-BE49-F238E27FC236}">
                <a16:creationId xmlns:a16="http://schemas.microsoft.com/office/drawing/2014/main" id="{A5F62DD1-5650-4D55-11E3-D3C3AAA51D7A}"/>
              </a:ext>
            </a:extLst>
          </p:cNvPr>
          <p:cNvSpPr txBox="1"/>
          <p:nvPr/>
        </p:nvSpPr>
        <p:spPr>
          <a:xfrm>
            <a:off x="838200" y="2941608"/>
            <a:ext cx="10174719" cy="3336160"/>
          </a:xfrm>
          <a:prstGeom prst="rect">
            <a:avLst/>
          </a:prstGeom>
          <a:noFill/>
          <a:ln cap="flat">
            <a:noFill/>
          </a:ln>
        </p:spPr>
        <p:txBody>
          <a:bodyPr anchor="ctr">
            <a:normAutofit/>
          </a:bodyPr>
          <a:lstStyle/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kern="0" dirty="0">
                <a:solidFill>
                  <a:srgbClr val="2C28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Problem –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Analyze and report energy usage trends for improved decision-making.</a:t>
            </a:r>
          </a:p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100" kern="0" dirty="0">
              <a:solidFill>
                <a:srgbClr val="2C28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kern="0" dirty="0">
                <a:solidFill>
                  <a:srgbClr val="2C28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of Data </a:t>
            </a:r>
          </a:p>
          <a:p>
            <a:pPr marL="628650" lvl="1" indent="-171450">
              <a:lnSpc>
                <a:spcPct val="110000"/>
              </a:lnSpc>
              <a:spcAft>
                <a:spcPts val="600"/>
              </a:spcAft>
              <a:buSzPct val="100000"/>
              <a:buFont typeface="Wingdings" pitchFamily="2"/>
              <a:buChar char="Ø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kern="0" dirty="0">
                <a:solidFill>
                  <a:srgbClr val="2C28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 data from multiple sources including 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Azure SQL Database, IoT Data from ADLS Gen2, and JSON files</a:t>
            </a:r>
          </a:p>
          <a:p>
            <a:pPr lvl="1">
              <a:lnSpc>
                <a:spcPct val="110000"/>
              </a:lnSpc>
              <a:spcAft>
                <a:spcPts val="600"/>
              </a:spcAft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kern="0" dirty="0">
              <a:solidFill>
                <a:srgbClr val="2C28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kern="0" dirty="0">
                <a:solidFill>
                  <a:srgbClr val="2C28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Technologies Used</a:t>
            </a:r>
          </a:p>
          <a:p>
            <a:pPr marL="628650" lvl="1" indent="-171450">
              <a:lnSpc>
                <a:spcPct val="110000"/>
              </a:lnSpc>
              <a:spcAft>
                <a:spcPts val="600"/>
              </a:spcAft>
              <a:buSzPct val="100000"/>
              <a:buFont typeface="Wingdings" panose="05000000000000000000" pitchFamily="2" charset="2"/>
              <a:buChar char="v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kern="0" dirty="0">
                <a:solidFill>
                  <a:srgbClr val="2C28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Data Factory </a:t>
            </a:r>
          </a:p>
          <a:p>
            <a:pPr marL="628650" lvl="1" indent="-171450">
              <a:lnSpc>
                <a:spcPct val="110000"/>
              </a:lnSpc>
              <a:spcAft>
                <a:spcPts val="600"/>
              </a:spcAft>
              <a:buSzPct val="100000"/>
              <a:buFont typeface="Wingdings" panose="05000000000000000000" pitchFamily="2" charset="2"/>
              <a:buChar char="v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kern="0" dirty="0">
                <a:solidFill>
                  <a:srgbClr val="2C28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Synapse analytics </a:t>
            </a:r>
          </a:p>
          <a:p>
            <a:pPr marL="628650" lvl="1" indent="-171450">
              <a:lnSpc>
                <a:spcPct val="110000"/>
              </a:lnSpc>
              <a:spcAft>
                <a:spcPts val="600"/>
              </a:spcAft>
              <a:buSzPct val="100000"/>
              <a:buFont typeface="Wingdings" panose="05000000000000000000" pitchFamily="2" charset="2"/>
              <a:buChar char="v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kern="0" dirty="0">
                <a:solidFill>
                  <a:srgbClr val="2C28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BI </a:t>
            </a:r>
          </a:p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kern="0" dirty="0">
              <a:solidFill>
                <a:srgbClr val="2C2830"/>
              </a:solidFill>
              <a:latin typeface="Bembo"/>
            </a:endParaRPr>
          </a:p>
        </p:txBody>
      </p:sp>
      <p:sp>
        <p:nvSpPr>
          <p:cNvPr id="7177" name="TextBox 1">
            <a:extLst>
              <a:ext uri="{FF2B5EF4-FFF2-40B4-BE49-F238E27FC236}">
                <a16:creationId xmlns:a16="http://schemas.microsoft.com/office/drawing/2014/main" id="{15E29B7B-F604-9ADE-C180-15EF580F1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9" y="747963"/>
            <a:ext cx="10174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/>
            <a:r>
              <a:rPr lang="en-IN" sz="2800" b="1" spc="39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Project Overview</a:t>
            </a:r>
            <a:endParaRPr lang="en-IN" altLang="en-US" sz="2800" b="1" spc="39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9" name="Picture 8" descr="A building with a sign on it">
            <a:extLst>
              <a:ext uri="{FF2B5EF4-FFF2-40B4-BE49-F238E27FC236}">
                <a16:creationId xmlns:a16="http://schemas.microsoft.com/office/drawing/2014/main" id="{24385AED-8990-16A1-5FA0-3D36A53EA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9986"/>
            <a:ext cx="10174719" cy="747116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4EBE10D-28CE-3CC5-A212-C501983CFA4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1/2/2025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82861CA-CE3B-50A0-6B95-01F7C63992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8DA34D-B08F-46BB-A17B-676E85946C66}" type="slidenum">
              <a:rPr lang="en-IN" smtClean="0"/>
              <a:pPr>
                <a:defRPr/>
              </a:pPr>
              <a:t>3</a:t>
            </a:fld>
            <a:endParaRPr lang="en-IN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4">
            <a:extLst>
              <a:ext uri="{FF2B5EF4-FFF2-40B4-BE49-F238E27FC236}">
                <a16:creationId xmlns:a16="http://schemas.microsoft.com/office/drawing/2014/main" id="{2B01834F-7488-77AA-4240-DB4C0B749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Bembo" panose="02020502050201020203" pitchFamily="18" charset="0"/>
            </a:endParaRPr>
          </a:p>
        </p:txBody>
      </p:sp>
      <p:sp>
        <p:nvSpPr>
          <p:cNvPr id="8195" name="Rectangle 116">
            <a:extLst>
              <a:ext uri="{FF2B5EF4-FFF2-40B4-BE49-F238E27FC236}">
                <a16:creationId xmlns:a16="http://schemas.microsoft.com/office/drawing/2014/main" id="{FA1C35C9-7052-AB2E-D1BE-1B7F75DD8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E0DC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Bembo" panose="02020502050201020203" pitchFamily="18" charset="0"/>
            </a:endParaRPr>
          </a:p>
        </p:txBody>
      </p:sp>
      <p:sp>
        <p:nvSpPr>
          <p:cNvPr id="8196" name="Rectangle 118">
            <a:extLst>
              <a:ext uri="{FF2B5EF4-FFF2-40B4-BE49-F238E27FC236}">
                <a16:creationId xmlns:a16="http://schemas.microsoft.com/office/drawing/2014/main" id="{41B34B9F-AADF-B53C-9B9D-896E7A5C3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 noChangeArrowheads="1"/>
          </p:cNvSpPr>
          <p:nvPr/>
        </p:nvSpPr>
        <p:spPr bwMode="auto">
          <a:xfrm>
            <a:off x="160338" y="157163"/>
            <a:ext cx="11871325" cy="6543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Bembo" panose="02020502050201020203" pitchFamily="18" charset="0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361CE89-D1BE-9900-8FB9-E2FD03AE37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74963" y="365125"/>
            <a:ext cx="7629525" cy="1179513"/>
          </a:xfrm>
        </p:spPr>
        <p:txBody>
          <a:bodyPr anchorCtr="1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800" b="1" spc="39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Architecture </a:t>
            </a:r>
            <a:br>
              <a:rPr spc="390" dirty="0"/>
            </a:br>
            <a:endParaRPr spc="390" dirty="0"/>
          </a:p>
        </p:txBody>
      </p:sp>
      <p:pic>
        <p:nvPicPr>
          <p:cNvPr id="8199" name="Picture 10" descr="A blue and green cylinder with white text&#10;&#10;Description automatically generated">
            <a:extLst>
              <a:ext uri="{FF2B5EF4-FFF2-40B4-BE49-F238E27FC236}">
                <a16:creationId xmlns:a16="http://schemas.microsoft.com/office/drawing/2014/main" id="{F63252D9-9399-ADFE-119F-AE7AC4AEF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8" y="1104900"/>
            <a:ext cx="379412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12" descr="A close-up of a paper&#10;&#10;Description automatically generated">
            <a:extLst>
              <a:ext uri="{FF2B5EF4-FFF2-40B4-BE49-F238E27FC236}">
                <a16:creationId xmlns:a16="http://schemas.microsoft.com/office/drawing/2014/main" id="{D93271EB-7B4D-EA93-9534-C86053AE1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646238"/>
            <a:ext cx="48895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14" descr="A green square with a white x&#10;&#10;Description automatically generated">
            <a:extLst>
              <a:ext uri="{FF2B5EF4-FFF2-40B4-BE49-F238E27FC236}">
                <a16:creationId xmlns:a16="http://schemas.microsoft.com/office/drawing/2014/main" id="{9DDDAEF8-BF74-4130-3D82-5C2BA2EB9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1608138"/>
            <a:ext cx="511175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2" name="TextBox 17">
            <a:extLst>
              <a:ext uri="{FF2B5EF4-FFF2-40B4-BE49-F238E27FC236}">
                <a16:creationId xmlns:a16="http://schemas.microsoft.com/office/drawing/2014/main" id="{1B541124-2E52-B22A-5518-34F0BF261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4687888"/>
            <a:ext cx="1189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IN" altLang="en-US" sz="1400" b="1">
                <a:solidFill>
                  <a:srgbClr val="000000"/>
                </a:solidFill>
                <a:latin typeface="Bembo" panose="02020502050201020203" pitchFamily="18" charset="0"/>
              </a:rPr>
              <a:t>Bronze Layer </a:t>
            </a:r>
          </a:p>
        </p:txBody>
      </p:sp>
      <p:pic>
        <p:nvPicPr>
          <p:cNvPr id="8203" name="Picture 19" descr="A logo of a data storage company&#10;&#10;Description automatically generated">
            <a:extLst>
              <a:ext uri="{FF2B5EF4-FFF2-40B4-BE49-F238E27FC236}">
                <a16:creationId xmlns:a16="http://schemas.microsoft.com/office/drawing/2014/main" id="{E60BABCB-4EEC-61AB-9728-1BBA6C785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263" y="3416300"/>
            <a:ext cx="1374775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4" name="TextBox 20">
            <a:extLst>
              <a:ext uri="{FF2B5EF4-FFF2-40B4-BE49-F238E27FC236}">
                <a16:creationId xmlns:a16="http://schemas.microsoft.com/office/drawing/2014/main" id="{BC7E47D0-D302-0F2D-4FFA-4E2CF2E13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4013" y="4643438"/>
            <a:ext cx="1930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IN" altLang="en-US" sz="1600" b="1">
                <a:solidFill>
                  <a:srgbClr val="000000"/>
                </a:solidFill>
                <a:latin typeface="Bembo" panose="02020502050201020203" pitchFamily="18" charset="0"/>
              </a:rPr>
              <a:t>Silver Layer and Gold Layer </a:t>
            </a:r>
          </a:p>
        </p:txBody>
      </p:sp>
      <p:pic>
        <p:nvPicPr>
          <p:cNvPr id="8205" name="Picture 24" descr="A logo with blue circles and black text">
            <a:extLst>
              <a:ext uri="{FF2B5EF4-FFF2-40B4-BE49-F238E27FC236}">
                <a16:creationId xmlns:a16="http://schemas.microsoft.com/office/drawing/2014/main" id="{B14AA012-65E6-228A-E2D9-73AA1E9B2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163" y="3494088"/>
            <a:ext cx="183197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6" name="TextBox 100">
            <a:extLst>
              <a:ext uri="{FF2B5EF4-FFF2-40B4-BE49-F238E27FC236}">
                <a16:creationId xmlns:a16="http://schemas.microsoft.com/office/drawing/2014/main" id="{5572A853-4EA0-5811-B256-1F7715DE8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363" y="2216150"/>
            <a:ext cx="1978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r>
              <a:rPr lang="en-IN" altLang="en-US" sz="2400" b="1">
                <a:latin typeface="Bembo" panose="02020502050201020203" pitchFamily="18" charset="0"/>
              </a:rPr>
              <a:t>Load</a:t>
            </a:r>
          </a:p>
        </p:txBody>
      </p:sp>
      <p:sp>
        <p:nvSpPr>
          <p:cNvPr id="8207" name="Arrow: Up 101">
            <a:extLst>
              <a:ext uri="{FF2B5EF4-FFF2-40B4-BE49-F238E27FC236}">
                <a16:creationId xmlns:a16="http://schemas.microsoft.com/office/drawing/2014/main" id="{07F6930A-7AF3-36A4-69C0-2F78E437409E}"/>
              </a:ext>
            </a:extLst>
          </p:cNvPr>
          <p:cNvSpPr>
            <a:spLocks/>
          </p:cNvSpPr>
          <p:nvPr/>
        </p:nvSpPr>
        <p:spPr bwMode="auto">
          <a:xfrm>
            <a:off x="8037513" y="2724150"/>
            <a:ext cx="263525" cy="641350"/>
          </a:xfrm>
          <a:custGeom>
            <a:avLst/>
            <a:gdLst>
              <a:gd name="T0" fmla="*/ 1611419 w 21600"/>
              <a:gd name="T1" fmla="*/ 0 h 21600"/>
              <a:gd name="T2" fmla="*/ 3222825 w 21600"/>
              <a:gd name="T3" fmla="*/ 9521821 h 21600"/>
              <a:gd name="T4" fmla="*/ 1611419 w 21600"/>
              <a:gd name="T5" fmla="*/ 19043611 h 21600"/>
              <a:gd name="T6" fmla="*/ 0 w 21600"/>
              <a:gd name="T7" fmla="*/ 9521821 h 21600"/>
              <a:gd name="T8" fmla="*/ 0 w 21600"/>
              <a:gd name="T9" fmla="*/ 3921588 h 21600"/>
              <a:gd name="T10" fmla="*/ 3222825 w 21600"/>
              <a:gd name="T11" fmla="*/ 3921588 h 21600"/>
              <a:gd name="T12" fmla="*/ 17694720 60000 65536"/>
              <a:gd name="T13" fmla="*/ 0 60000 65536"/>
              <a:gd name="T14" fmla="*/ 5898240 60000 65536"/>
              <a:gd name="T15" fmla="*/ 11796480 60000 65536"/>
              <a:gd name="T16" fmla="*/ 11796480 60000 65536"/>
              <a:gd name="T17" fmla="*/ 0 60000 65536"/>
              <a:gd name="T18" fmla="*/ 5400 w 21600"/>
              <a:gd name="T19" fmla="*/ 2224 h 21600"/>
              <a:gd name="T20" fmla="*/ 16200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5400" y="21600"/>
                </a:moveTo>
                <a:lnTo>
                  <a:pt x="5400" y="4448"/>
                </a:lnTo>
                <a:lnTo>
                  <a:pt x="0" y="4448"/>
                </a:lnTo>
                <a:lnTo>
                  <a:pt x="10800" y="0"/>
                </a:lnTo>
                <a:lnTo>
                  <a:pt x="21600" y="4448"/>
                </a:lnTo>
                <a:lnTo>
                  <a:pt x="16200" y="4448"/>
                </a:lnTo>
                <a:lnTo>
                  <a:pt x="16200" y="21600"/>
                </a:lnTo>
                <a:lnTo>
                  <a:pt x="5400" y="21600"/>
                </a:lnTo>
                <a:close/>
              </a:path>
            </a:pathLst>
          </a:custGeom>
          <a:solidFill>
            <a:srgbClr val="0070C0"/>
          </a:solidFill>
          <a:ln w="12701" cap="flat">
            <a:solidFill>
              <a:srgbClr val="3A333B"/>
            </a:solidFill>
            <a:prstDash val="solid"/>
            <a:miter lim="800000"/>
            <a:headEnd/>
            <a:tailEnd/>
          </a:ln>
        </p:spPr>
        <p:txBody>
          <a:bodyPr anchor="ctr" anchorCtr="1"/>
          <a:lstStyle/>
          <a:p>
            <a:endParaRPr lang="en-IN"/>
          </a:p>
        </p:txBody>
      </p:sp>
      <p:pic>
        <p:nvPicPr>
          <p:cNvPr id="8208" name="Picture 107" descr="A logo of a company&#10;&#10;Description automatically generated">
            <a:extLst>
              <a:ext uri="{FF2B5EF4-FFF2-40B4-BE49-F238E27FC236}">
                <a16:creationId xmlns:a16="http://schemas.microsoft.com/office/drawing/2014/main" id="{7A207E2E-C61D-920D-12CC-2DA6AC448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563" y="3603625"/>
            <a:ext cx="13938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9" name="Picture 24" descr="A logo with blue circles and black text">
            <a:extLst>
              <a:ext uri="{FF2B5EF4-FFF2-40B4-BE49-F238E27FC236}">
                <a16:creationId xmlns:a16="http://schemas.microsoft.com/office/drawing/2014/main" id="{D28F0376-97A5-222F-9EFC-8E33A0DA6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3" y="3521075"/>
            <a:ext cx="183197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0" name="Arrow: Up 101">
            <a:extLst>
              <a:ext uri="{FF2B5EF4-FFF2-40B4-BE49-F238E27FC236}">
                <a16:creationId xmlns:a16="http://schemas.microsoft.com/office/drawing/2014/main" id="{93381E76-8F45-4694-9E26-009D4095E956}"/>
              </a:ext>
            </a:extLst>
          </p:cNvPr>
          <p:cNvSpPr>
            <a:spLocks/>
          </p:cNvSpPr>
          <p:nvPr/>
        </p:nvSpPr>
        <p:spPr bwMode="auto">
          <a:xfrm>
            <a:off x="3481388" y="2900363"/>
            <a:ext cx="263525" cy="641350"/>
          </a:xfrm>
          <a:custGeom>
            <a:avLst/>
            <a:gdLst>
              <a:gd name="T0" fmla="*/ 1611419 w 21600"/>
              <a:gd name="T1" fmla="*/ 0 h 21600"/>
              <a:gd name="T2" fmla="*/ 3222825 w 21600"/>
              <a:gd name="T3" fmla="*/ 9521821 h 21600"/>
              <a:gd name="T4" fmla="*/ 1611419 w 21600"/>
              <a:gd name="T5" fmla="*/ 19043611 h 21600"/>
              <a:gd name="T6" fmla="*/ 0 w 21600"/>
              <a:gd name="T7" fmla="*/ 9521821 h 21600"/>
              <a:gd name="T8" fmla="*/ 0 w 21600"/>
              <a:gd name="T9" fmla="*/ 3921588 h 21600"/>
              <a:gd name="T10" fmla="*/ 3222825 w 21600"/>
              <a:gd name="T11" fmla="*/ 3921588 h 21600"/>
              <a:gd name="T12" fmla="*/ 17694720 60000 65536"/>
              <a:gd name="T13" fmla="*/ 0 60000 65536"/>
              <a:gd name="T14" fmla="*/ 5898240 60000 65536"/>
              <a:gd name="T15" fmla="*/ 11796480 60000 65536"/>
              <a:gd name="T16" fmla="*/ 11796480 60000 65536"/>
              <a:gd name="T17" fmla="*/ 0 60000 65536"/>
              <a:gd name="T18" fmla="*/ 5400 w 21600"/>
              <a:gd name="T19" fmla="*/ 2224 h 21600"/>
              <a:gd name="T20" fmla="*/ 16200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5400" y="21600"/>
                </a:moveTo>
                <a:lnTo>
                  <a:pt x="5400" y="4448"/>
                </a:lnTo>
                <a:lnTo>
                  <a:pt x="0" y="4448"/>
                </a:lnTo>
                <a:lnTo>
                  <a:pt x="10800" y="0"/>
                </a:lnTo>
                <a:lnTo>
                  <a:pt x="21600" y="4448"/>
                </a:lnTo>
                <a:lnTo>
                  <a:pt x="16200" y="4448"/>
                </a:lnTo>
                <a:lnTo>
                  <a:pt x="16200" y="21600"/>
                </a:lnTo>
                <a:lnTo>
                  <a:pt x="5400" y="21600"/>
                </a:lnTo>
                <a:close/>
              </a:path>
            </a:pathLst>
          </a:custGeom>
          <a:solidFill>
            <a:srgbClr val="0070C0"/>
          </a:solidFill>
          <a:ln w="12701" cap="flat">
            <a:solidFill>
              <a:srgbClr val="3A333B"/>
            </a:solidFill>
            <a:prstDash val="solid"/>
            <a:miter lim="800000"/>
            <a:headEnd/>
            <a:tailEnd/>
          </a:ln>
        </p:spPr>
        <p:txBody>
          <a:bodyPr anchor="ctr" anchorCtr="1"/>
          <a:lstStyle/>
          <a:p>
            <a:endParaRPr lang="en-IN"/>
          </a:p>
        </p:txBody>
      </p:sp>
      <p:sp>
        <p:nvSpPr>
          <p:cNvPr id="8211" name="TextBox 3">
            <a:extLst>
              <a:ext uri="{FF2B5EF4-FFF2-40B4-BE49-F238E27FC236}">
                <a16:creationId xmlns:a16="http://schemas.microsoft.com/office/drawing/2014/main" id="{C53948D5-2A53-1988-6C40-B9280D957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9913" y="2406650"/>
            <a:ext cx="172561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IN" altLang="en-US" sz="2000" b="1"/>
              <a:t>Transform</a:t>
            </a:r>
          </a:p>
        </p:txBody>
      </p:sp>
      <p:pic>
        <p:nvPicPr>
          <p:cNvPr id="8212" name="Picture 19" descr="A logo of a data storage company&#10;&#10;Description automatically generated">
            <a:extLst>
              <a:ext uri="{FF2B5EF4-FFF2-40B4-BE49-F238E27FC236}">
                <a16:creationId xmlns:a16="http://schemas.microsoft.com/office/drawing/2014/main" id="{4B407101-1604-1357-86A6-8DDB59B55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3440113"/>
            <a:ext cx="1425575" cy="129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3" name="Picture 7" descr="A blue factory logo&#10;&#10;Description automatically generated">
            <a:extLst>
              <a:ext uri="{FF2B5EF4-FFF2-40B4-BE49-F238E27FC236}">
                <a16:creationId xmlns:a16="http://schemas.microsoft.com/office/drawing/2014/main" id="{2EEAC74B-AF22-A501-2F85-FF39C2675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8" y="2528888"/>
            <a:ext cx="83661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240C5274-9509-190F-1CA9-1B69009714F5}"/>
              </a:ext>
            </a:extLst>
          </p:cNvPr>
          <p:cNvSpPr/>
          <p:nvPr/>
        </p:nvSpPr>
        <p:spPr>
          <a:xfrm>
            <a:off x="1247775" y="2197100"/>
            <a:ext cx="111125" cy="1255713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8215" name="Arrow: Right 97">
            <a:extLst>
              <a:ext uri="{FF2B5EF4-FFF2-40B4-BE49-F238E27FC236}">
                <a16:creationId xmlns:a16="http://schemas.microsoft.com/office/drawing/2014/main" id="{ABBAB411-886B-DB67-07F5-4E1F3E40D72C}"/>
              </a:ext>
            </a:extLst>
          </p:cNvPr>
          <p:cNvSpPr>
            <a:spLocks/>
          </p:cNvSpPr>
          <p:nvPr/>
        </p:nvSpPr>
        <p:spPr bwMode="auto">
          <a:xfrm flipV="1">
            <a:off x="1857375" y="4030663"/>
            <a:ext cx="1219200" cy="92075"/>
          </a:xfrm>
          <a:custGeom>
            <a:avLst/>
            <a:gdLst>
              <a:gd name="T0" fmla="*/ 27264868 w 21600"/>
              <a:gd name="T1" fmla="*/ 0 h 21600"/>
              <a:gd name="T2" fmla="*/ 54529736 w 21600"/>
              <a:gd name="T3" fmla="*/ 96771 h 21600"/>
              <a:gd name="T4" fmla="*/ 27264868 w 21600"/>
              <a:gd name="T5" fmla="*/ 193542 h 21600"/>
              <a:gd name="T6" fmla="*/ 0 w 21600"/>
              <a:gd name="T7" fmla="*/ 96771 h 21600"/>
              <a:gd name="T8" fmla="*/ 53237174 w 21600"/>
              <a:gd name="T9" fmla="*/ 0 h 21600"/>
              <a:gd name="T10" fmla="*/ 53237174 w 21600"/>
              <a:gd name="T11" fmla="*/ 193542 h 21600"/>
              <a:gd name="T12" fmla="*/ 17694720 60000 65536"/>
              <a:gd name="T13" fmla="*/ 0 60000 65536"/>
              <a:gd name="T14" fmla="*/ 5898240 60000 65536"/>
              <a:gd name="T15" fmla="*/ 11796480 60000 65536"/>
              <a:gd name="T16" fmla="*/ 17694720 60000 65536"/>
              <a:gd name="T17" fmla="*/ 5898240 60000 65536"/>
              <a:gd name="T18" fmla="*/ 0 w 21600"/>
              <a:gd name="T19" fmla="*/ 5400 h 21600"/>
              <a:gd name="T20" fmla="*/ 21344 w 21600"/>
              <a:gd name="T21" fmla="*/ 162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0" y="5400"/>
                </a:moveTo>
                <a:lnTo>
                  <a:pt x="21088" y="5400"/>
                </a:lnTo>
                <a:lnTo>
                  <a:pt x="21088" y="0"/>
                </a:lnTo>
                <a:lnTo>
                  <a:pt x="21600" y="10800"/>
                </a:lnTo>
                <a:lnTo>
                  <a:pt x="21088" y="21600"/>
                </a:lnTo>
                <a:lnTo>
                  <a:pt x="21088" y="162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000000"/>
          </a:solidFill>
          <a:ln w="1270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anchor="ctr" anchorCtr="1"/>
          <a:lstStyle/>
          <a:p>
            <a:endParaRPr lang="en-IN"/>
          </a:p>
        </p:txBody>
      </p:sp>
      <p:sp>
        <p:nvSpPr>
          <p:cNvPr id="8216" name="TextBox 16">
            <a:extLst>
              <a:ext uri="{FF2B5EF4-FFF2-40B4-BE49-F238E27FC236}">
                <a16:creationId xmlns:a16="http://schemas.microsoft.com/office/drawing/2014/main" id="{D242D76D-610A-D187-482A-0D44DBA07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5778500"/>
            <a:ext cx="142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IN" altLang="en-US" b="1"/>
              <a:t>Integrate</a:t>
            </a:r>
          </a:p>
        </p:txBody>
      </p:sp>
      <p:sp>
        <p:nvSpPr>
          <p:cNvPr id="8217" name="Arrow: Right 97">
            <a:extLst>
              <a:ext uri="{FF2B5EF4-FFF2-40B4-BE49-F238E27FC236}">
                <a16:creationId xmlns:a16="http://schemas.microsoft.com/office/drawing/2014/main" id="{4CC92E39-2752-1220-0183-16C88ECC6EAD}"/>
              </a:ext>
            </a:extLst>
          </p:cNvPr>
          <p:cNvSpPr>
            <a:spLocks/>
          </p:cNvSpPr>
          <p:nvPr/>
        </p:nvSpPr>
        <p:spPr bwMode="auto">
          <a:xfrm flipV="1">
            <a:off x="4557713" y="4011613"/>
            <a:ext cx="1219200" cy="92075"/>
          </a:xfrm>
          <a:custGeom>
            <a:avLst/>
            <a:gdLst>
              <a:gd name="T0" fmla="*/ 27264868 w 21600"/>
              <a:gd name="T1" fmla="*/ 0 h 21600"/>
              <a:gd name="T2" fmla="*/ 54529736 w 21600"/>
              <a:gd name="T3" fmla="*/ 96771 h 21600"/>
              <a:gd name="T4" fmla="*/ 27264868 w 21600"/>
              <a:gd name="T5" fmla="*/ 193542 h 21600"/>
              <a:gd name="T6" fmla="*/ 0 w 21600"/>
              <a:gd name="T7" fmla="*/ 96771 h 21600"/>
              <a:gd name="T8" fmla="*/ 53237174 w 21600"/>
              <a:gd name="T9" fmla="*/ 0 h 21600"/>
              <a:gd name="T10" fmla="*/ 53237174 w 21600"/>
              <a:gd name="T11" fmla="*/ 193542 h 21600"/>
              <a:gd name="T12" fmla="*/ 17694720 60000 65536"/>
              <a:gd name="T13" fmla="*/ 0 60000 65536"/>
              <a:gd name="T14" fmla="*/ 5898240 60000 65536"/>
              <a:gd name="T15" fmla="*/ 11796480 60000 65536"/>
              <a:gd name="T16" fmla="*/ 17694720 60000 65536"/>
              <a:gd name="T17" fmla="*/ 5898240 60000 65536"/>
              <a:gd name="T18" fmla="*/ 0 w 21600"/>
              <a:gd name="T19" fmla="*/ 5400 h 21600"/>
              <a:gd name="T20" fmla="*/ 21344 w 21600"/>
              <a:gd name="T21" fmla="*/ 162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0" y="5400"/>
                </a:moveTo>
                <a:lnTo>
                  <a:pt x="21088" y="5400"/>
                </a:lnTo>
                <a:lnTo>
                  <a:pt x="21088" y="0"/>
                </a:lnTo>
                <a:lnTo>
                  <a:pt x="21600" y="10800"/>
                </a:lnTo>
                <a:lnTo>
                  <a:pt x="21088" y="21600"/>
                </a:lnTo>
                <a:lnTo>
                  <a:pt x="21088" y="162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000000"/>
          </a:solidFill>
          <a:ln w="1270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anchor="ctr" anchorCtr="1"/>
          <a:lstStyle/>
          <a:p>
            <a:endParaRPr lang="en-IN"/>
          </a:p>
        </p:txBody>
      </p:sp>
      <p:sp>
        <p:nvSpPr>
          <p:cNvPr id="8218" name="Arrow: Right 97">
            <a:extLst>
              <a:ext uri="{FF2B5EF4-FFF2-40B4-BE49-F238E27FC236}">
                <a16:creationId xmlns:a16="http://schemas.microsoft.com/office/drawing/2014/main" id="{41FE2A3A-3EDF-79E5-84C5-2D970584D1F8}"/>
              </a:ext>
            </a:extLst>
          </p:cNvPr>
          <p:cNvSpPr>
            <a:spLocks/>
          </p:cNvSpPr>
          <p:nvPr/>
        </p:nvSpPr>
        <p:spPr bwMode="auto">
          <a:xfrm flipV="1">
            <a:off x="6415088" y="4014788"/>
            <a:ext cx="1219200" cy="92075"/>
          </a:xfrm>
          <a:custGeom>
            <a:avLst/>
            <a:gdLst>
              <a:gd name="T0" fmla="*/ 27264868 w 21600"/>
              <a:gd name="T1" fmla="*/ 0 h 21600"/>
              <a:gd name="T2" fmla="*/ 54529736 w 21600"/>
              <a:gd name="T3" fmla="*/ 96771 h 21600"/>
              <a:gd name="T4" fmla="*/ 27264868 w 21600"/>
              <a:gd name="T5" fmla="*/ 193542 h 21600"/>
              <a:gd name="T6" fmla="*/ 0 w 21600"/>
              <a:gd name="T7" fmla="*/ 96771 h 21600"/>
              <a:gd name="T8" fmla="*/ 53237174 w 21600"/>
              <a:gd name="T9" fmla="*/ 0 h 21600"/>
              <a:gd name="T10" fmla="*/ 53237174 w 21600"/>
              <a:gd name="T11" fmla="*/ 193542 h 21600"/>
              <a:gd name="T12" fmla="*/ 17694720 60000 65536"/>
              <a:gd name="T13" fmla="*/ 0 60000 65536"/>
              <a:gd name="T14" fmla="*/ 5898240 60000 65536"/>
              <a:gd name="T15" fmla="*/ 11796480 60000 65536"/>
              <a:gd name="T16" fmla="*/ 17694720 60000 65536"/>
              <a:gd name="T17" fmla="*/ 5898240 60000 65536"/>
              <a:gd name="T18" fmla="*/ 0 w 21600"/>
              <a:gd name="T19" fmla="*/ 5400 h 21600"/>
              <a:gd name="T20" fmla="*/ 21344 w 21600"/>
              <a:gd name="T21" fmla="*/ 162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0" y="5400"/>
                </a:moveTo>
                <a:lnTo>
                  <a:pt x="21088" y="5400"/>
                </a:lnTo>
                <a:lnTo>
                  <a:pt x="21088" y="0"/>
                </a:lnTo>
                <a:lnTo>
                  <a:pt x="21600" y="10800"/>
                </a:lnTo>
                <a:lnTo>
                  <a:pt x="21088" y="21600"/>
                </a:lnTo>
                <a:lnTo>
                  <a:pt x="21088" y="162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000000"/>
          </a:solidFill>
          <a:ln w="1270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anchor="ctr" anchorCtr="1"/>
          <a:lstStyle/>
          <a:p>
            <a:endParaRPr lang="en-IN"/>
          </a:p>
        </p:txBody>
      </p:sp>
      <p:pic>
        <p:nvPicPr>
          <p:cNvPr id="8219" name="Picture 19" descr="A blue factory logo&#10;&#10;Description automatically generated">
            <a:extLst>
              <a:ext uri="{FF2B5EF4-FFF2-40B4-BE49-F238E27FC236}">
                <a16:creationId xmlns:a16="http://schemas.microsoft.com/office/drawing/2014/main" id="{0A6E1364-27B7-0227-F273-4AC7DDDD3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467100"/>
            <a:ext cx="836613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20" name="Picture 20" descr="A blue factory logo&#10;&#10;Description automatically generated">
            <a:extLst>
              <a:ext uri="{FF2B5EF4-FFF2-40B4-BE49-F238E27FC236}">
                <a16:creationId xmlns:a16="http://schemas.microsoft.com/office/drawing/2014/main" id="{B05455DA-59FE-A1B1-C87A-87F2C352A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63" y="3436938"/>
            <a:ext cx="83661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21" name="Arrow: Right 97">
            <a:extLst>
              <a:ext uri="{FF2B5EF4-FFF2-40B4-BE49-F238E27FC236}">
                <a16:creationId xmlns:a16="http://schemas.microsoft.com/office/drawing/2014/main" id="{A20FFA3A-27F4-C4AC-4D0B-CD23425FA042}"/>
              </a:ext>
            </a:extLst>
          </p:cNvPr>
          <p:cNvSpPr>
            <a:spLocks/>
          </p:cNvSpPr>
          <p:nvPr/>
        </p:nvSpPr>
        <p:spPr bwMode="auto">
          <a:xfrm flipV="1">
            <a:off x="9247188" y="4005263"/>
            <a:ext cx="1219200" cy="92075"/>
          </a:xfrm>
          <a:custGeom>
            <a:avLst/>
            <a:gdLst>
              <a:gd name="T0" fmla="*/ 27264868 w 21600"/>
              <a:gd name="T1" fmla="*/ 0 h 21600"/>
              <a:gd name="T2" fmla="*/ 54529736 w 21600"/>
              <a:gd name="T3" fmla="*/ 96771 h 21600"/>
              <a:gd name="T4" fmla="*/ 27264868 w 21600"/>
              <a:gd name="T5" fmla="*/ 193542 h 21600"/>
              <a:gd name="T6" fmla="*/ 0 w 21600"/>
              <a:gd name="T7" fmla="*/ 96771 h 21600"/>
              <a:gd name="T8" fmla="*/ 53237174 w 21600"/>
              <a:gd name="T9" fmla="*/ 0 h 21600"/>
              <a:gd name="T10" fmla="*/ 53237174 w 21600"/>
              <a:gd name="T11" fmla="*/ 193542 h 21600"/>
              <a:gd name="T12" fmla="*/ 17694720 60000 65536"/>
              <a:gd name="T13" fmla="*/ 0 60000 65536"/>
              <a:gd name="T14" fmla="*/ 5898240 60000 65536"/>
              <a:gd name="T15" fmla="*/ 11796480 60000 65536"/>
              <a:gd name="T16" fmla="*/ 17694720 60000 65536"/>
              <a:gd name="T17" fmla="*/ 5898240 60000 65536"/>
              <a:gd name="T18" fmla="*/ 0 w 21600"/>
              <a:gd name="T19" fmla="*/ 5400 h 21600"/>
              <a:gd name="T20" fmla="*/ 21344 w 21600"/>
              <a:gd name="T21" fmla="*/ 162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0" y="5400"/>
                </a:moveTo>
                <a:lnTo>
                  <a:pt x="21088" y="5400"/>
                </a:lnTo>
                <a:lnTo>
                  <a:pt x="21088" y="0"/>
                </a:lnTo>
                <a:lnTo>
                  <a:pt x="21600" y="10800"/>
                </a:lnTo>
                <a:lnTo>
                  <a:pt x="21088" y="21600"/>
                </a:lnTo>
                <a:lnTo>
                  <a:pt x="21088" y="162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000000"/>
          </a:solidFill>
          <a:ln w="1270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anchor="ctr" anchorCtr="1"/>
          <a:lstStyle/>
          <a:p>
            <a:endParaRPr lang="en-IN"/>
          </a:p>
        </p:txBody>
      </p:sp>
      <p:sp>
        <p:nvSpPr>
          <p:cNvPr id="8222" name="Arrow: Up 101">
            <a:extLst>
              <a:ext uri="{FF2B5EF4-FFF2-40B4-BE49-F238E27FC236}">
                <a16:creationId xmlns:a16="http://schemas.microsoft.com/office/drawing/2014/main" id="{ED3744DE-971E-563C-1689-D427B7054DD9}"/>
              </a:ext>
            </a:extLst>
          </p:cNvPr>
          <p:cNvSpPr>
            <a:spLocks/>
          </p:cNvSpPr>
          <p:nvPr/>
        </p:nvSpPr>
        <p:spPr bwMode="auto">
          <a:xfrm>
            <a:off x="1128713" y="5048250"/>
            <a:ext cx="263525" cy="641350"/>
          </a:xfrm>
          <a:custGeom>
            <a:avLst/>
            <a:gdLst>
              <a:gd name="T0" fmla="*/ 1611419 w 21600"/>
              <a:gd name="T1" fmla="*/ 0 h 21600"/>
              <a:gd name="T2" fmla="*/ 3222825 w 21600"/>
              <a:gd name="T3" fmla="*/ 9521821 h 21600"/>
              <a:gd name="T4" fmla="*/ 1611419 w 21600"/>
              <a:gd name="T5" fmla="*/ 19043611 h 21600"/>
              <a:gd name="T6" fmla="*/ 0 w 21600"/>
              <a:gd name="T7" fmla="*/ 9521821 h 21600"/>
              <a:gd name="T8" fmla="*/ 0 w 21600"/>
              <a:gd name="T9" fmla="*/ 3921588 h 21600"/>
              <a:gd name="T10" fmla="*/ 3222825 w 21600"/>
              <a:gd name="T11" fmla="*/ 3921588 h 21600"/>
              <a:gd name="T12" fmla="*/ 17694720 60000 65536"/>
              <a:gd name="T13" fmla="*/ 0 60000 65536"/>
              <a:gd name="T14" fmla="*/ 5898240 60000 65536"/>
              <a:gd name="T15" fmla="*/ 11796480 60000 65536"/>
              <a:gd name="T16" fmla="*/ 11796480 60000 65536"/>
              <a:gd name="T17" fmla="*/ 0 60000 65536"/>
              <a:gd name="T18" fmla="*/ 5400 w 21600"/>
              <a:gd name="T19" fmla="*/ 2224 h 21600"/>
              <a:gd name="T20" fmla="*/ 16200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5400" y="21600"/>
                </a:moveTo>
                <a:lnTo>
                  <a:pt x="5400" y="4448"/>
                </a:lnTo>
                <a:lnTo>
                  <a:pt x="0" y="4448"/>
                </a:lnTo>
                <a:lnTo>
                  <a:pt x="10800" y="0"/>
                </a:lnTo>
                <a:lnTo>
                  <a:pt x="21600" y="4448"/>
                </a:lnTo>
                <a:lnTo>
                  <a:pt x="16200" y="4448"/>
                </a:lnTo>
                <a:lnTo>
                  <a:pt x="16200" y="21600"/>
                </a:lnTo>
                <a:lnTo>
                  <a:pt x="5400" y="21600"/>
                </a:lnTo>
                <a:close/>
              </a:path>
            </a:pathLst>
          </a:custGeom>
          <a:solidFill>
            <a:srgbClr val="0070C0"/>
          </a:solidFill>
          <a:ln w="12701" cap="flat">
            <a:solidFill>
              <a:srgbClr val="3A333B"/>
            </a:solidFill>
            <a:prstDash val="solid"/>
            <a:miter lim="800000"/>
            <a:headEnd/>
            <a:tailEnd/>
          </a:ln>
        </p:spPr>
        <p:txBody>
          <a:bodyPr anchor="ctr" anchorCtr="1"/>
          <a:lstStyle/>
          <a:p>
            <a:endParaRPr lang="en-IN"/>
          </a:p>
        </p:txBody>
      </p:sp>
      <p:pic>
        <p:nvPicPr>
          <p:cNvPr id="8223" name="Picture 23" descr="A blue factory logo&#10;&#10;Description automatically generated">
            <a:extLst>
              <a:ext uri="{FF2B5EF4-FFF2-40B4-BE49-F238E27FC236}">
                <a16:creationId xmlns:a16="http://schemas.microsoft.com/office/drawing/2014/main" id="{B905A570-361F-EA5F-8A08-EEA3E8711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63" y="3436938"/>
            <a:ext cx="83661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03258-2BB9-7C63-0B8C-8D28D3B339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1/2/2025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99BDB-79C2-B5E7-56D0-1996523762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8DA34D-B08F-46BB-A17B-676E85946C66}" type="slidenum">
              <a:rPr lang="en-IN" smtClean="0"/>
              <a:pPr>
                <a:defRPr/>
              </a:pPr>
              <a:t>4</a:t>
            </a:fld>
            <a:endParaRPr lang="en-IN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3">
            <a:extLst>
              <a:ext uri="{FF2B5EF4-FFF2-40B4-BE49-F238E27FC236}">
                <a16:creationId xmlns:a16="http://schemas.microsoft.com/office/drawing/2014/main" id="{827BB2CC-48F0-3BB9-E2F0-C88AA0FD6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Bembo" panose="02020502050201020203" pitchFamily="18" charset="0"/>
            </a:endParaRPr>
          </a:p>
        </p:txBody>
      </p:sp>
      <p:sp>
        <p:nvSpPr>
          <p:cNvPr id="12292" name="TextBox 1">
            <a:extLst>
              <a:ext uri="{FF2B5EF4-FFF2-40B4-BE49-F238E27FC236}">
                <a16:creationId xmlns:a16="http://schemas.microsoft.com/office/drawing/2014/main" id="{CADE8EED-07B5-7958-A788-0E88CFD23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4519" y="1409553"/>
            <a:ext cx="5405438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endParaRPr lang="en-US" altLang="en-US" sz="1600" b="1" dirty="0">
              <a:latin typeface="Bombo"/>
            </a:endParaRPr>
          </a:p>
          <a:p>
            <a:endParaRPr lang="en-US" altLang="en-US" sz="1600" b="1" dirty="0">
              <a:latin typeface="Bombo"/>
            </a:endParaRPr>
          </a:p>
          <a:p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improved Decision-Making</a:t>
            </a:r>
          </a:p>
          <a:p>
            <a:endParaRPr lang="en-US" altLang="en-US" sz="1600" b="1" dirty="0">
              <a:latin typeface="Bombo"/>
            </a:endParaRPr>
          </a:p>
          <a:p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Operational Efficiency</a:t>
            </a:r>
          </a:p>
          <a:p>
            <a:endParaRPr lang="en-US" altLang="en-US" sz="1600" b="1" dirty="0">
              <a:latin typeface="Bombo"/>
            </a:endParaRPr>
          </a:p>
          <a:p>
            <a:r>
              <a:rPr lang="en-US" altLang="en-US" sz="1600" b="1" dirty="0">
                <a:latin typeface="Bombo"/>
              </a:rPr>
              <a:t>  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Real-Time Data Access</a:t>
            </a:r>
          </a:p>
          <a:p>
            <a:endParaRPr lang="en-US" altLang="en-US" sz="1600" b="1" dirty="0">
              <a:latin typeface="Bombo"/>
            </a:endParaRPr>
          </a:p>
          <a:p>
            <a:r>
              <a:rPr lang="en-US" altLang="en-US" sz="2000" b="1" dirty="0">
                <a:latin typeface="Bombo"/>
              </a:rPr>
              <a:t>  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Scalability and Flexibility</a:t>
            </a:r>
          </a:p>
        </p:txBody>
      </p:sp>
      <p:sp>
        <p:nvSpPr>
          <p:cNvPr id="12293" name="TextBox 5">
            <a:extLst>
              <a:ext uri="{FF2B5EF4-FFF2-40B4-BE49-F238E27FC236}">
                <a16:creationId xmlns:a16="http://schemas.microsoft.com/office/drawing/2014/main" id="{009BD71C-AF9E-84CA-AA64-EC209DE81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638" y="385763"/>
            <a:ext cx="93059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/>
            <a:r>
              <a:rPr lang="en-US" altLang="en-US" sz="2800" b="1" spc="39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Business Outcomes and Impact</a:t>
            </a:r>
            <a:endParaRPr lang="en-IN" altLang="en-US" sz="2800" b="1" spc="39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2295" name="Picture 11" descr="A blue check mark in a circle&#10;&#10;Description automatically generated">
            <a:extLst>
              <a:ext uri="{FF2B5EF4-FFF2-40B4-BE49-F238E27FC236}">
                <a16:creationId xmlns:a16="http://schemas.microsoft.com/office/drawing/2014/main" id="{C78DCA9B-7A1F-2FD9-855B-670CB220A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832" y="2082595"/>
            <a:ext cx="4667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3" descr="A blue gears with white text&#10;&#10;Description automatically generated">
            <a:extLst>
              <a:ext uri="{FF2B5EF4-FFF2-40B4-BE49-F238E27FC236}">
                <a16:creationId xmlns:a16="http://schemas.microsoft.com/office/drawing/2014/main" id="{490101D3-54FA-6CAB-5B90-758EF8522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325" y="2551759"/>
            <a:ext cx="44450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16" descr="A blue clock with black hands&#10;&#10;Description automatically generated">
            <a:extLst>
              <a:ext uri="{FF2B5EF4-FFF2-40B4-BE49-F238E27FC236}">
                <a16:creationId xmlns:a16="http://schemas.microsoft.com/office/drawing/2014/main" id="{81A5ADBA-40FA-F3B9-CFD9-F035AA9A9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114" y="3069358"/>
            <a:ext cx="334962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8" descr="A blue and white logo&#10;&#10;Description automatically generated">
            <a:extLst>
              <a:ext uri="{FF2B5EF4-FFF2-40B4-BE49-F238E27FC236}">
                <a16:creationId xmlns:a16="http://schemas.microsoft.com/office/drawing/2014/main" id="{22FAC3AF-2F6C-717B-EF83-2B5BBAD34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433" y="3622748"/>
            <a:ext cx="314325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6A29EC51-F2DC-72A5-7ABF-0035EDD96C99}"/>
              </a:ext>
            </a:extLst>
          </p:cNvPr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en-US"/>
              <a:t>1/2/2025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42FC2DBE-4B1D-8550-3885-712BBC68C9F6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F292CB67-ADD2-4F53-8773-A15AA13A1984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SP HERO">
            <a:extLst>
              <a:ext uri="{FF2B5EF4-FFF2-40B4-BE49-F238E27FC236}">
                <a16:creationId xmlns:a16="http://schemas.microsoft.com/office/drawing/2014/main" id="{C507244A-57ED-37F0-BD4C-A15DD4102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21316"/>
            <a:ext cx="5706374" cy="381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DE1E1F7-EE02-EC34-4E2A-4DC9ACC23A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6488" y="288568"/>
            <a:ext cx="9029700" cy="523220"/>
          </a:xfrm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altLang="en-US" sz="2800" b="1" spc="39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EA65D-A7E5-5FC3-CCE8-A991DF92E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445" y="1311275"/>
            <a:ext cx="8479765" cy="3016210"/>
          </a:xfr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altLang="en-US" sz="1600" b="1" dirty="0">
                <a:solidFill>
                  <a:srgbClr val="000000"/>
                </a:solidFill>
                <a:latin typeface="Bambo"/>
              </a:rPr>
              <a:t>Unified Data Integration: </a:t>
            </a:r>
            <a:endParaRPr lang="en-IN" altLang="en-US" sz="1600" b="1" dirty="0">
              <a:solidFill>
                <a:srgbClr val="000000"/>
              </a:solidFill>
              <a:latin typeface="Bambo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IN" altLang="en-US" sz="1800" b="1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      </a:t>
            </a:r>
            <a:r>
              <a:rPr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Integrated data from multiple stakeholders</a:t>
            </a:r>
            <a:r>
              <a:rPr lang="en-IN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endParaRPr lang="en-IN" altLang="en-US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altLang="en-US" sz="1600" b="1" dirty="0">
                <a:solidFill>
                  <a:srgbClr val="000000"/>
                </a:solidFill>
                <a:latin typeface="Bambo"/>
              </a:rPr>
              <a:t>Key Achievements:</a:t>
            </a:r>
            <a:endParaRPr lang="en-IN" altLang="en-US" sz="1600" b="1" dirty="0">
              <a:solidFill>
                <a:srgbClr val="000000"/>
              </a:solidFill>
              <a:latin typeface="Bambo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  <a:defRPr/>
            </a:pPr>
            <a:endParaRPr lang="en-IN" altLang="en-US" sz="1600" b="1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Improved real-time decision-making.</a:t>
            </a:r>
            <a:endParaRPr lang="en-IN" alt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Increased operational efficiency and automated reporting.</a:t>
            </a:r>
            <a:endParaRPr lang="en-IN" alt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Scalable and flexible solution for future growth.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altLang="en-US" sz="1600" b="1" dirty="0">
                <a:solidFill>
                  <a:srgbClr val="000000"/>
                </a:solidFill>
                <a:latin typeface="Bambo"/>
              </a:rPr>
              <a:t>Impact:</a:t>
            </a:r>
            <a:r>
              <a:rPr altLang="en-US" b="1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Provided actionable insights for business stakeholders and streamlined data processes.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endParaRPr alt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altLang="en-US" sz="1600" b="1" dirty="0">
                <a:solidFill>
                  <a:srgbClr val="000000"/>
                </a:solidFill>
                <a:latin typeface="Bambo"/>
              </a:rPr>
              <a:t>Future Scalability: </a:t>
            </a:r>
            <a:r>
              <a:rPr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Designed to adapt to new data sources and evolving business requirements. </a:t>
            </a:r>
            <a:endParaRPr lang="en-IN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D5E4686-6B51-9A78-EB1C-7959F9D1997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20985C01-5CD3-43E2-A61B-5C00C197E1FF}" type="datetime1">
              <a:rPr lang="en-US"/>
              <a:pPr>
                <a:defRPr/>
              </a:pPr>
              <a:t>1/29/2025</a:t>
            </a:fld>
            <a:endParaRPr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C8699-5F1B-BEC6-FDB3-923607FF7E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1D09-12D5-4B61-8FA8-8DDBF57F676A}" type="slidenum">
              <a:rPr lang="en-IN" smtClean="0"/>
              <a:pPr>
                <a:defRPr/>
              </a:pPr>
              <a:t>6</a:t>
            </a:fld>
            <a:endParaRPr lang="en-IN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6230</TotalTime>
  <Words>180</Words>
  <Application>Microsoft Office PowerPoint</Application>
  <PresentationFormat>Widescreen</PresentationFormat>
  <Paragraphs>59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Aptos</vt:lpstr>
      <vt:lpstr>Aptos Display</vt:lpstr>
      <vt:lpstr>Arial</vt:lpstr>
      <vt:lpstr>Bambo</vt:lpstr>
      <vt:lpstr>Bembo</vt:lpstr>
      <vt:lpstr>Bombo</vt:lpstr>
      <vt:lpstr>Calibri</vt:lpstr>
      <vt:lpstr>Wingdings</vt:lpstr>
      <vt:lpstr>Office Theme</vt:lpstr>
      <vt:lpstr>Energy Data Analysis and Reporting using Azure Synapse Analytics and Power BI</vt:lpstr>
      <vt:lpstr>Agenda</vt:lpstr>
      <vt:lpstr> </vt:lpstr>
      <vt:lpstr>Technical Architecture  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Rajdeep Kaur</dc:creator>
  <cp:lastModifiedBy>Rajdeep Kaur</cp:lastModifiedBy>
  <cp:revision>47</cp:revision>
  <dcterms:created xsi:type="dcterms:W3CDTF">2024-12-10T09:32:50Z</dcterms:created>
  <dcterms:modified xsi:type="dcterms:W3CDTF">2025-01-29T12:47:39Z</dcterms:modified>
</cp:coreProperties>
</file>