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0"/>
  </p:sldMasterIdLst>
  <p:sldIdLst>
    <p:sldId id="257" r:id="rId21"/>
    <p:sldId id="764" r:id="rId22"/>
    <p:sldId id="765" r:id="rId23"/>
    <p:sldId id="754" r:id="rId24"/>
    <p:sldId id="757" r:id="rId25"/>
    <p:sldId id="761" r:id="rId26"/>
    <p:sldId id="762" r:id="rId27"/>
    <p:sldId id="766" r:id="rId28"/>
    <p:sldId id="755" r:id="rId29"/>
    <p:sldId id="747" r:id="rId30"/>
    <p:sldId id="750" r:id="rId31"/>
    <p:sldId id="752" r:id="rId32"/>
    <p:sldId id="753" r:id="rId33"/>
    <p:sldId id="756" r:id="rId34"/>
    <p:sldId id="758" r:id="rId35"/>
    <p:sldId id="759" r:id="rId36"/>
    <p:sldId id="760" r:id="rId37"/>
    <p:sldId id="763" r:id="rId38"/>
  </p:sldIdLst>
  <p:sldSz cx="12192000" cy="6858000"/>
  <p:notesSz cx="6858000" cy="9144000"/>
  <p:custDataLst>
    <p:custData r:id="rId2"/>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064217-4F59-43DE-8100-6DE5E10C1591}" v="1409" dt="2023-07-24T09:58:28.118"/>
    <p1510:client id="{CE950D33-32E5-459C-8A4F-BA43D9F96162}" v="1824" dt="2023-07-24T09:58:06.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6.xml"/><Relationship Id="rId39" Type="http://schemas.openxmlformats.org/officeDocument/2006/relationships/tags" Target="tags/tag1.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Master" Target="slideMasters/slideMaster1.xml"/><Relationship Id="rId29" Type="http://schemas.openxmlformats.org/officeDocument/2006/relationships/slide" Target="slides/slide9.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11.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935C-B112-43C5-998C-34F4878F8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6C5EA2-63CF-4873-87F0-9CADDDD0A2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BA0E21-4D60-4491-A8DA-433AAD034BC5}"/>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5" name="Footer Placeholder 4">
            <a:extLst>
              <a:ext uri="{FF2B5EF4-FFF2-40B4-BE49-F238E27FC236}">
                <a16:creationId xmlns:a16="http://schemas.microsoft.com/office/drawing/2014/main" id="{6AC8C36B-3756-45F3-9B27-78F0BDE40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80937-4B8B-4C38-8477-6FACED325D59}"/>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44950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6D3A-4485-42F9-971B-B05E60C1A8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64970F-CCE2-4557-8282-D98B30EA0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203BB-100A-4C6D-A7CE-D7929F2B3C75}"/>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5" name="Footer Placeholder 4">
            <a:extLst>
              <a:ext uri="{FF2B5EF4-FFF2-40B4-BE49-F238E27FC236}">
                <a16:creationId xmlns:a16="http://schemas.microsoft.com/office/drawing/2014/main" id="{A95CB58C-6141-4AAE-B07C-CE7BC22C8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5D99B-EEC7-44FB-AB58-17838079FBC3}"/>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379657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1EA92B-D470-4F4E-8E99-ABF67D01F1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E4E403-4189-4C1D-ACA1-81FDEE410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29CFC-B40D-40A8-B0EE-F909BFE7438E}"/>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5" name="Footer Placeholder 4">
            <a:extLst>
              <a:ext uri="{FF2B5EF4-FFF2-40B4-BE49-F238E27FC236}">
                <a16:creationId xmlns:a16="http://schemas.microsoft.com/office/drawing/2014/main" id="{A0EE0722-EB0D-4BD1-965B-7F3C09210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7A1C1-F527-40CB-8C01-7B951FA90C61}"/>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210046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Header Footer Only">
    <p:spTree>
      <p:nvGrpSpPr>
        <p:cNvPr id="1" name=""/>
        <p:cNvGrpSpPr/>
        <p:nvPr/>
      </p:nvGrpSpPr>
      <p:grpSpPr>
        <a:xfrm>
          <a:off x="0" y="0"/>
          <a:ext cx="0" cy="0"/>
          <a:chOff x="0" y="0"/>
          <a:chExt cx="0" cy="0"/>
        </a:xfrm>
      </p:grpSpPr>
      <p:sp>
        <p:nvSpPr>
          <p:cNvPr id="13" name="HeaderTOCPlaceholder"/>
          <p:cNvSpPr txBox="1"/>
          <p:nvPr userDrawn="1">
            <p:custDataLst>
              <p:tags r:id="rId1"/>
            </p:custDataLst>
          </p:nvPr>
        </p:nvSpPr>
        <p:spPr>
          <a:xfrm>
            <a:off x="4341090" y="621255"/>
            <a:ext cx="7204364" cy="122213"/>
          </a:xfrm>
          <a:prstGeom prst="rect">
            <a:avLst/>
          </a:prstGeom>
          <a:noFill/>
          <a:ln>
            <a:noFill/>
          </a:ln>
        </p:spPr>
        <p:txBody>
          <a:bodyPr wrap="square" lIns="0" tIns="0" rIns="0" bIns="0" rtlCol="0">
            <a:spAutoFit/>
          </a:bodyPr>
          <a:lstStyle/>
          <a:p>
            <a:endParaRPr lang="en-GB" sz="794" noProof="1">
              <a:solidFill>
                <a:schemeClr val="tx1"/>
              </a:solidFill>
              <a:latin typeface="+mn-lt"/>
              <a:cs typeface="Arial" pitchFamily="34" charset="0"/>
            </a:endParaRPr>
          </a:p>
        </p:txBody>
      </p:sp>
      <p:sp>
        <p:nvSpPr>
          <p:cNvPr id="18" name="Section Header"/>
          <p:cNvSpPr txBox="1"/>
          <p:nvPr userDrawn="1">
            <p:custDataLst>
              <p:tags r:id="rId2"/>
            </p:custDataLst>
          </p:nvPr>
        </p:nvSpPr>
        <p:spPr>
          <a:xfrm>
            <a:off x="642850" y="621254"/>
            <a:ext cx="3678035" cy="121024"/>
          </a:xfrm>
          <a:prstGeom prst="rect">
            <a:avLst/>
          </a:prstGeom>
          <a:noFill/>
        </p:spPr>
        <p:txBody>
          <a:bodyPr wrap="square" lIns="0" tIns="0" rIns="0" bIns="0" rtlCol="0" anchor="b" anchorCtr="0">
            <a:noAutofit/>
          </a:bodyPr>
          <a:lstStyle/>
          <a:p>
            <a:endParaRPr lang="en-GB" sz="794" noProof="1">
              <a:solidFill>
                <a:schemeClr val="tx1"/>
              </a:solidFill>
            </a:endParaRPr>
          </a:p>
        </p:txBody>
      </p:sp>
      <p:sp>
        <p:nvSpPr>
          <p:cNvPr id="10" name="Draft stamp" hidden="1"/>
          <p:cNvSpPr txBox="1"/>
          <p:nvPr userDrawn="1">
            <p:custDataLst>
              <p:tags r:id="rId3"/>
            </p:custDataLst>
          </p:nvPr>
        </p:nvSpPr>
        <p:spPr>
          <a:xfrm>
            <a:off x="4344786" y="6442386"/>
            <a:ext cx="2582487" cy="149400"/>
          </a:xfrm>
          <a:prstGeom prst="rect">
            <a:avLst/>
          </a:prstGeom>
          <a:noFill/>
          <a:ln>
            <a:noFill/>
          </a:ln>
        </p:spPr>
        <p:txBody>
          <a:bodyPr wrap="square" lIns="0" tIns="0" rIns="0" bIns="0" rtlCol="0">
            <a:spAutoFit/>
          </a:bodyPr>
          <a:lstStyle/>
          <a:p>
            <a:pPr algn="l"/>
            <a:r>
              <a:rPr lang="en-GB" sz="971" noProof="1"/>
              <a:t>Draft</a:t>
            </a:r>
          </a:p>
        </p:txBody>
      </p:sp>
      <p:sp>
        <p:nvSpPr>
          <p:cNvPr id="6" name="Date/Filepath" hidden="1"/>
          <p:cNvSpPr txBox="1"/>
          <p:nvPr userDrawn="1">
            <p:custDataLst>
              <p:tags r:id="rId4"/>
            </p:custDataLst>
          </p:nvPr>
        </p:nvSpPr>
        <p:spPr>
          <a:xfrm>
            <a:off x="3999350" y="267427"/>
            <a:ext cx="7536873" cy="122213"/>
          </a:xfrm>
          <a:prstGeom prst="rect">
            <a:avLst/>
          </a:prstGeom>
          <a:noFill/>
        </p:spPr>
        <p:txBody>
          <a:bodyPr wrap="square" lIns="0" tIns="0" rIns="0" bIns="0" rtlCol="0" anchor="b" anchorCtr="0">
            <a:spAutoFit/>
          </a:bodyPr>
          <a:lstStyle/>
          <a:p>
            <a:pPr algn="r"/>
            <a:r>
              <a:rPr lang="en-GB" sz="794" noProof="1"/>
              <a:t>12/06/2018 C:\Users\mouazzamj058\Documents\Blockchain\Blockchain PPTs\Finance\Blockchain for Finance.pptx</a:t>
            </a:r>
          </a:p>
        </p:txBody>
      </p:sp>
      <p:sp>
        <p:nvSpPr>
          <p:cNvPr id="17" name="Slide Tags" hidden="1"/>
          <p:cNvSpPr txBox="1"/>
          <p:nvPr userDrawn="1">
            <p:custDataLst>
              <p:tags r:id="rId5"/>
            </p:custDataLst>
          </p:nvPr>
        </p:nvSpPr>
        <p:spPr>
          <a:xfrm>
            <a:off x="0" y="201706"/>
            <a:ext cx="1939636" cy="336695"/>
          </a:xfrm>
          <a:prstGeom prst="rect">
            <a:avLst/>
          </a:prstGeom>
          <a:noFill/>
        </p:spPr>
        <p:txBody>
          <a:bodyPr wrap="square" rtlCol="0">
            <a:spAutoFit/>
          </a:bodyPr>
          <a:lstStyle/>
          <a:p>
            <a:r>
              <a:rPr lang="en-GB" sz="1588" noProof="1"/>
              <a:t>Slide Tags</a:t>
            </a:r>
          </a:p>
        </p:txBody>
      </p:sp>
    </p:spTree>
    <p:extLst>
      <p:ext uri="{BB962C8B-B14F-4D97-AF65-F5344CB8AC3E}">
        <p14:creationId xmlns:p14="http://schemas.microsoft.com/office/powerpoint/2010/main" val="5167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E641-3EC4-4B21-8D42-C5714D6E9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AE7A4-DE39-4687-9D10-74ADC3FDD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1B0CD-6096-4419-8576-6E66363B63FC}"/>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5" name="Footer Placeholder 4">
            <a:extLst>
              <a:ext uri="{FF2B5EF4-FFF2-40B4-BE49-F238E27FC236}">
                <a16:creationId xmlns:a16="http://schemas.microsoft.com/office/drawing/2014/main" id="{3FC64CD5-B8D9-4953-AA1F-39EE7A2FD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097FA-F07E-4BE7-BECC-015594F158FD}"/>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227999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C7DB-0925-41D8-B782-4D31841D5B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41020-4475-4B20-88C8-A055AF1BE1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0EF13-EC84-4A26-843B-D62DEACF0C39}"/>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5" name="Footer Placeholder 4">
            <a:extLst>
              <a:ext uri="{FF2B5EF4-FFF2-40B4-BE49-F238E27FC236}">
                <a16:creationId xmlns:a16="http://schemas.microsoft.com/office/drawing/2014/main" id="{EF107FA5-0E1C-4793-85C2-D6C453785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5D026-2222-4C83-A93E-E156D6371622}"/>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36093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D93B-CDAF-46E8-9185-59605CA56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946BB-8A9F-4934-8EAB-709FA19FE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F67C0A-A808-40F7-8B62-D48841935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1FA5D8-76CD-45A2-8B09-8BA91239E3AF}"/>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6" name="Footer Placeholder 5">
            <a:extLst>
              <a:ext uri="{FF2B5EF4-FFF2-40B4-BE49-F238E27FC236}">
                <a16:creationId xmlns:a16="http://schemas.microsoft.com/office/drawing/2014/main" id="{3D443EE9-4A72-4106-9890-E71C3BAB2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0EC5E-D534-4293-B48C-9C9DD5BEDE86}"/>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419017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1AB9-B5BB-4DD7-993D-8AC4C16B6D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2F91B2-4951-4C6C-872C-81D40BFE8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E251FC-D402-44A7-AEA3-62D15668F3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D42DA-9301-4AC0-9608-72BFA3DA8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A9D39-3647-4F86-BF89-E5A7544FED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8DDA50-9303-44BC-AC6F-890A714B4361}"/>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8" name="Footer Placeholder 7">
            <a:extLst>
              <a:ext uri="{FF2B5EF4-FFF2-40B4-BE49-F238E27FC236}">
                <a16:creationId xmlns:a16="http://schemas.microsoft.com/office/drawing/2014/main" id="{FCCC9E90-B2ED-4585-8D58-0F128DC1FA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139B12-3AB8-455A-9305-5DE164ACDC7C}"/>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113969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2788-5632-4584-AA8C-459F179C41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3949A5-34D7-4394-9A0A-D344E6ECD246}"/>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4" name="Footer Placeholder 3">
            <a:extLst>
              <a:ext uri="{FF2B5EF4-FFF2-40B4-BE49-F238E27FC236}">
                <a16:creationId xmlns:a16="http://schemas.microsoft.com/office/drawing/2014/main" id="{C722EBCA-137D-46D9-8C75-7E95E7071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9EC80E-D6C6-4BFB-9199-7C6E2AF45961}"/>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253909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57FD4-9992-45ED-AF6E-3D0DEFEBADD7}"/>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3" name="Footer Placeholder 2">
            <a:extLst>
              <a:ext uri="{FF2B5EF4-FFF2-40B4-BE49-F238E27FC236}">
                <a16:creationId xmlns:a16="http://schemas.microsoft.com/office/drawing/2014/main" id="{4F48C7A5-C21F-4A44-B7A4-A9B7FCD3DA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4D99F6-7764-45B5-A3E0-6CD80D975B68}"/>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78526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854B-1ED9-47A1-9B5F-596FAFB0C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B600EF-41BA-4909-A8D7-1A15C91105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3A64D1-CC5A-4716-93F3-F79A989E3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2E651-242A-4D56-969E-D21F83E6B4D9}"/>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6" name="Footer Placeholder 5">
            <a:extLst>
              <a:ext uri="{FF2B5EF4-FFF2-40B4-BE49-F238E27FC236}">
                <a16:creationId xmlns:a16="http://schemas.microsoft.com/office/drawing/2014/main" id="{1CB6730C-97D7-4D2C-9FEB-605292CB04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F4DDC-2204-4552-907A-1F5170E1ADC2}"/>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396065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2E4D-A814-44FF-B31E-870E603EC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AFE3F2-408B-43D7-81DC-17805F010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3C16D4-C2D0-401C-87CB-A660907ED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A8F73-A35E-40C1-A701-5E2879161688}"/>
              </a:ext>
            </a:extLst>
          </p:cNvPr>
          <p:cNvSpPr>
            <a:spLocks noGrp="1"/>
          </p:cNvSpPr>
          <p:nvPr>
            <p:ph type="dt" sz="half" idx="10"/>
          </p:nvPr>
        </p:nvSpPr>
        <p:spPr/>
        <p:txBody>
          <a:bodyPr/>
          <a:lstStyle/>
          <a:p>
            <a:fld id="{6D44B6B0-4DF9-4577-A612-8B38DE039157}" type="datetimeFigureOut">
              <a:rPr lang="en-US" smtClean="0"/>
              <a:t>24/07/2023</a:t>
            </a:fld>
            <a:endParaRPr lang="en-US"/>
          </a:p>
        </p:txBody>
      </p:sp>
      <p:sp>
        <p:nvSpPr>
          <p:cNvPr id="6" name="Footer Placeholder 5">
            <a:extLst>
              <a:ext uri="{FF2B5EF4-FFF2-40B4-BE49-F238E27FC236}">
                <a16:creationId xmlns:a16="http://schemas.microsoft.com/office/drawing/2014/main" id="{79D2BF5F-469D-4F8B-8CD7-89D54D982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16F3C-002C-4966-9969-469BF6FCA105}"/>
              </a:ext>
            </a:extLst>
          </p:cNvPr>
          <p:cNvSpPr>
            <a:spLocks noGrp="1"/>
          </p:cNvSpPr>
          <p:nvPr>
            <p:ph type="sldNum" sz="quarter" idx="12"/>
          </p:nvPr>
        </p:nvSpPr>
        <p:spPr/>
        <p:txBody>
          <a:bodyPr/>
          <a:lstStyle/>
          <a:p>
            <a:fld id="{BDD9D42A-6072-4F3D-9CDE-74B3C5E1B513}" type="slidenum">
              <a:rPr lang="en-US" smtClean="0"/>
              <a:t>‹#›</a:t>
            </a:fld>
            <a:endParaRPr lang="en-US"/>
          </a:p>
        </p:txBody>
      </p:sp>
    </p:spTree>
    <p:extLst>
      <p:ext uri="{BB962C8B-B14F-4D97-AF65-F5344CB8AC3E}">
        <p14:creationId xmlns:p14="http://schemas.microsoft.com/office/powerpoint/2010/main" val="280077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BCD5E9-A639-460E-B012-22D07888F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B18A2-92C6-4582-9EC4-F317464BD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2A90C-66C8-4757-B101-B6D34FDC9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4B6B0-4DF9-4577-A612-8B38DE039157}" type="datetimeFigureOut">
              <a:rPr lang="en-US" smtClean="0"/>
              <a:t>24/07/2023</a:t>
            </a:fld>
            <a:endParaRPr lang="en-US"/>
          </a:p>
        </p:txBody>
      </p:sp>
      <p:sp>
        <p:nvSpPr>
          <p:cNvPr id="5" name="Footer Placeholder 4">
            <a:extLst>
              <a:ext uri="{FF2B5EF4-FFF2-40B4-BE49-F238E27FC236}">
                <a16:creationId xmlns:a16="http://schemas.microsoft.com/office/drawing/2014/main" id="{B5FB9A6C-1D3C-4EB5-B0E3-FAF7F9FADE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E763A5-19F6-4F3A-ABF4-3A2C61143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9D42A-6072-4F3D-9CDE-74B3C5E1B513}" type="slidenum">
              <a:rPr lang="en-US" smtClean="0"/>
              <a:t>‹#›</a:t>
            </a:fld>
            <a:endParaRPr lang="en-US"/>
          </a:p>
        </p:txBody>
      </p:sp>
    </p:spTree>
    <p:extLst>
      <p:ext uri="{BB962C8B-B14F-4D97-AF65-F5344CB8AC3E}">
        <p14:creationId xmlns:p14="http://schemas.microsoft.com/office/powerpoint/2010/main" val="2405075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slideLayout" Target="../slideLayouts/slideLayout2.xml"/><Relationship Id="rId1" Type="http://schemas.openxmlformats.org/officeDocument/2006/relationships/customXml" Target="../../customXml/item3.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customXml" Target="../../customXml/item4.xml"/><Relationship Id="rId5" Type="http://schemas.openxmlformats.org/officeDocument/2006/relationships/slideLayout" Target="../slideLayouts/slideLayout12.xml"/><Relationship Id="rId4"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customXml" Target="../../customXml/item1.xml"/><Relationship Id="rId5" Type="http://schemas.openxmlformats.org/officeDocument/2006/relationships/slideLayout" Target="../slideLayouts/slideLayout12.xml"/><Relationship Id="rId4"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customXml" Target="../../customXml/item5.xml"/><Relationship Id="rId5" Type="http://schemas.openxmlformats.org/officeDocument/2006/relationships/slideLayout" Target="../slideLayouts/slideLayout12.xml"/><Relationship Id="rId4"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customXml" Target="../../customXml/item6.xml"/><Relationship Id="rId5" Type="http://schemas.openxmlformats.org/officeDocument/2006/relationships/slideLayout" Target="../slideLayouts/slideLayout12.xml"/><Relationship Id="rId4"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customXml" Target="../../customXml/item9.xml"/><Relationship Id="rId5" Type="http://schemas.openxmlformats.org/officeDocument/2006/relationships/slideLayout" Target="../slideLayouts/slideLayout12.xml"/><Relationship Id="rId4" Type="http://schemas.openxmlformats.org/officeDocument/2006/relationships/tags" Target="../tags/tag21.xml"/></Relationships>
</file>

<file path=ppt/slides/_rels/slide1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customXml" Target="../../customXml/item11.xml"/><Relationship Id="rId5" Type="http://schemas.openxmlformats.org/officeDocument/2006/relationships/slideLayout" Target="../slideLayouts/slideLayout12.xml"/><Relationship Id="rId4"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customXml" Target="../../customXml/item12.xml"/><Relationship Id="rId5" Type="http://schemas.openxmlformats.org/officeDocument/2006/relationships/slideLayout" Target="../slideLayouts/slideLayout12.xml"/><Relationship Id="rId4"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customXml" Target="../../customXml/item13.xml"/><Relationship Id="rId5" Type="http://schemas.openxmlformats.org/officeDocument/2006/relationships/slideLayout" Target="../slideLayouts/slideLayout12.xml"/><Relationship Id="rId4" Type="http://schemas.openxmlformats.org/officeDocument/2006/relationships/tags" Target="../tags/tag30.xml"/></Relationships>
</file>

<file path=ppt/slides/_rels/slide18.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customXml" Target="../../customXml/item16.xml"/><Relationship Id="rId5" Type="http://schemas.openxmlformats.org/officeDocument/2006/relationships/slideLayout" Target="../slideLayouts/slideLayout12.xml"/><Relationship Id="rId4" Type="http://schemas.openxmlformats.org/officeDocument/2006/relationships/tags" Target="../tags/tag3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7.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slideLayout" Target="../slideLayouts/slideLayout2.xml"/><Relationship Id="rId16" Type="http://schemas.openxmlformats.org/officeDocument/2006/relationships/image" Target="../media/image16.svg"/><Relationship Id="rId1" Type="http://schemas.openxmlformats.org/officeDocument/2006/relationships/customXml" Target="../../customXml/item10.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10AE51D-43A1-4C73-B2DF-20E2A7560A9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DLT Overview</a:t>
            </a:r>
          </a:p>
        </p:txBody>
      </p:sp>
      <p:grpSp>
        <p:nvGrpSpPr>
          <p:cNvPr id="159" name="Group 158">
            <a:extLst>
              <a:ext uri="{FF2B5EF4-FFF2-40B4-BE49-F238E27FC236}">
                <a16:creationId xmlns:a16="http://schemas.microsoft.com/office/drawing/2014/main" id="{D72CE3C3-012E-46B9-8C4F-C55AA944F0F8}"/>
              </a:ext>
            </a:extLst>
          </p:cNvPr>
          <p:cNvGrpSpPr/>
          <p:nvPr/>
        </p:nvGrpSpPr>
        <p:grpSpPr>
          <a:xfrm>
            <a:off x="1086465" y="2203519"/>
            <a:ext cx="3868986" cy="4336807"/>
            <a:chOff x="516193" y="1121969"/>
            <a:chExt cx="4521868" cy="4917495"/>
          </a:xfrm>
        </p:grpSpPr>
        <p:pic>
          <p:nvPicPr>
            <p:cNvPr id="96" name="Graphic 95" descr="Database with solid fill">
              <a:extLst>
                <a:ext uri="{FF2B5EF4-FFF2-40B4-BE49-F238E27FC236}">
                  <a16:creationId xmlns:a16="http://schemas.microsoft.com/office/drawing/2014/main" id="{6FB06A4F-F1B5-4513-8FA8-5AF2648EEB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5665" y="3532238"/>
              <a:ext cx="914400" cy="914400"/>
            </a:xfrm>
            <a:prstGeom prst="rect">
              <a:avLst/>
            </a:prstGeom>
          </p:spPr>
        </p:pic>
        <p:pic>
          <p:nvPicPr>
            <p:cNvPr id="98" name="Graphic 97" descr="Hospital with solid fill">
              <a:extLst>
                <a:ext uri="{FF2B5EF4-FFF2-40B4-BE49-F238E27FC236}">
                  <a16:creationId xmlns:a16="http://schemas.microsoft.com/office/drawing/2014/main" id="{E78A0705-EC15-4882-9BAE-F94D2BE31B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6193" y="1121969"/>
              <a:ext cx="914400" cy="914400"/>
            </a:xfrm>
            <a:prstGeom prst="rect">
              <a:avLst/>
            </a:prstGeom>
          </p:spPr>
        </p:pic>
        <p:pic>
          <p:nvPicPr>
            <p:cNvPr id="100" name="Graphic 99" descr="Production with solid fill">
              <a:extLst>
                <a:ext uri="{FF2B5EF4-FFF2-40B4-BE49-F238E27FC236}">
                  <a16:creationId xmlns:a16="http://schemas.microsoft.com/office/drawing/2014/main" id="{A5EF673F-ED93-4031-8E26-F9780E2E37D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6193" y="5125064"/>
              <a:ext cx="914400" cy="914400"/>
            </a:xfrm>
            <a:prstGeom prst="rect">
              <a:avLst/>
            </a:prstGeom>
          </p:spPr>
        </p:pic>
        <p:pic>
          <p:nvPicPr>
            <p:cNvPr id="102" name="Graphic 101" descr="Schoolhouse with solid fill">
              <a:extLst>
                <a:ext uri="{FF2B5EF4-FFF2-40B4-BE49-F238E27FC236}">
                  <a16:creationId xmlns:a16="http://schemas.microsoft.com/office/drawing/2014/main" id="{D5146714-8FD8-4F59-B467-7BCC855369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23661" y="1183148"/>
              <a:ext cx="914400" cy="914400"/>
            </a:xfrm>
            <a:prstGeom prst="rect">
              <a:avLst/>
            </a:prstGeom>
          </p:spPr>
        </p:pic>
        <p:pic>
          <p:nvPicPr>
            <p:cNvPr id="104" name="Graphic 103" descr="Bank with solid fill">
              <a:extLst>
                <a:ext uri="{FF2B5EF4-FFF2-40B4-BE49-F238E27FC236}">
                  <a16:creationId xmlns:a16="http://schemas.microsoft.com/office/drawing/2014/main" id="{87E088DC-131B-4EC6-BF17-073B7CC149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23661" y="5125064"/>
              <a:ext cx="914400" cy="914400"/>
            </a:xfrm>
            <a:prstGeom prst="rect">
              <a:avLst/>
            </a:prstGeom>
          </p:spPr>
        </p:pic>
        <p:pic>
          <p:nvPicPr>
            <p:cNvPr id="106" name="Graphic 105" descr="Document outline">
              <a:extLst>
                <a:ext uri="{FF2B5EF4-FFF2-40B4-BE49-F238E27FC236}">
                  <a16:creationId xmlns:a16="http://schemas.microsoft.com/office/drawing/2014/main" id="{93FE4FC9-8734-4D13-B93B-1B902044A8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305665" y="2016705"/>
              <a:ext cx="914400" cy="914400"/>
            </a:xfrm>
            <a:prstGeom prst="rect">
              <a:avLst/>
            </a:prstGeom>
          </p:spPr>
        </p:pic>
        <p:cxnSp>
          <p:nvCxnSpPr>
            <p:cNvPr id="108" name="Connector: Elbow 107">
              <a:extLst>
                <a:ext uri="{FF2B5EF4-FFF2-40B4-BE49-F238E27FC236}">
                  <a16:creationId xmlns:a16="http://schemas.microsoft.com/office/drawing/2014/main" id="{49A6CAD5-79DE-4196-A90C-DDD3A27FEA76}"/>
                </a:ext>
              </a:extLst>
            </p:cNvPr>
            <p:cNvCxnSpPr>
              <a:stCxn id="98" idx="2"/>
              <a:endCxn id="96" idx="1"/>
            </p:cNvCxnSpPr>
            <p:nvPr/>
          </p:nvCxnSpPr>
          <p:spPr>
            <a:xfrm rot="16200000" flipH="1">
              <a:off x="662995" y="2346767"/>
              <a:ext cx="1953069" cy="1332272"/>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DF61FF86-8278-4973-BEC3-D5A343CEF14B}"/>
                </a:ext>
              </a:extLst>
            </p:cNvPr>
            <p:cNvCxnSpPr>
              <a:cxnSpLocks/>
              <a:stCxn id="100" idx="0"/>
            </p:cNvCxnSpPr>
            <p:nvPr/>
          </p:nvCxnSpPr>
          <p:spPr>
            <a:xfrm rot="5400000" flipH="1" flipV="1">
              <a:off x="1220429" y="4039830"/>
              <a:ext cx="838198" cy="1332270"/>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36C2D3AF-0587-4F89-ABAD-237648E7BDCB}"/>
                </a:ext>
              </a:extLst>
            </p:cNvPr>
            <p:cNvCxnSpPr>
              <a:cxnSpLocks/>
            </p:cNvCxnSpPr>
            <p:nvPr/>
          </p:nvCxnSpPr>
          <p:spPr>
            <a:xfrm rot="16200000" flipV="1">
              <a:off x="3511536" y="3967129"/>
              <a:ext cx="801466" cy="1364744"/>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5E143691-1F3F-4B2D-BFFA-AA423EE9098A}"/>
                </a:ext>
              </a:extLst>
            </p:cNvPr>
            <p:cNvCxnSpPr>
              <a:cxnSpLocks/>
              <a:endCxn id="96" idx="3"/>
            </p:cNvCxnSpPr>
            <p:nvPr/>
          </p:nvCxnSpPr>
          <p:spPr>
            <a:xfrm rot="5400000">
              <a:off x="2984014" y="2382759"/>
              <a:ext cx="1842730" cy="1370628"/>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B18E2DF-B46B-4E58-B8C4-6E8C70E07C71}"/>
                </a:ext>
              </a:extLst>
            </p:cNvPr>
            <p:cNvCxnSpPr>
              <a:stCxn id="96" idx="0"/>
              <a:endCxn id="106" idx="2"/>
            </p:cNvCxnSpPr>
            <p:nvPr/>
          </p:nvCxnSpPr>
          <p:spPr>
            <a:xfrm flipV="1">
              <a:off x="2762865" y="2931105"/>
              <a:ext cx="0" cy="60113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9A2EB62F-CEE7-40CB-A5B6-D06A6B736BCA}"/>
                </a:ext>
              </a:extLst>
            </p:cNvPr>
            <p:cNvSpPr txBox="1"/>
            <p:nvPr/>
          </p:nvSpPr>
          <p:spPr>
            <a:xfrm>
              <a:off x="1600199" y="1201833"/>
              <a:ext cx="2353855" cy="732873"/>
            </a:xfrm>
            <a:prstGeom prst="rect">
              <a:avLst/>
            </a:prstGeom>
            <a:noFill/>
          </p:spPr>
          <p:txBody>
            <a:bodyPr wrap="square" rtlCol="0">
              <a:spAutoFit/>
            </a:bodyPr>
            <a:lstStyle/>
            <a:p>
              <a:pPr algn="ctr"/>
              <a:r>
                <a:rPr lang="en-US" b="1">
                  <a:latin typeface="Georgia" panose="02040502050405020303" pitchFamily="18" charset="0"/>
                </a:rPr>
                <a:t>Centralized database</a:t>
              </a:r>
              <a:r>
                <a:rPr lang="en-US" b="1"/>
                <a:t> </a:t>
              </a:r>
            </a:p>
          </p:txBody>
        </p:sp>
      </p:grpSp>
      <p:grpSp>
        <p:nvGrpSpPr>
          <p:cNvPr id="186" name="Group 185">
            <a:extLst>
              <a:ext uri="{FF2B5EF4-FFF2-40B4-BE49-F238E27FC236}">
                <a16:creationId xmlns:a16="http://schemas.microsoft.com/office/drawing/2014/main" id="{FF488EA0-97C8-49FC-9B9D-CD7DCA476A18}"/>
              </a:ext>
            </a:extLst>
          </p:cNvPr>
          <p:cNvGrpSpPr/>
          <p:nvPr/>
        </p:nvGrpSpPr>
        <p:grpSpPr>
          <a:xfrm>
            <a:off x="7153829" y="2404958"/>
            <a:ext cx="4590105" cy="4087834"/>
            <a:chOff x="6377780" y="1179378"/>
            <a:chExt cx="4590105" cy="4087834"/>
          </a:xfrm>
        </p:grpSpPr>
        <p:pic>
          <p:nvPicPr>
            <p:cNvPr id="129" name="Graphic 128" descr="Hospital with solid fill">
              <a:extLst>
                <a:ext uri="{FF2B5EF4-FFF2-40B4-BE49-F238E27FC236}">
                  <a16:creationId xmlns:a16="http://schemas.microsoft.com/office/drawing/2014/main" id="{0696A885-AA52-4D3C-B6CD-24CA159151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7780" y="1204629"/>
              <a:ext cx="748209" cy="749012"/>
            </a:xfrm>
            <a:prstGeom prst="rect">
              <a:avLst/>
            </a:prstGeom>
          </p:spPr>
        </p:pic>
        <p:pic>
          <p:nvPicPr>
            <p:cNvPr id="130" name="Graphic 129" descr="Production with solid fill">
              <a:extLst>
                <a:ext uri="{FF2B5EF4-FFF2-40B4-BE49-F238E27FC236}">
                  <a16:creationId xmlns:a16="http://schemas.microsoft.com/office/drawing/2014/main" id="{0EADA304-FF13-44C7-ABD7-48BF02E445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7150" y="4432998"/>
              <a:ext cx="748209" cy="749012"/>
            </a:xfrm>
            <a:prstGeom prst="rect">
              <a:avLst/>
            </a:prstGeom>
          </p:spPr>
        </p:pic>
        <p:pic>
          <p:nvPicPr>
            <p:cNvPr id="131" name="Graphic 130" descr="Schoolhouse with solid fill">
              <a:extLst>
                <a:ext uri="{FF2B5EF4-FFF2-40B4-BE49-F238E27FC236}">
                  <a16:creationId xmlns:a16="http://schemas.microsoft.com/office/drawing/2014/main" id="{024E3319-E4F1-4DD0-A06D-8C6AC760A0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43675" y="1179378"/>
              <a:ext cx="748209" cy="749012"/>
            </a:xfrm>
            <a:prstGeom prst="rect">
              <a:avLst/>
            </a:prstGeom>
          </p:spPr>
        </p:pic>
        <p:pic>
          <p:nvPicPr>
            <p:cNvPr id="132" name="Graphic 131" descr="Bank with solid fill">
              <a:extLst>
                <a:ext uri="{FF2B5EF4-FFF2-40B4-BE49-F238E27FC236}">
                  <a16:creationId xmlns:a16="http://schemas.microsoft.com/office/drawing/2014/main" id="{783CDF67-7560-4BF5-9985-03D99C67EF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19676" y="4518200"/>
              <a:ext cx="748209" cy="749012"/>
            </a:xfrm>
            <a:prstGeom prst="rect">
              <a:avLst/>
            </a:prstGeom>
          </p:spPr>
        </p:pic>
        <p:sp>
          <p:nvSpPr>
            <p:cNvPr id="139" name="TextBox 138">
              <a:extLst>
                <a:ext uri="{FF2B5EF4-FFF2-40B4-BE49-F238E27FC236}">
                  <a16:creationId xmlns:a16="http://schemas.microsoft.com/office/drawing/2014/main" id="{AC235DA8-C823-433C-8F4E-F89FE7FF88F5}"/>
                </a:ext>
              </a:extLst>
            </p:cNvPr>
            <p:cNvSpPr txBox="1"/>
            <p:nvPr/>
          </p:nvSpPr>
          <p:spPr>
            <a:xfrm>
              <a:off x="7671809" y="1203889"/>
              <a:ext cx="1926045" cy="923330"/>
            </a:xfrm>
            <a:prstGeom prst="rect">
              <a:avLst/>
            </a:prstGeom>
            <a:noFill/>
          </p:spPr>
          <p:txBody>
            <a:bodyPr wrap="square" rtlCol="0">
              <a:spAutoFit/>
            </a:bodyPr>
            <a:lstStyle/>
            <a:p>
              <a:pPr algn="ctr"/>
              <a:r>
                <a:rPr lang="en-US" b="1">
                  <a:latin typeface="Georgia" panose="02040502050405020303" pitchFamily="18" charset="0"/>
                </a:rPr>
                <a:t>Distributed ledger technology</a:t>
              </a:r>
            </a:p>
          </p:txBody>
        </p:sp>
        <p:grpSp>
          <p:nvGrpSpPr>
            <p:cNvPr id="184" name="Group 183">
              <a:extLst>
                <a:ext uri="{FF2B5EF4-FFF2-40B4-BE49-F238E27FC236}">
                  <a16:creationId xmlns:a16="http://schemas.microsoft.com/office/drawing/2014/main" id="{20521D8E-6FCE-4EF6-A4ED-0FD193B7C725}"/>
                </a:ext>
              </a:extLst>
            </p:cNvPr>
            <p:cNvGrpSpPr/>
            <p:nvPr/>
          </p:nvGrpSpPr>
          <p:grpSpPr>
            <a:xfrm>
              <a:off x="6904287" y="1952229"/>
              <a:ext cx="3762296" cy="2482284"/>
              <a:chOff x="7230769" y="2065060"/>
              <a:chExt cx="3109336" cy="2256621"/>
            </a:xfrm>
          </p:grpSpPr>
          <p:pic>
            <p:nvPicPr>
              <p:cNvPr id="133" name="Graphic 132" descr="Document outline">
                <a:extLst>
                  <a:ext uri="{FF2B5EF4-FFF2-40B4-BE49-F238E27FC236}">
                    <a16:creationId xmlns:a16="http://schemas.microsoft.com/office/drawing/2014/main" id="{BADB1183-6A2A-48E8-8CE4-E6CB77F9F46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30769" y="2065060"/>
                <a:ext cx="538001" cy="499320"/>
              </a:xfrm>
              <a:prstGeom prst="rect">
                <a:avLst/>
              </a:prstGeom>
            </p:spPr>
          </p:pic>
          <p:pic>
            <p:nvPicPr>
              <p:cNvPr id="140" name="Graphic 139" descr="Document outline">
                <a:extLst>
                  <a:ext uri="{FF2B5EF4-FFF2-40B4-BE49-F238E27FC236}">
                    <a16:creationId xmlns:a16="http://schemas.microsoft.com/office/drawing/2014/main" id="{61C61BB7-F976-4A7A-829F-4DDD52D3D4C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679124" y="2065060"/>
                <a:ext cx="538001" cy="499320"/>
              </a:xfrm>
              <a:prstGeom prst="rect">
                <a:avLst/>
              </a:prstGeom>
            </p:spPr>
          </p:pic>
          <p:pic>
            <p:nvPicPr>
              <p:cNvPr id="141" name="Graphic 140" descr="Document outline">
                <a:extLst>
                  <a:ext uri="{FF2B5EF4-FFF2-40B4-BE49-F238E27FC236}">
                    <a16:creationId xmlns:a16="http://schemas.microsoft.com/office/drawing/2014/main" id="{6C64C3F3-6080-4DAD-9664-2DFDD43A272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30769" y="3820985"/>
                <a:ext cx="538001" cy="499320"/>
              </a:xfrm>
              <a:prstGeom prst="rect">
                <a:avLst/>
              </a:prstGeom>
            </p:spPr>
          </p:pic>
          <p:pic>
            <p:nvPicPr>
              <p:cNvPr id="142" name="Graphic 141" descr="Document outline">
                <a:extLst>
                  <a:ext uri="{FF2B5EF4-FFF2-40B4-BE49-F238E27FC236}">
                    <a16:creationId xmlns:a16="http://schemas.microsoft.com/office/drawing/2014/main" id="{D6FD87F7-55DE-4FDC-A5ED-F6E2621BE1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802104" y="3822361"/>
                <a:ext cx="538001" cy="499320"/>
              </a:xfrm>
              <a:prstGeom prst="rect">
                <a:avLst/>
              </a:prstGeom>
            </p:spPr>
          </p:pic>
          <p:cxnSp>
            <p:nvCxnSpPr>
              <p:cNvPr id="144" name="Straight Arrow Connector 143">
                <a:extLst>
                  <a:ext uri="{FF2B5EF4-FFF2-40B4-BE49-F238E27FC236}">
                    <a16:creationId xmlns:a16="http://schemas.microsoft.com/office/drawing/2014/main" id="{E37C56F6-635D-45FE-B6C7-C464ED100666}"/>
                  </a:ext>
                </a:extLst>
              </p:cNvPr>
              <p:cNvCxnSpPr>
                <a:stCxn id="133" idx="3"/>
                <a:endCxn id="140" idx="1"/>
              </p:cNvCxnSpPr>
              <p:nvPr/>
            </p:nvCxnSpPr>
            <p:spPr>
              <a:xfrm>
                <a:off x="7768770" y="2314720"/>
                <a:ext cx="1910354"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6E854B1-AEFC-4661-BDB4-FBEFD1DF4CBF}"/>
                  </a:ext>
                </a:extLst>
              </p:cNvPr>
              <p:cNvCxnSpPr>
                <a:cxnSpLocks/>
                <a:stCxn id="133" idx="2"/>
                <a:endCxn id="141" idx="0"/>
              </p:cNvCxnSpPr>
              <p:nvPr/>
            </p:nvCxnSpPr>
            <p:spPr>
              <a:xfrm>
                <a:off x="7499770" y="2564380"/>
                <a:ext cx="0" cy="1256605"/>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27AF0474-3C28-4C2E-A15E-39348855FBB2}"/>
                  </a:ext>
                </a:extLst>
              </p:cNvPr>
              <p:cNvCxnSpPr>
                <a:cxnSpLocks/>
              </p:cNvCxnSpPr>
              <p:nvPr/>
            </p:nvCxnSpPr>
            <p:spPr>
              <a:xfrm>
                <a:off x="9994783" y="2757009"/>
                <a:ext cx="0" cy="871349"/>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4A8C184F-2A9B-4302-8608-89B2157E9642}"/>
                  </a:ext>
                </a:extLst>
              </p:cNvPr>
              <p:cNvCxnSpPr>
                <a:cxnSpLocks/>
                <a:stCxn id="141" idx="3"/>
                <a:endCxn id="142" idx="1"/>
              </p:cNvCxnSpPr>
              <p:nvPr/>
            </p:nvCxnSpPr>
            <p:spPr>
              <a:xfrm>
                <a:off x="7768770" y="4070645"/>
                <a:ext cx="2033334" cy="1376"/>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FB9549F1-4A2E-4556-9D6A-1342595C4DDD}"/>
                  </a:ext>
                </a:extLst>
              </p:cNvPr>
              <p:cNvCxnSpPr>
                <a:cxnSpLocks/>
              </p:cNvCxnSpPr>
              <p:nvPr/>
            </p:nvCxnSpPr>
            <p:spPr>
              <a:xfrm>
                <a:off x="7749495" y="2626950"/>
                <a:ext cx="2052609" cy="1276557"/>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2761ECB1-B1CC-442B-8792-94EC0221AD2C}"/>
                  </a:ext>
                </a:extLst>
              </p:cNvPr>
              <p:cNvCxnSpPr>
                <a:cxnSpLocks/>
              </p:cNvCxnSpPr>
              <p:nvPr/>
            </p:nvCxnSpPr>
            <p:spPr>
              <a:xfrm flipV="1">
                <a:off x="7768770" y="2639954"/>
                <a:ext cx="1906770" cy="1263553"/>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185" name="Arrow: Right 184">
            <a:extLst>
              <a:ext uri="{FF2B5EF4-FFF2-40B4-BE49-F238E27FC236}">
                <a16:creationId xmlns:a16="http://schemas.microsoft.com/office/drawing/2014/main" id="{7C8E5488-AD6D-4B85-AB8A-DDE19E82CB53}"/>
              </a:ext>
            </a:extLst>
          </p:cNvPr>
          <p:cNvSpPr/>
          <p:nvPr/>
        </p:nvSpPr>
        <p:spPr>
          <a:xfrm>
            <a:off x="5574892" y="3890706"/>
            <a:ext cx="1042218" cy="806422"/>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Rounded Corners 186">
            <a:extLst>
              <a:ext uri="{FF2B5EF4-FFF2-40B4-BE49-F238E27FC236}">
                <a16:creationId xmlns:a16="http://schemas.microsoft.com/office/drawing/2014/main" id="{A45CEEE2-0CC6-4A50-B378-A6FB9C6F29C8}"/>
              </a:ext>
            </a:extLst>
          </p:cNvPr>
          <p:cNvSpPr/>
          <p:nvPr/>
        </p:nvSpPr>
        <p:spPr>
          <a:xfrm>
            <a:off x="6902245" y="1052052"/>
            <a:ext cx="5034116" cy="1046077"/>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solidFill>
                  <a:srgbClr val="1C1D20"/>
                </a:solidFill>
                <a:effectLst/>
                <a:latin typeface="Georgia" panose="02040502050405020303" pitchFamily="18" charset="0"/>
              </a:rPr>
              <a:t>Distributed ledger technology is an infrastructure that allows a database to be distributed across a network of nodes</a:t>
            </a:r>
            <a:endParaRPr lang="en-US">
              <a:latin typeface="Georgia" panose="02040502050405020303" pitchFamily="18" charset="0"/>
            </a:endParaRPr>
          </a:p>
        </p:txBody>
      </p:sp>
      <p:sp>
        <p:nvSpPr>
          <p:cNvPr id="188" name="Rectangle: Rounded Corners 187">
            <a:extLst>
              <a:ext uri="{FF2B5EF4-FFF2-40B4-BE49-F238E27FC236}">
                <a16:creationId xmlns:a16="http://schemas.microsoft.com/office/drawing/2014/main" id="{94F30358-8956-440B-8686-1958F909C9B7}"/>
              </a:ext>
            </a:extLst>
          </p:cNvPr>
          <p:cNvSpPr/>
          <p:nvPr/>
        </p:nvSpPr>
        <p:spPr>
          <a:xfrm>
            <a:off x="312614" y="1037372"/>
            <a:ext cx="5034116" cy="1046077"/>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solidFill>
                  <a:srgbClr val="1C1D20"/>
                </a:solidFill>
                <a:effectLst/>
                <a:latin typeface="Georgia" panose="02040502050405020303" pitchFamily="18" charset="0"/>
              </a:rPr>
              <a:t>In a centralized database all the actors/stakeholders access one database </a:t>
            </a:r>
            <a:endParaRPr lang="en-US">
              <a:latin typeface="Georgia" panose="02040502050405020303" pitchFamily="18" charset="0"/>
            </a:endParaRPr>
          </a:p>
        </p:txBody>
      </p:sp>
    </p:spTree>
    <p:custDataLst>
      <p:custData r:id="rId1"/>
    </p:custDataLst>
    <p:extLst>
      <p:ext uri="{BB962C8B-B14F-4D97-AF65-F5344CB8AC3E}">
        <p14:creationId xmlns:p14="http://schemas.microsoft.com/office/powerpoint/2010/main" val="3809861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dirty="0">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US" sz="794" noProof="1"/>
              <a:t>-1 Global Payments</a:t>
            </a:r>
            <a:endParaRPr lang="en-GB" sz="794" noProof="1"/>
          </a:p>
        </p:txBody>
      </p:sp>
      <p:sp>
        <p:nvSpPr>
          <p:cNvPr id="59" name="Text Placeholder 2"/>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dirty="0">
                <a:solidFill>
                  <a:schemeClr val="bg1"/>
                </a:solidFill>
              </a:rPr>
              <a:t>Global </a:t>
            </a:r>
            <a:r>
              <a:rPr lang="en-GB" sz="3200" b="1">
                <a:solidFill>
                  <a:schemeClr val="bg1"/>
                </a:solidFill>
              </a:rPr>
              <a:t>Payments - overview</a:t>
            </a:r>
            <a:endParaRPr lang="en-GB" sz="3200" b="1" dirty="0">
              <a:solidFill>
                <a:schemeClr val="bg1"/>
              </a:solidFill>
            </a:endParaRPr>
          </a:p>
        </p:txBody>
      </p:sp>
      <p:grpSp>
        <p:nvGrpSpPr>
          <p:cNvPr id="128" name="Group 127"/>
          <p:cNvGrpSpPr/>
          <p:nvPr/>
        </p:nvGrpSpPr>
        <p:grpSpPr>
          <a:xfrm>
            <a:off x="227183" y="2110123"/>
            <a:ext cx="5552068" cy="4122378"/>
            <a:chOff x="177954" y="2514718"/>
            <a:chExt cx="4539531" cy="4672028"/>
          </a:xfrm>
        </p:grpSpPr>
        <p:sp>
          <p:nvSpPr>
            <p:cNvPr id="126" name="Rectangle 125"/>
            <p:cNvSpPr/>
            <p:nvPr/>
          </p:nvSpPr>
          <p:spPr>
            <a:xfrm>
              <a:off x="222496" y="2514718"/>
              <a:ext cx="4494989" cy="4672028"/>
            </a:xfrm>
            <a:prstGeom prst="rect">
              <a:avLst/>
            </a:prstGeom>
            <a:solidFill>
              <a:schemeClr val="bg1">
                <a:lumMod val="95000"/>
              </a:schemeClr>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dirty="0"/>
            </a:p>
          </p:txBody>
        </p:sp>
        <p:grpSp>
          <p:nvGrpSpPr>
            <p:cNvPr id="125" name="Group 124"/>
            <p:cNvGrpSpPr/>
            <p:nvPr/>
          </p:nvGrpSpPr>
          <p:grpSpPr>
            <a:xfrm>
              <a:off x="177954" y="2879814"/>
              <a:ext cx="4519365" cy="4071116"/>
              <a:chOff x="196098" y="2373453"/>
              <a:chExt cx="4519365" cy="4071116"/>
            </a:xfrm>
          </p:grpSpPr>
          <p:grpSp>
            <p:nvGrpSpPr>
              <p:cNvPr id="61" name="Group 60"/>
              <p:cNvGrpSpPr/>
              <p:nvPr/>
            </p:nvGrpSpPr>
            <p:grpSpPr>
              <a:xfrm>
                <a:off x="836676" y="2917035"/>
                <a:ext cx="3273158" cy="3193807"/>
                <a:chOff x="333730" y="2930651"/>
                <a:chExt cx="3273158" cy="3193807"/>
              </a:xfrm>
            </p:grpSpPr>
            <p:grpSp>
              <p:nvGrpSpPr>
                <p:cNvPr id="58" name="Group 57"/>
                <p:cNvGrpSpPr/>
                <p:nvPr/>
              </p:nvGrpSpPr>
              <p:grpSpPr>
                <a:xfrm>
                  <a:off x="836675" y="3408856"/>
                  <a:ext cx="2286001" cy="2306144"/>
                  <a:chOff x="761999" y="3408856"/>
                  <a:chExt cx="2286001" cy="2306144"/>
                </a:xfrm>
              </p:grpSpPr>
              <p:cxnSp>
                <p:nvCxnSpPr>
                  <p:cNvPr id="57" name="Straight Connector 56"/>
                  <p:cNvCxnSpPr/>
                  <p:nvPr/>
                </p:nvCxnSpPr>
                <p:spPr>
                  <a:xfrm>
                    <a:off x="1905000" y="3429000"/>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1905000" y="3429000"/>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2700000">
                    <a:off x="1904999" y="3425952"/>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2700000">
                    <a:off x="1904997" y="3408856"/>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0" name="Freeform 4851"/>
                <p:cNvSpPr>
                  <a:spLocks noEditPoints="1"/>
                </p:cNvSpPr>
                <p:nvPr/>
              </p:nvSpPr>
              <p:spPr bwMode="auto">
                <a:xfrm>
                  <a:off x="1760341" y="2930651"/>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1" name="Freeform 4838"/>
                <p:cNvSpPr>
                  <a:spLocks noEditPoints="1"/>
                </p:cNvSpPr>
                <p:nvPr/>
              </p:nvSpPr>
              <p:spPr bwMode="auto">
                <a:xfrm>
                  <a:off x="768835" y="3289592"/>
                  <a:ext cx="422222" cy="419738"/>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2" name="Freeform 4983"/>
                <p:cNvSpPr>
                  <a:spLocks noEditPoints="1"/>
                </p:cNvSpPr>
                <p:nvPr/>
              </p:nvSpPr>
              <p:spPr bwMode="auto">
                <a:xfrm>
                  <a:off x="333730" y="4357987"/>
                  <a:ext cx="448603" cy="421929"/>
                </a:xfrm>
                <a:custGeom>
                  <a:avLst/>
                  <a:gdLst>
                    <a:gd name="T0" fmla="*/ 168 w 370"/>
                    <a:gd name="T1" fmla="*/ 282 h 348"/>
                    <a:gd name="T2" fmla="*/ 252 w 370"/>
                    <a:gd name="T3" fmla="*/ 272 h 348"/>
                    <a:gd name="T4" fmla="*/ 304 w 370"/>
                    <a:gd name="T5" fmla="*/ 204 h 348"/>
                    <a:gd name="T6" fmla="*/ 312 w 370"/>
                    <a:gd name="T7" fmla="*/ 168 h 348"/>
                    <a:gd name="T8" fmla="*/ 318 w 370"/>
                    <a:gd name="T9" fmla="*/ 166 h 348"/>
                    <a:gd name="T10" fmla="*/ 328 w 370"/>
                    <a:gd name="T11" fmla="*/ 176 h 348"/>
                    <a:gd name="T12" fmla="*/ 314 w 370"/>
                    <a:gd name="T13" fmla="*/ 234 h 348"/>
                    <a:gd name="T14" fmla="*/ 274 w 370"/>
                    <a:gd name="T15" fmla="*/ 282 h 348"/>
                    <a:gd name="T16" fmla="*/ 214 w 370"/>
                    <a:gd name="T17" fmla="*/ 306 h 348"/>
                    <a:gd name="T18" fmla="*/ 164 w 370"/>
                    <a:gd name="T19" fmla="*/ 302 h 348"/>
                    <a:gd name="T20" fmla="*/ 126 w 370"/>
                    <a:gd name="T21" fmla="*/ 282 h 348"/>
                    <a:gd name="T22" fmla="*/ 134 w 370"/>
                    <a:gd name="T23" fmla="*/ 270 h 348"/>
                    <a:gd name="T24" fmla="*/ 174 w 370"/>
                    <a:gd name="T25" fmla="*/ 262 h 348"/>
                    <a:gd name="T26" fmla="*/ 220 w 370"/>
                    <a:gd name="T27" fmla="*/ 262 h 348"/>
                    <a:gd name="T28" fmla="*/ 268 w 370"/>
                    <a:gd name="T29" fmla="*/ 230 h 348"/>
                    <a:gd name="T30" fmla="*/ 286 w 370"/>
                    <a:gd name="T31" fmla="*/ 176 h 348"/>
                    <a:gd name="T32" fmla="*/ 276 w 370"/>
                    <a:gd name="T33" fmla="*/ 166 h 348"/>
                    <a:gd name="T34" fmla="*/ 266 w 370"/>
                    <a:gd name="T35" fmla="*/ 176 h 348"/>
                    <a:gd name="T36" fmla="*/ 252 w 370"/>
                    <a:gd name="T37" fmla="*/ 218 h 348"/>
                    <a:gd name="T38" fmla="*/ 206 w 370"/>
                    <a:gd name="T39" fmla="*/ 244 h 348"/>
                    <a:gd name="T40" fmla="*/ 162 w 370"/>
                    <a:gd name="T41" fmla="*/ 236 h 348"/>
                    <a:gd name="T42" fmla="*/ 148 w 370"/>
                    <a:gd name="T43" fmla="*/ 238 h 348"/>
                    <a:gd name="T44" fmla="*/ 152 w 370"/>
                    <a:gd name="T45" fmla="*/ 252 h 348"/>
                    <a:gd name="T46" fmla="*/ 232 w 370"/>
                    <a:gd name="T47" fmla="*/ 126 h 348"/>
                    <a:gd name="T48" fmla="*/ 336 w 370"/>
                    <a:gd name="T49" fmla="*/ 72 h 348"/>
                    <a:gd name="T50" fmla="*/ 340 w 370"/>
                    <a:gd name="T51" fmla="*/ 6 h 348"/>
                    <a:gd name="T52" fmla="*/ 232 w 370"/>
                    <a:gd name="T53" fmla="*/ 56 h 348"/>
                    <a:gd name="T54" fmla="*/ 228 w 370"/>
                    <a:gd name="T55" fmla="*/ 116 h 348"/>
                    <a:gd name="T56" fmla="*/ 116 w 370"/>
                    <a:gd name="T57" fmla="*/ 106 h 348"/>
                    <a:gd name="T58" fmla="*/ 114 w 370"/>
                    <a:gd name="T59" fmla="*/ 72 h 348"/>
                    <a:gd name="T60" fmla="*/ 136 w 370"/>
                    <a:gd name="T61" fmla="*/ 54 h 348"/>
                    <a:gd name="T62" fmla="*/ 168 w 370"/>
                    <a:gd name="T63" fmla="*/ 60 h 348"/>
                    <a:gd name="T64" fmla="*/ 228 w 370"/>
                    <a:gd name="T65" fmla="*/ 158 h 348"/>
                    <a:gd name="T66" fmla="*/ 222 w 370"/>
                    <a:gd name="T67" fmla="*/ 192 h 348"/>
                    <a:gd name="T68" fmla="*/ 194 w 370"/>
                    <a:gd name="T69" fmla="*/ 206 h 348"/>
                    <a:gd name="T70" fmla="*/ 162 w 370"/>
                    <a:gd name="T71" fmla="*/ 188 h 348"/>
                    <a:gd name="T72" fmla="*/ 184 w 370"/>
                    <a:gd name="T73" fmla="*/ 180 h 348"/>
                    <a:gd name="T74" fmla="*/ 204 w 370"/>
                    <a:gd name="T75" fmla="*/ 180 h 348"/>
                    <a:gd name="T76" fmla="*/ 204 w 370"/>
                    <a:gd name="T77" fmla="*/ 160 h 348"/>
                    <a:gd name="T78" fmla="*/ 184 w 370"/>
                    <a:gd name="T79" fmla="*/ 160 h 348"/>
                    <a:gd name="T80" fmla="*/ 114 w 370"/>
                    <a:gd name="T81" fmla="*/ 142 h 348"/>
                    <a:gd name="T82" fmla="*/ 104 w 370"/>
                    <a:gd name="T83" fmla="*/ 132 h 348"/>
                    <a:gd name="T84" fmla="*/ 0 w 370"/>
                    <a:gd name="T85" fmla="*/ 196 h 348"/>
                    <a:gd name="T86" fmla="*/ 4 w 370"/>
                    <a:gd name="T87" fmla="*/ 256 h 348"/>
                    <a:gd name="T88" fmla="*/ 108 w 370"/>
                    <a:gd name="T89" fmla="*/ 202 h 348"/>
                    <a:gd name="T90" fmla="*/ 360 w 370"/>
                    <a:gd name="T91" fmla="*/ 166 h 348"/>
                    <a:gd name="T92" fmla="*/ 350 w 370"/>
                    <a:gd name="T93" fmla="*/ 176 h 348"/>
                    <a:gd name="T94" fmla="*/ 334 w 370"/>
                    <a:gd name="T95" fmla="*/ 244 h 348"/>
                    <a:gd name="T96" fmla="*/ 286 w 370"/>
                    <a:gd name="T97" fmla="*/ 300 h 348"/>
                    <a:gd name="T98" fmla="*/ 232 w 370"/>
                    <a:gd name="T99" fmla="*/ 324 h 348"/>
                    <a:gd name="T100" fmla="*/ 158 w 370"/>
                    <a:gd name="T101" fmla="*/ 324 h 348"/>
                    <a:gd name="T102" fmla="*/ 116 w 370"/>
                    <a:gd name="T103" fmla="*/ 306 h 348"/>
                    <a:gd name="T104" fmla="*/ 106 w 370"/>
                    <a:gd name="T105" fmla="*/ 316 h 348"/>
                    <a:gd name="T106" fmla="*/ 130 w 370"/>
                    <a:gd name="T107" fmla="*/ 336 h 348"/>
                    <a:gd name="T108" fmla="*/ 198 w 370"/>
                    <a:gd name="T109" fmla="*/ 348 h 348"/>
                    <a:gd name="T110" fmla="*/ 284 w 370"/>
                    <a:gd name="T111" fmla="*/ 326 h 348"/>
                    <a:gd name="T112" fmla="*/ 344 w 370"/>
                    <a:gd name="T113" fmla="*/ 266 h 348"/>
                    <a:gd name="T114" fmla="*/ 368 w 370"/>
                    <a:gd name="T115" fmla="*/ 198 h 348"/>
                    <a:gd name="T116" fmla="*/ 364 w 370"/>
                    <a:gd name="T117" fmla="*/ 16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48">
                      <a:moveTo>
                        <a:pt x="142" y="272"/>
                      </a:moveTo>
                      <a:lnTo>
                        <a:pt x="142" y="272"/>
                      </a:lnTo>
                      <a:lnTo>
                        <a:pt x="154" y="278"/>
                      </a:lnTo>
                      <a:lnTo>
                        <a:pt x="168" y="282"/>
                      </a:lnTo>
                      <a:lnTo>
                        <a:pt x="168" y="282"/>
                      </a:lnTo>
                      <a:lnTo>
                        <a:pt x="190" y="286"/>
                      </a:lnTo>
                      <a:lnTo>
                        <a:pt x="212" y="286"/>
                      </a:lnTo>
                      <a:lnTo>
                        <a:pt x="232" y="280"/>
                      </a:lnTo>
                      <a:lnTo>
                        <a:pt x="252" y="272"/>
                      </a:lnTo>
                      <a:lnTo>
                        <a:pt x="252" y="272"/>
                      </a:lnTo>
                      <a:lnTo>
                        <a:pt x="270" y="258"/>
                      </a:lnTo>
                      <a:lnTo>
                        <a:pt x="286" y="242"/>
                      </a:lnTo>
                      <a:lnTo>
                        <a:pt x="296" y="224"/>
                      </a:lnTo>
                      <a:lnTo>
                        <a:pt x="304" y="204"/>
                      </a:lnTo>
                      <a:lnTo>
                        <a:pt x="304" y="204"/>
                      </a:lnTo>
                      <a:lnTo>
                        <a:pt x="308" y="190"/>
                      </a:lnTo>
                      <a:lnTo>
                        <a:pt x="308" y="176"/>
                      </a:lnTo>
                      <a:lnTo>
                        <a:pt x="308" y="176"/>
                      </a:lnTo>
                      <a:lnTo>
                        <a:pt x="308" y="172"/>
                      </a:lnTo>
                      <a:lnTo>
                        <a:pt x="312" y="168"/>
                      </a:lnTo>
                      <a:lnTo>
                        <a:pt x="314" y="166"/>
                      </a:lnTo>
                      <a:lnTo>
                        <a:pt x="318" y="166"/>
                      </a:lnTo>
                      <a:lnTo>
                        <a:pt x="318" y="166"/>
                      </a:lnTo>
                      <a:lnTo>
                        <a:pt x="318" y="166"/>
                      </a:lnTo>
                      <a:lnTo>
                        <a:pt x="318" y="166"/>
                      </a:lnTo>
                      <a:lnTo>
                        <a:pt x="322" y="166"/>
                      </a:lnTo>
                      <a:lnTo>
                        <a:pt x="326" y="168"/>
                      </a:lnTo>
                      <a:lnTo>
                        <a:pt x="328" y="172"/>
                      </a:lnTo>
                      <a:lnTo>
                        <a:pt x="328" y="176"/>
                      </a:lnTo>
                      <a:lnTo>
                        <a:pt x="328" y="176"/>
                      </a:lnTo>
                      <a:lnTo>
                        <a:pt x="328" y="192"/>
                      </a:lnTo>
                      <a:lnTo>
                        <a:pt x="324" y="210"/>
                      </a:lnTo>
                      <a:lnTo>
                        <a:pt x="324" y="210"/>
                      </a:lnTo>
                      <a:lnTo>
                        <a:pt x="320" y="222"/>
                      </a:lnTo>
                      <a:lnTo>
                        <a:pt x="314" y="234"/>
                      </a:lnTo>
                      <a:lnTo>
                        <a:pt x="308" y="244"/>
                      </a:lnTo>
                      <a:lnTo>
                        <a:pt x="302" y="254"/>
                      </a:lnTo>
                      <a:lnTo>
                        <a:pt x="292" y="264"/>
                      </a:lnTo>
                      <a:lnTo>
                        <a:pt x="284" y="274"/>
                      </a:lnTo>
                      <a:lnTo>
                        <a:pt x="274" y="282"/>
                      </a:lnTo>
                      <a:lnTo>
                        <a:pt x="262" y="288"/>
                      </a:lnTo>
                      <a:lnTo>
                        <a:pt x="262" y="288"/>
                      </a:lnTo>
                      <a:lnTo>
                        <a:pt x="248" y="296"/>
                      </a:lnTo>
                      <a:lnTo>
                        <a:pt x="230" y="302"/>
                      </a:lnTo>
                      <a:lnTo>
                        <a:pt x="214" y="306"/>
                      </a:lnTo>
                      <a:lnTo>
                        <a:pt x="198" y="306"/>
                      </a:lnTo>
                      <a:lnTo>
                        <a:pt x="198" y="306"/>
                      </a:lnTo>
                      <a:lnTo>
                        <a:pt x="180" y="306"/>
                      </a:lnTo>
                      <a:lnTo>
                        <a:pt x="164" y="302"/>
                      </a:lnTo>
                      <a:lnTo>
                        <a:pt x="164" y="302"/>
                      </a:lnTo>
                      <a:lnTo>
                        <a:pt x="146" y="296"/>
                      </a:lnTo>
                      <a:lnTo>
                        <a:pt x="132" y="288"/>
                      </a:lnTo>
                      <a:lnTo>
                        <a:pt x="132" y="288"/>
                      </a:lnTo>
                      <a:lnTo>
                        <a:pt x="128" y="286"/>
                      </a:lnTo>
                      <a:lnTo>
                        <a:pt x="126" y="282"/>
                      </a:lnTo>
                      <a:lnTo>
                        <a:pt x="126" y="278"/>
                      </a:lnTo>
                      <a:lnTo>
                        <a:pt x="128" y="276"/>
                      </a:lnTo>
                      <a:lnTo>
                        <a:pt x="128" y="276"/>
                      </a:lnTo>
                      <a:lnTo>
                        <a:pt x="130" y="272"/>
                      </a:lnTo>
                      <a:lnTo>
                        <a:pt x="134" y="270"/>
                      </a:lnTo>
                      <a:lnTo>
                        <a:pt x="138" y="270"/>
                      </a:lnTo>
                      <a:lnTo>
                        <a:pt x="142" y="272"/>
                      </a:lnTo>
                      <a:lnTo>
                        <a:pt x="142" y="272"/>
                      </a:lnTo>
                      <a:close/>
                      <a:moveTo>
                        <a:pt x="174" y="262"/>
                      </a:moveTo>
                      <a:lnTo>
                        <a:pt x="174" y="262"/>
                      </a:lnTo>
                      <a:lnTo>
                        <a:pt x="186" y="264"/>
                      </a:lnTo>
                      <a:lnTo>
                        <a:pt x="198" y="264"/>
                      </a:lnTo>
                      <a:lnTo>
                        <a:pt x="198" y="264"/>
                      </a:lnTo>
                      <a:lnTo>
                        <a:pt x="208" y="264"/>
                      </a:lnTo>
                      <a:lnTo>
                        <a:pt x="220" y="262"/>
                      </a:lnTo>
                      <a:lnTo>
                        <a:pt x="232" y="258"/>
                      </a:lnTo>
                      <a:lnTo>
                        <a:pt x="242" y="252"/>
                      </a:lnTo>
                      <a:lnTo>
                        <a:pt x="242" y="252"/>
                      </a:lnTo>
                      <a:lnTo>
                        <a:pt x="256" y="242"/>
                      </a:lnTo>
                      <a:lnTo>
                        <a:pt x="268" y="230"/>
                      </a:lnTo>
                      <a:lnTo>
                        <a:pt x="276" y="214"/>
                      </a:lnTo>
                      <a:lnTo>
                        <a:pt x="284" y="198"/>
                      </a:lnTo>
                      <a:lnTo>
                        <a:pt x="284" y="198"/>
                      </a:lnTo>
                      <a:lnTo>
                        <a:pt x="286" y="186"/>
                      </a:lnTo>
                      <a:lnTo>
                        <a:pt x="286" y="176"/>
                      </a:lnTo>
                      <a:lnTo>
                        <a:pt x="286" y="176"/>
                      </a:lnTo>
                      <a:lnTo>
                        <a:pt x="286" y="172"/>
                      </a:lnTo>
                      <a:lnTo>
                        <a:pt x="284" y="168"/>
                      </a:lnTo>
                      <a:lnTo>
                        <a:pt x="280" y="166"/>
                      </a:lnTo>
                      <a:lnTo>
                        <a:pt x="276" y="166"/>
                      </a:lnTo>
                      <a:lnTo>
                        <a:pt x="276" y="166"/>
                      </a:lnTo>
                      <a:lnTo>
                        <a:pt x="272" y="166"/>
                      </a:lnTo>
                      <a:lnTo>
                        <a:pt x="270" y="168"/>
                      </a:lnTo>
                      <a:lnTo>
                        <a:pt x="266" y="172"/>
                      </a:lnTo>
                      <a:lnTo>
                        <a:pt x="266" y="176"/>
                      </a:lnTo>
                      <a:lnTo>
                        <a:pt x="266" y="176"/>
                      </a:lnTo>
                      <a:lnTo>
                        <a:pt x="264" y="192"/>
                      </a:lnTo>
                      <a:lnTo>
                        <a:pt x="264" y="192"/>
                      </a:lnTo>
                      <a:lnTo>
                        <a:pt x="258" y="206"/>
                      </a:lnTo>
                      <a:lnTo>
                        <a:pt x="252" y="218"/>
                      </a:lnTo>
                      <a:lnTo>
                        <a:pt x="242" y="228"/>
                      </a:lnTo>
                      <a:lnTo>
                        <a:pt x="232" y="234"/>
                      </a:lnTo>
                      <a:lnTo>
                        <a:pt x="232" y="234"/>
                      </a:lnTo>
                      <a:lnTo>
                        <a:pt x="220" y="240"/>
                      </a:lnTo>
                      <a:lnTo>
                        <a:pt x="206" y="244"/>
                      </a:lnTo>
                      <a:lnTo>
                        <a:pt x="192" y="244"/>
                      </a:lnTo>
                      <a:lnTo>
                        <a:pt x="180" y="242"/>
                      </a:lnTo>
                      <a:lnTo>
                        <a:pt x="180" y="242"/>
                      </a:lnTo>
                      <a:lnTo>
                        <a:pt x="162" y="236"/>
                      </a:lnTo>
                      <a:lnTo>
                        <a:pt x="162" y="236"/>
                      </a:lnTo>
                      <a:lnTo>
                        <a:pt x="158" y="234"/>
                      </a:lnTo>
                      <a:lnTo>
                        <a:pt x="154" y="234"/>
                      </a:lnTo>
                      <a:lnTo>
                        <a:pt x="152" y="236"/>
                      </a:lnTo>
                      <a:lnTo>
                        <a:pt x="148" y="238"/>
                      </a:lnTo>
                      <a:lnTo>
                        <a:pt x="148" y="238"/>
                      </a:lnTo>
                      <a:lnTo>
                        <a:pt x="148" y="242"/>
                      </a:lnTo>
                      <a:lnTo>
                        <a:pt x="148" y="246"/>
                      </a:lnTo>
                      <a:lnTo>
                        <a:pt x="150" y="250"/>
                      </a:lnTo>
                      <a:lnTo>
                        <a:pt x="152" y="252"/>
                      </a:lnTo>
                      <a:lnTo>
                        <a:pt x="152" y="252"/>
                      </a:lnTo>
                      <a:lnTo>
                        <a:pt x="162" y="258"/>
                      </a:lnTo>
                      <a:lnTo>
                        <a:pt x="174" y="262"/>
                      </a:lnTo>
                      <a:lnTo>
                        <a:pt x="174" y="262"/>
                      </a:lnTo>
                      <a:close/>
                      <a:moveTo>
                        <a:pt x="232" y="126"/>
                      </a:moveTo>
                      <a:lnTo>
                        <a:pt x="232" y="126"/>
                      </a:lnTo>
                      <a:lnTo>
                        <a:pt x="238" y="126"/>
                      </a:lnTo>
                      <a:lnTo>
                        <a:pt x="238" y="126"/>
                      </a:lnTo>
                      <a:lnTo>
                        <a:pt x="242" y="126"/>
                      </a:lnTo>
                      <a:lnTo>
                        <a:pt x="336" y="72"/>
                      </a:lnTo>
                      <a:lnTo>
                        <a:pt x="336" y="72"/>
                      </a:lnTo>
                      <a:lnTo>
                        <a:pt x="340" y="68"/>
                      </a:lnTo>
                      <a:lnTo>
                        <a:pt x="342" y="62"/>
                      </a:lnTo>
                      <a:lnTo>
                        <a:pt x="342" y="10"/>
                      </a:lnTo>
                      <a:lnTo>
                        <a:pt x="342" y="10"/>
                      </a:lnTo>
                      <a:lnTo>
                        <a:pt x="340" y="6"/>
                      </a:lnTo>
                      <a:lnTo>
                        <a:pt x="336" y="2"/>
                      </a:lnTo>
                      <a:lnTo>
                        <a:pt x="336" y="2"/>
                      </a:lnTo>
                      <a:lnTo>
                        <a:pt x="332" y="0"/>
                      </a:lnTo>
                      <a:lnTo>
                        <a:pt x="326" y="2"/>
                      </a:lnTo>
                      <a:lnTo>
                        <a:pt x="232" y="56"/>
                      </a:lnTo>
                      <a:lnTo>
                        <a:pt x="232" y="56"/>
                      </a:lnTo>
                      <a:lnTo>
                        <a:pt x="230" y="60"/>
                      </a:lnTo>
                      <a:lnTo>
                        <a:pt x="228" y="64"/>
                      </a:lnTo>
                      <a:lnTo>
                        <a:pt x="228" y="116"/>
                      </a:lnTo>
                      <a:lnTo>
                        <a:pt x="228" y="116"/>
                      </a:lnTo>
                      <a:lnTo>
                        <a:pt x="230" y="122"/>
                      </a:lnTo>
                      <a:lnTo>
                        <a:pt x="232" y="126"/>
                      </a:lnTo>
                      <a:lnTo>
                        <a:pt x="232" y="126"/>
                      </a:lnTo>
                      <a:close/>
                      <a:moveTo>
                        <a:pt x="116" y="106"/>
                      </a:moveTo>
                      <a:lnTo>
                        <a:pt x="116" y="106"/>
                      </a:lnTo>
                      <a:lnTo>
                        <a:pt x="112" y="100"/>
                      </a:lnTo>
                      <a:lnTo>
                        <a:pt x="112" y="94"/>
                      </a:lnTo>
                      <a:lnTo>
                        <a:pt x="112" y="86"/>
                      </a:lnTo>
                      <a:lnTo>
                        <a:pt x="112" y="80"/>
                      </a:lnTo>
                      <a:lnTo>
                        <a:pt x="114" y="72"/>
                      </a:lnTo>
                      <a:lnTo>
                        <a:pt x="118" y="66"/>
                      </a:lnTo>
                      <a:lnTo>
                        <a:pt x="124" y="62"/>
                      </a:lnTo>
                      <a:lnTo>
                        <a:pt x="130" y="58"/>
                      </a:lnTo>
                      <a:lnTo>
                        <a:pt x="130" y="58"/>
                      </a:lnTo>
                      <a:lnTo>
                        <a:pt x="136" y="54"/>
                      </a:lnTo>
                      <a:lnTo>
                        <a:pt x="142" y="52"/>
                      </a:lnTo>
                      <a:lnTo>
                        <a:pt x="150" y="52"/>
                      </a:lnTo>
                      <a:lnTo>
                        <a:pt x="156" y="54"/>
                      </a:lnTo>
                      <a:lnTo>
                        <a:pt x="162" y="56"/>
                      </a:lnTo>
                      <a:lnTo>
                        <a:pt x="168" y="60"/>
                      </a:lnTo>
                      <a:lnTo>
                        <a:pt x="174" y="64"/>
                      </a:lnTo>
                      <a:lnTo>
                        <a:pt x="178" y="70"/>
                      </a:lnTo>
                      <a:lnTo>
                        <a:pt x="226" y="152"/>
                      </a:lnTo>
                      <a:lnTo>
                        <a:pt x="226" y="152"/>
                      </a:lnTo>
                      <a:lnTo>
                        <a:pt x="228" y="158"/>
                      </a:lnTo>
                      <a:lnTo>
                        <a:pt x="230" y="166"/>
                      </a:lnTo>
                      <a:lnTo>
                        <a:pt x="230" y="172"/>
                      </a:lnTo>
                      <a:lnTo>
                        <a:pt x="228" y="180"/>
                      </a:lnTo>
                      <a:lnTo>
                        <a:pt x="226" y="186"/>
                      </a:lnTo>
                      <a:lnTo>
                        <a:pt x="222" y="192"/>
                      </a:lnTo>
                      <a:lnTo>
                        <a:pt x="218" y="196"/>
                      </a:lnTo>
                      <a:lnTo>
                        <a:pt x="212" y="202"/>
                      </a:lnTo>
                      <a:lnTo>
                        <a:pt x="212" y="202"/>
                      </a:lnTo>
                      <a:lnTo>
                        <a:pt x="204" y="204"/>
                      </a:lnTo>
                      <a:lnTo>
                        <a:pt x="194" y="206"/>
                      </a:lnTo>
                      <a:lnTo>
                        <a:pt x="194" y="206"/>
                      </a:lnTo>
                      <a:lnTo>
                        <a:pt x="184" y="204"/>
                      </a:lnTo>
                      <a:lnTo>
                        <a:pt x="176" y="202"/>
                      </a:lnTo>
                      <a:lnTo>
                        <a:pt x="168" y="196"/>
                      </a:lnTo>
                      <a:lnTo>
                        <a:pt x="162" y="188"/>
                      </a:lnTo>
                      <a:lnTo>
                        <a:pt x="116" y="106"/>
                      </a:lnTo>
                      <a:close/>
                      <a:moveTo>
                        <a:pt x="180" y="170"/>
                      </a:moveTo>
                      <a:lnTo>
                        <a:pt x="180" y="170"/>
                      </a:lnTo>
                      <a:lnTo>
                        <a:pt x="182" y="176"/>
                      </a:lnTo>
                      <a:lnTo>
                        <a:pt x="184" y="180"/>
                      </a:lnTo>
                      <a:lnTo>
                        <a:pt x="188" y="182"/>
                      </a:lnTo>
                      <a:lnTo>
                        <a:pt x="194" y="184"/>
                      </a:lnTo>
                      <a:lnTo>
                        <a:pt x="194" y="184"/>
                      </a:lnTo>
                      <a:lnTo>
                        <a:pt x="200" y="182"/>
                      </a:lnTo>
                      <a:lnTo>
                        <a:pt x="204" y="180"/>
                      </a:lnTo>
                      <a:lnTo>
                        <a:pt x="206" y="176"/>
                      </a:lnTo>
                      <a:lnTo>
                        <a:pt x="208" y="170"/>
                      </a:lnTo>
                      <a:lnTo>
                        <a:pt x="208" y="170"/>
                      </a:lnTo>
                      <a:lnTo>
                        <a:pt x="206" y="164"/>
                      </a:lnTo>
                      <a:lnTo>
                        <a:pt x="204" y="160"/>
                      </a:lnTo>
                      <a:lnTo>
                        <a:pt x="200" y="158"/>
                      </a:lnTo>
                      <a:lnTo>
                        <a:pt x="194" y="156"/>
                      </a:lnTo>
                      <a:lnTo>
                        <a:pt x="194" y="156"/>
                      </a:lnTo>
                      <a:lnTo>
                        <a:pt x="188" y="158"/>
                      </a:lnTo>
                      <a:lnTo>
                        <a:pt x="184" y="160"/>
                      </a:lnTo>
                      <a:lnTo>
                        <a:pt x="182" y="164"/>
                      </a:lnTo>
                      <a:lnTo>
                        <a:pt x="180" y="170"/>
                      </a:lnTo>
                      <a:lnTo>
                        <a:pt x="180" y="170"/>
                      </a:lnTo>
                      <a:close/>
                      <a:moveTo>
                        <a:pt x="114" y="194"/>
                      </a:moveTo>
                      <a:lnTo>
                        <a:pt x="114" y="142"/>
                      </a:lnTo>
                      <a:lnTo>
                        <a:pt x="114" y="142"/>
                      </a:lnTo>
                      <a:lnTo>
                        <a:pt x="112" y="138"/>
                      </a:lnTo>
                      <a:lnTo>
                        <a:pt x="108" y="134"/>
                      </a:lnTo>
                      <a:lnTo>
                        <a:pt x="108" y="134"/>
                      </a:lnTo>
                      <a:lnTo>
                        <a:pt x="104" y="132"/>
                      </a:lnTo>
                      <a:lnTo>
                        <a:pt x="98" y="134"/>
                      </a:lnTo>
                      <a:lnTo>
                        <a:pt x="4" y="188"/>
                      </a:lnTo>
                      <a:lnTo>
                        <a:pt x="4" y="188"/>
                      </a:lnTo>
                      <a:lnTo>
                        <a:pt x="2" y="192"/>
                      </a:lnTo>
                      <a:lnTo>
                        <a:pt x="0" y="196"/>
                      </a:lnTo>
                      <a:lnTo>
                        <a:pt x="0" y="248"/>
                      </a:lnTo>
                      <a:lnTo>
                        <a:pt x="0" y="248"/>
                      </a:lnTo>
                      <a:lnTo>
                        <a:pt x="2" y="254"/>
                      </a:lnTo>
                      <a:lnTo>
                        <a:pt x="4" y="256"/>
                      </a:lnTo>
                      <a:lnTo>
                        <a:pt x="4" y="256"/>
                      </a:lnTo>
                      <a:lnTo>
                        <a:pt x="10" y="258"/>
                      </a:lnTo>
                      <a:lnTo>
                        <a:pt x="10" y="258"/>
                      </a:lnTo>
                      <a:lnTo>
                        <a:pt x="14" y="256"/>
                      </a:lnTo>
                      <a:lnTo>
                        <a:pt x="108" y="202"/>
                      </a:lnTo>
                      <a:lnTo>
                        <a:pt x="108" y="202"/>
                      </a:lnTo>
                      <a:lnTo>
                        <a:pt x="112" y="200"/>
                      </a:lnTo>
                      <a:lnTo>
                        <a:pt x="114" y="194"/>
                      </a:lnTo>
                      <a:lnTo>
                        <a:pt x="114" y="194"/>
                      </a:lnTo>
                      <a:close/>
                      <a:moveTo>
                        <a:pt x="360" y="166"/>
                      </a:moveTo>
                      <a:lnTo>
                        <a:pt x="360" y="166"/>
                      </a:lnTo>
                      <a:lnTo>
                        <a:pt x="356" y="166"/>
                      </a:lnTo>
                      <a:lnTo>
                        <a:pt x="354" y="168"/>
                      </a:lnTo>
                      <a:lnTo>
                        <a:pt x="352" y="172"/>
                      </a:lnTo>
                      <a:lnTo>
                        <a:pt x="350" y="176"/>
                      </a:lnTo>
                      <a:lnTo>
                        <a:pt x="350" y="176"/>
                      </a:lnTo>
                      <a:lnTo>
                        <a:pt x="350" y="196"/>
                      </a:lnTo>
                      <a:lnTo>
                        <a:pt x="346" y="214"/>
                      </a:lnTo>
                      <a:lnTo>
                        <a:pt x="346" y="214"/>
                      </a:lnTo>
                      <a:lnTo>
                        <a:pt x="340" y="230"/>
                      </a:lnTo>
                      <a:lnTo>
                        <a:pt x="334" y="244"/>
                      </a:lnTo>
                      <a:lnTo>
                        <a:pt x="328" y="256"/>
                      </a:lnTo>
                      <a:lnTo>
                        <a:pt x="318" y="268"/>
                      </a:lnTo>
                      <a:lnTo>
                        <a:pt x="310" y="280"/>
                      </a:lnTo>
                      <a:lnTo>
                        <a:pt x="298" y="290"/>
                      </a:lnTo>
                      <a:lnTo>
                        <a:pt x="286" y="300"/>
                      </a:lnTo>
                      <a:lnTo>
                        <a:pt x="274" y="308"/>
                      </a:lnTo>
                      <a:lnTo>
                        <a:pt x="274" y="308"/>
                      </a:lnTo>
                      <a:lnTo>
                        <a:pt x="260" y="314"/>
                      </a:lnTo>
                      <a:lnTo>
                        <a:pt x="246" y="320"/>
                      </a:lnTo>
                      <a:lnTo>
                        <a:pt x="232" y="324"/>
                      </a:lnTo>
                      <a:lnTo>
                        <a:pt x="218" y="328"/>
                      </a:lnTo>
                      <a:lnTo>
                        <a:pt x="202" y="328"/>
                      </a:lnTo>
                      <a:lnTo>
                        <a:pt x="188" y="328"/>
                      </a:lnTo>
                      <a:lnTo>
                        <a:pt x="172" y="326"/>
                      </a:lnTo>
                      <a:lnTo>
                        <a:pt x="158" y="324"/>
                      </a:lnTo>
                      <a:lnTo>
                        <a:pt x="158" y="324"/>
                      </a:lnTo>
                      <a:lnTo>
                        <a:pt x="138" y="316"/>
                      </a:lnTo>
                      <a:lnTo>
                        <a:pt x="120" y="308"/>
                      </a:lnTo>
                      <a:lnTo>
                        <a:pt x="120" y="308"/>
                      </a:lnTo>
                      <a:lnTo>
                        <a:pt x="116" y="306"/>
                      </a:lnTo>
                      <a:lnTo>
                        <a:pt x="112" y="308"/>
                      </a:lnTo>
                      <a:lnTo>
                        <a:pt x="110" y="308"/>
                      </a:lnTo>
                      <a:lnTo>
                        <a:pt x="106" y="312"/>
                      </a:lnTo>
                      <a:lnTo>
                        <a:pt x="106" y="312"/>
                      </a:lnTo>
                      <a:lnTo>
                        <a:pt x="106" y="316"/>
                      </a:lnTo>
                      <a:lnTo>
                        <a:pt x="106" y="320"/>
                      </a:lnTo>
                      <a:lnTo>
                        <a:pt x="108" y="322"/>
                      </a:lnTo>
                      <a:lnTo>
                        <a:pt x="110" y="326"/>
                      </a:lnTo>
                      <a:lnTo>
                        <a:pt x="110" y="326"/>
                      </a:lnTo>
                      <a:lnTo>
                        <a:pt x="130" y="336"/>
                      </a:lnTo>
                      <a:lnTo>
                        <a:pt x="152" y="342"/>
                      </a:lnTo>
                      <a:lnTo>
                        <a:pt x="152" y="342"/>
                      </a:lnTo>
                      <a:lnTo>
                        <a:pt x="174" y="348"/>
                      </a:lnTo>
                      <a:lnTo>
                        <a:pt x="198" y="348"/>
                      </a:lnTo>
                      <a:lnTo>
                        <a:pt x="198" y="348"/>
                      </a:lnTo>
                      <a:lnTo>
                        <a:pt x="220" y="348"/>
                      </a:lnTo>
                      <a:lnTo>
                        <a:pt x="242" y="342"/>
                      </a:lnTo>
                      <a:lnTo>
                        <a:pt x="264" y="336"/>
                      </a:lnTo>
                      <a:lnTo>
                        <a:pt x="284" y="326"/>
                      </a:lnTo>
                      <a:lnTo>
                        <a:pt x="284" y="326"/>
                      </a:lnTo>
                      <a:lnTo>
                        <a:pt x="298" y="316"/>
                      </a:lnTo>
                      <a:lnTo>
                        <a:pt x="312" y="306"/>
                      </a:lnTo>
                      <a:lnTo>
                        <a:pt x="324" y="294"/>
                      </a:lnTo>
                      <a:lnTo>
                        <a:pt x="334" y="280"/>
                      </a:lnTo>
                      <a:lnTo>
                        <a:pt x="344" y="266"/>
                      </a:lnTo>
                      <a:lnTo>
                        <a:pt x="352" y="252"/>
                      </a:lnTo>
                      <a:lnTo>
                        <a:pt x="360" y="236"/>
                      </a:lnTo>
                      <a:lnTo>
                        <a:pt x="364" y="220"/>
                      </a:lnTo>
                      <a:lnTo>
                        <a:pt x="364" y="220"/>
                      </a:lnTo>
                      <a:lnTo>
                        <a:pt x="368" y="198"/>
                      </a:lnTo>
                      <a:lnTo>
                        <a:pt x="370" y="176"/>
                      </a:lnTo>
                      <a:lnTo>
                        <a:pt x="370" y="176"/>
                      </a:lnTo>
                      <a:lnTo>
                        <a:pt x="370" y="172"/>
                      </a:lnTo>
                      <a:lnTo>
                        <a:pt x="368" y="168"/>
                      </a:lnTo>
                      <a:lnTo>
                        <a:pt x="364" y="166"/>
                      </a:lnTo>
                      <a:lnTo>
                        <a:pt x="360" y="166"/>
                      </a:lnTo>
                      <a:lnTo>
                        <a:pt x="360" y="16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3" name="Freeform 4958"/>
                <p:cNvSpPr>
                  <a:spLocks noEditPoints="1"/>
                </p:cNvSpPr>
                <p:nvPr/>
              </p:nvSpPr>
              <p:spPr bwMode="auto">
                <a:xfrm>
                  <a:off x="687460" y="5273828"/>
                  <a:ext cx="500939" cy="488839"/>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4" name="Freeform 4903"/>
                <p:cNvSpPr>
                  <a:spLocks noEditPoints="1"/>
                </p:cNvSpPr>
                <p:nvPr/>
              </p:nvSpPr>
              <p:spPr bwMode="auto">
                <a:xfrm>
                  <a:off x="1770778" y="574622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5" name="Freeform 4903"/>
                <p:cNvSpPr>
                  <a:spLocks noEditPoints="1"/>
                </p:cNvSpPr>
                <p:nvPr/>
              </p:nvSpPr>
              <p:spPr bwMode="auto">
                <a:xfrm>
                  <a:off x="2777306" y="535283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6" name="Freeform 4903"/>
                <p:cNvSpPr>
                  <a:spLocks noEditPoints="1"/>
                </p:cNvSpPr>
                <p:nvPr/>
              </p:nvSpPr>
              <p:spPr bwMode="auto">
                <a:xfrm>
                  <a:off x="3178066" y="438288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117" name="Freeform 4831"/>
                <p:cNvSpPr>
                  <a:spLocks noEditPoints="1"/>
                </p:cNvSpPr>
                <p:nvPr/>
              </p:nvSpPr>
              <p:spPr bwMode="auto">
                <a:xfrm>
                  <a:off x="2787899" y="3442992"/>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60" name="Oval 59"/>
                <p:cNvSpPr/>
                <p:nvPr/>
              </p:nvSpPr>
              <p:spPr>
                <a:xfrm>
                  <a:off x="1905000" y="4492752"/>
                  <a:ext cx="152400" cy="155448"/>
                </a:xfrm>
                <a:prstGeom prst="ellipse">
                  <a:avLst/>
                </a:prstGeom>
                <a:solidFill>
                  <a:schemeClr val="accent2"/>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dirty="0"/>
                </a:p>
              </p:txBody>
            </p:sp>
          </p:grpSp>
          <p:sp>
            <p:nvSpPr>
              <p:cNvPr id="62" name="TextBox 61"/>
              <p:cNvSpPr txBox="1"/>
              <p:nvPr/>
            </p:nvSpPr>
            <p:spPr>
              <a:xfrm>
                <a:off x="1572333" y="2373453"/>
                <a:ext cx="1910053" cy="488339"/>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Money Sender and Beneficiary Money Transfer </a:t>
                </a:r>
              </a:p>
            </p:txBody>
          </p:sp>
          <p:sp>
            <p:nvSpPr>
              <p:cNvPr id="118" name="TextBox 117"/>
              <p:cNvSpPr txBox="1"/>
              <p:nvPr/>
            </p:nvSpPr>
            <p:spPr>
              <a:xfrm>
                <a:off x="3377585" y="3113513"/>
                <a:ext cx="1022004"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Operator</a:t>
                </a:r>
              </a:p>
            </p:txBody>
          </p:sp>
          <p:sp>
            <p:nvSpPr>
              <p:cNvPr id="119" name="TextBox 118"/>
              <p:cNvSpPr txBox="1"/>
              <p:nvPr/>
            </p:nvSpPr>
            <p:spPr>
              <a:xfrm>
                <a:off x="3693459" y="4874725"/>
                <a:ext cx="1022004"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Sender Bank</a:t>
                </a:r>
              </a:p>
            </p:txBody>
          </p:sp>
          <p:sp>
            <p:nvSpPr>
              <p:cNvPr id="120" name="TextBox 119"/>
              <p:cNvSpPr txBox="1"/>
              <p:nvPr/>
            </p:nvSpPr>
            <p:spPr>
              <a:xfrm>
                <a:off x="3419293" y="5805283"/>
                <a:ext cx="1281155"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Beneficiary Bank</a:t>
                </a:r>
              </a:p>
            </p:txBody>
          </p:sp>
          <p:sp>
            <p:nvSpPr>
              <p:cNvPr id="121" name="TextBox 120"/>
              <p:cNvSpPr txBox="1"/>
              <p:nvPr/>
            </p:nvSpPr>
            <p:spPr>
              <a:xfrm>
                <a:off x="1802959" y="6200399"/>
                <a:ext cx="1448801"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Correspondent Bank</a:t>
                </a:r>
              </a:p>
            </p:txBody>
          </p:sp>
          <p:sp>
            <p:nvSpPr>
              <p:cNvPr id="122" name="TextBox 121"/>
              <p:cNvSpPr txBox="1"/>
              <p:nvPr/>
            </p:nvSpPr>
            <p:spPr>
              <a:xfrm>
                <a:off x="572294" y="5732612"/>
                <a:ext cx="864879"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SWIFT</a:t>
                </a:r>
              </a:p>
            </p:txBody>
          </p:sp>
          <p:sp>
            <p:nvSpPr>
              <p:cNvPr id="123" name="TextBox 122"/>
              <p:cNvSpPr txBox="1"/>
              <p:nvPr/>
            </p:nvSpPr>
            <p:spPr>
              <a:xfrm>
                <a:off x="196098" y="4836583"/>
                <a:ext cx="1281155" cy="488339"/>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Local Clearing House</a:t>
                </a:r>
              </a:p>
            </p:txBody>
          </p:sp>
          <p:sp>
            <p:nvSpPr>
              <p:cNvPr id="124" name="TextBox 123"/>
              <p:cNvSpPr txBox="1"/>
              <p:nvPr/>
            </p:nvSpPr>
            <p:spPr>
              <a:xfrm>
                <a:off x="628537" y="3051567"/>
                <a:ext cx="864879"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Regulator</a:t>
                </a:r>
              </a:p>
            </p:txBody>
          </p:sp>
        </p:grpSp>
        <p:sp>
          <p:nvSpPr>
            <p:cNvPr id="127" name="TextBox 126"/>
            <p:cNvSpPr txBox="1"/>
            <p:nvPr/>
          </p:nvSpPr>
          <p:spPr>
            <a:xfrm>
              <a:off x="1267135" y="2552621"/>
              <a:ext cx="2684697" cy="279050"/>
            </a:xfrm>
            <a:prstGeom prst="rect">
              <a:avLst/>
            </a:prstGeom>
            <a:noFill/>
            <a:ln>
              <a:noFill/>
            </a:ln>
          </p:spPr>
          <p:txBody>
            <a:bodyPr wrap="square" lIns="0" tIns="0" rIns="0" bIns="0" rtlCol="0">
              <a:spAutoFit/>
            </a:bodyPr>
            <a:lstStyle/>
            <a:p>
              <a:r>
                <a:rPr lang="en-GB" sz="1600" b="1" dirty="0">
                  <a:solidFill>
                    <a:schemeClr val="tx2"/>
                  </a:solidFill>
                  <a:latin typeface="Georgia" pitchFamily="18" charset="0"/>
                  <a:cs typeface="Arial" pitchFamily="34" charset="0"/>
                </a:rPr>
                <a:t>Key Ecosystem Stakeholders</a:t>
              </a:r>
            </a:p>
          </p:txBody>
        </p:sp>
      </p:grpSp>
      <p:sp>
        <p:nvSpPr>
          <p:cNvPr id="129" name="TextBox 128"/>
          <p:cNvSpPr txBox="1"/>
          <p:nvPr/>
        </p:nvSpPr>
        <p:spPr>
          <a:xfrm>
            <a:off x="6061046" y="3092303"/>
            <a:ext cx="5497590" cy="2369880"/>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q"/>
            </a:pPr>
            <a:r>
              <a:rPr lang="en-US" sz="1400" b="1" dirty="0">
                <a:solidFill>
                  <a:schemeClr val="accent2"/>
                </a:solidFill>
                <a:latin typeface="Georgia" pitchFamily="18" charset="0"/>
                <a:cs typeface="Arial" pitchFamily="34" charset="0"/>
              </a:rPr>
              <a:t>Business is growing fast and steadily </a:t>
            </a:r>
            <a:r>
              <a:rPr lang="en-US" sz="1400" dirty="0">
                <a:solidFill>
                  <a:schemeClr val="accent2"/>
                </a:solidFill>
                <a:latin typeface="Georgia" pitchFamily="18" charset="0"/>
                <a:cs typeface="Arial" pitchFamily="34" charset="0"/>
              </a:rPr>
              <a:t>: </a:t>
            </a:r>
            <a:r>
              <a:rPr lang="en-US" sz="1400" dirty="0">
                <a:latin typeface="Georgia" pitchFamily="18" charset="0"/>
                <a:cs typeface="Arial" pitchFamily="34" charset="0"/>
              </a:rPr>
              <a:t>The global payments volume is increasing at an approximate rate of 5% yearly worldwide and will reach an estimated US$ 2.2 trillion in 2019 (</a:t>
            </a:r>
            <a:r>
              <a:rPr lang="en-US" sz="1400" i="1" dirty="0">
                <a:latin typeface="Georgia" pitchFamily="18" charset="0"/>
                <a:cs typeface="Arial" pitchFamily="34" charset="0"/>
              </a:rPr>
              <a:t>as per McKinsey &amp; Company report</a:t>
            </a:r>
            <a:r>
              <a:rPr lang="en-US" sz="1400" dirty="0">
                <a:latin typeface="Georgia" pitchFamily="18" charset="0"/>
                <a:cs typeface="Arial" pitchFamily="34" charset="0"/>
              </a:rPr>
              <a:t>). </a:t>
            </a:r>
          </a:p>
          <a:p>
            <a:pPr marL="151287" indent="-151287">
              <a:buFont typeface="Wingdings" panose="05000000000000000000" pitchFamily="2" charset="2"/>
              <a:buChar char="q"/>
            </a:pPr>
            <a:endParaRPr lang="en-US" sz="1400" dirty="0">
              <a:latin typeface="Georgia" pitchFamily="18" charset="0"/>
              <a:cs typeface="Arial" pitchFamily="34" charset="0"/>
            </a:endParaRPr>
          </a:p>
          <a:p>
            <a:pPr marL="151287" indent="-151287">
              <a:buFont typeface="Wingdings" panose="05000000000000000000" pitchFamily="2" charset="2"/>
              <a:buChar char="q"/>
            </a:pPr>
            <a:r>
              <a:rPr lang="en-US" sz="1400" b="1" dirty="0">
                <a:solidFill>
                  <a:schemeClr val="accent2"/>
                </a:solidFill>
                <a:latin typeface="Georgia" pitchFamily="18" charset="0"/>
                <a:cs typeface="Arial" pitchFamily="34" charset="0"/>
              </a:rPr>
              <a:t>Profit margins are high: </a:t>
            </a:r>
            <a:r>
              <a:rPr lang="en-US" sz="1400" dirty="0">
                <a:latin typeface="Georgia" pitchFamily="18" charset="0"/>
                <a:cs typeface="Arial" pitchFamily="34" charset="0"/>
              </a:rPr>
              <a:t>The average cost to the final customer (money sender) is 7.68% of the amount transferred.</a:t>
            </a:r>
          </a:p>
          <a:p>
            <a:endParaRPr lang="en-US" sz="1400" dirty="0">
              <a:latin typeface="Georgia" pitchFamily="18" charset="0"/>
              <a:cs typeface="Arial" pitchFamily="34" charset="0"/>
            </a:endParaRPr>
          </a:p>
          <a:p>
            <a:pPr marL="151287" indent="-151287">
              <a:buFont typeface="Wingdings" panose="05000000000000000000" pitchFamily="2" charset="2"/>
              <a:buChar char="q"/>
            </a:pPr>
            <a:r>
              <a:rPr lang="en-US" sz="1400" b="1" dirty="0">
                <a:solidFill>
                  <a:schemeClr val="accent2"/>
                </a:solidFill>
                <a:latin typeface="Georgia" pitchFamily="18" charset="0"/>
                <a:cs typeface="Arial" pitchFamily="34" charset="0"/>
              </a:rPr>
              <a:t>Newcomers are arriving: </a:t>
            </a:r>
            <a:r>
              <a:rPr lang="en-US" sz="1400" dirty="0">
                <a:latin typeface="Georgia" pitchFamily="18" charset="0"/>
                <a:cs typeface="Arial" pitchFamily="34" charset="0"/>
              </a:rPr>
              <a:t>Non-bank transactions are reaching up to 10% of the total payments volume (</a:t>
            </a:r>
            <a:r>
              <a:rPr lang="en-US" sz="1400" i="1" dirty="0">
                <a:latin typeface="Georgia" pitchFamily="18" charset="0"/>
                <a:cs typeface="Arial" pitchFamily="34" charset="0"/>
              </a:rPr>
              <a:t>A Healthy Industry Confronts Disruption, McKinsey &amp; Company</a:t>
            </a:r>
            <a:r>
              <a:rPr lang="en-US" sz="1400" dirty="0">
                <a:latin typeface="Georgia" pitchFamily="18" charset="0"/>
                <a:cs typeface="Arial" pitchFamily="34" charset="0"/>
              </a:rPr>
              <a:t>)</a:t>
            </a:r>
            <a:endParaRPr lang="en-GB" sz="1400" dirty="0">
              <a:latin typeface="Georgia" pitchFamily="18" charset="0"/>
              <a:cs typeface="Arial" pitchFamily="34" charset="0"/>
            </a:endParaRPr>
          </a:p>
        </p:txBody>
      </p:sp>
      <p:sp>
        <p:nvSpPr>
          <p:cNvPr id="130" name="TextBox 129"/>
          <p:cNvSpPr txBox="1"/>
          <p:nvPr/>
        </p:nvSpPr>
        <p:spPr>
          <a:xfrm>
            <a:off x="6213972" y="2713244"/>
            <a:ext cx="2954320" cy="271613"/>
          </a:xfrm>
          <a:prstGeom prst="rect">
            <a:avLst/>
          </a:prstGeom>
          <a:noFill/>
          <a:ln>
            <a:noFill/>
          </a:ln>
        </p:spPr>
        <p:txBody>
          <a:bodyPr wrap="square" lIns="0" tIns="0" rIns="0" bIns="0" rtlCol="0">
            <a:spAutoFit/>
          </a:bodyPr>
          <a:lstStyle/>
          <a:p>
            <a:r>
              <a:rPr lang="en-GB" sz="1765" b="1" dirty="0">
                <a:solidFill>
                  <a:schemeClr val="tx2"/>
                </a:solidFill>
                <a:latin typeface="Georgia" pitchFamily="18" charset="0"/>
                <a:cs typeface="Arial" pitchFamily="34" charset="0"/>
              </a:rPr>
              <a:t>Overview:</a:t>
            </a:r>
          </a:p>
        </p:txBody>
      </p:sp>
      <p:sp>
        <p:nvSpPr>
          <p:cNvPr id="131" name="TextBox 130"/>
          <p:cNvSpPr txBox="1"/>
          <p:nvPr/>
        </p:nvSpPr>
        <p:spPr>
          <a:xfrm>
            <a:off x="328066" y="1183324"/>
            <a:ext cx="11465960" cy="430887"/>
          </a:xfrm>
          <a:prstGeom prst="rect">
            <a:avLst/>
          </a:prstGeom>
          <a:noFill/>
          <a:ln>
            <a:noFill/>
          </a:ln>
        </p:spPr>
        <p:txBody>
          <a:bodyPr wrap="square" lIns="0" tIns="0" rIns="0" bIns="0" rtlCol="0">
            <a:spAutoFit/>
          </a:bodyPr>
          <a:lstStyle/>
          <a:p>
            <a:r>
              <a:rPr lang="en-GB" sz="1400" dirty="0">
                <a:latin typeface="Georgia" pitchFamily="18" charset="0"/>
                <a:cs typeface="Arial" pitchFamily="34" charset="0"/>
              </a:rPr>
              <a:t>Payment is the process of transferring value from one individual/organization to another in exchange of services or goods. Global payments is extension of the same concept, in which payments can completed across geographical boundaries through various fiat currencies. </a:t>
            </a:r>
          </a:p>
        </p:txBody>
      </p:sp>
    </p:spTree>
    <p:custDataLst>
      <p:custData r:id="rId1"/>
      <p:tags r:id="rId2"/>
    </p:custDataLst>
    <p:extLst>
      <p:ext uri="{BB962C8B-B14F-4D97-AF65-F5344CB8AC3E}">
        <p14:creationId xmlns:p14="http://schemas.microsoft.com/office/powerpoint/2010/main" val="94373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Global Payments</a:t>
            </a:r>
          </a:p>
        </p:txBody>
      </p:sp>
      <p:sp>
        <p:nvSpPr>
          <p:cNvPr id="59" name="Text Placeholder 2"/>
          <p:cNvSpPr>
            <a:spLocks noGrp="1"/>
          </p:cNvSpPr>
          <p:nvPr/>
        </p:nvSpPr>
        <p:spPr>
          <a:xfrm>
            <a:off x="11861" y="0"/>
            <a:ext cx="12180138" cy="771739"/>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dirty="0">
                <a:solidFill>
                  <a:schemeClr val="bg1"/>
                </a:solidFill>
              </a:rPr>
              <a:t>Current state and the pain points</a:t>
            </a:r>
          </a:p>
        </p:txBody>
      </p:sp>
      <p:grpSp>
        <p:nvGrpSpPr>
          <p:cNvPr id="58" name="Group 57">
            <a:extLst>
              <a:ext uri="{FF2B5EF4-FFF2-40B4-BE49-F238E27FC236}">
                <a16:creationId xmlns:a16="http://schemas.microsoft.com/office/drawing/2014/main" id="{DA3010A4-B010-4208-8651-634EA018FEFC}"/>
              </a:ext>
            </a:extLst>
          </p:cNvPr>
          <p:cNvGrpSpPr/>
          <p:nvPr/>
        </p:nvGrpSpPr>
        <p:grpSpPr>
          <a:xfrm>
            <a:off x="324468" y="3978491"/>
            <a:ext cx="11503735" cy="2007980"/>
            <a:chOff x="2067335" y="3978491"/>
            <a:chExt cx="8005577" cy="2007980"/>
          </a:xfrm>
        </p:grpSpPr>
        <p:sp>
          <p:nvSpPr>
            <p:cNvPr id="158" name="TextBox 157"/>
            <p:cNvSpPr txBox="1"/>
            <p:nvPr/>
          </p:nvSpPr>
          <p:spPr>
            <a:xfrm>
              <a:off x="2067335" y="3978491"/>
              <a:ext cx="7943593" cy="246221"/>
            </a:xfrm>
            <a:prstGeom prst="rect">
              <a:avLst/>
            </a:prstGeom>
            <a:solidFill>
              <a:schemeClr val="tx2"/>
            </a:solidFill>
            <a:ln>
              <a:solidFill>
                <a:schemeClr val="tx2"/>
              </a:solidFill>
            </a:ln>
          </p:spPr>
          <p:txBody>
            <a:bodyPr wrap="square" lIns="0" tIns="0" rIns="0" bIns="0" rtlCol="0">
              <a:spAutoFit/>
            </a:bodyPr>
            <a:lstStyle/>
            <a:p>
              <a:pPr algn="ctr"/>
              <a:r>
                <a:rPr lang="en-GB" sz="1600" b="1" dirty="0">
                  <a:solidFill>
                    <a:schemeClr val="bg1"/>
                  </a:solidFill>
                  <a:latin typeface="Georgia" pitchFamily="18" charset="0"/>
                  <a:cs typeface="Arial" pitchFamily="34" charset="0"/>
                </a:rPr>
                <a:t>Current-state Pain Points</a:t>
              </a:r>
            </a:p>
          </p:txBody>
        </p:sp>
        <p:sp>
          <p:nvSpPr>
            <p:cNvPr id="159" name="TextBox 158"/>
            <p:cNvSpPr txBox="1"/>
            <p:nvPr/>
          </p:nvSpPr>
          <p:spPr>
            <a:xfrm>
              <a:off x="2126428" y="4262922"/>
              <a:ext cx="2437602" cy="1723549"/>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GB" sz="1400" b="1" dirty="0">
                  <a:solidFill>
                    <a:schemeClr val="accent2">
                      <a:lumMod val="75000"/>
                    </a:schemeClr>
                  </a:solidFill>
                  <a:latin typeface="Georgia" pitchFamily="18" charset="0"/>
                  <a:cs typeface="Arial" pitchFamily="34" charset="0"/>
                </a:rPr>
                <a:t>Inefficient On-boarding: </a:t>
              </a:r>
              <a:r>
                <a:rPr lang="en-US" sz="1400" dirty="0">
                  <a:latin typeface="Georgia" pitchFamily="18" charset="0"/>
                  <a:cs typeface="Arial" pitchFamily="34" charset="0"/>
                </a:rPr>
                <a:t>information about the sender and beneficiary is collected via manual and repetitive business processes</a:t>
              </a:r>
            </a:p>
            <a:p>
              <a:pPr marL="151287" indent="-151287">
                <a:buFont typeface="Wingdings" panose="05000000000000000000" pitchFamily="2" charset="2"/>
                <a:buChar char="Ø"/>
              </a:pPr>
              <a:r>
                <a:rPr lang="en-US" sz="1400" b="1" dirty="0">
                  <a:solidFill>
                    <a:schemeClr val="accent2">
                      <a:lumMod val="75000"/>
                    </a:schemeClr>
                  </a:solidFill>
                  <a:latin typeface="Georgia" pitchFamily="18" charset="0"/>
                  <a:cs typeface="Arial" pitchFamily="34" charset="0"/>
                </a:rPr>
                <a:t>Vulnerable KYC: </a:t>
              </a:r>
              <a:r>
                <a:rPr lang="en-US" sz="1400" dirty="0">
                  <a:latin typeface="Georgia" pitchFamily="18" charset="0"/>
                  <a:cs typeface="Arial" pitchFamily="34" charset="0"/>
                </a:rPr>
                <a:t>limited control exists over the veracity of information and supporting documentation with various maturity levels across institutions</a:t>
              </a:r>
              <a:endParaRPr lang="en-GB" sz="1400" dirty="0">
                <a:latin typeface="Georgia" pitchFamily="18" charset="0"/>
                <a:cs typeface="Arial" pitchFamily="34" charset="0"/>
              </a:endParaRPr>
            </a:p>
          </p:txBody>
        </p:sp>
        <p:sp>
          <p:nvSpPr>
            <p:cNvPr id="161" name="TextBox 160"/>
            <p:cNvSpPr txBox="1"/>
            <p:nvPr/>
          </p:nvSpPr>
          <p:spPr>
            <a:xfrm>
              <a:off x="4972052" y="4252896"/>
              <a:ext cx="2437602" cy="1723549"/>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dirty="0">
                  <a:solidFill>
                    <a:schemeClr val="accent2">
                      <a:lumMod val="75000"/>
                    </a:schemeClr>
                  </a:solidFill>
                  <a:latin typeface="Georgia" pitchFamily="18" charset="0"/>
                  <a:cs typeface="Arial" pitchFamily="34" charset="0"/>
                </a:rPr>
                <a:t>Cost and delay: </a:t>
              </a:r>
              <a:r>
                <a:rPr lang="en-US" sz="1400" dirty="0">
                  <a:latin typeface="Georgia" pitchFamily="18" charset="0"/>
                  <a:cs typeface="Arial" pitchFamily="34" charset="0"/>
                </a:rPr>
                <a:t>Payments are costly and time-consuming depending on route</a:t>
              </a:r>
            </a:p>
            <a:p>
              <a:pPr marL="151287" indent="-151287">
                <a:buFont typeface="Wingdings" panose="05000000000000000000" pitchFamily="2" charset="2"/>
                <a:buChar char="Ø"/>
              </a:pPr>
              <a:r>
                <a:rPr lang="en-US" sz="1400" b="1" dirty="0">
                  <a:solidFill>
                    <a:schemeClr val="accent2">
                      <a:lumMod val="75000"/>
                    </a:schemeClr>
                  </a:solidFill>
                  <a:latin typeface="Georgia" pitchFamily="18" charset="0"/>
                  <a:cs typeface="Arial" pitchFamily="34" charset="0"/>
                </a:rPr>
                <a:t>Error prone: </a:t>
              </a:r>
              <a:r>
                <a:rPr lang="en-US" sz="1400" dirty="0">
                  <a:latin typeface="Georgia" pitchFamily="18" charset="0"/>
                  <a:cs typeface="Arial" pitchFamily="34" charset="0"/>
                </a:rPr>
                <a:t>information is validated per bank/transaction, resulting in high rejection rate</a:t>
              </a:r>
            </a:p>
            <a:p>
              <a:pPr marL="151287" indent="-151287">
                <a:buFont typeface="Wingdings" panose="05000000000000000000" pitchFamily="2" charset="2"/>
                <a:buChar char="Ø"/>
              </a:pPr>
              <a:r>
                <a:rPr lang="en-US" sz="1400" b="1" dirty="0">
                  <a:solidFill>
                    <a:schemeClr val="accent2">
                      <a:lumMod val="75000"/>
                    </a:schemeClr>
                  </a:solidFill>
                  <a:latin typeface="Georgia" pitchFamily="18" charset="0"/>
                  <a:cs typeface="Arial" pitchFamily="34" charset="0"/>
                </a:rPr>
                <a:t>Liquidity requirement: </a:t>
              </a:r>
              <a:r>
                <a:rPr lang="en-US" sz="1400" dirty="0">
                  <a:latin typeface="Georgia" pitchFamily="18" charset="0"/>
                  <a:cs typeface="Arial" pitchFamily="34" charset="0"/>
                </a:rPr>
                <a:t>banks must hold funds in nostro accounts, resulting in opportunity and hedging costs</a:t>
              </a:r>
              <a:endParaRPr lang="en-GB" sz="1400" dirty="0">
                <a:latin typeface="Georgia" pitchFamily="18" charset="0"/>
                <a:cs typeface="Arial" pitchFamily="34" charset="0"/>
              </a:endParaRPr>
            </a:p>
          </p:txBody>
        </p:sp>
        <p:sp>
          <p:nvSpPr>
            <p:cNvPr id="162" name="TextBox 161"/>
            <p:cNvSpPr txBox="1"/>
            <p:nvPr/>
          </p:nvSpPr>
          <p:spPr>
            <a:xfrm>
              <a:off x="7635310" y="4235823"/>
              <a:ext cx="2437602" cy="1508105"/>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dirty="0">
                  <a:solidFill>
                    <a:schemeClr val="accent2">
                      <a:lumMod val="75000"/>
                    </a:schemeClr>
                  </a:solidFill>
                  <a:latin typeface="Georgia" pitchFamily="18" charset="0"/>
                  <a:cs typeface="Arial" pitchFamily="34" charset="0"/>
                </a:rPr>
                <a:t>Demanding regulatory compliance: </a:t>
              </a:r>
              <a:r>
                <a:rPr lang="en-US" sz="1400" dirty="0">
                  <a:latin typeface="Georgia" pitchFamily="18" charset="0"/>
                  <a:cs typeface="Arial" pitchFamily="34" charset="0"/>
                </a:rPr>
                <a:t>Due to various data sources and channels or origination, regulatory reports can require costly technology capabilities in addition to complex business processes (often supported by multiple operation teams)</a:t>
              </a:r>
              <a:endParaRPr lang="en-GB" sz="1400" dirty="0">
                <a:latin typeface="Georgia" pitchFamily="18" charset="0"/>
                <a:cs typeface="Arial" pitchFamily="34" charset="0"/>
              </a:endParaRPr>
            </a:p>
          </p:txBody>
        </p:sp>
      </p:grpSp>
      <p:grpSp>
        <p:nvGrpSpPr>
          <p:cNvPr id="165" name="Group 164"/>
          <p:cNvGrpSpPr/>
          <p:nvPr/>
        </p:nvGrpSpPr>
        <p:grpSpPr>
          <a:xfrm>
            <a:off x="-67391" y="979875"/>
            <a:ext cx="12265137" cy="2630871"/>
            <a:chOff x="-175286" y="1564515"/>
            <a:chExt cx="10108264" cy="2981654"/>
          </a:xfrm>
        </p:grpSpPr>
        <p:grpSp>
          <p:nvGrpSpPr>
            <p:cNvPr id="157" name="Group 156"/>
            <p:cNvGrpSpPr/>
            <p:nvPr/>
          </p:nvGrpSpPr>
          <p:grpSpPr>
            <a:xfrm>
              <a:off x="-175286" y="1564515"/>
              <a:ext cx="10108264" cy="2981654"/>
              <a:chOff x="-175286" y="1564515"/>
              <a:chExt cx="10108264" cy="2981654"/>
            </a:xfrm>
          </p:grpSpPr>
          <p:grpSp>
            <p:nvGrpSpPr>
              <p:cNvPr id="146" name="Group 145"/>
              <p:cNvGrpSpPr/>
              <p:nvPr/>
            </p:nvGrpSpPr>
            <p:grpSpPr>
              <a:xfrm>
                <a:off x="-175286" y="1849287"/>
                <a:ext cx="10108264" cy="2696882"/>
                <a:chOff x="-173557" y="1465591"/>
                <a:chExt cx="10108264" cy="2696882"/>
              </a:xfrm>
            </p:grpSpPr>
            <p:grpSp>
              <p:nvGrpSpPr>
                <p:cNvPr id="136" name="Group 135"/>
                <p:cNvGrpSpPr/>
                <p:nvPr/>
              </p:nvGrpSpPr>
              <p:grpSpPr>
                <a:xfrm>
                  <a:off x="-173557" y="1465591"/>
                  <a:ext cx="7513670" cy="2696882"/>
                  <a:chOff x="-173557" y="1471615"/>
                  <a:chExt cx="7513670" cy="2696882"/>
                </a:xfrm>
              </p:grpSpPr>
              <p:grpSp>
                <p:nvGrpSpPr>
                  <p:cNvPr id="133" name="Group 132"/>
                  <p:cNvGrpSpPr/>
                  <p:nvPr/>
                </p:nvGrpSpPr>
                <p:grpSpPr>
                  <a:xfrm>
                    <a:off x="59318" y="1471615"/>
                    <a:ext cx="7040868" cy="2696882"/>
                    <a:chOff x="-192134" y="1471615"/>
                    <a:chExt cx="7040868" cy="2696882"/>
                  </a:xfrm>
                </p:grpSpPr>
                <p:sp>
                  <p:nvSpPr>
                    <p:cNvPr id="79" name="Freeform 4851"/>
                    <p:cNvSpPr>
                      <a:spLocks noEditPoints="1"/>
                    </p:cNvSpPr>
                    <p:nvPr/>
                  </p:nvSpPr>
                  <p:spPr bwMode="auto">
                    <a:xfrm>
                      <a:off x="6410065" y="2310080"/>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1" name="Freeform 4831"/>
                    <p:cNvSpPr>
                      <a:spLocks noEditPoints="1"/>
                    </p:cNvSpPr>
                    <p:nvPr/>
                  </p:nvSpPr>
                  <p:spPr bwMode="auto">
                    <a:xfrm>
                      <a:off x="1399730" y="3048000"/>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dirty="0"/>
                    </a:p>
                  </p:txBody>
                </p:sp>
                <p:sp>
                  <p:nvSpPr>
                    <p:cNvPr id="82" name="Freeform 4983"/>
                    <p:cNvSpPr>
                      <a:spLocks noEditPoints="1"/>
                    </p:cNvSpPr>
                    <p:nvPr/>
                  </p:nvSpPr>
                  <p:spPr bwMode="auto">
                    <a:xfrm>
                      <a:off x="2404536" y="2264944"/>
                      <a:ext cx="448603" cy="421929"/>
                    </a:xfrm>
                    <a:custGeom>
                      <a:avLst/>
                      <a:gdLst>
                        <a:gd name="T0" fmla="*/ 168 w 370"/>
                        <a:gd name="T1" fmla="*/ 282 h 348"/>
                        <a:gd name="T2" fmla="*/ 252 w 370"/>
                        <a:gd name="T3" fmla="*/ 272 h 348"/>
                        <a:gd name="T4" fmla="*/ 304 w 370"/>
                        <a:gd name="T5" fmla="*/ 204 h 348"/>
                        <a:gd name="T6" fmla="*/ 312 w 370"/>
                        <a:gd name="T7" fmla="*/ 168 h 348"/>
                        <a:gd name="T8" fmla="*/ 318 w 370"/>
                        <a:gd name="T9" fmla="*/ 166 h 348"/>
                        <a:gd name="T10" fmla="*/ 328 w 370"/>
                        <a:gd name="T11" fmla="*/ 176 h 348"/>
                        <a:gd name="T12" fmla="*/ 314 w 370"/>
                        <a:gd name="T13" fmla="*/ 234 h 348"/>
                        <a:gd name="T14" fmla="*/ 274 w 370"/>
                        <a:gd name="T15" fmla="*/ 282 h 348"/>
                        <a:gd name="T16" fmla="*/ 214 w 370"/>
                        <a:gd name="T17" fmla="*/ 306 h 348"/>
                        <a:gd name="T18" fmla="*/ 164 w 370"/>
                        <a:gd name="T19" fmla="*/ 302 h 348"/>
                        <a:gd name="T20" fmla="*/ 126 w 370"/>
                        <a:gd name="T21" fmla="*/ 282 h 348"/>
                        <a:gd name="T22" fmla="*/ 134 w 370"/>
                        <a:gd name="T23" fmla="*/ 270 h 348"/>
                        <a:gd name="T24" fmla="*/ 174 w 370"/>
                        <a:gd name="T25" fmla="*/ 262 h 348"/>
                        <a:gd name="T26" fmla="*/ 220 w 370"/>
                        <a:gd name="T27" fmla="*/ 262 h 348"/>
                        <a:gd name="T28" fmla="*/ 268 w 370"/>
                        <a:gd name="T29" fmla="*/ 230 h 348"/>
                        <a:gd name="T30" fmla="*/ 286 w 370"/>
                        <a:gd name="T31" fmla="*/ 176 h 348"/>
                        <a:gd name="T32" fmla="*/ 276 w 370"/>
                        <a:gd name="T33" fmla="*/ 166 h 348"/>
                        <a:gd name="T34" fmla="*/ 266 w 370"/>
                        <a:gd name="T35" fmla="*/ 176 h 348"/>
                        <a:gd name="T36" fmla="*/ 252 w 370"/>
                        <a:gd name="T37" fmla="*/ 218 h 348"/>
                        <a:gd name="T38" fmla="*/ 206 w 370"/>
                        <a:gd name="T39" fmla="*/ 244 h 348"/>
                        <a:gd name="T40" fmla="*/ 162 w 370"/>
                        <a:gd name="T41" fmla="*/ 236 h 348"/>
                        <a:gd name="T42" fmla="*/ 148 w 370"/>
                        <a:gd name="T43" fmla="*/ 238 h 348"/>
                        <a:gd name="T44" fmla="*/ 152 w 370"/>
                        <a:gd name="T45" fmla="*/ 252 h 348"/>
                        <a:gd name="T46" fmla="*/ 232 w 370"/>
                        <a:gd name="T47" fmla="*/ 126 h 348"/>
                        <a:gd name="T48" fmla="*/ 336 w 370"/>
                        <a:gd name="T49" fmla="*/ 72 h 348"/>
                        <a:gd name="T50" fmla="*/ 340 w 370"/>
                        <a:gd name="T51" fmla="*/ 6 h 348"/>
                        <a:gd name="T52" fmla="*/ 232 w 370"/>
                        <a:gd name="T53" fmla="*/ 56 h 348"/>
                        <a:gd name="T54" fmla="*/ 228 w 370"/>
                        <a:gd name="T55" fmla="*/ 116 h 348"/>
                        <a:gd name="T56" fmla="*/ 116 w 370"/>
                        <a:gd name="T57" fmla="*/ 106 h 348"/>
                        <a:gd name="T58" fmla="*/ 114 w 370"/>
                        <a:gd name="T59" fmla="*/ 72 h 348"/>
                        <a:gd name="T60" fmla="*/ 136 w 370"/>
                        <a:gd name="T61" fmla="*/ 54 h 348"/>
                        <a:gd name="T62" fmla="*/ 168 w 370"/>
                        <a:gd name="T63" fmla="*/ 60 h 348"/>
                        <a:gd name="T64" fmla="*/ 228 w 370"/>
                        <a:gd name="T65" fmla="*/ 158 h 348"/>
                        <a:gd name="T66" fmla="*/ 222 w 370"/>
                        <a:gd name="T67" fmla="*/ 192 h 348"/>
                        <a:gd name="T68" fmla="*/ 194 w 370"/>
                        <a:gd name="T69" fmla="*/ 206 h 348"/>
                        <a:gd name="T70" fmla="*/ 162 w 370"/>
                        <a:gd name="T71" fmla="*/ 188 h 348"/>
                        <a:gd name="T72" fmla="*/ 184 w 370"/>
                        <a:gd name="T73" fmla="*/ 180 h 348"/>
                        <a:gd name="T74" fmla="*/ 204 w 370"/>
                        <a:gd name="T75" fmla="*/ 180 h 348"/>
                        <a:gd name="T76" fmla="*/ 204 w 370"/>
                        <a:gd name="T77" fmla="*/ 160 h 348"/>
                        <a:gd name="T78" fmla="*/ 184 w 370"/>
                        <a:gd name="T79" fmla="*/ 160 h 348"/>
                        <a:gd name="T80" fmla="*/ 114 w 370"/>
                        <a:gd name="T81" fmla="*/ 142 h 348"/>
                        <a:gd name="T82" fmla="*/ 104 w 370"/>
                        <a:gd name="T83" fmla="*/ 132 h 348"/>
                        <a:gd name="T84" fmla="*/ 0 w 370"/>
                        <a:gd name="T85" fmla="*/ 196 h 348"/>
                        <a:gd name="T86" fmla="*/ 4 w 370"/>
                        <a:gd name="T87" fmla="*/ 256 h 348"/>
                        <a:gd name="T88" fmla="*/ 108 w 370"/>
                        <a:gd name="T89" fmla="*/ 202 h 348"/>
                        <a:gd name="T90" fmla="*/ 360 w 370"/>
                        <a:gd name="T91" fmla="*/ 166 h 348"/>
                        <a:gd name="T92" fmla="*/ 350 w 370"/>
                        <a:gd name="T93" fmla="*/ 176 h 348"/>
                        <a:gd name="T94" fmla="*/ 334 w 370"/>
                        <a:gd name="T95" fmla="*/ 244 h 348"/>
                        <a:gd name="T96" fmla="*/ 286 w 370"/>
                        <a:gd name="T97" fmla="*/ 300 h 348"/>
                        <a:gd name="T98" fmla="*/ 232 w 370"/>
                        <a:gd name="T99" fmla="*/ 324 h 348"/>
                        <a:gd name="T100" fmla="*/ 158 w 370"/>
                        <a:gd name="T101" fmla="*/ 324 h 348"/>
                        <a:gd name="T102" fmla="*/ 116 w 370"/>
                        <a:gd name="T103" fmla="*/ 306 h 348"/>
                        <a:gd name="T104" fmla="*/ 106 w 370"/>
                        <a:gd name="T105" fmla="*/ 316 h 348"/>
                        <a:gd name="T106" fmla="*/ 130 w 370"/>
                        <a:gd name="T107" fmla="*/ 336 h 348"/>
                        <a:gd name="T108" fmla="*/ 198 w 370"/>
                        <a:gd name="T109" fmla="*/ 348 h 348"/>
                        <a:gd name="T110" fmla="*/ 284 w 370"/>
                        <a:gd name="T111" fmla="*/ 326 h 348"/>
                        <a:gd name="T112" fmla="*/ 344 w 370"/>
                        <a:gd name="T113" fmla="*/ 266 h 348"/>
                        <a:gd name="T114" fmla="*/ 368 w 370"/>
                        <a:gd name="T115" fmla="*/ 198 h 348"/>
                        <a:gd name="T116" fmla="*/ 364 w 370"/>
                        <a:gd name="T117" fmla="*/ 16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48">
                          <a:moveTo>
                            <a:pt x="142" y="272"/>
                          </a:moveTo>
                          <a:lnTo>
                            <a:pt x="142" y="272"/>
                          </a:lnTo>
                          <a:lnTo>
                            <a:pt x="154" y="278"/>
                          </a:lnTo>
                          <a:lnTo>
                            <a:pt x="168" y="282"/>
                          </a:lnTo>
                          <a:lnTo>
                            <a:pt x="168" y="282"/>
                          </a:lnTo>
                          <a:lnTo>
                            <a:pt x="190" y="286"/>
                          </a:lnTo>
                          <a:lnTo>
                            <a:pt x="212" y="286"/>
                          </a:lnTo>
                          <a:lnTo>
                            <a:pt x="232" y="280"/>
                          </a:lnTo>
                          <a:lnTo>
                            <a:pt x="252" y="272"/>
                          </a:lnTo>
                          <a:lnTo>
                            <a:pt x="252" y="272"/>
                          </a:lnTo>
                          <a:lnTo>
                            <a:pt x="270" y="258"/>
                          </a:lnTo>
                          <a:lnTo>
                            <a:pt x="286" y="242"/>
                          </a:lnTo>
                          <a:lnTo>
                            <a:pt x="296" y="224"/>
                          </a:lnTo>
                          <a:lnTo>
                            <a:pt x="304" y="204"/>
                          </a:lnTo>
                          <a:lnTo>
                            <a:pt x="304" y="204"/>
                          </a:lnTo>
                          <a:lnTo>
                            <a:pt x="308" y="190"/>
                          </a:lnTo>
                          <a:lnTo>
                            <a:pt x="308" y="176"/>
                          </a:lnTo>
                          <a:lnTo>
                            <a:pt x="308" y="176"/>
                          </a:lnTo>
                          <a:lnTo>
                            <a:pt x="308" y="172"/>
                          </a:lnTo>
                          <a:lnTo>
                            <a:pt x="312" y="168"/>
                          </a:lnTo>
                          <a:lnTo>
                            <a:pt x="314" y="166"/>
                          </a:lnTo>
                          <a:lnTo>
                            <a:pt x="318" y="166"/>
                          </a:lnTo>
                          <a:lnTo>
                            <a:pt x="318" y="166"/>
                          </a:lnTo>
                          <a:lnTo>
                            <a:pt x="318" y="166"/>
                          </a:lnTo>
                          <a:lnTo>
                            <a:pt x="318" y="166"/>
                          </a:lnTo>
                          <a:lnTo>
                            <a:pt x="322" y="166"/>
                          </a:lnTo>
                          <a:lnTo>
                            <a:pt x="326" y="168"/>
                          </a:lnTo>
                          <a:lnTo>
                            <a:pt x="328" y="172"/>
                          </a:lnTo>
                          <a:lnTo>
                            <a:pt x="328" y="176"/>
                          </a:lnTo>
                          <a:lnTo>
                            <a:pt x="328" y="176"/>
                          </a:lnTo>
                          <a:lnTo>
                            <a:pt x="328" y="192"/>
                          </a:lnTo>
                          <a:lnTo>
                            <a:pt x="324" y="210"/>
                          </a:lnTo>
                          <a:lnTo>
                            <a:pt x="324" y="210"/>
                          </a:lnTo>
                          <a:lnTo>
                            <a:pt x="320" y="222"/>
                          </a:lnTo>
                          <a:lnTo>
                            <a:pt x="314" y="234"/>
                          </a:lnTo>
                          <a:lnTo>
                            <a:pt x="308" y="244"/>
                          </a:lnTo>
                          <a:lnTo>
                            <a:pt x="302" y="254"/>
                          </a:lnTo>
                          <a:lnTo>
                            <a:pt x="292" y="264"/>
                          </a:lnTo>
                          <a:lnTo>
                            <a:pt x="284" y="274"/>
                          </a:lnTo>
                          <a:lnTo>
                            <a:pt x="274" y="282"/>
                          </a:lnTo>
                          <a:lnTo>
                            <a:pt x="262" y="288"/>
                          </a:lnTo>
                          <a:lnTo>
                            <a:pt x="262" y="288"/>
                          </a:lnTo>
                          <a:lnTo>
                            <a:pt x="248" y="296"/>
                          </a:lnTo>
                          <a:lnTo>
                            <a:pt x="230" y="302"/>
                          </a:lnTo>
                          <a:lnTo>
                            <a:pt x="214" y="306"/>
                          </a:lnTo>
                          <a:lnTo>
                            <a:pt x="198" y="306"/>
                          </a:lnTo>
                          <a:lnTo>
                            <a:pt x="198" y="306"/>
                          </a:lnTo>
                          <a:lnTo>
                            <a:pt x="180" y="306"/>
                          </a:lnTo>
                          <a:lnTo>
                            <a:pt x="164" y="302"/>
                          </a:lnTo>
                          <a:lnTo>
                            <a:pt x="164" y="302"/>
                          </a:lnTo>
                          <a:lnTo>
                            <a:pt x="146" y="296"/>
                          </a:lnTo>
                          <a:lnTo>
                            <a:pt x="132" y="288"/>
                          </a:lnTo>
                          <a:lnTo>
                            <a:pt x="132" y="288"/>
                          </a:lnTo>
                          <a:lnTo>
                            <a:pt x="128" y="286"/>
                          </a:lnTo>
                          <a:lnTo>
                            <a:pt x="126" y="282"/>
                          </a:lnTo>
                          <a:lnTo>
                            <a:pt x="126" y="278"/>
                          </a:lnTo>
                          <a:lnTo>
                            <a:pt x="128" y="276"/>
                          </a:lnTo>
                          <a:lnTo>
                            <a:pt x="128" y="276"/>
                          </a:lnTo>
                          <a:lnTo>
                            <a:pt x="130" y="272"/>
                          </a:lnTo>
                          <a:lnTo>
                            <a:pt x="134" y="270"/>
                          </a:lnTo>
                          <a:lnTo>
                            <a:pt x="138" y="270"/>
                          </a:lnTo>
                          <a:lnTo>
                            <a:pt x="142" y="272"/>
                          </a:lnTo>
                          <a:lnTo>
                            <a:pt x="142" y="272"/>
                          </a:lnTo>
                          <a:close/>
                          <a:moveTo>
                            <a:pt x="174" y="262"/>
                          </a:moveTo>
                          <a:lnTo>
                            <a:pt x="174" y="262"/>
                          </a:lnTo>
                          <a:lnTo>
                            <a:pt x="186" y="264"/>
                          </a:lnTo>
                          <a:lnTo>
                            <a:pt x="198" y="264"/>
                          </a:lnTo>
                          <a:lnTo>
                            <a:pt x="198" y="264"/>
                          </a:lnTo>
                          <a:lnTo>
                            <a:pt x="208" y="264"/>
                          </a:lnTo>
                          <a:lnTo>
                            <a:pt x="220" y="262"/>
                          </a:lnTo>
                          <a:lnTo>
                            <a:pt x="232" y="258"/>
                          </a:lnTo>
                          <a:lnTo>
                            <a:pt x="242" y="252"/>
                          </a:lnTo>
                          <a:lnTo>
                            <a:pt x="242" y="252"/>
                          </a:lnTo>
                          <a:lnTo>
                            <a:pt x="256" y="242"/>
                          </a:lnTo>
                          <a:lnTo>
                            <a:pt x="268" y="230"/>
                          </a:lnTo>
                          <a:lnTo>
                            <a:pt x="276" y="214"/>
                          </a:lnTo>
                          <a:lnTo>
                            <a:pt x="284" y="198"/>
                          </a:lnTo>
                          <a:lnTo>
                            <a:pt x="284" y="198"/>
                          </a:lnTo>
                          <a:lnTo>
                            <a:pt x="286" y="186"/>
                          </a:lnTo>
                          <a:lnTo>
                            <a:pt x="286" y="176"/>
                          </a:lnTo>
                          <a:lnTo>
                            <a:pt x="286" y="176"/>
                          </a:lnTo>
                          <a:lnTo>
                            <a:pt x="286" y="172"/>
                          </a:lnTo>
                          <a:lnTo>
                            <a:pt x="284" y="168"/>
                          </a:lnTo>
                          <a:lnTo>
                            <a:pt x="280" y="166"/>
                          </a:lnTo>
                          <a:lnTo>
                            <a:pt x="276" y="166"/>
                          </a:lnTo>
                          <a:lnTo>
                            <a:pt x="276" y="166"/>
                          </a:lnTo>
                          <a:lnTo>
                            <a:pt x="272" y="166"/>
                          </a:lnTo>
                          <a:lnTo>
                            <a:pt x="270" y="168"/>
                          </a:lnTo>
                          <a:lnTo>
                            <a:pt x="266" y="172"/>
                          </a:lnTo>
                          <a:lnTo>
                            <a:pt x="266" y="176"/>
                          </a:lnTo>
                          <a:lnTo>
                            <a:pt x="266" y="176"/>
                          </a:lnTo>
                          <a:lnTo>
                            <a:pt x="264" y="192"/>
                          </a:lnTo>
                          <a:lnTo>
                            <a:pt x="264" y="192"/>
                          </a:lnTo>
                          <a:lnTo>
                            <a:pt x="258" y="206"/>
                          </a:lnTo>
                          <a:lnTo>
                            <a:pt x="252" y="218"/>
                          </a:lnTo>
                          <a:lnTo>
                            <a:pt x="242" y="228"/>
                          </a:lnTo>
                          <a:lnTo>
                            <a:pt x="232" y="234"/>
                          </a:lnTo>
                          <a:lnTo>
                            <a:pt x="232" y="234"/>
                          </a:lnTo>
                          <a:lnTo>
                            <a:pt x="220" y="240"/>
                          </a:lnTo>
                          <a:lnTo>
                            <a:pt x="206" y="244"/>
                          </a:lnTo>
                          <a:lnTo>
                            <a:pt x="192" y="244"/>
                          </a:lnTo>
                          <a:lnTo>
                            <a:pt x="180" y="242"/>
                          </a:lnTo>
                          <a:lnTo>
                            <a:pt x="180" y="242"/>
                          </a:lnTo>
                          <a:lnTo>
                            <a:pt x="162" y="236"/>
                          </a:lnTo>
                          <a:lnTo>
                            <a:pt x="162" y="236"/>
                          </a:lnTo>
                          <a:lnTo>
                            <a:pt x="158" y="234"/>
                          </a:lnTo>
                          <a:lnTo>
                            <a:pt x="154" y="234"/>
                          </a:lnTo>
                          <a:lnTo>
                            <a:pt x="152" y="236"/>
                          </a:lnTo>
                          <a:lnTo>
                            <a:pt x="148" y="238"/>
                          </a:lnTo>
                          <a:lnTo>
                            <a:pt x="148" y="238"/>
                          </a:lnTo>
                          <a:lnTo>
                            <a:pt x="148" y="242"/>
                          </a:lnTo>
                          <a:lnTo>
                            <a:pt x="148" y="246"/>
                          </a:lnTo>
                          <a:lnTo>
                            <a:pt x="150" y="250"/>
                          </a:lnTo>
                          <a:lnTo>
                            <a:pt x="152" y="252"/>
                          </a:lnTo>
                          <a:lnTo>
                            <a:pt x="152" y="252"/>
                          </a:lnTo>
                          <a:lnTo>
                            <a:pt x="162" y="258"/>
                          </a:lnTo>
                          <a:lnTo>
                            <a:pt x="174" y="262"/>
                          </a:lnTo>
                          <a:lnTo>
                            <a:pt x="174" y="262"/>
                          </a:lnTo>
                          <a:close/>
                          <a:moveTo>
                            <a:pt x="232" y="126"/>
                          </a:moveTo>
                          <a:lnTo>
                            <a:pt x="232" y="126"/>
                          </a:lnTo>
                          <a:lnTo>
                            <a:pt x="238" y="126"/>
                          </a:lnTo>
                          <a:lnTo>
                            <a:pt x="238" y="126"/>
                          </a:lnTo>
                          <a:lnTo>
                            <a:pt x="242" y="126"/>
                          </a:lnTo>
                          <a:lnTo>
                            <a:pt x="336" y="72"/>
                          </a:lnTo>
                          <a:lnTo>
                            <a:pt x="336" y="72"/>
                          </a:lnTo>
                          <a:lnTo>
                            <a:pt x="340" y="68"/>
                          </a:lnTo>
                          <a:lnTo>
                            <a:pt x="342" y="62"/>
                          </a:lnTo>
                          <a:lnTo>
                            <a:pt x="342" y="10"/>
                          </a:lnTo>
                          <a:lnTo>
                            <a:pt x="342" y="10"/>
                          </a:lnTo>
                          <a:lnTo>
                            <a:pt x="340" y="6"/>
                          </a:lnTo>
                          <a:lnTo>
                            <a:pt x="336" y="2"/>
                          </a:lnTo>
                          <a:lnTo>
                            <a:pt x="336" y="2"/>
                          </a:lnTo>
                          <a:lnTo>
                            <a:pt x="332" y="0"/>
                          </a:lnTo>
                          <a:lnTo>
                            <a:pt x="326" y="2"/>
                          </a:lnTo>
                          <a:lnTo>
                            <a:pt x="232" y="56"/>
                          </a:lnTo>
                          <a:lnTo>
                            <a:pt x="232" y="56"/>
                          </a:lnTo>
                          <a:lnTo>
                            <a:pt x="230" y="60"/>
                          </a:lnTo>
                          <a:lnTo>
                            <a:pt x="228" y="64"/>
                          </a:lnTo>
                          <a:lnTo>
                            <a:pt x="228" y="116"/>
                          </a:lnTo>
                          <a:lnTo>
                            <a:pt x="228" y="116"/>
                          </a:lnTo>
                          <a:lnTo>
                            <a:pt x="230" y="122"/>
                          </a:lnTo>
                          <a:lnTo>
                            <a:pt x="232" y="126"/>
                          </a:lnTo>
                          <a:lnTo>
                            <a:pt x="232" y="126"/>
                          </a:lnTo>
                          <a:close/>
                          <a:moveTo>
                            <a:pt x="116" y="106"/>
                          </a:moveTo>
                          <a:lnTo>
                            <a:pt x="116" y="106"/>
                          </a:lnTo>
                          <a:lnTo>
                            <a:pt x="112" y="100"/>
                          </a:lnTo>
                          <a:lnTo>
                            <a:pt x="112" y="94"/>
                          </a:lnTo>
                          <a:lnTo>
                            <a:pt x="112" y="86"/>
                          </a:lnTo>
                          <a:lnTo>
                            <a:pt x="112" y="80"/>
                          </a:lnTo>
                          <a:lnTo>
                            <a:pt x="114" y="72"/>
                          </a:lnTo>
                          <a:lnTo>
                            <a:pt x="118" y="66"/>
                          </a:lnTo>
                          <a:lnTo>
                            <a:pt x="124" y="62"/>
                          </a:lnTo>
                          <a:lnTo>
                            <a:pt x="130" y="58"/>
                          </a:lnTo>
                          <a:lnTo>
                            <a:pt x="130" y="58"/>
                          </a:lnTo>
                          <a:lnTo>
                            <a:pt x="136" y="54"/>
                          </a:lnTo>
                          <a:lnTo>
                            <a:pt x="142" y="52"/>
                          </a:lnTo>
                          <a:lnTo>
                            <a:pt x="150" y="52"/>
                          </a:lnTo>
                          <a:lnTo>
                            <a:pt x="156" y="54"/>
                          </a:lnTo>
                          <a:lnTo>
                            <a:pt x="162" y="56"/>
                          </a:lnTo>
                          <a:lnTo>
                            <a:pt x="168" y="60"/>
                          </a:lnTo>
                          <a:lnTo>
                            <a:pt x="174" y="64"/>
                          </a:lnTo>
                          <a:lnTo>
                            <a:pt x="178" y="70"/>
                          </a:lnTo>
                          <a:lnTo>
                            <a:pt x="226" y="152"/>
                          </a:lnTo>
                          <a:lnTo>
                            <a:pt x="226" y="152"/>
                          </a:lnTo>
                          <a:lnTo>
                            <a:pt x="228" y="158"/>
                          </a:lnTo>
                          <a:lnTo>
                            <a:pt x="230" y="166"/>
                          </a:lnTo>
                          <a:lnTo>
                            <a:pt x="230" y="172"/>
                          </a:lnTo>
                          <a:lnTo>
                            <a:pt x="228" y="180"/>
                          </a:lnTo>
                          <a:lnTo>
                            <a:pt x="226" y="186"/>
                          </a:lnTo>
                          <a:lnTo>
                            <a:pt x="222" y="192"/>
                          </a:lnTo>
                          <a:lnTo>
                            <a:pt x="218" y="196"/>
                          </a:lnTo>
                          <a:lnTo>
                            <a:pt x="212" y="202"/>
                          </a:lnTo>
                          <a:lnTo>
                            <a:pt x="212" y="202"/>
                          </a:lnTo>
                          <a:lnTo>
                            <a:pt x="204" y="204"/>
                          </a:lnTo>
                          <a:lnTo>
                            <a:pt x="194" y="206"/>
                          </a:lnTo>
                          <a:lnTo>
                            <a:pt x="194" y="206"/>
                          </a:lnTo>
                          <a:lnTo>
                            <a:pt x="184" y="204"/>
                          </a:lnTo>
                          <a:lnTo>
                            <a:pt x="176" y="202"/>
                          </a:lnTo>
                          <a:lnTo>
                            <a:pt x="168" y="196"/>
                          </a:lnTo>
                          <a:lnTo>
                            <a:pt x="162" y="188"/>
                          </a:lnTo>
                          <a:lnTo>
                            <a:pt x="116" y="106"/>
                          </a:lnTo>
                          <a:close/>
                          <a:moveTo>
                            <a:pt x="180" y="170"/>
                          </a:moveTo>
                          <a:lnTo>
                            <a:pt x="180" y="170"/>
                          </a:lnTo>
                          <a:lnTo>
                            <a:pt x="182" y="176"/>
                          </a:lnTo>
                          <a:lnTo>
                            <a:pt x="184" y="180"/>
                          </a:lnTo>
                          <a:lnTo>
                            <a:pt x="188" y="182"/>
                          </a:lnTo>
                          <a:lnTo>
                            <a:pt x="194" y="184"/>
                          </a:lnTo>
                          <a:lnTo>
                            <a:pt x="194" y="184"/>
                          </a:lnTo>
                          <a:lnTo>
                            <a:pt x="200" y="182"/>
                          </a:lnTo>
                          <a:lnTo>
                            <a:pt x="204" y="180"/>
                          </a:lnTo>
                          <a:lnTo>
                            <a:pt x="206" y="176"/>
                          </a:lnTo>
                          <a:lnTo>
                            <a:pt x="208" y="170"/>
                          </a:lnTo>
                          <a:lnTo>
                            <a:pt x="208" y="170"/>
                          </a:lnTo>
                          <a:lnTo>
                            <a:pt x="206" y="164"/>
                          </a:lnTo>
                          <a:lnTo>
                            <a:pt x="204" y="160"/>
                          </a:lnTo>
                          <a:lnTo>
                            <a:pt x="200" y="158"/>
                          </a:lnTo>
                          <a:lnTo>
                            <a:pt x="194" y="156"/>
                          </a:lnTo>
                          <a:lnTo>
                            <a:pt x="194" y="156"/>
                          </a:lnTo>
                          <a:lnTo>
                            <a:pt x="188" y="158"/>
                          </a:lnTo>
                          <a:lnTo>
                            <a:pt x="184" y="160"/>
                          </a:lnTo>
                          <a:lnTo>
                            <a:pt x="182" y="164"/>
                          </a:lnTo>
                          <a:lnTo>
                            <a:pt x="180" y="170"/>
                          </a:lnTo>
                          <a:lnTo>
                            <a:pt x="180" y="170"/>
                          </a:lnTo>
                          <a:close/>
                          <a:moveTo>
                            <a:pt x="114" y="194"/>
                          </a:moveTo>
                          <a:lnTo>
                            <a:pt x="114" y="142"/>
                          </a:lnTo>
                          <a:lnTo>
                            <a:pt x="114" y="142"/>
                          </a:lnTo>
                          <a:lnTo>
                            <a:pt x="112" y="138"/>
                          </a:lnTo>
                          <a:lnTo>
                            <a:pt x="108" y="134"/>
                          </a:lnTo>
                          <a:lnTo>
                            <a:pt x="108" y="134"/>
                          </a:lnTo>
                          <a:lnTo>
                            <a:pt x="104" y="132"/>
                          </a:lnTo>
                          <a:lnTo>
                            <a:pt x="98" y="134"/>
                          </a:lnTo>
                          <a:lnTo>
                            <a:pt x="4" y="188"/>
                          </a:lnTo>
                          <a:lnTo>
                            <a:pt x="4" y="188"/>
                          </a:lnTo>
                          <a:lnTo>
                            <a:pt x="2" y="192"/>
                          </a:lnTo>
                          <a:lnTo>
                            <a:pt x="0" y="196"/>
                          </a:lnTo>
                          <a:lnTo>
                            <a:pt x="0" y="248"/>
                          </a:lnTo>
                          <a:lnTo>
                            <a:pt x="0" y="248"/>
                          </a:lnTo>
                          <a:lnTo>
                            <a:pt x="2" y="254"/>
                          </a:lnTo>
                          <a:lnTo>
                            <a:pt x="4" y="256"/>
                          </a:lnTo>
                          <a:lnTo>
                            <a:pt x="4" y="256"/>
                          </a:lnTo>
                          <a:lnTo>
                            <a:pt x="10" y="258"/>
                          </a:lnTo>
                          <a:lnTo>
                            <a:pt x="10" y="258"/>
                          </a:lnTo>
                          <a:lnTo>
                            <a:pt x="14" y="256"/>
                          </a:lnTo>
                          <a:lnTo>
                            <a:pt x="108" y="202"/>
                          </a:lnTo>
                          <a:lnTo>
                            <a:pt x="108" y="202"/>
                          </a:lnTo>
                          <a:lnTo>
                            <a:pt x="112" y="200"/>
                          </a:lnTo>
                          <a:lnTo>
                            <a:pt x="114" y="194"/>
                          </a:lnTo>
                          <a:lnTo>
                            <a:pt x="114" y="194"/>
                          </a:lnTo>
                          <a:close/>
                          <a:moveTo>
                            <a:pt x="360" y="166"/>
                          </a:moveTo>
                          <a:lnTo>
                            <a:pt x="360" y="166"/>
                          </a:lnTo>
                          <a:lnTo>
                            <a:pt x="356" y="166"/>
                          </a:lnTo>
                          <a:lnTo>
                            <a:pt x="354" y="168"/>
                          </a:lnTo>
                          <a:lnTo>
                            <a:pt x="352" y="172"/>
                          </a:lnTo>
                          <a:lnTo>
                            <a:pt x="350" y="176"/>
                          </a:lnTo>
                          <a:lnTo>
                            <a:pt x="350" y="176"/>
                          </a:lnTo>
                          <a:lnTo>
                            <a:pt x="350" y="196"/>
                          </a:lnTo>
                          <a:lnTo>
                            <a:pt x="346" y="214"/>
                          </a:lnTo>
                          <a:lnTo>
                            <a:pt x="346" y="214"/>
                          </a:lnTo>
                          <a:lnTo>
                            <a:pt x="340" y="230"/>
                          </a:lnTo>
                          <a:lnTo>
                            <a:pt x="334" y="244"/>
                          </a:lnTo>
                          <a:lnTo>
                            <a:pt x="328" y="256"/>
                          </a:lnTo>
                          <a:lnTo>
                            <a:pt x="318" y="268"/>
                          </a:lnTo>
                          <a:lnTo>
                            <a:pt x="310" y="280"/>
                          </a:lnTo>
                          <a:lnTo>
                            <a:pt x="298" y="290"/>
                          </a:lnTo>
                          <a:lnTo>
                            <a:pt x="286" y="300"/>
                          </a:lnTo>
                          <a:lnTo>
                            <a:pt x="274" y="308"/>
                          </a:lnTo>
                          <a:lnTo>
                            <a:pt x="274" y="308"/>
                          </a:lnTo>
                          <a:lnTo>
                            <a:pt x="260" y="314"/>
                          </a:lnTo>
                          <a:lnTo>
                            <a:pt x="246" y="320"/>
                          </a:lnTo>
                          <a:lnTo>
                            <a:pt x="232" y="324"/>
                          </a:lnTo>
                          <a:lnTo>
                            <a:pt x="218" y="328"/>
                          </a:lnTo>
                          <a:lnTo>
                            <a:pt x="202" y="328"/>
                          </a:lnTo>
                          <a:lnTo>
                            <a:pt x="188" y="328"/>
                          </a:lnTo>
                          <a:lnTo>
                            <a:pt x="172" y="326"/>
                          </a:lnTo>
                          <a:lnTo>
                            <a:pt x="158" y="324"/>
                          </a:lnTo>
                          <a:lnTo>
                            <a:pt x="158" y="324"/>
                          </a:lnTo>
                          <a:lnTo>
                            <a:pt x="138" y="316"/>
                          </a:lnTo>
                          <a:lnTo>
                            <a:pt x="120" y="308"/>
                          </a:lnTo>
                          <a:lnTo>
                            <a:pt x="120" y="308"/>
                          </a:lnTo>
                          <a:lnTo>
                            <a:pt x="116" y="306"/>
                          </a:lnTo>
                          <a:lnTo>
                            <a:pt x="112" y="308"/>
                          </a:lnTo>
                          <a:lnTo>
                            <a:pt x="110" y="308"/>
                          </a:lnTo>
                          <a:lnTo>
                            <a:pt x="106" y="312"/>
                          </a:lnTo>
                          <a:lnTo>
                            <a:pt x="106" y="312"/>
                          </a:lnTo>
                          <a:lnTo>
                            <a:pt x="106" y="316"/>
                          </a:lnTo>
                          <a:lnTo>
                            <a:pt x="106" y="320"/>
                          </a:lnTo>
                          <a:lnTo>
                            <a:pt x="108" y="322"/>
                          </a:lnTo>
                          <a:lnTo>
                            <a:pt x="110" y="326"/>
                          </a:lnTo>
                          <a:lnTo>
                            <a:pt x="110" y="326"/>
                          </a:lnTo>
                          <a:lnTo>
                            <a:pt x="130" y="336"/>
                          </a:lnTo>
                          <a:lnTo>
                            <a:pt x="152" y="342"/>
                          </a:lnTo>
                          <a:lnTo>
                            <a:pt x="152" y="342"/>
                          </a:lnTo>
                          <a:lnTo>
                            <a:pt x="174" y="348"/>
                          </a:lnTo>
                          <a:lnTo>
                            <a:pt x="198" y="348"/>
                          </a:lnTo>
                          <a:lnTo>
                            <a:pt x="198" y="348"/>
                          </a:lnTo>
                          <a:lnTo>
                            <a:pt x="220" y="348"/>
                          </a:lnTo>
                          <a:lnTo>
                            <a:pt x="242" y="342"/>
                          </a:lnTo>
                          <a:lnTo>
                            <a:pt x="264" y="336"/>
                          </a:lnTo>
                          <a:lnTo>
                            <a:pt x="284" y="326"/>
                          </a:lnTo>
                          <a:lnTo>
                            <a:pt x="284" y="326"/>
                          </a:lnTo>
                          <a:lnTo>
                            <a:pt x="298" y="316"/>
                          </a:lnTo>
                          <a:lnTo>
                            <a:pt x="312" y="306"/>
                          </a:lnTo>
                          <a:lnTo>
                            <a:pt x="324" y="294"/>
                          </a:lnTo>
                          <a:lnTo>
                            <a:pt x="334" y="280"/>
                          </a:lnTo>
                          <a:lnTo>
                            <a:pt x="344" y="266"/>
                          </a:lnTo>
                          <a:lnTo>
                            <a:pt x="352" y="252"/>
                          </a:lnTo>
                          <a:lnTo>
                            <a:pt x="360" y="236"/>
                          </a:lnTo>
                          <a:lnTo>
                            <a:pt x="364" y="220"/>
                          </a:lnTo>
                          <a:lnTo>
                            <a:pt x="364" y="220"/>
                          </a:lnTo>
                          <a:lnTo>
                            <a:pt x="368" y="198"/>
                          </a:lnTo>
                          <a:lnTo>
                            <a:pt x="370" y="176"/>
                          </a:lnTo>
                          <a:lnTo>
                            <a:pt x="370" y="176"/>
                          </a:lnTo>
                          <a:lnTo>
                            <a:pt x="370" y="172"/>
                          </a:lnTo>
                          <a:lnTo>
                            <a:pt x="368" y="168"/>
                          </a:lnTo>
                          <a:lnTo>
                            <a:pt x="364" y="166"/>
                          </a:lnTo>
                          <a:lnTo>
                            <a:pt x="360" y="166"/>
                          </a:lnTo>
                          <a:lnTo>
                            <a:pt x="360" y="16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3" name="Freeform 4903"/>
                    <p:cNvSpPr>
                      <a:spLocks noEditPoints="1"/>
                    </p:cNvSpPr>
                    <p:nvPr/>
                  </p:nvSpPr>
                  <p:spPr bwMode="auto">
                    <a:xfrm>
                      <a:off x="3321504" y="295789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4" name="Freeform 4983"/>
                    <p:cNvSpPr>
                      <a:spLocks noEditPoints="1"/>
                    </p:cNvSpPr>
                    <p:nvPr/>
                  </p:nvSpPr>
                  <p:spPr bwMode="auto">
                    <a:xfrm>
                      <a:off x="4114800" y="2264945"/>
                      <a:ext cx="448603" cy="421929"/>
                    </a:xfrm>
                    <a:custGeom>
                      <a:avLst/>
                      <a:gdLst>
                        <a:gd name="T0" fmla="*/ 168 w 370"/>
                        <a:gd name="T1" fmla="*/ 282 h 348"/>
                        <a:gd name="T2" fmla="*/ 252 w 370"/>
                        <a:gd name="T3" fmla="*/ 272 h 348"/>
                        <a:gd name="T4" fmla="*/ 304 w 370"/>
                        <a:gd name="T5" fmla="*/ 204 h 348"/>
                        <a:gd name="T6" fmla="*/ 312 w 370"/>
                        <a:gd name="T7" fmla="*/ 168 h 348"/>
                        <a:gd name="T8" fmla="*/ 318 w 370"/>
                        <a:gd name="T9" fmla="*/ 166 h 348"/>
                        <a:gd name="T10" fmla="*/ 328 w 370"/>
                        <a:gd name="T11" fmla="*/ 176 h 348"/>
                        <a:gd name="T12" fmla="*/ 314 w 370"/>
                        <a:gd name="T13" fmla="*/ 234 h 348"/>
                        <a:gd name="T14" fmla="*/ 274 w 370"/>
                        <a:gd name="T15" fmla="*/ 282 h 348"/>
                        <a:gd name="T16" fmla="*/ 214 w 370"/>
                        <a:gd name="T17" fmla="*/ 306 h 348"/>
                        <a:gd name="T18" fmla="*/ 164 w 370"/>
                        <a:gd name="T19" fmla="*/ 302 h 348"/>
                        <a:gd name="T20" fmla="*/ 126 w 370"/>
                        <a:gd name="T21" fmla="*/ 282 h 348"/>
                        <a:gd name="T22" fmla="*/ 134 w 370"/>
                        <a:gd name="T23" fmla="*/ 270 h 348"/>
                        <a:gd name="T24" fmla="*/ 174 w 370"/>
                        <a:gd name="T25" fmla="*/ 262 h 348"/>
                        <a:gd name="T26" fmla="*/ 220 w 370"/>
                        <a:gd name="T27" fmla="*/ 262 h 348"/>
                        <a:gd name="T28" fmla="*/ 268 w 370"/>
                        <a:gd name="T29" fmla="*/ 230 h 348"/>
                        <a:gd name="T30" fmla="*/ 286 w 370"/>
                        <a:gd name="T31" fmla="*/ 176 h 348"/>
                        <a:gd name="T32" fmla="*/ 276 w 370"/>
                        <a:gd name="T33" fmla="*/ 166 h 348"/>
                        <a:gd name="T34" fmla="*/ 266 w 370"/>
                        <a:gd name="T35" fmla="*/ 176 h 348"/>
                        <a:gd name="T36" fmla="*/ 252 w 370"/>
                        <a:gd name="T37" fmla="*/ 218 h 348"/>
                        <a:gd name="T38" fmla="*/ 206 w 370"/>
                        <a:gd name="T39" fmla="*/ 244 h 348"/>
                        <a:gd name="T40" fmla="*/ 162 w 370"/>
                        <a:gd name="T41" fmla="*/ 236 h 348"/>
                        <a:gd name="T42" fmla="*/ 148 w 370"/>
                        <a:gd name="T43" fmla="*/ 238 h 348"/>
                        <a:gd name="T44" fmla="*/ 152 w 370"/>
                        <a:gd name="T45" fmla="*/ 252 h 348"/>
                        <a:gd name="T46" fmla="*/ 232 w 370"/>
                        <a:gd name="T47" fmla="*/ 126 h 348"/>
                        <a:gd name="T48" fmla="*/ 336 w 370"/>
                        <a:gd name="T49" fmla="*/ 72 h 348"/>
                        <a:gd name="T50" fmla="*/ 340 w 370"/>
                        <a:gd name="T51" fmla="*/ 6 h 348"/>
                        <a:gd name="T52" fmla="*/ 232 w 370"/>
                        <a:gd name="T53" fmla="*/ 56 h 348"/>
                        <a:gd name="T54" fmla="*/ 228 w 370"/>
                        <a:gd name="T55" fmla="*/ 116 h 348"/>
                        <a:gd name="T56" fmla="*/ 116 w 370"/>
                        <a:gd name="T57" fmla="*/ 106 h 348"/>
                        <a:gd name="T58" fmla="*/ 114 w 370"/>
                        <a:gd name="T59" fmla="*/ 72 h 348"/>
                        <a:gd name="T60" fmla="*/ 136 w 370"/>
                        <a:gd name="T61" fmla="*/ 54 h 348"/>
                        <a:gd name="T62" fmla="*/ 168 w 370"/>
                        <a:gd name="T63" fmla="*/ 60 h 348"/>
                        <a:gd name="T64" fmla="*/ 228 w 370"/>
                        <a:gd name="T65" fmla="*/ 158 h 348"/>
                        <a:gd name="T66" fmla="*/ 222 w 370"/>
                        <a:gd name="T67" fmla="*/ 192 h 348"/>
                        <a:gd name="T68" fmla="*/ 194 w 370"/>
                        <a:gd name="T69" fmla="*/ 206 h 348"/>
                        <a:gd name="T70" fmla="*/ 162 w 370"/>
                        <a:gd name="T71" fmla="*/ 188 h 348"/>
                        <a:gd name="T72" fmla="*/ 184 w 370"/>
                        <a:gd name="T73" fmla="*/ 180 h 348"/>
                        <a:gd name="T74" fmla="*/ 204 w 370"/>
                        <a:gd name="T75" fmla="*/ 180 h 348"/>
                        <a:gd name="T76" fmla="*/ 204 w 370"/>
                        <a:gd name="T77" fmla="*/ 160 h 348"/>
                        <a:gd name="T78" fmla="*/ 184 w 370"/>
                        <a:gd name="T79" fmla="*/ 160 h 348"/>
                        <a:gd name="T80" fmla="*/ 114 w 370"/>
                        <a:gd name="T81" fmla="*/ 142 h 348"/>
                        <a:gd name="T82" fmla="*/ 104 w 370"/>
                        <a:gd name="T83" fmla="*/ 132 h 348"/>
                        <a:gd name="T84" fmla="*/ 0 w 370"/>
                        <a:gd name="T85" fmla="*/ 196 h 348"/>
                        <a:gd name="T86" fmla="*/ 4 w 370"/>
                        <a:gd name="T87" fmla="*/ 256 h 348"/>
                        <a:gd name="T88" fmla="*/ 108 w 370"/>
                        <a:gd name="T89" fmla="*/ 202 h 348"/>
                        <a:gd name="T90" fmla="*/ 360 w 370"/>
                        <a:gd name="T91" fmla="*/ 166 h 348"/>
                        <a:gd name="T92" fmla="*/ 350 w 370"/>
                        <a:gd name="T93" fmla="*/ 176 h 348"/>
                        <a:gd name="T94" fmla="*/ 334 w 370"/>
                        <a:gd name="T95" fmla="*/ 244 h 348"/>
                        <a:gd name="T96" fmla="*/ 286 w 370"/>
                        <a:gd name="T97" fmla="*/ 300 h 348"/>
                        <a:gd name="T98" fmla="*/ 232 w 370"/>
                        <a:gd name="T99" fmla="*/ 324 h 348"/>
                        <a:gd name="T100" fmla="*/ 158 w 370"/>
                        <a:gd name="T101" fmla="*/ 324 h 348"/>
                        <a:gd name="T102" fmla="*/ 116 w 370"/>
                        <a:gd name="T103" fmla="*/ 306 h 348"/>
                        <a:gd name="T104" fmla="*/ 106 w 370"/>
                        <a:gd name="T105" fmla="*/ 316 h 348"/>
                        <a:gd name="T106" fmla="*/ 130 w 370"/>
                        <a:gd name="T107" fmla="*/ 336 h 348"/>
                        <a:gd name="T108" fmla="*/ 198 w 370"/>
                        <a:gd name="T109" fmla="*/ 348 h 348"/>
                        <a:gd name="T110" fmla="*/ 284 w 370"/>
                        <a:gd name="T111" fmla="*/ 326 h 348"/>
                        <a:gd name="T112" fmla="*/ 344 w 370"/>
                        <a:gd name="T113" fmla="*/ 266 h 348"/>
                        <a:gd name="T114" fmla="*/ 368 w 370"/>
                        <a:gd name="T115" fmla="*/ 198 h 348"/>
                        <a:gd name="T116" fmla="*/ 364 w 370"/>
                        <a:gd name="T117" fmla="*/ 16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48">
                          <a:moveTo>
                            <a:pt x="142" y="272"/>
                          </a:moveTo>
                          <a:lnTo>
                            <a:pt x="142" y="272"/>
                          </a:lnTo>
                          <a:lnTo>
                            <a:pt x="154" y="278"/>
                          </a:lnTo>
                          <a:lnTo>
                            <a:pt x="168" y="282"/>
                          </a:lnTo>
                          <a:lnTo>
                            <a:pt x="168" y="282"/>
                          </a:lnTo>
                          <a:lnTo>
                            <a:pt x="190" y="286"/>
                          </a:lnTo>
                          <a:lnTo>
                            <a:pt x="212" y="286"/>
                          </a:lnTo>
                          <a:lnTo>
                            <a:pt x="232" y="280"/>
                          </a:lnTo>
                          <a:lnTo>
                            <a:pt x="252" y="272"/>
                          </a:lnTo>
                          <a:lnTo>
                            <a:pt x="252" y="272"/>
                          </a:lnTo>
                          <a:lnTo>
                            <a:pt x="270" y="258"/>
                          </a:lnTo>
                          <a:lnTo>
                            <a:pt x="286" y="242"/>
                          </a:lnTo>
                          <a:lnTo>
                            <a:pt x="296" y="224"/>
                          </a:lnTo>
                          <a:lnTo>
                            <a:pt x="304" y="204"/>
                          </a:lnTo>
                          <a:lnTo>
                            <a:pt x="304" y="204"/>
                          </a:lnTo>
                          <a:lnTo>
                            <a:pt x="308" y="190"/>
                          </a:lnTo>
                          <a:lnTo>
                            <a:pt x="308" y="176"/>
                          </a:lnTo>
                          <a:lnTo>
                            <a:pt x="308" y="176"/>
                          </a:lnTo>
                          <a:lnTo>
                            <a:pt x="308" y="172"/>
                          </a:lnTo>
                          <a:lnTo>
                            <a:pt x="312" y="168"/>
                          </a:lnTo>
                          <a:lnTo>
                            <a:pt x="314" y="166"/>
                          </a:lnTo>
                          <a:lnTo>
                            <a:pt x="318" y="166"/>
                          </a:lnTo>
                          <a:lnTo>
                            <a:pt x="318" y="166"/>
                          </a:lnTo>
                          <a:lnTo>
                            <a:pt x="318" y="166"/>
                          </a:lnTo>
                          <a:lnTo>
                            <a:pt x="318" y="166"/>
                          </a:lnTo>
                          <a:lnTo>
                            <a:pt x="322" y="166"/>
                          </a:lnTo>
                          <a:lnTo>
                            <a:pt x="326" y="168"/>
                          </a:lnTo>
                          <a:lnTo>
                            <a:pt x="328" y="172"/>
                          </a:lnTo>
                          <a:lnTo>
                            <a:pt x="328" y="176"/>
                          </a:lnTo>
                          <a:lnTo>
                            <a:pt x="328" y="176"/>
                          </a:lnTo>
                          <a:lnTo>
                            <a:pt x="328" y="192"/>
                          </a:lnTo>
                          <a:lnTo>
                            <a:pt x="324" y="210"/>
                          </a:lnTo>
                          <a:lnTo>
                            <a:pt x="324" y="210"/>
                          </a:lnTo>
                          <a:lnTo>
                            <a:pt x="320" y="222"/>
                          </a:lnTo>
                          <a:lnTo>
                            <a:pt x="314" y="234"/>
                          </a:lnTo>
                          <a:lnTo>
                            <a:pt x="308" y="244"/>
                          </a:lnTo>
                          <a:lnTo>
                            <a:pt x="302" y="254"/>
                          </a:lnTo>
                          <a:lnTo>
                            <a:pt x="292" y="264"/>
                          </a:lnTo>
                          <a:lnTo>
                            <a:pt x="284" y="274"/>
                          </a:lnTo>
                          <a:lnTo>
                            <a:pt x="274" y="282"/>
                          </a:lnTo>
                          <a:lnTo>
                            <a:pt x="262" y="288"/>
                          </a:lnTo>
                          <a:lnTo>
                            <a:pt x="262" y="288"/>
                          </a:lnTo>
                          <a:lnTo>
                            <a:pt x="248" y="296"/>
                          </a:lnTo>
                          <a:lnTo>
                            <a:pt x="230" y="302"/>
                          </a:lnTo>
                          <a:lnTo>
                            <a:pt x="214" y="306"/>
                          </a:lnTo>
                          <a:lnTo>
                            <a:pt x="198" y="306"/>
                          </a:lnTo>
                          <a:lnTo>
                            <a:pt x="198" y="306"/>
                          </a:lnTo>
                          <a:lnTo>
                            <a:pt x="180" y="306"/>
                          </a:lnTo>
                          <a:lnTo>
                            <a:pt x="164" y="302"/>
                          </a:lnTo>
                          <a:lnTo>
                            <a:pt x="164" y="302"/>
                          </a:lnTo>
                          <a:lnTo>
                            <a:pt x="146" y="296"/>
                          </a:lnTo>
                          <a:lnTo>
                            <a:pt x="132" y="288"/>
                          </a:lnTo>
                          <a:lnTo>
                            <a:pt x="132" y="288"/>
                          </a:lnTo>
                          <a:lnTo>
                            <a:pt x="128" y="286"/>
                          </a:lnTo>
                          <a:lnTo>
                            <a:pt x="126" y="282"/>
                          </a:lnTo>
                          <a:lnTo>
                            <a:pt x="126" y="278"/>
                          </a:lnTo>
                          <a:lnTo>
                            <a:pt x="128" y="276"/>
                          </a:lnTo>
                          <a:lnTo>
                            <a:pt x="128" y="276"/>
                          </a:lnTo>
                          <a:lnTo>
                            <a:pt x="130" y="272"/>
                          </a:lnTo>
                          <a:lnTo>
                            <a:pt x="134" y="270"/>
                          </a:lnTo>
                          <a:lnTo>
                            <a:pt x="138" y="270"/>
                          </a:lnTo>
                          <a:lnTo>
                            <a:pt x="142" y="272"/>
                          </a:lnTo>
                          <a:lnTo>
                            <a:pt x="142" y="272"/>
                          </a:lnTo>
                          <a:close/>
                          <a:moveTo>
                            <a:pt x="174" y="262"/>
                          </a:moveTo>
                          <a:lnTo>
                            <a:pt x="174" y="262"/>
                          </a:lnTo>
                          <a:lnTo>
                            <a:pt x="186" y="264"/>
                          </a:lnTo>
                          <a:lnTo>
                            <a:pt x="198" y="264"/>
                          </a:lnTo>
                          <a:lnTo>
                            <a:pt x="198" y="264"/>
                          </a:lnTo>
                          <a:lnTo>
                            <a:pt x="208" y="264"/>
                          </a:lnTo>
                          <a:lnTo>
                            <a:pt x="220" y="262"/>
                          </a:lnTo>
                          <a:lnTo>
                            <a:pt x="232" y="258"/>
                          </a:lnTo>
                          <a:lnTo>
                            <a:pt x="242" y="252"/>
                          </a:lnTo>
                          <a:lnTo>
                            <a:pt x="242" y="252"/>
                          </a:lnTo>
                          <a:lnTo>
                            <a:pt x="256" y="242"/>
                          </a:lnTo>
                          <a:lnTo>
                            <a:pt x="268" y="230"/>
                          </a:lnTo>
                          <a:lnTo>
                            <a:pt x="276" y="214"/>
                          </a:lnTo>
                          <a:lnTo>
                            <a:pt x="284" y="198"/>
                          </a:lnTo>
                          <a:lnTo>
                            <a:pt x="284" y="198"/>
                          </a:lnTo>
                          <a:lnTo>
                            <a:pt x="286" y="186"/>
                          </a:lnTo>
                          <a:lnTo>
                            <a:pt x="286" y="176"/>
                          </a:lnTo>
                          <a:lnTo>
                            <a:pt x="286" y="176"/>
                          </a:lnTo>
                          <a:lnTo>
                            <a:pt x="286" y="172"/>
                          </a:lnTo>
                          <a:lnTo>
                            <a:pt x="284" y="168"/>
                          </a:lnTo>
                          <a:lnTo>
                            <a:pt x="280" y="166"/>
                          </a:lnTo>
                          <a:lnTo>
                            <a:pt x="276" y="166"/>
                          </a:lnTo>
                          <a:lnTo>
                            <a:pt x="276" y="166"/>
                          </a:lnTo>
                          <a:lnTo>
                            <a:pt x="272" y="166"/>
                          </a:lnTo>
                          <a:lnTo>
                            <a:pt x="270" y="168"/>
                          </a:lnTo>
                          <a:lnTo>
                            <a:pt x="266" y="172"/>
                          </a:lnTo>
                          <a:lnTo>
                            <a:pt x="266" y="176"/>
                          </a:lnTo>
                          <a:lnTo>
                            <a:pt x="266" y="176"/>
                          </a:lnTo>
                          <a:lnTo>
                            <a:pt x="264" y="192"/>
                          </a:lnTo>
                          <a:lnTo>
                            <a:pt x="264" y="192"/>
                          </a:lnTo>
                          <a:lnTo>
                            <a:pt x="258" y="206"/>
                          </a:lnTo>
                          <a:lnTo>
                            <a:pt x="252" y="218"/>
                          </a:lnTo>
                          <a:lnTo>
                            <a:pt x="242" y="228"/>
                          </a:lnTo>
                          <a:lnTo>
                            <a:pt x="232" y="234"/>
                          </a:lnTo>
                          <a:lnTo>
                            <a:pt x="232" y="234"/>
                          </a:lnTo>
                          <a:lnTo>
                            <a:pt x="220" y="240"/>
                          </a:lnTo>
                          <a:lnTo>
                            <a:pt x="206" y="244"/>
                          </a:lnTo>
                          <a:lnTo>
                            <a:pt x="192" y="244"/>
                          </a:lnTo>
                          <a:lnTo>
                            <a:pt x="180" y="242"/>
                          </a:lnTo>
                          <a:lnTo>
                            <a:pt x="180" y="242"/>
                          </a:lnTo>
                          <a:lnTo>
                            <a:pt x="162" y="236"/>
                          </a:lnTo>
                          <a:lnTo>
                            <a:pt x="162" y="236"/>
                          </a:lnTo>
                          <a:lnTo>
                            <a:pt x="158" y="234"/>
                          </a:lnTo>
                          <a:lnTo>
                            <a:pt x="154" y="234"/>
                          </a:lnTo>
                          <a:lnTo>
                            <a:pt x="152" y="236"/>
                          </a:lnTo>
                          <a:lnTo>
                            <a:pt x="148" y="238"/>
                          </a:lnTo>
                          <a:lnTo>
                            <a:pt x="148" y="238"/>
                          </a:lnTo>
                          <a:lnTo>
                            <a:pt x="148" y="242"/>
                          </a:lnTo>
                          <a:lnTo>
                            <a:pt x="148" y="246"/>
                          </a:lnTo>
                          <a:lnTo>
                            <a:pt x="150" y="250"/>
                          </a:lnTo>
                          <a:lnTo>
                            <a:pt x="152" y="252"/>
                          </a:lnTo>
                          <a:lnTo>
                            <a:pt x="152" y="252"/>
                          </a:lnTo>
                          <a:lnTo>
                            <a:pt x="162" y="258"/>
                          </a:lnTo>
                          <a:lnTo>
                            <a:pt x="174" y="262"/>
                          </a:lnTo>
                          <a:lnTo>
                            <a:pt x="174" y="262"/>
                          </a:lnTo>
                          <a:close/>
                          <a:moveTo>
                            <a:pt x="232" y="126"/>
                          </a:moveTo>
                          <a:lnTo>
                            <a:pt x="232" y="126"/>
                          </a:lnTo>
                          <a:lnTo>
                            <a:pt x="238" y="126"/>
                          </a:lnTo>
                          <a:lnTo>
                            <a:pt x="238" y="126"/>
                          </a:lnTo>
                          <a:lnTo>
                            <a:pt x="242" y="126"/>
                          </a:lnTo>
                          <a:lnTo>
                            <a:pt x="336" y="72"/>
                          </a:lnTo>
                          <a:lnTo>
                            <a:pt x="336" y="72"/>
                          </a:lnTo>
                          <a:lnTo>
                            <a:pt x="340" y="68"/>
                          </a:lnTo>
                          <a:lnTo>
                            <a:pt x="342" y="62"/>
                          </a:lnTo>
                          <a:lnTo>
                            <a:pt x="342" y="10"/>
                          </a:lnTo>
                          <a:lnTo>
                            <a:pt x="342" y="10"/>
                          </a:lnTo>
                          <a:lnTo>
                            <a:pt x="340" y="6"/>
                          </a:lnTo>
                          <a:lnTo>
                            <a:pt x="336" y="2"/>
                          </a:lnTo>
                          <a:lnTo>
                            <a:pt x="336" y="2"/>
                          </a:lnTo>
                          <a:lnTo>
                            <a:pt x="332" y="0"/>
                          </a:lnTo>
                          <a:lnTo>
                            <a:pt x="326" y="2"/>
                          </a:lnTo>
                          <a:lnTo>
                            <a:pt x="232" y="56"/>
                          </a:lnTo>
                          <a:lnTo>
                            <a:pt x="232" y="56"/>
                          </a:lnTo>
                          <a:lnTo>
                            <a:pt x="230" y="60"/>
                          </a:lnTo>
                          <a:lnTo>
                            <a:pt x="228" y="64"/>
                          </a:lnTo>
                          <a:lnTo>
                            <a:pt x="228" y="116"/>
                          </a:lnTo>
                          <a:lnTo>
                            <a:pt x="228" y="116"/>
                          </a:lnTo>
                          <a:lnTo>
                            <a:pt x="230" y="122"/>
                          </a:lnTo>
                          <a:lnTo>
                            <a:pt x="232" y="126"/>
                          </a:lnTo>
                          <a:lnTo>
                            <a:pt x="232" y="126"/>
                          </a:lnTo>
                          <a:close/>
                          <a:moveTo>
                            <a:pt x="116" y="106"/>
                          </a:moveTo>
                          <a:lnTo>
                            <a:pt x="116" y="106"/>
                          </a:lnTo>
                          <a:lnTo>
                            <a:pt x="112" y="100"/>
                          </a:lnTo>
                          <a:lnTo>
                            <a:pt x="112" y="94"/>
                          </a:lnTo>
                          <a:lnTo>
                            <a:pt x="112" y="86"/>
                          </a:lnTo>
                          <a:lnTo>
                            <a:pt x="112" y="80"/>
                          </a:lnTo>
                          <a:lnTo>
                            <a:pt x="114" y="72"/>
                          </a:lnTo>
                          <a:lnTo>
                            <a:pt x="118" y="66"/>
                          </a:lnTo>
                          <a:lnTo>
                            <a:pt x="124" y="62"/>
                          </a:lnTo>
                          <a:lnTo>
                            <a:pt x="130" y="58"/>
                          </a:lnTo>
                          <a:lnTo>
                            <a:pt x="130" y="58"/>
                          </a:lnTo>
                          <a:lnTo>
                            <a:pt x="136" y="54"/>
                          </a:lnTo>
                          <a:lnTo>
                            <a:pt x="142" y="52"/>
                          </a:lnTo>
                          <a:lnTo>
                            <a:pt x="150" y="52"/>
                          </a:lnTo>
                          <a:lnTo>
                            <a:pt x="156" y="54"/>
                          </a:lnTo>
                          <a:lnTo>
                            <a:pt x="162" y="56"/>
                          </a:lnTo>
                          <a:lnTo>
                            <a:pt x="168" y="60"/>
                          </a:lnTo>
                          <a:lnTo>
                            <a:pt x="174" y="64"/>
                          </a:lnTo>
                          <a:lnTo>
                            <a:pt x="178" y="70"/>
                          </a:lnTo>
                          <a:lnTo>
                            <a:pt x="226" y="152"/>
                          </a:lnTo>
                          <a:lnTo>
                            <a:pt x="226" y="152"/>
                          </a:lnTo>
                          <a:lnTo>
                            <a:pt x="228" y="158"/>
                          </a:lnTo>
                          <a:lnTo>
                            <a:pt x="230" y="166"/>
                          </a:lnTo>
                          <a:lnTo>
                            <a:pt x="230" y="172"/>
                          </a:lnTo>
                          <a:lnTo>
                            <a:pt x="228" y="180"/>
                          </a:lnTo>
                          <a:lnTo>
                            <a:pt x="226" y="186"/>
                          </a:lnTo>
                          <a:lnTo>
                            <a:pt x="222" y="192"/>
                          </a:lnTo>
                          <a:lnTo>
                            <a:pt x="218" y="196"/>
                          </a:lnTo>
                          <a:lnTo>
                            <a:pt x="212" y="202"/>
                          </a:lnTo>
                          <a:lnTo>
                            <a:pt x="212" y="202"/>
                          </a:lnTo>
                          <a:lnTo>
                            <a:pt x="204" y="204"/>
                          </a:lnTo>
                          <a:lnTo>
                            <a:pt x="194" y="206"/>
                          </a:lnTo>
                          <a:lnTo>
                            <a:pt x="194" y="206"/>
                          </a:lnTo>
                          <a:lnTo>
                            <a:pt x="184" y="204"/>
                          </a:lnTo>
                          <a:lnTo>
                            <a:pt x="176" y="202"/>
                          </a:lnTo>
                          <a:lnTo>
                            <a:pt x="168" y="196"/>
                          </a:lnTo>
                          <a:lnTo>
                            <a:pt x="162" y="188"/>
                          </a:lnTo>
                          <a:lnTo>
                            <a:pt x="116" y="106"/>
                          </a:lnTo>
                          <a:close/>
                          <a:moveTo>
                            <a:pt x="180" y="170"/>
                          </a:moveTo>
                          <a:lnTo>
                            <a:pt x="180" y="170"/>
                          </a:lnTo>
                          <a:lnTo>
                            <a:pt x="182" y="176"/>
                          </a:lnTo>
                          <a:lnTo>
                            <a:pt x="184" y="180"/>
                          </a:lnTo>
                          <a:lnTo>
                            <a:pt x="188" y="182"/>
                          </a:lnTo>
                          <a:lnTo>
                            <a:pt x="194" y="184"/>
                          </a:lnTo>
                          <a:lnTo>
                            <a:pt x="194" y="184"/>
                          </a:lnTo>
                          <a:lnTo>
                            <a:pt x="200" y="182"/>
                          </a:lnTo>
                          <a:lnTo>
                            <a:pt x="204" y="180"/>
                          </a:lnTo>
                          <a:lnTo>
                            <a:pt x="206" y="176"/>
                          </a:lnTo>
                          <a:lnTo>
                            <a:pt x="208" y="170"/>
                          </a:lnTo>
                          <a:lnTo>
                            <a:pt x="208" y="170"/>
                          </a:lnTo>
                          <a:lnTo>
                            <a:pt x="206" y="164"/>
                          </a:lnTo>
                          <a:lnTo>
                            <a:pt x="204" y="160"/>
                          </a:lnTo>
                          <a:lnTo>
                            <a:pt x="200" y="158"/>
                          </a:lnTo>
                          <a:lnTo>
                            <a:pt x="194" y="156"/>
                          </a:lnTo>
                          <a:lnTo>
                            <a:pt x="194" y="156"/>
                          </a:lnTo>
                          <a:lnTo>
                            <a:pt x="188" y="158"/>
                          </a:lnTo>
                          <a:lnTo>
                            <a:pt x="184" y="160"/>
                          </a:lnTo>
                          <a:lnTo>
                            <a:pt x="182" y="164"/>
                          </a:lnTo>
                          <a:lnTo>
                            <a:pt x="180" y="170"/>
                          </a:lnTo>
                          <a:lnTo>
                            <a:pt x="180" y="170"/>
                          </a:lnTo>
                          <a:close/>
                          <a:moveTo>
                            <a:pt x="114" y="194"/>
                          </a:moveTo>
                          <a:lnTo>
                            <a:pt x="114" y="142"/>
                          </a:lnTo>
                          <a:lnTo>
                            <a:pt x="114" y="142"/>
                          </a:lnTo>
                          <a:lnTo>
                            <a:pt x="112" y="138"/>
                          </a:lnTo>
                          <a:lnTo>
                            <a:pt x="108" y="134"/>
                          </a:lnTo>
                          <a:lnTo>
                            <a:pt x="108" y="134"/>
                          </a:lnTo>
                          <a:lnTo>
                            <a:pt x="104" y="132"/>
                          </a:lnTo>
                          <a:lnTo>
                            <a:pt x="98" y="134"/>
                          </a:lnTo>
                          <a:lnTo>
                            <a:pt x="4" y="188"/>
                          </a:lnTo>
                          <a:lnTo>
                            <a:pt x="4" y="188"/>
                          </a:lnTo>
                          <a:lnTo>
                            <a:pt x="2" y="192"/>
                          </a:lnTo>
                          <a:lnTo>
                            <a:pt x="0" y="196"/>
                          </a:lnTo>
                          <a:lnTo>
                            <a:pt x="0" y="248"/>
                          </a:lnTo>
                          <a:lnTo>
                            <a:pt x="0" y="248"/>
                          </a:lnTo>
                          <a:lnTo>
                            <a:pt x="2" y="254"/>
                          </a:lnTo>
                          <a:lnTo>
                            <a:pt x="4" y="256"/>
                          </a:lnTo>
                          <a:lnTo>
                            <a:pt x="4" y="256"/>
                          </a:lnTo>
                          <a:lnTo>
                            <a:pt x="10" y="258"/>
                          </a:lnTo>
                          <a:lnTo>
                            <a:pt x="10" y="258"/>
                          </a:lnTo>
                          <a:lnTo>
                            <a:pt x="14" y="256"/>
                          </a:lnTo>
                          <a:lnTo>
                            <a:pt x="108" y="202"/>
                          </a:lnTo>
                          <a:lnTo>
                            <a:pt x="108" y="202"/>
                          </a:lnTo>
                          <a:lnTo>
                            <a:pt x="112" y="200"/>
                          </a:lnTo>
                          <a:lnTo>
                            <a:pt x="114" y="194"/>
                          </a:lnTo>
                          <a:lnTo>
                            <a:pt x="114" y="194"/>
                          </a:lnTo>
                          <a:close/>
                          <a:moveTo>
                            <a:pt x="360" y="166"/>
                          </a:moveTo>
                          <a:lnTo>
                            <a:pt x="360" y="166"/>
                          </a:lnTo>
                          <a:lnTo>
                            <a:pt x="356" y="166"/>
                          </a:lnTo>
                          <a:lnTo>
                            <a:pt x="354" y="168"/>
                          </a:lnTo>
                          <a:lnTo>
                            <a:pt x="352" y="172"/>
                          </a:lnTo>
                          <a:lnTo>
                            <a:pt x="350" y="176"/>
                          </a:lnTo>
                          <a:lnTo>
                            <a:pt x="350" y="176"/>
                          </a:lnTo>
                          <a:lnTo>
                            <a:pt x="350" y="196"/>
                          </a:lnTo>
                          <a:lnTo>
                            <a:pt x="346" y="214"/>
                          </a:lnTo>
                          <a:lnTo>
                            <a:pt x="346" y="214"/>
                          </a:lnTo>
                          <a:lnTo>
                            <a:pt x="340" y="230"/>
                          </a:lnTo>
                          <a:lnTo>
                            <a:pt x="334" y="244"/>
                          </a:lnTo>
                          <a:lnTo>
                            <a:pt x="328" y="256"/>
                          </a:lnTo>
                          <a:lnTo>
                            <a:pt x="318" y="268"/>
                          </a:lnTo>
                          <a:lnTo>
                            <a:pt x="310" y="280"/>
                          </a:lnTo>
                          <a:lnTo>
                            <a:pt x="298" y="290"/>
                          </a:lnTo>
                          <a:lnTo>
                            <a:pt x="286" y="300"/>
                          </a:lnTo>
                          <a:lnTo>
                            <a:pt x="274" y="308"/>
                          </a:lnTo>
                          <a:lnTo>
                            <a:pt x="274" y="308"/>
                          </a:lnTo>
                          <a:lnTo>
                            <a:pt x="260" y="314"/>
                          </a:lnTo>
                          <a:lnTo>
                            <a:pt x="246" y="320"/>
                          </a:lnTo>
                          <a:lnTo>
                            <a:pt x="232" y="324"/>
                          </a:lnTo>
                          <a:lnTo>
                            <a:pt x="218" y="328"/>
                          </a:lnTo>
                          <a:lnTo>
                            <a:pt x="202" y="328"/>
                          </a:lnTo>
                          <a:lnTo>
                            <a:pt x="188" y="328"/>
                          </a:lnTo>
                          <a:lnTo>
                            <a:pt x="172" y="326"/>
                          </a:lnTo>
                          <a:lnTo>
                            <a:pt x="158" y="324"/>
                          </a:lnTo>
                          <a:lnTo>
                            <a:pt x="158" y="324"/>
                          </a:lnTo>
                          <a:lnTo>
                            <a:pt x="138" y="316"/>
                          </a:lnTo>
                          <a:lnTo>
                            <a:pt x="120" y="308"/>
                          </a:lnTo>
                          <a:lnTo>
                            <a:pt x="120" y="308"/>
                          </a:lnTo>
                          <a:lnTo>
                            <a:pt x="116" y="306"/>
                          </a:lnTo>
                          <a:lnTo>
                            <a:pt x="112" y="308"/>
                          </a:lnTo>
                          <a:lnTo>
                            <a:pt x="110" y="308"/>
                          </a:lnTo>
                          <a:lnTo>
                            <a:pt x="106" y="312"/>
                          </a:lnTo>
                          <a:lnTo>
                            <a:pt x="106" y="312"/>
                          </a:lnTo>
                          <a:lnTo>
                            <a:pt x="106" y="316"/>
                          </a:lnTo>
                          <a:lnTo>
                            <a:pt x="106" y="320"/>
                          </a:lnTo>
                          <a:lnTo>
                            <a:pt x="108" y="322"/>
                          </a:lnTo>
                          <a:lnTo>
                            <a:pt x="110" y="326"/>
                          </a:lnTo>
                          <a:lnTo>
                            <a:pt x="110" y="326"/>
                          </a:lnTo>
                          <a:lnTo>
                            <a:pt x="130" y="336"/>
                          </a:lnTo>
                          <a:lnTo>
                            <a:pt x="152" y="342"/>
                          </a:lnTo>
                          <a:lnTo>
                            <a:pt x="152" y="342"/>
                          </a:lnTo>
                          <a:lnTo>
                            <a:pt x="174" y="348"/>
                          </a:lnTo>
                          <a:lnTo>
                            <a:pt x="198" y="348"/>
                          </a:lnTo>
                          <a:lnTo>
                            <a:pt x="198" y="348"/>
                          </a:lnTo>
                          <a:lnTo>
                            <a:pt x="220" y="348"/>
                          </a:lnTo>
                          <a:lnTo>
                            <a:pt x="242" y="342"/>
                          </a:lnTo>
                          <a:lnTo>
                            <a:pt x="264" y="336"/>
                          </a:lnTo>
                          <a:lnTo>
                            <a:pt x="284" y="326"/>
                          </a:lnTo>
                          <a:lnTo>
                            <a:pt x="284" y="326"/>
                          </a:lnTo>
                          <a:lnTo>
                            <a:pt x="298" y="316"/>
                          </a:lnTo>
                          <a:lnTo>
                            <a:pt x="312" y="306"/>
                          </a:lnTo>
                          <a:lnTo>
                            <a:pt x="324" y="294"/>
                          </a:lnTo>
                          <a:lnTo>
                            <a:pt x="334" y="280"/>
                          </a:lnTo>
                          <a:lnTo>
                            <a:pt x="344" y="266"/>
                          </a:lnTo>
                          <a:lnTo>
                            <a:pt x="352" y="252"/>
                          </a:lnTo>
                          <a:lnTo>
                            <a:pt x="360" y="236"/>
                          </a:lnTo>
                          <a:lnTo>
                            <a:pt x="364" y="220"/>
                          </a:lnTo>
                          <a:lnTo>
                            <a:pt x="364" y="220"/>
                          </a:lnTo>
                          <a:lnTo>
                            <a:pt x="368" y="198"/>
                          </a:lnTo>
                          <a:lnTo>
                            <a:pt x="370" y="176"/>
                          </a:lnTo>
                          <a:lnTo>
                            <a:pt x="370" y="176"/>
                          </a:lnTo>
                          <a:lnTo>
                            <a:pt x="370" y="172"/>
                          </a:lnTo>
                          <a:lnTo>
                            <a:pt x="368" y="168"/>
                          </a:lnTo>
                          <a:lnTo>
                            <a:pt x="364" y="166"/>
                          </a:lnTo>
                          <a:lnTo>
                            <a:pt x="360" y="166"/>
                          </a:lnTo>
                          <a:lnTo>
                            <a:pt x="360" y="16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5" name="Freeform 4958"/>
                    <p:cNvSpPr>
                      <a:spLocks noEditPoints="1"/>
                    </p:cNvSpPr>
                    <p:nvPr/>
                  </p:nvSpPr>
                  <p:spPr bwMode="auto">
                    <a:xfrm>
                      <a:off x="3352800" y="1740193"/>
                      <a:ext cx="500939" cy="488839"/>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7" name="Freeform 4831"/>
                    <p:cNvSpPr>
                      <a:spLocks noEditPoints="1"/>
                    </p:cNvSpPr>
                    <p:nvPr/>
                  </p:nvSpPr>
                  <p:spPr bwMode="auto">
                    <a:xfrm>
                      <a:off x="5083289" y="3048000"/>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88" name="Freeform 4851"/>
                    <p:cNvSpPr>
                      <a:spLocks noEditPoints="1"/>
                    </p:cNvSpPr>
                    <p:nvPr/>
                  </p:nvSpPr>
                  <p:spPr bwMode="auto">
                    <a:xfrm>
                      <a:off x="-192134" y="2413301"/>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0" name="Freeform 4903"/>
                    <p:cNvSpPr>
                      <a:spLocks noEditPoints="1"/>
                    </p:cNvSpPr>
                    <p:nvPr/>
                  </p:nvSpPr>
                  <p:spPr bwMode="auto">
                    <a:xfrm>
                      <a:off x="1436168" y="1728964"/>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2" name="Freeform 4903"/>
                    <p:cNvSpPr>
                      <a:spLocks noEditPoints="1"/>
                    </p:cNvSpPr>
                    <p:nvPr/>
                  </p:nvSpPr>
                  <p:spPr bwMode="auto">
                    <a:xfrm>
                      <a:off x="5122116" y="175100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56" name="TextBox 55"/>
                    <p:cNvSpPr txBox="1"/>
                    <p:nvPr/>
                  </p:nvSpPr>
                  <p:spPr>
                    <a:xfrm>
                      <a:off x="1298735" y="2144820"/>
                      <a:ext cx="690687" cy="488339"/>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Sender Bank</a:t>
                      </a:r>
                    </a:p>
                  </p:txBody>
                </p:sp>
                <p:sp>
                  <p:nvSpPr>
                    <p:cNvPr id="105" name="TextBox 104"/>
                    <p:cNvSpPr txBox="1"/>
                    <p:nvPr/>
                  </p:nvSpPr>
                  <p:spPr>
                    <a:xfrm>
                      <a:off x="1123573" y="3372450"/>
                      <a:ext cx="1054419" cy="732509"/>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Money</a:t>
                      </a:r>
                    </a:p>
                    <a:p>
                      <a:pPr algn="ctr"/>
                      <a:r>
                        <a:rPr lang="en-GB" sz="1400" dirty="0">
                          <a:latin typeface="Georgia" pitchFamily="18" charset="0"/>
                          <a:cs typeface="Arial" pitchFamily="34" charset="0"/>
                        </a:rPr>
                        <a:t>Transfer Operator</a:t>
                      </a:r>
                    </a:p>
                  </p:txBody>
                </p:sp>
                <p:sp>
                  <p:nvSpPr>
                    <p:cNvPr id="57" name="Rectangle 56"/>
                    <p:cNvSpPr/>
                    <p:nvPr/>
                  </p:nvSpPr>
                  <p:spPr>
                    <a:xfrm>
                      <a:off x="1219200" y="1600200"/>
                      <a:ext cx="763688" cy="2558490"/>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p>
                  </p:txBody>
                </p:sp>
                <p:cxnSp>
                  <p:nvCxnSpPr>
                    <p:cNvPr id="60" name="Straight Arrow Connector 59"/>
                    <p:cNvCxnSpPr/>
                    <p:nvPr/>
                  </p:nvCxnSpPr>
                  <p:spPr>
                    <a:xfrm flipV="1">
                      <a:off x="660457" y="2299590"/>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679148" y="2705521"/>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660457" y="3108829"/>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98421" y="2037772"/>
                      <a:ext cx="902267" cy="209288"/>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Performs KYC</a:t>
                      </a:r>
                    </a:p>
                  </p:txBody>
                </p:sp>
                <p:sp>
                  <p:nvSpPr>
                    <p:cNvPr id="108" name="TextBox 107"/>
                    <p:cNvSpPr txBox="1"/>
                    <p:nvPr/>
                  </p:nvSpPr>
                  <p:spPr>
                    <a:xfrm>
                      <a:off x="339548" y="2367212"/>
                      <a:ext cx="894212" cy="209288"/>
                    </a:xfrm>
                    <a:prstGeom prst="rect">
                      <a:avLst/>
                    </a:prstGeom>
                    <a:noFill/>
                    <a:ln>
                      <a:noFill/>
                    </a:ln>
                  </p:spPr>
                  <p:txBody>
                    <a:bodyPr wrap="square" lIns="0" tIns="0" rIns="0" bIns="0" rtlCol="0">
                      <a:spAutoFit/>
                    </a:bodyPr>
                    <a:lstStyle/>
                    <a:p>
                      <a:pPr algn="ctr"/>
                      <a:r>
                        <a:rPr lang="en-GB" sz="1200" dirty="0">
                          <a:latin typeface="Georgia" pitchFamily="18" charset="0"/>
                          <a:cs typeface="Arial" pitchFamily="34" charset="0"/>
                        </a:rPr>
                        <a:t>Process Funds</a:t>
                      </a:r>
                    </a:p>
                  </p:txBody>
                </p:sp>
                <p:sp>
                  <p:nvSpPr>
                    <p:cNvPr id="109" name="TextBox 108"/>
                    <p:cNvSpPr txBox="1"/>
                    <p:nvPr/>
                  </p:nvSpPr>
                  <p:spPr>
                    <a:xfrm>
                      <a:off x="286183" y="2822717"/>
                      <a:ext cx="894212" cy="209288"/>
                    </a:xfrm>
                    <a:prstGeom prst="rect">
                      <a:avLst/>
                    </a:prstGeom>
                    <a:noFill/>
                    <a:ln>
                      <a:noFill/>
                    </a:ln>
                  </p:spPr>
                  <p:txBody>
                    <a:bodyPr wrap="square" lIns="0" tIns="0" rIns="0" bIns="0" rtlCol="0">
                      <a:spAutoFit/>
                    </a:bodyPr>
                    <a:lstStyle/>
                    <a:p>
                      <a:pPr algn="ctr"/>
                      <a:r>
                        <a:rPr lang="en-GB" sz="1200" dirty="0">
                          <a:latin typeface="Georgia" pitchFamily="18" charset="0"/>
                          <a:cs typeface="Arial" pitchFamily="34" charset="0"/>
                        </a:rPr>
                        <a:t>Track Transfer</a:t>
                      </a:r>
                    </a:p>
                  </p:txBody>
                </p:sp>
                <p:cxnSp>
                  <p:nvCxnSpPr>
                    <p:cNvPr id="110" name="Straight Arrow Connector 109"/>
                    <p:cNvCxnSpPr/>
                    <p:nvPr/>
                  </p:nvCxnSpPr>
                  <p:spPr>
                    <a:xfrm>
                      <a:off x="2000390" y="2413301"/>
                      <a:ext cx="404147"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218335" y="2714360"/>
                      <a:ext cx="918525" cy="732508"/>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Local Clearing network</a:t>
                      </a:r>
                    </a:p>
                  </p:txBody>
                </p:sp>
                <p:sp>
                  <p:nvSpPr>
                    <p:cNvPr id="112" name="TextBox 111"/>
                    <p:cNvSpPr txBox="1"/>
                    <p:nvPr/>
                  </p:nvSpPr>
                  <p:spPr>
                    <a:xfrm>
                      <a:off x="3969962" y="2704669"/>
                      <a:ext cx="918525" cy="732508"/>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Local Clearing network</a:t>
                      </a:r>
                    </a:p>
                  </p:txBody>
                </p:sp>
                <p:sp>
                  <p:nvSpPr>
                    <p:cNvPr id="113" name="TextBox 112"/>
                    <p:cNvSpPr txBox="1"/>
                    <p:nvPr/>
                  </p:nvSpPr>
                  <p:spPr>
                    <a:xfrm>
                      <a:off x="3041107" y="3392199"/>
                      <a:ext cx="989615" cy="488339"/>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Correspondent Bank</a:t>
                      </a:r>
                    </a:p>
                  </p:txBody>
                </p:sp>
                <p:sp>
                  <p:nvSpPr>
                    <p:cNvPr id="114" name="Rectangle 113"/>
                    <p:cNvSpPr/>
                    <p:nvPr/>
                  </p:nvSpPr>
                  <p:spPr>
                    <a:xfrm>
                      <a:off x="4985239" y="1600199"/>
                      <a:ext cx="738853" cy="2568298"/>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p>
                  </p:txBody>
                </p:sp>
                <p:cxnSp>
                  <p:nvCxnSpPr>
                    <p:cNvPr id="115" name="Straight Arrow Connector 114"/>
                    <p:cNvCxnSpPr/>
                    <p:nvPr/>
                  </p:nvCxnSpPr>
                  <p:spPr>
                    <a:xfrm>
                      <a:off x="4550073" y="2385043"/>
                      <a:ext cx="404147"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3471386" y="2285101"/>
                      <a:ext cx="610" cy="51981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3603269" y="2274988"/>
                      <a:ext cx="0" cy="497108"/>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942076" y="2461650"/>
                      <a:ext cx="381000" cy="400431"/>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3720403" y="2515893"/>
                      <a:ext cx="280396" cy="33133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877784" y="2177339"/>
                      <a:ext cx="989615" cy="488339"/>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Beneficiary Bank</a:t>
                      </a:r>
                    </a:p>
                  </p:txBody>
                </p:sp>
                <p:sp>
                  <p:nvSpPr>
                    <p:cNvPr id="125" name="TextBox 124"/>
                    <p:cNvSpPr txBox="1"/>
                    <p:nvPr/>
                  </p:nvSpPr>
                  <p:spPr>
                    <a:xfrm>
                      <a:off x="4750080" y="3435989"/>
                      <a:ext cx="1221261" cy="732508"/>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Money</a:t>
                      </a:r>
                    </a:p>
                    <a:p>
                      <a:pPr algn="ctr"/>
                      <a:r>
                        <a:rPr lang="en-GB" sz="1400" dirty="0">
                          <a:latin typeface="Georgia" pitchFamily="18" charset="0"/>
                          <a:cs typeface="Arial" pitchFamily="34" charset="0"/>
                        </a:rPr>
                        <a:t>Transfer</a:t>
                      </a:r>
                    </a:p>
                    <a:p>
                      <a:pPr algn="ctr"/>
                      <a:r>
                        <a:rPr lang="en-GB" sz="1400" dirty="0">
                          <a:latin typeface="Georgia" pitchFamily="18" charset="0"/>
                          <a:cs typeface="Arial" pitchFamily="34" charset="0"/>
                        </a:rPr>
                        <a:t>Operator</a:t>
                      </a:r>
                    </a:p>
                  </p:txBody>
                </p:sp>
                <p:sp>
                  <p:nvSpPr>
                    <p:cNvPr id="126" name="TextBox 125"/>
                    <p:cNvSpPr txBox="1"/>
                    <p:nvPr/>
                  </p:nvSpPr>
                  <p:spPr>
                    <a:xfrm>
                      <a:off x="3144006" y="1471615"/>
                      <a:ext cx="918525" cy="244170"/>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SWIFT</a:t>
                      </a:r>
                    </a:p>
                  </p:txBody>
                </p:sp>
                <p:cxnSp>
                  <p:nvCxnSpPr>
                    <p:cNvPr id="127" name="Straight Arrow Connector 126"/>
                    <p:cNvCxnSpPr/>
                    <p:nvPr/>
                  </p:nvCxnSpPr>
                  <p:spPr>
                    <a:xfrm flipV="1">
                      <a:off x="5759739" y="2304835"/>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5760949" y="1984612"/>
                      <a:ext cx="902267" cy="209288"/>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Performs KYC</a:t>
                      </a:r>
                    </a:p>
                  </p:txBody>
                </p:sp>
                <p:cxnSp>
                  <p:nvCxnSpPr>
                    <p:cNvPr id="131" name="Straight Arrow Connector 130"/>
                    <p:cNvCxnSpPr>
                      <a:cxnSpLocks/>
                    </p:cNvCxnSpPr>
                    <p:nvPr/>
                  </p:nvCxnSpPr>
                  <p:spPr>
                    <a:xfrm>
                      <a:off x="5744805" y="2786437"/>
                      <a:ext cx="540331"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5705526" y="2477585"/>
                      <a:ext cx="671029" cy="209288"/>
                    </a:xfrm>
                    <a:prstGeom prst="rect">
                      <a:avLst/>
                    </a:prstGeom>
                    <a:noFill/>
                    <a:ln>
                      <a:noFill/>
                    </a:ln>
                  </p:spPr>
                  <p:txBody>
                    <a:bodyPr wrap="square" lIns="0" tIns="0" rIns="0" bIns="0" rtlCol="0">
                      <a:spAutoFit/>
                    </a:bodyPr>
                    <a:lstStyle/>
                    <a:p>
                      <a:pPr algn="ctr"/>
                      <a:r>
                        <a:rPr lang="en-GB" sz="1200" dirty="0">
                          <a:latin typeface="Georgia" pitchFamily="18" charset="0"/>
                          <a:cs typeface="Arial" pitchFamily="34" charset="0"/>
                        </a:rPr>
                        <a:t>Pay Funds</a:t>
                      </a:r>
                    </a:p>
                  </p:txBody>
                </p:sp>
              </p:grpSp>
              <p:sp>
                <p:nvSpPr>
                  <p:cNvPr id="134" name="TextBox 133"/>
                  <p:cNvSpPr txBox="1"/>
                  <p:nvPr/>
                </p:nvSpPr>
                <p:spPr>
                  <a:xfrm>
                    <a:off x="-173557" y="2951195"/>
                    <a:ext cx="918525" cy="244170"/>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Sender</a:t>
                    </a:r>
                  </a:p>
                </p:txBody>
              </p:sp>
              <p:sp>
                <p:nvSpPr>
                  <p:cNvPr id="135" name="TextBox 134"/>
                  <p:cNvSpPr txBox="1"/>
                  <p:nvPr/>
                </p:nvSpPr>
                <p:spPr>
                  <a:xfrm>
                    <a:off x="6421588" y="2885203"/>
                    <a:ext cx="918525"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Beneficiary</a:t>
                    </a:r>
                  </a:p>
                </p:txBody>
              </p:sp>
            </p:grpSp>
            <p:cxnSp>
              <p:nvCxnSpPr>
                <p:cNvPr id="138" name="Straight Connector 137"/>
                <p:cNvCxnSpPr/>
                <p:nvPr/>
              </p:nvCxnSpPr>
              <p:spPr>
                <a:xfrm>
                  <a:off x="7340113" y="1734169"/>
                  <a:ext cx="0" cy="21598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7207233" y="1594176"/>
                  <a:ext cx="2727474" cy="2558487"/>
                  <a:chOff x="7207233" y="1715296"/>
                  <a:chExt cx="2727474" cy="2558487"/>
                </a:xfrm>
              </p:grpSpPr>
              <p:sp>
                <p:nvSpPr>
                  <p:cNvPr id="80" name="Freeform 4838"/>
                  <p:cNvSpPr>
                    <a:spLocks noEditPoints="1"/>
                  </p:cNvSpPr>
                  <p:nvPr/>
                </p:nvSpPr>
                <p:spPr bwMode="auto">
                  <a:xfrm>
                    <a:off x="9221995" y="3126176"/>
                    <a:ext cx="422222" cy="419738"/>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92" name="Freeform 4831"/>
                  <p:cNvSpPr>
                    <a:spLocks noEditPoints="1"/>
                  </p:cNvSpPr>
                  <p:nvPr/>
                </p:nvSpPr>
                <p:spPr bwMode="auto">
                  <a:xfrm>
                    <a:off x="7698043" y="3158281"/>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99" name="Freeform 4847"/>
                  <p:cNvSpPr>
                    <a:spLocks noEditPoints="1"/>
                  </p:cNvSpPr>
                  <p:nvPr/>
                </p:nvSpPr>
                <p:spPr bwMode="auto">
                  <a:xfrm>
                    <a:off x="9279573" y="1836810"/>
                    <a:ext cx="307068" cy="42404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1" name="Freeform 4903"/>
                  <p:cNvSpPr>
                    <a:spLocks noEditPoints="1"/>
                  </p:cNvSpPr>
                  <p:nvPr/>
                </p:nvSpPr>
                <p:spPr bwMode="auto">
                  <a:xfrm>
                    <a:off x="7698043" y="1852939"/>
                    <a:ext cx="178654" cy="23170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3" name="Freeform 4903"/>
                  <p:cNvSpPr>
                    <a:spLocks noEditPoints="1"/>
                  </p:cNvSpPr>
                  <p:nvPr/>
                </p:nvSpPr>
                <p:spPr bwMode="auto">
                  <a:xfrm>
                    <a:off x="8006796" y="1839408"/>
                    <a:ext cx="178654" cy="23170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4" name="Freeform 4903"/>
                  <p:cNvSpPr>
                    <a:spLocks noEditPoints="1"/>
                  </p:cNvSpPr>
                  <p:nvPr/>
                </p:nvSpPr>
                <p:spPr bwMode="auto">
                  <a:xfrm>
                    <a:off x="7859260" y="2116489"/>
                    <a:ext cx="178654" cy="23170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39" name="TextBox 138"/>
                  <p:cNvSpPr txBox="1"/>
                  <p:nvPr/>
                </p:nvSpPr>
                <p:spPr>
                  <a:xfrm>
                    <a:off x="7488390" y="2382213"/>
                    <a:ext cx="918525" cy="244170"/>
                  </a:xfrm>
                  <a:prstGeom prst="rect">
                    <a:avLst/>
                  </a:prstGeom>
                  <a:noFill/>
                  <a:ln>
                    <a:noFill/>
                  </a:ln>
                </p:spPr>
                <p:txBody>
                  <a:bodyPr wrap="square" lIns="0" tIns="0" rIns="0" bIns="0" rtlCol="0">
                    <a:spAutoFit/>
                  </a:bodyPr>
                  <a:lstStyle/>
                  <a:p>
                    <a:pPr algn="ctr"/>
                    <a:r>
                      <a:rPr lang="en-GB" sz="1400">
                        <a:latin typeface="Georgia" pitchFamily="18" charset="0"/>
                        <a:cs typeface="Arial" pitchFamily="34" charset="0"/>
                      </a:rPr>
                      <a:t>All Banks</a:t>
                    </a:r>
                  </a:p>
                </p:txBody>
              </p:sp>
              <p:sp>
                <p:nvSpPr>
                  <p:cNvPr id="140" name="TextBox 139"/>
                  <p:cNvSpPr txBox="1"/>
                  <p:nvPr/>
                </p:nvSpPr>
                <p:spPr>
                  <a:xfrm>
                    <a:off x="7207233" y="3479884"/>
                    <a:ext cx="1426222" cy="732509"/>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Money</a:t>
                    </a:r>
                  </a:p>
                  <a:p>
                    <a:pPr algn="ctr"/>
                    <a:r>
                      <a:rPr lang="en-GB" sz="1400" dirty="0">
                        <a:latin typeface="Georgia" pitchFamily="18" charset="0"/>
                        <a:cs typeface="Arial" pitchFamily="34" charset="0"/>
                      </a:rPr>
                      <a:t>Transfer</a:t>
                    </a:r>
                  </a:p>
                  <a:p>
                    <a:pPr algn="ctr"/>
                    <a:r>
                      <a:rPr lang="en-GB" sz="1400" dirty="0">
                        <a:latin typeface="Georgia" pitchFamily="18" charset="0"/>
                        <a:cs typeface="Arial" pitchFamily="34" charset="0"/>
                      </a:rPr>
                      <a:t>Operator</a:t>
                    </a:r>
                  </a:p>
                </p:txBody>
              </p:sp>
              <p:sp>
                <p:nvSpPr>
                  <p:cNvPr id="141" name="Rectangle 140"/>
                  <p:cNvSpPr/>
                  <p:nvPr/>
                </p:nvSpPr>
                <p:spPr>
                  <a:xfrm>
                    <a:off x="7547318" y="1715296"/>
                    <a:ext cx="738853" cy="2558487"/>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a:p>
                </p:txBody>
              </p:sp>
              <p:cxnSp>
                <p:nvCxnSpPr>
                  <p:cNvPr id="142" name="Straight Arrow Connector 141"/>
                  <p:cNvCxnSpPr/>
                  <p:nvPr/>
                </p:nvCxnSpPr>
                <p:spPr>
                  <a:xfrm flipV="1">
                    <a:off x="8323027" y="2107884"/>
                    <a:ext cx="822960" cy="1"/>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8841322" y="2316270"/>
                    <a:ext cx="1093385" cy="244170"/>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Periodic Report</a:t>
                    </a:r>
                  </a:p>
                </p:txBody>
              </p:sp>
              <p:sp>
                <p:nvSpPr>
                  <p:cNvPr id="144" name="TextBox 143"/>
                  <p:cNvSpPr txBox="1"/>
                  <p:nvPr/>
                </p:nvSpPr>
                <p:spPr>
                  <a:xfrm>
                    <a:off x="8982088" y="3603362"/>
                    <a:ext cx="918525" cy="244170"/>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Regulator</a:t>
                    </a:r>
                  </a:p>
                </p:txBody>
              </p:sp>
            </p:grpSp>
          </p:grpSp>
          <p:grpSp>
            <p:nvGrpSpPr>
              <p:cNvPr id="152" name="Group 151"/>
              <p:cNvGrpSpPr/>
              <p:nvPr/>
            </p:nvGrpSpPr>
            <p:grpSpPr>
              <a:xfrm>
                <a:off x="444857" y="1828800"/>
                <a:ext cx="8927743" cy="0"/>
                <a:chOff x="444857" y="1752600"/>
                <a:chExt cx="8927743" cy="0"/>
              </a:xfrm>
            </p:grpSpPr>
            <p:cxnSp>
              <p:nvCxnSpPr>
                <p:cNvPr id="148" name="Straight Arrow Connector 147"/>
                <p:cNvCxnSpPr/>
                <p:nvPr/>
              </p:nvCxnSpPr>
              <p:spPr>
                <a:xfrm>
                  <a:off x="444857"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2517356" y="1752600"/>
                  <a:ext cx="265176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5241201"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7374801"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3" name="TextBox 152"/>
              <p:cNvSpPr txBox="1"/>
              <p:nvPr/>
            </p:nvSpPr>
            <p:spPr>
              <a:xfrm>
                <a:off x="530352" y="1564515"/>
                <a:ext cx="1761469" cy="244170"/>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Initiate Relationship</a:t>
                </a:r>
              </a:p>
            </p:txBody>
          </p:sp>
          <p:sp>
            <p:nvSpPr>
              <p:cNvPr id="154" name="TextBox 153"/>
              <p:cNvSpPr txBox="1"/>
              <p:nvPr/>
            </p:nvSpPr>
            <p:spPr>
              <a:xfrm>
                <a:off x="2952944" y="1570394"/>
                <a:ext cx="1761469" cy="244170"/>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Transfer Money</a:t>
                </a:r>
              </a:p>
            </p:txBody>
          </p:sp>
          <p:sp>
            <p:nvSpPr>
              <p:cNvPr id="155" name="TextBox 154"/>
              <p:cNvSpPr txBox="1"/>
              <p:nvPr/>
            </p:nvSpPr>
            <p:spPr>
              <a:xfrm>
                <a:off x="5391554" y="1576491"/>
                <a:ext cx="1761469" cy="244170"/>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Deliver Funds</a:t>
                </a:r>
              </a:p>
            </p:txBody>
          </p:sp>
          <p:sp>
            <p:nvSpPr>
              <p:cNvPr id="156" name="TextBox 155"/>
              <p:cNvSpPr txBox="1"/>
              <p:nvPr/>
            </p:nvSpPr>
            <p:spPr>
              <a:xfrm>
                <a:off x="7570991" y="1564931"/>
                <a:ext cx="1761469" cy="244170"/>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Act Post Payments</a:t>
                </a:r>
              </a:p>
            </p:txBody>
          </p:sp>
        </p:grpSp>
        <p:cxnSp>
          <p:nvCxnSpPr>
            <p:cNvPr id="164" name="Straight Arrow Connector 163"/>
            <p:cNvCxnSpPr/>
            <p:nvPr/>
          </p:nvCxnSpPr>
          <p:spPr>
            <a:xfrm>
              <a:off x="9409886" y="2911226"/>
              <a:ext cx="0" cy="336828"/>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custDataLst>
      <p:custData r:id="rId1"/>
      <p:tags r:id="rId2"/>
    </p:custDataLst>
    <p:extLst>
      <p:ext uri="{BB962C8B-B14F-4D97-AF65-F5344CB8AC3E}">
        <p14:creationId xmlns:p14="http://schemas.microsoft.com/office/powerpoint/2010/main" val="263943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dirty="0">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Global Payments</a:t>
            </a:r>
          </a:p>
        </p:txBody>
      </p:sp>
      <p:sp>
        <p:nvSpPr>
          <p:cNvPr id="59" name="Text Placeholder 2"/>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dirty="0">
                <a:solidFill>
                  <a:schemeClr val="bg1"/>
                </a:solidFill>
              </a:rPr>
              <a:t>How DLT can help?</a:t>
            </a:r>
          </a:p>
        </p:txBody>
      </p:sp>
      <p:grpSp>
        <p:nvGrpSpPr>
          <p:cNvPr id="163" name="Group 162"/>
          <p:cNvGrpSpPr/>
          <p:nvPr/>
        </p:nvGrpSpPr>
        <p:grpSpPr>
          <a:xfrm>
            <a:off x="0" y="1047965"/>
            <a:ext cx="12082408" cy="2848668"/>
            <a:chOff x="-270499" y="1599447"/>
            <a:chExt cx="10093402" cy="2838996"/>
          </a:xfrm>
        </p:grpSpPr>
        <p:grpSp>
          <p:nvGrpSpPr>
            <p:cNvPr id="79" name="Group 78"/>
            <p:cNvGrpSpPr/>
            <p:nvPr/>
          </p:nvGrpSpPr>
          <p:grpSpPr>
            <a:xfrm>
              <a:off x="-270499" y="1599447"/>
              <a:ext cx="10093402" cy="2838996"/>
              <a:chOff x="-270499" y="1599447"/>
              <a:chExt cx="10093402" cy="2838996"/>
            </a:xfrm>
          </p:grpSpPr>
          <p:grpSp>
            <p:nvGrpSpPr>
              <p:cNvPr id="80" name="Group 79"/>
              <p:cNvGrpSpPr/>
              <p:nvPr/>
            </p:nvGrpSpPr>
            <p:grpSpPr>
              <a:xfrm>
                <a:off x="-270499" y="1977871"/>
                <a:ext cx="10093402" cy="2460572"/>
                <a:chOff x="-268770" y="1594175"/>
                <a:chExt cx="10093402" cy="2460572"/>
              </a:xfrm>
            </p:grpSpPr>
            <p:grpSp>
              <p:nvGrpSpPr>
                <p:cNvPr id="90" name="Group 89"/>
                <p:cNvGrpSpPr/>
                <p:nvPr/>
              </p:nvGrpSpPr>
              <p:grpSpPr>
                <a:xfrm>
                  <a:off x="-268770" y="1594175"/>
                  <a:ext cx="7711870" cy="2460572"/>
                  <a:chOff x="-268770" y="1600199"/>
                  <a:chExt cx="7711870" cy="2460572"/>
                </a:xfrm>
              </p:grpSpPr>
              <p:grpSp>
                <p:nvGrpSpPr>
                  <p:cNvPr id="111" name="Group 110"/>
                  <p:cNvGrpSpPr/>
                  <p:nvPr/>
                </p:nvGrpSpPr>
                <p:grpSpPr>
                  <a:xfrm>
                    <a:off x="-27295" y="1600199"/>
                    <a:ext cx="7230477" cy="2460572"/>
                    <a:chOff x="-278747" y="1600199"/>
                    <a:chExt cx="7230477" cy="2460572"/>
                  </a:xfrm>
                </p:grpSpPr>
                <p:sp>
                  <p:nvSpPr>
                    <p:cNvPr id="114" name="Freeform 4851"/>
                    <p:cNvSpPr>
                      <a:spLocks noEditPoints="1"/>
                    </p:cNvSpPr>
                    <p:nvPr/>
                  </p:nvSpPr>
                  <p:spPr bwMode="auto">
                    <a:xfrm>
                      <a:off x="6513061" y="2310080"/>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15" name="Freeform 4831"/>
                    <p:cNvSpPr>
                      <a:spLocks noEditPoints="1"/>
                    </p:cNvSpPr>
                    <p:nvPr/>
                  </p:nvSpPr>
                  <p:spPr bwMode="auto">
                    <a:xfrm>
                      <a:off x="1331988" y="3048000"/>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20" name="Freeform 4831"/>
                    <p:cNvSpPr>
                      <a:spLocks noEditPoints="1"/>
                    </p:cNvSpPr>
                    <p:nvPr/>
                  </p:nvSpPr>
                  <p:spPr bwMode="auto">
                    <a:xfrm>
                      <a:off x="5083289" y="3048000"/>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21" name="Freeform 4851"/>
                    <p:cNvSpPr>
                      <a:spLocks noEditPoints="1"/>
                    </p:cNvSpPr>
                    <p:nvPr/>
                  </p:nvSpPr>
                  <p:spPr bwMode="auto">
                    <a:xfrm>
                      <a:off x="-278747" y="2413301"/>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dirty="0"/>
                    </a:p>
                  </p:txBody>
                </p:sp>
                <p:sp>
                  <p:nvSpPr>
                    <p:cNvPr id="122" name="Freeform 4903"/>
                    <p:cNvSpPr>
                      <a:spLocks noEditPoints="1"/>
                    </p:cNvSpPr>
                    <p:nvPr/>
                  </p:nvSpPr>
                  <p:spPr bwMode="auto">
                    <a:xfrm>
                      <a:off x="1368426" y="1740193"/>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23" name="Freeform 4903"/>
                    <p:cNvSpPr>
                      <a:spLocks noEditPoints="1"/>
                    </p:cNvSpPr>
                    <p:nvPr/>
                  </p:nvSpPr>
                  <p:spPr bwMode="auto">
                    <a:xfrm>
                      <a:off x="5122116" y="175100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24" name="TextBox 123"/>
                    <p:cNvSpPr txBox="1"/>
                    <p:nvPr/>
                  </p:nvSpPr>
                  <p:spPr>
                    <a:xfrm>
                      <a:off x="1248320" y="2153015"/>
                      <a:ext cx="690687" cy="429424"/>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Sender Bank</a:t>
                      </a:r>
                    </a:p>
                  </p:txBody>
                </p:sp>
                <p:sp>
                  <p:nvSpPr>
                    <p:cNvPr id="125" name="TextBox 124"/>
                    <p:cNvSpPr txBox="1"/>
                    <p:nvPr/>
                  </p:nvSpPr>
                  <p:spPr>
                    <a:xfrm>
                      <a:off x="1123573" y="3372450"/>
                      <a:ext cx="918525" cy="644136"/>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Money Transfer Operator</a:t>
                      </a:r>
                    </a:p>
                  </p:txBody>
                </p:sp>
                <p:sp>
                  <p:nvSpPr>
                    <p:cNvPr id="126" name="Rectangle 125"/>
                    <p:cNvSpPr/>
                    <p:nvPr/>
                  </p:nvSpPr>
                  <p:spPr>
                    <a:xfrm>
                      <a:off x="1219200" y="1600200"/>
                      <a:ext cx="738853" cy="2430890"/>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dirty="0"/>
                    </a:p>
                  </p:txBody>
                </p:sp>
                <p:cxnSp>
                  <p:nvCxnSpPr>
                    <p:cNvPr id="127" name="Straight Arrow Connector 126"/>
                    <p:cNvCxnSpPr/>
                    <p:nvPr/>
                  </p:nvCxnSpPr>
                  <p:spPr>
                    <a:xfrm flipV="1">
                      <a:off x="660457" y="2299590"/>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679148" y="2705521"/>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V="1">
                      <a:off x="660457" y="3108829"/>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278260" y="2011787"/>
                      <a:ext cx="902267" cy="214712"/>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Performs</a:t>
                      </a:r>
                      <a:r>
                        <a:rPr lang="en-GB" sz="1400" dirty="0">
                          <a:latin typeface="Georgia" pitchFamily="18" charset="0"/>
                          <a:cs typeface="Arial" pitchFamily="34" charset="0"/>
                        </a:rPr>
                        <a:t> KYC</a:t>
                      </a:r>
                    </a:p>
                  </p:txBody>
                </p:sp>
                <p:sp>
                  <p:nvSpPr>
                    <p:cNvPr id="131" name="TextBox 130"/>
                    <p:cNvSpPr txBox="1"/>
                    <p:nvPr/>
                  </p:nvSpPr>
                  <p:spPr>
                    <a:xfrm>
                      <a:off x="267377" y="2447145"/>
                      <a:ext cx="915193" cy="214712"/>
                    </a:xfrm>
                    <a:prstGeom prst="rect">
                      <a:avLst/>
                    </a:prstGeom>
                    <a:noFill/>
                    <a:ln>
                      <a:noFill/>
                    </a:ln>
                  </p:spPr>
                  <p:txBody>
                    <a:bodyPr wrap="square" lIns="0" tIns="0" rIns="0" bIns="0" rtlCol="0">
                      <a:spAutoFit/>
                    </a:bodyPr>
                    <a:lstStyle/>
                    <a:p>
                      <a:pPr algn="ctr"/>
                      <a:r>
                        <a:rPr lang="en-GB" sz="1200" dirty="0">
                          <a:latin typeface="Georgia" pitchFamily="18" charset="0"/>
                          <a:cs typeface="Arial" pitchFamily="34" charset="0"/>
                        </a:rPr>
                        <a:t>Process</a:t>
                      </a:r>
                      <a:r>
                        <a:rPr lang="en-GB" sz="1400" dirty="0">
                          <a:latin typeface="Georgia" pitchFamily="18" charset="0"/>
                          <a:cs typeface="Arial" pitchFamily="34" charset="0"/>
                        </a:rPr>
                        <a:t> Funds</a:t>
                      </a:r>
                    </a:p>
                  </p:txBody>
                </p:sp>
                <p:sp>
                  <p:nvSpPr>
                    <p:cNvPr id="132" name="TextBox 131"/>
                    <p:cNvSpPr txBox="1"/>
                    <p:nvPr/>
                  </p:nvSpPr>
                  <p:spPr>
                    <a:xfrm>
                      <a:off x="261872" y="2802456"/>
                      <a:ext cx="918524"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Track </a:t>
                      </a:r>
                      <a:r>
                        <a:rPr lang="en-GB" sz="1200" dirty="0">
                          <a:latin typeface="Georgia" pitchFamily="18" charset="0"/>
                          <a:cs typeface="Arial" pitchFamily="34" charset="0"/>
                        </a:rPr>
                        <a:t>Transfer</a:t>
                      </a:r>
                    </a:p>
                  </p:txBody>
                </p:sp>
                <p:cxnSp>
                  <p:nvCxnSpPr>
                    <p:cNvPr id="133" name="Straight Arrow Connector 132"/>
                    <p:cNvCxnSpPr/>
                    <p:nvPr/>
                  </p:nvCxnSpPr>
                  <p:spPr>
                    <a:xfrm>
                      <a:off x="1958052" y="2413301"/>
                      <a:ext cx="128016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4985239" y="1600199"/>
                      <a:ext cx="738853" cy="2460572"/>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dirty="0"/>
                    </a:p>
                  </p:txBody>
                </p:sp>
                <p:cxnSp>
                  <p:nvCxnSpPr>
                    <p:cNvPr id="138" name="Straight Arrow Connector 137"/>
                    <p:cNvCxnSpPr/>
                    <p:nvPr/>
                  </p:nvCxnSpPr>
                  <p:spPr>
                    <a:xfrm>
                      <a:off x="3744582" y="2413301"/>
                      <a:ext cx="118872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877784" y="2177339"/>
                      <a:ext cx="989615" cy="429424"/>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Beneficiary Bank</a:t>
                      </a:r>
                    </a:p>
                  </p:txBody>
                </p:sp>
                <p:sp>
                  <p:nvSpPr>
                    <p:cNvPr id="144" name="TextBox 143"/>
                    <p:cNvSpPr txBox="1"/>
                    <p:nvPr/>
                  </p:nvSpPr>
                  <p:spPr>
                    <a:xfrm>
                      <a:off x="4888487" y="3392199"/>
                      <a:ext cx="918525" cy="644136"/>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Money Transfer Operator</a:t>
                      </a:r>
                    </a:p>
                  </p:txBody>
                </p:sp>
                <p:cxnSp>
                  <p:nvCxnSpPr>
                    <p:cNvPr id="146" name="Straight Arrow Connector 145"/>
                    <p:cNvCxnSpPr/>
                    <p:nvPr/>
                  </p:nvCxnSpPr>
                  <p:spPr>
                    <a:xfrm flipV="1">
                      <a:off x="5759739" y="2304835"/>
                      <a:ext cx="492237" cy="524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795014" y="2077687"/>
                      <a:ext cx="902267" cy="184039"/>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Performs KYC</a:t>
                      </a:r>
                    </a:p>
                  </p:txBody>
                </p:sp>
                <p:cxnSp>
                  <p:nvCxnSpPr>
                    <p:cNvPr id="148" name="Straight Arrow Connector 147"/>
                    <p:cNvCxnSpPr>
                      <a:cxnSpLocks/>
                      <a:stCxn id="137" idx="3"/>
                    </p:cNvCxnSpPr>
                    <p:nvPr/>
                  </p:nvCxnSpPr>
                  <p:spPr>
                    <a:xfrm flipV="1">
                      <a:off x="5724091" y="2781357"/>
                      <a:ext cx="527884" cy="49129"/>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5739034" y="2552401"/>
                      <a:ext cx="671029" cy="184039"/>
                    </a:xfrm>
                    <a:prstGeom prst="rect">
                      <a:avLst/>
                    </a:prstGeom>
                    <a:noFill/>
                    <a:ln>
                      <a:noFill/>
                    </a:ln>
                  </p:spPr>
                  <p:txBody>
                    <a:bodyPr wrap="square" lIns="0" tIns="0" rIns="0" bIns="0" rtlCol="0">
                      <a:spAutoFit/>
                    </a:bodyPr>
                    <a:lstStyle/>
                    <a:p>
                      <a:pPr algn="ctr"/>
                      <a:r>
                        <a:rPr lang="en-GB" sz="1200" dirty="0">
                          <a:latin typeface="Georgia" pitchFamily="18" charset="0"/>
                          <a:cs typeface="Arial" pitchFamily="34" charset="0"/>
                        </a:rPr>
                        <a:t>Pay Funds</a:t>
                      </a:r>
                    </a:p>
                  </p:txBody>
                </p:sp>
              </p:grpSp>
              <p:sp>
                <p:nvSpPr>
                  <p:cNvPr id="112" name="TextBox 111"/>
                  <p:cNvSpPr txBox="1"/>
                  <p:nvPr/>
                </p:nvSpPr>
                <p:spPr>
                  <a:xfrm>
                    <a:off x="-268770" y="2971575"/>
                    <a:ext cx="918525"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Sender</a:t>
                    </a:r>
                  </a:p>
                </p:txBody>
              </p:sp>
              <p:sp>
                <p:nvSpPr>
                  <p:cNvPr id="113" name="TextBox 112"/>
                  <p:cNvSpPr txBox="1"/>
                  <p:nvPr/>
                </p:nvSpPr>
                <p:spPr>
                  <a:xfrm>
                    <a:off x="6524575" y="2885203"/>
                    <a:ext cx="918525"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Beneficiary</a:t>
                    </a:r>
                  </a:p>
                </p:txBody>
              </p:sp>
            </p:grpSp>
            <p:cxnSp>
              <p:nvCxnSpPr>
                <p:cNvPr id="91" name="Straight Connector 90"/>
                <p:cNvCxnSpPr/>
                <p:nvPr/>
              </p:nvCxnSpPr>
              <p:spPr>
                <a:xfrm>
                  <a:off x="7391609" y="1734169"/>
                  <a:ext cx="0" cy="21598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7488390" y="1715690"/>
                  <a:ext cx="2336242" cy="1909776"/>
                  <a:chOff x="7488390" y="1836810"/>
                  <a:chExt cx="2336242" cy="1909776"/>
                </a:xfrm>
              </p:grpSpPr>
              <p:sp>
                <p:nvSpPr>
                  <p:cNvPr id="99" name="Freeform 4838"/>
                  <p:cNvSpPr>
                    <a:spLocks noEditPoints="1"/>
                  </p:cNvSpPr>
                  <p:nvPr/>
                </p:nvSpPr>
                <p:spPr bwMode="auto">
                  <a:xfrm>
                    <a:off x="9154259" y="3076008"/>
                    <a:ext cx="422222" cy="419738"/>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1" name="Freeform 4847"/>
                  <p:cNvSpPr>
                    <a:spLocks noEditPoints="1"/>
                  </p:cNvSpPr>
                  <p:nvPr/>
                </p:nvSpPr>
                <p:spPr bwMode="auto">
                  <a:xfrm>
                    <a:off x="9211836" y="1836810"/>
                    <a:ext cx="307068" cy="42404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05" name="TextBox 104"/>
                  <p:cNvSpPr txBox="1"/>
                  <p:nvPr/>
                </p:nvSpPr>
                <p:spPr>
                  <a:xfrm>
                    <a:off x="7488390" y="2413759"/>
                    <a:ext cx="918525" cy="429424"/>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Distributed Ledger</a:t>
                    </a:r>
                  </a:p>
                </p:txBody>
              </p:sp>
              <p:cxnSp>
                <p:nvCxnSpPr>
                  <p:cNvPr id="108" name="Straight Arrow Connector 107"/>
                  <p:cNvCxnSpPr/>
                  <p:nvPr/>
                </p:nvCxnSpPr>
                <p:spPr>
                  <a:xfrm flipV="1">
                    <a:off x="8263667" y="2025042"/>
                    <a:ext cx="822960" cy="1"/>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906107" y="2316268"/>
                    <a:ext cx="918525" cy="429424"/>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On-demand Reports</a:t>
                    </a:r>
                  </a:p>
                </p:txBody>
              </p:sp>
              <p:sp>
                <p:nvSpPr>
                  <p:cNvPr id="110" name="TextBox 109"/>
                  <p:cNvSpPr txBox="1"/>
                  <p:nvPr/>
                </p:nvSpPr>
                <p:spPr>
                  <a:xfrm>
                    <a:off x="8906107" y="3531874"/>
                    <a:ext cx="918525"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Regulator</a:t>
                    </a:r>
                  </a:p>
                </p:txBody>
              </p:sp>
            </p:grpSp>
          </p:grpSp>
          <p:grpSp>
            <p:nvGrpSpPr>
              <p:cNvPr id="81" name="Group 80"/>
              <p:cNvGrpSpPr/>
              <p:nvPr/>
            </p:nvGrpSpPr>
            <p:grpSpPr>
              <a:xfrm>
                <a:off x="444857" y="1828800"/>
                <a:ext cx="8927743" cy="0"/>
                <a:chOff x="444857" y="1752600"/>
                <a:chExt cx="8927743" cy="0"/>
              </a:xfrm>
            </p:grpSpPr>
            <p:cxnSp>
              <p:nvCxnSpPr>
                <p:cNvPr id="86" name="Straight Arrow Connector 85"/>
                <p:cNvCxnSpPr/>
                <p:nvPr/>
              </p:nvCxnSpPr>
              <p:spPr>
                <a:xfrm>
                  <a:off x="444857"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2517356" y="1752600"/>
                  <a:ext cx="265176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241201"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7374801" y="1752600"/>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530352" y="1599447"/>
                <a:ext cx="1761469"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Initiate Relationship</a:t>
                </a:r>
              </a:p>
            </p:txBody>
          </p:sp>
          <p:sp>
            <p:nvSpPr>
              <p:cNvPr id="83" name="TextBox 82"/>
              <p:cNvSpPr txBox="1"/>
              <p:nvPr/>
            </p:nvSpPr>
            <p:spPr>
              <a:xfrm>
                <a:off x="2952944" y="1605326"/>
                <a:ext cx="1761469"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Transfer Money</a:t>
                </a:r>
              </a:p>
            </p:txBody>
          </p:sp>
          <p:sp>
            <p:nvSpPr>
              <p:cNvPr id="84" name="TextBox 83"/>
              <p:cNvSpPr txBox="1"/>
              <p:nvPr/>
            </p:nvSpPr>
            <p:spPr>
              <a:xfrm>
                <a:off x="5391554" y="1611423"/>
                <a:ext cx="1761469"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Deliver Funds</a:t>
                </a:r>
              </a:p>
            </p:txBody>
          </p:sp>
          <p:sp>
            <p:nvSpPr>
              <p:cNvPr id="85" name="TextBox 84"/>
              <p:cNvSpPr txBox="1"/>
              <p:nvPr/>
            </p:nvSpPr>
            <p:spPr>
              <a:xfrm>
                <a:off x="7570991" y="1599862"/>
                <a:ext cx="1761469"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Act Post Payments</a:t>
                </a:r>
              </a:p>
            </p:txBody>
          </p:sp>
        </p:grpSp>
        <p:sp>
          <p:nvSpPr>
            <p:cNvPr id="151" name="Freeform 4846"/>
            <p:cNvSpPr>
              <a:spLocks noEditPoints="1"/>
            </p:cNvSpPr>
            <p:nvPr/>
          </p:nvSpPr>
          <p:spPr bwMode="auto">
            <a:xfrm>
              <a:off x="3549513" y="2660904"/>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cxnSp>
          <p:nvCxnSpPr>
            <p:cNvPr id="57" name="Elbow Connector 56"/>
            <p:cNvCxnSpPr/>
            <p:nvPr/>
          </p:nvCxnSpPr>
          <p:spPr>
            <a:xfrm rot="5400000">
              <a:off x="3145826" y="3276600"/>
              <a:ext cx="640080" cy="640080"/>
            </a:xfrm>
            <a:prstGeom prst="bentConnector3">
              <a:avLst>
                <a:gd name="adj1" fmla="val 9964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Freeform 4838"/>
            <p:cNvSpPr>
              <a:spLocks noEditPoints="1"/>
            </p:cNvSpPr>
            <p:nvPr/>
          </p:nvSpPr>
          <p:spPr bwMode="auto">
            <a:xfrm>
              <a:off x="2521488" y="3520883"/>
              <a:ext cx="422222" cy="419738"/>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53" name="TextBox 152"/>
            <p:cNvSpPr txBox="1"/>
            <p:nvPr/>
          </p:nvSpPr>
          <p:spPr>
            <a:xfrm>
              <a:off x="2289854" y="3962400"/>
              <a:ext cx="918525" cy="214713"/>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Regulator</a:t>
              </a:r>
            </a:p>
          </p:txBody>
        </p:sp>
        <p:sp>
          <p:nvSpPr>
            <p:cNvPr id="154" name="TextBox 153"/>
            <p:cNvSpPr txBox="1"/>
            <p:nvPr/>
          </p:nvSpPr>
          <p:spPr>
            <a:xfrm>
              <a:off x="3232334" y="3067302"/>
              <a:ext cx="1145236"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Smart Contract</a:t>
              </a:r>
            </a:p>
          </p:txBody>
        </p:sp>
        <p:sp>
          <p:nvSpPr>
            <p:cNvPr id="155" name="TextBox 154"/>
            <p:cNvSpPr txBox="1"/>
            <p:nvPr/>
          </p:nvSpPr>
          <p:spPr>
            <a:xfrm>
              <a:off x="3769434" y="3496761"/>
              <a:ext cx="1145236"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Real-time AML</a:t>
              </a:r>
            </a:p>
          </p:txBody>
        </p:sp>
        <p:sp>
          <p:nvSpPr>
            <p:cNvPr id="156" name="TextBox 155"/>
            <p:cNvSpPr txBox="1"/>
            <p:nvPr/>
          </p:nvSpPr>
          <p:spPr>
            <a:xfrm>
              <a:off x="2278698" y="2555011"/>
              <a:ext cx="1145236"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Fiat Currency</a:t>
              </a:r>
            </a:p>
          </p:txBody>
        </p:sp>
        <p:sp>
          <p:nvSpPr>
            <p:cNvPr id="157" name="TextBox 156"/>
            <p:cNvSpPr txBox="1"/>
            <p:nvPr/>
          </p:nvSpPr>
          <p:spPr>
            <a:xfrm>
              <a:off x="4023880" y="2545131"/>
              <a:ext cx="1145236" cy="21471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Fiat Currency</a:t>
              </a:r>
            </a:p>
          </p:txBody>
        </p:sp>
        <p:sp>
          <p:nvSpPr>
            <p:cNvPr id="158" name="TextBox 157"/>
            <p:cNvSpPr txBox="1"/>
            <p:nvPr/>
          </p:nvSpPr>
          <p:spPr>
            <a:xfrm>
              <a:off x="2371092" y="1969713"/>
              <a:ext cx="2756416" cy="429424"/>
            </a:xfrm>
            <a:prstGeom prst="rect">
              <a:avLst/>
            </a:prstGeom>
            <a:noFill/>
            <a:ln>
              <a:noFill/>
            </a:ln>
          </p:spPr>
          <p:txBody>
            <a:bodyPr wrap="square" lIns="0" tIns="0" rIns="0" bIns="0" rtlCol="0">
              <a:spAutoFit/>
            </a:bodyPr>
            <a:lstStyle/>
            <a:p>
              <a:pPr algn="ctr"/>
              <a:r>
                <a:rPr lang="en-GB" sz="1400" i="1" dirty="0">
                  <a:latin typeface="Georgia" pitchFamily="18" charset="0"/>
                  <a:cs typeface="Arial" pitchFamily="34" charset="0"/>
                </a:rPr>
                <a:t>Sender ID, Beneficiary ID, Transfer Amount, FX Rate, Date and Time</a:t>
              </a:r>
            </a:p>
          </p:txBody>
        </p:sp>
        <p:cxnSp>
          <p:nvCxnSpPr>
            <p:cNvPr id="61" name="Straight Arrow Connector 60"/>
            <p:cNvCxnSpPr/>
            <p:nvPr/>
          </p:nvCxnSpPr>
          <p:spPr>
            <a:xfrm flipH="1">
              <a:off x="3715511" y="2304524"/>
              <a:ext cx="5690" cy="27432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Freeform 4994"/>
            <p:cNvSpPr>
              <a:spLocks noEditPoints="1"/>
            </p:cNvSpPr>
            <p:nvPr/>
          </p:nvSpPr>
          <p:spPr bwMode="auto">
            <a:xfrm>
              <a:off x="7625022" y="2158007"/>
              <a:ext cx="145307" cy="214298"/>
            </a:xfrm>
            <a:custGeom>
              <a:avLst/>
              <a:gdLst>
                <a:gd name="T0" fmla="*/ 188 w 232"/>
                <a:gd name="T1" fmla="*/ 150 h 308"/>
                <a:gd name="T2" fmla="*/ 178 w 232"/>
                <a:gd name="T3" fmla="*/ 142 h 308"/>
                <a:gd name="T4" fmla="*/ 182 w 232"/>
                <a:gd name="T5" fmla="*/ 126 h 308"/>
                <a:gd name="T6" fmla="*/ 194 w 232"/>
                <a:gd name="T7" fmla="*/ 132 h 308"/>
                <a:gd name="T8" fmla="*/ 232 w 232"/>
                <a:gd name="T9" fmla="*/ 292 h 308"/>
                <a:gd name="T10" fmla="*/ 16 w 232"/>
                <a:gd name="T11" fmla="*/ 308 h 308"/>
                <a:gd name="T12" fmla="*/ 0 w 232"/>
                <a:gd name="T13" fmla="*/ 292 h 308"/>
                <a:gd name="T14" fmla="*/ 10 w 232"/>
                <a:gd name="T15" fmla="*/ 0 h 308"/>
                <a:gd name="T16" fmla="*/ 232 w 232"/>
                <a:gd name="T17" fmla="*/ 82 h 308"/>
                <a:gd name="T18" fmla="*/ 116 w 232"/>
                <a:gd name="T19" fmla="*/ 146 h 308"/>
                <a:gd name="T20" fmla="*/ 136 w 232"/>
                <a:gd name="T21" fmla="*/ 162 h 308"/>
                <a:gd name="T22" fmla="*/ 146 w 232"/>
                <a:gd name="T23" fmla="*/ 166 h 308"/>
                <a:gd name="T24" fmla="*/ 150 w 232"/>
                <a:gd name="T25" fmla="*/ 148 h 308"/>
                <a:gd name="T26" fmla="*/ 158 w 232"/>
                <a:gd name="T27" fmla="*/ 140 h 308"/>
                <a:gd name="T28" fmla="*/ 150 w 232"/>
                <a:gd name="T29" fmla="*/ 116 h 308"/>
                <a:gd name="T30" fmla="*/ 142 w 232"/>
                <a:gd name="T31" fmla="*/ 108 h 308"/>
                <a:gd name="T32" fmla="*/ 134 w 232"/>
                <a:gd name="T33" fmla="*/ 116 h 308"/>
                <a:gd name="T34" fmla="*/ 126 w 232"/>
                <a:gd name="T35" fmla="*/ 114 h 308"/>
                <a:gd name="T36" fmla="*/ 116 w 232"/>
                <a:gd name="T37" fmla="*/ 110 h 308"/>
                <a:gd name="T38" fmla="*/ 116 w 232"/>
                <a:gd name="T39" fmla="*/ 192 h 308"/>
                <a:gd name="T40" fmla="*/ 24 w 232"/>
                <a:gd name="T41" fmla="*/ 198 h 308"/>
                <a:gd name="T42" fmla="*/ 28 w 232"/>
                <a:gd name="T43" fmla="*/ 208 h 308"/>
                <a:gd name="T44" fmla="*/ 122 w 232"/>
                <a:gd name="T45" fmla="*/ 206 h 308"/>
                <a:gd name="T46" fmla="*/ 122 w 232"/>
                <a:gd name="T47" fmla="*/ 196 h 308"/>
                <a:gd name="T48" fmla="*/ 54 w 232"/>
                <a:gd name="T49" fmla="*/ 138 h 308"/>
                <a:gd name="T50" fmla="*/ 78 w 232"/>
                <a:gd name="T51" fmla="*/ 166 h 308"/>
                <a:gd name="T52" fmla="*/ 104 w 232"/>
                <a:gd name="T53" fmla="*/ 138 h 308"/>
                <a:gd name="T54" fmla="*/ 78 w 232"/>
                <a:gd name="T55" fmla="*/ 108 h 308"/>
                <a:gd name="T56" fmla="*/ 54 w 232"/>
                <a:gd name="T57" fmla="*/ 138 h 308"/>
                <a:gd name="T58" fmla="*/ 30 w 232"/>
                <a:gd name="T59" fmla="*/ 158 h 308"/>
                <a:gd name="T60" fmla="*/ 38 w 232"/>
                <a:gd name="T61" fmla="*/ 166 h 308"/>
                <a:gd name="T62" fmla="*/ 46 w 232"/>
                <a:gd name="T63" fmla="*/ 158 h 308"/>
                <a:gd name="T64" fmla="*/ 40 w 232"/>
                <a:gd name="T65" fmla="*/ 110 h 308"/>
                <a:gd name="T66" fmla="*/ 20 w 232"/>
                <a:gd name="T67" fmla="*/ 124 h 308"/>
                <a:gd name="T68" fmla="*/ 208 w 232"/>
                <a:gd name="T69" fmla="*/ 278 h 308"/>
                <a:gd name="T70" fmla="*/ 200 w 232"/>
                <a:gd name="T71" fmla="*/ 270 h 308"/>
                <a:gd name="T72" fmla="*/ 24 w 232"/>
                <a:gd name="T73" fmla="*/ 276 h 308"/>
                <a:gd name="T74" fmla="*/ 28 w 232"/>
                <a:gd name="T75" fmla="*/ 286 h 308"/>
                <a:gd name="T76" fmla="*/ 206 w 232"/>
                <a:gd name="T77" fmla="*/ 284 h 308"/>
                <a:gd name="T78" fmla="*/ 208 w 232"/>
                <a:gd name="T79" fmla="*/ 240 h 308"/>
                <a:gd name="T80" fmla="*/ 32 w 232"/>
                <a:gd name="T81" fmla="*/ 232 h 308"/>
                <a:gd name="T82" fmla="*/ 24 w 232"/>
                <a:gd name="T83" fmla="*/ 240 h 308"/>
                <a:gd name="T84" fmla="*/ 32 w 232"/>
                <a:gd name="T85" fmla="*/ 248 h 308"/>
                <a:gd name="T86" fmla="*/ 208 w 232"/>
                <a:gd name="T87" fmla="*/ 242 h 308"/>
                <a:gd name="T88" fmla="*/ 208 w 232"/>
                <a:gd name="T89" fmla="*/ 126 h 308"/>
                <a:gd name="T90" fmla="*/ 176 w 232"/>
                <a:gd name="T91" fmla="*/ 110 h 308"/>
                <a:gd name="T92" fmla="*/ 162 w 232"/>
                <a:gd name="T93" fmla="*/ 148 h 308"/>
                <a:gd name="T94" fmla="*/ 196 w 232"/>
                <a:gd name="T95" fmla="*/ 164 h 308"/>
                <a:gd name="T96" fmla="*/ 216 w 232"/>
                <a:gd name="T97" fmla="*/ 86 h 308"/>
                <a:gd name="T98" fmla="*/ 156 w 232"/>
                <a:gd name="T99" fmla="*/ 86 h 308"/>
                <a:gd name="T100" fmla="*/ 84 w 232"/>
                <a:gd name="T101" fmla="*/ 146 h 308"/>
                <a:gd name="T102" fmla="*/ 84 w 232"/>
                <a:gd name="T103" fmla="*/ 128 h 308"/>
                <a:gd name="T104" fmla="*/ 72 w 232"/>
                <a:gd name="T105" fmla="*/ 128 h 308"/>
                <a:gd name="T106" fmla="*/ 72 w 232"/>
                <a:gd name="T107" fmla="*/ 14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308">
                  <a:moveTo>
                    <a:pt x="194" y="138"/>
                  </a:moveTo>
                  <a:lnTo>
                    <a:pt x="194" y="138"/>
                  </a:lnTo>
                  <a:lnTo>
                    <a:pt x="194" y="142"/>
                  </a:lnTo>
                  <a:lnTo>
                    <a:pt x="192" y="146"/>
                  </a:lnTo>
                  <a:lnTo>
                    <a:pt x="188" y="150"/>
                  </a:lnTo>
                  <a:lnTo>
                    <a:pt x="186" y="150"/>
                  </a:lnTo>
                  <a:lnTo>
                    <a:pt x="186" y="150"/>
                  </a:lnTo>
                  <a:lnTo>
                    <a:pt x="182" y="150"/>
                  </a:lnTo>
                  <a:lnTo>
                    <a:pt x="180" y="146"/>
                  </a:lnTo>
                  <a:lnTo>
                    <a:pt x="178" y="142"/>
                  </a:lnTo>
                  <a:lnTo>
                    <a:pt x="178" y="138"/>
                  </a:lnTo>
                  <a:lnTo>
                    <a:pt x="178" y="138"/>
                  </a:lnTo>
                  <a:lnTo>
                    <a:pt x="178" y="132"/>
                  </a:lnTo>
                  <a:lnTo>
                    <a:pt x="180" y="128"/>
                  </a:lnTo>
                  <a:lnTo>
                    <a:pt x="182" y="126"/>
                  </a:lnTo>
                  <a:lnTo>
                    <a:pt x="186" y="124"/>
                  </a:lnTo>
                  <a:lnTo>
                    <a:pt x="186" y="124"/>
                  </a:lnTo>
                  <a:lnTo>
                    <a:pt x="188" y="126"/>
                  </a:lnTo>
                  <a:lnTo>
                    <a:pt x="192" y="128"/>
                  </a:lnTo>
                  <a:lnTo>
                    <a:pt x="194" y="132"/>
                  </a:lnTo>
                  <a:lnTo>
                    <a:pt x="194" y="138"/>
                  </a:lnTo>
                  <a:lnTo>
                    <a:pt x="194" y="138"/>
                  </a:lnTo>
                  <a:close/>
                  <a:moveTo>
                    <a:pt x="232" y="82"/>
                  </a:moveTo>
                  <a:lnTo>
                    <a:pt x="232" y="292"/>
                  </a:lnTo>
                  <a:lnTo>
                    <a:pt x="232" y="292"/>
                  </a:lnTo>
                  <a:lnTo>
                    <a:pt x="230" y="298"/>
                  </a:lnTo>
                  <a:lnTo>
                    <a:pt x="226" y="304"/>
                  </a:lnTo>
                  <a:lnTo>
                    <a:pt x="222" y="308"/>
                  </a:lnTo>
                  <a:lnTo>
                    <a:pt x="216" y="308"/>
                  </a:lnTo>
                  <a:lnTo>
                    <a:pt x="16" y="308"/>
                  </a:lnTo>
                  <a:lnTo>
                    <a:pt x="16" y="308"/>
                  </a:lnTo>
                  <a:lnTo>
                    <a:pt x="10" y="308"/>
                  </a:lnTo>
                  <a:lnTo>
                    <a:pt x="6" y="304"/>
                  </a:lnTo>
                  <a:lnTo>
                    <a:pt x="2" y="298"/>
                  </a:lnTo>
                  <a:lnTo>
                    <a:pt x="0" y="292"/>
                  </a:lnTo>
                  <a:lnTo>
                    <a:pt x="0" y="16"/>
                  </a:lnTo>
                  <a:lnTo>
                    <a:pt x="0" y="16"/>
                  </a:lnTo>
                  <a:lnTo>
                    <a:pt x="2" y="10"/>
                  </a:lnTo>
                  <a:lnTo>
                    <a:pt x="6" y="4"/>
                  </a:lnTo>
                  <a:lnTo>
                    <a:pt x="10" y="0"/>
                  </a:lnTo>
                  <a:lnTo>
                    <a:pt x="16" y="0"/>
                  </a:lnTo>
                  <a:lnTo>
                    <a:pt x="150" y="0"/>
                  </a:lnTo>
                  <a:lnTo>
                    <a:pt x="166" y="16"/>
                  </a:lnTo>
                  <a:lnTo>
                    <a:pt x="214" y="66"/>
                  </a:lnTo>
                  <a:lnTo>
                    <a:pt x="232" y="82"/>
                  </a:lnTo>
                  <a:close/>
                  <a:moveTo>
                    <a:pt x="110" y="140"/>
                  </a:moveTo>
                  <a:lnTo>
                    <a:pt x="110" y="140"/>
                  </a:lnTo>
                  <a:lnTo>
                    <a:pt x="110" y="142"/>
                  </a:lnTo>
                  <a:lnTo>
                    <a:pt x="112" y="146"/>
                  </a:lnTo>
                  <a:lnTo>
                    <a:pt x="116" y="146"/>
                  </a:lnTo>
                  <a:lnTo>
                    <a:pt x="118" y="148"/>
                  </a:lnTo>
                  <a:lnTo>
                    <a:pt x="134" y="148"/>
                  </a:lnTo>
                  <a:lnTo>
                    <a:pt x="134" y="158"/>
                  </a:lnTo>
                  <a:lnTo>
                    <a:pt x="134" y="158"/>
                  </a:lnTo>
                  <a:lnTo>
                    <a:pt x="136" y="162"/>
                  </a:lnTo>
                  <a:lnTo>
                    <a:pt x="136" y="164"/>
                  </a:lnTo>
                  <a:lnTo>
                    <a:pt x="140" y="166"/>
                  </a:lnTo>
                  <a:lnTo>
                    <a:pt x="142" y="166"/>
                  </a:lnTo>
                  <a:lnTo>
                    <a:pt x="142" y="166"/>
                  </a:lnTo>
                  <a:lnTo>
                    <a:pt x="146" y="166"/>
                  </a:lnTo>
                  <a:lnTo>
                    <a:pt x="148" y="164"/>
                  </a:lnTo>
                  <a:lnTo>
                    <a:pt x="150" y="162"/>
                  </a:lnTo>
                  <a:lnTo>
                    <a:pt x="150" y="158"/>
                  </a:lnTo>
                  <a:lnTo>
                    <a:pt x="150" y="148"/>
                  </a:lnTo>
                  <a:lnTo>
                    <a:pt x="150" y="148"/>
                  </a:lnTo>
                  <a:lnTo>
                    <a:pt x="154" y="146"/>
                  </a:lnTo>
                  <a:lnTo>
                    <a:pt x="156" y="146"/>
                  </a:lnTo>
                  <a:lnTo>
                    <a:pt x="158" y="142"/>
                  </a:lnTo>
                  <a:lnTo>
                    <a:pt x="158" y="140"/>
                  </a:lnTo>
                  <a:lnTo>
                    <a:pt x="158" y="140"/>
                  </a:lnTo>
                  <a:lnTo>
                    <a:pt x="158" y="136"/>
                  </a:lnTo>
                  <a:lnTo>
                    <a:pt x="156" y="134"/>
                  </a:lnTo>
                  <a:lnTo>
                    <a:pt x="154" y="132"/>
                  </a:lnTo>
                  <a:lnTo>
                    <a:pt x="150" y="132"/>
                  </a:lnTo>
                  <a:lnTo>
                    <a:pt x="150" y="116"/>
                  </a:lnTo>
                  <a:lnTo>
                    <a:pt x="150" y="116"/>
                  </a:lnTo>
                  <a:lnTo>
                    <a:pt x="150" y="114"/>
                  </a:lnTo>
                  <a:lnTo>
                    <a:pt x="148" y="110"/>
                  </a:lnTo>
                  <a:lnTo>
                    <a:pt x="146" y="110"/>
                  </a:lnTo>
                  <a:lnTo>
                    <a:pt x="142" y="108"/>
                  </a:lnTo>
                  <a:lnTo>
                    <a:pt x="142" y="108"/>
                  </a:lnTo>
                  <a:lnTo>
                    <a:pt x="140" y="110"/>
                  </a:lnTo>
                  <a:lnTo>
                    <a:pt x="136" y="110"/>
                  </a:lnTo>
                  <a:lnTo>
                    <a:pt x="136" y="114"/>
                  </a:lnTo>
                  <a:lnTo>
                    <a:pt x="134" y="116"/>
                  </a:lnTo>
                  <a:lnTo>
                    <a:pt x="134" y="132"/>
                  </a:lnTo>
                  <a:lnTo>
                    <a:pt x="126" y="132"/>
                  </a:lnTo>
                  <a:lnTo>
                    <a:pt x="126" y="116"/>
                  </a:lnTo>
                  <a:lnTo>
                    <a:pt x="126" y="116"/>
                  </a:lnTo>
                  <a:lnTo>
                    <a:pt x="126" y="114"/>
                  </a:lnTo>
                  <a:lnTo>
                    <a:pt x="124" y="110"/>
                  </a:lnTo>
                  <a:lnTo>
                    <a:pt x="122" y="110"/>
                  </a:lnTo>
                  <a:lnTo>
                    <a:pt x="118" y="108"/>
                  </a:lnTo>
                  <a:lnTo>
                    <a:pt x="118" y="108"/>
                  </a:lnTo>
                  <a:lnTo>
                    <a:pt x="116" y="110"/>
                  </a:lnTo>
                  <a:lnTo>
                    <a:pt x="112" y="110"/>
                  </a:lnTo>
                  <a:lnTo>
                    <a:pt x="110" y="114"/>
                  </a:lnTo>
                  <a:lnTo>
                    <a:pt x="110" y="116"/>
                  </a:lnTo>
                  <a:lnTo>
                    <a:pt x="110" y="140"/>
                  </a:lnTo>
                  <a:close/>
                  <a:moveTo>
                    <a:pt x="116" y="192"/>
                  </a:moveTo>
                  <a:lnTo>
                    <a:pt x="32" y="192"/>
                  </a:lnTo>
                  <a:lnTo>
                    <a:pt x="32" y="192"/>
                  </a:lnTo>
                  <a:lnTo>
                    <a:pt x="28" y="194"/>
                  </a:lnTo>
                  <a:lnTo>
                    <a:pt x="26" y="196"/>
                  </a:lnTo>
                  <a:lnTo>
                    <a:pt x="24" y="198"/>
                  </a:lnTo>
                  <a:lnTo>
                    <a:pt x="24" y="200"/>
                  </a:lnTo>
                  <a:lnTo>
                    <a:pt x="24" y="200"/>
                  </a:lnTo>
                  <a:lnTo>
                    <a:pt x="24" y="204"/>
                  </a:lnTo>
                  <a:lnTo>
                    <a:pt x="26" y="206"/>
                  </a:lnTo>
                  <a:lnTo>
                    <a:pt x="28" y="208"/>
                  </a:lnTo>
                  <a:lnTo>
                    <a:pt x="32" y="208"/>
                  </a:lnTo>
                  <a:lnTo>
                    <a:pt x="116" y="208"/>
                  </a:lnTo>
                  <a:lnTo>
                    <a:pt x="116" y="208"/>
                  </a:lnTo>
                  <a:lnTo>
                    <a:pt x="120" y="208"/>
                  </a:lnTo>
                  <a:lnTo>
                    <a:pt x="122" y="206"/>
                  </a:lnTo>
                  <a:lnTo>
                    <a:pt x="124" y="204"/>
                  </a:lnTo>
                  <a:lnTo>
                    <a:pt x="124" y="200"/>
                  </a:lnTo>
                  <a:lnTo>
                    <a:pt x="124" y="200"/>
                  </a:lnTo>
                  <a:lnTo>
                    <a:pt x="124" y="198"/>
                  </a:lnTo>
                  <a:lnTo>
                    <a:pt x="122" y="196"/>
                  </a:lnTo>
                  <a:lnTo>
                    <a:pt x="120" y="194"/>
                  </a:lnTo>
                  <a:lnTo>
                    <a:pt x="116" y="192"/>
                  </a:lnTo>
                  <a:lnTo>
                    <a:pt x="116" y="192"/>
                  </a:lnTo>
                  <a:close/>
                  <a:moveTo>
                    <a:pt x="54" y="138"/>
                  </a:moveTo>
                  <a:lnTo>
                    <a:pt x="54" y="138"/>
                  </a:lnTo>
                  <a:lnTo>
                    <a:pt x="56" y="148"/>
                  </a:lnTo>
                  <a:lnTo>
                    <a:pt x="62" y="158"/>
                  </a:lnTo>
                  <a:lnTo>
                    <a:pt x="70" y="164"/>
                  </a:lnTo>
                  <a:lnTo>
                    <a:pt x="78" y="166"/>
                  </a:lnTo>
                  <a:lnTo>
                    <a:pt x="78" y="166"/>
                  </a:lnTo>
                  <a:lnTo>
                    <a:pt x="88" y="164"/>
                  </a:lnTo>
                  <a:lnTo>
                    <a:pt x="96" y="158"/>
                  </a:lnTo>
                  <a:lnTo>
                    <a:pt x="102" y="148"/>
                  </a:lnTo>
                  <a:lnTo>
                    <a:pt x="104" y="138"/>
                  </a:lnTo>
                  <a:lnTo>
                    <a:pt x="104" y="138"/>
                  </a:lnTo>
                  <a:lnTo>
                    <a:pt x="102" y="126"/>
                  </a:lnTo>
                  <a:lnTo>
                    <a:pt x="96" y="118"/>
                  </a:lnTo>
                  <a:lnTo>
                    <a:pt x="88" y="110"/>
                  </a:lnTo>
                  <a:lnTo>
                    <a:pt x="78" y="108"/>
                  </a:lnTo>
                  <a:lnTo>
                    <a:pt x="78" y="108"/>
                  </a:lnTo>
                  <a:lnTo>
                    <a:pt x="70" y="110"/>
                  </a:lnTo>
                  <a:lnTo>
                    <a:pt x="62" y="118"/>
                  </a:lnTo>
                  <a:lnTo>
                    <a:pt x="56" y="126"/>
                  </a:lnTo>
                  <a:lnTo>
                    <a:pt x="54" y="138"/>
                  </a:lnTo>
                  <a:lnTo>
                    <a:pt x="54" y="138"/>
                  </a:lnTo>
                  <a:close/>
                  <a:moveTo>
                    <a:pt x="22" y="132"/>
                  </a:moveTo>
                  <a:lnTo>
                    <a:pt x="22" y="132"/>
                  </a:lnTo>
                  <a:lnTo>
                    <a:pt x="24" y="134"/>
                  </a:lnTo>
                  <a:lnTo>
                    <a:pt x="30" y="134"/>
                  </a:lnTo>
                  <a:lnTo>
                    <a:pt x="30" y="158"/>
                  </a:lnTo>
                  <a:lnTo>
                    <a:pt x="30" y="158"/>
                  </a:lnTo>
                  <a:lnTo>
                    <a:pt x="30" y="162"/>
                  </a:lnTo>
                  <a:lnTo>
                    <a:pt x="32" y="164"/>
                  </a:lnTo>
                  <a:lnTo>
                    <a:pt x="34" y="166"/>
                  </a:lnTo>
                  <a:lnTo>
                    <a:pt x="38" y="166"/>
                  </a:lnTo>
                  <a:lnTo>
                    <a:pt x="38" y="166"/>
                  </a:lnTo>
                  <a:lnTo>
                    <a:pt x="40" y="166"/>
                  </a:lnTo>
                  <a:lnTo>
                    <a:pt x="42" y="164"/>
                  </a:lnTo>
                  <a:lnTo>
                    <a:pt x="44" y="162"/>
                  </a:lnTo>
                  <a:lnTo>
                    <a:pt x="46" y="158"/>
                  </a:lnTo>
                  <a:lnTo>
                    <a:pt x="46" y="116"/>
                  </a:lnTo>
                  <a:lnTo>
                    <a:pt x="46" y="116"/>
                  </a:lnTo>
                  <a:lnTo>
                    <a:pt x="44" y="112"/>
                  </a:lnTo>
                  <a:lnTo>
                    <a:pt x="40" y="110"/>
                  </a:lnTo>
                  <a:lnTo>
                    <a:pt x="40" y="110"/>
                  </a:lnTo>
                  <a:lnTo>
                    <a:pt x="36" y="108"/>
                  </a:lnTo>
                  <a:lnTo>
                    <a:pt x="32" y="110"/>
                  </a:lnTo>
                  <a:lnTo>
                    <a:pt x="22" y="122"/>
                  </a:lnTo>
                  <a:lnTo>
                    <a:pt x="22" y="122"/>
                  </a:lnTo>
                  <a:lnTo>
                    <a:pt x="20" y="124"/>
                  </a:lnTo>
                  <a:lnTo>
                    <a:pt x="18" y="128"/>
                  </a:lnTo>
                  <a:lnTo>
                    <a:pt x="20" y="130"/>
                  </a:lnTo>
                  <a:lnTo>
                    <a:pt x="22" y="132"/>
                  </a:lnTo>
                  <a:lnTo>
                    <a:pt x="22" y="132"/>
                  </a:lnTo>
                  <a:close/>
                  <a:moveTo>
                    <a:pt x="208" y="278"/>
                  </a:moveTo>
                  <a:lnTo>
                    <a:pt x="208" y="278"/>
                  </a:lnTo>
                  <a:lnTo>
                    <a:pt x="208" y="276"/>
                  </a:lnTo>
                  <a:lnTo>
                    <a:pt x="206" y="272"/>
                  </a:lnTo>
                  <a:lnTo>
                    <a:pt x="204" y="270"/>
                  </a:lnTo>
                  <a:lnTo>
                    <a:pt x="200" y="270"/>
                  </a:lnTo>
                  <a:lnTo>
                    <a:pt x="32" y="270"/>
                  </a:lnTo>
                  <a:lnTo>
                    <a:pt x="32" y="270"/>
                  </a:lnTo>
                  <a:lnTo>
                    <a:pt x="28" y="270"/>
                  </a:lnTo>
                  <a:lnTo>
                    <a:pt x="26" y="272"/>
                  </a:lnTo>
                  <a:lnTo>
                    <a:pt x="24" y="276"/>
                  </a:lnTo>
                  <a:lnTo>
                    <a:pt x="24" y="278"/>
                  </a:lnTo>
                  <a:lnTo>
                    <a:pt x="24" y="278"/>
                  </a:lnTo>
                  <a:lnTo>
                    <a:pt x="24" y="282"/>
                  </a:lnTo>
                  <a:lnTo>
                    <a:pt x="26" y="284"/>
                  </a:lnTo>
                  <a:lnTo>
                    <a:pt x="28" y="286"/>
                  </a:lnTo>
                  <a:lnTo>
                    <a:pt x="32" y="286"/>
                  </a:lnTo>
                  <a:lnTo>
                    <a:pt x="200" y="286"/>
                  </a:lnTo>
                  <a:lnTo>
                    <a:pt x="200" y="286"/>
                  </a:lnTo>
                  <a:lnTo>
                    <a:pt x="204" y="286"/>
                  </a:lnTo>
                  <a:lnTo>
                    <a:pt x="206" y="284"/>
                  </a:lnTo>
                  <a:lnTo>
                    <a:pt x="208" y="282"/>
                  </a:lnTo>
                  <a:lnTo>
                    <a:pt x="208" y="278"/>
                  </a:lnTo>
                  <a:lnTo>
                    <a:pt x="208" y="278"/>
                  </a:lnTo>
                  <a:close/>
                  <a:moveTo>
                    <a:pt x="208" y="240"/>
                  </a:moveTo>
                  <a:lnTo>
                    <a:pt x="208" y="240"/>
                  </a:lnTo>
                  <a:lnTo>
                    <a:pt x="208" y="236"/>
                  </a:lnTo>
                  <a:lnTo>
                    <a:pt x="206" y="234"/>
                  </a:lnTo>
                  <a:lnTo>
                    <a:pt x="204" y="232"/>
                  </a:lnTo>
                  <a:lnTo>
                    <a:pt x="200" y="232"/>
                  </a:lnTo>
                  <a:lnTo>
                    <a:pt x="32" y="232"/>
                  </a:lnTo>
                  <a:lnTo>
                    <a:pt x="32" y="232"/>
                  </a:lnTo>
                  <a:lnTo>
                    <a:pt x="28" y="232"/>
                  </a:lnTo>
                  <a:lnTo>
                    <a:pt x="26" y="234"/>
                  </a:lnTo>
                  <a:lnTo>
                    <a:pt x="24" y="236"/>
                  </a:lnTo>
                  <a:lnTo>
                    <a:pt x="24" y="240"/>
                  </a:lnTo>
                  <a:lnTo>
                    <a:pt x="24" y="240"/>
                  </a:lnTo>
                  <a:lnTo>
                    <a:pt x="24" y="242"/>
                  </a:lnTo>
                  <a:lnTo>
                    <a:pt x="26" y="246"/>
                  </a:lnTo>
                  <a:lnTo>
                    <a:pt x="28" y="246"/>
                  </a:lnTo>
                  <a:lnTo>
                    <a:pt x="32" y="248"/>
                  </a:lnTo>
                  <a:lnTo>
                    <a:pt x="200" y="248"/>
                  </a:lnTo>
                  <a:lnTo>
                    <a:pt x="200" y="248"/>
                  </a:lnTo>
                  <a:lnTo>
                    <a:pt x="204" y="246"/>
                  </a:lnTo>
                  <a:lnTo>
                    <a:pt x="206" y="246"/>
                  </a:lnTo>
                  <a:lnTo>
                    <a:pt x="208" y="242"/>
                  </a:lnTo>
                  <a:lnTo>
                    <a:pt x="208" y="240"/>
                  </a:lnTo>
                  <a:lnTo>
                    <a:pt x="208" y="240"/>
                  </a:lnTo>
                  <a:close/>
                  <a:moveTo>
                    <a:pt x="210" y="138"/>
                  </a:moveTo>
                  <a:lnTo>
                    <a:pt x="210" y="138"/>
                  </a:lnTo>
                  <a:lnTo>
                    <a:pt x="208" y="126"/>
                  </a:lnTo>
                  <a:lnTo>
                    <a:pt x="202" y="118"/>
                  </a:lnTo>
                  <a:lnTo>
                    <a:pt x="196" y="110"/>
                  </a:lnTo>
                  <a:lnTo>
                    <a:pt x="186" y="108"/>
                  </a:lnTo>
                  <a:lnTo>
                    <a:pt x="186" y="108"/>
                  </a:lnTo>
                  <a:lnTo>
                    <a:pt x="176" y="110"/>
                  </a:lnTo>
                  <a:lnTo>
                    <a:pt x="168" y="118"/>
                  </a:lnTo>
                  <a:lnTo>
                    <a:pt x="162" y="126"/>
                  </a:lnTo>
                  <a:lnTo>
                    <a:pt x="162" y="138"/>
                  </a:lnTo>
                  <a:lnTo>
                    <a:pt x="162" y="138"/>
                  </a:lnTo>
                  <a:lnTo>
                    <a:pt x="162" y="148"/>
                  </a:lnTo>
                  <a:lnTo>
                    <a:pt x="168" y="158"/>
                  </a:lnTo>
                  <a:lnTo>
                    <a:pt x="176" y="164"/>
                  </a:lnTo>
                  <a:lnTo>
                    <a:pt x="186" y="166"/>
                  </a:lnTo>
                  <a:lnTo>
                    <a:pt x="186" y="166"/>
                  </a:lnTo>
                  <a:lnTo>
                    <a:pt x="196" y="164"/>
                  </a:lnTo>
                  <a:lnTo>
                    <a:pt x="202" y="158"/>
                  </a:lnTo>
                  <a:lnTo>
                    <a:pt x="208" y="148"/>
                  </a:lnTo>
                  <a:lnTo>
                    <a:pt x="210" y="138"/>
                  </a:lnTo>
                  <a:lnTo>
                    <a:pt x="210" y="138"/>
                  </a:lnTo>
                  <a:close/>
                  <a:moveTo>
                    <a:pt x="216" y="86"/>
                  </a:moveTo>
                  <a:lnTo>
                    <a:pt x="198" y="68"/>
                  </a:lnTo>
                  <a:lnTo>
                    <a:pt x="174" y="68"/>
                  </a:lnTo>
                  <a:lnTo>
                    <a:pt x="174" y="44"/>
                  </a:lnTo>
                  <a:lnTo>
                    <a:pt x="156" y="26"/>
                  </a:lnTo>
                  <a:lnTo>
                    <a:pt x="156" y="86"/>
                  </a:lnTo>
                  <a:lnTo>
                    <a:pt x="216" y="86"/>
                  </a:lnTo>
                  <a:close/>
                  <a:moveTo>
                    <a:pt x="78" y="150"/>
                  </a:moveTo>
                  <a:lnTo>
                    <a:pt x="78" y="150"/>
                  </a:lnTo>
                  <a:lnTo>
                    <a:pt x="82" y="150"/>
                  </a:lnTo>
                  <a:lnTo>
                    <a:pt x="84" y="146"/>
                  </a:lnTo>
                  <a:lnTo>
                    <a:pt x="86" y="142"/>
                  </a:lnTo>
                  <a:lnTo>
                    <a:pt x="88" y="138"/>
                  </a:lnTo>
                  <a:lnTo>
                    <a:pt x="88" y="138"/>
                  </a:lnTo>
                  <a:lnTo>
                    <a:pt x="86" y="132"/>
                  </a:lnTo>
                  <a:lnTo>
                    <a:pt x="84" y="128"/>
                  </a:lnTo>
                  <a:lnTo>
                    <a:pt x="82" y="126"/>
                  </a:lnTo>
                  <a:lnTo>
                    <a:pt x="78" y="124"/>
                  </a:lnTo>
                  <a:lnTo>
                    <a:pt x="78" y="124"/>
                  </a:lnTo>
                  <a:lnTo>
                    <a:pt x="76" y="126"/>
                  </a:lnTo>
                  <a:lnTo>
                    <a:pt x="72" y="128"/>
                  </a:lnTo>
                  <a:lnTo>
                    <a:pt x="70" y="132"/>
                  </a:lnTo>
                  <a:lnTo>
                    <a:pt x="70" y="138"/>
                  </a:lnTo>
                  <a:lnTo>
                    <a:pt x="70" y="138"/>
                  </a:lnTo>
                  <a:lnTo>
                    <a:pt x="70" y="142"/>
                  </a:lnTo>
                  <a:lnTo>
                    <a:pt x="72" y="146"/>
                  </a:lnTo>
                  <a:lnTo>
                    <a:pt x="76" y="150"/>
                  </a:lnTo>
                  <a:lnTo>
                    <a:pt x="78" y="150"/>
                  </a:lnTo>
                  <a:lnTo>
                    <a:pt x="78" y="15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60" name="Freeform 4994"/>
            <p:cNvSpPr>
              <a:spLocks noEditPoints="1"/>
            </p:cNvSpPr>
            <p:nvPr/>
          </p:nvSpPr>
          <p:spPr bwMode="auto">
            <a:xfrm>
              <a:off x="7794333" y="2428448"/>
              <a:ext cx="145307" cy="214298"/>
            </a:xfrm>
            <a:custGeom>
              <a:avLst/>
              <a:gdLst>
                <a:gd name="T0" fmla="*/ 188 w 232"/>
                <a:gd name="T1" fmla="*/ 150 h 308"/>
                <a:gd name="T2" fmla="*/ 178 w 232"/>
                <a:gd name="T3" fmla="*/ 142 h 308"/>
                <a:gd name="T4" fmla="*/ 182 w 232"/>
                <a:gd name="T5" fmla="*/ 126 h 308"/>
                <a:gd name="T6" fmla="*/ 194 w 232"/>
                <a:gd name="T7" fmla="*/ 132 h 308"/>
                <a:gd name="T8" fmla="*/ 232 w 232"/>
                <a:gd name="T9" fmla="*/ 292 h 308"/>
                <a:gd name="T10" fmla="*/ 16 w 232"/>
                <a:gd name="T11" fmla="*/ 308 h 308"/>
                <a:gd name="T12" fmla="*/ 0 w 232"/>
                <a:gd name="T13" fmla="*/ 292 h 308"/>
                <a:gd name="T14" fmla="*/ 10 w 232"/>
                <a:gd name="T15" fmla="*/ 0 h 308"/>
                <a:gd name="T16" fmla="*/ 232 w 232"/>
                <a:gd name="T17" fmla="*/ 82 h 308"/>
                <a:gd name="T18" fmla="*/ 116 w 232"/>
                <a:gd name="T19" fmla="*/ 146 h 308"/>
                <a:gd name="T20" fmla="*/ 136 w 232"/>
                <a:gd name="T21" fmla="*/ 162 h 308"/>
                <a:gd name="T22" fmla="*/ 146 w 232"/>
                <a:gd name="T23" fmla="*/ 166 h 308"/>
                <a:gd name="T24" fmla="*/ 150 w 232"/>
                <a:gd name="T25" fmla="*/ 148 h 308"/>
                <a:gd name="T26" fmla="*/ 158 w 232"/>
                <a:gd name="T27" fmla="*/ 140 h 308"/>
                <a:gd name="T28" fmla="*/ 150 w 232"/>
                <a:gd name="T29" fmla="*/ 116 h 308"/>
                <a:gd name="T30" fmla="*/ 142 w 232"/>
                <a:gd name="T31" fmla="*/ 108 h 308"/>
                <a:gd name="T32" fmla="*/ 134 w 232"/>
                <a:gd name="T33" fmla="*/ 116 h 308"/>
                <a:gd name="T34" fmla="*/ 126 w 232"/>
                <a:gd name="T35" fmla="*/ 114 h 308"/>
                <a:gd name="T36" fmla="*/ 116 w 232"/>
                <a:gd name="T37" fmla="*/ 110 h 308"/>
                <a:gd name="T38" fmla="*/ 116 w 232"/>
                <a:gd name="T39" fmla="*/ 192 h 308"/>
                <a:gd name="T40" fmla="*/ 24 w 232"/>
                <a:gd name="T41" fmla="*/ 198 h 308"/>
                <a:gd name="T42" fmla="*/ 28 w 232"/>
                <a:gd name="T43" fmla="*/ 208 h 308"/>
                <a:gd name="T44" fmla="*/ 122 w 232"/>
                <a:gd name="T45" fmla="*/ 206 h 308"/>
                <a:gd name="T46" fmla="*/ 122 w 232"/>
                <a:gd name="T47" fmla="*/ 196 h 308"/>
                <a:gd name="T48" fmla="*/ 54 w 232"/>
                <a:gd name="T49" fmla="*/ 138 h 308"/>
                <a:gd name="T50" fmla="*/ 78 w 232"/>
                <a:gd name="T51" fmla="*/ 166 h 308"/>
                <a:gd name="T52" fmla="*/ 104 w 232"/>
                <a:gd name="T53" fmla="*/ 138 h 308"/>
                <a:gd name="T54" fmla="*/ 78 w 232"/>
                <a:gd name="T55" fmla="*/ 108 h 308"/>
                <a:gd name="T56" fmla="*/ 54 w 232"/>
                <a:gd name="T57" fmla="*/ 138 h 308"/>
                <a:gd name="T58" fmla="*/ 30 w 232"/>
                <a:gd name="T59" fmla="*/ 158 h 308"/>
                <a:gd name="T60" fmla="*/ 38 w 232"/>
                <a:gd name="T61" fmla="*/ 166 h 308"/>
                <a:gd name="T62" fmla="*/ 46 w 232"/>
                <a:gd name="T63" fmla="*/ 158 h 308"/>
                <a:gd name="T64" fmla="*/ 40 w 232"/>
                <a:gd name="T65" fmla="*/ 110 h 308"/>
                <a:gd name="T66" fmla="*/ 20 w 232"/>
                <a:gd name="T67" fmla="*/ 124 h 308"/>
                <a:gd name="T68" fmla="*/ 208 w 232"/>
                <a:gd name="T69" fmla="*/ 278 h 308"/>
                <a:gd name="T70" fmla="*/ 200 w 232"/>
                <a:gd name="T71" fmla="*/ 270 h 308"/>
                <a:gd name="T72" fmla="*/ 24 w 232"/>
                <a:gd name="T73" fmla="*/ 276 h 308"/>
                <a:gd name="T74" fmla="*/ 28 w 232"/>
                <a:gd name="T75" fmla="*/ 286 h 308"/>
                <a:gd name="T76" fmla="*/ 206 w 232"/>
                <a:gd name="T77" fmla="*/ 284 h 308"/>
                <a:gd name="T78" fmla="*/ 208 w 232"/>
                <a:gd name="T79" fmla="*/ 240 h 308"/>
                <a:gd name="T80" fmla="*/ 32 w 232"/>
                <a:gd name="T81" fmla="*/ 232 h 308"/>
                <a:gd name="T82" fmla="*/ 24 w 232"/>
                <a:gd name="T83" fmla="*/ 240 h 308"/>
                <a:gd name="T84" fmla="*/ 32 w 232"/>
                <a:gd name="T85" fmla="*/ 248 h 308"/>
                <a:gd name="T86" fmla="*/ 208 w 232"/>
                <a:gd name="T87" fmla="*/ 242 h 308"/>
                <a:gd name="T88" fmla="*/ 208 w 232"/>
                <a:gd name="T89" fmla="*/ 126 h 308"/>
                <a:gd name="T90" fmla="*/ 176 w 232"/>
                <a:gd name="T91" fmla="*/ 110 h 308"/>
                <a:gd name="T92" fmla="*/ 162 w 232"/>
                <a:gd name="T93" fmla="*/ 148 h 308"/>
                <a:gd name="T94" fmla="*/ 196 w 232"/>
                <a:gd name="T95" fmla="*/ 164 h 308"/>
                <a:gd name="T96" fmla="*/ 216 w 232"/>
                <a:gd name="T97" fmla="*/ 86 h 308"/>
                <a:gd name="T98" fmla="*/ 156 w 232"/>
                <a:gd name="T99" fmla="*/ 86 h 308"/>
                <a:gd name="T100" fmla="*/ 84 w 232"/>
                <a:gd name="T101" fmla="*/ 146 h 308"/>
                <a:gd name="T102" fmla="*/ 84 w 232"/>
                <a:gd name="T103" fmla="*/ 128 h 308"/>
                <a:gd name="T104" fmla="*/ 72 w 232"/>
                <a:gd name="T105" fmla="*/ 128 h 308"/>
                <a:gd name="T106" fmla="*/ 72 w 232"/>
                <a:gd name="T107" fmla="*/ 14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308">
                  <a:moveTo>
                    <a:pt x="194" y="138"/>
                  </a:moveTo>
                  <a:lnTo>
                    <a:pt x="194" y="138"/>
                  </a:lnTo>
                  <a:lnTo>
                    <a:pt x="194" y="142"/>
                  </a:lnTo>
                  <a:lnTo>
                    <a:pt x="192" y="146"/>
                  </a:lnTo>
                  <a:lnTo>
                    <a:pt x="188" y="150"/>
                  </a:lnTo>
                  <a:lnTo>
                    <a:pt x="186" y="150"/>
                  </a:lnTo>
                  <a:lnTo>
                    <a:pt x="186" y="150"/>
                  </a:lnTo>
                  <a:lnTo>
                    <a:pt x="182" y="150"/>
                  </a:lnTo>
                  <a:lnTo>
                    <a:pt x="180" y="146"/>
                  </a:lnTo>
                  <a:lnTo>
                    <a:pt x="178" y="142"/>
                  </a:lnTo>
                  <a:lnTo>
                    <a:pt x="178" y="138"/>
                  </a:lnTo>
                  <a:lnTo>
                    <a:pt x="178" y="138"/>
                  </a:lnTo>
                  <a:lnTo>
                    <a:pt x="178" y="132"/>
                  </a:lnTo>
                  <a:lnTo>
                    <a:pt x="180" y="128"/>
                  </a:lnTo>
                  <a:lnTo>
                    <a:pt x="182" y="126"/>
                  </a:lnTo>
                  <a:lnTo>
                    <a:pt x="186" y="124"/>
                  </a:lnTo>
                  <a:lnTo>
                    <a:pt x="186" y="124"/>
                  </a:lnTo>
                  <a:lnTo>
                    <a:pt x="188" y="126"/>
                  </a:lnTo>
                  <a:lnTo>
                    <a:pt x="192" y="128"/>
                  </a:lnTo>
                  <a:lnTo>
                    <a:pt x="194" y="132"/>
                  </a:lnTo>
                  <a:lnTo>
                    <a:pt x="194" y="138"/>
                  </a:lnTo>
                  <a:lnTo>
                    <a:pt x="194" y="138"/>
                  </a:lnTo>
                  <a:close/>
                  <a:moveTo>
                    <a:pt x="232" y="82"/>
                  </a:moveTo>
                  <a:lnTo>
                    <a:pt x="232" y="292"/>
                  </a:lnTo>
                  <a:lnTo>
                    <a:pt x="232" y="292"/>
                  </a:lnTo>
                  <a:lnTo>
                    <a:pt x="230" y="298"/>
                  </a:lnTo>
                  <a:lnTo>
                    <a:pt x="226" y="304"/>
                  </a:lnTo>
                  <a:lnTo>
                    <a:pt x="222" y="308"/>
                  </a:lnTo>
                  <a:lnTo>
                    <a:pt x="216" y="308"/>
                  </a:lnTo>
                  <a:lnTo>
                    <a:pt x="16" y="308"/>
                  </a:lnTo>
                  <a:lnTo>
                    <a:pt x="16" y="308"/>
                  </a:lnTo>
                  <a:lnTo>
                    <a:pt x="10" y="308"/>
                  </a:lnTo>
                  <a:lnTo>
                    <a:pt x="6" y="304"/>
                  </a:lnTo>
                  <a:lnTo>
                    <a:pt x="2" y="298"/>
                  </a:lnTo>
                  <a:lnTo>
                    <a:pt x="0" y="292"/>
                  </a:lnTo>
                  <a:lnTo>
                    <a:pt x="0" y="16"/>
                  </a:lnTo>
                  <a:lnTo>
                    <a:pt x="0" y="16"/>
                  </a:lnTo>
                  <a:lnTo>
                    <a:pt x="2" y="10"/>
                  </a:lnTo>
                  <a:lnTo>
                    <a:pt x="6" y="4"/>
                  </a:lnTo>
                  <a:lnTo>
                    <a:pt x="10" y="0"/>
                  </a:lnTo>
                  <a:lnTo>
                    <a:pt x="16" y="0"/>
                  </a:lnTo>
                  <a:lnTo>
                    <a:pt x="150" y="0"/>
                  </a:lnTo>
                  <a:lnTo>
                    <a:pt x="166" y="16"/>
                  </a:lnTo>
                  <a:lnTo>
                    <a:pt x="214" y="66"/>
                  </a:lnTo>
                  <a:lnTo>
                    <a:pt x="232" y="82"/>
                  </a:lnTo>
                  <a:close/>
                  <a:moveTo>
                    <a:pt x="110" y="140"/>
                  </a:moveTo>
                  <a:lnTo>
                    <a:pt x="110" y="140"/>
                  </a:lnTo>
                  <a:lnTo>
                    <a:pt x="110" y="142"/>
                  </a:lnTo>
                  <a:lnTo>
                    <a:pt x="112" y="146"/>
                  </a:lnTo>
                  <a:lnTo>
                    <a:pt x="116" y="146"/>
                  </a:lnTo>
                  <a:lnTo>
                    <a:pt x="118" y="148"/>
                  </a:lnTo>
                  <a:lnTo>
                    <a:pt x="134" y="148"/>
                  </a:lnTo>
                  <a:lnTo>
                    <a:pt x="134" y="158"/>
                  </a:lnTo>
                  <a:lnTo>
                    <a:pt x="134" y="158"/>
                  </a:lnTo>
                  <a:lnTo>
                    <a:pt x="136" y="162"/>
                  </a:lnTo>
                  <a:lnTo>
                    <a:pt x="136" y="164"/>
                  </a:lnTo>
                  <a:lnTo>
                    <a:pt x="140" y="166"/>
                  </a:lnTo>
                  <a:lnTo>
                    <a:pt x="142" y="166"/>
                  </a:lnTo>
                  <a:lnTo>
                    <a:pt x="142" y="166"/>
                  </a:lnTo>
                  <a:lnTo>
                    <a:pt x="146" y="166"/>
                  </a:lnTo>
                  <a:lnTo>
                    <a:pt x="148" y="164"/>
                  </a:lnTo>
                  <a:lnTo>
                    <a:pt x="150" y="162"/>
                  </a:lnTo>
                  <a:lnTo>
                    <a:pt x="150" y="158"/>
                  </a:lnTo>
                  <a:lnTo>
                    <a:pt x="150" y="148"/>
                  </a:lnTo>
                  <a:lnTo>
                    <a:pt x="150" y="148"/>
                  </a:lnTo>
                  <a:lnTo>
                    <a:pt x="154" y="146"/>
                  </a:lnTo>
                  <a:lnTo>
                    <a:pt x="156" y="146"/>
                  </a:lnTo>
                  <a:lnTo>
                    <a:pt x="158" y="142"/>
                  </a:lnTo>
                  <a:lnTo>
                    <a:pt x="158" y="140"/>
                  </a:lnTo>
                  <a:lnTo>
                    <a:pt x="158" y="140"/>
                  </a:lnTo>
                  <a:lnTo>
                    <a:pt x="158" y="136"/>
                  </a:lnTo>
                  <a:lnTo>
                    <a:pt x="156" y="134"/>
                  </a:lnTo>
                  <a:lnTo>
                    <a:pt x="154" y="132"/>
                  </a:lnTo>
                  <a:lnTo>
                    <a:pt x="150" y="132"/>
                  </a:lnTo>
                  <a:lnTo>
                    <a:pt x="150" y="116"/>
                  </a:lnTo>
                  <a:lnTo>
                    <a:pt x="150" y="116"/>
                  </a:lnTo>
                  <a:lnTo>
                    <a:pt x="150" y="114"/>
                  </a:lnTo>
                  <a:lnTo>
                    <a:pt x="148" y="110"/>
                  </a:lnTo>
                  <a:lnTo>
                    <a:pt x="146" y="110"/>
                  </a:lnTo>
                  <a:lnTo>
                    <a:pt x="142" y="108"/>
                  </a:lnTo>
                  <a:lnTo>
                    <a:pt x="142" y="108"/>
                  </a:lnTo>
                  <a:lnTo>
                    <a:pt x="140" y="110"/>
                  </a:lnTo>
                  <a:lnTo>
                    <a:pt x="136" y="110"/>
                  </a:lnTo>
                  <a:lnTo>
                    <a:pt x="136" y="114"/>
                  </a:lnTo>
                  <a:lnTo>
                    <a:pt x="134" y="116"/>
                  </a:lnTo>
                  <a:lnTo>
                    <a:pt x="134" y="132"/>
                  </a:lnTo>
                  <a:lnTo>
                    <a:pt x="126" y="132"/>
                  </a:lnTo>
                  <a:lnTo>
                    <a:pt x="126" y="116"/>
                  </a:lnTo>
                  <a:lnTo>
                    <a:pt x="126" y="116"/>
                  </a:lnTo>
                  <a:lnTo>
                    <a:pt x="126" y="114"/>
                  </a:lnTo>
                  <a:lnTo>
                    <a:pt x="124" y="110"/>
                  </a:lnTo>
                  <a:lnTo>
                    <a:pt x="122" y="110"/>
                  </a:lnTo>
                  <a:lnTo>
                    <a:pt x="118" y="108"/>
                  </a:lnTo>
                  <a:lnTo>
                    <a:pt x="118" y="108"/>
                  </a:lnTo>
                  <a:lnTo>
                    <a:pt x="116" y="110"/>
                  </a:lnTo>
                  <a:lnTo>
                    <a:pt x="112" y="110"/>
                  </a:lnTo>
                  <a:lnTo>
                    <a:pt x="110" y="114"/>
                  </a:lnTo>
                  <a:lnTo>
                    <a:pt x="110" y="116"/>
                  </a:lnTo>
                  <a:lnTo>
                    <a:pt x="110" y="140"/>
                  </a:lnTo>
                  <a:close/>
                  <a:moveTo>
                    <a:pt x="116" y="192"/>
                  </a:moveTo>
                  <a:lnTo>
                    <a:pt x="32" y="192"/>
                  </a:lnTo>
                  <a:lnTo>
                    <a:pt x="32" y="192"/>
                  </a:lnTo>
                  <a:lnTo>
                    <a:pt x="28" y="194"/>
                  </a:lnTo>
                  <a:lnTo>
                    <a:pt x="26" y="196"/>
                  </a:lnTo>
                  <a:lnTo>
                    <a:pt x="24" y="198"/>
                  </a:lnTo>
                  <a:lnTo>
                    <a:pt x="24" y="200"/>
                  </a:lnTo>
                  <a:lnTo>
                    <a:pt x="24" y="200"/>
                  </a:lnTo>
                  <a:lnTo>
                    <a:pt x="24" y="204"/>
                  </a:lnTo>
                  <a:lnTo>
                    <a:pt x="26" y="206"/>
                  </a:lnTo>
                  <a:lnTo>
                    <a:pt x="28" y="208"/>
                  </a:lnTo>
                  <a:lnTo>
                    <a:pt x="32" y="208"/>
                  </a:lnTo>
                  <a:lnTo>
                    <a:pt x="116" y="208"/>
                  </a:lnTo>
                  <a:lnTo>
                    <a:pt x="116" y="208"/>
                  </a:lnTo>
                  <a:lnTo>
                    <a:pt x="120" y="208"/>
                  </a:lnTo>
                  <a:lnTo>
                    <a:pt x="122" y="206"/>
                  </a:lnTo>
                  <a:lnTo>
                    <a:pt x="124" y="204"/>
                  </a:lnTo>
                  <a:lnTo>
                    <a:pt x="124" y="200"/>
                  </a:lnTo>
                  <a:lnTo>
                    <a:pt x="124" y="200"/>
                  </a:lnTo>
                  <a:lnTo>
                    <a:pt x="124" y="198"/>
                  </a:lnTo>
                  <a:lnTo>
                    <a:pt x="122" y="196"/>
                  </a:lnTo>
                  <a:lnTo>
                    <a:pt x="120" y="194"/>
                  </a:lnTo>
                  <a:lnTo>
                    <a:pt x="116" y="192"/>
                  </a:lnTo>
                  <a:lnTo>
                    <a:pt x="116" y="192"/>
                  </a:lnTo>
                  <a:close/>
                  <a:moveTo>
                    <a:pt x="54" y="138"/>
                  </a:moveTo>
                  <a:lnTo>
                    <a:pt x="54" y="138"/>
                  </a:lnTo>
                  <a:lnTo>
                    <a:pt x="56" y="148"/>
                  </a:lnTo>
                  <a:lnTo>
                    <a:pt x="62" y="158"/>
                  </a:lnTo>
                  <a:lnTo>
                    <a:pt x="70" y="164"/>
                  </a:lnTo>
                  <a:lnTo>
                    <a:pt x="78" y="166"/>
                  </a:lnTo>
                  <a:lnTo>
                    <a:pt x="78" y="166"/>
                  </a:lnTo>
                  <a:lnTo>
                    <a:pt x="88" y="164"/>
                  </a:lnTo>
                  <a:lnTo>
                    <a:pt x="96" y="158"/>
                  </a:lnTo>
                  <a:lnTo>
                    <a:pt x="102" y="148"/>
                  </a:lnTo>
                  <a:lnTo>
                    <a:pt x="104" y="138"/>
                  </a:lnTo>
                  <a:lnTo>
                    <a:pt x="104" y="138"/>
                  </a:lnTo>
                  <a:lnTo>
                    <a:pt x="102" y="126"/>
                  </a:lnTo>
                  <a:lnTo>
                    <a:pt x="96" y="118"/>
                  </a:lnTo>
                  <a:lnTo>
                    <a:pt x="88" y="110"/>
                  </a:lnTo>
                  <a:lnTo>
                    <a:pt x="78" y="108"/>
                  </a:lnTo>
                  <a:lnTo>
                    <a:pt x="78" y="108"/>
                  </a:lnTo>
                  <a:lnTo>
                    <a:pt x="70" y="110"/>
                  </a:lnTo>
                  <a:lnTo>
                    <a:pt x="62" y="118"/>
                  </a:lnTo>
                  <a:lnTo>
                    <a:pt x="56" y="126"/>
                  </a:lnTo>
                  <a:lnTo>
                    <a:pt x="54" y="138"/>
                  </a:lnTo>
                  <a:lnTo>
                    <a:pt x="54" y="138"/>
                  </a:lnTo>
                  <a:close/>
                  <a:moveTo>
                    <a:pt x="22" y="132"/>
                  </a:moveTo>
                  <a:lnTo>
                    <a:pt x="22" y="132"/>
                  </a:lnTo>
                  <a:lnTo>
                    <a:pt x="24" y="134"/>
                  </a:lnTo>
                  <a:lnTo>
                    <a:pt x="30" y="134"/>
                  </a:lnTo>
                  <a:lnTo>
                    <a:pt x="30" y="158"/>
                  </a:lnTo>
                  <a:lnTo>
                    <a:pt x="30" y="158"/>
                  </a:lnTo>
                  <a:lnTo>
                    <a:pt x="30" y="162"/>
                  </a:lnTo>
                  <a:lnTo>
                    <a:pt x="32" y="164"/>
                  </a:lnTo>
                  <a:lnTo>
                    <a:pt x="34" y="166"/>
                  </a:lnTo>
                  <a:lnTo>
                    <a:pt x="38" y="166"/>
                  </a:lnTo>
                  <a:lnTo>
                    <a:pt x="38" y="166"/>
                  </a:lnTo>
                  <a:lnTo>
                    <a:pt x="40" y="166"/>
                  </a:lnTo>
                  <a:lnTo>
                    <a:pt x="42" y="164"/>
                  </a:lnTo>
                  <a:lnTo>
                    <a:pt x="44" y="162"/>
                  </a:lnTo>
                  <a:lnTo>
                    <a:pt x="46" y="158"/>
                  </a:lnTo>
                  <a:lnTo>
                    <a:pt x="46" y="116"/>
                  </a:lnTo>
                  <a:lnTo>
                    <a:pt x="46" y="116"/>
                  </a:lnTo>
                  <a:lnTo>
                    <a:pt x="44" y="112"/>
                  </a:lnTo>
                  <a:lnTo>
                    <a:pt x="40" y="110"/>
                  </a:lnTo>
                  <a:lnTo>
                    <a:pt x="40" y="110"/>
                  </a:lnTo>
                  <a:lnTo>
                    <a:pt x="36" y="108"/>
                  </a:lnTo>
                  <a:lnTo>
                    <a:pt x="32" y="110"/>
                  </a:lnTo>
                  <a:lnTo>
                    <a:pt x="22" y="122"/>
                  </a:lnTo>
                  <a:lnTo>
                    <a:pt x="22" y="122"/>
                  </a:lnTo>
                  <a:lnTo>
                    <a:pt x="20" y="124"/>
                  </a:lnTo>
                  <a:lnTo>
                    <a:pt x="18" y="128"/>
                  </a:lnTo>
                  <a:lnTo>
                    <a:pt x="20" y="130"/>
                  </a:lnTo>
                  <a:lnTo>
                    <a:pt x="22" y="132"/>
                  </a:lnTo>
                  <a:lnTo>
                    <a:pt x="22" y="132"/>
                  </a:lnTo>
                  <a:close/>
                  <a:moveTo>
                    <a:pt x="208" y="278"/>
                  </a:moveTo>
                  <a:lnTo>
                    <a:pt x="208" y="278"/>
                  </a:lnTo>
                  <a:lnTo>
                    <a:pt x="208" y="276"/>
                  </a:lnTo>
                  <a:lnTo>
                    <a:pt x="206" y="272"/>
                  </a:lnTo>
                  <a:lnTo>
                    <a:pt x="204" y="270"/>
                  </a:lnTo>
                  <a:lnTo>
                    <a:pt x="200" y="270"/>
                  </a:lnTo>
                  <a:lnTo>
                    <a:pt x="32" y="270"/>
                  </a:lnTo>
                  <a:lnTo>
                    <a:pt x="32" y="270"/>
                  </a:lnTo>
                  <a:lnTo>
                    <a:pt x="28" y="270"/>
                  </a:lnTo>
                  <a:lnTo>
                    <a:pt x="26" y="272"/>
                  </a:lnTo>
                  <a:lnTo>
                    <a:pt x="24" y="276"/>
                  </a:lnTo>
                  <a:lnTo>
                    <a:pt x="24" y="278"/>
                  </a:lnTo>
                  <a:lnTo>
                    <a:pt x="24" y="278"/>
                  </a:lnTo>
                  <a:lnTo>
                    <a:pt x="24" y="282"/>
                  </a:lnTo>
                  <a:lnTo>
                    <a:pt x="26" y="284"/>
                  </a:lnTo>
                  <a:lnTo>
                    <a:pt x="28" y="286"/>
                  </a:lnTo>
                  <a:lnTo>
                    <a:pt x="32" y="286"/>
                  </a:lnTo>
                  <a:lnTo>
                    <a:pt x="200" y="286"/>
                  </a:lnTo>
                  <a:lnTo>
                    <a:pt x="200" y="286"/>
                  </a:lnTo>
                  <a:lnTo>
                    <a:pt x="204" y="286"/>
                  </a:lnTo>
                  <a:lnTo>
                    <a:pt x="206" y="284"/>
                  </a:lnTo>
                  <a:lnTo>
                    <a:pt x="208" y="282"/>
                  </a:lnTo>
                  <a:lnTo>
                    <a:pt x="208" y="278"/>
                  </a:lnTo>
                  <a:lnTo>
                    <a:pt x="208" y="278"/>
                  </a:lnTo>
                  <a:close/>
                  <a:moveTo>
                    <a:pt x="208" y="240"/>
                  </a:moveTo>
                  <a:lnTo>
                    <a:pt x="208" y="240"/>
                  </a:lnTo>
                  <a:lnTo>
                    <a:pt x="208" y="236"/>
                  </a:lnTo>
                  <a:lnTo>
                    <a:pt x="206" y="234"/>
                  </a:lnTo>
                  <a:lnTo>
                    <a:pt x="204" y="232"/>
                  </a:lnTo>
                  <a:lnTo>
                    <a:pt x="200" y="232"/>
                  </a:lnTo>
                  <a:lnTo>
                    <a:pt x="32" y="232"/>
                  </a:lnTo>
                  <a:lnTo>
                    <a:pt x="32" y="232"/>
                  </a:lnTo>
                  <a:lnTo>
                    <a:pt x="28" y="232"/>
                  </a:lnTo>
                  <a:lnTo>
                    <a:pt x="26" y="234"/>
                  </a:lnTo>
                  <a:lnTo>
                    <a:pt x="24" y="236"/>
                  </a:lnTo>
                  <a:lnTo>
                    <a:pt x="24" y="240"/>
                  </a:lnTo>
                  <a:lnTo>
                    <a:pt x="24" y="240"/>
                  </a:lnTo>
                  <a:lnTo>
                    <a:pt x="24" y="242"/>
                  </a:lnTo>
                  <a:lnTo>
                    <a:pt x="26" y="246"/>
                  </a:lnTo>
                  <a:lnTo>
                    <a:pt x="28" y="246"/>
                  </a:lnTo>
                  <a:lnTo>
                    <a:pt x="32" y="248"/>
                  </a:lnTo>
                  <a:lnTo>
                    <a:pt x="200" y="248"/>
                  </a:lnTo>
                  <a:lnTo>
                    <a:pt x="200" y="248"/>
                  </a:lnTo>
                  <a:lnTo>
                    <a:pt x="204" y="246"/>
                  </a:lnTo>
                  <a:lnTo>
                    <a:pt x="206" y="246"/>
                  </a:lnTo>
                  <a:lnTo>
                    <a:pt x="208" y="242"/>
                  </a:lnTo>
                  <a:lnTo>
                    <a:pt x="208" y="240"/>
                  </a:lnTo>
                  <a:lnTo>
                    <a:pt x="208" y="240"/>
                  </a:lnTo>
                  <a:close/>
                  <a:moveTo>
                    <a:pt x="210" y="138"/>
                  </a:moveTo>
                  <a:lnTo>
                    <a:pt x="210" y="138"/>
                  </a:lnTo>
                  <a:lnTo>
                    <a:pt x="208" y="126"/>
                  </a:lnTo>
                  <a:lnTo>
                    <a:pt x="202" y="118"/>
                  </a:lnTo>
                  <a:lnTo>
                    <a:pt x="196" y="110"/>
                  </a:lnTo>
                  <a:lnTo>
                    <a:pt x="186" y="108"/>
                  </a:lnTo>
                  <a:lnTo>
                    <a:pt x="186" y="108"/>
                  </a:lnTo>
                  <a:lnTo>
                    <a:pt x="176" y="110"/>
                  </a:lnTo>
                  <a:lnTo>
                    <a:pt x="168" y="118"/>
                  </a:lnTo>
                  <a:lnTo>
                    <a:pt x="162" y="126"/>
                  </a:lnTo>
                  <a:lnTo>
                    <a:pt x="162" y="138"/>
                  </a:lnTo>
                  <a:lnTo>
                    <a:pt x="162" y="138"/>
                  </a:lnTo>
                  <a:lnTo>
                    <a:pt x="162" y="148"/>
                  </a:lnTo>
                  <a:lnTo>
                    <a:pt x="168" y="158"/>
                  </a:lnTo>
                  <a:lnTo>
                    <a:pt x="176" y="164"/>
                  </a:lnTo>
                  <a:lnTo>
                    <a:pt x="186" y="166"/>
                  </a:lnTo>
                  <a:lnTo>
                    <a:pt x="186" y="166"/>
                  </a:lnTo>
                  <a:lnTo>
                    <a:pt x="196" y="164"/>
                  </a:lnTo>
                  <a:lnTo>
                    <a:pt x="202" y="158"/>
                  </a:lnTo>
                  <a:lnTo>
                    <a:pt x="208" y="148"/>
                  </a:lnTo>
                  <a:lnTo>
                    <a:pt x="210" y="138"/>
                  </a:lnTo>
                  <a:lnTo>
                    <a:pt x="210" y="138"/>
                  </a:lnTo>
                  <a:close/>
                  <a:moveTo>
                    <a:pt x="216" y="86"/>
                  </a:moveTo>
                  <a:lnTo>
                    <a:pt x="198" y="68"/>
                  </a:lnTo>
                  <a:lnTo>
                    <a:pt x="174" y="68"/>
                  </a:lnTo>
                  <a:lnTo>
                    <a:pt x="174" y="44"/>
                  </a:lnTo>
                  <a:lnTo>
                    <a:pt x="156" y="26"/>
                  </a:lnTo>
                  <a:lnTo>
                    <a:pt x="156" y="86"/>
                  </a:lnTo>
                  <a:lnTo>
                    <a:pt x="216" y="86"/>
                  </a:lnTo>
                  <a:close/>
                  <a:moveTo>
                    <a:pt x="78" y="150"/>
                  </a:moveTo>
                  <a:lnTo>
                    <a:pt x="78" y="150"/>
                  </a:lnTo>
                  <a:lnTo>
                    <a:pt x="82" y="150"/>
                  </a:lnTo>
                  <a:lnTo>
                    <a:pt x="84" y="146"/>
                  </a:lnTo>
                  <a:lnTo>
                    <a:pt x="86" y="142"/>
                  </a:lnTo>
                  <a:lnTo>
                    <a:pt x="88" y="138"/>
                  </a:lnTo>
                  <a:lnTo>
                    <a:pt x="88" y="138"/>
                  </a:lnTo>
                  <a:lnTo>
                    <a:pt x="86" y="132"/>
                  </a:lnTo>
                  <a:lnTo>
                    <a:pt x="84" y="128"/>
                  </a:lnTo>
                  <a:lnTo>
                    <a:pt x="82" y="126"/>
                  </a:lnTo>
                  <a:lnTo>
                    <a:pt x="78" y="124"/>
                  </a:lnTo>
                  <a:lnTo>
                    <a:pt x="78" y="124"/>
                  </a:lnTo>
                  <a:lnTo>
                    <a:pt x="76" y="126"/>
                  </a:lnTo>
                  <a:lnTo>
                    <a:pt x="72" y="128"/>
                  </a:lnTo>
                  <a:lnTo>
                    <a:pt x="70" y="132"/>
                  </a:lnTo>
                  <a:lnTo>
                    <a:pt x="70" y="138"/>
                  </a:lnTo>
                  <a:lnTo>
                    <a:pt x="70" y="138"/>
                  </a:lnTo>
                  <a:lnTo>
                    <a:pt x="70" y="142"/>
                  </a:lnTo>
                  <a:lnTo>
                    <a:pt x="72" y="146"/>
                  </a:lnTo>
                  <a:lnTo>
                    <a:pt x="76" y="150"/>
                  </a:lnTo>
                  <a:lnTo>
                    <a:pt x="78" y="150"/>
                  </a:lnTo>
                  <a:lnTo>
                    <a:pt x="78" y="15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sp>
          <p:nvSpPr>
            <p:cNvPr id="161" name="Freeform 4994"/>
            <p:cNvSpPr>
              <a:spLocks noEditPoints="1"/>
            </p:cNvSpPr>
            <p:nvPr/>
          </p:nvSpPr>
          <p:spPr bwMode="auto">
            <a:xfrm>
              <a:off x="7933248" y="2149539"/>
              <a:ext cx="145307" cy="214298"/>
            </a:xfrm>
            <a:custGeom>
              <a:avLst/>
              <a:gdLst>
                <a:gd name="T0" fmla="*/ 188 w 232"/>
                <a:gd name="T1" fmla="*/ 150 h 308"/>
                <a:gd name="T2" fmla="*/ 178 w 232"/>
                <a:gd name="T3" fmla="*/ 142 h 308"/>
                <a:gd name="T4" fmla="*/ 182 w 232"/>
                <a:gd name="T5" fmla="*/ 126 h 308"/>
                <a:gd name="T6" fmla="*/ 194 w 232"/>
                <a:gd name="T7" fmla="*/ 132 h 308"/>
                <a:gd name="T8" fmla="*/ 232 w 232"/>
                <a:gd name="T9" fmla="*/ 292 h 308"/>
                <a:gd name="T10" fmla="*/ 16 w 232"/>
                <a:gd name="T11" fmla="*/ 308 h 308"/>
                <a:gd name="T12" fmla="*/ 0 w 232"/>
                <a:gd name="T13" fmla="*/ 292 h 308"/>
                <a:gd name="T14" fmla="*/ 10 w 232"/>
                <a:gd name="T15" fmla="*/ 0 h 308"/>
                <a:gd name="T16" fmla="*/ 232 w 232"/>
                <a:gd name="T17" fmla="*/ 82 h 308"/>
                <a:gd name="T18" fmla="*/ 116 w 232"/>
                <a:gd name="T19" fmla="*/ 146 h 308"/>
                <a:gd name="T20" fmla="*/ 136 w 232"/>
                <a:gd name="T21" fmla="*/ 162 h 308"/>
                <a:gd name="T22" fmla="*/ 146 w 232"/>
                <a:gd name="T23" fmla="*/ 166 h 308"/>
                <a:gd name="T24" fmla="*/ 150 w 232"/>
                <a:gd name="T25" fmla="*/ 148 h 308"/>
                <a:gd name="T26" fmla="*/ 158 w 232"/>
                <a:gd name="T27" fmla="*/ 140 h 308"/>
                <a:gd name="T28" fmla="*/ 150 w 232"/>
                <a:gd name="T29" fmla="*/ 116 h 308"/>
                <a:gd name="T30" fmla="*/ 142 w 232"/>
                <a:gd name="T31" fmla="*/ 108 h 308"/>
                <a:gd name="T32" fmla="*/ 134 w 232"/>
                <a:gd name="T33" fmla="*/ 116 h 308"/>
                <a:gd name="T34" fmla="*/ 126 w 232"/>
                <a:gd name="T35" fmla="*/ 114 h 308"/>
                <a:gd name="T36" fmla="*/ 116 w 232"/>
                <a:gd name="T37" fmla="*/ 110 h 308"/>
                <a:gd name="T38" fmla="*/ 116 w 232"/>
                <a:gd name="T39" fmla="*/ 192 h 308"/>
                <a:gd name="T40" fmla="*/ 24 w 232"/>
                <a:gd name="T41" fmla="*/ 198 h 308"/>
                <a:gd name="T42" fmla="*/ 28 w 232"/>
                <a:gd name="T43" fmla="*/ 208 h 308"/>
                <a:gd name="T44" fmla="*/ 122 w 232"/>
                <a:gd name="T45" fmla="*/ 206 h 308"/>
                <a:gd name="T46" fmla="*/ 122 w 232"/>
                <a:gd name="T47" fmla="*/ 196 h 308"/>
                <a:gd name="T48" fmla="*/ 54 w 232"/>
                <a:gd name="T49" fmla="*/ 138 h 308"/>
                <a:gd name="T50" fmla="*/ 78 w 232"/>
                <a:gd name="T51" fmla="*/ 166 h 308"/>
                <a:gd name="T52" fmla="*/ 104 w 232"/>
                <a:gd name="T53" fmla="*/ 138 h 308"/>
                <a:gd name="T54" fmla="*/ 78 w 232"/>
                <a:gd name="T55" fmla="*/ 108 h 308"/>
                <a:gd name="T56" fmla="*/ 54 w 232"/>
                <a:gd name="T57" fmla="*/ 138 h 308"/>
                <a:gd name="T58" fmla="*/ 30 w 232"/>
                <a:gd name="T59" fmla="*/ 158 h 308"/>
                <a:gd name="T60" fmla="*/ 38 w 232"/>
                <a:gd name="T61" fmla="*/ 166 h 308"/>
                <a:gd name="T62" fmla="*/ 46 w 232"/>
                <a:gd name="T63" fmla="*/ 158 h 308"/>
                <a:gd name="T64" fmla="*/ 40 w 232"/>
                <a:gd name="T65" fmla="*/ 110 h 308"/>
                <a:gd name="T66" fmla="*/ 20 w 232"/>
                <a:gd name="T67" fmla="*/ 124 h 308"/>
                <a:gd name="T68" fmla="*/ 208 w 232"/>
                <a:gd name="T69" fmla="*/ 278 h 308"/>
                <a:gd name="T70" fmla="*/ 200 w 232"/>
                <a:gd name="T71" fmla="*/ 270 h 308"/>
                <a:gd name="T72" fmla="*/ 24 w 232"/>
                <a:gd name="T73" fmla="*/ 276 h 308"/>
                <a:gd name="T74" fmla="*/ 28 w 232"/>
                <a:gd name="T75" fmla="*/ 286 h 308"/>
                <a:gd name="T76" fmla="*/ 206 w 232"/>
                <a:gd name="T77" fmla="*/ 284 h 308"/>
                <a:gd name="T78" fmla="*/ 208 w 232"/>
                <a:gd name="T79" fmla="*/ 240 h 308"/>
                <a:gd name="T80" fmla="*/ 32 w 232"/>
                <a:gd name="T81" fmla="*/ 232 h 308"/>
                <a:gd name="T82" fmla="*/ 24 w 232"/>
                <a:gd name="T83" fmla="*/ 240 h 308"/>
                <a:gd name="T84" fmla="*/ 32 w 232"/>
                <a:gd name="T85" fmla="*/ 248 h 308"/>
                <a:gd name="T86" fmla="*/ 208 w 232"/>
                <a:gd name="T87" fmla="*/ 242 h 308"/>
                <a:gd name="T88" fmla="*/ 208 w 232"/>
                <a:gd name="T89" fmla="*/ 126 h 308"/>
                <a:gd name="T90" fmla="*/ 176 w 232"/>
                <a:gd name="T91" fmla="*/ 110 h 308"/>
                <a:gd name="T92" fmla="*/ 162 w 232"/>
                <a:gd name="T93" fmla="*/ 148 h 308"/>
                <a:gd name="T94" fmla="*/ 196 w 232"/>
                <a:gd name="T95" fmla="*/ 164 h 308"/>
                <a:gd name="T96" fmla="*/ 216 w 232"/>
                <a:gd name="T97" fmla="*/ 86 h 308"/>
                <a:gd name="T98" fmla="*/ 156 w 232"/>
                <a:gd name="T99" fmla="*/ 86 h 308"/>
                <a:gd name="T100" fmla="*/ 84 w 232"/>
                <a:gd name="T101" fmla="*/ 146 h 308"/>
                <a:gd name="T102" fmla="*/ 84 w 232"/>
                <a:gd name="T103" fmla="*/ 128 h 308"/>
                <a:gd name="T104" fmla="*/ 72 w 232"/>
                <a:gd name="T105" fmla="*/ 128 h 308"/>
                <a:gd name="T106" fmla="*/ 72 w 232"/>
                <a:gd name="T107" fmla="*/ 14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308">
                  <a:moveTo>
                    <a:pt x="194" y="138"/>
                  </a:moveTo>
                  <a:lnTo>
                    <a:pt x="194" y="138"/>
                  </a:lnTo>
                  <a:lnTo>
                    <a:pt x="194" y="142"/>
                  </a:lnTo>
                  <a:lnTo>
                    <a:pt x="192" y="146"/>
                  </a:lnTo>
                  <a:lnTo>
                    <a:pt x="188" y="150"/>
                  </a:lnTo>
                  <a:lnTo>
                    <a:pt x="186" y="150"/>
                  </a:lnTo>
                  <a:lnTo>
                    <a:pt x="186" y="150"/>
                  </a:lnTo>
                  <a:lnTo>
                    <a:pt x="182" y="150"/>
                  </a:lnTo>
                  <a:lnTo>
                    <a:pt x="180" y="146"/>
                  </a:lnTo>
                  <a:lnTo>
                    <a:pt x="178" y="142"/>
                  </a:lnTo>
                  <a:lnTo>
                    <a:pt x="178" y="138"/>
                  </a:lnTo>
                  <a:lnTo>
                    <a:pt x="178" y="138"/>
                  </a:lnTo>
                  <a:lnTo>
                    <a:pt x="178" y="132"/>
                  </a:lnTo>
                  <a:lnTo>
                    <a:pt x="180" y="128"/>
                  </a:lnTo>
                  <a:lnTo>
                    <a:pt x="182" y="126"/>
                  </a:lnTo>
                  <a:lnTo>
                    <a:pt x="186" y="124"/>
                  </a:lnTo>
                  <a:lnTo>
                    <a:pt x="186" y="124"/>
                  </a:lnTo>
                  <a:lnTo>
                    <a:pt x="188" y="126"/>
                  </a:lnTo>
                  <a:lnTo>
                    <a:pt x="192" y="128"/>
                  </a:lnTo>
                  <a:lnTo>
                    <a:pt x="194" y="132"/>
                  </a:lnTo>
                  <a:lnTo>
                    <a:pt x="194" y="138"/>
                  </a:lnTo>
                  <a:lnTo>
                    <a:pt x="194" y="138"/>
                  </a:lnTo>
                  <a:close/>
                  <a:moveTo>
                    <a:pt x="232" y="82"/>
                  </a:moveTo>
                  <a:lnTo>
                    <a:pt x="232" y="292"/>
                  </a:lnTo>
                  <a:lnTo>
                    <a:pt x="232" y="292"/>
                  </a:lnTo>
                  <a:lnTo>
                    <a:pt x="230" y="298"/>
                  </a:lnTo>
                  <a:lnTo>
                    <a:pt x="226" y="304"/>
                  </a:lnTo>
                  <a:lnTo>
                    <a:pt x="222" y="308"/>
                  </a:lnTo>
                  <a:lnTo>
                    <a:pt x="216" y="308"/>
                  </a:lnTo>
                  <a:lnTo>
                    <a:pt x="16" y="308"/>
                  </a:lnTo>
                  <a:lnTo>
                    <a:pt x="16" y="308"/>
                  </a:lnTo>
                  <a:lnTo>
                    <a:pt x="10" y="308"/>
                  </a:lnTo>
                  <a:lnTo>
                    <a:pt x="6" y="304"/>
                  </a:lnTo>
                  <a:lnTo>
                    <a:pt x="2" y="298"/>
                  </a:lnTo>
                  <a:lnTo>
                    <a:pt x="0" y="292"/>
                  </a:lnTo>
                  <a:lnTo>
                    <a:pt x="0" y="16"/>
                  </a:lnTo>
                  <a:lnTo>
                    <a:pt x="0" y="16"/>
                  </a:lnTo>
                  <a:lnTo>
                    <a:pt x="2" y="10"/>
                  </a:lnTo>
                  <a:lnTo>
                    <a:pt x="6" y="4"/>
                  </a:lnTo>
                  <a:lnTo>
                    <a:pt x="10" y="0"/>
                  </a:lnTo>
                  <a:lnTo>
                    <a:pt x="16" y="0"/>
                  </a:lnTo>
                  <a:lnTo>
                    <a:pt x="150" y="0"/>
                  </a:lnTo>
                  <a:lnTo>
                    <a:pt x="166" y="16"/>
                  </a:lnTo>
                  <a:lnTo>
                    <a:pt x="214" y="66"/>
                  </a:lnTo>
                  <a:lnTo>
                    <a:pt x="232" y="82"/>
                  </a:lnTo>
                  <a:close/>
                  <a:moveTo>
                    <a:pt x="110" y="140"/>
                  </a:moveTo>
                  <a:lnTo>
                    <a:pt x="110" y="140"/>
                  </a:lnTo>
                  <a:lnTo>
                    <a:pt x="110" y="142"/>
                  </a:lnTo>
                  <a:lnTo>
                    <a:pt x="112" y="146"/>
                  </a:lnTo>
                  <a:lnTo>
                    <a:pt x="116" y="146"/>
                  </a:lnTo>
                  <a:lnTo>
                    <a:pt x="118" y="148"/>
                  </a:lnTo>
                  <a:lnTo>
                    <a:pt x="134" y="148"/>
                  </a:lnTo>
                  <a:lnTo>
                    <a:pt x="134" y="158"/>
                  </a:lnTo>
                  <a:lnTo>
                    <a:pt x="134" y="158"/>
                  </a:lnTo>
                  <a:lnTo>
                    <a:pt x="136" y="162"/>
                  </a:lnTo>
                  <a:lnTo>
                    <a:pt x="136" y="164"/>
                  </a:lnTo>
                  <a:lnTo>
                    <a:pt x="140" y="166"/>
                  </a:lnTo>
                  <a:lnTo>
                    <a:pt x="142" y="166"/>
                  </a:lnTo>
                  <a:lnTo>
                    <a:pt x="142" y="166"/>
                  </a:lnTo>
                  <a:lnTo>
                    <a:pt x="146" y="166"/>
                  </a:lnTo>
                  <a:lnTo>
                    <a:pt x="148" y="164"/>
                  </a:lnTo>
                  <a:lnTo>
                    <a:pt x="150" y="162"/>
                  </a:lnTo>
                  <a:lnTo>
                    <a:pt x="150" y="158"/>
                  </a:lnTo>
                  <a:lnTo>
                    <a:pt x="150" y="148"/>
                  </a:lnTo>
                  <a:lnTo>
                    <a:pt x="150" y="148"/>
                  </a:lnTo>
                  <a:lnTo>
                    <a:pt x="154" y="146"/>
                  </a:lnTo>
                  <a:lnTo>
                    <a:pt x="156" y="146"/>
                  </a:lnTo>
                  <a:lnTo>
                    <a:pt x="158" y="142"/>
                  </a:lnTo>
                  <a:lnTo>
                    <a:pt x="158" y="140"/>
                  </a:lnTo>
                  <a:lnTo>
                    <a:pt x="158" y="140"/>
                  </a:lnTo>
                  <a:lnTo>
                    <a:pt x="158" y="136"/>
                  </a:lnTo>
                  <a:lnTo>
                    <a:pt x="156" y="134"/>
                  </a:lnTo>
                  <a:lnTo>
                    <a:pt x="154" y="132"/>
                  </a:lnTo>
                  <a:lnTo>
                    <a:pt x="150" y="132"/>
                  </a:lnTo>
                  <a:lnTo>
                    <a:pt x="150" y="116"/>
                  </a:lnTo>
                  <a:lnTo>
                    <a:pt x="150" y="116"/>
                  </a:lnTo>
                  <a:lnTo>
                    <a:pt x="150" y="114"/>
                  </a:lnTo>
                  <a:lnTo>
                    <a:pt x="148" y="110"/>
                  </a:lnTo>
                  <a:lnTo>
                    <a:pt x="146" y="110"/>
                  </a:lnTo>
                  <a:lnTo>
                    <a:pt x="142" y="108"/>
                  </a:lnTo>
                  <a:lnTo>
                    <a:pt x="142" y="108"/>
                  </a:lnTo>
                  <a:lnTo>
                    <a:pt x="140" y="110"/>
                  </a:lnTo>
                  <a:lnTo>
                    <a:pt x="136" y="110"/>
                  </a:lnTo>
                  <a:lnTo>
                    <a:pt x="136" y="114"/>
                  </a:lnTo>
                  <a:lnTo>
                    <a:pt x="134" y="116"/>
                  </a:lnTo>
                  <a:lnTo>
                    <a:pt x="134" y="132"/>
                  </a:lnTo>
                  <a:lnTo>
                    <a:pt x="126" y="132"/>
                  </a:lnTo>
                  <a:lnTo>
                    <a:pt x="126" y="116"/>
                  </a:lnTo>
                  <a:lnTo>
                    <a:pt x="126" y="116"/>
                  </a:lnTo>
                  <a:lnTo>
                    <a:pt x="126" y="114"/>
                  </a:lnTo>
                  <a:lnTo>
                    <a:pt x="124" y="110"/>
                  </a:lnTo>
                  <a:lnTo>
                    <a:pt x="122" y="110"/>
                  </a:lnTo>
                  <a:lnTo>
                    <a:pt x="118" y="108"/>
                  </a:lnTo>
                  <a:lnTo>
                    <a:pt x="118" y="108"/>
                  </a:lnTo>
                  <a:lnTo>
                    <a:pt x="116" y="110"/>
                  </a:lnTo>
                  <a:lnTo>
                    <a:pt x="112" y="110"/>
                  </a:lnTo>
                  <a:lnTo>
                    <a:pt x="110" y="114"/>
                  </a:lnTo>
                  <a:lnTo>
                    <a:pt x="110" y="116"/>
                  </a:lnTo>
                  <a:lnTo>
                    <a:pt x="110" y="140"/>
                  </a:lnTo>
                  <a:close/>
                  <a:moveTo>
                    <a:pt x="116" y="192"/>
                  </a:moveTo>
                  <a:lnTo>
                    <a:pt x="32" y="192"/>
                  </a:lnTo>
                  <a:lnTo>
                    <a:pt x="32" y="192"/>
                  </a:lnTo>
                  <a:lnTo>
                    <a:pt x="28" y="194"/>
                  </a:lnTo>
                  <a:lnTo>
                    <a:pt x="26" y="196"/>
                  </a:lnTo>
                  <a:lnTo>
                    <a:pt x="24" y="198"/>
                  </a:lnTo>
                  <a:lnTo>
                    <a:pt x="24" y="200"/>
                  </a:lnTo>
                  <a:lnTo>
                    <a:pt x="24" y="200"/>
                  </a:lnTo>
                  <a:lnTo>
                    <a:pt x="24" y="204"/>
                  </a:lnTo>
                  <a:lnTo>
                    <a:pt x="26" y="206"/>
                  </a:lnTo>
                  <a:lnTo>
                    <a:pt x="28" y="208"/>
                  </a:lnTo>
                  <a:lnTo>
                    <a:pt x="32" y="208"/>
                  </a:lnTo>
                  <a:lnTo>
                    <a:pt x="116" y="208"/>
                  </a:lnTo>
                  <a:lnTo>
                    <a:pt x="116" y="208"/>
                  </a:lnTo>
                  <a:lnTo>
                    <a:pt x="120" y="208"/>
                  </a:lnTo>
                  <a:lnTo>
                    <a:pt x="122" y="206"/>
                  </a:lnTo>
                  <a:lnTo>
                    <a:pt x="124" y="204"/>
                  </a:lnTo>
                  <a:lnTo>
                    <a:pt x="124" y="200"/>
                  </a:lnTo>
                  <a:lnTo>
                    <a:pt x="124" y="200"/>
                  </a:lnTo>
                  <a:lnTo>
                    <a:pt x="124" y="198"/>
                  </a:lnTo>
                  <a:lnTo>
                    <a:pt x="122" y="196"/>
                  </a:lnTo>
                  <a:lnTo>
                    <a:pt x="120" y="194"/>
                  </a:lnTo>
                  <a:lnTo>
                    <a:pt x="116" y="192"/>
                  </a:lnTo>
                  <a:lnTo>
                    <a:pt x="116" y="192"/>
                  </a:lnTo>
                  <a:close/>
                  <a:moveTo>
                    <a:pt x="54" y="138"/>
                  </a:moveTo>
                  <a:lnTo>
                    <a:pt x="54" y="138"/>
                  </a:lnTo>
                  <a:lnTo>
                    <a:pt x="56" y="148"/>
                  </a:lnTo>
                  <a:lnTo>
                    <a:pt x="62" y="158"/>
                  </a:lnTo>
                  <a:lnTo>
                    <a:pt x="70" y="164"/>
                  </a:lnTo>
                  <a:lnTo>
                    <a:pt x="78" y="166"/>
                  </a:lnTo>
                  <a:lnTo>
                    <a:pt x="78" y="166"/>
                  </a:lnTo>
                  <a:lnTo>
                    <a:pt x="88" y="164"/>
                  </a:lnTo>
                  <a:lnTo>
                    <a:pt x="96" y="158"/>
                  </a:lnTo>
                  <a:lnTo>
                    <a:pt x="102" y="148"/>
                  </a:lnTo>
                  <a:lnTo>
                    <a:pt x="104" y="138"/>
                  </a:lnTo>
                  <a:lnTo>
                    <a:pt x="104" y="138"/>
                  </a:lnTo>
                  <a:lnTo>
                    <a:pt x="102" y="126"/>
                  </a:lnTo>
                  <a:lnTo>
                    <a:pt x="96" y="118"/>
                  </a:lnTo>
                  <a:lnTo>
                    <a:pt x="88" y="110"/>
                  </a:lnTo>
                  <a:lnTo>
                    <a:pt x="78" y="108"/>
                  </a:lnTo>
                  <a:lnTo>
                    <a:pt x="78" y="108"/>
                  </a:lnTo>
                  <a:lnTo>
                    <a:pt x="70" y="110"/>
                  </a:lnTo>
                  <a:lnTo>
                    <a:pt x="62" y="118"/>
                  </a:lnTo>
                  <a:lnTo>
                    <a:pt x="56" y="126"/>
                  </a:lnTo>
                  <a:lnTo>
                    <a:pt x="54" y="138"/>
                  </a:lnTo>
                  <a:lnTo>
                    <a:pt x="54" y="138"/>
                  </a:lnTo>
                  <a:close/>
                  <a:moveTo>
                    <a:pt x="22" y="132"/>
                  </a:moveTo>
                  <a:lnTo>
                    <a:pt x="22" y="132"/>
                  </a:lnTo>
                  <a:lnTo>
                    <a:pt x="24" y="134"/>
                  </a:lnTo>
                  <a:lnTo>
                    <a:pt x="30" y="134"/>
                  </a:lnTo>
                  <a:lnTo>
                    <a:pt x="30" y="158"/>
                  </a:lnTo>
                  <a:lnTo>
                    <a:pt x="30" y="158"/>
                  </a:lnTo>
                  <a:lnTo>
                    <a:pt x="30" y="162"/>
                  </a:lnTo>
                  <a:lnTo>
                    <a:pt x="32" y="164"/>
                  </a:lnTo>
                  <a:lnTo>
                    <a:pt x="34" y="166"/>
                  </a:lnTo>
                  <a:lnTo>
                    <a:pt x="38" y="166"/>
                  </a:lnTo>
                  <a:lnTo>
                    <a:pt x="38" y="166"/>
                  </a:lnTo>
                  <a:lnTo>
                    <a:pt x="40" y="166"/>
                  </a:lnTo>
                  <a:lnTo>
                    <a:pt x="42" y="164"/>
                  </a:lnTo>
                  <a:lnTo>
                    <a:pt x="44" y="162"/>
                  </a:lnTo>
                  <a:lnTo>
                    <a:pt x="46" y="158"/>
                  </a:lnTo>
                  <a:lnTo>
                    <a:pt x="46" y="116"/>
                  </a:lnTo>
                  <a:lnTo>
                    <a:pt x="46" y="116"/>
                  </a:lnTo>
                  <a:lnTo>
                    <a:pt x="44" y="112"/>
                  </a:lnTo>
                  <a:lnTo>
                    <a:pt x="40" y="110"/>
                  </a:lnTo>
                  <a:lnTo>
                    <a:pt x="40" y="110"/>
                  </a:lnTo>
                  <a:lnTo>
                    <a:pt x="36" y="108"/>
                  </a:lnTo>
                  <a:lnTo>
                    <a:pt x="32" y="110"/>
                  </a:lnTo>
                  <a:lnTo>
                    <a:pt x="22" y="122"/>
                  </a:lnTo>
                  <a:lnTo>
                    <a:pt x="22" y="122"/>
                  </a:lnTo>
                  <a:lnTo>
                    <a:pt x="20" y="124"/>
                  </a:lnTo>
                  <a:lnTo>
                    <a:pt x="18" y="128"/>
                  </a:lnTo>
                  <a:lnTo>
                    <a:pt x="20" y="130"/>
                  </a:lnTo>
                  <a:lnTo>
                    <a:pt x="22" y="132"/>
                  </a:lnTo>
                  <a:lnTo>
                    <a:pt x="22" y="132"/>
                  </a:lnTo>
                  <a:close/>
                  <a:moveTo>
                    <a:pt x="208" y="278"/>
                  </a:moveTo>
                  <a:lnTo>
                    <a:pt x="208" y="278"/>
                  </a:lnTo>
                  <a:lnTo>
                    <a:pt x="208" y="276"/>
                  </a:lnTo>
                  <a:lnTo>
                    <a:pt x="206" y="272"/>
                  </a:lnTo>
                  <a:lnTo>
                    <a:pt x="204" y="270"/>
                  </a:lnTo>
                  <a:lnTo>
                    <a:pt x="200" y="270"/>
                  </a:lnTo>
                  <a:lnTo>
                    <a:pt x="32" y="270"/>
                  </a:lnTo>
                  <a:lnTo>
                    <a:pt x="32" y="270"/>
                  </a:lnTo>
                  <a:lnTo>
                    <a:pt x="28" y="270"/>
                  </a:lnTo>
                  <a:lnTo>
                    <a:pt x="26" y="272"/>
                  </a:lnTo>
                  <a:lnTo>
                    <a:pt x="24" y="276"/>
                  </a:lnTo>
                  <a:lnTo>
                    <a:pt x="24" y="278"/>
                  </a:lnTo>
                  <a:lnTo>
                    <a:pt x="24" y="278"/>
                  </a:lnTo>
                  <a:lnTo>
                    <a:pt x="24" y="282"/>
                  </a:lnTo>
                  <a:lnTo>
                    <a:pt x="26" y="284"/>
                  </a:lnTo>
                  <a:lnTo>
                    <a:pt x="28" y="286"/>
                  </a:lnTo>
                  <a:lnTo>
                    <a:pt x="32" y="286"/>
                  </a:lnTo>
                  <a:lnTo>
                    <a:pt x="200" y="286"/>
                  </a:lnTo>
                  <a:lnTo>
                    <a:pt x="200" y="286"/>
                  </a:lnTo>
                  <a:lnTo>
                    <a:pt x="204" y="286"/>
                  </a:lnTo>
                  <a:lnTo>
                    <a:pt x="206" y="284"/>
                  </a:lnTo>
                  <a:lnTo>
                    <a:pt x="208" y="282"/>
                  </a:lnTo>
                  <a:lnTo>
                    <a:pt x="208" y="278"/>
                  </a:lnTo>
                  <a:lnTo>
                    <a:pt x="208" y="278"/>
                  </a:lnTo>
                  <a:close/>
                  <a:moveTo>
                    <a:pt x="208" y="240"/>
                  </a:moveTo>
                  <a:lnTo>
                    <a:pt x="208" y="240"/>
                  </a:lnTo>
                  <a:lnTo>
                    <a:pt x="208" y="236"/>
                  </a:lnTo>
                  <a:lnTo>
                    <a:pt x="206" y="234"/>
                  </a:lnTo>
                  <a:lnTo>
                    <a:pt x="204" y="232"/>
                  </a:lnTo>
                  <a:lnTo>
                    <a:pt x="200" y="232"/>
                  </a:lnTo>
                  <a:lnTo>
                    <a:pt x="32" y="232"/>
                  </a:lnTo>
                  <a:lnTo>
                    <a:pt x="32" y="232"/>
                  </a:lnTo>
                  <a:lnTo>
                    <a:pt x="28" y="232"/>
                  </a:lnTo>
                  <a:lnTo>
                    <a:pt x="26" y="234"/>
                  </a:lnTo>
                  <a:lnTo>
                    <a:pt x="24" y="236"/>
                  </a:lnTo>
                  <a:lnTo>
                    <a:pt x="24" y="240"/>
                  </a:lnTo>
                  <a:lnTo>
                    <a:pt x="24" y="240"/>
                  </a:lnTo>
                  <a:lnTo>
                    <a:pt x="24" y="242"/>
                  </a:lnTo>
                  <a:lnTo>
                    <a:pt x="26" y="246"/>
                  </a:lnTo>
                  <a:lnTo>
                    <a:pt x="28" y="246"/>
                  </a:lnTo>
                  <a:lnTo>
                    <a:pt x="32" y="248"/>
                  </a:lnTo>
                  <a:lnTo>
                    <a:pt x="200" y="248"/>
                  </a:lnTo>
                  <a:lnTo>
                    <a:pt x="200" y="248"/>
                  </a:lnTo>
                  <a:lnTo>
                    <a:pt x="204" y="246"/>
                  </a:lnTo>
                  <a:lnTo>
                    <a:pt x="206" y="246"/>
                  </a:lnTo>
                  <a:lnTo>
                    <a:pt x="208" y="242"/>
                  </a:lnTo>
                  <a:lnTo>
                    <a:pt x="208" y="240"/>
                  </a:lnTo>
                  <a:lnTo>
                    <a:pt x="208" y="240"/>
                  </a:lnTo>
                  <a:close/>
                  <a:moveTo>
                    <a:pt x="210" y="138"/>
                  </a:moveTo>
                  <a:lnTo>
                    <a:pt x="210" y="138"/>
                  </a:lnTo>
                  <a:lnTo>
                    <a:pt x="208" y="126"/>
                  </a:lnTo>
                  <a:lnTo>
                    <a:pt x="202" y="118"/>
                  </a:lnTo>
                  <a:lnTo>
                    <a:pt x="196" y="110"/>
                  </a:lnTo>
                  <a:lnTo>
                    <a:pt x="186" y="108"/>
                  </a:lnTo>
                  <a:lnTo>
                    <a:pt x="186" y="108"/>
                  </a:lnTo>
                  <a:lnTo>
                    <a:pt x="176" y="110"/>
                  </a:lnTo>
                  <a:lnTo>
                    <a:pt x="168" y="118"/>
                  </a:lnTo>
                  <a:lnTo>
                    <a:pt x="162" y="126"/>
                  </a:lnTo>
                  <a:lnTo>
                    <a:pt x="162" y="138"/>
                  </a:lnTo>
                  <a:lnTo>
                    <a:pt x="162" y="138"/>
                  </a:lnTo>
                  <a:lnTo>
                    <a:pt x="162" y="148"/>
                  </a:lnTo>
                  <a:lnTo>
                    <a:pt x="168" y="158"/>
                  </a:lnTo>
                  <a:lnTo>
                    <a:pt x="176" y="164"/>
                  </a:lnTo>
                  <a:lnTo>
                    <a:pt x="186" y="166"/>
                  </a:lnTo>
                  <a:lnTo>
                    <a:pt x="186" y="166"/>
                  </a:lnTo>
                  <a:lnTo>
                    <a:pt x="196" y="164"/>
                  </a:lnTo>
                  <a:lnTo>
                    <a:pt x="202" y="158"/>
                  </a:lnTo>
                  <a:lnTo>
                    <a:pt x="208" y="148"/>
                  </a:lnTo>
                  <a:lnTo>
                    <a:pt x="210" y="138"/>
                  </a:lnTo>
                  <a:lnTo>
                    <a:pt x="210" y="138"/>
                  </a:lnTo>
                  <a:close/>
                  <a:moveTo>
                    <a:pt x="216" y="86"/>
                  </a:moveTo>
                  <a:lnTo>
                    <a:pt x="198" y="68"/>
                  </a:lnTo>
                  <a:lnTo>
                    <a:pt x="174" y="68"/>
                  </a:lnTo>
                  <a:lnTo>
                    <a:pt x="174" y="44"/>
                  </a:lnTo>
                  <a:lnTo>
                    <a:pt x="156" y="26"/>
                  </a:lnTo>
                  <a:lnTo>
                    <a:pt x="156" y="86"/>
                  </a:lnTo>
                  <a:lnTo>
                    <a:pt x="216" y="86"/>
                  </a:lnTo>
                  <a:close/>
                  <a:moveTo>
                    <a:pt x="78" y="150"/>
                  </a:moveTo>
                  <a:lnTo>
                    <a:pt x="78" y="150"/>
                  </a:lnTo>
                  <a:lnTo>
                    <a:pt x="82" y="150"/>
                  </a:lnTo>
                  <a:lnTo>
                    <a:pt x="84" y="146"/>
                  </a:lnTo>
                  <a:lnTo>
                    <a:pt x="86" y="142"/>
                  </a:lnTo>
                  <a:lnTo>
                    <a:pt x="88" y="138"/>
                  </a:lnTo>
                  <a:lnTo>
                    <a:pt x="88" y="138"/>
                  </a:lnTo>
                  <a:lnTo>
                    <a:pt x="86" y="132"/>
                  </a:lnTo>
                  <a:lnTo>
                    <a:pt x="84" y="128"/>
                  </a:lnTo>
                  <a:lnTo>
                    <a:pt x="82" y="126"/>
                  </a:lnTo>
                  <a:lnTo>
                    <a:pt x="78" y="124"/>
                  </a:lnTo>
                  <a:lnTo>
                    <a:pt x="78" y="124"/>
                  </a:lnTo>
                  <a:lnTo>
                    <a:pt x="76" y="126"/>
                  </a:lnTo>
                  <a:lnTo>
                    <a:pt x="72" y="128"/>
                  </a:lnTo>
                  <a:lnTo>
                    <a:pt x="70" y="132"/>
                  </a:lnTo>
                  <a:lnTo>
                    <a:pt x="70" y="138"/>
                  </a:lnTo>
                  <a:lnTo>
                    <a:pt x="70" y="138"/>
                  </a:lnTo>
                  <a:lnTo>
                    <a:pt x="70" y="142"/>
                  </a:lnTo>
                  <a:lnTo>
                    <a:pt x="72" y="146"/>
                  </a:lnTo>
                  <a:lnTo>
                    <a:pt x="76" y="150"/>
                  </a:lnTo>
                  <a:lnTo>
                    <a:pt x="78" y="150"/>
                  </a:lnTo>
                  <a:lnTo>
                    <a:pt x="78" y="15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p>
          </p:txBody>
        </p:sp>
        <p:cxnSp>
          <p:nvCxnSpPr>
            <p:cNvPr id="162" name="Straight Arrow Connector 161"/>
            <p:cNvCxnSpPr/>
            <p:nvPr/>
          </p:nvCxnSpPr>
          <p:spPr>
            <a:xfrm rot="10800000">
              <a:off x="9362054" y="2936895"/>
              <a:ext cx="0" cy="36576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65" name="TextBox 164"/>
          <p:cNvSpPr txBox="1"/>
          <p:nvPr/>
        </p:nvSpPr>
        <p:spPr>
          <a:xfrm>
            <a:off x="407430" y="4350905"/>
            <a:ext cx="3785672" cy="1723549"/>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dirty="0">
                <a:latin typeface="Georgia" pitchFamily="18" charset="0"/>
                <a:cs typeface="Arial" pitchFamily="34" charset="0"/>
              </a:rPr>
              <a:t>Trust between the sender and a bank or money transfer operator is established either via traditional KYC or a digital identity profile</a:t>
            </a:r>
          </a:p>
          <a:p>
            <a:pPr marL="252146" indent="-252146">
              <a:buFont typeface="Wingdings" panose="05000000000000000000" pitchFamily="2" charset="2"/>
              <a:buChar char="ü"/>
            </a:pPr>
            <a:r>
              <a:rPr lang="en-US" sz="1400" dirty="0">
                <a:latin typeface="Georgia" pitchFamily="18" charset="0"/>
                <a:cs typeface="Arial" pitchFamily="34" charset="0"/>
              </a:rPr>
              <a:t>A smart contract encapsulates the obligation to transfer funds between sender and beneficiary</a:t>
            </a:r>
          </a:p>
          <a:p>
            <a:pPr marL="252146" indent="-252146">
              <a:buFont typeface="Wingdings" panose="05000000000000000000" pitchFamily="2" charset="2"/>
              <a:buChar char="ü"/>
            </a:pPr>
            <a:endParaRPr lang="en-GB" sz="1400" dirty="0">
              <a:latin typeface="Georgia" pitchFamily="18" charset="0"/>
              <a:cs typeface="Arial" pitchFamily="34" charset="0"/>
            </a:endParaRPr>
          </a:p>
        </p:txBody>
      </p:sp>
      <p:sp>
        <p:nvSpPr>
          <p:cNvPr id="168" name="TextBox 167"/>
          <p:cNvSpPr txBox="1"/>
          <p:nvPr/>
        </p:nvSpPr>
        <p:spPr>
          <a:xfrm>
            <a:off x="4572785" y="4311092"/>
            <a:ext cx="3426116" cy="1508105"/>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dirty="0">
                <a:latin typeface="Georgia" pitchFamily="18" charset="0"/>
                <a:cs typeface="Arial" pitchFamily="34" charset="0"/>
              </a:rPr>
              <a:t>The regulator can monitor transactions in real time and receive specific AML alerts through a smart contract</a:t>
            </a:r>
          </a:p>
          <a:p>
            <a:pPr marL="252146" indent="-252146">
              <a:buFont typeface="Wingdings" panose="05000000000000000000" pitchFamily="2" charset="2"/>
              <a:buChar char="ü"/>
            </a:pPr>
            <a:r>
              <a:rPr lang="en-US" sz="1400" dirty="0">
                <a:latin typeface="Georgia" pitchFamily="18" charset="0"/>
                <a:cs typeface="Arial" pitchFamily="34" charset="0"/>
              </a:rPr>
              <a:t>A smart contract enables the real-time transfer of funds with minimal fees and guaranteed delivery without the need for correspondent bank(s)</a:t>
            </a:r>
            <a:endParaRPr lang="en-GB" sz="1400" dirty="0">
              <a:latin typeface="Georgia" pitchFamily="18" charset="0"/>
              <a:cs typeface="Arial" pitchFamily="34" charset="0"/>
            </a:endParaRPr>
          </a:p>
        </p:txBody>
      </p:sp>
      <p:sp>
        <p:nvSpPr>
          <p:cNvPr id="169" name="TextBox 168"/>
          <p:cNvSpPr txBox="1"/>
          <p:nvPr/>
        </p:nvSpPr>
        <p:spPr>
          <a:xfrm>
            <a:off x="8250971" y="4332913"/>
            <a:ext cx="3533599" cy="1508105"/>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dirty="0">
                <a:latin typeface="Georgia" pitchFamily="18" charset="0"/>
                <a:cs typeface="Arial" pitchFamily="34" charset="0"/>
              </a:rPr>
              <a:t>Funds are deposited automatically to the beneficiary account via a smart contract or made available for pickup after verifying KYC</a:t>
            </a:r>
          </a:p>
          <a:p>
            <a:pPr marL="252146" indent="-252146">
              <a:buFont typeface="Wingdings" panose="05000000000000000000" pitchFamily="2" charset="2"/>
              <a:buChar char="ü"/>
            </a:pPr>
            <a:r>
              <a:rPr lang="en-US" sz="1400" dirty="0">
                <a:latin typeface="Georgia" pitchFamily="18" charset="0"/>
                <a:cs typeface="Arial" pitchFamily="34" charset="0"/>
              </a:rPr>
              <a:t>The transaction history is available on the ledger and can be continuously reviewed by regulators</a:t>
            </a:r>
            <a:endParaRPr lang="en-GB" sz="1400" dirty="0">
              <a:latin typeface="Georgia" pitchFamily="18" charset="0"/>
              <a:cs typeface="Arial" pitchFamily="34" charset="0"/>
            </a:endParaRPr>
          </a:p>
        </p:txBody>
      </p:sp>
      <p:sp>
        <p:nvSpPr>
          <p:cNvPr id="174" name="TextBox 173">
            <a:extLst>
              <a:ext uri="{FF2B5EF4-FFF2-40B4-BE49-F238E27FC236}">
                <a16:creationId xmlns:a16="http://schemas.microsoft.com/office/drawing/2014/main" id="{04813235-01E4-4F05-B8EF-529942BE1FF7}"/>
              </a:ext>
            </a:extLst>
          </p:cNvPr>
          <p:cNvSpPr txBox="1"/>
          <p:nvPr/>
        </p:nvSpPr>
        <p:spPr>
          <a:xfrm>
            <a:off x="324468" y="3978491"/>
            <a:ext cx="11414666" cy="246221"/>
          </a:xfrm>
          <a:prstGeom prst="rect">
            <a:avLst/>
          </a:prstGeom>
          <a:solidFill>
            <a:schemeClr val="tx2"/>
          </a:solidFill>
          <a:ln>
            <a:solidFill>
              <a:schemeClr val="tx2"/>
            </a:solidFill>
          </a:ln>
        </p:spPr>
        <p:txBody>
          <a:bodyPr wrap="square" lIns="0" tIns="0" rIns="0" bIns="0" rtlCol="0">
            <a:spAutoFit/>
          </a:bodyPr>
          <a:lstStyle/>
          <a:p>
            <a:pPr algn="ctr"/>
            <a:r>
              <a:rPr lang="en-GB" sz="1600" b="1" dirty="0">
                <a:solidFill>
                  <a:schemeClr val="bg1"/>
                </a:solidFill>
                <a:latin typeface="Georgia" pitchFamily="18" charset="0"/>
                <a:cs typeface="Arial" pitchFamily="34" charset="0"/>
              </a:rPr>
              <a:t>Benefits with DLT</a:t>
            </a:r>
          </a:p>
        </p:txBody>
      </p:sp>
    </p:spTree>
    <p:custDataLst>
      <p:custData r:id="rId1"/>
      <p:tags r:id="rId2"/>
    </p:custDataLst>
    <p:extLst>
      <p:ext uri="{BB962C8B-B14F-4D97-AF65-F5344CB8AC3E}">
        <p14:creationId xmlns:p14="http://schemas.microsoft.com/office/powerpoint/2010/main" val="60316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7285602" y="1972638"/>
            <a:ext cx="4083903" cy="4204289"/>
          </a:xfrm>
          <a:prstGeom prst="rect">
            <a:avLst/>
          </a:prstGeom>
          <a:solidFill>
            <a:schemeClr val="bg1">
              <a:lumMod val="95000"/>
            </a:schemeClr>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dirty="0"/>
          </a:p>
        </p:txBody>
      </p:sp>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dirty="0">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Syndicated Loan</a:t>
            </a:r>
          </a:p>
        </p:txBody>
      </p:sp>
      <p:grpSp>
        <p:nvGrpSpPr>
          <p:cNvPr id="75" name="Group 74"/>
          <p:cNvGrpSpPr/>
          <p:nvPr/>
        </p:nvGrpSpPr>
        <p:grpSpPr>
          <a:xfrm>
            <a:off x="256855" y="1830491"/>
            <a:ext cx="6845898" cy="4664876"/>
            <a:chOff x="4778375" y="1484313"/>
            <a:chExt cx="5676900" cy="5394325"/>
          </a:xfrm>
        </p:grpSpPr>
        <p:sp>
          <p:nvSpPr>
            <p:cNvPr id="76" name="Freeform 9"/>
            <p:cNvSpPr>
              <a:spLocks/>
            </p:cNvSpPr>
            <p:nvPr/>
          </p:nvSpPr>
          <p:spPr bwMode="auto">
            <a:xfrm>
              <a:off x="4778375" y="4319588"/>
              <a:ext cx="5676900" cy="2559050"/>
            </a:xfrm>
            <a:custGeom>
              <a:avLst/>
              <a:gdLst>
                <a:gd name="T0" fmla="*/ 3576 w 3576"/>
                <a:gd name="T1" fmla="*/ 0 h 1612"/>
                <a:gd name="T2" fmla="*/ 2536 w 3576"/>
                <a:gd name="T3" fmla="*/ 0 h 1612"/>
                <a:gd name="T4" fmla="*/ 2504 w 3576"/>
                <a:gd name="T5" fmla="*/ 2 h 1612"/>
                <a:gd name="T6" fmla="*/ 2474 w 3576"/>
                <a:gd name="T7" fmla="*/ 12 h 1612"/>
                <a:gd name="T8" fmla="*/ 2446 w 3576"/>
                <a:gd name="T9" fmla="*/ 26 h 1612"/>
                <a:gd name="T10" fmla="*/ 2422 w 3576"/>
                <a:gd name="T11" fmla="*/ 46 h 1612"/>
                <a:gd name="T12" fmla="*/ 2402 w 3576"/>
                <a:gd name="T13" fmla="*/ 70 h 1612"/>
                <a:gd name="T14" fmla="*/ 2386 w 3576"/>
                <a:gd name="T15" fmla="*/ 98 h 1612"/>
                <a:gd name="T16" fmla="*/ 2378 w 3576"/>
                <a:gd name="T17" fmla="*/ 128 h 1612"/>
                <a:gd name="T18" fmla="*/ 2374 w 3576"/>
                <a:gd name="T19" fmla="*/ 162 h 1612"/>
                <a:gd name="T20" fmla="*/ 2374 w 3576"/>
                <a:gd name="T21" fmla="*/ 612 h 1612"/>
                <a:gd name="T22" fmla="*/ 2368 w 3576"/>
                <a:gd name="T23" fmla="*/ 678 h 1612"/>
                <a:gd name="T24" fmla="*/ 2348 w 3576"/>
                <a:gd name="T25" fmla="*/ 738 h 1612"/>
                <a:gd name="T26" fmla="*/ 2318 w 3576"/>
                <a:gd name="T27" fmla="*/ 794 h 1612"/>
                <a:gd name="T28" fmla="*/ 2280 w 3576"/>
                <a:gd name="T29" fmla="*/ 842 h 1612"/>
                <a:gd name="T30" fmla="*/ 2232 w 3576"/>
                <a:gd name="T31" fmla="*/ 880 h 1612"/>
                <a:gd name="T32" fmla="*/ 2176 w 3576"/>
                <a:gd name="T33" fmla="*/ 910 h 1612"/>
                <a:gd name="T34" fmla="*/ 2116 w 3576"/>
                <a:gd name="T35" fmla="*/ 930 h 1612"/>
                <a:gd name="T36" fmla="*/ 2050 w 3576"/>
                <a:gd name="T37" fmla="*/ 936 h 1612"/>
                <a:gd name="T38" fmla="*/ 324 w 3576"/>
                <a:gd name="T39" fmla="*/ 936 h 1612"/>
                <a:gd name="T40" fmla="*/ 292 w 3576"/>
                <a:gd name="T41" fmla="*/ 938 h 1612"/>
                <a:gd name="T42" fmla="*/ 228 w 3576"/>
                <a:gd name="T43" fmla="*/ 950 h 1612"/>
                <a:gd name="T44" fmla="*/ 170 w 3576"/>
                <a:gd name="T45" fmla="*/ 976 h 1612"/>
                <a:gd name="T46" fmla="*/ 118 w 3576"/>
                <a:gd name="T47" fmla="*/ 1010 h 1612"/>
                <a:gd name="T48" fmla="*/ 74 w 3576"/>
                <a:gd name="T49" fmla="*/ 1054 h 1612"/>
                <a:gd name="T50" fmla="*/ 40 w 3576"/>
                <a:gd name="T51" fmla="*/ 1106 h 1612"/>
                <a:gd name="T52" fmla="*/ 14 w 3576"/>
                <a:gd name="T53" fmla="*/ 1164 h 1612"/>
                <a:gd name="T54" fmla="*/ 2 w 3576"/>
                <a:gd name="T55" fmla="*/ 1228 h 1612"/>
                <a:gd name="T56" fmla="*/ 0 w 3576"/>
                <a:gd name="T57" fmla="*/ 1288 h 1612"/>
                <a:gd name="T58" fmla="*/ 2 w 3576"/>
                <a:gd name="T59" fmla="*/ 1320 h 1612"/>
                <a:gd name="T60" fmla="*/ 14 w 3576"/>
                <a:gd name="T61" fmla="*/ 1384 h 1612"/>
                <a:gd name="T62" fmla="*/ 40 w 3576"/>
                <a:gd name="T63" fmla="*/ 1442 h 1612"/>
                <a:gd name="T64" fmla="*/ 74 w 3576"/>
                <a:gd name="T65" fmla="*/ 1494 h 1612"/>
                <a:gd name="T66" fmla="*/ 118 w 3576"/>
                <a:gd name="T67" fmla="*/ 1538 h 1612"/>
                <a:gd name="T68" fmla="*/ 170 w 3576"/>
                <a:gd name="T69" fmla="*/ 1572 h 1612"/>
                <a:gd name="T70" fmla="*/ 228 w 3576"/>
                <a:gd name="T71" fmla="*/ 1596 h 1612"/>
                <a:gd name="T72" fmla="*/ 292 w 3576"/>
                <a:gd name="T73" fmla="*/ 1610 h 1612"/>
                <a:gd name="T74" fmla="*/ 324 w 3576"/>
                <a:gd name="T75" fmla="*/ 1612 h 1612"/>
                <a:gd name="T76" fmla="*/ 2106 w 3576"/>
                <a:gd name="T77" fmla="*/ 1612 h 1612"/>
                <a:gd name="T78" fmla="*/ 2172 w 3576"/>
                <a:gd name="T79" fmla="*/ 1604 h 1612"/>
                <a:gd name="T80" fmla="*/ 2232 w 3576"/>
                <a:gd name="T81" fmla="*/ 1586 h 1612"/>
                <a:gd name="T82" fmla="*/ 2288 w 3576"/>
                <a:gd name="T83" fmla="*/ 1556 h 1612"/>
                <a:gd name="T84" fmla="*/ 2336 w 3576"/>
                <a:gd name="T85" fmla="*/ 1516 h 1612"/>
                <a:gd name="T86" fmla="*/ 2376 w 3576"/>
                <a:gd name="T87" fmla="*/ 1468 h 1612"/>
                <a:gd name="T88" fmla="*/ 2406 w 3576"/>
                <a:gd name="T89" fmla="*/ 1414 h 1612"/>
                <a:gd name="T90" fmla="*/ 2424 w 3576"/>
                <a:gd name="T91" fmla="*/ 1352 h 1612"/>
                <a:gd name="T92" fmla="*/ 2430 w 3576"/>
                <a:gd name="T93" fmla="*/ 1288 h 1612"/>
                <a:gd name="T94" fmla="*/ 2430 w 3576"/>
                <a:gd name="T95" fmla="*/ 154 h 1612"/>
                <a:gd name="T96" fmla="*/ 2440 w 3576"/>
                <a:gd name="T97" fmla="*/ 120 h 1612"/>
                <a:gd name="T98" fmla="*/ 2462 w 3576"/>
                <a:gd name="T99" fmla="*/ 88 h 1612"/>
                <a:gd name="T100" fmla="*/ 2494 w 3576"/>
                <a:gd name="T101" fmla="*/ 64 h 1612"/>
                <a:gd name="T102" fmla="*/ 2528 w 3576"/>
                <a:gd name="T103" fmla="*/ 56 h 1612"/>
                <a:gd name="T104" fmla="*/ 3576 w 3576"/>
                <a:gd name="T105" fmla="*/ 56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76" h="1612">
                  <a:moveTo>
                    <a:pt x="3576" y="0"/>
                  </a:moveTo>
                  <a:lnTo>
                    <a:pt x="3576" y="0"/>
                  </a:lnTo>
                  <a:lnTo>
                    <a:pt x="2536" y="0"/>
                  </a:lnTo>
                  <a:lnTo>
                    <a:pt x="2536" y="0"/>
                  </a:lnTo>
                  <a:lnTo>
                    <a:pt x="2520" y="0"/>
                  </a:lnTo>
                  <a:lnTo>
                    <a:pt x="2504" y="2"/>
                  </a:lnTo>
                  <a:lnTo>
                    <a:pt x="2488" y="6"/>
                  </a:lnTo>
                  <a:lnTo>
                    <a:pt x="2474" y="12"/>
                  </a:lnTo>
                  <a:lnTo>
                    <a:pt x="2458" y="18"/>
                  </a:lnTo>
                  <a:lnTo>
                    <a:pt x="2446" y="26"/>
                  </a:lnTo>
                  <a:lnTo>
                    <a:pt x="2434" y="36"/>
                  </a:lnTo>
                  <a:lnTo>
                    <a:pt x="2422" y="46"/>
                  </a:lnTo>
                  <a:lnTo>
                    <a:pt x="2412" y="58"/>
                  </a:lnTo>
                  <a:lnTo>
                    <a:pt x="2402" y="70"/>
                  </a:lnTo>
                  <a:lnTo>
                    <a:pt x="2394" y="84"/>
                  </a:lnTo>
                  <a:lnTo>
                    <a:pt x="2386" y="98"/>
                  </a:lnTo>
                  <a:lnTo>
                    <a:pt x="2382" y="114"/>
                  </a:lnTo>
                  <a:lnTo>
                    <a:pt x="2378" y="128"/>
                  </a:lnTo>
                  <a:lnTo>
                    <a:pt x="2374" y="144"/>
                  </a:lnTo>
                  <a:lnTo>
                    <a:pt x="2374" y="162"/>
                  </a:lnTo>
                  <a:lnTo>
                    <a:pt x="2374" y="612"/>
                  </a:lnTo>
                  <a:lnTo>
                    <a:pt x="2374" y="612"/>
                  </a:lnTo>
                  <a:lnTo>
                    <a:pt x="2372" y="646"/>
                  </a:lnTo>
                  <a:lnTo>
                    <a:pt x="2368" y="678"/>
                  </a:lnTo>
                  <a:lnTo>
                    <a:pt x="2360" y="708"/>
                  </a:lnTo>
                  <a:lnTo>
                    <a:pt x="2348" y="738"/>
                  </a:lnTo>
                  <a:lnTo>
                    <a:pt x="2334" y="766"/>
                  </a:lnTo>
                  <a:lnTo>
                    <a:pt x="2318" y="794"/>
                  </a:lnTo>
                  <a:lnTo>
                    <a:pt x="2300" y="818"/>
                  </a:lnTo>
                  <a:lnTo>
                    <a:pt x="2280" y="842"/>
                  </a:lnTo>
                  <a:lnTo>
                    <a:pt x="2256" y="862"/>
                  </a:lnTo>
                  <a:lnTo>
                    <a:pt x="2232" y="880"/>
                  </a:lnTo>
                  <a:lnTo>
                    <a:pt x="2204" y="898"/>
                  </a:lnTo>
                  <a:lnTo>
                    <a:pt x="2176" y="910"/>
                  </a:lnTo>
                  <a:lnTo>
                    <a:pt x="2146" y="922"/>
                  </a:lnTo>
                  <a:lnTo>
                    <a:pt x="2116" y="930"/>
                  </a:lnTo>
                  <a:lnTo>
                    <a:pt x="2084" y="934"/>
                  </a:lnTo>
                  <a:lnTo>
                    <a:pt x="2050" y="936"/>
                  </a:lnTo>
                  <a:lnTo>
                    <a:pt x="2050" y="936"/>
                  </a:lnTo>
                  <a:lnTo>
                    <a:pt x="324" y="936"/>
                  </a:lnTo>
                  <a:lnTo>
                    <a:pt x="324" y="936"/>
                  </a:lnTo>
                  <a:lnTo>
                    <a:pt x="292" y="938"/>
                  </a:lnTo>
                  <a:lnTo>
                    <a:pt x="258" y="942"/>
                  </a:lnTo>
                  <a:lnTo>
                    <a:pt x="228" y="950"/>
                  </a:lnTo>
                  <a:lnTo>
                    <a:pt x="198" y="962"/>
                  </a:lnTo>
                  <a:lnTo>
                    <a:pt x="170" y="976"/>
                  </a:lnTo>
                  <a:lnTo>
                    <a:pt x="144" y="992"/>
                  </a:lnTo>
                  <a:lnTo>
                    <a:pt x="118" y="1010"/>
                  </a:lnTo>
                  <a:lnTo>
                    <a:pt x="96" y="1032"/>
                  </a:lnTo>
                  <a:lnTo>
                    <a:pt x="74" y="1054"/>
                  </a:lnTo>
                  <a:lnTo>
                    <a:pt x="56" y="1080"/>
                  </a:lnTo>
                  <a:lnTo>
                    <a:pt x="40" y="1106"/>
                  </a:lnTo>
                  <a:lnTo>
                    <a:pt x="26" y="1134"/>
                  </a:lnTo>
                  <a:lnTo>
                    <a:pt x="14" y="1164"/>
                  </a:lnTo>
                  <a:lnTo>
                    <a:pt x="6" y="1196"/>
                  </a:lnTo>
                  <a:lnTo>
                    <a:pt x="2" y="1228"/>
                  </a:lnTo>
                  <a:lnTo>
                    <a:pt x="0" y="1260"/>
                  </a:lnTo>
                  <a:lnTo>
                    <a:pt x="0" y="1288"/>
                  </a:lnTo>
                  <a:lnTo>
                    <a:pt x="0" y="1288"/>
                  </a:lnTo>
                  <a:lnTo>
                    <a:pt x="2" y="1320"/>
                  </a:lnTo>
                  <a:lnTo>
                    <a:pt x="6" y="1352"/>
                  </a:lnTo>
                  <a:lnTo>
                    <a:pt x="14" y="1384"/>
                  </a:lnTo>
                  <a:lnTo>
                    <a:pt x="26" y="1414"/>
                  </a:lnTo>
                  <a:lnTo>
                    <a:pt x="40" y="1442"/>
                  </a:lnTo>
                  <a:lnTo>
                    <a:pt x="56" y="1468"/>
                  </a:lnTo>
                  <a:lnTo>
                    <a:pt x="74" y="1494"/>
                  </a:lnTo>
                  <a:lnTo>
                    <a:pt x="96" y="1516"/>
                  </a:lnTo>
                  <a:lnTo>
                    <a:pt x="118" y="1538"/>
                  </a:lnTo>
                  <a:lnTo>
                    <a:pt x="144" y="1556"/>
                  </a:lnTo>
                  <a:lnTo>
                    <a:pt x="170" y="1572"/>
                  </a:lnTo>
                  <a:lnTo>
                    <a:pt x="198" y="1586"/>
                  </a:lnTo>
                  <a:lnTo>
                    <a:pt x="228" y="1596"/>
                  </a:lnTo>
                  <a:lnTo>
                    <a:pt x="258" y="1604"/>
                  </a:lnTo>
                  <a:lnTo>
                    <a:pt x="292" y="1610"/>
                  </a:lnTo>
                  <a:lnTo>
                    <a:pt x="324" y="1612"/>
                  </a:lnTo>
                  <a:lnTo>
                    <a:pt x="324" y="1612"/>
                  </a:lnTo>
                  <a:lnTo>
                    <a:pt x="2106" y="1612"/>
                  </a:lnTo>
                  <a:lnTo>
                    <a:pt x="2106" y="1612"/>
                  </a:lnTo>
                  <a:lnTo>
                    <a:pt x="2140" y="1610"/>
                  </a:lnTo>
                  <a:lnTo>
                    <a:pt x="2172" y="1604"/>
                  </a:lnTo>
                  <a:lnTo>
                    <a:pt x="2204" y="1596"/>
                  </a:lnTo>
                  <a:lnTo>
                    <a:pt x="2232" y="1586"/>
                  </a:lnTo>
                  <a:lnTo>
                    <a:pt x="2262" y="1572"/>
                  </a:lnTo>
                  <a:lnTo>
                    <a:pt x="2288" y="1556"/>
                  </a:lnTo>
                  <a:lnTo>
                    <a:pt x="2312" y="1538"/>
                  </a:lnTo>
                  <a:lnTo>
                    <a:pt x="2336" y="1516"/>
                  </a:lnTo>
                  <a:lnTo>
                    <a:pt x="2356" y="1494"/>
                  </a:lnTo>
                  <a:lnTo>
                    <a:pt x="2376" y="1468"/>
                  </a:lnTo>
                  <a:lnTo>
                    <a:pt x="2392" y="1442"/>
                  </a:lnTo>
                  <a:lnTo>
                    <a:pt x="2406" y="1414"/>
                  </a:lnTo>
                  <a:lnTo>
                    <a:pt x="2416" y="1384"/>
                  </a:lnTo>
                  <a:lnTo>
                    <a:pt x="2424" y="1352"/>
                  </a:lnTo>
                  <a:lnTo>
                    <a:pt x="2430" y="1320"/>
                  </a:lnTo>
                  <a:lnTo>
                    <a:pt x="2430" y="1288"/>
                  </a:lnTo>
                  <a:lnTo>
                    <a:pt x="2430" y="154"/>
                  </a:lnTo>
                  <a:lnTo>
                    <a:pt x="2430" y="154"/>
                  </a:lnTo>
                  <a:lnTo>
                    <a:pt x="2434" y="136"/>
                  </a:lnTo>
                  <a:lnTo>
                    <a:pt x="2440" y="120"/>
                  </a:lnTo>
                  <a:lnTo>
                    <a:pt x="2450" y="102"/>
                  </a:lnTo>
                  <a:lnTo>
                    <a:pt x="2462" y="88"/>
                  </a:lnTo>
                  <a:lnTo>
                    <a:pt x="2478" y="74"/>
                  </a:lnTo>
                  <a:lnTo>
                    <a:pt x="2494" y="64"/>
                  </a:lnTo>
                  <a:lnTo>
                    <a:pt x="2512" y="58"/>
                  </a:lnTo>
                  <a:lnTo>
                    <a:pt x="2528" y="56"/>
                  </a:lnTo>
                  <a:lnTo>
                    <a:pt x="2528" y="56"/>
                  </a:lnTo>
                  <a:lnTo>
                    <a:pt x="3576" y="56"/>
                  </a:lnTo>
                  <a:lnTo>
                    <a:pt x="3576" y="0"/>
                  </a:lnTo>
                  <a:close/>
                </a:path>
              </a:pathLst>
            </a:custGeom>
            <a:solidFill>
              <a:schemeClr val="tx2"/>
            </a:solidFill>
            <a:ln w="9525">
              <a:solidFill>
                <a:schemeClr val="tx2"/>
              </a:solidFill>
              <a:round/>
              <a:headEnd/>
              <a:tailEnd/>
            </a:ln>
          </p:spPr>
          <p:txBody>
            <a:bodyPr vert="horz" wrap="square" lIns="80682" tIns="40341" rIns="80682" bIns="40341" numCol="1" anchor="t" anchorCtr="0" compatLnSpc="1">
              <a:prstTxWarp prst="textNoShape">
                <a:avLst/>
              </a:prstTxWarp>
            </a:bodyPr>
            <a:lstStyle/>
            <a:p>
              <a:endParaRPr lang="en-GB" sz="1588"/>
            </a:p>
          </p:txBody>
        </p:sp>
        <p:sp>
          <p:nvSpPr>
            <p:cNvPr id="77" name="Freeform 13"/>
            <p:cNvSpPr>
              <a:spLocks/>
            </p:cNvSpPr>
            <p:nvPr/>
          </p:nvSpPr>
          <p:spPr bwMode="auto">
            <a:xfrm>
              <a:off x="4778375" y="4227513"/>
              <a:ext cx="5676900" cy="1577975"/>
            </a:xfrm>
            <a:custGeom>
              <a:avLst/>
              <a:gdLst>
                <a:gd name="T0" fmla="*/ 3576 w 3576"/>
                <a:gd name="T1" fmla="*/ 0 h 994"/>
                <a:gd name="T2" fmla="*/ 2560 w 3576"/>
                <a:gd name="T3" fmla="*/ 0 h 994"/>
                <a:gd name="T4" fmla="*/ 2482 w 3576"/>
                <a:gd name="T5" fmla="*/ 8 h 994"/>
                <a:gd name="T6" fmla="*/ 2420 w 3576"/>
                <a:gd name="T7" fmla="*/ 32 h 994"/>
                <a:gd name="T8" fmla="*/ 2374 w 3576"/>
                <a:gd name="T9" fmla="*/ 68 h 994"/>
                <a:gd name="T10" fmla="*/ 2344 w 3576"/>
                <a:gd name="T11" fmla="*/ 114 h 994"/>
                <a:gd name="T12" fmla="*/ 2336 w 3576"/>
                <a:gd name="T13" fmla="*/ 134 h 994"/>
                <a:gd name="T14" fmla="*/ 2324 w 3576"/>
                <a:gd name="T15" fmla="*/ 154 h 994"/>
                <a:gd name="T16" fmla="*/ 2300 w 3576"/>
                <a:gd name="T17" fmla="*/ 192 h 994"/>
                <a:gd name="T18" fmla="*/ 2270 w 3576"/>
                <a:gd name="T19" fmla="*/ 224 h 994"/>
                <a:gd name="T20" fmla="*/ 2236 w 3576"/>
                <a:gd name="T21" fmla="*/ 254 h 994"/>
                <a:gd name="T22" fmla="*/ 2198 w 3576"/>
                <a:gd name="T23" fmla="*/ 278 h 994"/>
                <a:gd name="T24" fmla="*/ 2156 w 3576"/>
                <a:gd name="T25" fmla="*/ 298 h 994"/>
                <a:gd name="T26" fmla="*/ 2112 w 3576"/>
                <a:gd name="T27" fmla="*/ 312 h 994"/>
                <a:gd name="T28" fmla="*/ 2066 w 3576"/>
                <a:gd name="T29" fmla="*/ 318 h 994"/>
                <a:gd name="T30" fmla="*/ 326 w 3576"/>
                <a:gd name="T31" fmla="*/ 320 h 994"/>
                <a:gd name="T32" fmla="*/ 324 w 3576"/>
                <a:gd name="T33" fmla="*/ 320 h 994"/>
                <a:gd name="T34" fmla="*/ 258 w 3576"/>
                <a:gd name="T35" fmla="*/ 326 h 994"/>
                <a:gd name="T36" fmla="*/ 198 w 3576"/>
                <a:gd name="T37" fmla="*/ 344 h 994"/>
                <a:gd name="T38" fmla="*/ 144 w 3576"/>
                <a:gd name="T39" fmla="*/ 374 h 994"/>
                <a:gd name="T40" fmla="*/ 96 w 3576"/>
                <a:gd name="T41" fmla="*/ 414 h 994"/>
                <a:gd name="T42" fmla="*/ 56 w 3576"/>
                <a:gd name="T43" fmla="*/ 462 h 994"/>
                <a:gd name="T44" fmla="*/ 26 w 3576"/>
                <a:gd name="T45" fmla="*/ 518 h 994"/>
                <a:gd name="T46" fmla="*/ 6 w 3576"/>
                <a:gd name="T47" fmla="*/ 578 h 994"/>
                <a:gd name="T48" fmla="*/ 0 w 3576"/>
                <a:gd name="T49" fmla="*/ 644 h 994"/>
                <a:gd name="T50" fmla="*/ 0 w 3576"/>
                <a:gd name="T51" fmla="*/ 670 h 994"/>
                <a:gd name="T52" fmla="*/ 6 w 3576"/>
                <a:gd name="T53" fmla="*/ 736 h 994"/>
                <a:gd name="T54" fmla="*/ 26 w 3576"/>
                <a:gd name="T55" fmla="*/ 796 h 994"/>
                <a:gd name="T56" fmla="*/ 56 w 3576"/>
                <a:gd name="T57" fmla="*/ 852 h 994"/>
                <a:gd name="T58" fmla="*/ 96 w 3576"/>
                <a:gd name="T59" fmla="*/ 900 h 994"/>
                <a:gd name="T60" fmla="*/ 144 w 3576"/>
                <a:gd name="T61" fmla="*/ 938 h 994"/>
                <a:gd name="T62" fmla="*/ 198 w 3576"/>
                <a:gd name="T63" fmla="*/ 968 h 994"/>
                <a:gd name="T64" fmla="*/ 258 w 3576"/>
                <a:gd name="T65" fmla="*/ 988 h 994"/>
                <a:gd name="T66" fmla="*/ 324 w 3576"/>
                <a:gd name="T67" fmla="*/ 994 h 994"/>
                <a:gd name="T68" fmla="*/ 2050 w 3576"/>
                <a:gd name="T69" fmla="*/ 994 h 994"/>
                <a:gd name="T70" fmla="*/ 2116 w 3576"/>
                <a:gd name="T71" fmla="*/ 988 h 994"/>
                <a:gd name="T72" fmla="*/ 2176 w 3576"/>
                <a:gd name="T73" fmla="*/ 968 h 994"/>
                <a:gd name="T74" fmla="*/ 2232 w 3576"/>
                <a:gd name="T75" fmla="*/ 938 h 994"/>
                <a:gd name="T76" fmla="*/ 2280 w 3576"/>
                <a:gd name="T77" fmla="*/ 900 h 994"/>
                <a:gd name="T78" fmla="*/ 2318 w 3576"/>
                <a:gd name="T79" fmla="*/ 852 h 994"/>
                <a:gd name="T80" fmla="*/ 2348 w 3576"/>
                <a:gd name="T81" fmla="*/ 796 h 994"/>
                <a:gd name="T82" fmla="*/ 2368 w 3576"/>
                <a:gd name="T83" fmla="*/ 736 h 994"/>
                <a:gd name="T84" fmla="*/ 2374 w 3576"/>
                <a:gd name="T85" fmla="*/ 670 h 994"/>
                <a:gd name="T86" fmla="*/ 2374 w 3576"/>
                <a:gd name="T87" fmla="*/ 220 h 994"/>
                <a:gd name="T88" fmla="*/ 2378 w 3576"/>
                <a:gd name="T89" fmla="*/ 186 h 994"/>
                <a:gd name="T90" fmla="*/ 2386 w 3576"/>
                <a:gd name="T91" fmla="*/ 156 h 994"/>
                <a:gd name="T92" fmla="*/ 2402 w 3576"/>
                <a:gd name="T93" fmla="*/ 128 h 994"/>
                <a:gd name="T94" fmla="*/ 2422 w 3576"/>
                <a:gd name="T95" fmla="*/ 104 h 994"/>
                <a:gd name="T96" fmla="*/ 2446 w 3576"/>
                <a:gd name="T97" fmla="*/ 84 h 994"/>
                <a:gd name="T98" fmla="*/ 2474 w 3576"/>
                <a:gd name="T99" fmla="*/ 70 h 994"/>
                <a:gd name="T100" fmla="*/ 2504 w 3576"/>
                <a:gd name="T101" fmla="*/ 60 h 994"/>
                <a:gd name="T102" fmla="*/ 2536 w 3576"/>
                <a:gd name="T103" fmla="*/ 58 h 994"/>
                <a:gd name="T104" fmla="*/ 3576 w 3576"/>
                <a:gd name="T105" fmla="*/ 58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76" h="994">
                  <a:moveTo>
                    <a:pt x="3576" y="0"/>
                  </a:moveTo>
                  <a:lnTo>
                    <a:pt x="3576" y="0"/>
                  </a:lnTo>
                  <a:lnTo>
                    <a:pt x="2560" y="0"/>
                  </a:lnTo>
                  <a:lnTo>
                    <a:pt x="2560" y="0"/>
                  </a:lnTo>
                  <a:lnTo>
                    <a:pt x="2520" y="2"/>
                  </a:lnTo>
                  <a:lnTo>
                    <a:pt x="2482" y="8"/>
                  </a:lnTo>
                  <a:lnTo>
                    <a:pt x="2450" y="18"/>
                  </a:lnTo>
                  <a:lnTo>
                    <a:pt x="2420" y="32"/>
                  </a:lnTo>
                  <a:lnTo>
                    <a:pt x="2396" y="48"/>
                  </a:lnTo>
                  <a:lnTo>
                    <a:pt x="2374" y="68"/>
                  </a:lnTo>
                  <a:lnTo>
                    <a:pt x="2358" y="90"/>
                  </a:lnTo>
                  <a:lnTo>
                    <a:pt x="2344" y="114"/>
                  </a:lnTo>
                  <a:lnTo>
                    <a:pt x="2344" y="114"/>
                  </a:lnTo>
                  <a:lnTo>
                    <a:pt x="2336" y="134"/>
                  </a:lnTo>
                  <a:lnTo>
                    <a:pt x="2336" y="134"/>
                  </a:lnTo>
                  <a:lnTo>
                    <a:pt x="2324" y="154"/>
                  </a:lnTo>
                  <a:lnTo>
                    <a:pt x="2312" y="172"/>
                  </a:lnTo>
                  <a:lnTo>
                    <a:pt x="2300" y="192"/>
                  </a:lnTo>
                  <a:lnTo>
                    <a:pt x="2286" y="208"/>
                  </a:lnTo>
                  <a:lnTo>
                    <a:pt x="2270" y="224"/>
                  </a:lnTo>
                  <a:lnTo>
                    <a:pt x="2254" y="240"/>
                  </a:lnTo>
                  <a:lnTo>
                    <a:pt x="2236" y="254"/>
                  </a:lnTo>
                  <a:lnTo>
                    <a:pt x="2218" y="268"/>
                  </a:lnTo>
                  <a:lnTo>
                    <a:pt x="2198" y="278"/>
                  </a:lnTo>
                  <a:lnTo>
                    <a:pt x="2178" y="290"/>
                  </a:lnTo>
                  <a:lnTo>
                    <a:pt x="2156" y="298"/>
                  </a:lnTo>
                  <a:lnTo>
                    <a:pt x="2136" y="306"/>
                  </a:lnTo>
                  <a:lnTo>
                    <a:pt x="2112" y="312"/>
                  </a:lnTo>
                  <a:lnTo>
                    <a:pt x="2090" y="316"/>
                  </a:lnTo>
                  <a:lnTo>
                    <a:pt x="2066" y="318"/>
                  </a:lnTo>
                  <a:lnTo>
                    <a:pt x="2042" y="320"/>
                  </a:lnTo>
                  <a:lnTo>
                    <a:pt x="326" y="320"/>
                  </a:lnTo>
                  <a:lnTo>
                    <a:pt x="324" y="320"/>
                  </a:lnTo>
                  <a:lnTo>
                    <a:pt x="324" y="320"/>
                  </a:lnTo>
                  <a:lnTo>
                    <a:pt x="292" y="320"/>
                  </a:lnTo>
                  <a:lnTo>
                    <a:pt x="258" y="326"/>
                  </a:lnTo>
                  <a:lnTo>
                    <a:pt x="228" y="334"/>
                  </a:lnTo>
                  <a:lnTo>
                    <a:pt x="198" y="344"/>
                  </a:lnTo>
                  <a:lnTo>
                    <a:pt x="170" y="358"/>
                  </a:lnTo>
                  <a:lnTo>
                    <a:pt x="144" y="374"/>
                  </a:lnTo>
                  <a:lnTo>
                    <a:pt x="118" y="394"/>
                  </a:lnTo>
                  <a:lnTo>
                    <a:pt x="96" y="414"/>
                  </a:lnTo>
                  <a:lnTo>
                    <a:pt x="74" y="438"/>
                  </a:lnTo>
                  <a:lnTo>
                    <a:pt x="56" y="462"/>
                  </a:lnTo>
                  <a:lnTo>
                    <a:pt x="40" y="488"/>
                  </a:lnTo>
                  <a:lnTo>
                    <a:pt x="26" y="518"/>
                  </a:lnTo>
                  <a:lnTo>
                    <a:pt x="14" y="546"/>
                  </a:lnTo>
                  <a:lnTo>
                    <a:pt x="6" y="578"/>
                  </a:lnTo>
                  <a:lnTo>
                    <a:pt x="2" y="610"/>
                  </a:lnTo>
                  <a:lnTo>
                    <a:pt x="0" y="644"/>
                  </a:lnTo>
                  <a:lnTo>
                    <a:pt x="0" y="670"/>
                  </a:lnTo>
                  <a:lnTo>
                    <a:pt x="0" y="670"/>
                  </a:lnTo>
                  <a:lnTo>
                    <a:pt x="2" y="704"/>
                  </a:lnTo>
                  <a:lnTo>
                    <a:pt x="6" y="736"/>
                  </a:lnTo>
                  <a:lnTo>
                    <a:pt x="14" y="766"/>
                  </a:lnTo>
                  <a:lnTo>
                    <a:pt x="26" y="796"/>
                  </a:lnTo>
                  <a:lnTo>
                    <a:pt x="40" y="824"/>
                  </a:lnTo>
                  <a:lnTo>
                    <a:pt x="56" y="852"/>
                  </a:lnTo>
                  <a:lnTo>
                    <a:pt x="74" y="876"/>
                  </a:lnTo>
                  <a:lnTo>
                    <a:pt x="96" y="900"/>
                  </a:lnTo>
                  <a:lnTo>
                    <a:pt x="118" y="920"/>
                  </a:lnTo>
                  <a:lnTo>
                    <a:pt x="144" y="938"/>
                  </a:lnTo>
                  <a:lnTo>
                    <a:pt x="170" y="956"/>
                  </a:lnTo>
                  <a:lnTo>
                    <a:pt x="198" y="968"/>
                  </a:lnTo>
                  <a:lnTo>
                    <a:pt x="228" y="980"/>
                  </a:lnTo>
                  <a:lnTo>
                    <a:pt x="258" y="988"/>
                  </a:lnTo>
                  <a:lnTo>
                    <a:pt x="292" y="992"/>
                  </a:lnTo>
                  <a:lnTo>
                    <a:pt x="324" y="994"/>
                  </a:lnTo>
                  <a:lnTo>
                    <a:pt x="2050" y="994"/>
                  </a:lnTo>
                  <a:lnTo>
                    <a:pt x="2050" y="994"/>
                  </a:lnTo>
                  <a:lnTo>
                    <a:pt x="2084" y="992"/>
                  </a:lnTo>
                  <a:lnTo>
                    <a:pt x="2116" y="988"/>
                  </a:lnTo>
                  <a:lnTo>
                    <a:pt x="2146" y="980"/>
                  </a:lnTo>
                  <a:lnTo>
                    <a:pt x="2176" y="968"/>
                  </a:lnTo>
                  <a:lnTo>
                    <a:pt x="2204" y="956"/>
                  </a:lnTo>
                  <a:lnTo>
                    <a:pt x="2232" y="938"/>
                  </a:lnTo>
                  <a:lnTo>
                    <a:pt x="2256" y="920"/>
                  </a:lnTo>
                  <a:lnTo>
                    <a:pt x="2280" y="900"/>
                  </a:lnTo>
                  <a:lnTo>
                    <a:pt x="2300" y="876"/>
                  </a:lnTo>
                  <a:lnTo>
                    <a:pt x="2318" y="852"/>
                  </a:lnTo>
                  <a:lnTo>
                    <a:pt x="2334" y="824"/>
                  </a:lnTo>
                  <a:lnTo>
                    <a:pt x="2348" y="796"/>
                  </a:lnTo>
                  <a:lnTo>
                    <a:pt x="2360" y="766"/>
                  </a:lnTo>
                  <a:lnTo>
                    <a:pt x="2368" y="736"/>
                  </a:lnTo>
                  <a:lnTo>
                    <a:pt x="2372" y="704"/>
                  </a:lnTo>
                  <a:lnTo>
                    <a:pt x="2374" y="670"/>
                  </a:lnTo>
                  <a:lnTo>
                    <a:pt x="2374" y="220"/>
                  </a:lnTo>
                  <a:lnTo>
                    <a:pt x="2374" y="220"/>
                  </a:lnTo>
                  <a:lnTo>
                    <a:pt x="2374" y="202"/>
                  </a:lnTo>
                  <a:lnTo>
                    <a:pt x="2378" y="186"/>
                  </a:lnTo>
                  <a:lnTo>
                    <a:pt x="2382" y="172"/>
                  </a:lnTo>
                  <a:lnTo>
                    <a:pt x="2386" y="156"/>
                  </a:lnTo>
                  <a:lnTo>
                    <a:pt x="2394" y="142"/>
                  </a:lnTo>
                  <a:lnTo>
                    <a:pt x="2402" y="128"/>
                  </a:lnTo>
                  <a:lnTo>
                    <a:pt x="2412" y="116"/>
                  </a:lnTo>
                  <a:lnTo>
                    <a:pt x="2422" y="104"/>
                  </a:lnTo>
                  <a:lnTo>
                    <a:pt x="2434" y="94"/>
                  </a:lnTo>
                  <a:lnTo>
                    <a:pt x="2446" y="84"/>
                  </a:lnTo>
                  <a:lnTo>
                    <a:pt x="2458" y="76"/>
                  </a:lnTo>
                  <a:lnTo>
                    <a:pt x="2474" y="70"/>
                  </a:lnTo>
                  <a:lnTo>
                    <a:pt x="2488" y="64"/>
                  </a:lnTo>
                  <a:lnTo>
                    <a:pt x="2504" y="60"/>
                  </a:lnTo>
                  <a:lnTo>
                    <a:pt x="2520" y="58"/>
                  </a:lnTo>
                  <a:lnTo>
                    <a:pt x="2536" y="58"/>
                  </a:lnTo>
                  <a:lnTo>
                    <a:pt x="2536" y="58"/>
                  </a:lnTo>
                  <a:lnTo>
                    <a:pt x="3576" y="58"/>
                  </a:lnTo>
                  <a:lnTo>
                    <a:pt x="3576" y="0"/>
                  </a:lnTo>
                  <a:close/>
                </a:path>
              </a:pathLst>
            </a:custGeom>
            <a:solidFill>
              <a:schemeClr val="tx2">
                <a:lumMod val="60000"/>
                <a:lumOff val="40000"/>
              </a:schemeClr>
            </a:solidFill>
            <a:ln w="9525">
              <a:solidFill>
                <a:schemeClr val="tx2">
                  <a:lumMod val="60000"/>
                  <a:lumOff val="40000"/>
                </a:schemeClr>
              </a:solidFill>
              <a:round/>
              <a:headEnd/>
              <a:tailEnd/>
            </a:ln>
          </p:spPr>
          <p:txBody>
            <a:bodyPr vert="horz" wrap="square" lIns="80682" tIns="40341" rIns="80682" bIns="40341" numCol="1" anchor="t" anchorCtr="0" compatLnSpc="1">
              <a:prstTxWarp prst="textNoShape">
                <a:avLst/>
              </a:prstTxWarp>
            </a:bodyPr>
            <a:lstStyle/>
            <a:p>
              <a:endParaRPr lang="en-GB" sz="1588"/>
            </a:p>
          </p:txBody>
        </p:sp>
        <p:sp>
          <p:nvSpPr>
            <p:cNvPr id="78" name="Freeform 21"/>
            <p:cNvSpPr>
              <a:spLocks/>
            </p:cNvSpPr>
            <p:nvPr/>
          </p:nvSpPr>
          <p:spPr bwMode="auto">
            <a:xfrm>
              <a:off x="4778375" y="3627438"/>
              <a:ext cx="5676900" cy="1108075"/>
            </a:xfrm>
            <a:custGeom>
              <a:avLst/>
              <a:gdLst>
                <a:gd name="T0" fmla="*/ 3576 w 3576"/>
                <a:gd name="T1" fmla="*/ 378 h 698"/>
                <a:gd name="T2" fmla="*/ 2560 w 3576"/>
                <a:gd name="T3" fmla="*/ 378 h 698"/>
                <a:gd name="T4" fmla="*/ 2482 w 3576"/>
                <a:gd name="T5" fmla="*/ 386 h 698"/>
                <a:gd name="T6" fmla="*/ 2420 w 3576"/>
                <a:gd name="T7" fmla="*/ 410 h 698"/>
                <a:gd name="T8" fmla="*/ 2374 w 3576"/>
                <a:gd name="T9" fmla="*/ 446 h 698"/>
                <a:gd name="T10" fmla="*/ 2344 w 3576"/>
                <a:gd name="T11" fmla="*/ 492 h 698"/>
                <a:gd name="T12" fmla="*/ 2336 w 3576"/>
                <a:gd name="T13" fmla="*/ 512 h 698"/>
                <a:gd name="T14" fmla="*/ 2324 w 3576"/>
                <a:gd name="T15" fmla="*/ 532 h 698"/>
                <a:gd name="T16" fmla="*/ 2300 w 3576"/>
                <a:gd name="T17" fmla="*/ 570 h 698"/>
                <a:gd name="T18" fmla="*/ 2270 w 3576"/>
                <a:gd name="T19" fmla="*/ 602 h 698"/>
                <a:gd name="T20" fmla="*/ 2236 w 3576"/>
                <a:gd name="T21" fmla="*/ 632 h 698"/>
                <a:gd name="T22" fmla="*/ 2198 w 3576"/>
                <a:gd name="T23" fmla="*/ 656 h 698"/>
                <a:gd name="T24" fmla="*/ 2156 w 3576"/>
                <a:gd name="T25" fmla="*/ 676 h 698"/>
                <a:gd name="T26" fmla="*/ 2112 w 3576"/>
                <a:gd name="T27" fmla="*/ 690 h 698"/>
                <a:gd name="T28" fmla="*/ 2066 w 3576"/>
                <a:gd name="T29" fmla="*/ 696 h 698"/>
                <a:gd name="T30" fmla="*/ 2042 w 3576"/>
                <a:gd name="T31" fmla="*/ 698 h 698"/>
                <a:gd name="T32" fmla="*/ 324 w 3576"/>
                <a:gd name="T33" fmla="*/ 698 h 698"/>
                <a:gd name="T34" fmla="*/ 258 w 3576"/>
                <a:gd name="T35" fmla="*/ 690 h 698"/>
                <a:gd name="T36" fmla="*/ 198 w 3576"/>
                <a:gd name="T37" fmla="*/ 672 h 698"/>
                <a:gd name="T38" fmla="*/ 144 w 3576"/>
                <a:gd name="T39" fmla="*/ 642 h 698"/>
                <a:gd name="T40" fmla="*/ 96 w 3576"/>
                <a:gd name="T41" fmla="*/ 602 h 698"/>
                <a:gd name="T42" fmla="*/ 56 w 3576"/>
                <a:gd name="T43" fmla="*/ 554 h 698"/>
                <a:gd name="T44" fmla="*/ 26 w 3576"/>
                <a:gd name="T45" fmla="*/ 500 h 698"/>
                <a:gd name="T46" fmla="*/ 6 w 3576"/>
                <a:gd name="T47" fmla="*/ 438 h 698"/>
                <a:gd name="T48" fmla="*/ 0 w 3576"/>
                <a:gd name="T49" fmla="*/ 372 h 698"/>
                <a:gd name="T50" fmla="*/ 0 w 3576"/>
                <a:gd name="T51" fmla="*/ 324 h 698"/>
                <a:gd name="T52" fmla="*/ 6 w 3576"/>
                <a:gd name="T53" fmla="*/ 258 h 698"/>
                <a:gd name="T54" fmla="*/ 26 w 3576"/>
                <a:gd name="T55" fmla="*/ 198 h 698"/>
                <a:gd name="T56" fmla="*/ 56 w 3576"/>
                <a:gd name="T57" fmla="*/ 144 h 698"/>
                <a:gd name="T58" fmla="*/ 96 w 3576"/>
                <a:gd name="T59" fmla="*/ 96 h 698"/>
                <a:gd name="T60" fmla="*/ 144 w 3576"/>
                <a:gd name="T61" fmla="*/ 56 h 698"/>
                <a:gd name="T62" fmla="*/ 198 w 3576"/>
                <a:gd name="T63" fmla="*/ 26 h 698"/>
                <a:gd name="T64" fmla="*/ 258 w 3576"/>
                <a:gd name="T65" fmla="*/ 6 h 698"/>
                <a:gd name="T66" fmla="*/ 324 w 3576"/>
                <a:gd name="T67" fmla="*/ 0 h 698"/>
                <a:gd name="T68" fmla="*/ 2042 w 3576"/>
                <a:gd name="T69" fmla="*/ 0 h 698"/>
                <a:gd name="T70" fmla="*/ 2066 w 3576"/>
                <a:gd name="T71" fmla="*/ 2 h 698"/>
                <a:gd name="T72" fmla="*/ 2112 w 3576"/>
                <a:gd name="T73" fmla="*/ 8 h 698"/>
                <a:gd name="T74" fmla="*/ 2156 w 3576"/>
                <a:gd name="T75" fmla="*/ 22 h 698"/>
                <a:gd name="T76" fmla="*/ 2198 w 3576"/>
                <a:gd name="T77" fmla="*/ 40 h 698"/>
                <a:gd name="T78" fmla="*/ 2236 w 3576"/>
                <a:gd name="T79" fmla="*/ 64 h 698"/>
                <a:gd name="T80" fmla="*/ 2270 w 3576"/>
                <a:gd name="T81" fmla="*/ 94 h 698"/>
                <a:gd name="T82" fmla="*/ 2300 w 3576"/>
                <a:gd name="T83" fmla="*/ 128 h 698"/>
                <a:gd name="T84" fmla="*/ 2324 w 3576"/>
                <a:gd name="T85" fmla="*/ 166 h 698"/>
                <a:gd name="T86" fmla="*/ 2336 w 3576"/>
                <a:gd name="T87" fmla="*/ 186 h 698"/>
                <a:gd name="T88" fmla="*/ 2344 w 3576"/>
                <a:gd name="T89" fmla="*/ 206 h 698"/>
                <a:gd name="T90" fmla="*/ 2374 w 3576"/>
                <a:gd name="T91" fmla="*/ 252 h 698"/>
                <a:gd name="T92" fmla="*/ 2420 w 3576"/>
                <a:gd name="T93" fmla="*/ 288 h 698"/>
                <a:gd name="T94" fmla="*/ 2482 w 3576"/>
                <a:gd name="T95" fmla="*/ 310 h 698"/>
                <a:gd name="T96" fmla="*/ 2560 w 3576"/>
                <a:gd name="T97" fmla="*/ 318 h 698"/>
                <a:gd name="T98" fmla="*/ 3576 w 3576"/>
                <a:gd name="T99" fmla="*/ 31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6" h="698">
                  <a:moveTo>
                    <a:pt x="3576" y="378"/>
                  </a:moveTo>
                  <a:lnTo>
                    <a:pt x="3576" y="378"/>
                  </a:lnTo>
                  <a:lnTo>
                    <a:pt x="2560" y="378"/>
                  </a:lnTo>
                  <a:lnTo>
                    <a:pt x="2560" y="378"/>
                  </a:lnTo>
                  <a:lnTo>
                    <a:pt x="2520" y="380"/>
                  </a:lnTo>
                  <a:lnTo>
                    <a:pt x="2482" y="386"/>
                  </a:lnTo>
                  <a:lnTo>
                    <a:pt x="2450" y="396"/>
                  </a:lnTo>
                  <a:lnTo>
                    <a:pt x="2420" y="410"/>
                  </a:lnTo>
                  <a:lnTo>
                    <a:pt x="2396" y="426"/>
                  </a:lnTo>
                  <a:lnTo>
                    <a:pt x="2374" y="446"/>
                  </a:lnTo>
                  <a:lnTo>
                    <a:pt x="2358" y="468"/>
                  </a:lnTo>
                  <a:lnTo>
                    <a:pt x="2344" y="492"/>
                  </a:lnTo>
                  <a:lnTo>
                    <a:pt x="2344" y="492"/>
                  </a:lnTo>
                  <a:lnTo>
                    <a:pt x="2336" y="512"/>
                  </a:lnTo>
                  <a:lnTo>
                    <a:pt x="2336" y="512"/>
                  </a:lnTo>
                  <a:lnTo>
                    <a:pt x="2324" y="532"/>
                  </a:lnTo>
                  <a:lnTo>
                    <a:pt x="2312" y="550"/>
                  </a:lnTo>
                  <a:lnTo>
                    <a:pt x="2300" y="570"/>
                  </a:lnTo>
                  <a:lnTo>
                    <a:pt x="2286" y="586"/>
                  </a:lnTo>
                  <a:lnTo>
                    <a:pt x="2270" y="602"/>
                  </a:lnTo>
                  <a:lnTo>
                    <a:pt x="2254" y="618"/>
                  </a:lnTo>
                  <a:lnTo>
                    <a:pt x="2236" y="632"/>
                  </a:lnTo>
                  <a:lnTo>
                    <a:pt x="2218" y="646"/>
                  </a:lnTo>
                  <a:lnTo>
                    <a:pt x="2198" y="656"/>
                  </a:lnTo>
                  <a:lnTo>
                    <a:pt x="2178" y="668"/>
                  </a:lnTo>
                  <a:lnTo>
                    <a:pt x="2156" y="676"/>
                  </a:lnTo>
                  <a:lnTo>
                    <a:pt x="2136" y="684"/>
                  </a:lnTo>
                  <a:lnTo>
                    <a:pt x="2112" y="690"/>
                  </a:lnTo>
                  <a:lnTo>
                    <a:pt x="2090" y="694"/>
                  </a:lnTo>
                  <a:lnTo>
                    <a:pt x="2066" y="696"/>
                  </a:lnTo>
                  <a:lnTo>
                    <a:pt x="2042" y="698"/>
                  </a:lnTo>
                  <a:lnTo>
                    <a:pt x="2042" y="698"/>
                  </a:lnTo>
                  <a:lnTo>
                    <a:pt x="324" y="698"/>
                  </a:lnTo>
                  <a:lnTo>
                    <a:pt x="324" y="698"/>
                  </a:lnTo>
                  <a:lnTo>
                    <a:pt x="292" y="696"/>
                  </a:lnTo>
                  <a:lnTo>
                    <a:pt x="258" y="690"/>
                  </a:lnTo>
                  <a:lnTo>
                    <a:pt x="228" y="682"/>
                  </a:lnTo>
                  <a:lnTo>
                    <a:pt x="198" y="672"/>
                  </a:lnTo>
                  <a:lnTo>
                    <a:pt x="170" y="658"/>
                  </a:lnTo>
                  <a:lnTo>
                    <a:pt x="144" y="642"/>
                  </a:lnTo>
                  <a:lnTo>
                    <a:pt x="118" y="624"/>
                  </a:lnTo>
                  <a:lnTo>
                    <a:pt x="96" y="602"/>
                  </a:lnTo>
                  <a:lnTo>
                    <a:pt x="74" y="580"/>
                  </a:lnTo>
                  <a:lnTo>
                    <a:pt x="56" y="554"/>
                  </a:lnTo>
                  <a:lnTo>
                    <a:pt x="40" y="528"/>
                  </a:lnTo>
                  <a:lnTo>
                    <a:pt x="26" y="500"/>
                  </a:lnTo>
                  <a:lnTo>
                    <a:pt x="14" y="470"/>
                  </a:lnTo>
                  <a:lnTo>
                    <a:pt x="6" y="438"/>
                  </a:lnTo>
                  <a:lnTo>
                    <a:pt x="2" y="406"/>
                  </a:lnTo>
                  <a:lnTo>
                    <a:pt x="0" y="372"/>
                  </a:lnTo>
                  <a:lnTo>
                    <a:pt x="0" y="324"/>
                  </a:lnTo>
                  <a:lnTo>
                    <a:pt x="0" y="324"/>
                  </a:lnTo>
                  <a:lnTo>
                    <a:pt x="2" y="292"/>
                  </a:lnTo>
                  <a:lnTo>
                    <a:pt x="6" y="258"/>
                  </a:lnTo>
                  <a:lnTo>
                    <a:pt x="14" y="228"/>
                  </a:lnTo>
                  <a:lnTo>
                    <a:pt x="26" y="198"/>
                  </a:lnTo>
                  <a:lnTo>
                    <a:pt x="40" y="170"/>
                  </a:lnTo>
                  <a:lnTo>
                    <a:pt x="56" y="144"/>
                  </a:lnTo>
                  <a:lnTo>
                    <a:pt x="74" y="118"/>
                  </a:lnTo>
                  <a:lnTo>
                    <a:pt x="96" y="96"/>
                  </a:lnTo>
                  <a:lnTo>
                    <a:pt x="118" y="74"/>
                  </a:lnTo>
                  <a:lnTo>
                    <a:pt x="144" y="56"/>
                  </a:lnTo>
                  <a:lnTo>
                    <a:pt x="170" y="40"/>
                  </a:lnTo>
                  <a:lnTo>
                    <a:pt x="198" y="26"/>
                  </a:lnTo>
                  <a:lnTo>
                    <a:pt x="228" y="14"/>
                  </a:lnTo>
                  <a:lnTo>
                    <a:pt x="258" y="6"/>
                  </a:lnTo>
                  <a:lnTo>
                    <a:pt x="292" y="2"/>
                  </a:lnTo>
                  <a:lnTo>
                    <a:pt x="324" y="0"/>
                  </a:lnTo>
                  <a:lnTo>
                    <a:pt x="324" y="0"/>
                  </a:lnTo>
                  <a:lnTo>
                    <a:pt x="2042" y="0"/>
                  </a:lnTo>
                  <a:lnTo>
                    <a:pt x="2042" y="0"/>
                  </a:lnTo>
                  <a:lnTo>
                    <a:pt x="2066" y="2"/>
                  </a:lnTo>
                  <a:lnTo>
                    <a:pt x="2090" y="4"/>
                  </a:lnTo>
                  <a:lnTo>
                    <a:pt x="2112" y="8"/>
                  </a:lnTo>
                  <a:lnTo>
                    <a:pt x="2136" y="14"/>
                  </a:lnTo>
                  <a:lnTo>
                    <a:pt x="2156" y="22"/>
                  </a:lnTo>
                  <a:lnTo>
                    <a:pt x="2178" y="30"/>
                  </a:lnTo>
                  <a:lnTo>
                    <a:pt x="2198" y="40"/>
                  </a:lnTo>
                  <a:lnTo>
                    <a:pt x="2218" y="52"/>
                  </a:lnTo>
                  <a:lnTo>
                    <a:pt x="2236" y="64"/>
                  </a:lnTo>
                  <a:lnTo>
                    <a:pt x="2254" y="80"/>
                  </a:lnTo>
                  <a:lnTo>
                    <a:pt x="2270" y="94"/>
                  </a:lnTo>
                  <a:lnTo>
                    <a:pt x="2286" y="110"/>
                  </a:lnTo>
                  <a:lnTo>
                    <a:pt x="2300" y="128"/>
                  </a:lnTo>
                  <a:lnTo>
                    <a:pt x="2312" y="146"/>
                  </a:lnTo>
                  <a:lnTo>
                    <a:pt x="2324" y="166"/>
                  </a:lnTo>
                  <a:lnTo>
                    <a:pt x="2336" y="186"/>
                  </a:lnTo>
                  <a:lnTo>
                    <a:pt x="2336" y="186"/>
                  </a:lnTo>
                  <a:lnTo>
                    <a:pt x="2344" y="206"/>
                  </a:lnTo>
                  <a:lnTo>
                    <a:pt x="2344" y="206"/>
                  </a:lnTo>
                  <a:lnTo>
                    <a:pt x="2358" y="230"/>
                  </a:lnTo>
                  <a:lnTo>
                    <a:pt x="2374" y="252"/>
                  </a:lnTo>
                  <a:lnTo>
                    <a:pt x="2396" y="272"/>
                  </a:lnTo>
                  <a:lnTo>
                    <a:pt x="2420" y="288"/>
                  </a:lnTo>
                  <a:lnTo>
                    <a:pt x="2450" y="300"/>
                  </a:lnTo>
                  <a:lnTo>
                    <a:pt x="2482" y="310"/>
                  </a:lnTo>
                  <a:lnTo>
                    <a:pt x="2520" y="316"/>
                  </a:lnTo>
                  <a:lnTo>
                    <a:pt x="2560" y="318"/>
                  </a:lnTo>
                  <a:lnTo>
                    <a:pt x="2560" y="318"/>
                  </a:lnTo>
                  <a:lnTo>
                    <a:pt x="3576" y="318"/>
                  </a:lnTo>
                  <a:lnTo>
                    <a:pt x="3576" y="378"/>
                  </a:lnTo>
                  <a:close/>
                </a:path>
              </a:pathLst>
            </a:custGeom>
            <a:solidFill>
              <a:schemeClr val="tx2"/>
            </a:solidFill>
            <a:ln w="9525">
              <a:solidFill>
                <a:schemeClr val="tx2"/>
              </a:solidFill>
              <a:round/>
              <a:headEnd/>
              <a:tailEnd/>
            </a:ln>
          </p:spPr>
          <p:txBody>
            <a:bodyPr vert="horz" wrap="square" lIns="80682" tIns="40341" rIns="80682" bIns="40341" numCol="1" anchor="t" anchorCtr="0" compatLnSpc="1">
              <a:prstTxWarp prst="textNoShape">
                <a:avLst/>
              </a:prstTxWarp>
            </a:bodyPr>
            <a:lstStyle/>
            <a:p>
              <a:endParaRPr lang="en-GB" sz="1588"/>
            </a:p>
          </p:txBody>
        </p:sp>
        <p:sp>
          <p:nvSpPr>
            <p:cNvPr id="87" name="Freeform 29"/>
            <p:cNvSpPr>
              <a:spLocks/>
            </p:cNvSpPr>
            <p:nvPr/>
          </p:nvSpPr>
          <p:spPr bwMode="auto">
            <a:xfrm>
              <a:off x="4778375" y="2557463"/>
              <a:ext cx="5676900" cy="1574800"/>
            </a:xfrm>
            <a:custGeom>
              <a:avLst/>
              <a:gdLst>
                <a:gd name="T0" fmla="*/ 3576 w 3576"/>
                <a:gd name="T1" fmla="*/ 992 h 992"/>
                <a:gd name="T2" fmla="*/ 2560 w 3576"/>
                <a:gd name="T3" fmla="*/ 992 h 992"/>
                <a:gd name="T4" fmla="*/ 2482 w 3576"/>
                <a:gd name="T5" fmla="*/ 984 h 992"/>
                <a:gd name="T6" fmla="*/ 2420 w 3576"/>
                <a:gd name="T7" fmla="*/ 962 h 992"/>
                <a:gd name="T8" fmla="*/ 2374 w 3576"/>
                <a:gd name="T9" fmla="*/ 926 h 992"/>
                <a:gd name="T10" fmla="*/ 2344 w 3576"/>
                <a:gd name="T11" fmla="*/ 880 h 992"/>
                <a:gd name="T12" fmla="*/ 2336 w 3576"/>
                <a:gd name="T13" fmla="*/ 860 h 992"/>
                <a:gd name="T14" fmla="*/ 2324 w 3576"/>
                <a:gd name="T15" fmla="*/ 840 h 992"/>
                <a:gd name="T16" fmla="*/ 2300 w 3576"/>
                <a:gd name="T17" fmla="*/ 802 h 992"/>
                <a:gd name="T18" fmla="*/ 2270 w 3576"/>
                <a:gd name="T19" fmla="*/ 768 h 992"/>
                <a:gd name="T20" fmla="*/ 2236 w 3576"/>
                <a:gd name="T21" fmla="*/ 738 h 992"/>
                <a:gd name="T22" fmla="*/ 2198 w 3576"/>
                <a:gd name="T23" fmla="*/ 714 h 992"/>
                <a:gd name="T24" fmla="*/ 2156 w 3576"/>
                <a:gd name="T25" fmla="*/ 696 h 992"/>
                <a:gd name="T26" fmla="*/ 2112 w 3576"/>
                <a:gd name="T27" fmla="*/ 682 h 992"/>
                <a:gd name="T28" fmla="*/ 2066 w 3576"/>
                <a:gd name="T29" fmla="*/ 676 h 992"/>
                <a:gd name="T30" fmla="*/ 324 w 3576"/>
                <a:gd name="T31" fmla="*/ 674 h 992"/>
                <a:gd name="T32" fmla="*/ 292 w 3576"/>
                <a:gd name="T33" fmla="*/ 672 h 992"/>
                <a:gd name="T34" fmla="*/ 228 w 3576"/>
                <a:gd name="T35" fmla="*/ 660 h 992"/>
                <a:gd name="T36" fmla="*/ 170 w 3576"/>
                <a:gd name="T37" fmla="*/ 636 h 992"/>
                <a:gd name="T38" fmla="*/ 118 w 3576"/>
                <a:gd name="T39" fmla="*/ 600 h 992"/>
                <a:gd name="T40" fmla="*/ 74 w 3576"/>
                <a:gd name="T41" fmla="*/ 556 h 992"/>
                <a:gd name="T42" fmla="*/ 40 w 3576"/>
                <a:gd name="T43" fmla="*/ 504 h 992"/>
                <a:gd name="T44" fmla="*/ 14 w 3576"/>
                <a:gd name="T45" fmla="*/ 446 h 992"/>
                <a:gd name="T46" fmla="*/ 2 w 3576"/>
                <a:gd name="T47" fmla="*/ 384 h 992"/>
                <a:gd name="T48" fmla="*/ 0 w 3576"/>
                <a:gd name="T49" fmla="*/ 324 h 992"/>
                <a:gd name="T50" fmla="*/ 2 w 3576"/>
                <a:gd name="T51" fmla="*/ 290 h 992"/>
                <a:gd name="T52" fmla="*/ 14 w 3576"/>
                <a:gd name="T53" fmla="*/ 226 h 992"/>
                <a:gd name="T54" fmla="*/ 40 w 3576"/>
                <a:gd name="T55" fmla="*/ 168 h 992"/>
                <a:gd name="T56" fmla="*/ 74 w 3576"/>
                <a:gd name="T57" fmla="*/ 116 h 992"/>
                <a:gd name="T58" fmla="*/ 118 w 3576"/>
                <a:gd name="T59" fmla="*/ 74 h 992"/>
                <a:gd name="T60" fmla="*/ 170 w 3576"/>
                <a:gd name="T61" fmla="*/ 38 h 992"/>
                <a:gd name="T62" fmla="*/ 228 w 3576"/>
                <a:gd name="T63" fmla="*/ 14 h 992"/>
                <a:gd name="T64" fmla="*/ 292 w 3576"/>
                <a:gd name="T65" fmla="*/ 0 h 992"/>
                <a:gd name="T66" fmla="*/ 2050 w 3576"/>
                <a:gd name="T67" fmla="*/ 0 h 992"/>
                <a:gd name="T68" fmla="*/ 2084 w 3576"/>
                <a:gd name="T69" fmla="*/ 0 h 992"/>
                <a:gd name="T70" fmla="*/ 2146 w 3576"/>
                <a:gd name="T71" fmla="*/ 14 h 992"/>
                <a:gd name="T72" fmla="*/ 2204 w 3576"/>
                <a:gd name="T73" fmla="*/ 38 h 992"/>
                <a:gd name="T74" fmla="*/ 2256 w 3576"/>
                <a:gd name="T75" fmla="*/ 74 h 992"/>
                <a:gd name="T76" fmla="*/ 2300 w 3576"/>
                <a:gd name="T77" fmla="*/ 116 h 992"/>
                <a:gd name="T78" fmla="*/ 2334 w 3576"/>
                <a:gd name="T79" fmla="*/ 168 h 992"/>
                <a:gd name="T80" fmla="*/ 2360 w 3576"/>
                <a:gd name="T81" fmla="*/ 226 h 992"/>
                <a:gd name="T82" fmla="*/ 2372 w 3576"/>
                <a:gd name="T83" fmla="*/ 290 h 992"/>
                <a:gd name="T84" fmla="*/ 2374 w 3576"/>
                <a:gd name="T85" fmla="*/ 774 h 992"/>
                <a:gd name="T86" fmla="*/ 2374 w 3576"/>
                <a:gd name="T87" fmla="*/ 790 h 992"/>
                <a:gd name="T88" fmla="*/ 2382 w 3576"/>
                <a:gd name="T89" fmla="*/ 822 h 992"/>
                <a:gd name="T90" fmla="*/ 2394 w 3576"/>
                <a:gd name="T91" fmla="*/ 852 h 992"/>
                <a:gd name="T92" fmla="*/ 2412 w 3576"/>
                <a:gd name="T93" fmla="*/ 878 h 992"/>
                <a:gd name="T94" fmla="*/ 2434 w 3576"/>
                <a:gd name="T95" fmla="*/ 898 h 992"/>
                <a:gd name="T96" fmla="*/ 2458 w 3576"/>
                <a:gd name="T97" fmla="*/ 916 h 992"/>
                <a:gd name="T98" fmla="*/ 2488 w 3576"/>
                <a:gd name="T99" fmla="*/ 928 h 992"/>
                <a:gd name="T100" fmla="*/ 2520 w 3576"/>
                <a:gd name="T101" fmla="*/ 936 h 992"/>
                <a:gd name="T102" fmla="*/ 2536 w 3576"/>
                <a:gd name="T103" fmla="*/ 936 h 992"/>
                <a:gd name="T104" fmla="*/ 3576 w 3576"/>
                <a:gd name="T105" fmla="*/ 992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76" h="992">
                  <a:moveTo>
                    <a:pt x="3576" y="992"/>
                  </a:moveTo>
                  <a:lnTo>
                    <a:pt x="3576" y="992"/>
                  </a:lnTo>
                  <a:lnTo>
                    <a:pt x="2560" y="992"/>
                  </a:lnTo>
                  <a:lnTo>
                    <a:pt x="2560" y="992"/>
                  </a:lnTo>
                  <a:lnTo>
                    <a:pt x="2520" y="990"/>
                  </a:lnTo>
                  <a:lnTo>
                    <a:pt x="2482" y="984"/>
                  </a:lnTo>
                  <a:lnTo>
                    <a:pt x="2450" y="974"/>
                  </a:lnTo>
                  <a:lnTo>
                    <a:pt x="2420" y="962"/>
                  </a:lnTo>
                  <a:lnTo>
                    <a:pt x="2396" y="946"/>
                  </a:lnTo>
                  <a:lnTo>
                    <a:pt x="2374" y="926"/>
                  </a:lnTo>
                  <a:lnTo>
                    <a:pt x="2358" y="904"/>
                  </a:lnTo>
                  <a:lnTo>
                    <a:pt x="2344" y="880"/>
                  </a:lnTo>
                  <a:lnTo>
                    <a:pt x="2344" y="880"/>
                  </a:lnTo>
                  <a:lnTo>
                    <a:pt x="2336" y="860"/>
                  </a:lnTo>
                  <a:lnTo>
                    <a:pt x="2336" y="860"/>
                  </a:lnTo>
                  <a:lnTo>
                    <a:pt x="2324" y="840"/>
                  </a:lnTo>
                  <a:lnTo>
                    <a:pt x="2312" y="820"/>
                  </a:lnTo>
                  <a:lnTo>
                    <a:pt x="2300" y="802"/>
                  </a:lnTo>
                  <a:lnTo>
                    <a:pt x="2286" y="784"/>
                  </a:lnTo>
                  <a:lnTo>
                    <a:pt x="2270" y="768"/>
                  </a:lnTo>
                  <a:lnTo>
                    <a:pt x="2254" y="754"/>
                  </a:lnTo>
                  <a:lnTo>
                    <a:pt x="2236" y="738"/>
                  </a:lnTo>
                  <a:lnTo>
                    <a:pt x="2218" y="726"/>
                  </a:lnTo>
                  <a:lnTo>
                    <a:pt x="2198" y="714"/>
                  </a:lnTo>
                  <a:lnTo>
                    <a:pt x="2178" y="704"/>
                  </a:lnTo>
                  <a:lnTo>
                    <a:pt x="2156" y="696"/>
                  </a:lnTo>
                  <a:lnTo>
                    <a:pt x="2136" y="688"/>
                  </a:lnTo>
                  <a:lnTo>
                    <a:pt x="2112" y="682"/>
                  </a:lnTo>
                  <a:lnTo>
                    <a:pt x="2090" y="678"/>
                  </a:lnTo>
                  <a:lnTo>
                    <a:pt x="2066" y="676"/>
                  </a:lnTo>
                  <a:lnTo>
                    <a:pt x="2042" y="674"/>
                  </a:lnTo>
                  <a:lnTo>
                    <a:pt x="324" y="674"/>
                  </a:lnTo>
                  <a:lnTo>
                    <a:pt x="324" y="674"/>
                  </a:lnTo>
                  <a:lnTo>
                    <a:pt x="292" y="672"/>
                  </a:lnTo>
                  <a:lnTo>
                    <a:pt x="258" y="668"/>
                  </a:lnTo>
                  <a:lnTo>
                    <a:pt x="228" y="660"/>
                  </a:lnTo>
                  <a:lnTo>
                    <a:pt x="198" y="648"/>
                  </a:lnTo>
                  <a:lnTo>
                    <a:pt x="170" y="636"/>
                  </a:lnTo>
                  <a:lnTo>
                    <a:pt x="144" y="618"/>
                  </a:lnTo>
                  <a:lnTo>
                    <a:pt x="118" y="600"/>
                  </a:lnTo>
                  <a:lnTo>
                    <a:pt x="96" y="580"/>
                  </a:lnTo>
                  <a:lnTo>
                    <a:pt x="74" y="556"/>
                  </a:lnTo>
                  <a:lnTo>
                    <a:pt x="56" y="532"/>
                  </a:lnTo>
                  <a:lnTo>
                    <a:pt x="40" y="504"/>
                  </a:lnTo>
                  <a:lnTo>
                    <a:pt x="26" y="476"/>
                  </a:lnTo>
                  <a:lnTo>
                    <a:pt x="14" y="446"/>
                  </a:lnTo>
                  <a:lnTo>
                    <a:pt x="6" y="416"/>
                  </a:lnTo>
                  <a:lnTo>
                    <a:pt x="2" y="384"/>
                  </a:lnTo>
                  <a:lnTo>
                    <a:pt x="0" y="350"/>
                  </a:lnTo>
                  <a:lnTo>
                    <a:pt x="0" y="324"/>
                  </a:lnTo>
                  <a:lnTo>
                    <a:pt x="0" y="324"/>
                  </a:lnTo>
                  <a:lnTo>
                    <a:pt x="2" y="290"/>
                  </a:lnTo>
                  <a:lnTo>
                    <a:pt x="6" y="258"/>
                  </a:lnTo>
                  <a:lnTo>
                    <a:pt x="14" y="226"/>
                  </a:lnTo>
                  <a:lnTo>
                    <a:pt x="26" y="198"/>
                  </a:lnTo>
                  <a:lnTo>
                    <a:pt x="40" y="168"/>
                  </a:lnTo>
                  <a:lnTo>
                    <a:pt x="56" y="142"/>
                  </a:lnTo>
                  <a:lnTo>
                    <a:pt x="74" y="116"/>
                  </a:lnTo>
                  <a:lnTo>
                    <a:pt x="96" y="94"/>
                  </a:lnTo>
                  <a:lnTo>
                    <a:pt x="118" y="74"/>
                  </a:lnTo>
                  <a:lnTo>
                    <a:pt x="144" y="54"/>
                  </a:lnTo>
                  <a:lnTo>
                    <a:pt x="170" y="38"/>
                  </a:lnTo>
                  <a:lnTo>
                    <a:pt x="198" y="24"/>
                  </a:lnTo>
                  <a:lnTo>
                    <a:pt x="228" y="14"/>
                  </a:lnTo>
                  <a:lnTo>
                    <a:pt x="258" y="6"/>
                  </a:lnTo>
                  <a:lnTo>
                    <a:pt x="292" y="0"/>
                  </a:lnTo>
                  <a:lnTo>
                    <a:pt x="324" y="0"/>
                  </a:lnTo>
                  <a:lnTo>
                    <a:pt x="2050" y="0"/>
                  </a:lnTo>
                  <a:lnTo>
                    <a:pt x="2050" y="0"/>
                  </a:lnTo>
                  <a:lnTo>
                    <a:pt x="2084" y="0"/>
                  </a:lnTo>
                  <a:lnTo>
                    <a:pt x="2116" y="6"/>
                  </a:lnTo>
                  <a:lnTo>
                    <a:pt x="2146" y="14"/>
                  </a:lnTo>
                  <a:lnTo>
                    <a:pt x="2176" y="24"/>
                  </a:lnTo>
                  <a:lnTo>
                    <a:pt x="2204" y="38"/>
                  </a:lnTo>
                  <a:lnTo>
                    <a:pt x="2232" y="54"/>
                  </a:lnTo>
                  <a:lnTo>
                    <a:pt x="2256" y="74"/>
                  </a:lnTo>
                  <a:lnTo>
                    <a:pt x="2280" y="94"/>
                  </a:lnTo>
                  <a:lnTo>
                    <a:pt x="2300" y="116"/>
                  </a:lnTo>
                  <a:lnTo>
                    <a:pt x="2318" y="142"/>
                  </a:lnTo>
                  <a:lnTo>
                    <a:pt x="2334" y="168"/>
                  </a:lnTo>
                  <a:lnTo>
                    <a:pt x="2348" y="198"/>
                  </a:lnTo>
                  <a:lnTo>
                    <a:pt x="2360" y="226"/>
                  </a:lnTo>
                  <a:lnTo>
                    <a:pt x="2368" y="258"/>
                  </a:lnTo>
                  <a:lnTo>
                    <a:pt x="2372" y="290"/>
                  </a:lnTo>
                  <a:lnTo>
                    <a:pt x="2374" y="324"/>
                  </a:lnTo>
                  <a:lnTo>
                    <a:pt x="2374" y="774"/>
                  </a:lnTo>
                  <a:lnTo>
                    <a:pt x="2374" y="774"/>
                  </a:lnTo>
                  <a:lnTo>
                    <a:pt x="2374" y="790"/>
                  </a:lnTo>
                  <a:lnTo>
                    <a:pt x="2378" y="806"/>
                  </a:lnTo>
                  <a:lnTo>
                    <a:pt x="2382" y="822"/>
                  </a:lnTo>
                  <a:lnTo>
                    <a:pt x="2386" y="838"/>
                  </a:lnTo>
                  <a:lnTo>
                    <a:pt x="2394" y="852"/>
                  </a:lnTo>
                  <a:lnTo>
                    <a:pt x="2402" y="864"/>
                  </a:lnTo>
                  <a:lnTo>
                    <a:pt x="2412" y="878"/>
                  </a:lnTo>
                  <a:lnTo>
                    <a:pt x="2422" y="888"/>
                  </a:lnTo>
                  <a:lnTo>
                    <a:pt x="2434" y="898"/>
                  </a:lnTo>
                  <a:lnTo>
                    <a:pt x="2446" y="908"/>
                  </a:lnTo>
                  <a:lnTo>
                    <a:pt x="2458" y="916"/>
                  </a:lnTo>
                  <a:lnTo>
                    <a:pt x="2474" y="924"/>
                  </a:lnTo>
                  <a:lnTo>
                    <a:pt x="2488" y="928"/>
                  </a:lnTo>
                  <a:lnTo>
                    <a:pt x="2504" y="932"/>
                  </a:lnTo>
                  <a:lnTo>
                    <a:pt x="2520" y="936"/>
                  </a:lnTo>
                  <a:lnTo>
                    <a:pt x="2536" y="936"/>
                  </a:lnTo>
                  <a:lnTo>
                    <a:pt x="2536" y="936"/>
                  </a:lnTo>
                  <a:lnTo>
                    <a:pt x="3576" y="936"/>
                  </a:lnTo>
                  <a:lnTo>
                    <a:pt x="3576" y="992"/>
                  </a:lnTo>
                  <a:close/>
                </a:path>
              </a:pathLst>
            </a:custGeom>
            <a:solidFill>
              <a:schemeClr val="tx2">
                <a:lumMod val="60000"/>
                <a:lumOff val="40000"/>
              </a:schemeClr>
            </a:solidFill>
            <a:ln w="9525">
              <a:solidFill>
                <a:schemeClr val="tx2">
                  <a:lumMod val="60000"/>
                  <a:lumOff val="40000"/>
                </a:schemeClr>
              </a:solidFill>
              <a:round/>
              <a:headEnd/>
              <a:tailEnd/>
            </a:ln>
          </p:spPr>
          <p:txBody>
            <a:bodyPr vert="horz" wrap="square" lIns="80682" tIns="40341" rIns="80682" bIns="40341" numCol="1" anchor="t" anchorCtr="0" compatLnSpc="1">
              <a:prstTxWarp prst="textNoShape">
                <a:avLst/>
              </a:prstTxWarp>
            </a:bodyPr>
            <a:lstStyle/>
            <a:p>
              <a:endParaRPr lang="en-GB" sz="1588"/>
            </a:p>
          </p:txBody>
        </p:sp>
        <p:sp>
          <p:nvSpPr>
            <p:cNvPr id="88" name="Freeform 36"/>
            <p:cNvSpPr>
              <a:spLocks/>
            </p:cNvSpPr>
            <p:nvPr/>
          </p:nvSpPr>
          <p:spPr bwMode="auto">
            <a:xfrm>
              <a:off x="4778375" y="1484313"/>
              <a:ext cx="5676900" cy="2559050"/>
            </a:xfrm>
            <a:custGeom>
              <a:avLst/>
              <a:gdLst>
                <a:gd name="T0" fmla="*/ 3576 w 3576"/>
                <a:gd name="T1" fmla="*/ 1612 h 1612"/>
                <a:gd name="T2" fmla="*/ 2536 w 3576"/>
                <a:gd name="T3" fmla="*/ 1612 h 1612"/>
                <a:gd name="T4" fmla="*/ 2504 w 3576"/>
                <a:gd name="T5" fmla="*/ 1608 h 1612"/>
                <a:gd name="T6" fmla="*/ 2474 w 3576"/>
                <a:gd name="T7" fmla="*/ 1600 h 1612"/>
                <a:gd name="T8" fmla="*/ 2446 w 3576"/>
                <a:gd name="T9" fmla="*/ 1584 h 1612"/>
                <a:gd name="T10" fmla="*/ 2422 w 3576"/>
                <a:gd name="T11" fmla="*/ 1564 h 1612"/>
                <a:gd name="T12" fmla="*/ 2402 w 3576"/>
                <a:gd name="T13" fmla="*/ 1540 h 1612"/>
                <a:gd name="T14" fmla="*/ 2386 w 3576"/>
                <a:gd name="T15" fmla="*/ 1514 h 1612"/>
                <a:gd name="T16" fmla="*/ 2378 w 3576"/>
                <a:gd name="T17" fmla="*/ 1482 h 1612"/>
                <a:gd name="T18" fmla="*/ 2374 w 3576"/>
                <a:gd name="T19" fmla="*/ 1450 h 1612"/>
                <a:gd name="T20" fmla="*/ 2374 w 3576"/>
                <a:gd name="T21" fmla="*/ 1000 h 1612"/>
                <a:gd name="T22" fmla="*/ 2368 w 3576"/>
                <a:gd name="T23" fmla="*/ 934 h 1612"/>
                <a:gd name="T24" fmla="*/ 2348 w 3576"/>
                <a:gd name="T25" fmla="*/ 874 h 1612"/>
                <a:gd name="T26" fmla="*/ 2318 w 3576"/>
                <a:gd name="T27" fmla="*/ 818 h 1612"/>
                <a:gd name="T28" fmla="*/ 2280 w 3576"/>
                <a:gd name="T29" fmla="*/ 770 h 1612"/>
                <a:gd name="T30" fmla="*/ 2232 w 3576"/>
                <a:gd name="T31" fmla="*/ 730 h 1612"/>
                <a:gd name="T32" fmla="*/ 2176 w 3576"/>
                <a:gd name="T33" fmla="*/ 700 h 1612"/>
                <a:gd name="T34" fmla="*/ 2116 w 3576"/>
                <a:gd name="T35" fmla="*/ 682 h 1612"/>
                <a:gd name="T36" fmla="*/ 2050 w 3576"/>
                <a:gd name="T37" fmla="*/ 676 h 1612"/>
                <a:gd name="T38" fmla="*/ 324 w 3576"/>
                <a:gd name="T39" fmla="*/ 676 h 1612"/>
                <a:gd name="T40" fmla="*/ 292 w 3576"/>
                <a:gd name="T41" fmla="*/ 674 h 1612"/>
                <a:gd name="T42" fmla="*/ 228 w 3576"/>
                <a:gd name="T43" fmla="*/ 660 h 1612"/>
                <a:gd name="T44" fmla="*/ 170 w 3576"/>
                <a:gd name="T45" fmla="*/ 636 h 1612"/>
                <a:gd name="T46" fmla="*/ 118 w 3576"/>
                <a:gd name="T47" fmla="*/ 602 h 1612"/>
                <a:gd name="T48" fmla="*/ 74 w 3576"/>
                <a:gd name="T49" fmla="*/ 558 h 1612"/>
                <a:gd name="T50" fmla="*/ 40 w 3576"/>
                <a:gd name="T51" fmla="*/ 506 h 1612"/>
                <a:gd name="T52" fmla="*/ 14 w 3576"/>
                <a:gd name="T53" fmla="*/ 448 h 1612"/>
                <a:gd name="T54" fmla="*/ 2 w 3576"/>
                <a:gd name="T55" fmla="*/ 384 h 1612"/>
                <a:gd name="T56" fmla="*/ 0 w 3576"/>
                <a:gd name="T57" fmla="*/ 324 h 1612"/>
                <a:gd name="T58" fmla="*/ 2 w 3576"/>
                <a:gd name="T59" fmla="*/ 290 h 1612"/>
                <a:gd name="T60" fmla="*/ 14 w 3576"/>
                <a:gd name="T61" fmla="*/ 228 h 1612"/>
                <a:gd name="T62" fmla="*/ 40 w 3576"/>
                <a:gd name="T63" fmla="*/ 170 h 1612"/>
                <a:gd name="T64" fmla="*/ 74 w 3576"/>
                <a:gd name="T65" fmla="*/ 118 h 1612"/>
                <a:gd name="T66" fmla="*/ 118 w 3576"/>
                <a:gd name="T67" fmla="*/ 74 h 1612"/>
                <a:gd name="T68" fmla="*/ 170 w 3576"/>
                <a:gd name="T69" fmla="*/ 40 h 1612"/>
                <a:gd name="T70" fmla="*/ 228 w 3576"/>
                <a:gd name="T71" fmla="*/ 14 h 1612"/>
                <a:gd name="T72" fmla="*/ 292 w 3576"/>
                <a:gd name="T73" fmla="*/ 2 h 1612"/>
                <a:gd name="T74" fmla="*/ 324 w 3576"/>
                <a:gd name="T75" fmla="*/ 0 h 1612"/>
                <a:gd name="T76" fmla="*/ 2106 w 3576"/>
                <a:gd name="T77" fmla="*/ 0 h 1612"/>
                <a:gd name="T78" fmla="*/ 2172 w 3576"/>
                <a:gd name="T79" fmla="*/ 6 h 1612"/>
                <a:gd name="T80" fmla="*/ 2232 w 3576"/>
                <a:gd name="T81" fmla="*/ 26 h 1612"/>
                <a:gd name="T82" fmla="*/ 2288 w 3576"/>
                <a:gd name="T83" fmla="*/ 56 h 1612"/>
                <a:gd name="T84" fmla="*/ 2336 w 3576"/>
                <a:gd name="T85" fmla="*/ 94 h 1612"/>
                <a:gd name="T86" fmla="*/ 2376 w 3576"/>
                <a:gd name="T87" fmla="*/ 142 h 1612"/>
                <a:gd name="T88" fmla="*/ 2406 w 3576"/>
                <a:gd name="T89" fmla="*/ 198 h 1612"/>
                <a:gd name="T90" fmla="*/ 2424 w 3576"/>
                <a:gd name="T91" fmla="*/ 258 h 1612"/>
                <a:gd name="T92" fmla="*/ 2430 w 3576"/>
                <a:gd name="T93" fmla="*/ 324 h 1612"/>
                <a:gd name="T94" fmla="*/ 2430 w 3576"/>
                <a:gd name="T95" fmla="*/ 1458 h 1612"/>
                <a:gd name="T96" fmla="*/ 2440 w 3576"/>
                <a:gd name="T97" fmla="*/ 1492 h 1612"/>
                <a:gd name="T98" fmla="*/ 2462 w 3576"/>
                <a:gd name="T99" fmla="*/ 1524 h 1612"/>
                <a:gd name="T100" fmla="*/ 2494 w 3576"/>
                <a:gd name="T101" fmla="*/ 1546 h 1612"/>
                <a:gd name="T102" fmla="*/ 2528 w 3576"/>
                <a:gd name="T103" fmla="*/ 1556 h 1612"/>
                <a:gd name="T104" fmla="*/ 3576 w 3576"/>
                <a:gd name="T105" fmla="*/ 1556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76" h="1612">
                  <a:moveTo>
                    <a:pt x="3576" y="1612"/>
                  </a:moveTo>
                  <a:lnTo>
                    <a:pt x="3576" y="1612"/>
                  </a:lnTo>
                  <a:lnTo>
                    <a:pt x="2536" y="1612"/>
                  </a:lnTo>
                  <a:lnTo>
                    <a:pt x="2536" y="1612"/>
                  </a:lnTo>
                  <a:lnTo>
                    <a:pt x="2520" y="1612"/>
                  </a:lnTo>
                  <a:lnTo>
                    <a:pt x="2504" y="1608"/>
                  </a:lnTo>
                  <a:lnTo>
                    <a:pt x="2488" y="1604"/>
                  </a:lnTo>
                  <a:lnTo>
                    <a:pt x="2474" y="1600"/>
                  </a:lnTo>
                  <a:lnTo>
                    <a:pt x="2458" y="1592"/>
                  </a:lnTo>
                  <a:lnTo>
                    <a:pt x="2446" y="1584"/>
                  </a:lnTo>
                  <a:lnTo>
                    <a:pt x="2434" y="1574"/>
                  </a:lnTo>
                  <a:lnTo>
                    <a:pt x="2422" y="1564"/>
                  </a:lnTo>
                  <a:lnTo>
                    <a:pt x="2412" y="1554"/>
                  </a:lnTo>
                  <a:lnTo>
                    <a:pt x="2402" y="1540"/>
                  </a:lnTo>
                  <a:lnTo>
                    <a:pt x="2394" y="1528"/>
                  </a:lnTo>
                  <a:lnTo>
                    <a:pt x="2386" y="1514"/>
                  </a:lnTo>
                  <a:lnTo>
                    <a:pt x="2382" y="1498"/>
                  </a:lnTo>
                  <a:lnTo>
                    <a:pt x="2378" y="1482"/>
                  </a:lnTo>
                  <a:lnTo>
                    <a:pt x="2374" y="1466"/>
                  </a:lnTo>
                  <a:lnTo>
                    <a:pt x="2374" y="1450"/>
                  </a:lnTo>
                  <a:lnTo>
                    <a:pt x="2374" y="1000"/>
                  </a:lnTo>
                  <a:lnTo>
                    <a:pt x="2374" y="1000"/>
                  </a:lnTo>
                  <a:lnTo>
                    <a:pt x="2372" y="966"/>
                  </a:lnTo>
                  <a:lnTo>
                    <a:pt x="2368" y="934"/>
                  </a:lnTo>
                  <a:lnTo>
                    <a:pt x="2360" y="902"/>
                  </a:lnTo>
                  <a:lnTo>
                    <a:pt x="2348" y="874"/>
                  </a:lnTo>
                  <a:lnTo>
                    <a:pt x="2334" y="844"/>
                  </a:lnTo>
                  <a:lnTo>
                    <a:pt x="2318" y="818"/>
                  </a:lnTo>
                  <a:lnTo>
                    <a:pt x="2300" y="792"/>
                  </a:lnTo>
                  <a:lnTo>
                    <a:pt x="2280" y="770"/>
                  </a:lnTo>
                  <a:lnTo>
                    <a:pt x="2256" y="750"/>
                  </a:lnTo>
                  <a:lnTo>
                    <a:pt x="2232" y="730"/>
                  </a:lnTo>
                  <a:lnTo>
                    <a:pt x="2204" y="714"/>
                  </a:lnTo>
                  <a:lnTo>
                    <a:pt x="2176" y="700"/>
                  </a:lnTo>
                  <a:lnTo>
                    <a:pt x="2146" y="690"/>
                  </a:lnTo>
                  <a:lnTo>
                    <a:pt x="2116" y="682"/>
                  </a:lnTo>
                  <a:lnTo>
                    <a:pt x="2084" y="676"/>
                  </a:lnTo>
                  <a:lnTo>
                    <a:pt x="2050" y="676"/>
                  </a:lnTo>
                  <a:lnTo>
                    <a:pt x="2050" y="676"/>
                  </a:lnTo>
                  <a:lnTo>
                    <a:pt x="324" y="676"/>
                  </a:lnTo>
                  <a:lnTo>
                    <a:pt x="324" y="676"/>
                  </a:lnTo>
                  <a:lnTo>
                    <a:pt x="292" y="674"/>
                  </a:lnTo>
                  <a:lnTo>
                    <a:pt x="258" y="668"/>
                  </a:lnTo>
                  <a:lnTo>
                    <a:pt x="228" y="660"/>
                  </a:lnTo>
                  <a:lnTo>
                    <a:pt x="198" y="650"/>
                  </a:lnTo>
                  <a:lnTo>
                    <a:pt x="170" y="636"/>
                  </a:lnTo>
                  <a:lnTo>
                    <a:pt x="144" y="620"/>
                  </a:lnTo>
                  <a:lnTo>
                    <a:pt x="118" y="602"/>
                  </a:lnTo>
                  <a:lnTo>
                    <a:pt x="96" y="580"/>
                  </a:lnTo>
                  <a:lnTo>
                    <a:pt x="74" y="558"/>
                  </a:lnTo>
                  <a:lnTo>
                    <a:pt x="56" y="532"/>
                  </a:lnTo>
                  <a:lnTo>
                    <a:pt x="40" y="506"/>
                  </a:lnTo>
                  <a:lnTo>
                    <a:pt x="26" y="478"/>
                  </a:lnTo>
                  <a:lnTo>
                    <a:pt x="14" y="448"/>
                  </a:lnTo>
                  <a:lnTo>
                    <a:pt x="6" y="416"/>
                  </a:lnTo>
                  <a:lnTo>
                    <a:pt x="2" y="384"/>
                  </a:lnTo>
                  <a:lnTo>
                    <a:pt x="0" y="350"/>
                  </a:lnTo>
                  <a:lnTo>
                    <a:pt x="0" y="324"/>
                  </a:lnTo>
                  <a:lnTo>
                    <a:pt x="0" y="324"/>
                  </a:lnTo>
                  <a:lnTo>
                    <a:pt x="2" y="290"/>
                  </a:lnTo>
                  <a:lnTo>
                    <a:pt x="6" y="258"/>
                  </a:lnTo>
                  <a:lnTo>
                    <a:pt x="14" y="228"/>
                  </a:lnTo>
                  <a:lnTo>
                    <a:pt x="26" y="198"/>
                  </a:lnTo>
                  <a:lnTo>
                    <a:pt x="40" y="170"/>
                  </a:lnTo>
                  <a:lnTo>
                    <a:pt x="56" y="142"/>
                  </a:lnTo>
                  <a:lnTo>
                    <a:pt x="74" y="118"/>
                  </a:lnTo>
                  <a:lnTo>
                    <a:pt x="96" y="94"/>
                  </a:lnTo>
                  <a:lnTo>
                    <a:pt x="118" y="74"/>
                  </a:lnTo>
                  <a:lnTo>
                    <a:pt x="144" y="56"/>
                  </a:lnTo>
                  <a:lnTo>
                    <a:pt x="170" y="40"/>
                  </a:lnTo>
                  <a:lnTo>
                    <a:pt x="198" y="26"/>
                  </a:lnTo>
                  <a:lnTo>
                    <a:pt x="228" y="14"/>
                  </a:lnTo>
                  <a:lnTo>
                    <a:pt x="258" y="6"/>
                  </a:lnTo>
                  <a:lnTo>
                    <a:pt x="292" y="2"/>
                  </a:lnTo>
                  <a:lnTo>
                    <a:pt x="324" y="0"/>
                  </a:lnTo>
                  <a:lnTo>
                    <a:pt x="324" y="0"/>
                  </a:lnTo>
                  <a:lnTo>
                    <a:pt x="2106" y="0"/>
                  </a:lnTo>
                  <a:lnTo>
                    <a:pt x="2106" y="0"/>
                  </a:lnTo>
                  <a:lnTo>
                    <a:pt x="2140" y="2"/>
                  </a:lnTo>
                  <a:lnTo>
                    <a:pt x="2172" y="6"/>
                  </a:lnTo>
                  <a:lnTo>
                    <a:pt x="2204" y="14"/>
                  </a:lnTo>
                  <a:lnTo>
                    <a:pt x="2232" y="26"/>
                  </a:lnTo>
                  <a:lnTo>
                    <a:pt x="2262" y="40"/>
                  </a:lnTo>
                  <a:lnTo>
                    <a:pt x="2288" y="56"/>
                  </a:lnTo>
                  <a:lnTo>
                    <a:pt x="2312" y="74"/>
                  </a:lnTo>
                  <a:lnTo>
                    <a:pt x="2336" y="94"/>
                  </a:lnTo>
                  <a:lnTo>
                    <a:pt x="2356" y="118"/>
                  </a:lnTo>
                  <a:lnTo>
                    <a:pt x="2376" y="142"/>
                  </a:lnTo>
                  <a:lnTo>
                    <a:pt x="2392" y="170"/>
                  </a:lnTo>
                  <a:lnTo>
                    <a:pt x="2406" y="198"/>
                  </a:lnTo>
                  <a:lnTo>
                    <a:pt x="2416" y="228"/>
                  </a:lnTo>
                  <a:lnTo>
                    <a:pt x="2424" y="258"/>
                  </a:lnTo>
                  <a:lnTo>
                    <a:pt x="2430" y="290"/>
                  </a:lnTo>
                  <a:lnTo>
                    <a:pt x="2430" y="324"/>
                  </a:lnTo>
                  <a:lnTo>
                    <a:pt x="2430" y="1458"/>
                  </a:lnTo>
                  <a:lnTo>
                    <a:pt x="2430" y="1458"/>
                  </a:lnTo>
                  <a:lnTo>
                    <a:pt x="2434" y="1476"/>
                  </a:lnTo>
                  <a:lnTo>
                    <a:pt x="2440" y="1492"/>
                  </a:lnTo>
                  <a:lnTo>
                    <a:pt x="2450" y="1508"/>
                  </a:lnTo>
                  <a:lnTo>
                    <a:pt x="2462" y="1524"/>
                  </a:lnTo>
                  <a:lnTo>
                    <a:pt x="2478" y="1536"/>
                  </a:lnTo>
                  <a:lnTo>
                    <a:pt x="2494" y="1546"/>
                  </a:lnTo>
                  <a:lnTo>
                    <a:pt x="2512" y="1552"/>
                  </a:lnTo>
                  <a:lnTo>
                    <a:pt x="2528" y="1556"/>
                  </a:lnTo>
                  <a:lnTo>
                    <a:pt x="2528" y="1556"/>
                  </a:lnTo>
                  <a:lnTo>
                    <a:pt x="3576" y="1556"/>
                  </a:lnTo>
                  <a:lnTo>
                    <a:pt x="3576" y="1612"/>
                  </a:lnTo>
                  <a:close/>
                </a:path>
              </a:pathLst>
            </a:custGeom>
            <a:solidFill>
              <a:schemeClr val="tx2"/>
            </a:solidFill>
            <a:ln w="9525">
              <a:solidFill>
                <a:schemeClr val="bg2"/>
              </a:solidFill>
              <a:round/>
              <a:headEnd/>
              <a:tailEnd/>
            </a:ln>
          </p:spPr>
          <p:txBody>
            <a:bodyPr vert="horz" wrap="square" lIns="80682" tIns="40341" rIns="80682" bIns="40341" numCol="1" anchor="t" anchorCtr="0" compatLnSpc="1">
              <a:prstTxWarp prst="textNoShape">
                <a:avLst/>
              </a:prstTxWarp>
            </a:bodyPr>
            <a:lstStyle/>
            <a:p>
              <a:endParaRPr lang="en-GB" sz="1588" dirty="0"/>
            </a:p>
          </p:txBody>
        </p:sp>
      </p:grpSp>
      <p:grpSp>
        <p:nvGrpSpPr>
          <p:cNvPr id="58" name="Group 57"/>
          <p:cNvGrpSpPr/>
          <p:nvPr/>
        </p:nvGrpSpPr>
        <p:grpSpPr>
          <a:xfrm>
            <a:off x="7978645" y="2803212"/>
            <a:ext cx="2697816" cy="2697816"/>
            <a:chOff x="6474677" y="2895600"/>
            <a:chExt cx="3057525" cy="3057525"/>
          </a:xfrm>
        </p:grpSpPr>
        <p:cxnSp>
          <p:nvCxnSpPr>
            <p:cNvPr id="57" name="Straight Connector 56"/>
            <p:cNvCxnSpPr/>
            <p:nvPr/>
          </p:nvCxnSpPr>
          <p:spPr>
            <a:xfrm rot="-2700000">
              <a:off x="8003440" y="2895600"/>
              <a:ext cx="0" cy="3057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2700000">
              <a:off x="8003440" y="2895600"/>
              <a:ext cx="0" cy="3057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Freeform 4838"/>
          <p:cNvSpPr>
            <a:spLocks noEditPoints="1"/>
          </p:cNvSpPr>
          <p:nvPr/>
        </p:nvSpPr>
        <p:spPr bwMode="auto">
          <a:xfrm>
            <a:off x="7902532" y="2731159"/>
            <a:ext cx="372549" cy="370357"/>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91" name="Freeform 4921"/>
          <p:cNvSpPr>
            <a:spLocks noEditPoints="1"/>
          </p:cNvSpPr>
          <p:nvPr/>
        </p:nvSpPr>
        <p:spPr bwMode="auto">
          <a:xfrm>
            <a:off x="7940219" y="5014117"/>
            <a:ext cx="297176" cy="380557"/>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92" name="Freeform 4903"/>
          <p:cNvSpPr>
            <a:spLocks noEditPoints="1"/>
          </p:cNvSpPr>
          <p:nvPr/>
        </p:nvSpPr>
        <p:spPr bwMode="auto">
          <a:xfrm>
            <a:off x="10293502" y="4988952"/>
            <a:ext cx="378372" cy="333732"/>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93" name="Freeform 4903"/>
          <p:cNvSpPr>
            <a:spLocks noEditPoints="1"/>
          </p:cNvSpPr>
          <p:nvPr/>
        </p:nvSpPr>
        <p:spPr bwMode="auto">
          <a:xfrm>
            <a:off x="10281375" y="2768176"/>
            <a:ext cx="378372" cy="333732"/>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94" name="Oval 93"/>
          <p:cNvSpPr/>
          <p:nvPr/>
        </p:nvSpPr>
        <p:spPr>
          <a:xfrm>
            <a:off x="9259593" y="4094349"/>
            <a:ext cx="134471" cy="137160"/>
          </a:xfrm>
          <a:prstGeom prst="ellipse">
            <a:avLst/>
          </a:prstGeom>
          <a:solidFill>
            <a:schemeClr val="accent2"/>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dirty="0"/>
          </a:p>
        </p:txBody>
      </p:sp>
      <p:sp>
        <p:nvSpPr>
          <p:cNvPr id="60" name="TextBox 59"/>
          <p:cNvSpPr txBox="1"/>
          <p:nvPr/>
        </p:nvSpPr>
        <p:spPr>
          <a:xfrm>
            <a:off x="7508737" y="2451078"/>
            <a:ext cx="864994" cy="215444"/>
          </a:xfrm>
          <a:prstGeom prst="rect">
            <a:avLst/>
          </a:prstGeom>
          <a:noFill/>
          <a:ln>
            <a:noFill/>
          </a:ln>
        </p:spPr>
        <p:txBody>
          <a:bodyPr wrap="square" lIns="0" tIns="0" rIns="0" bIns="0" rtlCol="0">
            <a:spAutoFit/>
          </a:bodyPr>
          <a:lstStyle/>
          <a:p>
            <a:r>
              <a:rPr lang="en-GB" sz="1400" dirty="0">
                <a:latin typeface="Georgia" pitchFamily="18" charset="0"/>
                <a:cs typeface="Arial" pitchFamily="34" charset="0"/>
              </a:rPr>
              <a:t>Regulator</a:t>
            </a:r>
          </a:p>
        </p:txBody>
      </p:sp>
      <p:sp>
        <p:nvSpPr>
          <p:cNvPr id="95" name="TextBox 94"/>
          <p:cNvSpPr txBox="1"/>
          <p:nvPr/>
        </p:nvSpPr>
        <p:spPr>
          <a:xfrm>
            <a:off x="10006796" y="2476143"/>
            <a:ext cx="1155561" cy="215444"/>
          </a:xfrm>
          <a:prstGeom prst="rect">
            <a:avLst/>
          </a:prstGeom>
          <a:noFill/>
          <a:ln>
            <a:noFill/>
          </a:ln>
        </p:spPr>
        <p:txBody>
          <a:bodyPr wrap="square" lIns="0" tIns="0" rIns="0" bIns="0" rtlCol="0">
            <a:spAutoFit/>
          </a:bodyPr>
          <a:lstStyle/>
          <a:p>
            <a:r>
              <a:rPr lang="en-GB" sz="1400" dirty="0">
                <a:latin typeface="Georgia" pitchFamily="18" charset="0"/>
                <a:cs typeface="Arial" pitchFamily="34" charset="0"/>
              </a:rPr>
              <a:t>Lead Arranger</a:t>
            </a:r>
          </a:p>
        </p:txBody>
      </p:sp>
      <p:sp>
        <p:nvSpPr>
          <p:cNvPr id="96" name="TextBox 95"/>
          <p:cNvSpPr txBox="1"/>
          <p:nvPr/>
        </p:nvSpPr>
        <p:spPr>
          <a:xfrm>
            <a:off x="9904907" y="5459464"/>
            <a:ext cx="1155561" cy="215444"/>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Syndicate</a:t>
            </a:r>
          </a:p>
        </p:txBody>
      </p:sp>
      <p:sp>
        <p:nvSpPr>
          <p:cNvPr id="97" name="TextBox 96"/>
          <p:cNvSpPr txBox="1"/>
          <p:nvPr/>
        </p:nvSpPr>
        <p:spPr>
          <a:xfrm>
            <a:off x="7434190" y="5504931"/>
            <a:ext cx="1606410" cy="215444"/>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Requesting Entity</a:t>
            </a:r>
          </a:p>
        </p:txBody>
      </p:sp>
      <p:sp>
        <p:nvSpPr>
          <p:cNvPr id="62" name="TextBox 61"/>
          <p:cNvSpPr txBox="1"/>
          <p:nvPr/>
        </p:nvSpPr>
        <p:spPr>
          <a:xfrm>
            <a:off x="7690542" y="2065403"/>
            <a:ext cx="3138102" cy="246221"/>
          </a:xfrm>
          <a:prstGeom prst="rect">
            <a:avLst/>
          </a:prstGeom>
          <a:noFill/>
          <a:ln>
            <a:noFill/>
          </a:ln>
        </p:spPr>
        <p:txBody>
          <a:bodyPr wrap="square" lIns="0" tIns="0" rIns="0" bIns="0" rtlCol="0">
            <a:spAutoFit/>
          </a:bodyPr>
          <a:lstStyle/>
          <a:p>
            <a:pPr algn="ctr"/>
            <a:r>
              <a:rPr lang="en-GB" sz="1600" b="1" dirty="0">
                <a:solidFill>
                  <a:schemeClr val="tx2"/>
                </a:solidFill>
                <a:latin typeface="Georgia" pitchFamily="18" charset="0"/>
                <a:cs typeface="Arial" pitchFamily="34" charset="0"/>
              </a:rPr>
              <a:t>Eco System Stakeholders</a:t>
            </a:r>
          </a:p>
        </p:txBody>
      </p:sp>
      <p:sp>
        <p:nvSpPr>
          <p:cNvPr id="63" name="TextBox 62"/>
          <p:cNvSpPr txBox="1"/>
          <p:nvPr/>
        </p:nvSpPr>
        <p:spPr>
          <a:xfrm>
            <a:off x="816860" y="1863621"/>
            <a:ext cx="3873357" cy="861774"/>
          </a:xfrm>
          <a:prstGeom prst="rect">
            <a:avLst/>
          </a:prstGeom>
          <a:noFill/>
          <a:ln>
            <a:noFill/>
          </a:ln>
        </p:spPr>
        <p:txBody>
          <a:bodyPr wrap="square" lIns="0" tIns="0" rIns="0" bIns="0" rtlCol="0">
            <a:spAutoFit/>
          </a:bodyPr>
          <a:lstStyle/>
          <a:p>
            <a:r>
              <a:rPr lang="en-US" sz="1400" b="1" dirty="0">
                <a:solidFill>
                  <a:schemeClr val="bg1"/>
                </a:solidFill>
                <a:latin typeface="Georgia" pitchFamily="18" charset="0"/>
                <a:cs typeface="Arial" pitchFamily="34" charset="0"/>
              </a:rPr>
              <a:t>The Asia-Pacific market is growing: </a:t>
            </a:r>
            <a:r>
              <a:rPr lang="en-US" sz="1400" dirty="0">
                <a:solidFill>
                  <a:schemeClr val="bg1"/>
                </a:solidFill>
                <a:latin typeface="Georgia" pitchFamily="18" charset="0"/>
                <a:cs typeface="Arial" pitchFamily="34" charset="0"/>
              </a:rPr>
              <a:t>The Asia-Pacific syndicated loan volume increased by 22% in 2014, bringing total volume to US$ 524.2 billion</a:t>
            </a:r>
            <a:endParaRPr lang="en-GB" sz="1400" dirty="0">
              <a:solidFill>
                <a:schemeClr val="bg1"/>
              </a:solidFill>
              <a:latin typeface="Georgia" pitchFamily="18" charset="0"/>
              <a:cs typeface="Arial" pitchFamily="34" charset="0"/>
            </a:endParaRPr>
          </a:p>
        </p:txBody>
      </p:sp>
      <p:sp>
        <p:nvSpPr>
          <p:cNvPr id="98" name="TextBox 97"/>
          <p:cNvSpPr txBox="1"/>
          <p:nvPr/>
        </p:nvSpPr>
        <p:spPr>
          <a:xfrm>
            <a:off x="822494" y="2816564"/>
            <a:ext cx="3873357" cy="861774"/>
          </a:xfrm>
          <a:prstGeom prst="rect">
            <a:avLst/>
          </a:prstGeom>
          <a:noFill/>
          <a:ln>
            <a:noFill/>
          </a:ln>
        </p:spPr>
        <p:txBody>
          <a:bodyPr wrap="square" lIns="0" tIns="0" rIns="0" bIns="0" rtlCol="0">
            <a:spAutoFit/>
          </a:bodyPr>
          <a:lstStyle/>
          <a:p>
            <a:r>
              <a:rPr lang="en-US" sz="1400" dirty="0">
                <a:solidFill>
                  <a:schemeClr val="bg1"/>
                </a:solidFill>
                <a:latin typeface="Georgia" pitchFamily="18" charset="0"/>
                <a:cs typeface="Arial" pitchFamily="34" charset="0"/>
              </a:rPr>
              <a:t>The income generated from arranging</a:t>
            </a:r>
          </a:p>
          <a:p>
            <a:r>
              <a:rPr lang="en-US" sz="1400" dirty="0">
                <a:solidFill>
                  <a:schemeClr val="bg1"/>
                </a:solidFill>
                <a:latin typeface="Georgia" pitchFamily="18" charset="0"/>
                <a:cs typeface="Arial" pitchFamily="34" charset="0"/>
              </a:rPr>
              <a:t>syndicated loans now account for almost half of the country’s investment banking revenue (</a:t>
            </a:r>
            <a:r>
              <a:rPr lang="en-US" sz="1400" i="1" dirty="0">
                <a:solidFill>
                  <a:schemeClr val="bg1"/>
                </a:solidFill>
                <a:latin typeface="Georgia" pitchFamily="18" charset="0"/>
                <a:cs typeface="Arial" pitchFamily="34" charset="0"/>
              </a:rPr>
              <a:t>www.livemint.com</a:t>
            </a:r>
            <a:r>
              <a:rPr lang="en-US" sz="1400" dirty="0">
                <a:solidFill>
                  <a:schemeClr val="bg1"/>
                </a:solidFill>
                <a:latin typeface="Georgia" pitchFamily="18" charset="0"/>
                <a:cs typeface="Arial" pitchFamily="34" charset="0"/>
              </a:rPr>
              <a:t>)</a:t>
            </a:r>
            <a:endParaRPr lang="en-GB" sz="1400" dirty="0">
              <a:solidFill>
                <a:schemeClr val="bg1"/>
              </a:solidFill>
              <a:latin typeface="Georgia" pitchFamily="18" charset="0"/>
              <a:cs typeface="Arial" pitchFamily="34" charset="0"/>
            </a:endParaRPr>
          </a:p>
        </p:txBody>
      </p:sp>
      <p:sp>
        <p:nvSpPr>
          <p:cNvPr id="99" name="TextBox 98"/>
          <p:cNvSpPr txBox="1"/>
          <p:nvPr/>
        </p:nvSpPr>
        <p:spPr>
          <a:xfrm>
            <a:off x="816860" y="3909884"/>
            <a:ext cx="3873357" cy="430887"/>
          </a:xfrm>
          <a:prstGeom prst="rect">
            <a:avLst/>
          </a:prstGeom>
          <a:noFill/>
          <a:ln>
            <a:noFill/>
          </a:ln>
        </p:spPr>
        <p:txBody>
          <a:bodyPr wrap="square" lIns="0" tIns="0" rIns="0" bIns="0" rtlCol="0">
            <a:spAutoFit/>
          </a:bodyPr>
          <a:lstStyle/>
          <a:p>
            <a:r>
              <a:rPr lang="en-US" sz="1400" dirty="0">
                <a:solidFill>
                  <a:schemeClr val="bg1"/>
                </a:solidFill>
                <a:latin typeface="Georgia" pitchFamily="18" charset="0"/>
                <a:cs typeface="Arial" pitchFamily="34" charset="0"/>
              </a:rPr>
              <a:t>Four Indian FIs account for more than 50% of the market</a:t>
            </a:r>
            <a:endParaRPr lang="en-GB" sz="1400" dirty="0">
              <a:solidFill>
                <a:schemeClr val="bg1"/>
              </a:solidFill>
              <a:latin typeface="Georgia" pitchFamily="18" charset="0"/>
              <a:cs typeface="Arial" pitchFamily="34" charset="0"/>
            </a:endParaRPr>
          </a:p>
        </p:txBody>
      </p:sp>
      <p:sp>
        <p:nvSpPr>
          <p:cNvPr id="100" name="TextBox 99"/>
          <p:cNvSpPr txBox="1"/>
          <p:nvPr/>
        </p:nvSpPr>
        <p:spPr>
          <a:xfrm>
            <a:off x="822494" y="4773509"/>
            <a:ext cx="3873357" cy="430887"/>
          </a:xfrm>
          <a:prstGeom prst="rect">
            <a:avLst/>
          </a:prstGeom>
          <a:noFill/>
          <a:ln>
            <a:noFill/>
          </a:ln>
        </p:spPr>
        <p:txBody>
          <a:bodyPr wrap="square" lIns="0" tIns="0" rIns="0" bIns="0" rtlCol="0">
            <a:spAutoFit/>
          </a:bodyPr>
          <a:lstStyle/>
          <a:p>
            <a:r>
              <a:rPr lang="en-US" sz="1400" dirty="0">
                <a:solidFill>
                  <a:schemeClr val="bg1"/>
                </a:solidFill>
                <a:latin typeface="Georgia" pitchFamily="18" charset="0"/>
                <a:cs typeface="Arial" pitchFamily="34" charset="0"/>
              </a:rPr>
              <a:t>The total Indian syndicated loan volume in 2017 amounted to US$ 34 billion</a:t>
            </a:r>
            <a:endParaRPr lang="en-GB" sz="1400" dirty="0">
              <a:solidFill>
                <a:schemeClr val="bg1"/>
              </a:solidFill>
              <a:latin typeface="Georgia" pitchFamily="18" charset="0"/>
              <a:cs typeface="Arial" pitchFamily="34" charset="0"/>
            </a:endParaRPr>
          </a:p>
        </p:txBody>
      </p:sp>
      <p:sp>
        <p:nvSpPr>
          <p:cNvPr id="101" name="TextBox 100"/>
          <p:cNvSpPr txBox="1"/>
          <p:nvPr/>
        </p:nvSpPr>
        <p:spPr>
          <a:xfrm>
            <a:off x="822494" y="5588524"/>
            <a:ext cx="3873357" cy="430887"/>
          </a:xfrm>
          <a:prstGeom prst="rect">
            <a:avLst/>
          </a:prstGeom>
          <a:noFill/>
          <a:ln>
            <a:noFill/>
          </a:ln>
        </p:spPr>
        <p:txBody>
          <a:bodyPr wrap="square" lIns="0" tIns="0" rIns="0" bIns="0" rtlCol="0">
            <a:spAutoFit/>
          </a:bodyPr>
          <a:lstStyle/>
          <a:p>
            <a:r>
              <a:rPr lang="en-US" sz="1400" dirty="0">
                <a:solidFill>
                  <a:schemeClr val="bg1"/>
                </a:solidFill>
                <a:latin typeface="Georgia" pitchFamily="18" charset="0"/>
                <a:cs typeface="Arial" pitchFamily="34" charset="0"/>
              </a:rPr>
              <a:t>DLT has the potential to optimize syndicated loan back-office operations</a:t>
            </a:r>
            <a:endParaRPr lang="en-GB" sz="1400" dirty="0">
              <a:solidFill>
                <a:schemeClr val="bg1"/>
              </a:solidFill>
              <a:latin typeface="Georgia" pitchFamily="18" charset="0"/>
              <a:cs typeface="Arial" pitchFamily="34" charset="0"/>
            </a:endParaRPr>
          </a:p>
        </p:txBody>
      </p:sp>
      <p:sp>
        <p:nvSpPr>
          <p:cNvPr id="64" name="TextBox 63"/>
          <p:cNvSpPr txBox="1"/>
          <p:nvPr/>
        </p:nvSpPr>
        <p:spPr>
          <a:xfrm>
            <a:off x="184935" y="1002903"/>
            <a:ext cx="11794732" cy="430887"/>
          </a:xfrm>
          <a:prstGeom prst="rect">
            <a:avLst/>
          </a:prstGeom>
          <a:noFill/>
          <a:ln>
            <a:noFill/>
          </a:ln>
        </p:spPr>
        <p:txBody>
          <a:bodyPr wrap="square" lIns="0" tIns="0" rIns="0" bIns="0" rtlCol="0">
            <a:spAutoFit/>
          </a:bodyPr>
          <a:lstStyle/>
          <a:p>
            <a:r>
              <a:rPr lang="en-US" sz="1400" dirty="0">
                <a:latin typeface="Georgia" pitchFamily="18" charset="0"/>
                <a:cs typeface="Arial" pitchFamily="34" charset="0"/>
              </a:rPr>
              <a:t>Syndicated loans provide clients with the ability to secure large-scale diversified financing at the current market rate. These loans are funded by a group of investors (e.g., syndicate), where one investor serves as the lead arranger.</a:t>
            </a:r>
            <a:endParaRPr lang="en-GB" sz="1400" dirty="0">
              <a:latin typeface="Georgia" pitchFamily="18" charset="0"/>
              <a:cs typeface="Arial" pitchFamily="34" charset="0"/>
            </a:endParaRPr>
          </a:p>
        </p:txBody>
      </p:sp>
      <p:sp>
        <p:nvSpPr>
          <p:cNvPr id="115" name="Text Placeholder 2">
            <a:extLst>
              <a:ext uri="{FF2B5EF4-FFF2-40B4-BE49-F238E27FC236}">
                <a16:creationId xmlns:a16="http://schemas.microsoft.com/office/drawing/2014/main" id="{2B199BE7-2E38-4575-A696-209B0405A105}"/>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dirty="0">
                <a:solidFill>
                  <a:schemeClr val="bg1"/>
                </a:solidFill>
              </a:rPr>
              <a:t>Our understanding of Syndicated Loans</a:t>
            </a:r>
          </a:p>
        </p:txBody>
      </p:sp>
    </p:spTree>
    <p:custDataLst>
      <p:custData r:id="rId1"/>
      <p:tags r:id="rId2"/>
    </p:custDataLst>
    <p:extLst>
      <p:ext uri="{BB962C8B-B14F-4D97-AF65-F5344CB8AC3E}">
        <p14:creationId xmlns:p14="http://schemas.microsoft.com/office/powerpoint/2010/main" val="2730171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dirty="0">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Syndicated Loan</a:t>
            </a:r>
          </a:p>
        </p:txBody>
      </p:sp>
      <p:sp>
        <p:nvSpPr>
          <p:cNvPr id="59" name="Text Placeholder 2"/>
          <p:cNvSpPr>
            <a:spLocks noGrp="1"/>
          </p:cNvSpPr>
          <p:nvPr/>
        </p:nvSpPr>
        <p:spPr>
          <a:xfrm>
            <a:off x="2126428" y="941294"/>
            <a:ext cx="7947213" cy="734209"/>
          </a:xfrm>
          <a:prstGeom prst="rect">
            <a:avLst/>
          </a:prstGeom>
        </p:spPr>
        <p:txBody>
          <a:bodyPr vert="horz" lIns="0" tIns="0" rIns="0" bIns="0" rtlCol="0">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endParaRPr lang="en-US" sz="2118" b="1" i="1" dirty="0">
              <a:solidFill>
                <a:schemeClr val="tx2"/>
              </a:solidFill>
            </a:endParaRPr>
          </a:p>
        </p:txBody>
      </p:sp>
      <p:grpSp>
        <p:nvGrpSpPr>
          <p:cNvPr id="177" name="Group 176"/>
          <p:cNvGrpSpPr/>
          <p:nvPr/>
        </p:nvGrpSpPr>
        <p:grpSpPr>
          <a:xfrm>
            <a:off x="122003" y="1027423"/>
            <a:ext cx="12069998" cy="2838351"/>
            <a:chOff x="173278" y="1418707"/>
            <a:chExt cx="10023634" cy="2879093"/>
          </a:xfrm>
        </p:grpSpPr>
        <p:grpSp>
          <p:nvGrpSpPr>
            <p:cNvPr id="168" name="Group 167"/>
            <p:cNvGrpSpPr/>
            <p:nvPr/>
          </p:nvGrpSpPr>
          <p:grpSpPr>
            <a:xfrm>
              <a:off x="173278" y="1773023"/>
              <a:ext cx="10023634" cy="2524777"/>
              <a:chOff x="188772" y="1533704"/>
              <a:chExt cx="10023634" cy="2524777"/>
            </a:xfrm>
          </p:grpSpPr>
          <p:grpSp>
            <p:nvGrpSpPr>
              <p:cNvPr id="137" name="Group 136"/>
              <p:cNvGrpSpPr/>
              <p:nvPr/>
            </p:nvGrpSpPr>
            <p:grpSpPr>
              <a:xfrm>
                <a:off x="188772" y="1783081"/>
                <a:ext cx="7659828" cy="2123576"/>
                <a:chOff x="188772" y="1783081"/>
                <a:chExt cx="7659828" cy="2123576"/>
              </a:xfrm>
            </p:grpSpPr>
            <p:grpSp>
              <p:nvGrpSpPr>
                <p:cNvPr id="120" name="Group 119"/>
                <p:cNvGrpSpPr/>
                <p:nvPr/>
              </p:nvGrpSpPr>
              <p:grpSpPr>
                <a:xfrm>
                  <a:off x="188772" y="1783081"/>
                  <a:ext cx="5521654" cy="2123576"/>
                  <a:chOff x="188772" y="1783081"/>
                  <a:chExt cx="5521654" cy="2123576"/>
                </a:xfrm>
              </p:grpSpPr>
              <p:grpSp>
                <p:nvGrpSpPr>
                  <p:cNvPr id="102" name="Group 101"/>
                  <p:cNvGrpSpPr/>
                  <p:nvPr/>
                </p:nvGrpSpPr>
                <p:grpSpPr>
                  <a:xfrm>
                    <a:off x="188772" y="1839015"/>
                    <a:ext cx="2389671" cy="2047185"/>
                    <a:chOff x="188772" y="1839015"/>
                    <a:chExt cx="2389671" cy="2047185"/>
                  </a:xfrm>
                </p:grpSpPr>
                <p:sp>
                  <p:nvSpPr>
                    <p:cNvPr id="93" name="Freeform 4903"/>
                    <p:cNvSpPr>
                      <a:spLocks noEditPoints="1"/>
                    </p:cNvSpPr>
                    <p:nvPr/>
                  </p:nvSpPr>
                  <p:spPr bwMode="auto">
                    <a:xfrm>
                      <a:off x="1857178" y="1898904"/>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94" name="Freeform 4921"/>
                    <p:cNvSpPr>
                      <a:spLocks noEditPoints="1"/>
                    </p:cNvSpPr>
                    <p:nvPr/>
                  </p:nvSpPr>
                  <p:spPr bwMode="auto">
                    <a:xfrm>
                      <a:off x="365000" y="1847875"/>
                      <a:ext cx="336800" cy="431298"/>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cxnSp>
                  <p:nvCxnSpPr>
                    <p:cNvPr id="57" name="Straight Arrow Connector 56"/>
                    <p:cNvCxnSpPr/>
                    <p:nvPr/>
                  </p:nvCxnSpPr>
                  <p:spPr>
                    <a:xfrm>
                      <a:off x="762000" y="2054352"/>
                      <a:ext cx="1018978"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a:off x="2058010" y="2622267"/>
                      <a:ext cx="0" cy="34953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Freeform 4903"/>
                    <p:cNvSpPr>
                      <a:spLocks noEditPoints="1"/>
                    </p:cNvSpPr>
                    <p:nvPr/>
                  </p:nvSpPr>
                  <p:spPr bwMode="auto">
                    <a:xfrm>
                      <a:off x="365000" y="3066130"/>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96" name="Freeform 4903"/>
                    <p:cNvSpPr>
                      <a:spLocks noEditPoints="1"/>
                    </p:cNvSpPr>
                    <p:nvPr/>
                  </p:nvSpPr>
                  <p:spPr bwMode="auto">
                    <a:xfrm>
                      <a:off x="1098176" y="3066130"/>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97" name="Freeform 4903"/>
                    <p:cNvSpPr>
                      <a:spLocks noEditPoints="1"/>
                    </p:cNvSpPr>
                    <p:nvPr/>
                  </p:nvSpPr>
                  <p:spPr bwMode="auto">
                    <a:xfrm>
                      <a:off x="1843599" y="3066130"/>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61" name="Rectangle 60"/>
                    <p:cNvSpPr/>
                    <p:nvPr/>
                  </p:nvSpPr>
                  <p:spPr>
                    <a:xfrm>
                      <a:off x="304800" y="2971800"/>
                      <a:ext cx="2057400" cy="758952"/>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dirty="0">
                        <a:latin typeface="Georgia" panose="02040502050405020303" pitchFamily="18" charset="0"/>
                      </a:endParaRPr>
                    </a:p>
                  </p:txBody>
                </p:sp>
                <p:sp>
                  <p:nvSpPr>
                    <p:cNvPr id="62" name="TextBox 61"/>
                    <p:cNvSpPr txBox="1"/>
                    <p:nvPr/>
                  </p:nvSpPr>
                  <p:spPr>
                    <a:xfrm>
                      <a:off x="336755" y="3501409"/>
                      <a:ext cx="733176"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Member 1</a:t>
                      </a:r>
                    </a:p>
                  </p:txBody>
                </p:sp>
                <p:sp>
                  <p:nvSpPr>
                    <p:cNvPr id="98" name="TextBox 97"/>
                    <p:cNvSpPr txBox="1"/>
                    <p:nvPr/>
                  </p:nvSpPr>
                  <p:spPr>
                    <a:xfrm>
                      <a:off x="1069931" y="3505580"/>
                      <a:ext cx="733176"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Member 2</a:t>
                      </a:r>
                    </a:p>
                  </p:txBody>
                </p:sp>
                <p:sp>
                  <p:nvSpPr>
                    <p:cNvPr id="99" name="TextBox 98"/>
                    <p:cNvSpPr txBox="1"/>
                    <p:nvPr/>
                  </p:nvSpPr>
                  <p:spPr>
                    <a:xfrm>
                      <a:off x="1756734" y="3510612"/>
                      <a:ext cx="733176"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Member 3</a:t>
                      </a:r>
                    </a:p>
                  </p:txBody>
                </p:sp>
                <p:sp>
                  <p:nvSpPr>
                    <p:cNvPr id="63" name="TextBox 62"/>
                    <p:cNvSpPr txBox="1"/>
                    <p:nvPr/>
                  </p:nvSpPr>
                  <p:spPr>
                    <a:xfrm>
                      <a:off x="188772" y="2330706"/>
                      <a:ext cx="868065" cy="218537"/>
                    </a:xfrm>
                    <a:prstGeom prst="rect">
                      <a:avLst/>
                    </a:prstGeom>
                    <a:noFill/>
                    <a:ln>
                      <a:noFill/>
                    </a:ln>
                  </p:spPr>
                  <p:txBody>
                    <a:bodyPr wrap="square" lIns="0" tIns="0" rIns="0" bIns="0" rtlCol="0">
                      <a:spAutoFit/>
                    </a:bodyPr>
                    <a:lstStyle/>
                    <a:p>
                      <a:r>
                        <a:rPr lang="en-GB" sz="1400" dirty="0">
                          <a:latin typeface="Georgia" panose="02040502050405020303" pitchFamily="18" charset="0"/>
                          <a:cs typeface="Arial" pitchFamily="34" charset="0"/>
                        </a:rPr>
                        <a:t>Corporation</a:t>
                      </a:r>
                    </a:p>
                  </p:txBody>
                </p:sp>
                <p:sp>
                  <p:nvSpPr>
                    <p:cNvPr id="100" name="TextBox 99"/>
                    <p:cNvSpPr txBox="1"/>
                    <p:nvPr/>
                  </p:nvSpPr>
                  <p:spPr>
                    <a:xfrm>
                      <a:off x="1607977" y="2325773"/>
                      <a:ext cx="970466" cy="218537"/>
                    </a:xfrm>
                    <a:prstGeom prst="rect">
                      <a:avLst/>
                    </a:prstGeom>
                    <a:noFill/>
                    <a:ln>
                      <a:noFill/>
                    </a:ln>
                  </p:spPr>
                  <p:txBody>
                    <a:bodyPr wrap="square" lIns="0" tIns="0" rIns="0" bIns="0" rtlCol="0">
                      <a:spAutoFit/>
                    </a:bodyPr>
                    <a:lstStyle/>
                    <a:p>
                      <a:r>
                        <a:rPr lang="en-GB" sz="1400" dirty="0">
                          <a:latin typeface="Georgia" panose="02040502050405020303" pitchFamily="18" charset="0"/>
                          <a:cs typeface="Arial" pitchFamily="34" charset="0"/>
                        </a:rPr>
                        <a:t>Lead Arranger</a:t>
                      </a:r>
                    </a:p>
                  </p:txBody>
                </p:sp>
                <p:sp>
                  <p:nvSpPr>
                    <p:cNvPr id="64" name="Rectangle 63"/>
                    <p:cNvSpPr/>
                    <p:nvPr/>
                  </p:nvSpPr>
                  <p:spPr>
                    <a:xfrm>
                      <a:off x="762000" y="3659468"/>
                      <a:ext cx="1143000" cy="226732"/>
                    </a:xfrm>
                    <a:prstGeom prst="rect">
                      <a:avLst/>
                    </a:prstGeom>
                    <a:solidFill>
                      <a:srgbClr val="FFFFFF"/>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r>
                        <a:rPr lang="en-GB" sz="1600" b="1" dirty="0">
                          <a:latin typeface="Georgia" panose="02040502050405020303" pitchFamily="18" charset="0"/>
                        </a:rPr>
                        <a:t>Syndicate</a:t>
                      </a:r>
                    </a:p>
                  </p:txBody>
                </p:sp>
                <p:sp>
                  <p:nvSpPr>
                    <p:cNvPr id="101" name="TextBox 100"/>
                    <p:cNvSpPr txBox="1"/>
                    <p:nvPr/>
                  </p:nvSpPr>
                  <p:spPr>
                    <a:xfrm>
                      <a:off x="874383" y="1839015"/>
                      <a:ext cx="882790"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Loan Request</a:t>
                      </a:r>
                    </a:p>
                  </p:txBody>
                </p:sp>
              </p:grpSp>
              <p:grpSp>
                <p:nvGrpSpPr>
                  <p:cNvPr id="119" name="Group 118"/>
                  <p:cNvGrpSpPr/>
                  <p:nvPr/>
                </p:nvGrpSpPr>
                <p:grpSpPr>
                  <a:xfrm>
                    <a:off x="2654710" y="1783081"/>
                    <a:ext cx="3055716" cy="2123576"/>
                    <a:chOff x="2654710" y="1783081"/>
                    <a:chExt cx="3055716" cy="2123576"/>
                  </a:xfrm>
                </p:grpSpPr>
                <p:sp>
                  <p:nvSpPr>
                    <p:cNvPr id="103" name="Freeform 4903"/>
                    <p:cNvSpPr>
                      <a:spLocks noEditPoints="1"/>
                    </p:cNvSpPr>
                    <p:nvPr/>
                  </p:nvSpPr>
                  <p:spPr bwMode="auto">
                    <a:xfrm>
                      <a:off x="3046684" y="1934002"/>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cxnSp>
                  <p:nvCxnSpPr>
                    <p:cNvPr id="105" name="Straight Connector 104"/>
                    <p:cNvCxnSpPr/>
                    <p:nvPr/>
                  </p:nvCxnSpPr>
                  <p:spPr>
                    <a:xfrm>
                      <a:off x="2654710" y="1847875"/>
                      <a:ext cx="0" cy="1924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858620" y="2901777"/>
                      <a:ext cx="671049" cy="632757"/>
                      <a:chOff x="2931081" y="3068994"/>
                      <a:chExt cx="671049" cy="632757"/>
                    </a:xfrm>
                  </p:grpSpPr>
                  <p:sp>
                    <p:nvSpPr>
                      <p:cNvPr id="106" name="Freeform 4903"/>
                      <p:cNvSpPr>
                        <a:spLocks noEditPoints="1"/>
                      </p:cNvSpPr>
                      <p:nvPr/>
                    </p:nvSpPr>
                    <p:spPr bwMode="auto">
                      <a:xfrm>
                        <a:off x="3085213" y="3068994"/>
                        <a:ext cx="283508" cy="283806"/>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7" name="Freeform 4903"/>
                      <p:cNvSpPr>
                        <a:spLocks noEditPoints="1"/>
                      </p:cNvSpPr>
                      <p:nvPr/>
                    </p:nvSpPr>
                    <p:spPr bwMode="auto">
                      <a:xfrm>
                        <a:off x="2931081" y="3417945"/>
                        <a:ext cx="283508" cy="283806"/>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08" name="Freeform 4903"/>
                      <p:cNvSpPr>
                        <a:spLocks noEditPoints="1"/>
                      </p:cNvSpPr>
                      <p:nvPr/>
                    </p:nvSpPr>
                    <p:spPr bwMode="auto">
                      <a:xfrm>
                        <a:off x="3318622" y="3406895"/>
                        <a:ext cx="283508" cy="283806"/>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grpSp>
                <p:sp>
                  <p:nvSpPr>
                    <p:cNvPr id="109" name="TextBox 108"/>
                    <p:cNvSpPr txBox="1"/>
                    <p:nvPr/>
                  </p:nvSpPr>
                  <p:spPr>
                    <a:xfrm>
                      <a:off x="2779464" y="2344240"/>
                      <a:ext cx="970467" cy="43707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Lead</a:t>
                      </a:r>
                    </a:p>
                    <a:p>
                      <a:pPr algn="ctr"/>
                      <a:r>
                        <a:rPr lang="en-GB" sz="1400" dirty="0">
                          <a:latin typeface="Georgia" pitchFamily="18" charset="0"/>
                          <a:cs typeface="Arial" pitchFamily="34" charset="0"/>
                        </a:rPr>
                        <a:t>Arranger</a:t>
                      </a:r>
                    </a:p>
                  </p:txBody>
                </p:sp>
                <p:sp>
                  <p:nvSpPr>
                    <p:cNvPr id="111" name="TextBox 110"/>
                    <p:cNvSpPr txBox="1"/>
                    <p:nvPr/>
                  </p:nvSpPr>
                  <p:spPr>
                    <a:xfrm>
                      <a:off x="2691480" y="3636550"/>
                      <a:ext cx="970467" cy="21853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Syndicate</a:t>
                      </a:r>
                    </a:p>
                  </p:txBody>
                </p:sp>
                <p:sp>
                  <p:nvSpPr>
                    <p:cNvPr id="112" name="Freeform 4899"/>
                    <p:cNvSpPr>
                      <a:spLocks noEditPoints="1"/>
                    </p:cNvSpPr>
                    <p:nvPr/>
                  </p:nvSpPr>
                  <p:spPr bwMode="auto">
                    <a:xfrm>
                      <a:off x="3733888" y="1854789"/>
                      <a:ext cx="1828712" cy="172661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13" name="Freeform 4921"/>
                    <p:cNvSpPr>
                      <a:spLocks noEditPoints="1"/>
                    </p:cNvSpPr>
                    <p:nvPr/>
                  </p:nvSpPr>
                  <p:spPr bwMode="auto">
                    <a:xfrm>
                      <a:off x="4736438" y="2255595"/>
                      <a:ext cx="336800" cy="431298"/>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dirty="0">
                        <a:latin typeface="Georgia" panose="02040502050405020303" pitchFamily="18" charset="0"/>
                      </a:endParaRPr>
                    </a:p>
                  </p:txBody>
                </p:sp>
                <p:sp>
                  <p:nvSpPr>
                    <p:cNvPr id="114" name="TextBox 113"/>
                    <p:cNvSpPr txBox="1"/>
                    <p:nvPr/>
                  </p:nvSpPr>
                  <p:spPr>
                    <a:xfrm>
                      <a:off x="4550810" y="2686969"/>
                      <a:ext cx="793376"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Corporation</a:t>
                      </a:r>
                    </a:p>
                  </p:txBody>
                </p:sp>
                <p:sp>
                  <p:nvSpPr>
                    <p:cNvPr id="115" name="Rectangle 114"/>
                    <p:cNvSpPr/>
                    <p:nvPr/>
                  </p:nvSpPr>
                  <p:spPr>
                    <a:xfrm>
                      <a:off x="2717419" y="1783081"/>
                      <a:ext cx="970466" cy="2123576"/>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dirty="0">
                        <a:latin typeface="Georgia" panose="02040502050405020303" pitchFamily="18" charset="0"/>
                      </a:endParaRPr>
                    </a:p>
                  </p:txBody>
                </p:sp>
                <p:cxnSp>
                  <p:nvCxnSpPr>
                    <p:cNvPr id="117" name="Straight Arrow Connector 116"/>
                    <p:cNvCxnSpPr/>
                    <p:nvPr/>
                  </p:nvCxnSpPr>
                  <p:spPr>
                    <a:xfrm>
                      <a:off x="3688664" y="2514600"/>
                      <a:ext cx="426136"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710426" y="1885041"/>
                      <a:ext cx="0" cy="1924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6" name="Group 135"/>
                <p:cNvGrpSpPr/>
                <p:nvPr/>
              </p:nvGrpSpPr>
              <p:grpSpPr>
                <a:xfrm>
                  <a:off x="5831328" y="1893766"/>
                  <a:ext cx="2017272" cy="1924959"/>
                  <a:chOff x="5831328" y="1893766"/>
                  <a:chExt cx="2017272" cy="1924959"/>
                </a:xfrm>
              </p:grpSpPr>
              <p:sp>
                <p:nvSpPr>
                  <p:cNvPr id="121" name="Freeform 4903"/>
                  <p:cNvSpPr>
                    <a:spLocks noEditPoints="1"/>
                  </p:cNvSpPr>
                  <p:nvPr/>
                </p:nvSpPr>
                <p:spPr bwMode="auto">
                  <a:xfrm>
                    <a:off x="5831328" y="3132382"/>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cxnSp>
                <p:nvCxnSpPr>
                  <p:cNvPr id="122" name="Straight Connector 121"/>
                  <p:cNvCxnSpPr/>
                  <p:nvPr/>
                </p:nvCxnSpPr>
                <p:spPr>
                  <a:xfrm>
                    <a:off x="7848600" y="1893766"/>
                    <a:ext cx="0" cy="1924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Freeform 4903"/>
                  <p:cNvSpPr>
                    <a:spLocks noEditPoints="1"/>
                  </p:cNvSpPr>
                  <p:nvPr/>
                </p:nvSpPr>
                <p:spPr bwMode="auto">
                  <a:xfrm>
                    <a:off x="6527002" y="1907770"/>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24" name="Freeform 4903"/>
                  <p:cNvSpPr>
                    <a:spLocks noEditPoints="1"/>
                  </p:cNvSpPr>
                  <p:nvPr/>
                </p:nvSpPr>
                <p:spPr bwMode="auto">
                  <a:xfrm>
                    <a:off x="6603657" y="3132382"/>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25" name="Freeform 4903"/>
                  <p:cNvSpPr>
                    <a:spLocks noEditPoints="1"/>
                  </p:cNvSpPr>
                  <p:nvPr/>
                </p:nvSpPr>
                <p:spPr bwMode="auto">
                  <a:xfrm>
                    <a:off x="7375986" y="3132382"/>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cxnSp>
                <p:nvCxnSpPr>
                  <p:cNvPr id="127" name="Straight Connector 126"/>
                  <p:cNvCxnSpPr/>
                  <p:nvPr/>
                </p:nvCxnSpPr>
                <p:spPr>
                  <a:xfrm>
                    <a:off x="5914999" y="2790746"/>
                    <a:ext cx="1607096"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718547" y="2513516"/>
                    <a:ext cx="0" cy="53016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914999" y="2790746"/>
                    <a:ext cx="0" cy="18105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522095" y="2787477"/>
                    <a:ext cx="0" cy="228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8" name="TextBox 137"/>
              <p:cNvSpPr txBox="1"/>
              <p:nvPr/>
            </p:nvSpPr>
            <p:spPr>
              <a:xfrm>
                <a:off x="6301747" y="2345323"/>
                <a:ext cx="970467" cy="218537"/>
              </a:xfrm>
              <a:prstGeom prst="rect">
                <a:avLst/>
              </a:prstGeom>
              <a:noFill/>
              <a:ln>
                <a:noFill/>
              </a:ln>
            </p:spPr>
            <p:txBody>
              <a:bodyPr wrap="square" lIns="0" tIns="0" rIns="0" bIns="0" rtlCol="0">
                <a:spAutoFit/>
              </a:bodyPr>
              <a:lstStyle/>
              <a:p>
                <a:r>
                  <a:rPr lang="en-GB" sz="1400" dirty="0">
                    <a:latin typeface="Georgia" panose="02040502050405020303" pitchFamily="18" charset="0"/>
                    <a:cs typeface="Arial" pitchFamily="34" charset="0"/>
                  </a:rPr>
                  <a:t>Lead Arranger</a:t>
                </a:r>
              </a:p>
            </p:txBody>
          </p:sp>
          <p:sp>
            <p:nvSpPr>
              <p:cNvPr id="139" name="TextBox 138"/>
              <p:cNvSpPr txBox="1"/>
              <p:nvPr/>
            </p:nvSpPr>
            <p:spPr>
              <a:xfrm>
                <a:off x="6966442" y="1853209"/>
                <a:ext cx="660291" cy="466407"/>
              </a:xfrm>
              <a:prstGeom prst="rect">
                <a:avLst/>
              </a:prstGeom>
              <a:noFill/>
              <a:ln>
                <a:noFill/>
              </a:ln>
            </p:spPr>
            <p:txBody>
              <a:bodyPr wrap="square" lIns="0" tIns="0" rIns="0" bIns="0" rtlCol="0">
                <a:spAutoFit/>
              </a:bodyPr>
              <a:lstStyle/>
              <a:p>
                <a:pPr algn="ctr"/>
                <a:r>
                  <a:rPr lang="en-GB" sz="1588" i="1" dirty="0">
                    <a:latin typeface="Georgia" panose="02040502050405020303" pitchFamily="18" charset="0"/>
                    <a:cs typeface="Arial" pitchFamily="34" charset="0"/>
                  </a:rPr>
                  <a:t>30% </a:t>
                </a:r>
                <a:r>
                  <a:rPr lang="en-GB" sz="1400" i="1" dirty="0">
                    <a:latin typeface="Georgia" panose="02040502050405020303" pitchFamily="18" charset="0"/>
                    <a:cs typeface="Arial" pitchFamily="34" charset="0"/>
                  </a:rPr>
                  <a:t>Pledged</a:t>
                </a:r>
              </a:p>
            </p:txBody>
          </p:sp>
          <p:sp>
            <p:nvSpPr>
              <p:cNvPr id="140" name="TextBox 139"/>
              <p:cNvSpPr txBox="1"/>
              <p:nvPr/>
            </p:nvSpPr>
            <p:spPr>
              <a:xfrm>
                <a:off x="5735061" y="3475660"/>
                <a:ext cx="733176"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Member 1</a:t>
                </a:r>
              </a:p>
            </p:txBody>
          </p:sp>
          <p:sp>
            <p:nvSpPr>
              <p:cNvPr id="141" name="TextBox 140"/>
              <p:cNvSpPr txBox="1"/>
              <p:nvPr/>
            </p:nvSpPr>
            <p:spPr>
              <a:xfrm>
                <a:off x="6470849" y="3477849"/>
                <a:ext cx="733176"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Member 2</a:t>
                </a:r>
              </a:p>
            </p:txBody>
          </p:sp>
          <p:sp>
            <p:nvSpPr>
              <p:cNvPr id="142" name="TextBox 141"/>
              <p:cNvSpPr txBox="1"/>
              <p:nvPr/>
            </p:nvSpPr>
            <p:spPr>
              <a:xfrm>
                <a:off x="7231271" y="3473791"/>
                <a:ext cx="733176"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Member 3</a:t>
                </a:r>
              </a:p>
            </p:txBody>
          </p:sp>
          <p:sp>
            <p:nvSpPr>
              <p:cNvPr id="143" name="TextBox 142"/>
              <p:cNvSpPr txBox="1"/>
              <p:nvPr/>
            </p:nvSpPr>
            <p:spPr>
              <a:xfrm>
                <a:off x="5688669" y="3683846"/>
                <a:ext cx="583258" cy="374635"/>
              </a:xfrm>
              <a:prstGeom prst="rect">
                <a:avLst/>
              </a:prstGeom>
              <a:noFill/>
              <a:ln>
                <a:noFill/>
              </a:ln>
            </p:spPr>
            <p:txBody>
              <a:bodyPr wrap="square" lIns="0" tIns="0" rIns="0" bIns="0" rtlCol="0">
                <a:spAutoFit/>
              </a:bodyPr>
              <a:lstStyle/>
              <a:p>
                <a:pPr algn="ctr"/>
                <a:r>
                  <a:rPr lang="en-GB" sz="1200" i="1" dirty="0">
                    <a:latin typeface="Georgia" panose="02040502050405020303" pitchFamily="18" charset="0"/>
                    <a:cs typeface="Arial" pitchFamily="34" charset="0"/>
                  </a:rPr>
                  <a:t>25% Pledged</a:t>
                </a:r>
              </a:p>
            </p:txBody>
          </p:sp>
          <p:sp>
            <p:nvSpPr>
              <p:cNvPr id="144" name="TextBox 143"/>
              <p:cNvSpPr txBox="1"/>
              <p:nvPr/>
            </p:nvSpPr>
            <p:spPr>
              <a:xfrm>
                <a:off x="6426918" y="3682152"/>
                <a:ext cx="583258" cy="374634"/>
              </a:xfrm>
              <a:prstGeom prst="rect">
                <a:avLst/>
              </a:prstGeom>
              <a:noFill/>
              <a:ln>
                <a:noFill/>
              </a:ln>
            </p:spPr>
            <p:txBody>
              <a:bodyPr wrap="square" lIns="0" tIns="0" rIns="0" bIns="0" rtlCol="0">
                <a:spAutoFit/>
              </a:bodyPr>
              <a:lstStyle/>
              <a:p>
                <a:pPr algn="ctr"/>
                <a:r>
                  <a:rPr lang="en-GB" sz="1200" i="1" dirty="0">
                    <a:latin typeface="Georgia" panose="02040502050405020303" pitchFamily="18" charset="0"/>
                    <a:cs typeface="Arial" pitchFamily="34" charset="0"/>
                  </a:rPr>
                  <a:t>20% Pledged</a:t>
                </a:r>
              </a:p>
            </p:txBody>
          </p:sp>
          <p:sp>
            <p:nvSpPr>
              <p:cNvPr id="145" name="TextBox 144"/>
              <p:cNvSpPr txBox="1"/>
              <p:nvPr/>
            </p:nvSpPr>
            <p:spPr>
              <a:xfrm>
                <a:off x="7216693" y="3675339"/>
                <a:ext cx="583258" cy="374634"/>
              </a:xfrm>
              <a:prstGeom prst="rect">
                <a:avLst/>
              </a:prstGeom>
              <a:noFill/>
              <a:ln>
                <a:noFill/>
              </a:ln>
            </p:spPr>
            <p:txBody>
              <a:bodyPr wrap="square" lIns="0" tIns="0" rIns="0" bIns="0" rtlCol="0">
                <a:spAutoFit/>
              </a:bodyPr>
              <a:lstStyle/>
              <a:p>
                <a:pPr algn="ctr"/>
                <a:r>
                  <a:rPr lang="en-GB" sz="1200" i="1" dirty="0">
                    <a:latin typeface="Georgia" panose="02040502050405020303" pitchFamily="18" charset="0"/>
                    <a:cs typeface="Arial" pitchFamily="34" charset="0"/>
                  </a:rPr>
                  <a:t>25% Pledged</a:t>
                </a:r>
              </a:p>
            </p:txBody>
          </p:sp>
          <p:sp>
            <p:nvSpPr>
              <p:cNvPr id="146" name="Freeform 4903"/>
              <p:cNvSpPr>
                <a:spLocks noEditPoints="1"/>
              </p:cNvSpPr>
              <p:nvPr/>
            </p:nvSpPr>
            <p:spPr bwMode="auto">
              <a:xfrm>
                <a:off x="7996164" y="1909862"/>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47" name="Freeform 4921"/>
              <p:cNvSpPr>
                <a:spLocks noEditPoints="1"/>
              </p:cNvSpPr>
              <p:nvPr/>
            </p:nvSpPr>
            <p:spPr bwMode="auto">
              <a:xfrm>
                <a:off x="9554914" y="1818495"/>
                <a:ext cx="336800" cy="431298"/>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dirty="0">
                  <a:latin typeface="Georgia" panose="02040502050405020303" pitchFamily="18" charset="0"/>
                </a:endParaRPr>
              </a:p>
            </p:txBody>
          </p:sp>
          <p:cxnSp>
            <p:nvCxnSpPr>
              <p:cNvPr id="148" name="Straight Arrow Connector 147"/>
              <p:cNvCxnSpPr/>
              <p:nvPr/>
            </p:nvCxnSpPr>
            <p:spPr>
              <a:xfrm>
                <a:off x="8549640" y="1992712"/>
                <a:ext cx="82296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H="1">
                <a:off x="8549640" y="2218382"/>
                <a:ext cx="82296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8566167" y="1770121"/>
                <a:ext cx="882790"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Loan Funded</a:t>
                </a:r>
              </a:p>
            </p:txBody>
          </p:sp>
          <p:sp>
            <p:nvSpPr>
              <p:cNvPr id="154" name="TextBox 153"/>
              <p:cNvSpPr txBox="1"/>
              <p:nvPr/>
            </p:nvSpPr>
            <p:spPr>
              <a:xfrm>
                <a:off x="8472703" y="2305955"/>
                <a:ext cx="1126249"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Principal &amp; Interest</a:t>
                </a:r>
              </a:p>
            </p:txBody>
          </p:sp>
          <p:sp>
            <p:nvSpPr>
              <p:cNvPr id="155" name="Freeform 4903"/>
              <p:cNvSpPr>
                <a:spLocks noEditPoints="1"/>
              </p:cNvSpPr>
              <p:nvPr/>
            </p:nvSpPr>
            <p:spPr bwMode="auto">
              <a:xfrm>
                <a:off x="7945291" y="317644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56" name="Freeform 4903"/>
              <p:cNvSpPr>
                <a:spLocks noEditPoints="1"/>
              </p:cNvSpPr>
              <p:nvPr/>
            </p:nvSpPr>
            <p:spPr bwMode="auto">
              <a:xfrm>
                <a:off x="8678467" y="317644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57" name="Freeform 4903"/>
              <p:cNvSpPr>
                <a:spLocks noEditPoints="1"/>
              </p:cNvSpPr>
              <p:nvPr/>
            </p:nvSpPr>
            <p:spPr bwMode="auto">
              <a:xfrm>
                <a:off x="9423890" y="317644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latin typeface="Georgia" panose="02040502050405020303" pitchFamily="18" charset="0"/>
                </a:endParaRPr>
              </a:p>
            </p:txBody>
          </p:sp>
          <p:sp>
            <p:nvSpPr>
              <p:cNvPr id="158" name="Rectangle 157"/>
              <p:cNvSpPr/>
              <p:nvPr/>
            </p:nvSpPr>
            <p:spPr>
              <a:xfrm>
                <a:off x="7885091" y="3082118"/>
                <a:ext cx="2057400" cy="758952"/>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dirty="0">
                  <a:latin typeface="Georgia" panose="02040502050405020303" pitchFamily="18" charset="0"/>
                </a:endParaRPr>
              </a:p>
            </p:txBody>
          </p:sp>
          <p:sp>
            <p:nvSpPr>
              <p:cNvPr id="159" name="TextBox 158"/>
              <p:cNvSpPr txBox="1"/>
              <p:nvPr/>
            </p:nvSpPr>
            <p:spPr>
              <a:xfrm>
                <a:off x="7917046" y="3611726"/>
                <a:ext cx="733176"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Member 1</a:t>
                </a:r>
              </a:p>
            </p:txBody>
          </p:sp>
          <p:sp>
            <p:nvSpPr>
              <p:cNvPr id="160" name="TextBox 159"/>
              <p:cNvSpPr txBox="1"/>
              <p:nvPr/>
            </p:nvSpPr>
            <p:spPr>
              <a:xfrm>
                <a:off x="8650222" y="3615898"/>
                <a:ext cx="733176"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Member 2</a:t>
                </a:r>
              </a:p>
            </p:txBody>
          </p:sp>
          <p:sp>
            <p:nvSpPr>
              <p:cNvPr id="161" name="TextBox 160"/>
              <p:cNvSpPr txBox="1"/>
              <p:nvPr/>
            </p:nvSpPr>
            <p:spPr>
              <a:xfrm>
                <a:off x="9337025" y="3620930"/>
                <a:ext cx="733176" cy="187317"/>
              </a:xfrm>
              <a:prstGeom prst="rect">
                <a:avLst/>
              </a:prstGeom>
              <a:noFill/>
              <a:ln>
                <a:noFill/>
              </a:ln>
            </p:spPr>
            <p:txBody>
              <a:bodyPr wrap="square" lIns="0" tIns="0" rIns="0" bIns="0" rtlCol="0">
                <a:spAutoFit/>
              </a:bodyPr>
              <a:lstStyle/>
              <a:p>
                <a:r>
                  <a:rPr lang="en-GB" sz="1200" dirty="0">
                    <a:latin typeface="Georgia" panose="02040502050405020303" pitchFamily="18" charset="0"/>
                    <a:cs typeface="Arial" pitchFamily="34" charset="0"/>
                  </a:rPr>
                  <a:t>Member 3</a:t>
                </a:r>
              </a:p>
            </p:txBody>
          </p:sp>
          <p:sp>
            <p:nvSpPr>
              <p:cNvPr id="162" name="Rectangle 161"/>
              <p:cNvSpPr/>
              <p:nvPr/>
            </p:nvSpPr>
            <p:spPr>
              <a:xfrm>
                <a:off x="8342291" y="3769786"/>
                <a:ext cx="1143000" cy="226732"/>
              </a:xfrm>
              <a:prstGeom prst="rect">
                <a:avLst/>
              </a:prstGeom>
              <a:solidFill>
                <a:srgbClr val="FFFFFF"/>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r>
                  <a:rPr lang="en-GB" sz="1600" b="1" dirty="0">
                    <a:latin typeface="Georgia" panose="02040502050405020303" pitchFamily="18" charset="0"/>
                  </a:rPr>
                  <a:t>Syndicate</a:t>
                </a:r>
              </a:p>
            </p:txBody>
          </p:sp>
          <p:sp>
            <p:nvSpPr>
              <p:cNvPr id="163" name="TextBox 162"/>
              <p:cNvSpPr txBox="1"/>
              <p:nvPr/>
            </p:nvSpPr>
            <p:spPr>
              <a:xfrm>
                <a:off x="7799950" y="1533704"/>
                <a:ext cx="1002891" cy="21853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Lead Arranger</a:t>
                </a:r>
              </a:p>
            </p:txBody>
          </p:sp>
          <p:sp>
            <p:nvSpPr>
              <p:cNvPr id="164" name="TextBox 163"/>
              <p:cNvSpPr txBox="1"/>
              <p:nvPr/>
            </p:nvSpPr>
            <p:spPr>
              <a:xfrm>
                <a:off x="9248224" y="1555607"/>
                <a:ext cx="964182" cy="218537"/>
              </a:xfrm>
              <a:prstGeom prst="rect">
                <a:avLst/>
              </a:prstGeom>
              <a:noFill/>
              <a:ln>
                <a:noFill/>
              </a:ln>
            </p:spPr>
            <p:txBody>
              <a:bodyPr wrap="square" lIns="0" tIns="0" rIns="0" bIns="0" rtlCol="0">
                <a:spAutoFit/>
              </a:bodyPr>
              <a:lstStyle/>
              <a:p>
                <a:r>
                  <a:rPr lang="en-GB" sz="1400" dirty="0">
                    <a:latin typeface="Georgia" panose="02040502050405020303" pitchFamily="18" charset="0"/>
                    <a:cs typeface="Arial" pitchFamily="34" charset="0"/>
                  </a:rPr>
                  <a:t>Corporation</a:t>
                </a:r>
              </a:p>
            </p:txBody>
          </p:sp>
          <p:cxnSp>
            <p:nvCxnSpPr>
              <p:cNvPr id="166" name="Straight Arrow Connector 165"/>
              <p:cNvCxnSpPr/>
              <p:nvPr/>
            </p:nvCxnSpPr>
            <p:spPr>
              <a:xfrm>
                <a:off x="8249026" y="2344239"/>
                <a:ext cx="0" cy="642575"/>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8347562" y="2718094"/>
                <a:ext cx="1329500" cy="218537"/>
              </a:xfrm>
              <a:prstGeom prst="rect">
                <a:avLst/>
              </a:prstGeom>
              <a:noFill/>
              <a:ln>
                <a:noFill/>
              </a:ln>
            </p:spPr>
            <p:txBody>
              <a:bodyPr wrap="square" lIns="0" tIns="0" rIns="0" bIns="0" rtlCol="0">
                <a:spAutoFit/>
              </a:bodyPr>
              <a:lstStyle/>
              <a:p>
                <a:r>
                  <a:rPr lang="en-GB" sz="1400" dirty="0">
                    <a:latin typeface="Georgia" panose="02040502050405020303" pitchFamily="18" charset="0"/>
                    <a:cs typeface="Arial" pitchFamily="34" charset="0"/>
                  </a:rPr>
                  <a:t>Syndication</a:t>
                </a:r>
              </a:p>
            </p:txBody>
          </p:sp>
        </p:grpSp>
        <p:cxnSp>
          <p:nvCxnSpPr>
            <p:cNvPr id="169" name="Straight Arrow Connector 168"/>
            <p:cNvCxnSpPr/>
            <p:nvPr/>
          </p:nvCxnSpPr>
          <p:spPr>
            <a:xfrm>
              <a:off x="473659" y="1696061"/>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2634272" y="1696061"/>
              <a:ext cx="265176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580926" y="1696061"/>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7803055" y="1689964"/>
              <a:ext cx="1997799"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573881" y="1418707"/>
              <a:ext cx="1761469" cy="21853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Syndication</a:t>
              </a:r>
            </a:p>
          </p:txBody>
        </p:sp>
        <p:sp>
          <p:nvSpPr>
            <p:cNvPr id="174" name="TextBox 173"/>
            <p:cNvSpPr txBox="1"/>
            <p:nvPr/>
          </p:nvSpPr>
          <p:spPr>
            <a:xfrm>
              <a:off x="3110183" y="1432003"/>
              <a:ext cx="1761469" cy="21853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Diligence</a:t>
              </a:r>
            </a:p>
          </p:txBody>
        </p:sp>
        <p:sp>
          <p:nvSpPr>
            <p:cNvPr id="175" name="TextBox 174"/>
            <p:cNvSpPr txBox="1"/>
            <p:nvPr/>
          </p:nvSpPr>
          <p:spPr>
            <a:xfrm>
              <a:off x="5808179" y="1430691"/>
              <a:ext cx="1761469" cy="21853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Underwriting</a:t>
              </a:r>
            </a:p>
          </p:txBody>
        </p:sp>
        <p:sp>
          <p:nvSpPr>
            <p:cNvPr id="176" name="TextBox 175"/>
            <p:cNvSpPr txBox="1"/>
            <p:nvPr/>
          </p:nvSpPr>
          <p:spPr>
            <a:xfrm>
              <a:off x="7985055" y="1429722"/>
              <a:ext cx="1761469" cy="21853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Closing and servicing</a:t>
              </a:r>
            </a:p>
          </p:txBody>
        </p:sp>
      </p:grpSp>
      <p:sp>
        <p:nvSpPr>
          <p:cNvPr id="179" name="TextBox 178"/>
          <p:cNvSpPr txBox="1"/>
          <p:nvPr/>
        </p:nvSpPr>
        <p:spPr>
          <a:xfrm>
            <a:off x="437334" y="4364016"/>
            <a:ext cx="3366235" cy="1938992"/>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GB" sz="1400" b="1" dirty="0">
                <a:solidFill>
                  <a:schemeClr val="accent2">
                    <a:lumMod val="75000"/>
                  </a:schemeClr>
                </a:solidFill>
                <a:latin typeface="Georgia" panose="02040502050405020303" pitchFamily="18" charset="0"/>
                <a:cs typeface="Arial" pitchFamily="34" charset="0"/>
              </a:rPr>
              <a:t>Time-intensive process: </a:t>
            </a:r>
            <a:r>
              <a:rPr lang="en-GB" sz="1400" dirty="0">
                <a:latin typeface="Georgia" panose="02040502050405020303" pitchFamily="18" charset="0"/>
                <a:cs typeface="Arial" pitchFamily="34" charset="0"/>
              </a:rPr>
              <a:t>S</a:t>
            </a:r>
            <a:r>
              <a:rPr lang="en-US" sz="1400" dirty="0">
                <a:latin typeface="Georgia" panose="02040502050405020303" pitchFamily="18" charset="0"/>
                <a:cs typeface="Arial" pitchFamily="34" charset="0"/>
              </a:rPr>
              <a:t>electing syndicate members based on financial health and industry expertise is time-intensive and inefficient due to manual review processes</a:t>
            </a:r>
          </a:p>
          <a:p>
            <a:pPr marL="151287" indent="-151287">
              <a:buFont typeface="Wingdings" panose="05000000000000000000" pitchFamily="2" charset="2"/>
              <a:buChar char="Ø"/>
            </a:pPr>
            <a:r>
              <a:rPr lang="en-US" sz="1400" b="1" dirty="0">
                <a:solidFill>
                  <a:schemeClr val="accent2">
                    <a:lumMod val="75000"/>
                  </a:schemeClr>
                </a:solidFill>
                <a:latin typeface="Georgia" panose="02040502050405020303" pitchFamily="18" charset="0"/>
                <a:cs typeface="Arial" pitchFamily="34" charset="0"/>
              </a:rPr>
              <a:t>Time-intensive review: </a:t>
            </a:r>
            <a:r>
              <a:rPr lang="en-US" sz="1400" dirty="0">
                <a:latin typeface="Georgia" panose="02040502050405020303" pitchFamily="18" charset="0"/>
                <a:cs typeface="Arial" pitchFamily="34" charset="0"/>
              </a:rPr>
              <a:t>Analyzing a corporation’s financial information is time-intensive and inefficient due to manual review processes</a:t>
            </a:r>
            <a:endParaRPr lang="en-GB" sz="1400" dirty="0">
              <a:latin typeface="Georgia" panose="02040502050405020303" pitchFamily="18" charset="0"/>
              <a:cs typeface="Arial" pitchFamily="34" charset="0"/>
            </a:endParaRPr>
          </a:p>
        </p:txBody>
      </p:sp>
      <p:sp>
        <p:nvSpPr>
          <p:cNvPr id="180" name="TextBox 179"/>
          <p:cNvSpPr txBox="1"/>
          <p:nvPr/>
        </p:nvSpPr>
        <p:spPr>
          <a:xfrm>
            <a:off x="4079737" y="4364016"/>
            <a:ext cx="3603709" cy="1938992"/>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dirty="0">
                <a:solidFill>
                  <a:schemeClr val="accent2">
                    <a:lumMod val="75000"/>
                  </a:schemeClr>
                </a:solidFill>
                <a:latin typeface="Georgia" panose="02040502050405020303" pitchFamily="18" charset="0"/>
                <a:cs typeface="Arial" pitchFamily="34" charset="0"/>
              </a:rPr>
              <a:t>Delayed settlement time: </a:t>
            </a:r>
            <a:r>
              <a:rPr lang="en-US" sz="1400" dirty="0">
                <a:latin typeface="Georgia" panose="02040502050405020303" pitchFamily="18" charset="0"/>
                <a:cs typeface="Arial" pitchFamily="34" charset="0"/>
              </a:rPr>
              <a:t>Payments takes trade date plus three days, delaying investors from obtaining funds</a:t>
            </a:r>
          </a:p>
          <a:p>
            <a:pPr marL="151287" indent="-151287">
              <a:buFont typeface="Wingdings" panose="05000000000000000000" pitchFamily="2" charset="2"/>
              <a:buChar char="Ø"/>
            </a:pPr>
            <a:r>
              <a:rPr lang="en-US" sz="1400" b="1" dirty="0">
                <a:solidFill>
                  <a:schemeClr val="accent2">
                    <a:lumMod val="75000"/>
                  </a:schemeClr>
                </a:solidFill>
                <a:latin typeface="Georgia" panose="02040502050405020303" pitchFamily="18" charset="0"/>
                <a:cs typeface="Arial" pitchFamily="34" charset="0"/>
              </a:rPr>
              <a:t>Costly intermediaries: </a:t>
            </a:r>
            <a:r>
              <a:rPr lang="en-US" sz="1400" dirty="0">
                <a:latin typeface="Georgia" panose="02040502050405020303" pitchFamily="18" charset="0"/>
                <a:cs typeface="Arial" pitchFamily="34" charset="0"/>
              </a:rPr>
              <a:t>Third-party organizations facilitate servicing operations, resulting in additional costs to investors</a:t>
            </a:r>
          </a:p>
          <a:p>
            <a:pPr marL="151287" indent="-151287">
              <a:buFont typeface="Wingdings" panose="05000000000000000000" pitchFamily="2" charset="2"/>
              <a:buChar char="Ø"/>
            </a:pPr>
            <a:r>
              <a:rPr lang="en-US" sz="1400" b="1" dirty="0">
                <a:solidFill>
                  <a:schemeClr val="accent2">
                    <a:lumMod val="75000"/>
                  </a:schemeClr>
                </a:solidFill>
                <a:latin typeface="Georgia" panose="02040502050405020303" pitchFamily="18" charset="0"/>
                <a:cs typeface="Arial" pitchFamily="34" charset="0"/>
              </a:rPr>
              <a:t>Non-communicating system:</a:t>
            </a:r>
            <a:r>
              <a:rPr lang="en-GB" sz="1400" dirty="0">
                <a:latin typeface="Georgia" panose="02040502050405020303" pitchFamily="18" charset="0"/>
                <a:cs typeface="Arial" pitchFamily="34" charset="0"/>
              </a:rPr>
              <a:t> Systems do not communicate</a:t>
            </a:r>
            <a:endParaRPr lang="en-US" sz="1400" b="1" dirty="0">
              <a:solidFill>
                <a:schemeClr val="accent2">
                  <a:lumMod val="75000"/>
                </a:schemeClr>
              </a:solidFill>
              <a:latin typeface="Georgia" panose="02040502050405020303" pitchFamily="18" charset="0"/>
              <a:cs typeface="Arial" pitchFamily="34" charset="0"/>
            </a:endParaRPr>
          </a:p>
        </p:txBody>
      </p:sp>
      <p:sp>
        <p:nvSpPr>
          <p:cNvPr id="181" name="TextBox 180"/>
          <p:cNvSpPr txBox="1"/>
          <p:nvPr/>
        </p:nvSpPr>
        <p:spPr>
          <a:xfrm>
            <a:off x="7984857" y="4388032"/>
            <a:ext cx="3820981" cy="1508105"/>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dirty="0">
                <a:solidFill>
                  <a:schemeClr val="accent2">
                    <a:lumMod val="75000"/>
                  </a:schemeClr>
                </a:solidFill>
                <a:latin typeface="Georgia" panose="02040502050405020303" pitchFamily="18" charset="0"/>
                <a:cs typeface="Arial" pitchFamily="34" charset="0"/>
              </a:rPr>
              <a:t>Labor-intensive process: </a:t>
            </a:r>
            <a:r>
              <a:rPr lang="en-US" sz="1400" dirty="0">
                <a:latin typeface="Georgia" panose="02040502050405020303" pitchFamily="18" charset="0"/>
                <a:cs typeface="Arial" pitchFamily="34" charset="0"/>
              </a:rPr>
              <a:t>the documentation of syndicate member pledging is labor-intensive and inefficient due to reliance on manual activities</a:t>
            </a:r>
          </a:p>
          <a:p>
            <a:pPr marL="151287" indent="-151287">
              <a:buFont typeface="Wingdings" panose="05000000000000000000" pitchFamily="2" charset="2"/>
              <a:buChar char="Ø"/>
            </a:pPr>
            <a:r>
              <a:rPr lang="en-GB" sz="1400" b="1" dirty="0">
                <a:solidFill>
                  <a:schemeClr val="accent2">
                    <a:lumMod val="75000"/>
                  </a:schemeClr>
                </a:solidFill>
                <a:latin typeface="Georgia" panose="02040502050405020303" pitchFamily="18" charset="0"/>
                <a:cs typeface="Arial" pitchFamily="34" charset="0"/>
              </a:rPr>
              <a:t>Default risk: </a:t>
            </a:r>
            <a:r>
              <a:rPr lang="en-US" sz="1400" dirty="0">
                <a:latin typeface="Georgia" panose="02040502050405020303" pitchFamily="18" charset="0"/>
                <a:cs typeface="Arial" pitchFamily="34" charset="0"/>
              </a:rPr>
              <a:t>The lead arranger poses a risk in the disbursement of funds throughout the loan life cycle</a:t>
            </a:r>
            <a:endParaRPr lang="en-GB" sz="1400" dirty="0">
              <a:latin typeface="Georgia" panose="02040502050405020303" pitchFamily="18" charset="0"/>
              <a:cs typeface="Arial" pitchFamily="34" charset="0"/>
            </a:endParaRPr>
          </a:p>
        </p:txBody>
      </p:sp>
      <p:sp>
        <p:nvSpPr>
          <p:cNvPr id="194" name="Text Placeholder 2">
            <a:extLst>
              <a:ext uri="{FF2B5EF4-FFF2-40B4-BE49-F238E27FC236}">
                <a16:creationId xmlns:a16="http://schemas.microsoft.com/office/drawing/2014/main" id="{78F518CC-D1C5-45E3-B5BF-B5DD82C8C7E9}"/>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US" sz="3200" b="1" i="1" dirty="0">
                <a:solidFill>
                  <a:schemeClr val="bg1"/>
                </a:solidFill>
              </a:rPr>
              <a:t>Current state and the pain points</a:t>
            </a:r>
          </a:p>
        </p:txBody>
      </p:sp>
      <p:sp>
        <p:nvSpPr>
          <p:cNvPr id="195" name="TextBox 194">
            <a:extLst>
              <a:ext uri="{FF2B5EF4-FFF2-40B4-BE49-F238E27FC236}">
                <a16:creationId xmlns:a16="http://schemas.microsoft.com/office/drawing/2014/main" id="{9427F305-5005-44C6-BDB3-648265A917D0}"/>
              </a:ext>
            </a:extLst>
          </p:cNvPr>
          <p:cNvSpPr txBox="1"/>
          <p:nvPr/>
        </p:nvSpPr>
        <p:spPr>
          <a:xfrm>
            <a:off x="437334" y="4020690"/>
            <a:ext cx="11414666" cy="246221"/>
          </a:xfrm>
          <a:prstGeom prst="rect">
            <a:avLst/>
          </a:prstGeom>
          <a:solidFill>
            <a:schemeClr val="tx2"/>
          </a:solidFill>
          <a:ln>
            <a:solidFill>
              <a:schemeClr val="tx2"/>
            </a:solidFill>
          </a:ln>
        </p:spPr>
        <p:txBody>
          <a:bodyPr wrap="square" lIns="0" tIns="0" rIns="0" bIns="0" rtlCol="0">
            <a:spAutoFit/>
          </a:bodyPr>
          <a:lstStyle/>
          <a:p>
            <a:pPr algn="ctr"/>
            <a:r>
              <a:rPr lang="en-GB" sz="1600" b="1" dirty="0">
                <a:solidFill>
                  <a:schemeClr val="bg1"/>
                </a:solidFill>
                <a:latin typeface="Georgia" pitchFamily="18" charset="0"/>
                <a:cs typeface="Arial" pitchFamily="34" charset="0"/>
              </a:rPr>
              <a:t>Current state pain points</a:t>
            </a:r>
          </a:p>
        </p:txBody>
      </p:sp>
    </p:spTree>
    <p:custDataLst>
      <p:custData r:id="rId1"/>
      <p:tags r:id="rId2"/>
    </p:custDataLst>
    <p:extLst>
      <p:ext uri="{BB962C8B-B14F-4D97-AF65-F5344CB8AC3E}">
        <p14:creationId xmlns:p14="http://schemas.microsoft.com/office/powerpoint/2010/main" val="58269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dirty="0">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Syndicated Loan</a:t>
            </a:r>
          </a:p>
        </p:txBody>
      </p:sp>
      <p:sp>
        <p:nvSpPr>
          <p:cNvPr id="157" name="TextBox 156"/>
          <p:cNvSpPr txBox="1"/>
          <p:nvPr/>
        </p:nvSpPr>
        <p:spPr>
          <a:xfrm>
            <a:off x="401334" y="4386695"/>
            <a:ext cx="3564492" cy="1723549"/>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dirty="0">
                <a:latin typeface="Georgia" pitchFamily="18" charset="0"/>
                <a:cs typeface="Arial" pitchFamily="34" charset="0"/>
              </a:rPr>
              <a:t>Through programmable selection criteria within a smart contract, syndicate formation is automated, reducing the time for a corporation’s loan to be funded</a:t>
            </a:r>
          </a:p>
          <a:p>
            <a:pPr marL="252146" indent="-252146">
              <a:buFont typeface="Wingdings" panose="05000000000000000000" pitchFamily="2" charset="2"/>
              <a:buChar char="ü"/>
            </a:pPr>
            <a:r>
              <a:rPr lang="en-US" sz="1400" dirty="0">
                <a:latin typeface="Georgia" pitchFamily="18" charset="0"/>
                <a:cs typeface="Arial" pitchFamily="34" charset="0"/>
              </a:rPr>
              <a:t>Throughout the syndicated loan life cycle, regulators are provided with a real-time view of financial details to facilitate AML/KYC activities</a:t>
            </a:r>
            <a:endParaRPr lang="en-GB" sz="1400" dirty="0">
              <a:latin typeface="Georgia" pitchFamily="18" charset="0"/>
              <a:cs typeface="Arial" pitchFamily="34" charset="0"/>
            </a:endParaRPr>
          </a:p>
        </p:txBody>
      </p:sp>
      <p:sp>
        <p:nvSpPr>
          <p:cNvPr id="158" name="TextBox 157"/>
          <p:cNvSpPr txBox="1"/>
          <p:nvPr/>
        </p:nvSpPr>
        <p:spPr>
          <a:xfrm>
            <a:off x="4130211" y="4357593"/>
            <a:ext cx="3653209" cy="1723549"/>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dirty="0">
                <a:latin typeface="Georgia" pitchFamily="18" charset="0"/>
                <a:cs typeface="Arial" pitchFamily="34" charset="0"/>
              </a:rPr>
              <a:t>Information analysis and risk underwriting are automated, reducing the execution time and the number of resources required to perform these activities</a:t>
            </a:r>
          </a:p>
          <a:p>
            <a:pPr marL="252146" indent="-252146">
              <a:buFont typeface="Wingdings" panose="05000000000000000000" pitchFamily="2" charset="2"/>
              <a:buChar char="ü"/>
            </a:pPr>
            <a:r>
              <a:rPr lang="en-US" sz="1400" dirty="0">
                <a:latin typeface="Georgia" pitchFamily="18" charset="0"/>
                <a:cs typeface="Arial" pitchFamily="34" charset="0"/>
              </a:rPr>
              <a:t>Diligence systems communicate pertinent financial information to underwriting systems, streamlining process execution and reducing underwriting time</a:t>
            </a:r>
            <a:endParaRPr lang="en-GB" sz="1400" dirty="0">
              <a:latin typeface="Georgia" pitchFamily="18" charset="0"/>
              <a:cs typeface="Arial" pitchFamily="34" charset="0"/>
            </a:endParaRPr>
          </a:p>
        </p:txBody>
      </p:sp>
      <p:sp>
        <p:nvSpPr>
          <p:cNvPr id="159" name="TextBox 158"/>
          <p:cNvSpPr txBox="1"/>
          <p:nvPr/>
        </p:nvSpPr>
        <p:spPr>
          <a:xfrm>
            <a:off x="7940511" y="4407415"/>
            <a:ext cx="3798623" cy="1938992"/>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dirty="0">
                <a:latin typeface="Georgia" pitchFamily="18" charset="0"/>
                <a:cs typeface="Arial" pitchFamily="34" charset="0"/>
              </a:rPr>
              <a:t>loan funding is facilitated in real time, eliminating traditional t+3 settlement and centralized lead arranger operations</a:t>
            </a:r>
          </a:p>
          <a:p>
            <a:pPr marL="252146" indent="-252146">
              <a:buFont typeface="Wingdings" panose="05000000000000000000" pitchFamily="2" charset="2"/>
              <a:buChar char="ü"/>
            </a:pPr>
            <a:r>
              <a:rPr lang="en-US" sz="1400" dirty="0">
                <a:latin typeface="Georgia" pitchFamily="18" charset="0"/>
                <a:cs typeface="Arial" pitchFamily="34" charset="0"/>
              </a:rPr>
              <a:t>activities are executed via smart contracts, eliminating the need for third-party intermediaries</a:t>
            </a:r>
          </a:p>
          <a:p>
            <a:pPr marL="252146" indent="-252146">
              <a:buFont typeface="Wingdings" panose="05000000000000000000" pitchFamily="2" charset="2"/>
              <a:buChar char="ü"/>
            </a:pPr>
            <a:r>
              <a:rPr lang="en-US" sz="1400" dirty="0">
                <a:latin typeface="Georgia" pitchFamily="18" charset="0"/>
                <a:cs typeface="Arial" pitchFamily="34" charset="0"/>
              </a:rPr>
              <a:t>The disbursement of principal and interest payments is automated, reducing operational risk</a:t>
            </a:r>
            <a:endParaRPr lang="en-GB" sz="1400" dirty="0">
              <a:latin typeface="Georgia" pitchFamily="18" charset="0"/>
              <a:cs typeface="Arial" pitchFamily="34" charset="0"/>
            </a:endParaRPr>
          </a:p>
        </p:txBody>
      </p:sp>
      <p:grpSp>
        <p:nvGrpSpPr>
          <p:cNvPr id="160" name="Group 159"/>
          <p:cNvGrpSpPr/>
          <p:nvPr/>
        </p:nvGrpSpPr>
        <p:grpSpPr>
          <a:xfrm>
            <a:off x="123290" y="972357"/>
            <a:ext cx="12140623" cy="2822270"/>
            <a:chOff x="108850" y="1560981"/>
            <a:chExt cx="10114183" cy="2818056"/>
          </a:xfrm>
        </p:grpSpPr>
        <p:grpSp>
          <p:nvGrpSpPr>
            <p:cNvPr id="161" name="Group 160"/>
            <p:cNvGrpSpPr/>
            <p:nvPr/>
          </p:nvGrpSpPr>
          <p:grpSpPr>
            <a:xfrm>
              <a:off x="108850" y="1857026"/>
              <a:ext cx="10114183" cy="2522011"/>
              <a:chOff x="108850" y="1801080"/>
              <a:chExt cx="10114183" cy="2522011"/>
            </a:xfrm>
          </p:grpSpPr>
          <p:grpSp>
            <p:nvGrpSpPr>
              <p:cNvPr id="168" name="Group 167"/>
              <p:cNvGrpSpPr/>
              <p:nvPr/>
            </p:nvGrpSpPr>
            <p:grpSpPr>
              <a:xfrm>
                <a:off x="108850" y="1801080"/>
                <a:ext cx="3785074" cy="2316768"/>
                <a:chOff x="108850" y="1801080"/>
                <a:chExt cx="3785074" cy="2316768"/>
              </a:xfrm>
            </p:grpSpPr>
            <p:sp>
              <p:nvSpPr>
                <p:cNvPr id="214" name="Freeform 4921"/>
                <p:cNvSpPr>
                  <a:spLocks noEditPoints="1"/>
                </p:cNvSpPr>
                <p:nvPr/>
              </p:nvSpPr>
              <p:spPr bwMode="auto">
                <a:xfrm>
                  <a:off x="372383" y="2056734"/>
                  <a:ext cx="336800" cy="431298"/>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215" name="TextBox 214"/>
                <p:cNvSpPr txBox="1"/>
                <p:nvPr/>
              </p:nvSpPr>
              <p:spPr>
                <a:xfrm>
                  <a:off x="197224" y="2497723"/>
                  <a:ext cx="859998" cy="215122"/>
                </a:xfrm>
                <a:prstGeom prst="rect">
                  <a:avLst/>
                </a:prstGeom>
                <a:noFill/>
                <a:ln>
                  <a:noFill/>
                </a:ln>
              </p:spPr>
              <p:txBody>
                <a:bodyPr wrap="square" lIns="0" tIns="0" rIns="0" bIns="0" rtlCol="0">
                  <a:spAutoFit/>
                </a:bodyPr>
                <a:lstStyle/>
                <a:p>
                  <a:r>
                    <a:rPr lang="en-GB" sz="1400" dirty="0">
                      <a:latin typeface="Georgia" pitchFamily="18" charset="0"/>
                      <a:cs typeface="Arial" pitchFamily="34" charset="0"/>
                    </a:rPr>
                    <a:t>Corporation</a:t>
                  </a:r>
                </a:p>
              </p:txBody>
            </p:sp>
            <p:sp>
              <p:nvSpPr>
                <p:cNvPr id="216" name="Freeform 4903"/>
                <p:cNvSpPr>
                  <a:spLocks noEditPoints="1"/>
                </p:cNvSpPr>
                <p:nvPr/>
              </p:nvSpPr>
              <p:spPr bwMode="auto">
                <a:xfrm>
                  <a:off x="913721" y="2771654"/>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cxnSp>
              <p:nvCxnSpPr>
                <p:cNvPr id="217" name="Elbow Connector 216"/>
                <p:cNvCxnSpPr/>
                <p:nvPr/>
              </p:nvCxnSpPr>
              <p:spPr>
                <a:xfrm rot="16200000" flipH="1">
                  <a:off x="499871" y="2697480"/>
                  <a:ext cx="365760" cy="304800"/>
                </a:xfrm>
                <a:prstGeom prst="bentConnector3">
                  <a:avLst>
                    <a:gd name="adj1" fmla="val 100218"/>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645150" y="3191954"/>
                  <a:ext cx="944956" cy="4302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Lead Arranger</a:t>
                  </a:r>
                </a:p>
              </p:txBody>
            </p:sp>
            <p:sp>
              <p:nvSpPr>
                <p:cNvPr id="219" name="Freeform 4846"/>
                <p:cNvSpPr>
                  <a:spLocks noEditPoints="1"/>
                </p:cNvSpPr>
                <p:nvPr/>
              </p:nvSpPr>
              <p:spPr bwMode="auto">
                <a:xfrm>
                  <a:off x="2138625" y="2759956"/>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cxnSp>
              <p:nvCxnSpPr>
                <p:cNvPr id="220" name="Straight Arrow Connector 219"/>
                <p:cNvCxnSpPr/>
                <p:nvPr/>
              </p:nvCxnSpPr>
              <p:spPr>
                <a:xfrm>
                  <a:off x="1375258" y="2965685"/>
                  <a:ext cx="682752"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2064941" y="3191954"/>
                  <a:ext cx="944956" cy="430244"/>
                </a:xfrm>
                <a:prstGeom prst="rect">
                  <a:avLst/>
                </a:prstGeom>
                <a:noFill/>
                <a:ln>
                  <a:noFill/>
                </a:ln>
              </p:spPr>
              <p:txBody>
                <a:bodyPr wrap="square" lIns="0" tIns="0" rIns="0" bIns="0" rtlCol="0">
                  <a:spAutoFit/>
                </a:bodyPr>
                <a:lstStyle/>
                <a:p>
                  <a:r>
                    <a:rPr lang="en-GB" sz="1400" dirty="0">
                      <a:latin typeface="Georgia" panose="02040502050405020303" pitchFamily="18" charset="0"/>
                      <a:cs typeface="Arial" pitchFamily="34" charset="0"/>
                    </a:rPr>
                    <a:t>Smart Contract</a:t>
                  </a:r>
                </a:p>
              </p:txBody>
            </p:sp>
            <p:cxnSp>
              <p:nvCxnSpPr>
                <p:cNvPr id="222" name="Elbow Connector 221"/>
                <p:cNvCxnSpPr/>
                <p:nvPr/>
              </p:nvCxnSpPr>
              <p:spPr>
                <a:xfrm rot="5400000">
                  <a:off x="958149" y="2954920"/>
                  <a:ext cx="731520" cy="731520"/>
                </a:xfrm>
                <a:prstGeom prst="bentConnector3">
                  <a:avLst>
                    <a:gd name="adj1" fmla="val 100576"/>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3" name="Freeform 4838"/>
                <p:cNvSpPr>
                  <a:spLocks noEditPoints="1"/>
                </p:cNvSpPr>
                <p:nvPr/>
              </p:nvSpPr>
              <p:spPr bwMode="auto">
                <a:xfrm>
                  <a:off x="340484" y="3329827"/>
                  <a:ext cx="422222" cy="419738"/>
                </a:xfrm>
                <a:custGeom>
                  <a:avLst/>
                  <a:gdLst>
                    <a:gd name="T0" fmla="*/ 24 w 340"/>
                    <a:gd name="T1" fmla="*/ 266 h 338"/>
                    <a:gd name="T2" fmla="*/ 18 w 340"/>
                    <a:gd name="T3" fmla="*/ 270 h 338"/>
                    <a:gd name="T4" fmla="*/ 14 w 340"/>
                    <a:gd name="T5" fmla="*/ 276 h 338"/>
                    <a:gd name="T6" fmla="*/ 16 w 340"/>
                    <a:gd name="T7" fmla="*/ 280 h 338"/>
                    <a:gd name="T8" fmla="*/ 20 w 340"/>
                    <a:gd name="T9" fmla="*/ 286 h 338"/>
                    <a:gd name="T10" fmla="*/ 316 w 340"/>
                    <a:gd name="T11" fmla="*/ 286 h 338"/>
                    <a:gd name="T12" fmla="*/ 320 w 340"/>
                    <a:gd name="T13" fmla="*/ 286 h 338"/>
                    <a:gd name="T14" fmla="*/ 324 w 340"/>
                    <a:gd name="T15" fmla="*/ 280 h 338"/>
                    <a:gd name="T16" fmla="*/ 326 w 340"/>
                    <a:gd name="T17" fmla="*/ 276 h 338"/>
                    <a:gd name="T18" fmla="*/ 322 w 340"/>
                    <a:gd name="T19" fmla="*/ 270 h 338"/>
                    <a:gd name="T20" fmla="*/ 316 w 340"/>
                    <a:gd name="T21" fmla="*/ 266 h 338"/>
                    <a:gd name="T22" fmla="*/ 298 w 340"/>
                    <a:gd name="T23" fmla="*/ 192 h 338"/>
                    <a:gd name="T24" fmla="*/ 316 w 340"/>
                    <a:gd name="T25" fmla="*/ 192 h 338"/>
                    <a:gd name="T26" fmla="*/ 322 w 340"/>
                    <a:gd name="T27" fmla="*/ 190 h 338"/>
                    <a:gd name="T28" fmla="*/ 326 w 340"/>
                    <a:gd name="T29" fmla="*/ 182 h 338"/>
                    <a:gd name="T30" fmla="*/ 324 w 340"/>
                    <a:gd name="T31" fmla="*/ 178 h 338"/>
                    <a:gd name="T32" fmla="*/ 320 w 340"/>
                    <a:gd name="T33" fmla="*/ 172 h 338"/>
                    <a:gd name="T34" fmla="*/ 24 w 340"/>
                    <a:gd name="T35" fmla="*/ 172 h 338"/>
                    <a:gd name="T36" fmla="*/ 20 w 340"/>
                    <a:gd name="T37" fmla="*/ 172 h 338"/>
                    <a:gd name="T38" fmla="*/ 16 w 340"/>
                    <a:gd name="T39" fmla="*/ 178 h 338"/>
                    <a:gd name="T40" fmla="*/ 14 w 340"/>
                    <a:gd name="T41" fmla="*/ 182 h 338"/>
                    <a:gd name="T42" fmla="*/ 18 w 340"/>
                    <a:gd name="T43" fmla="*/ 190 h 338"/>
                    <a:gd name="T44" fmla="*/ 24 w 340"/>
                    <a:gd name="T45" fmla="*/ 192 h 338"/>
                    <a:gd name="T46" fmla="*/ 42 w 340"/>
                    <a:gd name="T47" fmla="*/ 266 h 338"/>
                    <a:gd name="T48" fmla="*/ 248 w 340"/>
                    <a:gd name="T49" fmla="*/ 266 h 338"/>
                    <a:gd name="T50" fmla="*/ 230 w 340"/>
                    <a:gd name="T51" fmla="*/ 192 h 338"/>
                    <a:gd name="T52" fmla="*/ 248 w 340"/>
                    <a:gd name="T53" fmla="*/ 266 h 338"/>
                    <a:gd name="T54" fmla="*/ 162 w 340"/>
                    <a:gd name="T55" fmla="*/ 266 h 338"/>
                    <a:gd name="T56" fmla="*/ 178 w 340"/>
                    <a:gd name="T57" fmla="*/ 192 h 338"/>
                    <a:gd name="T58" fmla="*/ 110 w 340"/>
                    <a:gd name="T59" fmla="*/ 266 h 338"/>
                    <a:gd name="T60" fmla="*/ 92 w 340"/>
                    <a:gd name="T61" fmla="*/ 192 h 338"/>
                    <a:gd name="T62" fmla="*/ 110 w 340"/>
                    <a:gd name="T63" fmla="*/ 266 h 338"/>
                    <a:gd name="T64" fmla="*/ 340 w 340"/>
                    <a:gd name="T65" fmla="*/ 322 h 338"/>
                    <a:gd name="T66" fmla="*/ 334 w 340"/>
                    <a:gd name="T67" fmla="*/ 334 h 338"/>
                    <a:gd name="T68" fmla="*/ 324 w 340"/>
                    <a:gd name="T69" fmla="*/ 338 h 338"/>
                    <a:gd name="T70" fmla="*/ 16 w 340"/>
                    <a:gd name="T71" fmla="*/ 338 h 338"/>
                    <a:gd name="T72" fmla="*/ 6 w 340"/>
                    <a:gd name="T73" fmla="*/ 334 h 338"/>
                    <a:gd name="T74" fmla="*/ 0 w 340"/>
                    <a:gd name="T75" fmla="*/ 322 h 338"/>
                    <a:gd name="T76" fmla="*/ 2 w 340"/>
                    <a:gd name="T77" fmla="*/ 316 h 338"/>
                    <a:gd name="T78" fmla="*/ 10 w 340"/>
                    <a:gd name="T79" fmla="*/ 308 h 338"/>
                    <a:gd name="T80" fmla="*/ 324 w 340"/>
                    <a:gd name="T81" fmla="*/ 306 h 338"/>
                    <a:gd name="T82" fmla="*/ 330 w 340"/>
                    <a:gd name="T83" fmla="*/ 308 h 338"/>
                    <a:gd name="T84" fmla="*/ 338 w 340"/>
                    <a:gd name="T85" fmla="*/ 316 h 338"/>
                    <a:gd name="T86" fmla="*/ 340 w 340"/>
                    <a:gd name="T87" fmla="*/ 322 h 338"/>
                    <a:gd name="T88" fmla="*/ 82 w 340"/>
                    <a:gd name="T89" fmla="*/ 154 h 338"/>
                    <a:gd name="T90" fmla="*/ 84 w 340"/>
                    <a:gd name="T91" fmla="*/ 136 h 338"/>
                    <a:gd name="T92" fmla="*/ 98 w 340"/>
                    <a:gd name="T93" fmla="*/ 104 h 338"/>
                    <a:gd name="T94" fmla="*/ 120 w 340"/>
                    <a:gd name="T95" fmla="*/ 80 h 338"/>
                    <a:gd name="T96" fmla="*/ 152 w 340"/>
                    <a:gd name="T97" fmla="*/ 68 h 338"/>
                    <a:gd name="T98" fmla="*/ 170 w 340"/>
                    <a:gd name="T99" fmla="*/ 66 h 338"/>
                    <a:gd name="T100" fmla="*/ 204 w 340"/>
                    <a:gd name="T101" fmla="*/ 72 h 338"/>
                    <a:gd name="T102" fmla="*/ 232 w 340"/>
                    <a:gd name="T103" fmla="*/ 92 h 338"/>
                    <a:gd name="T104" fmla="*/ 250 w 340"/>
                    <a:gd name="T105" fmla="*/ 118 h 338"/>
                    <a:gd name="T106" fmla="*/ 258 w 340"/>
                    <a:gd name="T107" fmla="*/ 154 h 338"/>
                    <a:gd name="T108" fmla="*/ 192 w 340"/>
                    <a:gd name="T109" fmla="*/ 54 h 338"/>
                    <a:gd name="T110" fmla="*/ 148 w 340"/>
                    <a:gd name="T111" fmla="*/ 26 h 338"/>
                    <a:gd name="T112" fmla="*/ 192 w 340"/>
                    <a:gd name="T113" fmla="*/ 26 h 338"/>
                    <a:gd name="T114" fmla="*/ 192 w 340"/>
                    <a:gd name="T115" fmla="*/ 5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 h="338">
                      <a:moveTo>
                        <a:pt x="24" y="266"/>
                      </a:moveTo>
                      <a:lnTo>
                        <a:pt x="24" y="266"/>
                      </a:lnTo>
                      <a:lnTo>
                        <a:pt x="20" y="268"/>
                      </a:lnTo>
                      <a:lnTo>
                        <a:pt x="18" y="270"/>
                      </a:lnTo>
                      <a:lnTo>
                        <a:pt x="16" y="272"/>
                      </a:lnTo>
                      <a:lnTo>
                        <a:pt x="14" y="276"/>
                      </a:lnTo>
                      <a:lnTo>
                        <a:pt x="14" y="276"/>
                      </a:lnTo>
                      <a:lnTo>
                        <a:pt x="16" y="280"/>
                      </a:lnTo>
                      <a:lnTo>
                        <a:pt x="18" y="284"/>
                      </a:lnTo>
                      <a:lnTo>
                        <a:pt x="20" y="286"/>
                      </a:lnTo>
                      <a:lnTo>
                        <a:pt x="24" y="286"/>
                      </a:lnTo>
                      <a:lnTo>
                        <a:pt x="316" y="286"/>
                      </a:lnTo>
                      <a:lnTo>
                        <a:pt x="316" y="286"/>
                      </a:lnTo>
                      <a:lnTo>
                        <a:pt x="320" y="286"/>
                      </a:lnTo>
                      <a:lnTo>
                        <a:pt x="322" y="284"/>
                      </a:lnTo>
                      <a:lnTo>
                        <a:pt x="324" y="280"/>
                      </a:lnTo>
                      <a:lnTo>
                        <a:pt x="326" y="276"/>
                      </a:lnTo>
                      <a:lnTo>
                        <a:pt x="326" y="276"/>
                      </a:lnTo>
                      <a:lnTo>
                        <a:pt x="324" y="272"/>
                      </a:lnTo>
                      <a:lnTo>
                        <a:pt x="322" y="270"/>
                      </a:lnTo>
                      <a:lnTo>
                        <a:pt x="320" y="268"/>
                      </a:lnTo>
                      <a:lnTo>
                        <a:pt x="316" y="266"/>
                      </a:lnTo>
                      <a:lnTo>
                        <a:pt x="298" y="266"/>
                      </a:lnTo>
                      <a:lnTo>
                        <a:pt x="298" y="192"/>
                      </a:lnTo>
                      <a:lnTo>
                        <a:pt x="316" y="192"/>
                      </a:lnTo>
                      <a:lnTo>
                        <a:pt x="316" y="192"/>
                      </a:lnTo>
                      <a:lnTo>
                        <a:pt x="320" y="192"/>
                      </a:lnTo>
                      <a:lnTo>
                        <a:pt x="322" y="190"/>
                      </a:lnTo>
                      <a:lnTo>
                        <a:pt x="324" y="186"/>
                      </a:lnTo>
                      <a:lnTo>
                        <a:pt x="326" y="182"/>
                      </a:lnTo>
                      <a:lnTo>
                        <a:pt x="326" y="182"/>
                      </a:lnTo>
                      <a:lnTo>
                        <a:pt x="324" y="178"/>
                      </a:lnTo>
                      <a:lnTo>
                        <a:pt x="322" y="176"/>
                      </a:lnTo>
                      <a:lnTo>
                        <a:pt x="320" y="172"/>
                      </a:lnTo>
                      <a:lnTo>
                        <a:pt x="316" y="172"/>
                      </a:lnTo>
                      <a:lnTo>
                        <a:pt x="24" y="172"/>
                      </a:lnTo>
                      <a:lnTo>
                        <a:pt x="24" y="172"/>
                      </a:lnTo>
                      <a:lnTo>
                        <a:pt x="20" y="172"/>
                      </a:lnTo>
                      <a:lnTo>
                        <a:pt x="18" y="176"/>
                      </a:lnTo>
                      <a:lnTo>
                        <a:pt x="16" y="178"/>
                      </a:lnTo>
                      <a:lnTo>
                        <a:pt x="14" y="182"/>
                      </a:lnTo>
                      <a:lnTo>
                        <a:pt x="14" y="182"/>
                      </a:lnTo>
                      <a:lnTo>
                        <a:pt x="16" y="186"/>
                      </a:lnTo>
                      <a:lnTo>
                        <a:pt x="18" y="190"/>
                      </a:lnTo>
                      <a:lnTo>
                        <a:pt x="20" y="192"/>
                      </a:lnTo>
                      <a:lnTo>
                        <a:pt x="24" y="192"/>
                      </a:lnTo>
                      <a:lnTo>
                        <a:pt x="42" y="192"/>
                      </a:lnTo>
                      <a:lnTo>
                        <a:pt x="42" y="266"/>
                      </a:lnTo>
                      <a:lnTo>
                        <a:pt x="24" y="266"/>
                      </a:lnTo>
                      <a:close/>
                      <a:moveTo>
                        <a:pt x="248" y="266"/>
                      </a:moveTo>
                      <a:lnTo>
                        <a:pt x="230" y="266"/>
                      </a:lnTo>
                      <a:lnTo>
                        <a:pt x="230" y="192"/>
                      </a:lnTo>
                      <a:lnTo>
                        <a:pt x="248" y="192"/>
                      </a:lnTo>
                      <a:lnTo>
                        <a:pt x="248" y="266"/>
                      </a:lnTo>
                      <a:close/>
                      <a:moveTo>
                        <a:pt x="178" y="266"/>
                      </a:moveTo>
                      <a:lnTo>
                        <a:pt x="162" y="266"/>
                      </a:lnTo>
                      <a:lnTo>
                        <a:pt x="162" y="192"/>
                      </a:lnTo>
                      <a:lnTo>
                        <a:pt x="178" y="192"/>
                      </a:lnTo>
                      <a:lnTo>
                        <a:pt x="178" y="266"/>
                      </a:lnTo>
                      <a:close/>
                      <a:moveTo>
                        <a:pt x="110" y="266"/>
                      </a:moveTo>
                      <a:lnTo>
                        <a:pt x="92" y="266"/>
                      </a:lnTo>
                      <a:lnTo>
                        <a:pt x="92" y="192"/>
                      </a:lnTo>
                      <a:lnTo>
                        <a:pt x="110" y="192"/>
                      </a:lnTo>
                      <a:lnTo>
                        <a:pt x="110" y="266"/>
                      </a:lnTo>
                      <a:close/>
                      <a:moveTo>
                        <a:pt x="340" y="322"/>
                      </a:moveTo>
                      <a:lnTo>
                        <a:pt x="340" y="322"/>
                      </a:lnTo>
                      <a:lnTo>
                        <a:pt x="338" y="328"/>
                      </a:lnTo>
                      <a:lnTo>
                        <a:pt x="334" y="334"/>
                      </a:lnTo>
                      <a:lnTo>
                        <a:pt x="330" y="336"/>
                      </a:lnTo>
                      <a:lnTo>
                        <a:pt x="324" y="338"/>
                      </a:lnTo>
                      <a:lnTo>
                        <a:pt x="16" y="338"/>
                      </a:lnTo>
                      <a:lnTo>
                        <a:pt x="16" y="338"/>
                      </a:lnTo>
                      <a:lnTo>
                        <a:pt x="10" y="336"/>
                      </a:lnTo>
                      <a:lnTo>
                        <a:pt x="6" y="334"/>
                      </a:lnTo>
                      <a:lnTo>
                        <a:pt x="2" y="328"/>
                      </a:lnTo>
                      <a:lnTo>
                        <a:pt x="0" y="322"/>
                      </a:lnTo>
                      <a:lnTo>
                        <a:pt x="0" y="322"/>
                      </a:lnTo>
                      <a:lnTo>
                        <a:pt x="2" y="316"/>
                      </a:lnTo>
                      <a:lnTo>
                        <a:pt x="6" y="310"/>
                      </a:lnTo>
                      <a:lnTo>
                        <a:pt x="10" y="308"/>
                      </a:lnTo>
                      <a:lnTo>
                        <a:pt x="16" y="306"/>
                      </a:lnTo>
                      <a:lnTo>
                        <a:pt x="324" y="306"/>
                      </a:lnTo>
                      <a:lnTo>
                        <a:pt x="324" y="306"/>
                      </a:lnTo>
                      <a:lnTo>
                        <a:pt x="330" y="308"/>
                      </a:lnTo>
                      <a:lnTo>
                        <a:pt x="334" y="310"/>
                      </a:lnTo>
                      <a:lnTo>
                        <a:pt x="338" y="316"/>
                      </a:lnTo>
                      <a:lnTo>
                        <a:pt x="340" y="322"/>
                      </a:lnTo>
                      <a:lnTo>
                        <a:pt x="340" y="322"/>
                      </a:lnTo>
                      <a:close/>
                      <a:moveTo>
                        <a:pt x="258" y="154"/>
                      </a:moveTo>
                      <a:lnTo>
                        <a:pt x="82" y="154"/>
                      </a:lnTo>
                      <a:lnTo>
                        <a:pt x="82" y="154"/>
                      </a:lnTo>
                      <a:lnTo>
                        <a:pt x="84" y="136"/>
                      </a:lnTo>
                      <a:lnTo>
                        <a:pt x="90" y="118"/>
                      </a:lnTo>
                      <a:lnTo>
                        <a:pt x="98" y="104"/>
                      </a:lnTo>
                      <a:lnTo>
                        <a:pt x="108" y="92"/>
                      </a:lnTo>
                      <a:lnTo>
                        <a:pt x="120" y="80"/>
                      </a:lnTo>
                      <a:lnTo>
                        <a:pt x="136" y="72"/>
                      </a:lnTo>
                      <a:lnTo>
                        <a:pt x="152" y="68"/>
                      </a:lnTo>
                      <a:lnTo>
                        <a:pt x="170" y="66"/>
                      </a:lnTo>
                      <a:lnTo>
                        <a:pt x="170" y="66"/>
                      </a:lnTo>
                      <a:lnTo>
                        <a:pt x="188" y="68"/>
                      </a:lnTo>
                      <a:lnTo>
                        <a:pt x="204" y="72"/>
                      </a:lnTo>
                      <a:lnTo>
                        <a:pt x="220" y="80"/>
                      </a:lnTo>
                      <a:lnTo>
                        <a:pt x="232" y="92"/>
                      </a:lnTo>
                      <a:lnTo>
                        <a:pt x="242" y="104"/>
                      </a:lnTo>
                      <a:lnTo>
                        <a:pt x="250" y="118"/>
                      </a:lnTo>
                      <a:lnTo>
                        <a:pt x="256" y="136"/>
                      </a:lnTo>
                      <a:lnTo>
                        <a:pt x="258" y="154"/>
                      </a:lnTo>
                      <a:lnTo>
                        <a:pt x="258" y="154"/>
                      </a:lnTo>
                      <a:close/>
                      <a:moveTo>
                        <a:pt x="192" y="54"/>
                      </a:moveTo>
                      <a:lnTo>
                        <a:pt x="148" y="54"/>
                      </a:lnTo>
                      <a:lnTo>
                        <a:pt x="148" y="26"/>
                      </a:lnTo>
                      <a:lnTo>
                        <a:pt x="170" y="0"/>
                      </a:lnTo>
                      <a:lnTo>
                        <a:pt x="192" y="26"/>
                      </a:lnTo>
                      <a:lnTo>
                        <a:pt x="192" y="26"/>
                      </a:lnTo>
                      <a:lnTo>
                        <a:pt x="192" y="5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224" name="TextBox 223"/>
                <p:cNvSpPr txBox="1"/>
                <p:nvPr/>
              </p:nvSpPr>
              <p:spPr>
                <a:xfrm>
                  <a:off x="108850" y="3771344"/>
                  <a:ext cx="918525" cy="215122"/>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Regulator</a:t>
                  </a:r>
                </a:p>
              </p:txBody>
            </p:sp>
            <p:grpSp>
              <p:nvGrpSpPr>
                <p:cNvPr id="225" name="Group 224"/>
                <p:cNvGrpSpPr/>
                <p:nvPr/>
              </p:nvGrpSpPr>
              <p:grpSpPr>
                <a:xfrm>
                  <a:off x="3063022" y="2090300"/>
                  <a:ext cx="756724" cy="1957767"/>
                  <a:chOff x="3063022" y="2090300"/>
                  <a:chExt cx="756724" cy="1957767"/>
                </a:xfrm>
              </p:grpSpPr>
              <p:sp>
                <p:nvSpPr>
                  <p:cNvPr id="229" name="Freeform 4903"/>
                  <p:cNvSpPr>
                    <a:spLocks noEditPoints="1"/>
                  </p:cNvSpPr>
                  <p:nvPr/>
                </p:nvSpPr>
                <p:spPr bwMode="auto">
                  <a:xfrm>
                    <a:off x="3091267" y="2090300"/>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30" name="TextBox 229"/>
                  <p:cNvSpPr txBox="1"/>
                  <p:nvPr/>
                </p:nvSpPr>
                <p:spPr>
                  <a:xfrm>
                    <a:off x="3063022" y="2525578"/>
                    <a:ext cx="733176"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Member 1</a:t>
                    </a:r>
                  </a:p>
                </p:txBody>
              </p:sp>
              <p:sp>
                <p:nvSpPr>
                  <p:cNvPr id="231" name="Freeform 4903"/>
                  <p:cNvSpPr>
                    <a:spLocks noEditPoints="1"/>
                  </p:cNvSpPr>
                  <p:nvPr/>
                </p:nvSpPr>
                <p:spPr bwMode="auto">
                  <a:xfrm>
                    <a:off x="3114815" y="2745383"/>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32" name="TextBox 231"/>
                  <p:cNvSpPr txBox="1"/>
                  <p:nvPr/>
                </p:nvSpPr>
                <p:spPr>
                  <a:xfrm>
                    <a:off x="3086570" y="3180661"/>
                    <a:ext cx="733176"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Member 2</a:t>
                    </a:r>
                  </a:p>
                </p:txBody>
              </p:sp>
              <p:sp>
                <p:nvSpPr>
                  <p:cNvPr id="233" name="Freeform 4903"/>
                  <p:cNvSpPr>
                    <a:spLocks noEditPoints="1"/>
                  </p:cNvSpPr>
                  <p:nvPr/>
                </p:nvSpPr>
                <p:spPr bwMode="auto">
                  <a:xfrm>
                    <a:off x="3114815" y="342839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34" name="TextBox 233"/>
                  <p:cNvSpPr txBox="1"/>
                  <p:nvPr/>
                </p:nvSpPr>
                <p:spPr>
                  <a:xfrm>
                    <a:off x="3086570" y="3863677"/>
                    <a:ext cx="733176"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Member 3</a:t>
                    </a:r>
                  </a:p>
                </p:txBody>
              </p:sp>
            </p:grpSp>
            <p:sp>
              <p:nvSpPr>
                <p:cNvPr id="226" name="Rectangle 225"/>
                <p:cNvSpPr/>
                <p:nvPr/>
              </p:nvSpPr>
              <p:spPr>
                <a:xfrm>
                  <a:off x="2950224" y="1981200"/>
                  <a:ext cx="756724" cy="2136648"/>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dirty="0"/>
                </a:p>
              </p:txBody>
            </p:sp>
            <p:cxnSp>
              <p:nvCxnSpPr>
                <p:cNvPr id="227" name="Straight Arrow Connector 226"/>
                <p:cNvCxnSpPr/>
                <p:nvPr/>
              </p:nvCxnSpPr>
              <p:spPr>
                <a:xfrm>
                  <a:off x="2608848" y="2946347"/>
                  <a:ext cx="27432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2750924" y="1801080"/>
                  <a:ext cx="1143000" cy="226732"/>
                </a:xfrm>
                <a:prstGeom prst="rect">
                  <a:avLst/>
                </a:prstGeom>
                <a:solidFill>
                  <a:srgbClr val="FFFFFF"/>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r>
                    <a:rPr lang="en-GB" sz="1600" b="1" dirty="0"/>
                    <a:t>Syndicate</a:t>
                  </a:r>
                </a:p>
              </p:txBody>
            </p:sp>
          </p:grpSp>
          <p:sp>
            <p:nvSpPr>
              <p:cNvPr id="169" name="Rectangle 168"/>
              <p:cNvSpPr/>
              <p:nvPr/>
            </p:nvSpPr>
            <p:spPr>
              <a:xfrm>
                <a:off x="1644680" y="2109295"/>
                <a:ext cx="1157828" cy="394617"/>
              </a:xfrm>
              <a:prstGeom prst="rect">
                <a:avLst/>
              </a:prstGeom>
              <a:noFill/>
              <a:ln w="6350">
                <a:solidFill>
                  <a:schemeClr val="tx1"/>
                </a:solidFill>
                <a:prstDash val="dash"/>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r>
                  <a:rPr lang="en-GB" sz="1400" dirty="0">
                    <a:latin typeface="Georgia" panose="02040502050405020303" pitchFamily="18" charset="0"/>
                  </a:rPr>
                  <a:t>Investor record risk tolerance</a:t>
                </a:r>
              </a:p>
            </p:txBody>
          </p:sp>
          <p:cxnSp>
            <p:nvCxnSpPr>
              <p:cNvPr id="170" name="Straight Connector 169"/>
              <p:cNvCxnSpPr>
                <a:endCxn id="219" idx="1"/>
              </p:cNvCxnSpPr>
              <p:nvPr/>
            </p:nvCxnSpPr>
            <p:spPr>
              <a:xfrm>
                <a:off x="2375018" y="2503912"/>
                <a:ext cx="14623" cy="28285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1727623" y="3795989"/>
                <a:ext cx="1233590" cy="430244"/>
              </a:xfrm>
              <a:prstGeom prst="rect">
                <a:avLst/>
              </a:prstGeom>
              <a:noFill/>
              <a:ln>
                <a:noFill/>
              </a:ln>
            </p:spPr>
            <p:txBody>
              <a:bodyPr wrap="square" lIns="0" tIns="0" rIns="0" bIns="0" rtlCol="0">
                <a:spAutoFit/>
              </a:bodyPr>
              <a:lstStyle/>
              <a:p>
                <a:r>
                  <a:rPr lang="en-GB" sz="1400" dirty="0">
                    <a:latin typeface="Georgia" panose="02040502050405020303" pitchFamily="18" charset="0"/>
                    <a:cs typeface="Arial" pitchFamily="34" charset="0"/>
                  </a:rPr>
                  <a:t>Members selected based on criteria</a:t>
                </a:r>
              </a:p>
            </p:txBody>
          </p:sp>
          <p:sp>
            <p:nvSpPr>
              <p:cNvPr id="172" name="Freeform 4846"/>
              <p:cNvSpPr>
                <a:spLocks noEditPoints="1"/>
              </p:cNvSpPr>
              <p:nvPr/>
            </p:nvSpPr>
            <p:spPr bwMode="auto">
              <a:xfrm>
                <a:off x="4105981" y="2042006"/>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173" name="TextBox 172"/>
              <p:cNvSpPr txBox="1"/>
              <p:nvPr/>
            </p:nvSpPr>
            <p:spPr>
              <a:xfrm>
                <a:off x="3869896" y="2443229"/>
                <a:ext cx="1101894" cy="215122"/>
              </a:xfrm>
              <a:prstGeom prst="rect">
                <a:avLst/>
              </a:prstGeom>
              <a:noFill/>
              <a:ln>
                <a:noFill/>
              </a:ln>
            </p:spPr>
            <p:txBody>
              <a:bodyPr wrap="square" lIns="0" tIns="0" rIns="0" bIns="0" rtlCol="0">
                <a:spAutoFit/>
              </a:bodyPr>
              <a:lstStyle/>
              <a:p>
                <a:r>
                  <a:rPr lang="en-GB" sz="1400" dirty="0">
                    <a:latin typeface="Georgia" panose="02040502050405020303" pitchFamily="18" charset="0"/>
                    <a:cs typeface="Arial" pitchFamily="34" charset="0"/>
                  </a:rPr>
                  <a:t>Smart Contract</a:t>
                </a:r>
              </a:p>
            </p:txBody>
          </p:sp>
          <p:sp>
            <p:nvSpPr>
              <p:cNvPr id="174" name="Freeform 4903"/>
              <p:cNvSpPr>
                <a:spLocks noEditPoints="1"/>
              </p:cNvSpPr>
              <p:nvPr/>
            </p:nvSpPr>
            <p:spPr bwMode="auto">
              <a:xfrm>
                <a:off x="5743190" y="201285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175" name="TextBox 174"/>
              <p:cNvSpPr txBox="1"/>
              <p:nvPr/>
            </p:nvSpPr>
            <p:spPr>
              <a:xfrm>
                <a:off x="5533873" y="2431934"/>
                <a:ext cx="1087395" cy="215122"/>
              </a:xfrm>
              <a:prstGeom prst="rect">
                <a:avLst/>
              </a:prstGeom>
              <a:noFill/>
              <a:ln>
                <a:noFill/>
              </a:ln>
            </p:spPr>
            <p:txBody>
              <a:bodyPr wrap="square" lIns="0" tIns="0" rIns="0" bIns="0" rtlCol="0">
                <a:spAutoFit/>
              </a:bodyPr>
              <a:lstStyle/>
              <a:p>
                <a:r>
                  <a:rPr lang="en-GB" sz="1400" dirty="0">
                    <a:latin typeface="Georgia" panose="02040502050405020303" pitchFamily="18" charset="0"/>
                    <a:cs typeface="Arial" pitchFamily="34" charset="0"/>
                  </a:rPr>
                  <a:t>Lead Arranger</a:t>
                </a:r>
              </a:p>
            </p:txBody>
          </p:sp>
          <p:cxnSp>
            <p:nvCxnSpPr>
              <p:cNvPr id="176" name="Straight Arrow Connector 175"/>
              <p:cNvCxnSpPr/>
              <p:nvPr/>
            </p:nvCxnSpPr>
            <p:spPr>
              <a:xfrm>
                <a:off x="4551667" y="2209800"/>
                <a:ext cx="109728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4585713" y="1945695"/>
                <a:ext cx="1131933" cy="215122"/>
              </a:xfrm>
              <a:prstGeom prst="rect">
                <a:avLst/>
              </a:prstGeom>
              <a:noFill/>
              <a:ln>
                <a:noFill/>
              </a:ln>
            </p:spPr>
            <p:txBody>
              <a:bodyPr wrap="square" lIns="0" tIns="0" rIns="0" bIns="0" rtlCol="0">
                <a:spAutoFit/>
              </a:bodyPr>
              <a:lstStyle/>
              <a:p>
                <a:r>
                  <a:rPr lang="en-GB" sz="1400" dirty="0">
                    <a:latin typeface="Georgia" panose="02040502050405020303" pitchFamily="18" charset="0"/>
                    <a:cs typeface="Arial" pitchFamily="34" charset="0"/>
                  </a:rPr>
                  <a:t>Diligence Result</a:t>
                </a:r>
              </a:p>
            </p:txBody>
          </p:sp>
          <p:sp>
            <p:nvSpPr>
              <p:cNvPr id="178" name="Rectangle 177"/>
              <p:cNvSpPr/>
              <p:nvPr/>
            </p:nvSpPr>
            <p:spPr>
              <a:xfrm>
                <a:off x="3774004" y="3190730"/>
                <a:ext cx="1157828" cy="394617"/>
              </a:xfrm>
              <a:prstGeom prst="rect">
                <a:avLst/>
              </a:prstGeom>
              <a:noFill/>
              <a:ln w="6350">
                <a:solidFill>
                  <a:schemeClr val="tx1"/>
                </a:solidFill>
                <a:prstDash val="dash"/>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r>
                  <a:rPr lang="en-GB" sz="1400" dirty="0">
                    <a:latin typeface="Georgia" panose="02040502050405020303" pitchFamily="18" charset="0"/>
                  </a:rPr>
                  <a:t>Asset liability project plan</a:t>
                </a:r>
              </a:p>
            </p:txBody>
          </p:sp>
          <p:cxnSp>
            <p:nvCxnSpPr>
              <p:cNvPr id="179" name="Straight Connector 178"/>
              <p:cNvCxnSpPr/>
              <p:nvPr/>
            </p:nvCxnSpPr>
            <p:spPr>
              <a:xfrm>
                <a:off x="4342374" y="2667000"/>
                <a:ext cx="0" cy="48288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0" name="Freeform 4903"/>
              <p:cNvSpPr>
                <a:spLocks noEditPoints="1"/>
              </p:cNvSpPr>
              <p:nvPr/>
            </p:nvSpPr>
            <p:spPr bwMode="auto">
              <a:xfrm>
                <a:off x="5125124" y="3296556"/>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181" name="Freeform 4903"/>
              <p:cNvSpPr>
                <a:spLocks noEditPoints="1"/>
              </p:cNvSpPr>
              <p:nvPr/>
            </p:nvSpPr>
            <p:spPr bwMode="auto">
              <a:xfrm>
                <a:off x="5897453" y="3296556"/>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182" name="Freeform 4903"/>
              <p:cNvSpPr>
                <a:spLocks noEditPoints="1"/>
              </p:cNvSpPr>
              <p:nvPr/>
            </p:nvSpPr>
            <p:spPr bwMode="auto">
              <a:xfrm>
                <a:off x="6669782" y="3296556"/>
                <a:ext cx="264672" cy="311978"/>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cxnSp>
            <p:nvCxnSpPr>
              <p:cNvPr id="183" name="Straight Connector 182"/>
              <p:cNvCxnSpPr/>
              <p:nvPr/>
            </p:nvCxnSpPr>
            <p:spPr>
              <a:xfrm>
                <a:off x="5208795" y="2954920"/>
                <a:ext cx="1607096"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6012343" y="2677690"/>
                <a:ext cx="0" cy="53016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5208795" y="2954920"/>
                <a:ext cx="0" cy="18105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6815891" y="2951651"/>
                <a:ext cx="0" cy="228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5764645" y="3642023"/>
                <a:ext cx="733176"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Member 2</a:t>
                </a:r>
              </a:p>
            </p:txBody>
          </p:sp>
          <p:sp>
            <p:nvSpPr>
              <p:cNvPr id="188" name="TextBox 187"/>
              <p:cNvSpPr txBox="1"/>
              <p:nvPr/>
            </p:nvSpPr>
            <p:spPr>
              <a:xfrm>
                <a:off x="4982464" y="3867722"/>
                <a:ext cx="583258" cy="368781"/>
              </a:xfrm>
              <a:prstGeom prst="rect">
                <a:avLst/>
              </a:prstGeom>
              <a:noFill/>
              <a:ln>
                <a:noFill/>
              </a:ln>
            </p:spPr>
            <p:txBody>
              <a:bodyPr wrap="square" lIns="0" tIns="0" rIns="0" bIns="0" rtlCol="0">
                <a:spAutoFit/>
              </a:bodyPr>
              <a:lstStyle/>
              <a:p>
                <a:pPr algn="ctr"/>
                <a:r>
                  <a:rPr lang="en-GB" sz="1200" i="1" dirty="0">
                    <a:latin typeface="Georgia" pitchFamily="18" charset="0"/>
                    <a:cs typeface="Arial" pitchFamily="34" charset="0"/>
                  </a:rPr>
                  <a:t>25% Pledged</a:t>
                </a:r>
              </a:p>
            </p:txBody>
          </p:sp>
          <p:sp>
            <p:nvSpPr>
              <p:cNvPr id="189" name="TextBox 188"/>
              <p:cNvSpPr txBox="1"/>
              <p:nvPr/>
            </p:nvSpPr>
            <p:spPr>
              <a:xfrm>
                <a:off x="5720714" y="3845186"/>
                <a:ext cx="583258" cy="368781"/>
              </a:xfrm>
              <a:prstGeom prst="rect">
                <a:avLst/>
              </a:prstGeom>
              <a:noFill/>
              <a:ln>
                <a:noFill/>
              </a:ln>
            </p:spPr>
            <p:txBody>
              <a:bodyPr wrap="square" lIns="0" tIns="0" rIns="0" bIns="0" rtlCol="0">
                <a:spAutoFit/>
              </a:bodyPr>
              <a:lstStyle/>
              <a:p>
                <a:pPr algn="ctr"/>
                <a:r>
                  <a:rPr lang="en-GB" sz="1200" i="1" dirty="0">
                    <a:latin typeface="Georgia" pitchFamily="18" charset="0"/>
                    <a:cs typeface="Arial" pitchFamily="34" charset="0"/>
                  </a:rPr>
                  <a:t>25% Pledged</a:t>
                </a:r>
              </a:p>
            </p:txBody>
          </p:sp>
          <p:sp>
            <p:nvSpPr>
              <p:cNvPr id="190" name="TextBox 189"/>
              <p:cNvSpPr txBox="1"/>
              <p:nvPr/>
            </p:nvSpPr>
            <p:spPr>
              <a:xfrm>
                <a:off x="6510489" y="3848794"/>
                <a:ext cx="583258" cy="368781"/>
              </a:xfrm>
              <a:prstGeom prst="rect">
                <a:avLst/>
              </a:prstGeom>
              <a:noFill/>
              <a:ln>
                <a:noFill/>
              </a:ln>
            </p:spPr>
            <p:txBody>
              <a:bodyPr wrap="square" lIns="0" tIns="0" rIns="0" bIns="0" rtlCol="0">
                <a:spAutoFit/>
              </a:bodyPr>
              <a:lstStyle/>
              <a:p>
                <a:pPr algn="ctr"/>
                <a:r>
                  <a:rPr lang="en-GB" sz="1200" i="1" dirty="0">
                    <a:latin typeface="Georgia" pitchFamily="18" charset="0"/>
                    <a:cs typeface="Arial" pitchFamily="34" charset="0"/>
                  </a:rPr>
                  <a:t>25% Pledged</a:t>
                </a:r>
              </a:p>
            </p:txBody>
          </p:sp>
          <p:sp>
            <p:nvSpPr>
              <p:cNvPr id="191" name="TextBox 190"/>
              <p:cNvSpPr txBox="1"/>
              <p:nvPr/>
            </p:nvSpPr>
            <p:spPr>
              <a:xfrm>
                <a:off x="4971791" y="3651040"/>
                <a:ext cx="733176"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Member 1</a:t>
                </a:r>
              </a:p>
            </p:txBody>
          </p:sp>
          <p:sp>
            <p:nvSpPr>
              <p:cNvPr id="192" name="TextBox 191"/>
              <p:cNvSpPr txBox="1"/>
              <p:nvPr/>
            </p:nvSpPr>
            <p:spPr>
              <a:xfrm>
                <a:off x="6490397" y="3650416"/>
                <a:ext cx="733176"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Member 3</a:t>
                </a:r>
              </a:p>
            </p:txBody>
          </p:sp>
          <p:cxnSp>
            <p:nvCxnSpPr>
              <p:cNvPr id="193" name="Straight Connector 192"/>
              <p:cNvCxnSpPr/>
              <p:nvPr/>
            </p:nvCxnSpPr>
            <p:spPr>
              <a:xfrm>
                <a:off x="3738499" y="1981200"/>
                <a:ext cx="0" cy="2103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7093747" y="1945346"/>
                <a:ext cx="0" cy="2103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Freeform 4903"/>
              <p:cNvSpPr>
                <a:spLocks noEditPoints="1"/>
              </p:cNvSpPr>
              <p:nvPr/>
            </p:nvSpPr>
            <p:spPr bwMode="auto">
              <a:xfrm>
                <a:off x="7253974" y="351464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196" name="Freeform 4921"/>
              <p:cNvSpPr>
                <a:spLocks noEditPoints="1"/>
              </p:cNvSpPr>
              <p:nvPr/>
            </p:nvSpPr>
            <p:spPr bwMode="auto">
              <a:xfrm>
                <a:off x="7424330" y="1950099"/>
                <a:ext cx="336800" cy="431298"/>
              </a:xfrm>
              <a:custGeom>
                <a:avLst/>
                <a:gdLst>
                  <a:gd name="T0" fmla="*/ 204 w 278"/>
                  <a:gd name="T1" fmla="*/ 126 h 356"/>
                  <a:gd name="T2" fmla="*/ 218 w 278"/>
                  <a:gd name="T3" fmla="*/ 56 h 356"/>
                  <a:gd name="T4" fmla="*/ 218 w 278"/>
                  <a:gd name="T5" fmla="*/ 56 h 356"/>
                  <a:gd name="T6" fmla="*/ 222 w 278"/>
                  <a:gd name="T7" fmla="*/ 56 h 356"/>
                  <a:gd name="T8" fmla="*/ 226 w 278"/>
                  <a:gd name="T9" fmla="*/ 50 h 356"/>
                  <a:gd name="T10" fmla="*/ 228 w 278"/>
                  <a:gd name="T11" fmla="*/ 46 h 356"/>
                  <a:gd name="T12" fmla="*/ 222 w 278"/>
                  <a:gd name="T13" fmla="*/ 38 h 356"/>
                  <a:gd name="T14" fmla="*/ 160 w 278"/>
                  <a:gd name="T15" fmla="*/ 2 h 356"/>
                  <a:gd name="T16" fmla="*/ 150 w 278"/>
                  <a:gd name="T17" fmla="*/ 2 h 356"/>
                  <a:gd name="T18" fmla="*/ 88 w 278"/>
                  <a:gd name="T19" fmla="*/ 38 h 356"/>
                  <a:gd name="T20" fmla="*/ 84 w 278"/>
                  <a:gd name="T21" fmla="*/ 48 h 356"/>
                  <a:gd name="T22" fmla="*/ 88 w 278"/>
                  <a:gd name="T23" fmla="*/ 54 h 356"/>
                  <a:gd name="T24" fmla="*/ 108 w 278"/>
                  <a:gd name="T25" fmla="*/ 56 h 356"/>
                  <a:gd name="T26" fmla="*/ 22 w 278"/>
                  <a:gd name="T27" fmla="*/ 170 h 356"/>
                  <a:gd name="T28" fmla="*/ 74 w 278"/>
                  <a:gd name="T29" fmla="*/ 114 h 356"/>
                  <a:gd name="T30" fmla="*/ 22 w 278"/>
                  <a:gd name="T31" fmla="*/ 70 h 356"/>
                  <a:gd name="T32" fmla="*/ 22 w 278"/>
                  <a:gd name="T33" fmla="*/ 64 h 356"/>
                  <a:gd name="T34" fmla="*/ 18 w 278"/>
                  <a:gd name="T35" fmla="*/ 56 h 356"/>
                  <a:gd name="T36" fmla="*/ 12 w 278"/>
                  <a:gd name="T37" fmla="*/ 54 h 356"/>
                  <a:gd name="T38" fmla="*/ 8 w 278"/>
                  <a:gd name="T39" fmla="*/ 54 h 356"/>
                  <a:gd name="T40" fmla="*/ 2 w 278"/>
                  <a:gd name="T41" fmla="*/ 60 h 356"/>
                  <a:gd name="T42" fmla="*/ 2 w 278"/>
                  <a:gd name="T43" fmla="*/ 190 h 356"/>
                  <a:gd name="T44" fmla="*/ 0 w 278"/>
                  <a:gd name="T45" fmla="*/ 190 h 356"/>
                  <a:gd name="T46" fmla="*/ 0 w 278"/>
                  <a:gd name="T47" fmla="*/ 340 h 356"/>
                  <a:gd name="T48" fmla="*/ 6 w 278"/>
                  <a:gd name="T49" fmla="*/ 350 h 356"/>
                  <a:gd name="T50" fmla="*/ 16 w 278"/>
                  <a:gd name="T51" fmla="*/ 356 h 356"/>
                  <a:gd name="T52" fmla="*/ 134 w 278"/>
                  <a:gd name="T53" fmla="*/ 260 h 356"/>
                  <a:gd name="T54" fmla="*/ 178 w 278"/>
                  <a:gd name="T55" fmla="*/ 356 h 356"/>
                  <a:gd name="T56" fmla="*/ 262 w 278"/>
                  <a:gd name="T57" fmla="*/ 356 h 356"/>
                  <a:gd name="T58" fmla="*/ 272 w 278"/>
                  <a:gd name="T59" fmla="*/ 350 h 356"/>
                  <a:gd name="T60" fmla="*/ 278 w 278"/>
                  <a:gd name="T61" fmla="*/ 340 h 356"/>
                  <a:gd name="T62" fmla="*/ 278 w 278"/>
                  <a:gd name="T63" fmla="*/ 174 h 356"/>
                  <a:gd name="T64" fmla="*/ 276 w 278"/>
                  <a:gd name="T65" fmla="*/ 164 h 356"/>
                  <a:gd name="T66" fmla="*/ 268 w 278"/>
                  <a:gd name="T67" fmla="*/ 158 h 356"/>
                  <a:gd name="T68" fmla="*/ 102 w 278"/>
                  <a:gd name="T69" fmla="*/ 306 h 356"/>
                  <a:gd name="T70" fmla="*/ 58 w 278"/>
                  <a:gd name="T71" fmla="*/ 260 h 356"/>
                  <a:gd name="T72" fmla="*/ 102 w 278"/>
                  <a:gd name="T73" fmla="*/ 306 h 356"/>
                  <a:gd name="T74" fmla="*/ 58 w 278"/>
                  <a:gd name="T75" fmla="*/ 230 h 356"/>
                  <a:gd name="T76" fmla="*/ 102 w 278"/>
                  <a:gd name="T77" fmla="*/ 186 h 356"/>
                  <a:gd name="T78" fmla="*/ 178 w 278"/>
                  <a:gd name="T79" fmla="*/ 230 h 356"/>
                  <a:gd name="T80" fmla="*/ 134 w 278"/>
                  <a:gd name="T81" fmla="*/ 186 h 356"/>
                  <a:gd name="T82" fmla="*/ 178 w 278"/>
                  <a:gd name="T83" fmla="*/ 230 h 356"/>
                  <a:gd name="T84" fmla="*/ 156 w 278"/>
                  <a:gd name="T85" fmla="*/ 114 h 356"/>
                  <a:gd name="T86" fmla="*/ 140 w 278"/>
                  <a:gd name="T87" fmla="*/ 106 h 356"/>
                  <a:gd name="T88" fmla="*/ 134 w 278"/>
                  <a:gd name="T89" fmla="*/ 90 h 356"/>
                  <a:gd name="T90" fmla="*/ 136 w 278"/>
                  <a:gd name="T91" fmla="*/ 82 h 356"/>
                  <a:gd name="T92" fmla="*/ 146 w 278"/>
                  <a:gd name="T93" fmla="*/ 70 h 356"/>
                  <a:gd name="T94" fmla="*/ 156 w 278"/>
                  <a:gd name="T95" fmla="*/ 68 h 356"/>
                  <a:gd name="T96" fmla="*/ 172 w 278"/>
                  <a:gd name="T97" fmla="*/ 76 h 356"/>
                  <a:gd name="T98" fmla="*/ 178 w 278"/>
                  <a:gd name="T99" fmla="*/ 90 h 356"/>
                  <a:gd name="T100" fmla="*/ 176 w 278"/>
                  <a:gd name="T101" fmla="*/ 100 h 356"/>
                  <a:gd name="T102" fmla="*/ 164 w 278"/>
                  <a:gd name="T103" fmla="*/ 112 h 356"/>
                  <a:gd name="T104" fmla="*/ 156 w 278"/>
                  <a:gd name="T105" fmla="*/ 11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356">
                    <a:moveTo>
                      <a:pt x="268" y="158"/>
                    </a:moveTo>
                    <a:lnTo>
                      <a:pt x="204" y="126"/>
                    </a:lnTo>
                    <a:lnTo>
                      <a:pt x="204" y="56"/>
                    </a:lnTo>
                    <a:lnTo>
                      <a:pt x="218" y="56"/>
                    </a:lnTo>
                    <a:lnTo>
                      <a:pt x="218" y="56"/>
                    </a:lnTo>
                    <a:lnTo>
                      <a:pt x="218" y="56"/>
                    </a:lnTo>
                    <a:lnTo>
                      <a:pt x="218" y="56"/>
                    </a:lnTo>
                    <a:lnTo>
                      <a:pt x="222" y="56"/>
                    </a:lnTo>
                    <a:lnTo>
                      <a:pt x="224" y="54"/>
                    </a:lnTo>
                    <a:lnTo>
                      <a:pt x="226" y="50"/>
                    </a:lnTo>
                    <a:lnTo>
                      <a:pt x="228" y="46"/>
                    </a:lnTo>
                    <a:lnTo>
                      <a:pt x="228" y="46"/>
                    </a:lnTo>
                    <a:lnTo>
                      <a:pt x="226" y="40"/>
                    </a:lnTo>
                    <a:lnTo>
                      <a:pt x="222" y="38"/>
                    </a:lnTo>
                    <a:lnTo>
                      <a:pt x="160" y="2"/>
                    </a:lnTo>
                    <a:lnTo>
                      <a:pt x="160" y="2"/>
                    </a:lnTo>
                    <a:lnTo>
                      <a:pt x="156" y="0"/>
                    </a:lnTo>
                    <a:lnTo>
                      <a:pt x="150" y="2"/>
                    </a:lnTo>
                    <a:lnTo>
                      <a:pt x="88" y="38"/>
                    </a:lnTo>
                    <a:lnTo>
                      <a:pt x="88" y="38"/>
                    </a:lnTo>
                    <a:lnTo>
                      <a:pt x="84" y="42"/>
                    </a:lnTo>
                    <a:lnTo>
                      <a:pt x="84" y="48"/>
                    </a:lnTo>
                    <a:lnTo>
                      <a:pt x="84" y="48"/>
                    </a:lnTo>
                    <a:lnTo>
                      <a:pt x="88" y="54"/>
                    </a:lnTo>
                    <a:lnTo>
                      <a:pt x="94" y="56"/>
                    </a:lnTo>
                    <a:lnTo>
                      <a:pt x="108" y="56"/>
                    </a:lnTo>
                    <a:lnTo>
                      <a:pt x="108" y="126"/>
                    </a:lnTo>
                    <a:lnTo>
                      <a:pt x="22" y="170"/>
                    </a:lnTo>
                    <a:lnTo>
                      <a:pt x="22" y="114"/>
                    </a:lnTo>
                    <a:lnTo>
                      <a:pt x="74" y="114"/>
                    </a:lnTo>
                    <a:lnTo>
                      <a:pt x="74" y="70"/>
                    </a:lnTo>
                    <a:lnTo>
                      <a:pt x="22" y="70"/>
                    </a:lnTo>
                    <a:lnTo>
                      <a:pt x="22" y="64"/>
                    </a:lnTo>
                    <a:lnTo>
                      <a:pt x="22" y="64"/>
                    </a:lnTo>
                    <a:lnTo>
                      <a:pt x="20" y="60"/>
                    </a:lnTo>
                    <a:lnTo>
                      <a:pt x="18" y="56"/>
                    </a:lnTo>
                    <a:lnTo>
                      <a:pt x="14" y="54"/>
                    </a:lnTo>
                    <a:lnTo>
                      <a:pt x="12" y="54"/>
                    </a:lnTo>
                    <a:lnTo>
                      <a:pt x="12" y="54"/>
                    </a:lnTo>
                    <a:lnTo>
                      <a:pt x="8" y="54"/>
                    </a:lnTo>
                    <a:lnTo>
                      <a:pt x="4" y="56"/>
                    </a:lnTo>
                    <a:lnTo>
                      <a:pt x="2" y="60"/>
                    </a:lnTo>
                    <a:lnTo>
                      <a:pt x="2" y="64"/>
                    </a:lnTo>
                    <a:lnTo>
                      <a:pt x="2" y="190"/>
                    </a:lnTo>
                    <a:lnTo>
                      <a:pt x="2" y="190"/>
                    </a:lnTo>
                    <a:lnTo>
                      <a:pt x="0" y="190"/>
                    </a:lnTo>
                    <a:lnTo>
                      <a:pt x="0" y="340"/>
                    </a:lnTo>
                    <a:lnTo>
                      <a:pt x="0" y="340"/>
                    </a:lnTo>
                    <a:lnTo>
                      <a:pt x="2" y="346"/>
                    </a:lnTo>
                    <a:lnTo>
                      <a:pt x="6" y="350"/>
                    </a:lnTo>
                    <a:lnTo>
                      <a:pt x="10" y="354"/>
                    </a:lnTo>
                    <a:lnTo>
                      <a:pt x="16" y="356"/>
                    </a:lnTo>
                    <a:lnTo>
                      <a:pt x="134" y="356"/>
                    </a:lnTo>
                    <a:lnTo>
                      <a:pt x="134" y="260"/>
                    </a:lnTo>
                    <a:lnTo>
                      <a:pt x="178" y="260"/>
                    </a:lnTo>
                    <a:lnTo>
                      <a:pt x="178" y="356"/>
                    </a:lnTo>
                    <a:lnTo>
                      <a:pt x="262" y="356"/>
                    </a:lnTo>
                    <a:lnTo>
                      <a:pt x="262" y="356"/>
                    </a:lnTo>
                    <a:lnTo>
                      <a:pt x="268" y="354"/>
                    </a:lnTo>
                    <a:lnTo>
                      <a:pt x="272" y="350"/>
                    </a:lnTo>
                    <a:lnTo>
                      <a:pt x="276" y="346"/>
                    </a:lnTo>
                    <a:lnTo>
                      <a:pt x="278" y="340"/>
                    </a:lnTo>
                    <a:lnTo>
                      <a:pt x="278" y="174"/>
                    </a:lnTo>
                    <a:lnTo>
                      <a:pt x="278" y="174"/>
                    </a:lnTo>
                    <a:lnTo>
                      <a:pt x="276" y="168"/>
                    </a:lnTo>
                    <a:lnTo>
                      <a:pt x="276" y="164"/>
                    </a:lnTo>
                    <a:lnTo>
                      <a:pt x="272" y="162"/>
                    </a:lnTo>
                    <a:lnTo>
                      <a:pt x="268" y="158"/>
                    </a:lnTo>
                    <a:lnTo>
                      <a:pt x="268" y="158"/>
                    </a:lnTo>
                    <a:close/>
                    <a:moveTo>
                      <a:pt x="102" y="306"/>
                    </a:moveTo>
                    <a:lnTo>
                      <a:pt x="58" y="306"/>
                    </a:lnTo>
                    <a:lnTo>
                      <a:pt x="58" y="260"/>
                    </a:lnTo>
                    <a:lnTo>
                      <a:pt x="102" y="260"/>
                    </a:lnTo>
                    <a:lnTo>
                      <a:pt x="102" y="306"/>
                    </a:lnTo>
                    <a:close/>
                    <a:moveTo>
                      <a:pt x="102" y="230"/>
                    </a:moveTo>
                    <a:lnTo>
                      <a:pt x="58" y="230"/>
                    </a:lnTo>
                    <a:lnTo>
                      <a:pt x="58" y="186"/>
                    </a:lnTo>
                    <a:lnTo>
                      <a:pt x="102" y="186"/>
                    </a:lnTo>
                    <a:lnTo>
                      <a:pt x="102" y="230"/>
                    </a:lnTo>
                    <a:close/>
                    <a:moveTo>
                      <a:pt x="178" y="230"/>
                    </a:moveTo>
                    <a:lnTo>
                      <a:pt x="134" y="230"/>
                    </a:lnTo>
                    <a:lnTo>
                      <a:pt x="134" y="186"/>
                    </a:lnTo>
                    <a:lnTo>
                      <a:pt x="178" y="186"/>
                    </a:lnTo>
                    <a:lnTo>
                      <a:pt x="178" y="230"/>
                    </a:lnTo>
                    <a:close/>
                    <a:moveTo>
                      <a:pt x="156" y="114"/>
                    </a:moveTo>
                    <a:lnTo>
                      <a:pt x="156" y="114"/>
                    </a:lnTo>
                    <a:lnTo>
                      <a:pt x="146" y="112"/>
                    </a:lnTo>
                    <a:lnTo>
                      <a:pt x="140" y="106"/>
                    </a:lnTo>
                    <a:lnTo>
                      <a:pt x="136" y="100"/>
                    </a:lnTo>
                    <a:lnTo>
                      <a:pt x="134" y="90"/>
                    </a:lnTo>
                    <a:lnTo>
                      <a:pt x="134" y="90"/>
                    </a:lnTo>
                    <a:lnTo>
                      <a:pt x="136" y="82"/>
                    </a:lnTo>
                    <a:lnTo>
                      <a:pt x="140" y="76"/>
                    </a:lnTo>
                    <a:lnTo>
                      <a:pt x="146" y="70"/>
                    </a:lnTo>
                    <a:lnTo>
                      <a:pt x="156" y="68"/>
                    </a:lnTo>
                    <a:lnTo>
                      <a:pt x="156" y="68"/>
                    </a:lnTo>
                    <a:lnTo>
                      <a:pt x="164" y="70"/>
                    </a:lnTo>
                    <a:lnTo>
                      <a:pt x="172" y="76"/>
                    </a:lnTo>
                    <a:lnTo>
                      <a:pt x="176" y="82"/>
                    </a:lnTo>
                    <a:lnTo>
                      <a:pt x="178" y="90"/>
                    </a:lnTo>
                    <a:lnTo>
                      <a:pt x="178" y="90"/>
                    </a:lnTo>
                    <a:lnTo>
                      <a:pt x="176" y="100"/>
                    </a:lnTo>
                    <a:lnTo>
                      <a:pt x="172" y="106"/>
                    </a:lnTo>
                    <a:lnTo>
                      <a:pt x="164" y="112"/>
                    </a:lnTo>
                    <a:lnTo>
                      <a:pt x="156" y="114"/>
                    </a:lnTo>
                    <a:lnTo>
                      <a:pt x="156" y="11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cxnSp>
            <p:nvCxnSpPr>
              <p:cNvPr id="197" name="Straight Arrow Connector 196"/>
              <p:cNvCxnSpPr/>
              <p:nvPr/>
            </p:nvCxnSpPr>
            <p:spPr>
              <a:xfrm>
                <a:off x="7821330" y="2156576"/>
                <a:ext cx="1018978"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7249171" y="2391087"/>
                <a:ext cx="885129" cy="215122"/>
              </a:xfrm>
              <a:prstGeom prst="rect">
                <a:avLst/>
              </a:prstGeom>
              <a:noFill/>
              <a:ln>
                <a:noFill/>
              </a:ln>
            </p:spPr>
            <p:txBody>
              <a:bodyPr wrap="square" lIns="0" tIns="0" rIns="0" bIns="0" rtlCol="0">
                <a:spAutoFit/>
              </a:bodyPr>
              <a:lstStyle/>
              <a:p>
                <a:r>
                  <a:rPr lang="en-GB" sz="1400" dirty="0">
                    <a:latin typeface="Georgia" pitchFamily="18" charset="0"/>
                    <a:cs typeface="Arial" pitchFamily="34" charset="0"/>
                  </a:rPr>
                  <a:t>Corporation</a:t>
                </a:r>
              </a:p>
            </p:txBody>
          </p:sp>
          <p:sp>
            <p:nvSpPr>
              <p:cNvPr id="199" name="TextBox 198"/>
              <p:cNvSpPr txBox="1"/>
              <p:nvPr/>
            </p:nvSpPr>
            <p:spPr>
              <a:xfrm>
                <a:off x="7159699" y="3887414"/>
                <a:ext cx="612823" cy="430244"/>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Lead Arranger</a:t>
                </a:r>
              </a:p>
            </p:txBody>
          </p:sp>
          <p:cxnSp>
            <p:nvCxnSpPr>
              <p:cNvPr id="200" name="Straight Arrow Connector 199"/>
              <p:cNvCxnSpPr/>
              <p:nvPr/>
            </p:nvCxnSpPr>
            <p:spPr>
              <a:xfrm flipH="1">
                <a:off x="7837330" y="2362200"/>
                <a:ext cx="100584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7870009" y="1941681"/>
                <a:ext cx="882790"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Loan Request</a:t>
                </a:r>
              </a:p>
            </p:txBody>
          </p:sp>
          <p:sp>
            <p:nvSpPr>
              <p:cNvPr id="202" name="TextBox 201"/>
              <p:cNvSpPr txBox="1"/>
              <p:nvPr/>
            </p:nvSpPr>
            <p:spPr>
              <a:xfrm>
                <a:off x="7821330" y="2171557"/>
                <a:ext cx="1126249"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Principal &amp; Interest</a:t>
                </a:r>
              </a:p>
            </p:txBody>
          </p:sp>
          <p:sp>
            <p:nvSpPr>
              <p:cNvPr id="203" name="Freeform 4903"/>
              <p:cNvSpPr>
                <a:spLocks noEditPoints="1"/>
              </p:cNvSpPr>
              <p:nvPr/>
            </p:nvSpPr>
            <p:spPr bwMode="auto">
              <a:xfrm>
                <a:off x="7929797" y="351464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04" name="Freeform 4903"/>
              <p:cNvSpPr>
                <a:spLocks noEditPoints="1"/>
              </p:cNvSpPr>
              <p:nvPr/>
            </p:nvSpPr>
            <p:spPr bwMode="auto">
              <a:xfrm>
                <a:off x="8662973" y="351464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05" name="Freeform 4903"/>
              <p:cNvSpPr>
                <a:spLocks noEditPoints="1"/>
              </p:cNvSpPr>
              <p:nvPr/>
            </p:nvSpPr>
            <p:spPr bwMode="auto">
              <a:xfrm>
                <a:off x="9408396" y="351464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solidFill>
                  <a:schemeClr val="tx2">
                    <a:lumMod val="60000"/>
                    <a:lumOff val="40000"/>
                  </a:schemeClr>
                </a:solidFill>
              </a:ln>
            </p:spPr>
            <p:txBody>
              <a:bodyPr vert="horz" wrap="square" lIns="80682" tIns="40341" rIns="80682" bIns="40341" numCol="1" anchor="t" anchorCtr="0" compatLnSpc="1">
                <a:prstTxWarp prst="textNoShape">
                  <a:avLst/>
                </a:prstTxWarp>
              </a:bodyPr>
              <a:lstStyle/>
              <a:p>
                <a:endParaRPr lang="en-GB" sz="1588"/>
              </a:p>
            </p:txBody>
          </p:sp>
          <p:sp>
            <p:nvSpPr>
              <p:cNvPr id="206" name="Rectangle 205"/>
              <p:cNvSpPr/>
              <p:nvPr/>
            </p:nvSpPr>
            <p:spPr>
              <a:xfrm>
                <a:off x="7159699" y="3420315"/>
                <a:ext cx="2767298" cy="902776"/>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dirty="0"/>
              </a:p>
            </p:txBody>
          </p:sp>
          <p:sp>
            <p:nvSpPr>
              <p:cNvPr id="207" name="TextBox 206"/>
              <p:cNvSpPr txBox="1"/>
              <p:nvPr/>
            </p:nvSpPr>
            <p:spPr>
              <a:xfrm>
                <a:off x="7901552" y="4053874"/>
                <a:ext cx="733176"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Member 1</a:t>
                </a:r>
              </a:p>
            </p:txBody>
          </p:sp>
          <p:sp>
            <p:nvSpPr>
              <p:cNvPr id="208" name="TextBox 207"/>
              <p:cNvSpPr txBox="1"/>
              <p:nvPr/>
            </p:nvSpPr>
            <p:spPr>
              <a:xfrm>
                <a:off x="8634728" y="4058012"/>
                <a:ext cx="733176"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Member 2</a:t>
                </a:r>
              </a:p>
            </p:txBody>
          </p:sp>
          <p:sp>
            <p:nvSpPr>
              <p:cNvPr id="209" name="TextBox 208"/>
              <p:cNvSpPr txBox="1"/>
              <p:nvPr/>
            </p:nvSpPr>
            <p:spPr>
              <a:xfrm>
                <a:off x="9321531" y="4062149"/>
                <a:ext cx="733176" cy="184390"/>
              </a:xfrm>
              <a:prstGeom prst="rect">
                <a:avLst/>
              </a:prstGeom>
              <a:noFill/>
              <a:ln>
                <a:noFill/>
              </a:ln>
            </p:spPr>
            <p:txBody>
              <a:bodyPr wrap="square" lIns="0" tIns="0" rIns="0" bIns="0" rtlCol="0">
                <a:spAutoFit/>
              </a:bodyPr>
              <a:lstStyle/>
              <a:p>
                <a:r>
                  <a:rPr lang="en-GB" sz="1200" dirty="0">
                    <a:latin typeface="Georgia" pitchFamily="18" charset="0"/>
                    <a:cs typeface="Arial" pitchFamily="34" charset="0"/>
                  </a:rPr>
                  <a:t>Member 3</a:t>
                </a:r>
              </a:p>
            </p:txBody>
          </p:sp>
          <p:sp>
            <p:nvSpPr>
              <p:cNvPr id="210" name="Freeform 4846"/>
              <p:cNvSpPr>
                <a:spLocks noEditPoints="1"/>
              </p:cNvSpPr>
              <p:nvPr/>
            </p:nvSpPr>
            <p:spPr bwMode="auto">
              <a:xfrm>
                <a:off x="9106175" y="1896446"/>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588"/>
              </a:p>
            </p:txBody>
          </p:sp>
          <p:sp>
            <p:nvSpPr>
              <p:cNvPr id="211" name="TextBox 210"/>
              <p:cNvSpPr txBox="1"/>
              <p:nvPr/>
            </p:nvSpPr>
            <p:spPr>
              <a:xfrm>
                <a:off x="8930003" y="2328446"/>
                <a:ext cx="1293030" cy="215122"/>
              </a:xfrm>
              <a:prstGeom prst="rect">
                <a:avLst/>
              </a:prstGeom>
              <a:noFill/>
              <a:ln>
                <a:noFill/>
              </a:ln>
            </p:spPr>
            <p:txBody>
              <a:bodyPr wrap="square" lIns="0" tIns="0" rIns="0" bIns="0" rtlCol="0">
                <a:spAutoFit/>
              </a:bodyPr>
              <a:lstStyle/>
              <a:p>
                <a:r>
                  <a:rPr lang="en-GB" sz="1400" dirty="0">
                    <a:latin typeface="Georgia" pitchFamily="18" charset="0"/>
                    <a:cs typeface="Arial" pitchFamily="34" charset="0"/>
                  </a:rPr>
                  <a:t>Smart Contract</a:t>
                </a:r>
              </a:p>
            </p:txBody>
          </p:sp>
          <p:cxnSp>
            <p:nvCxnSpPr>
              <p:cNvPr id="212" name="Straight Arrow Connector 211"/>
              <p:cNvCxnSpPr/>
              <p:nvPr/>
            </p:nvCxnSpPr>
            <p:spPr>
              <a:xfrm>
                <a:off x="9309495" y="2560365"/>
                <a:ext cx="0" cy="762000"/>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7163660" y="2663533"/>
                <a:ext cx="2107298" cy="645366"/>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Loan funding</a:t>
                </a:r>
              </a:p>
              <a:p>
                <a:pPr algn="ctr"/>
                <a:r>
                  <a:rPr lang="en-US" sz="1400" dirty="0">
                    <a:latin typeface="Georgia" pitchFamily="18" charset="0"/>
                    <a:cs typeface="Arial" pitchFamily="34" charset="0"/>
                  </a:rPr>
                  <a:t>Syndication fee payment</a:t>
                </a:r>
              </a:p>
              <a:p>
                <a:pPr algn="ctr"/>
                <a:r>
                  <a:rPr lang="en-US" sz="1400" dirty="0">
                    <a:latin typeface="Georgia" pitchFamily="18" charset="0"/>
                    <a:cs typeface="Arial" pitchFamily="34" charset="0"/>
                  </a:rPr>
                  <a:t>Principal and interest payments</a:t>
                </a:r>
                <a:endParaRPr lang="en-GB" sz="1400" dirty="0">
                  <a:latin typeface="Georgia" pitchFamily="18" charset="0"/>
                  <a:cs typeface="Arial" pitchFamily="34" charset="0"/>
                </a:endParaRPr>
              </a:p>
            </p:txBody>
          </p:sp>
        </p:grpSp>
        <p:cxnSp>
          <p:nvCxnSpPr>
            <p:cNvPr id="162" name="Straight Arrow Connector 161"/>
            <p:cNvCxnSpPr/>
            <p:nvPr/>
          </p:nvCxnSpPr>
          <p:spPr>
            <a:xfrm>
              <a:off x="473658" y="1794939"/>
              <a:ext cx="310896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835899" y="1580111"/>
              <a:ext cx="1761469" cy="21512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Syndication</a:t>
              </a:r>
            </a:p>
          </p:txBody>
        </p:sp>
        <p:cxnSp>
          <p:nvCxnSpPr>
            <p:cNvPr id="164" name="Straight Arrow Connector 163"/>
            <p:cNvCxnSpPr/>
            <p:nvPr/>
          </p:nvCxnSpPr>
          <p:spPr>
            <a:xfrm>
              <a:off x="3774004" y="1794939"/>
              <a:ext cx="320040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4455316" y="1586415"/>
              <a:ext cx="1761469" cy="21512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Diligence &amp; Underwriting</a:t>
              </a:r>
            </a:p>
          </p:txBody>
        </p:sp>
        <p:cxnSp>
          <p:nvCxnSpPr>
            <p:cNvPr id="166" name="Straight Arrow Connector 165"/>
            <p:cNvCxnSpPr/>
            <p:nvPr/>
          </p:nvCxnSpPr>
          <p:spPr>
            <a:xfrm>
              <a:off x="7092373" y="1780743"/>
              <a:ext cx="274320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7572524" y="1560981"/>
              <a:ext cx="1761469" cy="215122"/>
            </a:xfrm>
            <a:prstGeom prst="rect">
              <a:avLst/>
            </a:prstGeom>
            <a:noFill/>
            <a:ln>
              <a:noFill/>
            </a:ln>
          </p:spPr>
          <p:txBody>
            <a:bodyPr wrap="square" lIns="0" tIns="0" rIns="0" bIns="0" rtlCol="0">
              <a:spAutoFit/>
            </a:bodyPr>
            <a:lstStyle/>
            <a:p>
              <a:pPr algn="ctr"/>
              <a:r>
                <a:rPr lang="en-GB" sz="1400" dirty="0">
                  <a:latin typeface="Georgia" pitchFamily="18" charset="0"/>
                  <a:cs typeface="Arial" pitchFamily="34" charset="0"/>
                </a:rPr>
                <a:t>Closing &amp; Services</a:t>
              </a:r>
            </a:p>
          </p:txBody>
        </p:sp>
      </p:grpSp>
      <p:sp>
        <p:nvSpPr>
          <p:cNvPr id="241" name="Text Placeholder 2">
            <a:extLst>
              <a:ext uri="{FF2B5EF4-FFF2-40B4-BE49-F238E27FC236}">
                <a16:creationId xmlns:a16="http://schemas.microsoft.com/office/drawing/2014/main" id="{AA62AA40-BC6F-4CD5-A646-EDBEB1C02F59}"/>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dirty="0">
                <a:solidFill>
                  <a:schemeClr val="bg1"/>
                </a:solidFill>
              </a:rPr>
              <a:t>How DLT can help?</a:t>
            </a:r>
          </a:p>
        </p:txBody>
      </p:sp>
      <p:sp>
        <p:nvSpPr>
          <p:cNvPr id="242" name="TextBox 241">
            <a:extLst>
              <a:ext uri="{FF2B5EF4-FFF2-40B4-BE49-F238E27FC236}">
                <a16:creationId xmlns:a16="http://schemas.microsoft.com/office/drawing/2014/main" id="{953C281C-B431-4C0B-94B8-F8B7268A226F}"/>
              </a:ext>
            </a:extLst>
          </p:cNvPr>
          <p:cNvSpPr txBox="1"/>
          <p:nvPr/>
        </p:nvSpPr>
        <p:spPr>
          <a:xfrm>
            <a:off x="324468" y="3978491"/>
            <a:ext cx="11414666" cy="246221"/>
          </a:xfrm>
          <a:prstGeom prst="rect">
            <a:avLst/>
          </a:prstGeom>
          <a:solidFill>
            <a:schemeClr val="tx2"/>
          </a:solidFill>
          <a:ln>
            <a:solidFill>
              <a:schemeClr val="tx2"/>
            </a:solidFill>
          </a:ln>
        </p:spPr>
        <p:txBody>
          <a:bodyPr wrap="square" lIns="0" tIns="0" rIns="0" bIns="0" rtlCol="0">
            <a:spAutoFit/>
          </a:bodyPr>
          <a:lstStyle/>
          <a:p>
            <a:pPr algn="ctr"/>
            <a:r>
              <a:rPr lang="en-GB" sz="1600" b="1" dirty="0">
                <a:solidFill>
                  <a:schemeClr val="bg1"/>
                </a:solidFill>
                <a:latin typeface="Georgia" pitchFamily="18" charset="0"/>
                <a:cs typeface="Arial" pitchFamily="34" charset="0"/>
              </a:rPr>
              <a:t>Benefits with DLT</a:t>
            </a:r>
          </a:p>
        </p:txBody>
      </p:sp>
    </p:spTree>
    <p:custDataLst>
      <p:custData r:id="rId1"/>
      <p:tags r:id="rId2"/>
    </p:custDataLst>
    <p:extLst>
      <p:ext uri="{BB962C8B-B14F-4D97-AF65-F5344CB8AC3E}">
        <p14:creationId xmlns:p14="http://schemas.microsoft.com/office/powerpoint/2010/main" val="3124977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dirty="0">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Trade Finance</a:t>
            </a:r>
          </a:p>
        </p:txBody>
      </p:sp>
      <p:grpSp>
        <p:nvGrpSpPr>
          <p:cNvPr id="56" name="Group 55"/>
          <p:cNvGrpSpPr/>
          <p:nvPr/>
        </p:nvGrpSpPr>
        <p:grpSpPr>
          <a:xfrm>
            <a:off x="246580" y="2315847"/>
            <a:ext cx="5983889" cy="4310984"/>
            <a:chOff x="216979" y="2514600"/>
            <a:chExt cx="4494989" cy="4885782"/>
          </a:xfrm>
        </p:grpSpPr>
        <p:grpSp>
          <p:nvGrpSpPr>
            <p:cNvPr id="249" name="Group 248"/>
            <p:cNvGrpSpPr/>
            <p:nvPr/>
          </p:nvGrpSpPr>
          <p:grpSpPr>
            <a:xfrm>
              <a:off x="216979" y="2514600"/>
              <a:ext cx="4494989" cy="4885782"/>
              <a:chOff x="216979" y="2514600"/>
              <a:chExt cx="4494989" cy="4885782"/>
            </a:xfrm>
          </p:grpSpPr>
          <p:sp>
            <p:nvSpPr>
              <p:cNvPr id="250" name="Rectangle 249"/>
              <p:cNvSpPr/>
              <p:nvPr/>
            </p:nvSpPr>
            <p:spPr>
              <a:xfrm>
                <a:off x="216979" y="2514600"/>
                <a:ext cx="4494989" cy="4885782"/>
              </a:xfrm>
              <a:prstGeom prst="rect">
                <a:avLst/>
              </a:prstGeom>
              <a:solidFill>
                <a:schemeClr val="bg1">
                  <a:lumMod val="95000"/>
                </a:schemeClr>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dirty="0"/>
              </a:p>
            </p:txBody>
          </p:sp>
          <p:grpSp>
            <p:nvGrpSpPr>
              <p:cNvPr id="251" name="Group 250"/>
              <p:cNvGrpSpPr/>
              <p:nvPr/>
            </p:nvGrpSpPr>
            <p:grpSpPr>
              <a:xfrm>
                <a:off x="229411" y="3079761"/>
                <a:ext cx="4357069" cy="3862698"/>
                <a:chOff x="247555" y="2573400"/>
                <a:chExt cx="4357069" cy="3862698"/>
              </a:xfrm>
            </p:grpSpPr>
            <p:grpSp>
              <p:nvGrpSpPr>
                <p:cNvPr id="253" name="Group 252"/>
                <p:cNvGrpSpPr/>
                <p:nvPr/>
              </p:nvGrpSpPr>
              <p:grpSpPr>
                <a:xfrm>
                  <a:off x="1339621" y="2917035"/>
                  <a:ext cx="2369453" cy="2800418"/>
                  <a:chOff x="836675" y="2930651"/>
                  <a:chExt cx="2369453" cy="2800418"/>
                </a:xfrm>
              </p:grpSpPr>
              <p:grpSp>
                <p:nvGrpSpPr>
                  <p:cNvPr id="262" name="Group 261"/>
                  <p:cNvGrpSpPr/>
                  <p:nvPr/>
                </p:nvGrpSpPr>
                <p:grpSpPr>
                  <a:xfrm>
                    <a:off x="836675" y="3408856"/>
                    <a:ext cx="2286001" cy="2306144"/>
                    <a:chOff x="761999" y="3408856"/>
                    <a:chExt cx="2286001" cy="2306144"/>
                  </a:xfrm>
                </p:grpSpPr>
                <p:cxnSp>
                  <p:nvCxnSpPr>
                    <p:cNvPr id="272" name="Straight Connector 271"/>
                    <p:cNvCxnSpPr/>
                    <p:nvPr/>
                  </p:nvCxnSpPr>
                  <p:spPr>
                    <a:xfrm>
                      <a:off x="1905000" y="3429000"/>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rot="5400000">
                      <a:off x="1905000" y="3429000"/>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rot="2700000">
                      <a:off x="1904999" y="3425952"/>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rot="-2700000">
                      <a:off x="1904997" y="3408856"/>
                      <a:ext cx="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3" name="Freeform 4851"/>
                  <p:cNvSpPr>
                    <a:spLocks noEditPoints="1"/>
                  </p:cNvSpPr>
                  <p:nvPr/>
                </p:nvSpPr>
                <p:spPr bwMode="auto">
                  <a:xfrm>
                    <a:off x="1760341" y="2930651"/>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68" name="Freeform 4903"/>
                  <p:cNvSpPr>
                    <a:spLocks noEditPoints="1"/>
                  </p:cNvSpPr>
                  <p:nvPr/>
                </p:nvSpPr>
                <p:spPr bwMode="auto">
                  <a:xfrm>
                    <a:off x="2777306" y="535283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71" name="Oval 270"/>
                  <p:cNvSpPr/>
                  <p:nvPr/>
                </p:nvSpPr>
                <p:spPr>
                  <a:xfrm>
                    <a:off x="1905000" y="4492752"/>
                    <a:ext cx="152400" cy="155448"/>
                  </a:xfrm>
                  <a:prstGeom prst="ellipse">
                    <a:avLst/>
                  </a:prstGeom>
                  <a:solidFill>
                    <a:schemeClr val="accent2"/>
                  </a:solidFill>
                  <a:ln w="6350">
                    <a:noFill/>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588" dirty="0"/>
                  </a:p>
                </p:txBody>
              </p:sp>
            </p:grpSp>
            <p:sp>
              <p:nvSpPr>
                <p:cNvPr id="254" name="TextBox 253"/>
                <p:cNvSpPr txBox="1"/>
                <p:nvPr/>
              </p:nvSpPr>
              <p:spPr>
                <a:xfrm>
                  <a:off x="1527593" y="2573400"/>
                  <a:ext cx="1910053"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Importer</a:t>
                  </a:r>
                </a:p>
              </p:txBody>
            </p:sp>
            <p:sp>
              <p:nvSpPr>
                <p:cNvPr id="255" name="TextBox 254"/>
                <p:cNvSpPr txBox="1"/>
                <p:nvPr/>
              </p:nvSpPr>
              <p:spPr>
                <a:xfrm>
                  <a:off x="3290845" y="3045570"/>
                  <a:ext cx="1022004"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Import Bank</a:t>
                  </a:r>
                </a:p>
              </p:txBody>
            </p:sp>
            <p:sp>
              <p:nvSpPr>
                <p:cNvPr id="256" name="TextBox 255"/>
                <p:cNvSpPr txBox="1"/>
                <p:nvPr/>
              </p:nvSpPr>
              <p:spPr>
                <a:xfrm>
                  <a:off x="3582620" y="4010438"/>
                  <a:ext cx="1022004"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Exporter</a:t>
                  </a:r>
                </a:p>
              </p:txBody>
            </p:sp>
            <p:sp>
              <p:nvSpPr>
                <p:cNvPr id="257" name="TextBox 256"/>
                <p:cNvSpPr txBox="1"/>
                <p:nvPr/>
              </p:nvSpPr>
              <p:spPr>
                <a:xfrm>
                  <a:off x="3301559" y="5063492"/>
                  <a:ext cx="1281155"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Export Bank</a:t>
                  </a:r>
                </a:p>
              </p:txBody>
            </p:sp>
            <p:sp>
              <p:nvSpPr>
                <p:cNvPr id="258" name="TextBox 257"/>
                <p:cNvSpPr txBox="1"/>
                <p:nvPr/>
              </p:nvSpPr>
              <p:spPr>
                <a:xfrm>
                  <a:off x="1842044" y="6191928"/>
                  <a:ext cx="1281155"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Inspection Company</a:t>
                  </a:r>
                </a:p>
              </p:txBody>
            </p:sp>
            <p:sp>
              <p:nvSpPr>
                <p:cNvPr id="259" name="TextBox 258"/>
                <p:cNvSpPr txBox="1"/>
                <p:nvPr/>
              </p:nvSpPr>
              <p:spPr>
                <a:xfrm>
                  <a:off x="570873" y="5646045"/>
                  <a:ext cx="864879"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Freight</a:t>
                  </a:r>
                </a:p>
              </p:txBody>
            </p:sp>
            <p:sp>
              <p:nvSpPr>
                <p:cNvPr id="260" name="TextBox 259"/>
                <p:cNvSpPr txBox="1"/>
                <p:nvPr/>
              </p:nvSpPr>
              <p:spPr>
                <a:xfrm>
                  <a:off x="247555" y="4034981"/>
                  <a:ext cx="1281155"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Customs</a:t>
                  </a:r>
                </a:p>
              </p:txBody>
            </p:sp>
            <p:sp>
              <p:nvSpPr>
                <p:cNvPr id="261" name="TextBox 260"/>
                <p:cNvSpPr txBox="1"/>
                <p:nvPr/>
              </p:nvSpPr>
              <p:spPr>
                <a:xfrm>
                  <a:off x="560892" y="3031845"/>
                  <a:ext cx="1281152" cy="244170"/>
                </a:xfrm>
                <a:prstGeom prst="rect">
                  <a:avLst/>
                </a:prstGeom>
                <a:noFill/>
                <a:ln>
                  <a:noFill/>
                </a:ln>
              </p:spPr>
              <p:txBody>
                <a:bodyPr wrap="square" lIns="0" tIns="0" rIns="0" bIns="0" rtlCol="0">
                  <a:spAutoFit/>
                </a:bodyPr>
                <a:lstStyle/>
                <a:p>
                  <a:pPr algn="ctr"/>
                  <a:r>
                    <a:rPr lang="en-US" sz="1400" dirty="0">
                      <a:latin typeface="Georgia" pitchFamily="18" charset="0"/>
                      <a:cs typeface="Arial" pitchFamily="34" charset="0"/>
                    </a:rPr>
                    <a:t>Correspondent Banks</a:t>
                  </a:r>
                </a:p>
              </p:txBody>
            </p:sp>
          </p:grpSp>
          <p:sp>
            <p:nvSpPr>
              <p:cNvPr id="252" name="TextBox 251"/>
              <p:cNvSpPr txBox="1"/>
              <p:nvPr/>
            </p:nvSpPr>
            <p:spPr>
              <a:xfrm>
                <a:off x="1122124" y="2586435"/>
                <a:ext cx="2684697" cy="279050"/>
              </a:xfrm>
              <a:prstGeom prst="rect">
                <a:avLst/>
              </a:prstGeom>
              <a:noFill/>
              <a:ln>
                <a:noFill/>
              </a:ln>
            </p:spPr>
            <p:txBody>
              <a:bodyPr wrap="square" lIns="0" tIns="0" rIns="0" bIns="0" rtlCol="0">
                <a:spAutoFit/>
              </a:bodyPr>
              <a:lstStyle/>
              <a:p>
                <a:pPr algn="ctr"/>
                <a:r>
                  <a:rPr lang="en-GB" sz="1600" b="1" dirty="0">
                    <a:solidFill>
                      <a:schemeClr val="tx2"/>
                    </a:solidFill>
                    <a:latin typeface="Georgia" pitchFamily="18" charset="0"/>
                    <a:cs typeface="Arial" pitchFamily="34" charset="0"/>
                  </a:rPr>
                  <a:t>Key Ecosystem Stakeholders</a:t>
                </a:r>
              </a:p>
            </p:txBody>
          </p:sp>
        </p:grpSp>
        <p:sp>
          <p:nvSpPr>
            <p:cNvPr id="276" name="Freeform 4851"/>
            <p:cNvSpPr>
              <a:spLocks noEditPoints="1"/>
            </p:cNvSpPr>
            <p:nvPr/>
          </p:nvSpPr>
          <p:spPr bwMode="auto">
            <a:xfrm>
              <a:off x="3652798" y="4813188"/>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77" name="Freeform 4903"/>
            <p:cNvSpPr>
              <a:spLocks noEditPoints="1"/>
            </p:cNvSpPr>
            <p:nvPr/>
          </p:nvSpPr>
          <p:spPr bwMode="auto">
            <a:xfrm>
              <a:off x="3283415" y="386050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78" name="Freeform 4903"/>
            <p:cNvSpPr>
              <a:spLocks noEditPoints="1"/>
            </p:cNvSpPr>
            <p:nvPr/>
          </p:nvSpPr>
          <p:spPr bwMode="auto">
            <a:xfrm>
              <a:off x="1247578" y="3859431"/>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79" name="Freeform 4899"/>
            <p:cNvSpPr>
              <a:spLocks noEditPoints="1"/>
            </p:cNvSpPr>
            <p:nvPr/>
          </p:nvSpPr>
          <p:spPr bwMode="auto">
            <a:xfrm>
              <a:off x="2232473" y="6236356"/>
              <a:ext cx="392831"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80" name="Freeform 4805"/>
            <p:cNvSpPr>
              <a:spLocks noEditPoints="1"/>
            </p:cNvSpPr>
            <p:nvPr/>
          </p:nvSpPr>
          <p:spPr bwMode="auto">
            <a:xfrm>
              <a:off x="1233733" y="5843877"/>
              <a:ext cx="436363" cy="330949"/>
            </a:xfrm>
            <a:custGeom>
              <a:avLst/>
              <a:gdLst>
                <a:gd name="T0" fmla="*/ 324 w 356"/>
                <a:gd name="T1" fmla="*/ 64 h 270"/>
                <a:gd name="T2" fmla="*/ 280 w 356"/>
                <a:gd name="T3" fmla="*/ 10 h 270"/>
                <a:gd name="T4" fmla="*/ 234 w 356"/>
                <a:gd name="T5" fmla="*/ 2 h 270"/>
                <a:gd name="T6" fmla="*/ 92 w 356"/>
                <a:gd name="T7" fmla="*/ 4 h 270"/>
                <a:gd name="T8" fmla="*/ 64 w 356"/>
                <a:gd name="T9" fmla="*/ 18 h 270"/>
                <a:gd name="T10" fmla="*/ 32 w 356"/>
                <a:gd name="T11" fmla="*/ 64 h 270"/>
                <a:gd name="T12" fmla="*/ 8 w 356"/>
                <a:gd name="T13" fmla="*/ 108 h 270"/>
                <a:gd name="T14" fmla="*/ 0 w 356"/>
                <a:gd name="T15" fmla="*/ 168 h 270"/>
                <a:gd name="T16" fmla="*/ 6 w 356"/>
                <a:gd name="T17" fmla="*/ 224 h 270"/>
                <a:gd name="T18" fmla="*/ 12 w 356"/>
                <a:gd name="T19" fmla="*/ 232 h 270"/>
                <a:gd name="T20" fmla="*/ 22 w 356"/>
                <a:gd name="T21" fmla="*/ 232 h 270"/>
                <a:gd name="T22" fmla="*/ 26 w 356"/>
                <a:gd name="T23" fmla="*/ 266 h 270"/>
                <a:gd name="T24" fmla="*/ 60 w 356"/>
                <a:gd name="T25" fmla="*/ 270 h 270"/>
                <a:gd name="T26" fmla="*/ 72 w 356"/>
                <a:gd name="T27" fmla="*/ 258 h 270"/>
                <a:gd name="T28" fmla="*/ 284 w 356"/>
                <a:gd name="T29" fmla="*/ 258 h 270"/>
                <a:gd name="T30" fmla="*/ 292 w 356"/>
                <a:gd name="T31" fmla="*/ 268 h 270"/>
                <a:gd name="T32" fmla="*/ 326 w 356"/>
                <a:gd name="T33" fmla="*/ 268 h 270"/>
                <a:gd name="T34" fmla="*/ 334 w 356"/>
                <a:gd name="T35" fmla="*/ 232 h 270"/>
                <a:gd name="T36" fmla="*/ 340 w 356"/>
                <a:gd name="T37" fmla="*/ 232 h 270"/>
                <a:gd name="T38" fmla="*/ 350 w 356"/>
                <a:gd name="T39" fmla="*/ 224 h 270"/>
                <a:gd name="T40" fmla="*/ 356 w 356"/>
                <a:gd name="T41" fmla="*/ 168 h 270"/>
                <a:gd name="T42" fmla="*/ 352 w 356"/>
                <a:gd name="T43" fmla="*/ 120 h 270"/>
                <a:gd name="T44" fmla="*/ 330 w 356"/>
                <a:gd name="T45" fmla="*/ 72 h 270"/>
                <a:gd name="T46" fmla="*/ 138 w 356"/>
                <a:gd name="T47" fmla="*/ 20 h 270"/>
                <a:gd name="T48" fmla="*/ 246 w 356"/>
                <a:gd name="T49" fmla="*/ 22 h 270"/>
                <a:gd name="T50" fmla="*/ 296 w 356"/>
                <a:gd name="T51" fmla="*/ 62 h 270"/>
                <a:gd name="T52" fmla="*/ 298 w 356"/>
                <a:gd name="T53" fmla="*/ 76 h 270"/>
                <a:gd name="T54" fmla="*/ 284 w 356"/>
                <a:gd name="T55" fmla="*/ 80 h 270"/>
                <a:gd name="T56" fmla="*/ 72 w 356"/>
                <a:gd name="T57" fmla="*/ 80 h 270"/>
                <a:gd name="T58" fmla="*/ 56 w 356"/>
                <a:gd name="T59" fmla="*/ 74 h 270"/>
                <a:gd name="T60" fmla="*/ 70 w 356"/>
                <a:gd name="T61" fmla="*/ 46 h 270"/>
                <a:gd name="T62" fmla="*/ 262 w 356"/>
                <a:gd name="T63" fmla="*/ 136 h 270"/>
                <a:gd name="T64" fmla="*/ 244 w 356"/>
                <a:gd name="T65" fmla="*/ 154 h 270"/>
                <a:gd name="T66" fmla="*/ 100 w 356"/>
                <a:gd name="T67" fmla="*/ 148 h 270"/>
                <a:gd name="T68" fmla="*/ 46 w 356"/>
                <a:gd name="T69" fmla="*/ 152 h 270"/>
                <a:gd name="T70" fmla="*/ 22 w 356"/>
                <a:gd name="T71" fmla="*/ 136 h 270"/>
                <a:gd name="T72" fmla="*/ 28 w 356"/>
                <a:gd name="T73" fmla="*/ 106 h 270"/>
                <a:gd name="T74" fmla="*/ 56 w 356"/>
                <a:gd name="T75" fmla="*/ 102 h 270"/>
                <a:gd name="T76" fmla="*/ 72 w 356"/>
                <a:gd name="T77" fmla="*/ 126 h 270"/>
                <a:gd name="T78" fmla="*/ 46 w 356"/>
                <a:gd name="T79" fmla="*/ 152 h 270"/>
                <a:gd name="T80" fmla="*/ 156 w 356"/>
                <a:gd name="T81" fmla="*/ 212 h 270"/>
                <a:gd name="T82" fmla="*/ 70 w 356"/>
                <a:gd name="T83" fmla="*/ 198 h 270"/>
                <a:gd name="T84" fmla="*/ 152 w 356"/>
                <a:gd name="T85" fmla="*/ 184 h 270"/>
                <a:gd name="T86" fmla="*/ 274 w 356"/>
                <a:gd name="T87" fmla="*/ 186 h 270"/>
                <a:gd name="T88" fmla="*/ 288 w 356"/>
                <a:gd name="T89" fmla="*/ 212 h 270"/>
                <a:gd name="T90" fmla="*/ 292 w 356"/>
                <a:gd name="T91" fmla="*/ 144 h 270"/>
                <a:gd name="T92" fmla="*/ 286 w 356"/>
                <a:gd name="T93" fmla="*/ 116 h 270"/>
                <a:gd name="T94" fmla="*/ 310 w 356"/>
                <a:gd name="T95" fmla="*/ 100 h 270"/>
                <a:gd name="T96" fmla="*/ 336 w 356"/>
                <a:gd name="T97" fmla="*/ 126 h 270"/>
                <a:gd name="T98" fmla="*/ 320 w 356"/>
                <a:gd name="T99" fmla="*/ 15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0">
                  <a:moveTo>
                    <a:pt x="330" y="72"/>
                  </a:moveTo>
                  <a:lnTo>
                    <a:pt x="330" y="72"/>
                  </a:lnTo>
                  <a:lnTo>
                    <a:pt x="324" y="64"/>
                  </a:lnTo>
                  <a:lnTo>
                    <a:pt x="324" y="64"/>
                  </a:lnTo>
                  <a:lnTo>
                    <a:pt x="314" y="46"/>
                  </a:lnTo>
                  <a:lnTo>
                    <a:pt x="302" y="32"/>
                  </a:lnTo>
                  <a:lnTo>
                    <a:pt x="292" y="18"/>
                  </a:lnTo>
                  <a:lnTo>
                    <a:pt x="280" y="10"/>
                  </a:lnTo>
                  <a:lnTo>
                    <a:pt x="280" y="10"/>
                  </a:lnTo>
                  <a:lnTo>
                    <a:pt x="274" y="6"/>
                  </a:lnTo>
                  <a:lnTo>
                    <a:pt x="264" y="4"/>
                  </a:lnTo>
                  <a:lnTo>
                    <a:pt x="234" y="2"/>
                  </a:lnTo>
                  <a:lnTo>
                    <a:pt x="178" y="0"/>
                  </a:lnTo>
                  <a:lnTo>
                    <a:pt x="178" y="0"/>
                  </a:lnTo>
                  <a:lnTo>
                    <a:pt x="122" y="2"/>
                  </a:lnTo>
                  <a:lnTo>
                    <a:pt x="92" y="4"/>
                  </a:lnTo>
                  <a:lnTo>
                    <a:pt x="82" y="6"/>
                  </a:lnTo>
                  <a:lnTo>
                    <a:pt x="76" y="10"/>
                  </a:lnTo>
                  <a:lnTo>
                    <a:pt x="76" y="10"/>
                  </a:lnTo>
                  <a:lnTo>
                    <a:pt x="64" y="18"/>
                  </a:lnTo>
                  <a:lnTo>
                    <a:pt x="54" y="32"/>
                  </a:lnTo>
                  <a:lnTo>
                    <a:pt x="42" y="46"/>
                  </a:lnTo>
                  <a:lnTo>
                    <a:pt x="32" y="64"/>
                  </a:lnTo>
                  <a:lnTo>
                    <a:pt x="32" y="64"/>
                  </a:lnTo>
                  <a:lnTo>
                    <a:pt x="26" y="72"/>
                  </a:lnTo>
                  <a:lnTo>
                    <a:pt x="26" y="72"/>
                  </a:lnTo>
                  <a:lnTo>
                    <a:pt x="16" y="88"/>
                  </a:lnTo>
                  <a:lnTo>
                    <a:pt x="8" y="108"/>
                  </a:lnTo>
                  <a:lnTo>
                    <a:pt x="4" y="120"/>
                  </a:lnTo>
                  <a:lnTo>
                    <a:pt x="2" y="134"/>
                  </a:lnTo>
                  <a:lnTo>
                    <a:pt x="0" y="150"/>
                  </a:lnTo>
                  <a:lnTo>
                    <a:pt x="0" y="168"/>
                  </a:lnTo>
                  <a:lnTo>
                    <a:pt x="0" y="168"/>
                  </a:lnTo>
                  <a:lnTo>
                    <a:pt x="0" y="192"/>
                  </a:lnTo>
                  <a:lnTo>
                    <a:pt x="2" y="210"/>
                  </a:lnTo>
                  <a:lnTo>
                    <a:pt x="6" y="224"/>
                  </a:lnTo>
                  <a:lnTo>
                    <a:pt x="6" y="224"/>
                  </a:lnTo>
                  <a:lnTo>
                    <a:pt x="6" y="228"/>
                  </a:lnTo>
                  <a:lnTo>
                    <a:pt x="10" y="230"/>
                  </a:lnTo>
                  <a:lnTo>
                    <a:pt x="12" y="232"/>
                  </a:lnTo>
                  <a:lnTo>
                    <a:pt x="16" y="232"/>
                  </a:lnTo>
                  <a:lnTo>
                    <a:pt x="16" y="232"/>
                  </a:lnTo>
                  <a:lnTo>
                    <a:pt x="16" y="232"/>
                  </a:lnTo>
                  <a:lnTo>
                    <a:pt x="22" y="232"/>
                  </a:lnTo>
                  <a:lnTo>
                    <a:pt x="22" y="258"/>
                  </a:lnTo>
                  <a:lnTo>
                    <a:pt x="22" y="258"/>
                  </a:lnTo>
                  <a:lnTo>
                    <a:pt x="24" y="262"/>
                  </a:lnTo>
                  <a:lnTo>
                    <a:pt x="26" y="266"/>
                  </a:lnTo>
                  <a:lnTo>
                    <a:pt x="30" y="268"/>
                  </a:lnTo>
                  <a:lnTo>
                    <a:pt x="34" y="270"/>
                  </a:lnTo>
                  <a:lnTo>
                    <a:pt x="60" y="270"/>
                  </a:lnTo>
                  <a:lnTo>
                    <a:pt x="60" y="270"/>
                  </a:lnTo>
                  <a:lnTo>
                    <a:pt x="64" y="268"/>
                  </a:lnTo>
                  <a:lnTo>
                    <a:pt x="68" y="266"/>
                  </a:lnTo>
                  <a:lnTo>
                    <a:pt x="70" y="262"/>
                  </a:lnTo>
                  <a:lnTo>
                    <a:pt x="72" y="258"/>
                  </a:lnTo>
                  <a:lnTo>
                    <a:pt x="72" y="232"/>
                  </a:lnTo>
                  <a:lnTo>
                    <a:pt x="178" y="232"/>
                  </a:lnTo>
                  <a:lnTo>
                    <a:pt x="284" y="232"/>
                  </a:lnTo>
                  <a:lnTo>
                    <a:pt x="284" y="258"/>
                  </a:lnTo>
                  <a:lnTo>
                    <a:pt x="284" y="258"/>
                  </a:lnTo>
                  <a:lnTo>
                    <a:pt x="286" y="262"/>
                  </a:lnTo>
                  <a:lnTo>
                    <a:pt x="288" y="266"/>
                  </a:lnTo>
                  <a:lnTo>
                    <a:pt x="292" y="268"/>
                  </a:lnTo>
                  <a:lnTo>
                    <a:pt x="296" y="270"/>
                  </a:lnTo>
                  <a:lnTo>
                    <a:pt x="322" y="270"/>
                  </a:lnTo>
                  <a:lnTo>
                    <a:pt x="322" y="270"/>
                  </a:lnTo>
                  <a:lnTo>
                    <a:pt x="326" y="268"/>
                  </a:lnTo>
                  <a:lnTo>
                    <a:pt x="330" y="266"/>
                  </a:lnTo>
                  <a:lnTo>
                    <a:pt x="332" y="262"/>
                  </a:lnTo>
                  <a:lnTo>
                    <a:pt x="334" y="258"/>
                  </a:lnTo>
                  <a:lnTo>
                    <a:pt x="334" y="232"/>
                  </a:lnTo>
                  <a:lnTo>
                    <a:pt x="340" y="232"/>
                  </a:lnTo>
                  <a:lnTo>
                    <a:pt x="340" y="232"/>
                  </a:lnTo>
                  <a:lnTo>
                    <a:pt x="340" y="232"/>
                  </a:lnTo>
                  <a:lnTo>
                    <a:pt x="340" y="232"/>
                  </a:lnTo>
                  <a:lnTo>
                    <a:pt x="344" y="232"/>
                  </a:lnTo>
                  <a:lnTo>
                    <a:pt x="346" y="230"/>
                  </a:lnTo>
                  <a:lnTo>
                    <a:pt x="350" y="228"/>
                  </a:lnTo>
                  <a:lnTo>
                    <a:pt x="350" y="224"/>
                  </a:lnTo>
                  <a:lnTo>
                    <a:pt x="350" y="224"/>
                  </a:lnTo>
                  <a:lnTo>
                    <a:pt x="354" y="210"/>
                  </a:lnTo>
                  <a:lnTo>
                    <a:pt x="356" y="192"/>
                  </a:lnTo>
                  <a:lnTo>
                    <a:pt x="356" y="168"/>
                  </a:lnTo>
                  <a:lnTo>
                    <a:pt x="356" y="168"/>
                  </a:lnTo>
                  <a:lnTo>
                    <a:pt x="356" y="150"/>
                  </a:lnTo>
                  <a:lnTo>
                    <a:pt x="354" y="134"/>
                  </a:lnTo>
                  <a:lnTo>
                    <a:pt x="352" y="120"/>
                  </a:lnTo>
                  <a:lnTo>
                    <a:pt x="348" y="108"/>
                  </a:lnTo>
                  <a:lnTo>
                    <a:pt x="340" y="88"/>
                  </a:lnTo>
                  <a:lnTo>
                    <a:pt x="330" y="72"/>
                  </a:lnTo>
                  <a:lnTo>
                    <a:pt x="330" y="72"/>
                  </a:lnTo>
                  <a:close/>
                  <a:moveTo>
                    <a:pt x="88" y="26"/>
                  </a:moveTo>
                  <a:lnTo>
                    <a:pt x="88" y="26"/>
                  </a:lnTo>
                  <a:lnTo>
                    <a:pt x="110" y="22"/>
                  </a:lnTo>
                  <a:lnTo>
                    <a:pt x="138" y="20"/>
                  </a:lnTo>
                  <a:lnTo>
                    <a:pt x="178" y="20"/>
                  </a:lnTo>
                  <a:lnTo>
                    <a:pt x="178" y="20"/>
                  </a:lnTo>
                  <a:lnTo>
                    <a:pt x="218" y="20"/>
                  </a:lnTo>
                  <a:lnTo>
                    <a:pt x="246" y="22"/>
                  </a:lnTo>
                  <a:lnTo>
                    <a:pt x="268" y="26"/>
                  </a:lnTo>
                  <a:lnTo>
                    <a:pt x="268" y="26"/>
                  </a:lnTo>
                  <a:lnTo>
                    <a:pt x="286" y="46"/>
                  </a:lnTo>
                  <a:lnTo>
                    <a:pt x="296" y="62"/>
                  </a:lnTo>
                  <a:lnTo>
                    <a:pt x="298" y="70"/>
                  </a:lnTo>
                  <a:lnTo>
                    <a:pt x="300" y="74"/>
                  </a:lnTo>
                  <a:lnTo>
                    <a:pt x="300" y="74"/>
                  </a:lnTo>
                  <a:lnTo>
                    <a:pt x="298" y="76"/>
                  </a:lnTo>
                  <a:lnTo>
                    <a:pt x="296" y="78"/>
                  </a:lnTo>
                  <a:lnTo>
                    <a:pt x="292" y="80"/>
                  </a:lnTo>
                  <a:lnTo>
                    <a:pt x="284" y="80"/>
                  </a:lnTo>
                  <a:lnTo>
                    <a:pt x="284" y="80"/>
                  </a:lnTo>
                  <a:lnTo>
                    <a:pt x="178" y="80"/>
                  </a:lnTo>
                  <a:lnTo>
                    <a:pt x="178" y="80"/>
                  </a:lnTo>
                  <a:lnTo>
                    <a:pt x="72" y="80"/>
                  </a:lnTo>
                  <a:lnTo>
                    <a:pt x="72" y="80"/>
                  </a:lnTo>
                  <a:lnTo>
                    <a:pt x="64" y="80"/>
                  </a:lnTo>
                  <a:lnTo>
                    <a:pt x="60" y="78"/>
                  </a:lnTo>
                  <a:lnTo>
                    <a:pt x="58" y="76"/>
                  </a:lnTo>
                  <a:lnTo>
                    <a:pt x="56" y="74"/>
                  </a:lnTo>
                  <a:lnTo>
                    <a:pt x="56" y="74"/>
                  </a:lnTo>
                  <a:lnTo>
                    <a:pt x="58" y="70"/>
                  </a:lnTo>
                  <a:lnTo>
                    <a:pt x="60" y="62"/>
                  </a:lnTo>
                  <a:lnTo>
                    <a:pt x="70" y="46"/>
                  </a:lnTo>
                  <a:lnTo>
                    <a:pt x="88" y="26"/>
                  </a:lnTo>
                  <a:lnTo>
                    <a:pt x="88" y="26"/>
                  </a:lnTo>
                  <a:close/>
                  <a:moveTo>
                    <a:pt x="262" y="136"/>
                  </a:moveTo>
                  <a:lnTo>
                    <a:pt x="262" y="136"/>
                  </a:lnTo>
                  <a:lnTo>
                    <a:pt x="260" y="144"/>
                  </a:lnTo>
                  <a:lnTo>
                    <a:pt x="256" y="148"/>
                  </a:lnTo>
                  <a:lnTo>
                    <a:pt x="252" y="152"/>
                  </a:lnTo>
                  <a:lnTo>
                    <a:pt x="244" y="154"/>
                  </a:lnTo>
                  <a:lnTo>
                    <a:pt x="112" y="154"/>
                  </a:lnTo>
                  <a:lnTo>
                    <a:pt x="112" y="154"/>
                  </a:lnTo>
                  <a:lnTo>
                    <a:pt x="104" y="152"/>
                  </a:lnTo>
                  <a:lnTo>
                    <a:pt x="100" y="148"/>
                  </a:lnTo>
                  <a:lnTo>
                    <a:pt x="96" y="144"/>
                  </a:lnTo>
                  <a:lnTo>
                    <a:pt x="94" y="136"/>
                  </a:lnTo>
                  <a:lnTo>
                    <a:pt x="262" y="136"/>
                  </a:lnTo>
                  <a:close/>
                  <a:moveTo>
                    <a:pt x="46" y="152"/>
                  </a:moveTo>
                  <a:lnTo>
                    <a:pt x="46" y="152"/>
                  </a:lnTo>
                  <a:lnTo>
                    <a:pt x="36" y="150"/>
                  </a:lnTo>
                  <a:lnTo>
                    <a:pt x="28" y="144"/>
                  </a:lnTo>
                  <a:lnTo>
                    <a:pt x="22" y="136"/>
                  </a:lnTo>
                  <a:lnTo>
                    <a:pt x="20" y="126"/>
                  </a:lnTo>
                  <a:lnTo>
                    <a:pt x="20" y="126"/>
                  </a:lnTo>
                  <a:lnTo>
                    <a:pt x="22" y="116"/>
                  </a:lnTo>
                  <a:lnTo>
                    <a:pt x="28" y="106"/>
                  </a:lnTo>
                  <a:lnTo>
                    <a:pt x="36" y="102"/>
                  </a:lnTo>
                  <a:lnTo>
                    <a:pt x="46" y="100"/>
                  </a:lnTo>
                  <a:lnTo>
                    <a:pt x="46" y="100"/>
                  </a:lnTo>
                  <a:lnTo>
                    <a:pt x="56" y="102"/>
                  </a:lnTo>
                  <a:lnTo>
                    <a:pt x="64" y="106"/>
                  </a:lnTo>
                  <a:lnTo>
                    <a:pt x="70" y="116"/>
                  </a:lnTo>
                  <a:lnTo>
                    <a:pt x="72" y="126"/>
                  </a:lnTo>
                  <a:lnTo>
                    <a:pt x="72" y="126"/>
                  </a:lnTo>
                  <a:lnTo>
                    <a:pt x="70" y="136"/>
                  </a:lnTo>
                  <a:lnTo>
                    <a:pt x="64" y="144"/>
                  </a:lnTo>
                  <a:lnTo>
                    <a:pt x="56" y="150"/>
                  </a:lnTo>
                  <a:lnTo>
                    <a:pt x="46" y="152"/>
                  </a:lnTo>
                  <a:lnTo>
                    <a:pt x="46" y="152"/>
                  </a:lnTo>
                  <a:close/>
                  <a:moveTo>
                    <a:pt x="288" y="212"/>
                  </a:moveTo>
                  <a:lnTo>
                    <a:pt x="204" y="212"/>
                  </a:lnTo>
                  <a:lnTo>
                    <a:pt x="156" y="212"/>
                  </a:lnTo>
                  <a:lnTo>
                    <a:pt x="68" y="212"/>
                  </a:lnTo>
                  <a:lnTo>
                    <a:pt x="68" y="206"/>
                  </a:lnTo>
                  <a:lnTo>
                    <a:pt x="68" y="206"/>
                  </a:lnTo>
                  <a:lnTo>
                    <a:pt x="70" y="198"/>
                  </a:lnTo>
                  <a:lnTo>
                    <a:pt x="76" y="190"/>
                  </a:lnTo>
                  <a:lnTo>
                    <a:pt x="82" y="186"/>
                  </a:lnTo>
                  <a:lnTo>
                    <a:pt x="90" y="184"/>
                  </a:lnTo>
                  <a:lnTo>
                    <a:pt x="152" y="184"/>
                  </a:lnTo>
                  <a:lnTo>
                    <a:pt x="208" y="184"/>
                  </a:lnTo>
                  <a:lnTo>
                    <a:pt x="266" y="184"/>
                  </a:lnTo>
                  <a:lnTo>
                    <a:pt x="266" y="184"/>
                  </a:lnTo>
                  <a:lnTo>
                    <a:pt x="274" y="186"/>
                  </a:lnTo>
                  <a:lnTo>
                    <a:pt x="280" y="190"/>
                  </a:lnTo>
                  <a:lnTo>
                    <a:pt x="286" y="198"/>
                  </a:lnTo>
                  <a:lnTo>
                    <a:pt x="288" y="206"/>
                  </a:lnTo>
                  <a:lnTo>
                    <a:pt x="288" y="212"/>
                  </a:lnTo>
                  <a:close/>
                  <a:moveTo>
                    <a:pt x="310" y="152"/>
                  </a:moveTo>
                  <a:lnTo>
                    <a:pt x="310" y="152"/>
                  </a:lnTo>
                  <a:lnTo>
                    <a:pt x="300" y="150"/>
                  </a:lnTo>
                  <a:lnTo>
                    <a:pt x="292" y="144"/>
                  </a:lnTo>
                  <a:lnTo>
                    <a:pt x="286" y="136"/>
                  </a:lnTo>
                  <a:lnTo>
                    <a:pt x="284" y="126"/>
                  </a:lnTo>
                  <a:lnTo>
                    <a:pt x="284" y="126"/>
                  </a:lnTo>
                  <a:lnTo>
                    <a:pt x="286" y="116"/>
                  </a:lnTo>
                  <a:lnTo>
                    <a:pt x="292" y="106"/>
                  </a:lnTo>
                  <a:lnTo>
                    <a:pt x="300" y="102"/>
                  </a:lnTo>
                  <a:lnTo>
                    <a:pt x="310" y="100"/>
                  </a:lnTo>
                  <a:lnTo>
                    <a:pt x="310" y="100"/>
                  </a:lnTo>
                  <a:lnTo>
                    <a:pt x="320" y="102"/>
                  </a:lnTo>
                  <a:lnTo>
                    <a:pt x="328" y="106"/>
                  </a:lnTo>
                  <a:lnTo>
                    <a:pt x="334" y="116"/>
                  </a:lnTo>
                  <a:lnTo>
                    <a:pt x="336" y="126"/>
                  </a:lnTo>
                  <a:lnTo>
                    <a:pt x="336" y="126"/>
                  </a:lnTo>
                  <a:lnTo>
                    <a:pt x="334" y="136"/>
                  </a:lnTo>
                  <a:lnTo>
                    <a:pt x="328" y="144"/>
                  </a:lnTo>
                  <a:lnTo>
                    <a:pt x="320" y="150"/>
                  </a:lnTo>
                  <a:lnTo>
                    <a:pt x="310" y="152"/>
                  </a:lnTo>
                  <a:lnTo>
                    <a:pt x="310" y="152"/>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sp>
          <p:nvSpPr>
            <p:cNvPr id="281" name="Freeform 4970"/>
            <p:cNvSpPr>
              <a:spLocks noEditPoints="1"/>
            </p:cNvSpPr>
            <p:nvPr/>
          </p:nvSpPr>
          <p:spPr bwMode="auto">
            <a:xfrm>
              <a:off x="814485" y="4800473"/>
              <a:ext cx="496277" cy="472186"/>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588"/>
            </a:p>
          </p:txBody>
        </p:sp>
      </p:grpSp>
      <p:sp>
        <p:nvSpPr>
          <p:cNvPr id="57" name="TextBox 56"/>
          <p:cNvSpPr txBox="1"/>
          <p:nvPr/>
        </p:nvSpPr>
        <p:spPr>
          <a:xfrm>
            <a:off x="6642659" y="3557445"/>
            <a:ext cx="4771930" cy="1938992"/>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ü"/>
            </a:pPr>
            <a:r>
              <a:rPr lang="en-US" sz="1400" b="1" dirty="0">
                <a:solidFill>
                  <a:schemeClr val="accent2">
                    <a:lumMod val="75000"/>
                  </a:schemeClr>
                </a:solidFill>
                <a:latin typeface="Georgia" pitchFamily="18" charset="0"/>
                <a:cs typeface="Arial" pitchFamily="34" charset="0"/>
              </a:rPr>
              <a:t>Financing dominates world trade</a:t>
            </a:r>
            <a:r>
              <a:rPr lang="en-US" sz="1400" b="1" dirty="0">
                <a:latin typeface="Georgia" pitchFamily="18" charset="0"/>
                <a:cs typeface="Arial" pitchFamily="34" charset="0"/>
              </a:rPr>
              <a:t>:</a:t>
            </a:r>
            <a:r>
              <a:rPr lang="en-US" sz="1400" dirty="0">
                <a:latin typeface="Georgia" pitchFamily="18" charset="0"/>
                <a:cs typeface="Arial" pitchFamily="34" charset="0"/>
              </a:rPr>
              <a:t> Today’s trade operations are facilitated through financing. US$ 18 trillion of annual trade transactions involve some form of finance (credit, insurance or guarantee)</a:t>
            </a:r>
          </a:p>
          <a:p>
            <a:endParaRPr lang="en-US" sz="1400" dirty="0">
              <a:latin typeface="Georgia" pitchFamily="18" charset="0"/>
              <a:cs typeface="Arial" pitchFamily="34" charset="0"/>
            </a:endParaRPr>
          </a:p>
          <a:p>
            <a:pPr marL="151287" indent="-151287">
              <a:buFont typeface="Wingdings" panose="05000000000000000000" pitchFamily="2" charset="2"/>
              <a:buChar char="ü"/>
            </a:pPr>
            <a:r>
              <a:rPr lang="en-US" sz="1400" b="1" dirty="0">
                <a:solidFill>
                  <a:schemeClr val="accent2">
                    <a:lumMod val="75000"/>
                  </a:schemeClr>
                </a:solidFill>
                <a:latin typeface="Georgia" pitchFamily="18" charset="0"/>
                <a:cs typeface="Arial" pitchFamily="34" charset="0"/>
              </a:rPr>
              <a:t>The trade finance market is large</a:t>
            </a:r>
            <a:r>
              <a:rPr lang="en-US" sz="1400" b="1" dirty="0">
                <a:latin typeface="Georgia" pitchFamily="18" charset="0"/>
                <a:cs typeface="Arial" pitchFamily="34" charset="0"/>
              </a:rPr>
              <a:t>: </a:t>
            </a:r>
            <a:r>
              <a:rPr lang="en-US" sz="1400" dirty="0">
                <a:latin typeface="Georgia" pitchFamily="18" charset="0"/>
                <a:cs typeface="Arial" pitchFamily="34" charset="0"/>
              </a:rPr>
              <a:t>Since financing has become such an integral part of trading, the market has grown substantially to more than US$ 10 trillion annually</a:t>
            </a:r>
            <a:endParaRPr lang="en-GB" sz="1400" dirty="0">
              <a:latin typeface="Georgia" pitchFamily="18" charset="0"/>
              <a:cs typeface="Arial" pitchFamily="34" charset="0"/>
            </a:endParaRPr>
          </a:p>
        </p:txBody>
      </p:sp>
      <p:sp>
        <p:nvSpPr>
          <p:cNvPr id="58" name="TextBox 57"/>
          <p:cNvSpPr txBox="1"/>
          <p:nvPr/>
        </p:nvSpPr>
        <p:spPr>
          <a:xfrm>
            <a:off x="6664144" y="3029361"/>
            <a:ext cx="2822268" cy="244362"/>
          </a:xfrm>
          <a:prstGeom prst="rect">
            <a:avLst/>
          </a:prstGeom>
          <a:noFill/>
          <a:ln>
            <a:noFill/>
          </a:ln>
        </p:spPr>
        <p:txBody>
          <a:bodyPr wrap="square" lIns="0" tIns="0" rIns="0" bIns="0" rtlCol="0">
            <a:spAutoFit/>
          </a:bodyPr>
          <a:lstStyle/>
          <a:p>
            <a:r>
              <a:rPr lang="en-GB" sz="1600" b="1" dirty="0">
                <a:solidFill>
                  <a:schemeClr val="tx2"/>
                </a:solidFill>
                <a:latin typeface="Georgia" pitchFamily="18" charset="0"/>
                <a:cs typeface="Arial" pitchFamily="34" charset="0"/>
              </a:rPr>
              <a:t>Overview:</a:t>
            </a:r>
          </a:p>
        </p:txBody>
      </p:sp>
      <p:sp>
        <p:nvSpPr>
          <p:cNvPr id="60" name="TextBox 59"/>
          <p:cNvSpPr txBox="1"/>
          <p:nvPr/>
        </p:nvSpPr>
        <p:spPr>
          <a:xfrm>
            <a:off x="142125" y="989376"/>
            <a:ext cx="11907748" cy="646331"/>
          </a:xfrm>
          <a:prstGeom prst="rect">
            <a:avLst/>
          </a:prstGeom>
          <a:noFill/>
          <a:ln>
            <a:noFill/>
          </a:ln>
        </p:spPr>
        <p:txBody>
          <a:bodyPr wrap="square" lIns="0" tIns="0" rIns="0" bIns="0" rtlCol="0">
            <a:spAutoFit/>
          </a:bodyPr>
          <a:lstStyle/>
          <a:p>
            <a:r>
              <a:rPr lang="en-US" sz="1400" dirty="0">
                <a:latin typeface="Georgia" pitchFamily="18" charset="0"/>
                <a:cs typeface="Arial" pitchFamily="34" charset="0"/>
              </a:rPr>
              <a:t>FIs serve as the trusted intermediary providing assurance to sellers and contract certainty to buyers. Regardless of counterparty performance, payment and delivery terms are documented in a letter of credit or open account contract vehicle. FIs command a fee for documentation/oversight of payment terms and for taking on the risk position of either the importer or exporter.</a:t>
            </a:r>
            <a:endParaRPr lang="en-GB" sz="1400" dirty="0">
              <a:latin typeface="Georgia" pitchFamily="18" charset="0"/>
              <a:cs typeface="Arial" pitchFamily="34" charset="0"/>
            </a:endParaRPr>
          </a:p>
        </p:txBody>
      </p:sp>
      <p:sp>
        <p:nvSpPr>
          <p:cNvPr id="114" name="Text Placeholder 2">
            <a:extLst>
              <a:ext uri="{FF2B5EF4-FFF2-40B4-BE49-F238E27FC236}">
                <a16:creationId xmlns:a16="http://schemas.microsoft.com/office/drawing/2014/main" id="{E25AD634-9458-4143-A096-C8F447B48FA7}"/>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dirty="0">
                <a:solidFill>
                  <a:schemeClr val="bg1"/>
                </a:solidFill>
              </a:rPr>
              <a:t>Our understanding of Trade Finance</a:t>
            </a:r>
          </a:p>
        </p:txBody>
      </p:sp>
    </p:spTree>
    <p:custDataLst>
      <p:custData r:id="rId1"/>
      <p:tags r:id="rId2"/>
    </p:custDataLst>
    <p:extLst>
      <p:ext uri="{BB962C8B-B14F-4D97-AF65-F5344CB8AC3E}">
        <p14:creationId xmlns:p14="http://schemas.microsoft.com/office/powerpoint/2010/main" val="278487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dirty="0">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Trade Finance</a:t>
            </a:r>
          </a:p>
        </p:txBody>
      </p:sp>
      <p:grpSp>
        <p:nvGrpSpPr>
          <p:cNvPr id="264" name="Group 263"/>
          <p:cNvGrpSpPr/>
          <p:nvPr/>
        </p:nvGrpSpPr>
        <p:grpSpPr>
          <a:xfrm>
            <a:off x="102741" y="825167"/>
            <a:ext cx="12010489" cy="2982214"/>
            <a:chOff x="137318" y="1455893"/>
            <a:chExt cx="9763059" cy="3039439"/>
          </a:xfrm>
        </p:grpSpPr>
        <p:sp>
          <p:nvSpPr>
            <p:cNvPr id="164" name="TextBox 163"/>
            <p:cNvSpPr txBox="1"/>
            <p:nvPr/>
          </p:nvSpPr>
          <p:spPr>
            <a:xfrm>
              <a:off x="835899" y="1475710"/>
              <a:ext cx="1761469"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Establish Payment Terms</a:t>
              </a:r>
            </a:p>
          </p:txBody>
        </p:sp>
        <p:sp>
          <p:nvSpPr>
            <p:cNvPr id="166" name="TextBox 165"/>
            <p:cNvSpPr txBox="1"/>
            <p:nvPr/>
          </p:nvSpPr>
          <p:spPr>
            <a:xfrm>
              <a:off x="4455316" y="1466479"/>
              <a:ext cx="1761469"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Deliver Goods</a:t>
              </a:r>
            </a:p>
          </p:txBody>
        </p:sp>
        <p:grpSp>
          <p:nvGrpSpPr>
            <p:cNvPr id="63" name="Group 62"/>
            <p:cNvGrpSpPr/>
            <p:nvPr/>
          </p:nvGrpSpPr>
          <p:grpSpPr>
            <a:xfrm>
              <a:off x="137318" y="1676491"/>
              <a:ext cx="9763059" cy="2818841"/>
              <a:chOff x="326198" y="1515162"/>
              <a:chExt cx="9763059" cy="2818841"/>
            </a:xfrm>
          </p:grpSpPr>
          <p:cxnSp>
            <p:nvCxnSpPr>
              <p:cNvPr id="227" name="Straight Connector 226"/>
              <p:cNvCxnSpPr/>
              <p:nvPr/>
            </p:nvCxnSpPr>
            <p:spPr>
              <a:xfrm>
                <a:off x="1493519" y="2209801"/>
                <a:ext cx="0" cy="1368551"/>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0" name="Freeform 4843"/>
              <p:cNvSpPr>
                <a:spLocks noEditPoints="1"/>
              </p:cNvSpPr>
              <p:nvPr/>
            </p:nvSpPr>
            <p:spPr bwMode="auto">
              <a:xfrm>
                <a:off x="486696" y="1810647"/>
                <a:ext cx="502032" cy="487410"/>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400" dirty="0">
                  <a:latin typeface="Georgia" panose="02040502050405020303" pitchFamily="18" charset="0"/>
                </a:endParaRPr>
              </a:p>
            </p:txBody>
          </p:sp>
          <p:sp>
            <p:nvSpPr>
              <p:cNvPr id="101" name="Freeform 4843"/>
              <p:cNvSpPr>
                <a:spLocks noEditPoints="1"/>
              </p:cNvSpPr>
              <p:nvPr/>
            </p:nvSpPr>
            <p:spPr bwMode="auto">
              <a:xfrm>
                <a:off x="1955064" y="1807956"/>
                <a:ext cx="502032" cy="487410"/>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225" name="Straight Arrow Connector 224"/>
              <p:cNvCxnSpPr/>
              <p:nvPr/>
            </p:nvCxnSpPr>
            <p:spPr>
              <a:xfrm>
                <a:off x="1066800" y="1901952"/>
                <a:ext cx="82296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0800000">
                <a:off x="1082040" y="2209800"/>
                <a:ext cx="82296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Freeform 4847"/>
              <p:cNvSpPr>
                <a:spLocks noEditPoints="1"/>
              </p:cNvSpPr>
              <p:nvPr/>
            </p:nvSpPr>
            <p:spPr bwMode="auto">
              <a:xfrm>
                <a:off x="1339985" y="2743200"/>
                <a:ext cx="307068" cy="42404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06" name="Freeform 4903"/>
              <p:cNvSpPr>
                <a:spLocks noEditPoints="1"/>
              </p:cNvSpPr>
              <p:nvPr/>
            </p:nvSpPr>
            <p:spPr bwMode="auto">
              <a:xfrm>
                <a:off x="1279108" y="365993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dirty="0">
                  <a:latin typeface="Georgia" panose="02040502050405020303" pitchFamily="18" charset="0"/>
                </a:endParaRPr>
              </a:p>
            </p:txBody>
          </p:sp>
          <p:sp>
            <p:nvSpPr>
              <p:cNvPr id="109" name="Freeform 4903"/>
              <p:cNvSpPr>
                <a:spLocks noEditPoints="1"/>
              </p:cNvSpPr>
              <p:nvPr/>
            </p:nvSpPr>
            <p:spPr bwMode="auto">
              <a:xfrm>
                <a:off x="2542978" y="365993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10" name="Freeform 4903"/>
              <p:cNvSpPr>
                <a:spLocks noEditPoints="1"/>
              </p:cNvSpPr>
              <p:nvPr/>
            </p:nvSpPr>
            <p:spPr bwMode="auto">
              <a:xfrm>
                <a:off x="3792305" y="3660428"/>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11" name="Freeform 4843"/>
              <p:cNvSpPr>
                <a:spLocks noEditPoints="1"/>
              </p:cNvSpPr>
              <p:nvPr/>
            </p:nvSpPr>
            <p:spPr bwMode="auto">
              <a:xfrm>
                <a:off x="3795188" y="1966095"/>
                <a:ext cx="502032" cy="487410"/>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229" name="Straight Arrow Connector 228"/>
              <p:cNvCxnSpPr/>
              <p:nvPr/>
            </p:nvCxnSpPr>
            <p:spPr>
              <a:xfrm flipV="1">
                <a:off x="1707930" y="2453505"/>
                <a:ext cx="2084375" cy="120643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a:off x="1707930" y="3849054"/>
                <a:ext cx="749166"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043139" y="3868443"/>
                <a:ext cx="749166"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flipV="1">
                <a:off x="4006716" y="2484120"/>
                <a:ext cx="0" cy="109728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326198" y="2375111"/>
                <a:ext cx="853289"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Importer</a:t>
                </a:r>
              </a:p>
            </p:txBody>
          </p:sp>
          <p:sp>
            <p:nvSpPr>
              <p:cNvPr id="120" name="TextBox 119"/>
              <p:cNvSpPr txBox="1"/>
              <p:nvPr/>
            </p:nvSpPr>
            <p:spPr>
              <a:xfrm>
                <a:off x="1807552" y="2368866"/>
                <a:ext cx="853289"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Exporter</a:t>
                </a:r>
              </a:p>
            </p:txBody>
          </p:sp>
          <p:sp>
            <p:nvSpPr>
              <p:cNvPr id="121" name="TextBox 120"/>
              <p:cNvSpPr txBox="1"/>
              <p:nvPr/>
            </p:nvSpPr>
            <p:spPr>
              <a:xfrm>
                <a:off x="3582620" y="1770325"/>
                <a:ext cx="853289"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Exporter</a:t>
                </a:r>
              </a:p>
            </p:txBody>
          </p:sp>
          <p:sp>
            <p:nvSpPr>
              <p:cNvPr id="235" name="TextBox 234"/>
              <p:cNvSpPr txBox="1"/>
              <p:nvPr/>
            </p:nvSpPr>
            <p:spPr>
              <a:xfrm rot="20113171">
                <a:off x="1703726" y="2811115"/>
                <a:ext cx="2045667" cy="188210"/>
              </a:xfrm>
              <a:prstGeom prst="rect">
                <a:avLst/>
              </a:prstGeom>
              <a:noFill/>
              <a:ln>
                <a:noFill/>
              </a:ln>
            </p:spPr>
            <p:txBody>
              <a:bodyPr wrap="square" lIns="0" tIns="0" rIns="0" bIns="0" rtlCol="0">
                <a:spAutoFit/>
              </a:bodyPr>
              <a:lstStyle/>
              <a:p>
                <a:pPr algn="ctr"/>
                <a:r>
                  <a:rPr lang="en-GB" sz="1200" dirty="0">
                    <a:latin typeface="Georgia" panose="02040502050405020303" pitchFamily="18" charset="0"/>
                    <a:cs typeface="Arial" pitchFamily="34" charset="0"/>
                  </a:rPr>
                  <a:t>Letter of Credit</a:t>
                </a:r>
              </a:p>
            </p:txBody>
          </p:sp>
          <p:sp>
            <p:nvSpPr>
              <p:cNvPr id="236" name="TextBox 235"/>
              <p:cNvSpPr txBox="1"/>
              <p:nvPr/>
            </p:nvSpPr>
            <p:spPr>
              <a:xfrm>
                <a:off x="859959" y="4021919"/>
                <a:ext cx="1329671"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Import Bank</a:t>
                </a:r>
              </a:p>
            </p:txBody>
          </p:sp>
          <p:sp>
            <p:nvSpPr>
              <p:cNvPr id="124" name="TextBox 123"/>
              <p:cNvSpPr txBox="1"/>
              <p:nvPr/>
            </p:nvSpPr>
            <p:spPr>
              <a:xfrm>
                <a:off x="1453347" y="3630487"/>
                <a:ext cx="1329671" cy="188210"/>
              </a:xfrm>
              <a:prstGeom prst="rect">
                <a:avLst/>
              </a:prstGeom>
              <a:noFill/>
              <a:ln>
                <a:noFill/>
              </a:ln>
            </p:spPr>
            <p:txBody>
              <a:bodyPr wrap="square" lIns="0" tIns="0" rIns="0" bIns="0" rtlCol="0">
                <a:spAutoFit/>
              </a:bodyPr>
              <a:lstStyle/>
              <a:p>
                <a:pPr algn="ctr"/>
                <a:r>
                  <a:rPr lang="en-GB" sz="1200" dirty="0">
                    <a:latin typeface="Georgia" panose="02040502050405020303" pitchFamily="18" charset="0"/>
                    <a:cs typeface="Arial" pitchFamily="34" charset="0"/>
                  </a:rPr>
                  <a:t>Financials</a:t>
                </a:r>
              </a:p>
            </p:txBody>
          </p:sp>
          <p:sp>
            <p:nvSpPr>
              <p:cNvPr id="125" name="TextBox 124"/>
              <p:cNvSpPr txBox="1"/>
              <p:nvPr/>
            </p:nvSpPr>
            <p:spPr>
              <a:xfrm>
                <a:off x="2757388" y="3618954"/>
                <a:ext cx="1329671" cy="188210"/>
              </a:xfrm>
              <a:prstGeom prst="rect">
                <a:avLst/>
              </a:prstGeom>
              <a:noFill/>
              <a:ln>
                <a:noFill/>
              </a:ln>
            </p:spPr>
            <p:txBody>
              <a:bodyPr wrap="square" lIns="0" tIns="0" rIns="0" bIns="0" rtlCol="0">
                <a:spAutoFit/>
              </a:bodyPr>
              <a:lstStyle/>
              <a:p>
                <a:pPr algn="ctr"/>
                <a:r>
                  <a:rPr lang="en-GB" sz="1200" dirty="0">
                    <a:latin typeface="Georgia" panose="02040502050405020303" pitchFamily="18" charset="0"/>
                    <a:cs typeface="Arial" pitchFamily="34" charset="0"/>
                  </a:rPr>
                  <a:t>Financials</a:t>
                </a:r>
              </a:p>
            </p:txBody>
          </p:sp>
          <p:sp>
            <p:nvSpPr>
              <p:cNvPr id="126" name="TextBox 125"/>
              <p:cNvSpPr txBox="1"/>
              <p:nvPr/>
            </p:nvSpPr>
            <p:spPr>
              <a:xfrm>
                <a:off x="3341880" y="4060249"/>
                <a:ext cx="1329671"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Export Bank</a:t>
                </a:r>
              </a:p>
            </p:txBody>
          </p:sp>
          <p:sp>
            <p:nvSpPr>
              <p:cNvPr id="127" name="TextBox 126"/>
              <p:cNvSpPr txBox="1"/>
              <p:nvPr/>
            </p:nvSpPr>
            <p:spPr>
              <a:xfrm>
                <a:off x="2092553" y="4064023"/>
                <a:ext cx="1329671"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Correspondent Bank</a:t>
                </a:r>
              </a:p>
            </p:txBody>
          </p:sp>
          <p:sp>
            <p:nvSpPr>
              <p:cNvPr id="128" name="Freeform 4847"/>
              <p:cNvSpPr>
                <a:spLocks noEditPoints="1"/>
              </p:cNvSpPr>
              <p:nvPr/>
            </p:nvSpPr>
            <p:spPr bwMode="auto">
              <a:xfrm>
                <a:off x="4847801" y="1897265"/>
                <a:ext cx="177666" cy="199869"/>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dirty="0">
                  <a:latin typeface="Georgia" panose="02040502050405020303" pitchFamily="18" charset="0"/>
                </a:endParaRPr>
              </a:p>
            </p:txBody>
          </p:sp>
          <p:sp>
            <p:nvSpPr>
              <p:cNvPr id="129" name="Freeform 4847"/>
              <p:cNvSpPr>
                <a:spLocks noEditPoints="1"/>
              </p:cNvSpPr>
              <p:nvPr/>
            </p:nvSpPr>
            <p:spPr bwMode="auto">
              <a:xfrm>
                <a:off x="4856105" y="2149599"/>
                <a:ext cx="177666" cy="199869"/>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30" name="Freeform 4899"/>
              <p:cNvSpPr>
                <a:spLocks noEditPoints="1"/>
              </p:cNvSpPr>
              <p:nvPr/>
            </p:nvSpPr>
            <p:spPr bwMode="auto">
              <a:xfrm>
                <a:off x="5121712" y="1919223"/>
                <a:ext cx="325621"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accent2">
                  <a:lumMod val="5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62" name="Straight Arrow Connector 61"/>
              <p:cNvCxnSpPr/>
              <p:nvPr/>
            </p:nvCxnSpPr>
            <p:spPr>
              <a:xfrm>
                <a:off x="4343400" y="2131185"/>
                <a:ext cx="372618"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Freeform 4970"/>
              <p:cNvSpPr>
                <a:spLocks noEditPoints="1"/>
              </p:cNvSpPr>
              <p:nvPr/>
            </p:nvSpPr>
            <p:spPr bwMode="auto">
              <a:xfrm>
                <a:off x="4777328" y="3617512"/>
                <a:ext cx="496277" cy="472186"/>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134" name="Straight Arrow Connector 133"/>
              <p:cNvCxnSpPr/>
              <p:nvPr/>
            </p:nvCxnSpPr>
            <p:spPr>
              <a:xfrm rot="10800000" flipV="1">
                <a:off x="5025467" y="2636385"/>
                <a:ext cx="0" cy="9144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Freeform 4805"/>
              <p:cNvSpPr>
                <a:spLocks noEditPoints="1"/>
              </p:cNvSpPr>
              <p:nvPr/>
            </p:nvSpPr>
            <p:spPr bwMode="auto">
              <a:xfrm>
                <a:off x="5892588" y="3697388"/>
                <a:ext cx="436363" cy="330949"/>
              </a:xfrm>
              <a:custGeom>
                <a:avLst/>
                <a:gdLst>
                  <a:gd name="T0" fmla="*/ 324 w 356"/>
                  <a:gd name="T1" fmla="*/ 64 h 270"/>
                  <a:gd name="T2" fmla="*/ 280 w 356"/>
                  <a:gd name="T3" fmla="*/ 10 h 270"/>
                  <a:gd name="T4" fmla="*/ 234 w 356"/>
                  <a:gd name="T5" fmla="*/ 2 h 270"/>
                  <a:gd name="T6" fmla="*/ 92 w 356"/>
                  <a:gd name="T7" fmla="*/ 4 h 270"/>
                  <a:gd name="T8" fmla="*/ 64 w 356"/>
                  <a:gd name="T9" fmla="*/ 18 h 270"/>
                  <a:gd name="T10" fmla="*/ 32 w 356"/>
                  <a:gd name="T11" fmla="*/ 64 h 270"/>
                  <a:gd name="T12" fmla="*/ 8 w 356"/>
                  <a:gd name="T13" fmla="*/ 108 h 270"/>
                  <a:gd name="T14" fmla="*/ 0 w 356"/>
                  <a:gd name="T15" fmla="*/ 168 h 270"/>
                  <a:gd name="T16" fmla="*/ 6 w 356"/>
                  <a:gd name="T17" fmla="*/ 224 h 270"/>
                  <a:gd name="T18" fmla="*/ 12 w 356"/>
                  <a:gd name="T19" fmla="*/ 232 h 270"/>
                  <a:gd name="T20" fmla="*/ 22 w 356"/>
                  <a:gd name="T21" fmla="*/ 232 h 270"/>
                  <a:gd name="T22" fmla="*/ 26 w 356"/>
                  <a:gd name="T23" fmla="*/ 266 h 270"/>
                  <a:gd name="T24" fmla="*/ 60 w 356"/>
                  <a:gd name="T25" fmla="*/ 270 h 270"/>
                  <a:gd name="T26" fmla="*/ 72 w 356"/>
                  <a:gd name="T27" fmla="*/ 258 h 270"/>
                  <a:gd name="T28" fmla="*/ 284 w 356"/>
                  <a:gd name="T29" fmla="*/ 258 h 270"/>
                  <a:gd name="T30" fmla="*/ 292 w 356"/>
                  <a:gd name="T31" fmla="*/ 268 h 270"/>
                  <a:gd name="T32" fmla="*/ 326 w 356"/>
                  <a:gd name="T33" fmla="*/ 268 h 270"/>
                  <a:gd name="T34" fmla="*/ 334 w 356"/>
                  <a:gd name="T35" fmla="*/ 232 h 270"/>
                  <a:gd name="T36" fmla="*/ 340 w 356"/>
                  <a:gd name="T37" fmla="*/ 232 h 270"/>
                  <a:gd name="T38" fmla="*/ 350 w 356"/>
                  <a:gd name="T39" fmla="*/ 224 h 270"/>
                  <a:gd name="T40" fmla="*/ 356 w 356"/>
                  <a:gd name="T41" fmla="*/ 168 h 270"/>
                  <a:gd name="T42" fmla="*/ 352 w 356"/>
                  <a:gd name="T43" fmla="*/ 120 h 270"/>
                  <a:gd name="T44" fmla="*/ 330 w 356"/>
                  <a:gd name="T45" fmla="*/ 72 h 270"/>
                  <a:gd name="T46" fmla="*/ 138 w 356"/>
                  <a:gd name="T47" fmla="*/ 20 h 270"/>
                  <a:gd name="T48" fmla="*/ 246 w 356"/>
                  <a:gd name="T49" fmla="*/ 22 h 270"/>
                  <a:gd name="T50" fmla="*/ 296 w 356"/>
                  <a:gd name="T51" fmla="*/ 62 h 270"/>
                  <a:gd name="T52" fmla="*/ 298 w 356"/>
                  <a:gd name="T53" fmla="*/ 76 h 270"/>
                  <a:gd name="T54" fmla="*/ 284 w 356"/>
                  <a:gd name="T55" fmla="*/ 80 h 270"/>
                  <a:gd name="T56" fmla="*/ 72 w 356"/>
                  <a:gd name="T57" fmla="*/ 80 h 270"/>
                  <a:gd name="T58" fmla="*/ 56 w 356"/>
                  <a:gd name="T59" fmla="*/ 74 h 270"/>
                  <a:gd name="T60" fmla="*/ 70 w 356"/>
                  <a:gd name="T61" fmla="*/ 46 h 270"/>
                  <a:gd name="T62" fmla="*/ 262 w 356"/>
                  <a:gd name="T63" fmla="*/ 136 h 270"/>
                  <a:gd name="T64" fmla="*/ 244 w 356"/>
                  <a:gd name="T65" fmla="*/ 154 h 270"/>
                  <a:gd name="T66" fmla="*/ 100 w 356"/>
                  <a:gd name="T67" fmla="*/ 148 h 270"/>
                  <a:gd name="T68" fmla="*/ 46 w 356"/>
                  <a:gd name="T69" fmla="*/ 152 h 270"/>
                  <a:gd name="T70" fmla="*/ 22 w 356"/>
                  <a:gd name="T71" fmla="*/ 136 h 270"/>
                  <a:gd name="T72" fmla="*/ 28 w 356"/>
                  <a:gd name="T73" fmla="*/ 106 h 270"/>
                  <a:gd name="T74" fmla="*/ 56 w 356"/>
                  <a:gd name="T75" fmla="*/ 102 h 270"/>
                  <a:gd name="T76" fmla="*/ 72 w 356"/>
                  <a:gd name="T77" fmla="*/ 126 h 270"/>
                  <a:gd name="T78" fmla="*/ 46 w 356"/>
                  <a:gd name="T79" fmla="*/ 152 h 270"/>
                  <a:gd name="T80" fmla="*/ 156 w 356"/>
                  <a:gd name="T81" fmla="*/ 212 h 270"/>
                  <a:gd name="T82" fmla="*/ 70 w 356"/>
                  <a:gd name="T83" fmla="*/ 198 h 270"/>
                  <a:gd name="T84" fmla="*/ 152 w 356"/>
                  <a:gd name="T85" fmla="*/ 184 h 270"/>
                  <a:gd name="T86" fmla="*/ 274 w 356"/>
                  <a:gd name="T87" fmla="*/ 186 h 270"/>
                  <a:gd name="T88" fmla="*/ 288 w 356"/>
                  <a:gd name="T89" fmla="*/ 212 h 270"/>
                  <a:gd name="T90" fmla="*/ 292 w 356"/>
                  <a:gd name="T91" fmla="*/ 144 h 270"/>
                  <a:gd name="T92" fmla="*/ 286 w 356"/>
                  <a:gd name="T93" fmla="*/ 116 h 270"/>
                  <a:gd name="T94" fmla="*/ 310 w 356"/>
                  <a:gd name="T95" fmla="*/ 100 h 270"/>
                  <a:gd name="T96" fmla="*/ 336 w 356"/>
                  <a:gd name="T97" fmla="*/ 126 h 270"/>
                  <a:gd name="T98" fmla="*/ 320 w 356"/>
                  <a:gd name="T99" fmla="*/ 15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0">
                    <a:moveTo>
                      <a:pt x="330" y="72"/>
                    </a:moveTo>
                    <a:lnTo>
                      <a:pt x="330" y="72"/>
                    </a:lnTo>
                    <a:lnTo>
                      <a:pt x="324" y="64"/>
                    </a:lnTo>
                    <a:lnTo>
                      <a:pt x="324" y="64"/>
                    </a:lnTo>
                    <a:lnTo>
                      <a:pt x="314" y="46"/>
                    </a:lnTo>
                    <a:lnTo>
                      <a:pt x="302" y="32"/>
                    </a:lnTo>
                    <a:lnTo>
                      <a:pt x="292" y="18"/>
                    </a:lnTo>
                    <a:lnTo>
                      <a:pt x="280" y="10"/>
                    </a:lnTo>
                    <a:lnTo>
                      <a:pt x="280" y="10"/>
                    </a:lnTo>
                    <a:lnTo>
                      <a:pt x="274" y="6"/>
                    </a:lnTo>
                    <a:lnTo>
                      <a:pt x="264" y="4"/>
                    </a:lnTo>
                    <a:lnTo>
                      <a:pt x="234" y="2"/>
                    </a:lnTo>
                    <a:lnTo>
                      <a:pt x="178" y="0"/>
                    </a:lnTo>
                    <a:lnTo>
                      <a:pt x="178" y="0"/>
                    </a:lnTo>
                    <a:lnTo>
                      <a:pt x="122" y="2"/>
                    </a:lnTo>
                    <a:lnTo>
                      <a:pt x="92" y="4"/>
                    </a:lnTo>
                    <a:lnTo>
                      <a:pt x="82" y="6"/>
                    </a:lnTo>
                    <a:lnTo>
                      <a:pt x="76" y="10"/>
                    </a:lnTo>
                    <a:lnTo>
                      <a:pt x="76" y="10"/>
                    </a:lnTo>
                    <a:lnTo>
                      <a:pt x="64" y="18"/>
                    </a:lnTo>
                    <a:lnTo>
                      <a:pt x="54" y="32"/>
                    </a:lnTo>
                    <a:lnTo>
                      <a:pt x="42" y="46"/>
                    </a:lnTo>
                    <a:lnTo>
                      <a:pt x="32" y="64"/>
                    </a:lnTo>
                    <a:lnTo>
                      <a:pt x="32" y="64"/>
                    </a:lnTo>
                    <a:lnTo>
                      <a:pt x="26" y="72"/>
                    </a:lnTo>
                    <a:lnTo>
                      <a:pt x="26" y="72"/>
                    </a:lnTo>
                    <a:lnTo>
                      <a:pt x="16" y="88"/>
                    </a:lnTo>
                    <a:lnTo>
                      <a:pt x="8" y="108"/>
                    </a:lnTo>
                    <a:lnTo>
                      <a:pt x="4" y="120"/>
                    </a:lnTo>
                    <a:lnTo>
                      <a:pt x="2" y="134"/>
                    </a:lnTo>
                    <a:lnTo>
                      <a:pt x="0" y="150"/>
                    </a:lnTo>
                    <a:lnTo>
                      <a:pt x="0" y="168"/>
                    </a:lnTo>
                    <a:lnTo>
                      <a:pt x="0" y="168"/>
                    </a:lnTo>
                    <a:lnTo>
                      <a:pt x="0" y="192"/>
                    </a:lnTo>
                    <a:lnTo>
                      <a:pt x="2" y="210"/>
                    </a:lnTo>
                    <a:lnTo>
                      <a:pt x="6" y="224"/>
                    </a:lnTo>
                    <a:lnTo>
                      <a:pt x="6" y="224"/>
                    </a:lnTo>
                    <a:lnTo>
                      <a:pt x="6" y="228"/>
                    </a:lnTo>
                    <a:lnTo>
                      <a:pt x="10" y="230"/>
                    </a:lnTo>
                    <a:lnTo>
                      <a:pt x="12" y="232"/>
                    </a:lnTo>
                    <a:lnTo>
                      <a:pt x="16" y="232"/>
                    </a:lnTo>
                    <a:lnTo>
                      <a:pt x="16" y="232"/>
                    </a:lnTo>
                    <a:lnTo>
                      <a:pt x="16" y="232"/>
                    </a:lnTo>
                    <a:lnTo>
                      <a:pt x="22" y="232"/>
                    </a:lnTo>
                    <a:lnTo>
                      <a:pt x="22" y="258"/>
                    </a:lnTo>
                    <a:lnTo>
                      <a:pt x="22" y="258"/>
                    </a:lnTo>
                    <a:lnTo>
                      <a:pt x="24" y="262"/>
                    </a:lnTo>
                    <a:lnTo>
                      <a:pt x="26" y="266"/>
                    </a:lnTo>
                    <a:lnTo>
                      <a:pt x="30" y="268"/>
                    </a:lnTo>
                    <a:lnTo>
                      <a:pt x="34" y="270"/>
                    </a:lnTo>
                    <a:lnTo>
                      <a:pt x="60" y="270"/>
                    </a:lnTo>
                    <a:lnTo>
                      <a:pt x="60" y="270"/>
                    </a:lnTo>
                    <a:lnTo>
                      <a:pt x="64" y="268"/>
                    </a:lnTo>
                    <a:lnTo>
                      <a:pt x="68" y="266"/>
                    </a:lnTo>
                    <a:lnTo>
                      <a:pt x="70" y="262"/>
                    </a:lnTo>
                    <a:lnTo>
                      <a:pt x="72" y="258"/>
                    </a:lnTo>
                    <a:lnTo>
                      <a:pt x="72" y="232"/>
                    </a:lnTo>
                    <a:lnTo>
                      <a:pt x="178" y="232"/>
                    </a:lnTo>
                    <a:lnTo>
                      <a:pt x="284" y="232"/>
                    </a:lnTo>
                    <a:lnTo>
                      <a:pt x="284" y="258"/>
                    </a:lnTo>
                    <a:lnTo>
                      <a:pt x="284" y="258"/>
                    </a:lnTo>
                    <a:lnTo>
                      <a:pt x="286" y="262"/>
                    </a:lnTo>
                    <a:lnTo>
                      <a:pt x="288" y="266"/>
                    </a:lnTo>
                    <a:lnTo>
                      <a:pt x="292" y="268"/>
                    </a:lnTo>
                    <a:lnTo>
                      <a:pt x="296" y="270"/>
                    </a:lnTo>
                    <a:lnTo>
                      <a:pt x="322" y="270"/>
                    </a:lnTo>
                    <a:lnTo>
                      <a:pt x="322" y="270"/>
                    </a:lnTo>
                    <a:lnTo>
                      <a:pt x="326" y="268"/>
                    </a:lnTo>
                    <a:lnTo>
                      <a:pt x="330" y="266"/>
                    </a:lnTo>
                    <a:lnTo>
                      <a:pt x="332" y="262"/>
                    </a:lnTo>
                    <a:lnTo>
                      <a:pt x="334" y="258"/>
                    </a:lnTo>
                    <a:lnTo>
                      <a:pt x="334" y="232"/>
                    </a:lnTo>
                    <a:lnTo>
                      <a:pt x="340" y="232"/>
                    </a:lnTo>
                    <a:lnTo>
                      <a:pt x="340" y="232"/>
                    </a:lnTo>
                    <a:lnTo>
                      <a:pt x="340" y="232"/>
                    </a:lnTo>
                    <a:lnTo>
                      <a:pt x="340" y="232"/>
                    </a:lnTo>
                    <a:lnTo>
                      <a:pt x="344" y="232"/>
                    </a:lnTo>
                    <a:lnTo>
                      <a:pt x="346" y="230"/>
                    </a:lnTo>
                    <a:lnTo>
                      <a:pt x="350" y="228"/>
                    </a:lnTo>
                    <a:lnTo>
                      <a:pt x="350" y="224"/>
                    </a:lnTo>
                    <a:lnTo>
                      <a:pt x="350" y="224"/>
                    </a:lnTo>
                    <a:lnTo>
                      <a:pt x="354" y="210"/>
                    </a:lnTo>
                    <a:lnTo>
                      <a:pt x="356" y="192"/>
                    </a:lnTo>
                    <a:lnTo>
                      <a:pt x="356" y="168"/>
                    </a:lnTo>
                    <a:lnTo>
                      <a:pt x="356" y="168"/>
                    </a:lnTo>
                    <a:lnTo>
                      <a:pt x="356" y="150"/>
                    </a:lnTo>
                    <a:lnTo>
                      <a:pt x="354" y="134"/>
                    </a:lnTo>
                    <a:lnTo>
                      <a:pt x="352" y="120"/>
                    </a:lnTo>
                    <a:lnTo>
                      <a:pt x="348" y="108"/>
                    </a:lnTo>
                    <a:lnTo>
                      <a:pt x="340" y="88"/>
                    </a:lnTo>
                    <a:lnTo>
                      <a:pt x="330" y="72"/>
                    </a:lnTo>
                    <a:lnTo>
                      <a:pt x="330" y="72"/>
                    </a:lnTo>
                    <a:close/>
                    <a:moveTo>
                      <a:pt x="88" y="26"/>
                    </a:moveTo>
                    <a:lnTo>
                      <a:pt x="88" y="26"/>
                    </a:lnTo>
                    <a:lnTo>
                      <a:pt x="110" y="22"/>
                    </a:lnTo>
                    <a:lnTo>
                      <a:pt x="138" y="20"/>
                    </a:lnTo>
                    <a:lnTo>
                      <a:pt x="178" y="20"/>
                    </a:lnTo>
                    <a:lnTo>
                      <a:pt x="178" y="20"/>
                    </a:lnTo>
                    <a:lnTo>
                      <a:pt x="218" y="20"/>
                    </a:lnTo>
                    <a:lnTo>
                      <a:pt x="246" y="22"/>
                    </a:lnTo>
                    <a:lnTo>
                      <a:pt x="268" y="26"/>
                    </a:lnTo>
                    <a:lnTo>
                      <a:pt x="268" y="26"/>
                    </a:lnTo>
                    <a:lnTo>
                      <a:pt x="286" y="46"/>
                    </a:lnTo>
                    <a:lnTo>
                      <a:pt x="296" y="62"/>
                    </a:lnTo>
                    <a:lnTo>
                      <a:pt x="298" y="70"/>
                    </a:lnTo>
                    <a:lnTo>
                      <a:pt x="300" y="74"/>
                    </a:lnTo>
                    <a:lnTo>
                      <a:pt x="300" y="74"/>
                    </a:lnTo>
                    <a:lnTo>
                      <a:pt x="298" y="76"/>
                    </a:lnTo>
                    <a:lnTo>
                      <a:pt x="296" y="78"/>
                    </a:lnTo>
                    <a:lnTo>
                      <a:pt x="292" y="80"/>
                    </a:lnTo>
                    <a:lnTo>
                      <a:pt x="284" y="80"/>
                    </a:lnTo>
                    <a:lnTo>
                      <a:pt x="284" y="80"/>
                    </a:lnTo>
                    <a:lnTo>
                      <a:pt x="178" y="80"/>
                    </a:lnTo>
                    <a:lnTo>
                      <a:pt x="178" y="80"/>
                    </a:lnTo>
                    <a:lnTo>
                      <a:pt x="72" y="80"/>
                    </a:lnTo>
                    <a:lnTo>
                      <a:pt x="72" y="80"/>
                    </a:lnTo>
                    <a:lnTo>
                      <a:pt x="64" y="80"/>
                    </a:lnTo>
                    <a:lnTo>
                      <a:pt x="60" y="78"/>
                    </a:lnTo>
                    <a:lnTo>
                      <a:pt x="58" y="76"/>
                    </a:lnTo>
                    <a:lnTo>
                      <a:pt x="56" y="74"/>
                    </a:lnTo>
                    <a:lnTo>
                      <a:pt x="56" y="74"/>
                    </a:lnTo>
                    <a:lnTo>
                      <a:pt x="58" y="70"/>
                    </a:lnTo>
                    <a:lnTo>
                      <a:pt x="60" y="62"/>
                    </a:lnTo>
                    <a:lnTo>
                      <a:pt x="70" y="46"/>
                    </a:lnTo>
                    <a:lnTo>
                      <a:pt x="88" y="26"/>
                    </a:lnTo>
                    <a:lnTo>
                      <a:pt x="88" y="26"/>
                    </a:lnTo>
                    <a:close/>
                    <a:moveTo>
                      <a:pt x="262" y="136"/>
                    </a:moveTo>
                    <a:lnTo>
                      <a:pt x="262" y="136"/>
                    </a:lnTo>
                    <a:lnTo>
                      <a:pt x="260" y="144"/>
                    </a:lnTo>
                    <a:lnTo>
                      <a:pt x="256" y="148"/>
                    </a:lnTo>
                    <a:lnTo>
                      <a:pt x="252" y="152"/>
                    </a:lnTo>
                    <a:lnTo>
                      <a:pt x="244" y="154"/>
                    </a:lnTo>
                    <a:lnTo>
                      <a:pt x="112" y="154"/>
                    </a:lnTo>
                    <a:lnTo>
                      <a:pt x="112" y="154"/>
                    </a:lnTo>
                    <a:lnTo>
                      <a:pt x="104" y="152"/>
                    </a:lnTo>
                    <a:lnTo>
                      <a:pt x="100" y="148"/>
                    </a:lnTo>
                    <a:lnTo>
                      <a:pt x="96" y="144"/>
                    </a:lnTo>
                    <a:lnTo>
                      <a:pt x="94" y="136"/>
                    </a:lnTo>
                    <a:lnTo>
                      <a:pt x="262" y="136"/>
                    </a:lnTo>
                    <a:close/>
                    <a:moveTo>
                      <a:pt x="46" y="152"/>
                    </a:moveTo>
                    <a:lnTo>
                      <a:pt x="46" y="152"/>
                    </a:lnTo>
                    <a:lnTo>
                      <a:pt x="36" y="150"/>
                    </a:lnTo>
                    <a:lnTo>
                      <a:pt x="28" y="144"/>
                    </a:lnTo>
                    <a:lnTo>
                      <a:pt x="22" y="136"/>
                    </a:lnTo>
                    <a:lnTo>
                      <a:pt x="20" y="126"/>
                    </a:lnTo>
                    <a:lnTo>
                      <a:pt x="20" y="126"/>
                    </a:lnTo>
                    <a:lnTo>
                      <a:pt x="22" y="116"/>
                    </a:lnTo>
                    <a:lnTo>
                      <a:pt x="28" y="106"/>
                    </a:lnTo>
                    <a:lnTo>
                      <a:pt x="36" y="102"/>
                    </a:lnTo>
                    <a:lnTo>
                      <a:pt x="46" y="100"/>
                    </a:lnTo>
                    <a:lnTo>
                      <a:pt x="46" y="100"/>
                    </a:lnTo>
                    <a:lnTo>
                      <a:pt x="56" y="102"/>
                    </a:lnTo>
                    <a:lnTo>
                      <a:pt x="64" y="106"/>
                    </a:lnTo>
                    <a:lnTo>
                      <a:pt x="70" y="116"/>
                    </a:lnTo>
                    <a:lnTo>
                      <a:pt x="72" y="126"/>
                    </a:lnTo>
                    <a:lnTo>
                      <a:pt x="72" y="126"/>
                    </a:lnTo>
                    <a:lnTo>
                      <a:pt x="70" y="136"/>
                    </a:lnTo>
                    <a:lnTo>
                      <a:pt x="64" y="144"/>
                    </a:lnTo>
                    <a:lnTo>
                      <a:pt x="56" y="150"/>
                    </a:lnTo>
                    <a:lnTo>
                      <a:pt x="46" y="152"/>
                    </a:lnTo>
                    <a:lnTo>
                      <a:pt x="46" y="152"/>
                    </a:lnTo>
                    <a:close/>
                    <a:moveTo>
                      <a:pt x="288" y="212"/>
                    </a:moveTo>
                    <a:lnTo>
                      <a:pt x="204" y="212"/>
                    </a:lnTo>
                    <a:lnTo>
                      <a:pt x="156" y="212"/>
                    </a:lnTo>
                    <a:lnTo>
                      <a:pt x="68" y="212"/>
                    </a:lnTo>
                    <a:lnTo>
                      <a:pt x="68" y="206"/>
                    </a:lnTo>
                    <a:lnTo>
                      <a:pt x="68" y="206"/>
                    </a:lnTo>
                    <a:lnTo>
                      <a:pt x="70" y="198"/>
                    </a:lnTo>
                    <a:lnTo>
                      <a:pt x="76" y="190"/>
                    </a:lnTo>
                    <a:lnTo>
                      <a:pt x="82" y="186"/>
                    </a:lnTo>
                    <a:lnTo>
                      <a:pt x="90" y="184"/>
                    </a:lnTo>
                    <a:lnTo>
                      <a:pt x="152" y="184"/>
                    </a:lnTo>
                    <a:lnTo>
                      <a:pt x="208" y="184"/>
                    </a:lnTo>
                    <a:lnTo>
                      <a:pt x="266" y="184"/>
                    </a:lnTo>
                    <a:lnTo>
                      <a:pt x="266" y="184"/>
                    </a:lnTo>
                    <a:lnTo>
                      <a:pt x="274" y="186"/>
                    </a:lnTo>
                    <a:lnTo>
                      <a:pt x="280" y="190"/>
                    </a:lnTo>
                    <a:lnTo>
                      <a:pt x="286" y="198"/>
                    </a:lnTo>
                    <a:lnTo>
                      <a:pt x="288" y="206"/>
                    </a:lnTo>
                    <a:lnTo>
                      <a:pt x="288" y="212"/>
                    </a:lnTo>
                    <a:close/>
                    <a:moveTo>
                      <a:pt x="310" y="152"/>
                    </a:moveTo>
                    <a:lnTo>
                      <a:pt x="310" y="152"/>
                    </a:lnTo>
                    <a:lnTo>
                      <a:pt x="300" y="150"/>
                    </a:lnTo>
                    <a:lnTo>
                      <a:pt x="292" y="144"/>
                    </a:lnTo>
                    <a:lnTo>
                      <a:pt x="286" y="136"/>
                    </a:lnTo>
                    <a:lnTo>
                      <a:pt x="284" y="126"/>
                    </a:lnTo>
                    <a:lnTo>
                      <a:pt x="284" y="126"/>
                    </a:lnTo>
                    <a:lnTo>
                      <a:pt x="286" y="116"/>
                    </a:lnTo>
                    <a:lnTo>
                      <a:pt x="292" y="106"/>
                    </a:lnTo>
                    <a:lnTo>
                      <a:pt x="300" y="102"/>
                    </a:lnTo>
                    <a:lnTo>
                      <a:pt x="310" y="100"/>
                    </a:lnTo>
                    <a:lnTo>
                      <a:pt x="310" y="100"/>
                    </a:lnTo>
                    <a:lnTo>
                      <a:pt x="320" y="102"/>
                    </a:lnTo>
                    <a:lnTo>
                      <a:pt x="328" y="106"/>
                    </a:lnTo>
                    <a:lnTo>
                      <a:pt x="334" y="116"/>
                    </a:lnTo>
                    <a:lnTo>
                      <a:pt x="336" y="126"/>
                    </a:lnTo>
                    <a:lnTo>
                      <a:pt x="336" y="126"/>
                    </a:lnTo>
                    <a:lnTo>
                      <a:pt x="334" y="136"/>
                    </a:lnTo>
                    <a:lnTo>
                      <a:pt x="328" y="144"/>
                    </a:lnTo>
                    <a:lnTo>
                      <a:pt x="320" y="150"/>
                    </a:lnTo>
                    <a:lnTo>
                      <a:pt x="310" y="152"/>
                    </a:lnTo>
                    <a:lnTo>
                      <a:pt x="310" y="15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36" name="Freeform 4970"/>
              <p:cNvSpPr>
                <a:spLocks noEditPoints="1"/>
              </p:cNvSpPr>
              <p:nvPr/>
            </p:nvSpPr>
            <p:spPr bwMode="auto">
              <a:xfrm>
                <a:off x="7006143" y="3578352"/>
                <a:ext cx="496277" cy="472186"/>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137" name="Straight Arrow Connector 136"/>
              <p:cNvCxnSpPr/>
              <p:nvPr/>
            </p:nvCxnSpPr>
            <p:spPr>
              <a:xfrm>
                <a:off x="5347584" y="3868443"/>
                <a:ext cx="45720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6438947" y="3868443"/>
                <a:ext cx="45720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9" name="Freeform 4843"/>
              <p:cNvSpPr>
                <a:spLocks noEditPoints="1"/>
              </p:cNvSpPr>
              <p:nvPr/>
            </p:nvSpPr>
            <p:spPr bwMode="auto">
              <a:xfrm>
                <a:off x="6983779" y="1871933"/>
                <a:ext cx="502032" cy="487410"/>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40" name="Freeform 4903"/>
              <p:cNvSpPr>
                <a:spLocks noEditPoints="1"/>
              </p:cNvSpPr>
              <p:nvPr/>
            </p:nvSpPr>
            <p:spPr bwMode="auto">
              <a:xfrm>
                <a:off x="8297688" y="1865237"/>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41" name="Freeform 4903"/>
              <p:cNvSpPr>
                <a:spLocks noEditPoints="1"/>
              </p:cNvSpPr>
              <p:nvPr/>
            </p:nvSpPr>
            <p:spPr bwMode="auto">
              <a:xfrm>
                <a:off x="8303346" y="3662455"/>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42" name="Freeform 4903"/>
              <p:cNvSpPr>
                <a:spLocks noEditPoints="1"/>
              </p:cNvSpPr>
              <p:nvPr/>
            </p:nvSpPr>
            <p:spPr bwMode="auto">
              <a:xfrm>
                <a:off x="9514422" y="3655179"/>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143" name="Straight Arrow Connector 142"/>
              <p:cNvCxnSpPr/>
              <p:nvPr/>
            </p:nvCxnSpPr>
            <p:spPr>
              <a:xfrm flipV="1">
                <a:off x="7234795" y="2527120"/>
                <a:ext cx="0" cy="9144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7607546" y="2095315"/>
                <a:ext cx="548640"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0800000" flipV="1">
                <a:off x="8500813" y="2586374"/>
                <a:ext cx="0" cy="82296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8746634" y="3842594"/>
                <a:ext cx="749166"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427138" y="2366795"/>
                <a:ext cx="1337571" cy="219578"/>
              </a:xfrm>
              <a:prstGeom prst="rect">
                <a:avLst/>
              </a:prstGeom>
              <a:noFill/>
              <a:ln>
                <a:noFill/>
              </a:ln>
            </p:spPr>
            <p:txBody>
              <a:bodyPr wrap="square" lIns="0" tIns="0" rIns="0" bIns="0" rtlCol="0">
                <a:spAutoFit/>
              </a:bodyPr>
              <a:lstStyle/>
              <a:p>
                <a:pPr algn="ctr"/>
                <a:r>
                  <a:rPr lang="en-US" sz="1400" dirty="0">
                    <a:latin typeface="Georgia" panose="02040502050405020303" pitchFamily="18" charset="0"/>
                    <a:cs typeface="Arial" pitchFamily="34" charset="0"/>
                  </a:rPr>
                  <a:t>Inspection Company</a:t>
                </a:r>
              </a:p>
            </p:txBody>
          </p:sp>
          <p:sp>
            <p:nvSpPr>
              <p:cNvPr id="148" name="TextBox 147"/>
              <p:cNvSpPr txBox="1"/>
              <p:nvPr/>
            </p:nvSpPr>
            <p:spPr>
              <a:xfrm>
                <a:off x="4284652" y="2947793"/>
                <a:ext cx="829374" cy="376419"/>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Verified</a:t>
                </a:r>
              </a:p>
              <a:p>
                <a:pPr algn="ctr"/>
                <a:r>
                  <a:rPr lang="en-US" sz="1200" dirty="0">
                    <a:latin typeface="Georgia" panose="02040502050405020303" pitchFamily="18" charset="0"/>
                    <a:cs typeface="Arial" pitchFamily="34" charset="0"/>
                  </a:rPr>
                  <a:t>Good</a:t>
                </a:r>
              </a:p>
            </p:txBody>
          </p:sp>
          <p:sp>
            <p:nvSpPr>
              <p:cNvPr id="149" name="TextBox 148"/>
              <p:cNvSpPr txBox="1"/>
              <p:nvPr/>
            </p:nvSpPr>
            <p:spPr>
              <a:xfrm>
                <a:off x="4592559" y="4113005"/>
                <a:ext cx="829374" cy="219578"/>
              </a:xfrm>
              <a:prstGeom prst="rect">
                <a:avLst/>
              </a:prstGeom>
              <a:noFill/>
              <a:ln>
                <a:noFill/>
              </a:ln>
            </p:spPr>
            <p:txBody>
              <a:bodyPr wrap="square" lIns="0" tIns="0" rIns="0" bIns="0" rtlCol="0">
                <a:spAutoFit/>
              </a:bodyPr>
              <a:lstStyle/>
              <a:p>
                <a:pPr algn="ctr"/>
                <a:r>
                  <a:rPr lang="en-US" sz="1400" dirty="0">
                    <a:latin typeface="Georgia" panose="02040502050405020303" pitchFamily="18" charset="0"/>
                    <a:cs typeface="Arial" pitchFamily="34" charset="0"/>
                  </a:rPr>
                  <a:t>Customs A</a:t>
                </a:r>
              </a:p>
            </p:txBody>
          </p:sp>
          <p:sp>
            <p:nvSpPr>
              <p:cNvPr id="150" name="TextBox 149"/>
              <p:cNvSpPr txBox="1"/>
              <p:nvPr/>
            </p:nvSpPr>
            <p:spPr>
              <a:xfrm>
                <a:off x="6820108" y="4114425"/>
                <a:ext cx="829374" cy="219578"/>
              </a:xfrm>
              <a:prstGeom prst="rect">
                <a:avLst/>
              </a:prstGeom>
              <a:noFill/>
              <a:ln>
                <a:noFill/>
              </a:ln>
            </p:spPr>
            <p:txBody>
              <a:bodyPr wrap="square" lIns="0" tIns="0" rIns="0" bIns="0" rtlCol="0">
                <a:spAutoFit/>
              </a:bodyPr>
              <a:lstStyle/>
              <a:p>
                <a:pPr algn="ctr"/>
                <a:r>
                  <a:rPr lang="en-US" sz="1400" dirty="0">
                    <a:latin typeface="Georgia" panose="02040502050405020303" pitchFamily="18" charset="0"/>
                    <a:cs typeface="Arial" pitchFamily="34" charset="0"/>
                  </a:rPr>
                  <a:t>Customs B</a:t>
                </a:r>
              </a:p>
            </p:txBody>
          </p:sp>
          <p:sp>
            <p:nvSpPr>
              <p:cNvPr id="151" name="TextBox 150"/>
              <p:cNvSpPr txBox="1"/>
              <p:nvPr/>
            </p:nvSpPr>
            <p:spPr>
              <a:xfrm>
                <a:off x="5715608" y="4114425"/>
                <a:ext cx="829374" cy="219578"/>
              </a:xfrm>
              <a:prstGeom prst="rect">
                <a:avLst/>
              </a:prstGeom>
              <a:noFill/>
              <a:ln>
                <a:noFill/>
              </a:ln>
            </p:spPr>
            <p:txBody>
              <a:bodyPr wrap="square" lIns="0" tIns="0" rIns="0" bIns="0" rtlCol="0">
                <a:spAutoFit/>
              </a:bodyPr>
              <a:lstStyle/>
              <a:p>
                <a:pPr algn="ctr"/>
                <a:r>
                  <a:rPr lang="en-US" sz="1400" dirty="0">
                    <a:latin typeface="Georgia" panose="02040502050405020303" pitchFamily="18" charset="0"/>
                    <a:cs typeface="Arial" pitchFamily="34" charset="0"/>
                  </a:rPr>
                  <a:t>Freight</a:t>
                </a:r>
              </a:p>
            </p:txBody>
          </p:sp>
          <p:sp>
            <p:nvSpPr>
              <p:cNvPr id="152" name="TextBox 151"/>
              <p:cNvSpPr txBox="1"/>
              <p:nvPr/>
            </p:nvSpPr>
            <p:spPr>
              <a:xfrm>
                <a:off x="5161497" y="3483102"/>
                <a:ext cx="829374" cy="376419"/>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Verified</a:t>
                </a:r>
              </a:p>
              <a:p>
                <a:pPr algn="ctr"/>
                <a:r>
                  <a:rPr lang="en-US" sz="1200" dirty="0">
                    <a:latin typeface="Georgia" panose="02040502050405020303" pitchFamily="18" charset="0"/>
                    <a:cs typeface="Arial" pitchFamily="34" charset="0"/>
                  </a:rPr>
                  <a:t>Good</a:t>
                </a:r>
              </a:p>
            </p:txBody>
          </p:sp>
          <p:sp>
            <p:nvSpPr>
              <p:cNvPr id="153" name="TextBox 152"/>
              <p:cNvSpPr txBox="1"/>
              <p:nvPr/>
            </p:nvSpPr>
            <p:spPr>
              <a:xfrm>
                <a:off x="6256956" y="3452983"/>
                <a:ext cx="829374" cy="376419"/>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Product Shipped</a:t>
                </a:r>
              </a:p>
            </p:txBody>
          </p:sp>
          <p:sp>
            <p:nvSpPr>
              <p:cNvPr id="154" name="TextBox 153"/>
              <p:cNvSpPr txBox="1"/>
              <p:nvPr/>
            </p:nvSpPr>
            <p:spPr>
              <a:xfrm>
                <a:off x="6544981" y="2863483"/>
                <a:ext cx="829374" cy="188210"/>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Product</a:t>
                </a:r>
              </a:p>
            </p:txBody>
          </p:sp>
          <p:sp>
            <p:nvSpPr>
              <p:cNvPr id="155" name="TextBox 154"/>
              <p:cNvSpPr txBox="1"/>
              <p:nvPr/>
            </p:nvSpPr>
            <p:spPr>
              <a:xfrm>
                <a:off x="6827636" y="2347181"/>
                <a:ext cx="853289"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Importer</a:t>
                </a:r>
              </a:p>
            </p:txBody>
          </p:sp>
          <p:sp>
            <p:nvSpPr>
              <p:cNvPr id="156" name="TextBox 155"/>
              <p:cNvSpPr txBox="1"/>
              <p:nvPr/>
            </p:nvSpPr>
            <p:spPr>
              <a:xfrm>
                <a:off x="7458212" y="1676491"/>
                <a:ext cx="829374" cy="376419"/>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Receipt Notification</a:t>
                </a:r>
              </a:p>
            </p:txBody>
          </p:sp>
          <p:sp>
            <p:nvSpPr>
              <p:cNvPr id="157" name="TextBox 156"/>
              <p:cNvSpPr txBox="1"/>
              <p:nvPr/>
            </p:nvSpPr>
            <p:spPr>
              <a:xfrm>
                <a:off x="7999399" y="2295365"/>
                <a:ext cx="1064968"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Importer Bank</a:t>
                </a:r>
              </a:p>
            </p:txBody>
          </p:sp>
          <p:sp>
            <p:nvSpPr>
              <p:cNvPr id="158" name="TextBox 157"/>
              <p:cNvSpPr txBox="1"/>
              <p:nvPr/>
            </p:nvSpPr>
            <p:spPr>
              <a:xfrm>
                <a:off x="8390625" y="2870584"/>
                <a:ext cx="829374" cy="376419"/>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Initiate Payment</a:t>
                </a:r>
              </a:p>
            </p:txBody>
          </p:sp>
          <p:sp>
            <p:nvSpPr>
              <p:cNvPr id="159" name="TextBox 158"/>
              <p:cNvSpPr txBox="1"/>
              <p:nvPr/>
            </p:nvSpPr>
            <p:spPr>
              <a:xfrm>
                <a:off x="7820750" y="4068396"/>
                <a:ext cx="1329671"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Correspondent Bank</a:t>
                </a:r>
              </a:p>
            </p:txBody>
          </p:sp>
          <p:sp>
            <p:nvSpPr>
              <p:cNvPr id="160" name="TextBox 159"/>
              <p:cNvSpPr txBox="1"/>
              <p:nvPr/>
            </p:nvSpPr>
            <p:spPr>
              <a:xfrm>
                <a:off x="9235968" y="4040685"/>
                <a:ext cx="853289"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Export Bank</a:t>
                </a:r>
              </a:p>
            </p:txBody>
          </p:sp>
          <p:sp>
            <p:nvSpPr>
              <p:cNvPr id="161" name="TextBox 160"/>
              <p:cNvSpPr txBox="1"/>
              <p:nvPr/>
            </p:nvSpPr>
            <p:spPr>
              <a:xfrm>
                <a:off x="927576" y="1651228"/>
                <a:ext cx="1118597" cy="188210"/>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Order Good</a:t>
                </a:r>
              </a:p>
            </p:txBody>
          </p:sp>
          <p:sp>
            <p:nvSpPr>
              <p:cNvPr id="162" name="TextBox 161"/>
              <p:cNvSpPr txBox="1"/>
              <p:nvPr/>
            </p:nvSpPr>
            <p:spPr>
              <a:xfrm>
                <a:off x="934220" y="1982921"/>
                <a:ext cx="1118597" cy="188210"/>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Provide Invoice</a:t>
                </a:r>
              </a:p>
            </p:txBody>
          </p:sp>
          <p:cxnSp>
            <p:nvCxnSpPr>
              <p:cNvPr id="163" name="Straight Arrow Connector 162"/>
              <p:cNvCxnSpPr/>
              <p:nvPr/>
            </p:nvCxnSpPr>
            <p:spPr>
              <a:xfrm>
                <a:off x="473658" y="1529358"/>
                <a:ext cx="310896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3774004" y="1529358"/>
                <a:ext cx="320040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7092373" y="1515162"/>
                <a:ext cx="2743200"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7572524" y="1455893"/>
              <a:ext cx="1761469" cy="219578"/>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Settle Terms</a:t>
              </a:r>
            </a:p>
          </p:txBody>
        </p:sp>
      </p:grpSp>
      <p:sp>
        <p:nvSpPr>
          <p:cNvPr id="172" name="TextBox 171"/>
          <p:cNvSpPr txBox="1"/>
          <p:nvPr/>
        </p:nvSpPr>
        <p:spPr>
          <a:xfrm>
            <a:off x="481518" y="4300831"/>
            <a:ext cx="3627262" cy="1723549"/>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GB" sz="1400" b="1" dirty="0">
                <a:solidFill>
                  <a:schemeClr val="accent2">
                    <a:lumMod val="75000"/>
                  </a:schemeClr>
                </a:solidFill>
                <a:latin typeface="Georgia" pitchFamily="18" charset="0"/>
                <a:cs typeface="Arial" pitchFamily="34" charset="0"/>
              </a:rPr>
              <a:t>Manual contract creation: </a:t>
            </a:r>
            <a:r>
              <a:rPr lang="en-US" sz="1400" dirty="0">
                <a:latin typeface="Georgia" pitchFamily="18" charset="0"/>
                <a:cs typeface="Arial" pitchFamily="34" charset="0"/>
              </a:rPr>
              <a:t>The import bank manually reviews the financial agreement provided by the importer and sends financials to the correspondent bank</a:t>
            </a:r>
          </a:p>
          <a:p>
            <a:pPr marL="151287" indent="-151287">
              <a:buFont typeface="Wingdings" panose="05000000000000000000" pitchFamily="2" charset="2"/>
              <a:buChar char="Ø"/>
            </a:pPr>
            <a:r>
              <a:rPr lang="en-US" sz="1400" b="1" dirty="0">
                <a:solidFill>
                  <a:schemeClr val="accent2">
                    <a:lumMod val="75000"/>
                  </a:schemeClr>
                </a:solidFill>
                <a:latin typeface="Georgia" pitchFamily="18" charset="0"/>
                <a:cs typeface="Arial" pitchFamily="34" charset="0"/>
              </a:rPr>
              <a:t>Delayed timeline: </a:t>
            </a:r>
            <a:r>
              <a:rPr lang="en-US" sz="1400" dirty="0">
                <a:latin typeface="Georgia" pitchFamily="18" charset="0"/>
                <a:cs typeface="Arial" pitchFamily="34" charset="0"/>
              </a:rPr>
              <a:t>The shipment of goods is delayed due to multiple checks by intermediaries and numerous communication points</a:t>
            </a:r>
            <a:endParaRPr lang="en-GB" sz="1400" dirty="0">
              <a:latin typeface="Georgia" pitchFamily="18" charset="0"/>
              <a:cs typeface="Arial" pitchFamily="34" charset="0"/>
            </a:endParaRPr>
          </a:p>
        </p:txBody>
      </p:sp>
      <p:sp>
        <p:nvSpPr>
          <p:cNvPr id="173" name="TextBox 172"/>
          <p:cNvSpPr txBox="1"/>
          <p:nvPr/>
        </p:nvSpPr>
        <p:spPr>
          <a:xfrm>
            <a:off x="4108780" y="4289855"/>
            <a:ext cx="3513848" cy="1723549"/>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dirty="0">
                <a:solidFill>
                  <a:schemeClr val="accent2">
                    <a:lumMod val="75000"/>
                  </a:schemeClr>
                </a:solidFill>
                <a:latin typeface="Georgia" pitchFamily="18" charset="0"/>
                <a:cs typeface="Arial" pitchFamily="34" charset="0"/>
              </a:rPr>
              <a:t>Multiple platforms: </a:t>
            </a:r>
            <a:r>
              <a:rPr lang="en-US" sz="1400" dirty="0">
                <a:latin typeface="Georgia" pitchFamily="18" charset="0"/>
                <a:cs typeface="Arial" pitchFamily="34" charset="0"/>
              </a:rPr>
              <a:t>Since Each party across countries operates on different platforms, miscommunication is common and the propensity for fraud is high</a:t>
            </a:r>
          </a:p>
          <a:p>
            <a:pPr marL="151287" indent="-151287">
              <a:buFont typeface="Wingdings" panose="05000000000000000000" pitchFamily="2" charset="2"/>
              <a:buChar char="Ø"/>
            </a:pPr>
            <a:r>
              <a:rPr lang="en-US" sz="1400" b="1" dirty="0">
                <a:solidFill>
                  <a:schemeClr val="accent2">
                    <a:lumMod val="75000"/>
                  </a:schemeClr>
                </a:solidFill>
                <a:latin typeface="Georgia" pitchFamily="18" charset="0"/>
                <a:cs typeface="Arial" pitchFamily="34" charset="0"/>
              </a:rPr>
              <a:t>Duplicative bills of lading: </a:t>
            </a:r>
            <a:r>
              <a:rPr lang="en-US" sz="1400" dirty="0">
                <a:latin typeface="Georgia" pitchFamily="18" charset="0"/>
                <a:cs typeface="Arial" pitchFamily="34" charset="0"/>
              </a:rPr>
              <a:t>Bills of lading are financed multiple times due to the inability of banks to verify their authenticity</a:t>
            </a:r>
            <a:endParaRPr lang="en-US" sz="1400" b="1" dirty="0">
              <a:solidFill>
                <a:schemeClr val="accent2">
                  <a:lumMod val="75000"/>
                </a:schemeClr>
              </a:solidFill>
              <a:latin typeface="Georgia" pitchFamily="18" charset="0"/>
              <a:cs typeface="Arial" pitchFamily="34" charset="0"/>
            </a:endParaRPr>
          </a:p>
        </p:txBody>
      </p:sp>
      <p:sp>
        <p:nvSpPr>
          <p:cNvPr id="174" name="TextBox 173"/>
          <p:cNvSpPr txBox="1"/>
          <p:nvPr/>
        </p:nvSpPr>
        <p:spPr>
          <a:xfrm>
            <a:off x="7753071" y="4289855"/>
            <a:ext cx="4044159" cy="1508105"/>
          </a:xfrm>
          <a:prstGeom prst="rect">
            <a:avLst/>
          </a:prstGeom>
          <a:noFill/>
          <a:ln>
            <a:noFill/>
          </a:ln>
        </p:spPr>
        <p:txBody>
          <a:bodyPr wrap="square" lIns="0" tIns="0" rIns="0" bIns="0" rtlCol="0">
            <a:spAutoFit/>
          </a:bodyPr>
          <a:lstStyle/>
          <a:p>
            <a:pPr marL="151287" indent="-151287">
              <a:buFont typeface="Wingdings" panose="05000000000000000000" pitchFamily="2" charset="2"/>
              <a:buChar char="Ø"/>
            </a:pPr>
            <a:r>
              <a:rPr lang="en-US" sz="1400" b="1" dirty="0">
                <a:solidFill>
                  <a:schemeClr val="accent2">
                    <a:lumMod val="75000"/>
                  </a:schemeClr>
                </a:solidFill>
                <a:latin typeface="Georgia" pitchFamily="18" charset="0"/>
                <a:cs typeface="Arial" pitchFamily="34" charset="0"/>
              </a:rPr>
              <a:t>Multiple versions of the truth: </a:t>
            </a:r>
            <a:r>
              <a:rPr lang="en-US" sz="1400" dirty="0">
                <a:latin typeface="Georgia" pitchFamily="18" charset="0"/>
                <a:cs typeface="Arial" pitchFamily="34" charset="0"/>
              </a:rPr>
              <a:t>As financials are sent from one entity to another, significant version control challenges exist as changes are made</a:t>
            </a:r>
          </a:p>
          <a:p>
            <a:pPr marL="151287" indent="-151287">
              <a:buFont typeface="Wingdings" panose="05000000000000000000" pitchFamily="2" charset="2"/>
              <a:buChar char="Ø"/>
            </a:pPr>
            <a:r>
              <a:rPr lang="en-GB" sz="1400" b="1" dirty="0">
                <a:solidFill>
                  <a:schemeClr val="accent2">
                    <a:lumMod val="75000"/>
                  </a:schemeClr>
                </a:solidFill>
                <a:latin typeface="Georgia" pitchFamily="18" charset="0"/>
                <a:cs typeface="Arial" pitchFamily="34" charset="0"/>
              </a:rPr>
              <a:t>Delayed payment: </a:t>
            </a:r>
            <a:r>
              <a:rPr lang="en-US" sz="1400" dirty="0">
                <a:latin typeface="Georgia" pitchFamily="18" charset="0"/>
                <a:cs typeface="Arial" pitchFamily="34" charset="0"/>
              </a:rPr>
              <a:t>The lead arranger poses a risk in the disbursement of funds throughout the loan life cycle</a:t>
            </a:r>
            <a:endParaRPr lang="en-GB" sz="1400" dirty="0">
              <a:latin typeface="Georgia" pitchFamily="18" charset="0"/>
              <a:cs typeface="Arial" pitchFamily="34" charset="0"/>
            </a:endParaRPr>
          </a:p>
        </p:txBody>
      </p:sp>
      <p:sp>
        <p:nvSpPr>
          <p:cNvPr id="175" name="Text Placeholder 2">
            <a:extLst>
              <a:ext uri="{FF2B5EF4-FFF2-40B4-BE49-F238E27FC236}">
                <a16:creationId xmlns:a16="http://schemas.microsoft.com/office/drawing/2014/main" id="{E72B6407-1F4B-41AC-A73E-B22349366B31}"/>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US" sz="3200" b="1" i="1" dirty="0">
                <a:solidFill>
                  <a:schemeClr val="bg1"/>
                </a:solidFill>
              </a:rPr>
              <a:t>Current state and the pain points</a:t>
            </a:r>
          </a:p>
        </p:txBody>
      </p:sp>
      <p:sp>
        <p:nvSpPr>
          <p:cNvPr id="176" name="TextBox 175">
            <a:extLst>
              <a:ext uri="{FF2B5EF4-FFF2-40B4-BE49-F238E27FC236}">
                <a16:creationId xmlns:a16="http://schemas.microsoft.com/office/drawing/2014/main" id="{A1C72D9E-BCD8-4FEC-AFB0-5ECDF2EFC59A}"/>
              </a:ext>
            </a:extLst>
          </p:cNvPr>
          <p:cNvSpPr txBox="1"/>
          <p:nvPr/>
        </p:nvSpPr>
        <p:spPr>
          <a:xfrm>
            <a:off x="382564" y="3969014"/>
            <a:ext cx="11414666" cy="246221"/>
          </a:xfrm>
          <a:prstGeom prst="rect">
            <a:avLst/>
          </a:prstGeom>
          <a:solidFill>
            <a:schemeClr val="tx2"/>
          </a:solidFill>
          <a:ln>
            <a:solidFill>
              <a:schemeClr val="tx2"/>
            </a:solidFill>
          </a:ln>
        </p:spPr>
        <p:txBody>
          <a:bodyPr wrap="square" lIns="0" tIns="0" rIns="0" bIns="0" rtlCol="0">
            <a:spAutoFit/>
          </a:bodyPr>
          <a:lstStyle/>
          <a:p>
            <a:pPr algn="ctr"/>
            <a:r>
              <a:rPr lang="en-GB" sz="1600" b="1" dirty="0">
                <a:solidFill>
                  <a:schemeClr val="bg1"/>
                </a:solidFill>
                <a:latin typeface="Georgia" pitchFamily="18" charset="0"/>
                <a:cs typeface="Arial" pitchFamily="34" charset="0"/>
              </a:rPr>
              <a:t>Current state pain points</a:t>
            </a:r>
          </a:p>
        </p:txBody>
      </p:sp>
    </p:spTree>
    <p:custDataLst>
      <p:custData r:id="rId1"/>
      <p:tags r:id="rId2"/>
    </p:custDataLst>
    <p:extLst>
      <p:ext uri="{BB962C8B-B14F-4D97-AF65-F5344CB8AC3E}">
        <p14:creationId xmlns:p14="http://schemas.microsoft.com/office/powerpoint/2010/main" val="484189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3"/>
            </p:custDataLst>
          </p:nvPr>
        </p:nvGrpSpPr>
        <p:grpSpPr>
          <a:xfrm>
            <a:off x="2126428" y="540572"/>
            <a:ext cx="7939144" cy="6043108"/>
            <a:chOff x="530352" y="612648"/>
            <a:chExt cx="8997696" cy="6848856"/>
          </a:xfrm>
        </p:grpSpPr>
        <p:grpSp>
          <p:nvGrpSpPr>
            <p:cNvPr id="3" name="Group 2" hidden="1"/>
            <p:cNvGrpSpPr/>
            <p:nvPr userDrawn="1"/>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4" name="Group 3" hidden="1"/>
            <p:cNvGrpSpPr/>
            <p:nvPr userDrawn="1"/>
          </p:nvGrpSpPr>
          <p:grpSpPr>
            <a:xfrm>
              <a:off x="530352" y="1066800"/>
              <a:ext cx="8997696" cy="835152"/>
              <a:chOff x="530352" y="1066800"/>
              <a:chExt cx="8997696" cy="835152"/>
            </a:xfrm>
          </p:grpSpPr>
          <p:sp>
            <p:nvSpPr>
              <p:cNvPr id="48"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05466">
                  <a:defRPr/>
                </a:pPr>
                <a:endParaRPr lang="en-GB" sz="1588" dirty="0"/>
              </a:p>
            </p:txBody>
          </p:sp>
        </p:grpSp>
        <p:sp>
          <p:nvSpPr>
            <p:cNvPr id="5"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07409">
                <a:buSzPct val="90000"/>
                <a:defRPr/>
              </a:pPr>
              <a:endParaRPr lang="en-GB" sz="1235" dirty="0">
                <a:solidFill>
                  <a:schemeClr val="folHlink"/>
                </a:solidFill>
                <a:cs typeface="Arial" charset="0"/>
              </a:endParaRPr>
            </a:p>
          </p:txBody>
        </p:sp>
        <p:grpSp>
          <p:nvGrpSpPr>
            <p:cNvPr id="6" name="Group 600" hidden="1"/>
            <p:cNvGrpSpPr/>
            <p:nvPr userDrawn="1"/>
          </p:nvGrpSpPr>
          <p:grpSpPr>
            <a:xfrm>
              <a:off x="533400" y="6245352"/>
              <a:ext cx="8994648" cy="688848"/>
              <a:chOff x="533400" y="6013704"/>
              <a:chExt cx="8994648" cy="688848"/>
            </a:xfrm>
          </p:grpSpPr>
          <p:sp>
            <p:nvSpPr>
              <p:cNvPr id="42"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3"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7" name="Group 500" hidden="1"/>
            <p:cNvGrpSpPr/>
            <p:nvPr userDrawn="1"/>
          </p:nvGrpSpPr>
          <p:grpSpPr>
            <a:xfrm>
              <a:off x="533400" y="5407152"/>
              <a:ext cx="8994648" cy="688848"/>
              <a:chOff x="533400" y="5026152"/>
              <a:chExt cx="8994648" cy="688848"/>
            </a:xfrm>
          </p:grpSpPr>
          <p:sp>
            <p:nvSpPr>
              <p:cNvPr id="36"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7"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8" name="Group 400" hidden="1"/>
            <p:cNvGrpSpPr/>
            <p:nvPr userDrawn="1"/>
          </p:nvGrpSpPr>
          <p:grpSpPr>
            <a:xfrm>
              <a:off x="533400" y="4568952"/>
              <a:ext cx="8994648" cy="688848"/>
              <a:chOff x="533400" y="4038600"/>
              <a:chExt cx="8994648" cy="688848"/>
            </a:xfrm>
          </p:grpSpPr>
          <p:sp>
            <p:nvSpPr>
              <p:cNvPr id="30"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1"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9" name="Group 300" hidden="1"/>
            <p:cNvGrpSpPr/>
            <p:nvPr userDrawn="1"/>
          </p:nvGrpSpPr>
          <p:grpSpPr>
            <a:xfrm>
              <a:off x="533400" y="3730752"/>
              <a:ext cx="8994648" cy="688848"/>
              <a:chOff x="533400" y="3041904"/>
              <a:chExt cx="8994648" cy="688848"/>
            </a:xfrm>
          </p:grpSpPr>
          <p:sp>
            <p:nvSpPr>
              <p:cNvPr id="24"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5"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0" name="Group 200" hidden="1"/>
            <p:cNvGrpSpPr/>
            <p:nvPr userDrawn="1"/>
          </p:nvGrpSpPr>
          <p:grpSpPr>
            <a:xfrm>
              <a:off x="533400" y="2892552"/>
              <a:ext cx="8994648" cy="688848"/>
              <a:chOff x="533400" y="1066800"/>
              <a:chExt cx="8994648" cy="688848"/>
            </a:xfrm>
          </p:grpSpPr>
          <p:sp>
            <p:nvSpPr>
              <p:cNvPr id="18"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9"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nvGrpSpPr>
            <p:cNvPr id="11" name="Group 100" hidden="1"/>
            <p:cNvGrpSpPr/>
            <p:nvPr userDrawn="1"/>
          </p:nvGrpSpPr>
          <p:grpSpPr>
            <a:xfrm>
              <a:off x="533400" y="2054352"/>
              <a:ext cx="8994648" cy="688848"/>
              <a:chOff x="533400" y="2054352"/>
              <a:chExt cx="8994648" cy="688848"/>
            </a:xfrm>
          </p:grpSpPr>
          <p:sp>
            <p:nvSpPr>
              <p:cNvPr id="12"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3"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05466">
                  <a:defRPr/>
                </a:pPr>
                <a:endParaRPr lang="en-GB" sz="1588" dirty="0"/>
              </a:p>
            </p:txBody>
          </p:sp>
        </p:grpSp>
      </p:grpSp>
      <p:sp>
        <p:nvSpPr>
          <p:cNvPr id="55" name="Section Header" hidden="1"/>
          <p:cNvSpPr txBox="1"/>
          <p:nvPr>
            <p:custDataLst>
              <p:tags r:id="rId4"/>
            </p:custDataLst>
          </p:nvPr>
        </p:nvSpPr>
        <p:spPr>
          <a:xfrm>
            <a:off x="2126428" y="621254"/>
            <a:ext cx="2677393" cy="121024"/>
          </a:xfrm>
          <a:prstGeom prst="rect">
            <a:avLst/>
          </a:prstGeom>
          <a:noFill/>
        </p:spPr>
        <p:txBody>
          <a:bodyPr wrap="square" lIns="0" tIns="0" rIns="0" bIns="0" rtlCol="0" anchor="b" anchorCtr="0">
            <a:noAutofit/>
          </a:bodyPr>
          <a:lstStyle/>
          <a:p>
            <a:r>
              <a:rPr lang="en-GB" sz="794" noProof="1"/>
              <a:t>-1 Trade Finance</a:t>
            </a:r>
          </a:p>
        </p:txBody>
      </p:sp>
      <p:sp>
        <p:nvSpPr>
          <p:cNvPr id="250" name="TextBox 249"/>
          <p:cNvSpPr txBox="1"/>
          <p:nvPr/>
        </p:nvSpPr>
        <p:spPr>
          <a:xfrm>
            <a:off x="11633848" y="1985801"/>
            <a:ext cx="731801" cy="369332"/>
          </a:xfrm>
          <a:prstGeom prst="rect">
            <a:avLst/>
          </a:prstGeom>
          <a:noFill/>
          <a:ln>
            <a:noFill/>
          </a:ln>
        </p:spPr>
        <p:txBody>
          <a:bodyPr wrap="square" lIns="0" tIns="0" rIns="0" bIns="0" rtlCol="0">
            <a:spAutoFit/>
          </a:bodyPr>
          <a:lstStyle/>
          <a:p>
            <a:r>
              <a:rPr lang="en-US" sz="1200" dirty="0">
                <a:latin typeface="Georgia" pitchFamily="18" charset="0"/>
                <a:cs typeface="Arial" pitchFamily="34" charset="0"/>
              </a:rPr>
              <a:t>Initiate Payment</a:t>
            </a:r>
          </a:p>
        </p:txBody>
      </p:sp>
      <p:grpSp>
        <p:nvGrpSpPr>
          <p:cNvPr id="58" name="Group 57">
            <a:extLst>
              <a:ext uri="{FF2B5EF4-FFF2-40B4-BE49-F238E27FC236}">
                <a16:creationId xmlns:a16="http://schemas.microsoft.com/office/drawing/2014/main" id="{81446731-76E3-4E56-BA82-3F31489C8008}"/>
              </a:ext>
            </a:extLst>
          </p:cNvPr>
          <p:cNvGrpSpPr/>
          <p:nvPr/>
        </p:nvGrpSpPr>
        <p:grpSpPr>
          <a:xfrm>
            <a:off x="184936" y="903915"/>
            <a:ext cx="11856376" cy="2457979"/>
            <a:chOff x="1779634" y="1242980"/>
            <a:chExt cx="8433475" cy="2457979"/>
          </a:xfrm>
        </p:grpSpPr>
        <p:sp>
          <p:nvSpPr>
            <p:cNvPr id="259" name="TextBox 258"/>
            <p:cNvSpPr txBox="1"/>
            <p:nvPr/>
          </p:nvSpPr>
          <p:spPr>
            <a:xfrm>
              <a:off x="3155883" y="2891364"/>
              <a:ext cx="752902" cy="43088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Financial Agreement</a:t>
              </a:r>
            </a:p>
          </p:txBody>
        </p:sp>
        <p:sp>
          <p:nvSpPr>
            <p:cNvPr id="289" name="TextBox 288"/>
            <p:cNvSpPr txBox="1"/>
            <p:nvPr/>
          </p:nvSpPr>
          <p:spPr>
            <a:xfrm>
              <a:off x="5273141" y="3232379"/>
              <a:ext cx="731826" cy="43088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Shipment initiated</a:t>
              </a:r>
            </a:p>
          </p:txBody>
        </p:sp>
        <p:sp>
          <p:nvSpPr>
            <p:cNvPr id="291" name="TextBox 290"/>
            <p:cNvSpPr txBox="1"/>
            <p:nvPr/>
          </p:nvSpPr>
          <p:spPr>
            <a:xfrm>
              <a:off x="5876218" y="3223122"/>
              <a:ext cx="731826" cy="43088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Letter of Credited</a:t>
              </a:r>
            </a:p>
          </p:txBody>
        </p:sp>
        <p:sp>
          <p:nvSpPr>
            <p:cNvPr id="298" name="TextBox 297"/>
            <p:cNvSpPr txBox="1"/>
            <p:nvPr/>
          </p:nvSpPr>
          <p:spPr>
            <a:xfrm>
              <a:off x="6672043" y="3263287"/>
              <a:ext cx="731826" cy="43088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Shipment received</a:t>
              </a:r>
            </a:p>
          </p:txBody>
        </p:sp>
        <p:sp>
          <p:nvSpPr>
            <p:cNvPr id="307" name="TextBox 306"/>
            <p:cNvSpPr txBox="1"/>
            <p:nvPr/>
          </p:nvSpPr>
          <p:spPr>
            <a:xfrm>
              <a:off x="8651155" y="3252969"/>
              <a:ext cx="752902" cy="43088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Payment Complete</a:t>
              </a:r>
            </a:p>
          </p:txBody>
        </p:sp>
        <p:grpSp>
          <p:nvGrpSpPr>
            <p:cNvPr id="57" name="Group 56">
              <a:extLst>
                <a:ext uri="{FF2B5EF4-FFF2-40B4-BE49-F238E27FC236}">
                  <a16:creationId xmlns:a16="http://schemas.microsoft.com/office/drawing/2014/main" id="{F2F93CC8-187F-4AD9-95D9-B29895625E95}"/>
                </a:ext>
              </a:extLst>
            </p:cNvPr>
            <p:cNvGrpSpPr/>
            <p:nvPr/>
          </p:nvGrpSpPr>
          <p:grpSpPr>
            <a:xfrm>
              <a:off x="1779634" y="1242980"/>
              <a:ext cx="8433475" cy="2457979"/>
              <a:chOff x="1779634" y="1242980"/>
              <a:chExt cx="8433475" cy="2457979"/>
            </a:xfrm>
          </p:grpSpPr>
          <p:sp>
            <p:nvSpPr>
              <p:cNvPr id="170" name="TextBox 169"/>
              <p:cNvSpPr txBox="1"/>
              <p:nvPr/>
            </p:nvSpPr>
            <p:spPr>
              <a:xfrm>
                <a:off x="2396029" y="1266735"/>
                <a:ext cx="1554237" cy="2154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Establish Payment Terms</a:t>
                </a:r>
              </a:p>
            </p:txBody>
          </p:sp>
          <p:sp>
            <p:nvSpPr>
              <p:cNvPr id="175" name="TextBox 174"/>
              <p:cNvSpPr txBox="1"/>
              <p:nvPr/>
            </p:nvSpPr>
            <p:spPr>
              <a:xfrm>
                <a:off x="5589632" y="1259259"/>
                <a:ext cx="1554237" cy="2154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Deliver Goods</a:t>
                </a:r>
              </a:p>
            </p:txBody>
          </p:sp>
          <p:cxnSp>
            <p:nvCxnSpPr>
              <p:cNvPr id="178" name="Straight Connector 177"/>
              <p:cNvCxnSpPr/>
              <p:nvPr/>
            </p:nvCxnSpPr>
            <p:spPr>
              <a:xfrm>
                <a:off x="2809623" y="2028100"/>
                <a:ext cx="0" cy="887506"/>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9" name="Freeform 4843"/>
              <p:cNvSpPr>
                <a:spLocks noEditPoints="1"/>
              </p:cNvSpPr>
              <p:nvPr/>
            </p:nvSpPr>
            <p:spPr bwMode="auto">
              <a:xfrm>
                <a:off x="1921250" y="1704843"/>
                <a:ext cx="442969" cy="394732"/>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80" name="Freeform 4843"/>
              <p:cNvSpPr>
                <a:spLocks noEditPoints="1"/>
              </p:cNvSpPr>
              <p:nvPr/>
            </p:nvSpPr>
            <p:spPr bwMode="auto">
              <a:xfrm>
                <a:off x="3216868" y="1702664"/>
                <a:ext cx="442969" cy="394732"/>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181" name="Straight Arrow Connector 180"/>
              <p:cNvCxnSpPr/>
              <p:nvPr/>
            </p:nvCxnSpPr>
            <p:spPr>
              <a:xfrm>
                <a:off x="2433106" y="1778786"/>
                <a:ext cx="726141"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0800000">
                <a:off x="2446553" y="2028099"/>
                <a:ext cx="726141"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3" name="Freeform 4847"/>
              <p:cNvSpPr>
                <a:spLocks noEditPoints="1"/>
              </p:cNvSpPr>
              <p:nvPr/>
            </p:nvSpPr>
            <p:spPr bwMode="auto">
              <a:xfrm>
                <a:off x="3377913" y="2510742"/>
                <a:ext cx="270942" cy="34341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84" name="Freeform 4903"/>
              <p:cNvSpPr>
                <a:spLocks noEditPoints="1"/>
              </p:cNvSpPr>
              <p:nvPr/>
            </p:nvSpPr>
            <p:spPr bwMode="auto">
              <a:xfrm>
                <a:off x="2625987" y="3045492"/>
                <a:ext cx="378372" cy="306311"/>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87" name="Freeform 4843"/>
              <p:cNvSpPr>
                <a:spLocks noEditPoints="1"/>
              </p:cNvSpPr>
              <p:nvPr/>
            </p:nvSpPr>
            <p:spPr bwMode="auto">
              <a:xfrm>
                <a:off x="4086858" y="1739553"/>
                <a:ext cx="442969" cy="394732"/>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192" name="TextBox 191"/>
              <p:cNvSpPr txBox="1"/>
              <p:nvPr/>
            </p:nvSpPr>
            <p:spPr>
              <a:xfrm>
                <a:off x="1779634" y="2161977"/>
                <a:ext cx="752902" cy="2154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Importer</a:t>
                </a:r>
              </a:p>
            </p:txBody>
          </p:sp>
          <p:sp>
            <p:nvSpPr>
              <p:cNvPr id="193" name="TextBox 192"/>
              <p:cNvSpPr txBox="1"/>
              <p:nvPr/>
            </p:nvSpPr>
            <p:spPr>
              <a:xfrm>
                <a:off x="3086711" y="2156919"/>
                <a:ext cx="752902" cy="2154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Exporter</a:t>
                </a:r>
              </a:p>
            </p:txBody>
          </p:sp>
          <p:sp>
            <p:nvSpPr>
              <p:cNvPr id="194" name="TextBox 193"/>
              <p:cNvSpPr txBox="1"/>
              <p:nvPr/>
            </p:nvSpPr>
            <p:spPr>
              <a:xfrm>
                <a:off x="3950266" y="1528443"/>
                <a:ext cx="752902" cy="2154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Exporter</a:t>
                </a:r>
              </a:p>
            </p:txBody>
          </p:sp>
          <p:sp>
            <p:nvSpPr>
              <p:cNvPr id="196" name="TextBox 195"/>
              <p:cNvSpPr txBox="1"/>
              <p:nvPr/>
            </p:nvSpPr>
            <p:spPr>
              <a:xfrm>
                <a:off x="2250601" y="3381741"/>
                <a:ext cx="1173239" cy="2154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Import Bank</a:t>
                </a:r>
              </a:p>
            </p:txBody>
          </p:sp>
          <p:sp>
            <p:nvSpPr>
              <p:cNvPr id="201" name="Freeform 4847"/>
              <p:cNvSpPr>
                <a:spLocks noEditPoints="1"/>
              </p:cNvSpPr>
              <p:nvPr/>
            </p:nvSpPr>
            <p:spPr bwMode="auto">
              <a:xfrm>
                <a:off x="5227189" y="1774991"/>
                <a:ext cx="156764" cy="161865"/>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02" name="Freeform 4847"/>
              <p:cNvSpPr>
                <a:spLocks noEditPoints="1"/>
              </p:cNvSpPr>
              <p:nvPr/>
            </p:nvSpPr>
            <p:spPr bwMode="auto">
              <a:xfrm>
                <a:off x="5221941" y="1979345"/>
                <a:ext cx="156764" cy="161865"/>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tx2">
                  <a:lumMod val="60000"/>
                  <a:lumOff val="40000"/>
                </a:schemeClr>
              </a:solidFill>
              <a:ln>
                <a:no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03" name="Freeform 4899"/>
              <p:cNvSpPr>
                <a:spLocks noEditPoints="1"/>
              </p:cNvSpPr>
              <p:nvPr/>
            </p:nvSpPr>
            <p:spPr bwMode="auto">
              <a:xfrm>
                <a:off x="5428499" y="1792774"/>
                <a:ext cx="287313" cy="318137"/>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204" name="Straight Arrow Connector 203"/>
              <p:cNvCxnSpPr/>
              <p:nvPr/>
            </p:nvCxnSpPr>
            <p:spPr>
              <a:xfrm>
                <a:off x="4635040" y="1910255"/>
                <a:ext cx="484094"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5" name="Freeform 4970"/>
              <p:cNvSpPr>
                <a:spLocks noEditPoints="1"/>
              </p:cNvSpPr>
              <p:nvPr/>
            </p:nvSpPr>
            <p:spPr bwMode="auto">
              <a:xfrm>
                <a:off x="6228787" y="1737296"/>
                <a:ext cx="437891" cy="382403"/>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07" name="Freeform 4805"/>
              <p:cNvSpPr>
                <a:spLocks noEditPoints="1"/>
              </p:cNvSpPr>
              <p:nvPr/>
            </p:nvSpPr>
            <p:spPr bwMode="auto">
              <a:xfrm>
                <a:off x="6979032" y="1762418"/>
                <a:ext cx="385026" cy="268021"/>
              </a:xfrm>
              <a:custGeom>
                <a:avLst/>
                <a:gdLst>
                  <a:gd name="T0" fmla="*/ 324 w 356"/>
                  <a:gd name="T1" fmla="*/ 64 h 270"/>
                  <a:gd name="T2" fmla="*/ 280 w 356"/>
                  <a:gd name="T3" fmla="*/ 10 h 270"/>
                  <a:gd name="T4" fmla="*/ 234 w 356"/>
                  <a:gd name="T5" fmla="*/ 2 h 270"/>
                  <a:gd name="T6" fmla="*/ 92 w 356"/>
                  <a:gd name="T7" fmla="*/ 4 h 270"/>
                  <a:gd name="T8" fmla="*/ 64 w 356"/>
                  <a:gd name="T9" fmla="*/ 18 h 270"/>
                  <a:gd name="T10" fmla="*/ 32 w 356"/>
                  <a:gd name="T11" fmla="*/ 64 h 270"/>
                  <a:gd name="T12" fmla="*/ 8 w 356"/>
                  <a:gd name="T13" fmla="*/ 108 h 270"/>
                  <a:gd name="T14" fmla="*/ 0 w 356"/>
                  <a:gd name="T15" fmla="*/ 168 h 270"/>
                  <a:gd name="T16" fmla="*/ 6 w 356"/>
                  <a:gd name="T17" fmla="*/ 224 h 270"/>
                  <a:gd name="T18" fmla="*/ 12 w 356"/>
                  <a:gd name="T19" fmla="*/ 232 h 270"/>
                  <a:gd name="T20" fmla="*/ 22 w 356"/>
                  <a:gd name="T21" fmla="*/ 232 h 270"/>
                  <a:gd name="T22" fmla="*/ 26 w 356"/>
                  <a:gd name="T23" fmla="*/ 266 h 270"/>
                  <a:gd name="T24" fmla="*/ 60 w 356"/>
                  <a:gd name="T25" fmla="*/ 270 h 270"/>
                  <a:gd name="T26" fmla="*/ 72 w 356"/>
                  <a:gd name="T27" fmla="*/ 258 h 270"/>
                  <a:gd name="T28" fmla="*/ 284 w 356"/>
                  <a:gd name="T29" fmla="*/ 258 h 270"/>
                  <a:gd name="T30" fmla="*/ 292 w 356"/>
                  <a:gd name="T31" fmla="*/ 268 h 270"/>
                  <a:gd name="T32" fmla="*/ 326 w 356"/>
                  <a:gd name="T33" fmla="*/ 268 h 270"/>
                  <a:gd name="T34" fmla="*/ 334 w 356"/>
                  <a:gd name="T35" fmla="*/ 232 h 270"/>
                  <a:gd name="T36" fmla="*/ 340 w 356"/>
                  <a:gd name="T37" fmla="*/ 232 h 270"/>
                  <a:gd name="T38" fmla="*/ 350 w 356"/>
                  <a:gd name="T39" fmla="*/ 224 h 270"/>
                  <a:gd name="T40" fmla="*/ 356 w 356"/>
                  <a:gd name="T41" fmla="*/ 168 h 270"/>
                  <a:gd name="T42" fmla="*/ 352 w 356"/>
                  <a:gd name="T43" fmla="*/ 120 h 270"/>
                  <a:gd name="T44" fmla="*/ 330 w 356"/>
                  <a:gd name="T45" fmla="*/ 72 h 270"/>
                  <a:gd name="T46" fmla="*/ 138 w 356"/>
                  <a:gd name="T47" fmla="*/ 20 h 270"/>
                  <a:gd name="T48" fmla="*/ 246 w 356"/>
                  <a:gd name="T49" fmla="*/ 22 h 270"/>
                  <a:gd name="T50" fmla="*/ 296 w 356"/>
                  <a:gd name="T51" fmla="*/ 62 h 270"/>
                  <a:gd name="T52" fmla="*/ 298 w 356"/>
                  <a:gd name="T53" fmla="*/ 76 h 270"/>
                  <a:gd name="T54" fmla="*/ 284 w 356"/>
                  <a:gd name="T55" fmla="*/ 80 h 270"/>
                  <a:gd name="T56" fmla="*/ 72 w 356"/>
                  <a:gd name="T57" fmla="*/ 80 h 270"/>
                  <a:gd name="T58" fmla="*/ 56 w 356"/>
                  <a:gd name="T59" fmla="*/ 74 h 270"/>
                  <a:gd name="T60" fmla="*/ 70 w 356"/>
                  <a:gd name="T61" fmla="*/ 46 h 270"/>
                  <a:gd name="T62" fmla="*/ 262 w 356"/>
                  <a:gd name="T63" fmla="*/ 136 h 270"/>
                  <a:gd name="T64" fmla="*/ 244 w 356"/>
                  <a:gd name="T65" fmla="*/ 154 h 270"/>
                  <a:gd name="T66" fmla="*/ 100 w 356"/>
                  <a:gd name="T67" fmla="*/ 148 h 270"/>
                  <a:gd name="T68" fmla="*/ 46 w 356"/>
                  <a:gd name="T69" fmla="*/ 152 h 270"/>
                  <a:gd name="T70" fmla="*/ 22 w 356"/>
                  <a:gd name="T71" fmla="*/ 136 h 270"/>
                  <a:gd name="T72" fmla="*/ 28 w 356"/>
                  <a:gd name="T73" fmla="*/ 106 h 270"/>
                  <a:gd name="T74" fmla="*/ 56 w 356"/>
                  <a:gd name="T75" fmla="*/ 102 h 270"/>
                  <a:gd name="T76" fmla="*/ 72 w 356"/>
                  <a:gd name="T77" fmla="*/ 126 h 270"/>
                  <a:gd name="T78" fmla="*/ 46 w 356"/>
                  <a:gd name="T79" fmla="*/ 152 h 270"/>
                  <a:gd name="T80" fmla="*/ 156 w 356"/>
                  <a:gd name="T81" fmla="*/ 212 h 270"/>
                  <a:gd name="T82" fmla="*/ 70 w 356"/>
                  <a:gd name="T83" fmla="*/ 198 h 270"/>
                  <a:gd name="T84" fmla="*/ 152 w 356"/>
                  <a:gd name="T85" fmla="*/ 184 h 270"/>
                  <a:gd name="T86" fmla="*/ 274 w 356"/>
                  <a:gd name="T87" fmla="*/ 186 h 270"/>
                  <a:gd name="T88" fmla="*/ 288 w 356"/>
                  <a:gd name="T89" fmla="*/ 212 h 270"/>
                  <a:gd name="T90" fmla="*/ 292 w 356"/>
                  <a:gd name="T91" fmla="*/ 144 h 270"/>
                  <a:gd name="T92" fmla="*/ 286 w 356"/>
                  <a:gd name="T93" fmla="*/ 116 h 270"/>
                  <a:gd name="T94" fmla="*/ 310 w 356"/>
                  <a:gd name="T95" fmla="*/ 100 h 270"/>
                  <a:gd name="T96" fmla="*/ 336 w 356"/>
                  <a:gd name="T97" fmla="*/ 126 h 270"/>
                  <a:gd name="T98" fmla="*/ 320 w 356"/>
                  <a:gd name="T99" fmla="*/ 15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0">
                    <a:moveTo>
                      <a:pt x="330" y="72"/>
                    </a:moveTo>
                    <a:lnTo>
                      <a:pt x="330" y="72"/>
                    </a:lnTo>
                    <a:lnTo>
                      <a:pt x="324" y="64"/>
                    </a:lnTo>
                    <a:lnTo>
                      <a:pt x="324" y="64"/>
                    </a:lnTo>
                    <a:lnTo>
                      <a:pt x="314" y="46"/>
                    </a:lnTo>
                    <a:lnTo>
                      <a:pt x="302" y="32"/>
                    </a:lnTo>
                    <a:lnTo>
                      <a:pt x="292" y="18"/>
                    </a:lnTo>
                    <a:lnTo>
                      <a:pt x="280" y="10"/>
                    </a:lnTo>
                    <a:lnTo>
                      <a:pt x="280" y="10"/>
                    </a:lnTo>
                    <a:lnTo>
                      <a:pt x="274" y="6"/>
                    </a:lnTo>
                    <a:lnTo>
                      <a:pt x="264" y="4"/>
                    </a:lnTo>
                    <a:lnTo>
                      <a:pt x="234" y="2"/>
                    </a:lnTo>
                    <a:lnTo>
                      <a:pt x="178" y="0"/>
                    </a:lnTo>
                    <a:lnTo>
                      <a:pt x="178" y="0"/>
                    </a:lnTo>
                    <a:lnTo>
                      <a:pt x="122" y="2"/>
                    </a:lnTo>
                    <a:lnTo>
                      <a:pt x="92" y="4"/>
                    </a:lnTo>
                    <a:lnTo>
                      <a:pt x="82" y="6"/>
                    </a:lnTo>
                    <a:lnTo>
                      <a:pt x="76" y="10"/>
                    </a:lnTo>
                    <a:lnTo>
                      <a:pt x="76" y="10"/>
                    </a:lnTo>
                    <a:lnTo>
                      <a:pt x="64" y="18"/>
                    </a:lnTo>
                    <a:lnTo>
                      <a:pt x="54" y="32"/>
                    </a:lnTo>
                    <a:lnTo>
                      <a:pt x="42" y="46"/>
                    </a:lnTo>
                    <a:lnTo>
                      <a:pt x="32" y="64"/>
                    </a:lnTo>
                    <a:lnTo>
                      <a:pt x="32" y="64"/>
                    </a:lnTo>
                    <a:lnTo>
                      <a:pt x="26" y="72"/>
                    </a:lnTo>
                    <a:lnTo>
                      <a:pt x="26" y="72"/>
                    </a:lnTo>
                    <a:lnTo>
                      <a:pt x="16" y="88"/>
                    </a:lnTo>
                    <a:lnTo>
                      <a:pt x="8" y="108"/>
                    </a:lnTo>
                    <a:lnTo>
                      <a:pt x="4" y="120"/>
                    </a:lnTo>
                    <a:lnTo>
                      <a:pt x="2" y="134"/>
                    </a:lnTo>
                    <a:lnTo>
                      <a:pt x="0" y="150"/>
                    </a:lnTo>
                    <a:lnTo>
                      <a:pt x="0" y="168"/>
                    </a:lnTo>
                    <a:lnTo>
                      <a:pt x="0" y="168"/>
                    </a:lnTo>
                    <a:lnTo>
                      <a:pt x="0" y="192"/>
                    </a:lnTo>
                    <a:lnTo>
                      <a:pt x="2" y="210"/>
                    </a:lnTo>
                    <a:lnTo>
                      <a:pt x="6" y="224"/>
                    </a:lnTo>
                    <a:lnTo>
                      <a:pt x="6" y="224"/>
                    </a:lnTo>
                    <a:lnTo>
                      <a:pt x="6" y="228"/>
                    </a:lnTo>
                    <a:lnTo>
                      <a:pt x="10" y="230"/>
                    </a:lnTo>
                    <a:lnTo>
                      <a:pt x="12" y="232"/>
                    </a:lnTo>
                    <a:lnTo>
                      <a:pt x="16" y="232"/>
                    </a:lnTo>
                    <a:lnTo>
                      <a:pt x="16" y="232"/>
                    </a:lnTo>
                    <a:lnTo>
                      <a:pt x="16" y="232"/>
                    </a:lnTo>
                    <a:lnTo>
                      <a:pt x="22" y="232"/>
                    </a:lnTo>
                    <a:lnTo>
                      <a:pt x="22" y="258"/>
                    </a:lnTo>
                    <a:lnTo>
                      <a:pt x="22" y="258"/>
                    </a:lnTo>
                    <a:lnTo>
                      <a:pt x="24" y="262"/>
                    </a:lnTo>
                    <a:lnTo>
                      <a:pt x="26" y="266"/>
                    </a:lnTo>
                    <a:lnTo>
                      <a:pt x="30" y="268"/>
                    </a:lnTo>
                    <a:lnTo>
                      <a:pt x="34" y="270"/>
                    </a:lnTo>
                    <a:lnTo>
                      <a:pt x="60" y="270"/>
                    </a:lnTo>
                    <a:lnTo>
                      <a:pt x="60" y="270"/>
                    </a:lnTo>
                    <a:lnTo>
                      <a:pt x="64" y="268"/>
                    </a:lnTo>
                    <a:lnTo>
                      <a:pt x="68" y="266"/>
                    </a:lnTo>
                    <a:lnTo>
                      <a:pt x="70" y="262"/>
                    </a:lnTo>
                    <a:lnTo>
                      <a:pt x="72" y="258"/>
                    </a:lnTo>
                    <a:lnTo>
                      <a:pt x="72" y="232"/>
                    </a:lnTo>
                    <a:lnTo>
                      <a:pt x="178" y="232"/>
                    </a:lnTo>
                    <a:lnTo>
                      <a:pt x="284" y="232"/>
                    </a:lnTo>
                    <a:lnTo>
                      <a:pt x="284" y="258"/>
                    </a:lnTo>
                    <a:lnTo>
                      <a:pt x="284" y="258"/>
                    </a:lnTo>
                    <a:lnTo>
                      <a:pt x="286" y="262"/>
                    </a:lnTo>
                    <a:lnTo>
                      <a:pt x="288" y="266"/>
                    </a:lnTo>
                    <a:lnTo>
                      <a:pt x="292" y="268"/>
                    </a:lnTo>
                    <a:lnTo>
                      <a:pt x="296" y="270"/>
                    </a:lnTo>
                    <a:lnTo>
                      <a:pt x="322" y="270"/>
                    </a:lnTo>
                    <a:lnTo>
                      <a:pt x="322" y="270"/>
                    </a:lnTo>
                    <a:lnTo>
                      <a:pt x="326" y="268"/>
                    </a:lnTo>
                    <a:lnTo>
                      <a:pt x="330" y="266"/>
                    </a:lnTo>
                    <a:lnTo>
                      <a:pt x="332" y="262"/>
                    </a:lnTo>
                    <a:lnTo>
                      <a:pt x="334" y="258"/>
                    </a:lnTo>
                    <a:lnTo>
                      <a:pt x="334" y="232"/>
                    </a:lnTo>
                    <a:lnTo>
                      <a:pt x="340" y="232"/>
                    </a:lnTo>
                    <a:lnTo>
                      <a:pt x="340" y="232"/>
                    </a:lnTo>
                    <a:lnTo>
                      <a:pt x="340" y="232"/>
                    </a:lnTo>
                    <a:lnTo>
                      <a:pt x="340" y="232"/>
                    </a:lnTo>
                    <a:lnTo>
                      <a:pt x="344" y="232"/>
                    </a:lnTo>
                    <a:lnTo>
                      <a:pt x="346" y="230"/>
                    </a:lnTo>
                    <a:lnTo>
                      <a:pt x="350" y="228"/>
                    </a:lnTo>
                    <a:lnTo>
                      <a:pt x="350" y="224"/>
                    </a:lnTo>
                    <a:lnTo>
                      <a:pt x="350" y="224"/>
                    </a:lnTo>
                    <a:lnTo>
                      <a:pt x="354" y="210"/>
                    </a:lnTo>
                    <a:lnTo>
                      <a:pt x="356" y="192"/>
                    </a:lnTo>
                    <a:lnTo>
                      <a:pt x="356" y="168"/>
                    </a:lnTo>
                    <a:lnTo>
                      <a:pt x="356" y="168"/>
                    </a:lnTo>
                    <a:lnTo>
                      <a:pt x="356" y="150"/>
                    </a:lnTo>
                    <a:lnTo>
                      <a:pt x="354" y="134"/>
                    </a:lnTo>
                    <a:lnTo>
                      <a:pt x="352" y="120"/>
                    </a:lnTo>
                    <a:lnTo>
                      <a:pt x="348" y="108"/>
                    </a:lnTo>
                    <a:lnTo>
                      <a:pt x="340" y="88"/>
                    </a:lnTo>
                    <a:lnTo>
                      <a:pt x="330" y="72"/>
                    </a:lnTo>
                    <a:lnTo>
                      <a:pt x="330" y="72"/>
                    </a:lnTo>
                    <a:close/>
                    <a:moveTo>
                      <a:pt x="88" y="26"/>
                    </a:moveTo>
                    <a:lnTo>
                      <a:pt x="88" y="26"/>
                    </a:lnTo>
                    <a:lnTo>
                      <a:pt x="110" y="22"/>
                    </a:lnTo>
                    <a:lnTo>
                      <a:pt x="138" y="20"/>
                    </a:lnTo>
                    <a:lnTo>
                      <a:pt x="178" y="20"/>
                    </a:lnTo>
                    <a:lnTo>
                      <a:pt x="178" y="20"/>
                    </a:lnTo>
                    <a:lnTo>
                      <a:pt x="218" y="20"/>
                    </a:lnTo>
                    <a:lnTo>
                      <a:pt x="246" y="22"/>
                    </a:lnTo>
                    <a:lnTo>
                      <a:pt x="268" y="26"/>
                    </a:lnTo>
                    <a:lnTo>
                      <a:pt x="268" y="26"/>
                    </a:lnTo>
                    <a:lnTo>
                      <a:pt x="286" y="46"/>
                    </a:lnTo>
                    <a:lnTo>
                      <a:pt x="296" y="62"/>
                    </a:lnTo>
                    <a:lnTo>
                      <a:pt x="298" y="70"/>
                    </a:lnTo>
                    <a:lnTo>
                      <a:pt x="300" y="74"/>
                    </a:lnTo>
                    <a:lnTo>
                      <a:pt x="300" y="74"/>
                    </a:lnTo>
                    <a:lnTo>
                      <a:pt x="298" y="76"/>
                    </a:lnTo>
                    <a:lnTo>
                      <a:pt x="296" y="78"/>
                    </a:lnTo>
                    <a:lnTo>
                      <a:pt x="292" y="80"/>
                    </a:lnTo>
                    <a:lnTo>
                      <a:pt x="284" y="80"/>
                    </a:lnTo>
                    <a:lnTo>
                      <a:pt x="284" y="80"/>
                    </a:lnTo>
                    <a:lnTo>
                      <a:pt x="178" y="80"/>
                    </a:lnTo>
                    <a:lnTo>
                      <a:pt x="178" y="80"/>
                    </a:lnTo>
                    <a:lnTo>
                      <a:pt x="72" y="80"/>
                    </a:lnTo>
                    <a:lnTo>
                      <a:pt x="72" y="80"/>
                    </a:lnTo>
                    <a:lnTo>
                      <a:pt x="64" y="80"/>
                    </a:lnTo>
                    <a:lnTo>
                      <a:pt x="60" y="78"/>
                    </a:lnTo>
                    <a:lnTo>
                      <a:pt x="58" y="76"/>
                    </a:lnTo>
                    <a:lnTo>
                      <a:pt x="56" y="74"/>
                    </a:lnTo>
                    <a:lnTo>
                      <a:pt x="56" y="74"/>
                    </a:lnTo>
                    <a:lnTo>
                      <a:pt x="58" y="70"/>
                    </a:lnTo>
                    <a:lnTo>
                      <a:pt x="60" y="62"/>
                    </a:lnTo>
                    <a:lnTo>
                      <a:pt x="70" y="46"/>
                    </a:lnTo>
                    <a:lnTo>
                      <a:pt x="88" y="26"/>
                    </a:lnTo>
                    <a:lnTo>
                      <a:pt x="88" y="26"/>
                    </a:lnTo>
                    <a:close/>
                    <a:moveTo>
                      <a:pt x="262" y="136"/>
                    </a:moveTo>
                    <a:lnTo>
                      <a:pt x="262" y="136"/>
                    </a:lnTo>
                    <a:lnTo>
                      <a:pt x="260" y="144"/>
                    </a:lnTo>
                    <a:lnTo>
                      <a:pt x="256" y="148"/>
                    </a:lnTo>
                    <a:lnTo>
                      <a:pt x="252" y="152"/>
                    </a:lnTo>
                    <a:lnTo>
                      <a:pt x="244" y="154"/>
                    </a:lnTo>
                    <a:lnTo>
                      <a:pt x="112" y="154"/>
                    </a:lnTo>
                    <a:lnTo>
                      <a:pt x="112" y="154"/>
                    </a:lnTo>
                    <a:lnTo>
                      <a:pt x="104" y="152"/>
                    </a:lnTo>
                    <a:lnTo>
                      <a:pt x="100" y="148"/>
                    </a:lnTo>
                    <a:lnTo>
                      <a:pt x="96" y="144"/>
                    </a:lnTo>
                    <a:lnTo>
                      <a:pt x="94" y="136"/>
                    </a:lnTo>
                    <a:lnTo>
                      <a:pt x="262" y="136"/>
                    </a:lnTo>
                    <a:close/>
                    <a:moveTo>
                      <a:pt x="46" y="152"/>
                    </a:moveTo>
                    <a:lnTo>
                      <a:pt x="46" y="152"/>
                    </a:lnTo>
                    <a:lnTo>
                      <a:pt x="36" y="150"/>
                    </a:lnTo>
                    <a:lnTo>
                      <a:pt x="28" y="144"/>
                    </a:lnTo>
                    <a:lnTo>
                      <a:pt x="22" y="136"/>
                    </a:lnTo>
                    <a:lnTo>
                      <a:pt x="20" y="126"/>
                    </a:lnTo>
                    <a:lnTo>
                      <a:pt x="20" y="126"/>
                    </a:lnTo>
                    <a:lnTo>
                      <a:pt x="22" y="116"/>
                    </a:lnTo>
                    <a:lnTo>
                      <a:pt x="28" y="106"/>
                    </a:lnTo>
                    <a:lnTo>
                      <a:pt x="36" y="102"/>
                    </a:lnTo>
                    <a:lnTo>
                      <a:pt x="46" y="100"/>
                    </a:lnTo>
                    <a:lnTo>
                      <a:pt x="46" y="100"/>
                    </a:lnTo>
                    <a:lnTo>
                      <a:pt x="56" y="102"/>
                    </a:lnTo>
                    <a:lnTo>
                      <a:pt x="64" y="106"/>
                    </a:lnTo>
                    <a:lnTo>
                      <a:pt x="70" y="116"/>
                    </a:lnTo>
                    <a:lnTo>
                      <a:pt x="72" y="126"/>
                    </a:lnTo>
                    <a:lnTo>
                      <a:pt x="72" y="126"/>
                    </a:lnTo>
                    <a:lnTo>
                      <a:pt x="70" y="136"/>
                    </a:lnTo>
                    <a:lnTo>
                      <a:pt x="64" y="144"/>
                    </a:lnTo>
                    <a:lnTo>
                      <a:pt x="56" y="150"/>
                    </a:lnTo>
                    <a:lnTo>
                      <a:pt x="46" y="152"/>
                    </a:lnTo>
                    <a:lnTo>
                      <a:pt x="46" y="152"/>
                    </a:lnTo>
                    <a:close/>
                    <a:moveTo>
                      <a:pt x="288" y="212"/>
                    </a:moveTo>
                    <a:lnTo>
                      <a:pt x="204" y="212"/>
                    </a:lnTo>
                    <a:lnTo>
                      <a:pt x="156" y="212"/>
                    </a:lnTo>
                    <a:lnTo>
                      <a:pt x="68" y="212"/>
                    </a:lnTo>
                    <a:lnTo>
                      <a:pt x="68" y="206"/>
                    </a:lnTo>
                    <a:lnTo>
                      <a:pt x="68" y="206"/>
                    </a:lnTo>
                    <a:lnTo>
                      <a:pt x="70" y="198"/>
                    </a:lnTo>
                    <a:lnTo>
                      <a:pt x="76" y="190"/>
                    </a:lnTo>
                    <a:lnTo>
                      <a:pt x="82" y="186"/>
                    </a:lnTo>
                    <a:lnTo>
                      <a:pt x="90" y="184"/>
                    </a:lnTo>
                    <a:lnTo>
                      <a:pt x="152" y="184"/>
                    </a:lnTo>
                    <a:lnTo>
                      <a:pt x="208" y="184"/>
                    </a:lnTo>
                    <a:lnTo>
                      <a:pt x="266" y="184"/>
                    </a:lnTo>
                    <a:lnTo>
                      <a:pt x="266" y="184"/>
                    </a:lnTo>
                    <a:lnTo>
                      <a:pt x="274" y="186"/>
                    </a:lnTo>
                    <a:lnTo>
                      <a:pt x="280" y="190"/>
                    </a:lnTo>
                    <a:lnTo>
                      <a:pt x="286" y="198"/>
                    </a:lnTo>
                    <a:lnTo>
                      <a:pt x="288" y="206"/>
                    </a:lnTo>
                    <a:lnTo>
                      <a:pt x="288" y="212"/>
                    </a:lnTo>
                    <a:close/>
                    <a:moveTo>
                      <a:pt x="310" y="152"/>
                    </a:moveTo>
                    <a:lnTo>
                      <a:pt x="310" y="152"/>
                    </a:lnTo>
                    <a:lnTo>
                      <a:pt x="300" y="150"/>
                    </a:lnTo>
                    <a:lnTo>
                      <a:pt x="292" y="144"/>
                    </a:lnTo>
                    <a:lnTo>
                      <a:pt x="286" y="136"/>
                    </a:lnTo>
                    <a:lnTo>
                      <a:pt x="284" y="126"/>
                    </a:lnTo>
                    <a:lnTo>
                      <a:pt x="284" y="126"/>
                    </a:lnTo>
                    <a:lnTo>
                      <a:pt x="286" y="116"/>
                    </a:lnTo>
                    <a:lnTo>
                      <a:pt x="292" y="106"/>
                    </a:lnTo>
                    <a:lnTo>
                      <a:pt x="300" y="102"/>
                    </a:lnTo>
                    <a:lnTo>
                      <a:pt x="310" y="100"/>
                    </a:lnTo>
                    <a:lnTo>
                      <a:pt x="310" y="100"/>
                    </a:lnTo>
                    <a:lnTo>
                      <a:pt x="320" y="102"/>
                    </a:lnTo>
                    <a:lnTo>
                      <a:pt x="328" y="106"/>
                    </a:lnTo>
                    <a:lnTo>
                      <a:pt x="334" y="116"/>
                    </a:lnTo>
                    <a:lnTo>
                      <a:pt x="336" y="126"/>
                    </a:lnTo>
                    <a:lnTo>
                      <a:pt x="336" y="126"/>
                    </a:lnTo>
                    <a:lnTo>
                      <a:pt x="334" y="136"/>
                    </a:lnTo>
                    <a:lnTo>
                      <a:pt x="328" y="144"/>
                    </a:lnTo>
                    <a:lnTo>
                      <a:pt x="320" y="150"/>
                    </a:lnTo>
                    <a:lnTo>
                      <a:pt x="310" y="152"/>
                    </a:lnTo>
                    <a:lnTo>
                      <a:pt x="310" y="15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08" name="Freeform 4970"/>
              <p:cNvSpPr>
                <a:spLocks noEditPoints="1"/>
              </p:cNvSpPr>
              <p:nvPr/>
            </p:nvSpPr>
            <p:spPr bwMode="auto">
              <a:xfrm>
                <a:off x="7998597" y="1664721"/>
                <a:ext cx="437891" cy="382403"/>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209" name="Straight Arrow Connector 208"/>
              <p:cNvCxnSpPr/>
              <p:nvPr/>
            </p:nvCxnSpPr>
            <p:spPr>
              <a:xfrm>
                <a:off x="5780841" y="1936856"/>
                <a:ext cx="403412"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a:off x="6699190" y="1901701"/>
                <a:ext cx="242047"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 name="Freeform 4843"/>
              <p:cNvSpPr>
                <a:spLocks noEditPoints="1"/>
              </p:cNvSpPr>
              <p:nvPr/>
            </p:nvSpPr>
            <p:spPr bwMode="auto">
              <a:xfrm>
                <a:off x="8865821" y="1624307"/>
                <a:ext cx="442969" cy="394732"/>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12" name="Freeform 4903"/>
              <p:cNvSpPr>
                <a:spLocks noEditPoints="1"/>
              </p:cNvSpPr>
              <p:nvPr/>
            </p:nvSpPr>
            <p:spPr bwMode="auto">
              <a:xfrm>
                <a:off x="9647472" y="1561914"/>
                <a:ext cx="378372" cy="306311"/>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14" name="Freeform 4903"/>
              <p:cNvSpPr>
                <a:spLocks noEditPoints="1"/>
              </p:cNvSpPr>
              <p:nvPr/>
            </p:nvSpPr>
            <p:spPr bwMode="auto">
              <a:xfrm>
                <a:off x="9703460" y="2753327"/>
                <a:ext cx="378372" cy="306311"/>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cxnSp>
            <p:nvCxnSpPr>
              <p:cNvPr id="216" name="Straight Arrow Connector 215"/>
              <p:cNvCxnSpPr/>
              <p:nvPr/>
            </p:nvCxnSpPr>
            <p:spPr>
              <a:xfrm>
                <a:off x="7424657" y="1869799"/>
                <a:ext cx="484094"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rot="10800000" flipV="1">
                <a:off x="9892646" y="2208997"/>
                <a:ext cx="0" cy="48409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5044343" y="2111796"/>
                <a:ext cx="763684" cy="430887"/>
              </a:xfrm>
              <a:prstGeom prst="rect">
                <a:avLst/>
              </a:prstGeom>
              <a:noFill/>
              <a:ln>
                <a:noFill/>
              </a:ln>
            </p:spPr>
            <p:txBody>
              <a:bodyPr wrap="square" lIns="0" tIns="0" rIns="0" bIns="0" rtlCol="0">
                <a:spAutoFit/>
              </a:bodyPr>
              <a:lstStyle/>
              <a:p>
                <a:pPr algn="ctr"/>
                <a:r>
                  <a:rPr lang="en-US" sz="1400" dirty="0">
                    <a:latin typeface="Georgia" panose="02040502050405020303" pitchFamily="18" charset="0"/>
                    <a:cs typeface="Arial" pitchFamily="34" charset="0"/>
                  </a:rPr>
                  <a:t>Inspection Company</a:t>
                </a:r>
              </a:p>
            </p:txBody>
          </p:sp>
          <p:sp>
            <p:nvSpPr>
              <p:cNvPr id="221" name="TextBox 220"/>
              <p:cNvSpPr txBox="1"/>
              <p:nvPr/>
            </p:nvSpPr>
            <p:spPr>
              <a:xfrm>
                <a:off x="6034225" y="2151773"/>
                <a:ext cx="731801" cy="215444"/>
              </a:xfrm>
              <a:prstGeom prst="rect">
                <a:avLst/>
              </a:prstGeom>
              <a:noFill/>
              <a:ln>
                <a:noFill/>
              </a:ln>
            </p:spPr>
            <p:txBody>
              <a:bodyPr wrap="square" lIns="0" tIns="0" rIns="0" bIns="0" rtlCol="0">
                <a:spAutoFit/>
              </a:bodyPr>
              <a:lstStyle/>
              <a:p>
                <a:pPr algn="ctr"/>
                <a:r>
                  <a:rPr lang="en-US" sz="1400" dirty="0">
                    <a:latin typeface="Georgia" panose="02040502050405020303" pitchFamily="18" charset="0"/>
                    <a:cs typeface="Arial" pitchFamily="34" charset="0"/>
                  </a:rPr>
                  <a:t>Customs A</a:t>
                </a:r>
              </a:p>
            </p:txBody>
          </p:sp>
          <p:sp>
            <p:nvSpPr>
              <p:cNvPr id="222" name="TextBox 221"/>
              <p:cNvSpPr txBox="1"/>
              <p:nvPr/>
            </p:nvSpPr>
            <p:spPr>
              <a:xfrm>
                <a:off x="7825858" y="2087261"/>
                <a:ext cx="731801" cy="215444"/>
              </a:xfrm>
              <a:prstGeom prst="rect">
                <a:avLst/>
              </a:prstGeom>
              <a:noFill/>
              <a:ln>
                <a:noFill/>
              </a:ln>
            </p:spPr>
            <p:txBody>
              <a:bodyPr wrap="square" lIns="0" tIns="0" rIns="0" bIns="0" rtlCol="0">
                <a:spAutoFit/>
              </a:bodyPr>
              <a:lstStyle/>
              <a:p>
                <a:pPr algn="ctr"/>
                <a:r>
                  <a:rPr lang="en-US" sz="1400" dirty="0">
                    <a:latin typeface="Georgia" panose="02040502050405020303" pitchFamily="18" charset="0"/>
                    <a:cs typeface="Arial" pitchFamily="34" charset="0"/>
                  </a:rPr>
                  <a:t>Customs B</a:t>
                </a:r>
              </a:p>
            </p:txBody>
          </p:sp>
          <p:sp>
            <p:nvSpPr>
              <p:cNvPr id="223" name="TextBox 222"/>
              <p:cNvSpPr txBox="1"/>
              <p:nvPr/>
            </p:nvSpPr>
            <p:spPr>
              <a:xfrm>
                <a:off x="6805585" y="2048574"/>
                <a:ext cx="731801" cy="215444"/>
              </a:xfrm>
              <a:prstGeom prst="rect">
                <a:avLst/>
              </a:prstGeom>
              <a:noFill/>
              <a:ln>
                <a:noFill/>
              </a:ln>
            </p:spPr>
            <p:txBody>
              <a:bodyPr wrap="square" lIns="0" tIns="0" rIns="0" bIns="0" rtlCol="0">
                <a:spAutoFit/>
              </a:bodyPr>
              <a:lstStyle/>
              <a:p>
                <a:pPr algn="ctr"/>
                <a:r>
                  <a:rPr lang="en-US" sz="1400" dirty="0">
                    <a:latin typeface="Georgia" panose="02040502050405020303" pitchFamily="18" charset="0"/>
                    <a:cs typeface="Arial" pitchFamily="34" charset="0"/>
                  </a:rPr>
                  <a:t>Freight</a:t>
                </a:r>
              </a:p>
            </p:txBody>
          </p:sp>
          <p:sp>
            <p:nvSpPr>
              <p:cNvPr id="224" name="TextBox 223"/>
              <p:cNvSpPr txBox="1"/>
              <p:nvPr/>
            </p:nvSpPr>
            <p:spPr>
              <a:xfrm>
                <a:off x="5616647" y="1565877"/>
                <a:ext cx="731801" cy="369332"/>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Verified</a:t>
                </a:r>
              </a:p>
              <a:p>
                <a:pPr algn="ctr"/>
                <a:r>
                  <a:rPr lang="en-US" sz="1200" dirty="0">
                    <a:latin typeface="Georgia" panose="02040502050405020303" pitchFamily="18" charset="0"/>
                    <a:cs typeface="Arial" pitchFamily="34" charset="0"/>
                  </a:rPr>
                  <a:t>Good</a:t>
                </a:r>
              </a:p>
            </p:txBody>
          </p:sp>
          <p:sp>
            <p:nvSpPr>
              <p:cNvPr id="226" name="TextBox 225"/>
              <p:cNvSpPr txBox="1"/>
              <p:nvPr/>
            </p:nvSpPr>
            <p:spPr>
              <a:xfrm>
                <a:off x="7274302" y="1495808"/>
                <a:ext cx="731801" cy="369332"/>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Product Shipped</a:t>
                </a:r>
              </a:p>
            </p:txBody>
          </p:sp>
          <p:sp>
            <p:nvSpPr>
              <p:cNvPr id="230" name="TextBox 229"/>
              <p:cNvSpPr txBox="1"/>
              <p:nvPr/>
            </p:nvSpPr>
            <p:spPr>
              <a:xfrm>
                <a:off x="8710854" y="2087260"/>
                <a:ext cx="752902" cy="2154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Importer</a:t>
                </a:r>
              </a:p>
            </p:txBody>
          </p:sp>
          <p:sp>
            <p:nvSpPr>
              <p:cNvPr id="249" name="TextBox 248"/>
              <p:cNvSpPr txBox="1"/>
              <p:nvPr/>
            </p:nvSpPr>
            <p:spPr>
              <a:xfrm>
                <a:off x="9460207" y="1910255"/>
                <a:ext cx="752902" cy="43088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Importer Bank</a:t>
                </a:r>
              </a:p>
            </p:txBody>
          </p:sp>
          <p:sp>
            <p:nvSpPr>
              <p:cNvPr id="252" name="TextBox 251"/>
              <p:cNvSpPr txBox="1"/>
              <p:nvPr/>
            </p:nvSpPr>
            <p:spPr>
              <a:xfrm>
                <a:off x="9457765" y="3065530"/>
                <a:ext cx="752902" cy="2154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Export Bank</a:t>
                </a:r>
              </a:p>
            </p:txBody>
          </p:sp>
          <p:sp>
            <p:nvSpPr>
              <p:cNvPr id="253" name="TextBox 252"/>
              <p:cNvSpPr txBox="1"/>
              <p:nvPr/>
            </p:nvSpPr>
            <p:spPr>
              <a:xfrm>
                <a:off x="2310262" y="1606069"/>
                <a:ext cx="986997" cy="184666"/>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Order Good</a:t>
                </a:r>
              </a:p>
            </p:txBody>
          </p:sp>
          <p:sp>
            <p:nvSpPr>
              <p:cNvPr id="254" name="TextBox 253"/>
              <p:cNvSpPr txBox="1"/>
              <p:nvPr/>
            </p:nvSpPr>
            <p:spPr>
              <a:xfrm>
                <a:off x="2316124" y="1828703"/>
                <a:ext cx="986997" cy="184666"/>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Provide Invoice</a:t>
                </a:r>
              </a:p>
            </p:txBody>
          </p:sp>
          <p:cxnSp>
            <p:nvCxnSpPr>
              <p:cNvPr id="255" name="Straight Arrow Connector 254"/>
              <p:cNvCxnSpPr/>
              <p:nvPr/>
            </p:nvCxnSpPr>
            <p:spPr>
              <a:xfrm>
                <a:off x="1909745" y="1477039"/>
                <a:ext cx="2097741"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4078941" y="1477039"/>
                <a:ext cx="4276165"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8" name="Freeform 4846"/>
              <p:cNvSpPr>
                <a:spLocks noEditPoints="1"/>
              </p:cNvSpPr>
              <p:nvPr/>
            </p:nvSpPr>
            <p:spPr bwMode="auto">
              <a:xfrm>
                <a:off x="2587594" y="2421150"/>
                <a:ext cx="417165" cy="344054"/>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56" name="Rectangle 55"/>
              <p:cNvSpPr/>
              <p:nvPr/>
            </p:nvSpPr>
            <p:spPr>
              <a:xfrm>
                <a:off x="3188163" y="2405967"/>
                <a:ext cx="668921" cy="1014801"/>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dirty="0">
                  <a:latin typeface="Georgia" panose="02040502050405020303" pitchFamily="18" charset="0"/>
                </a:endParaRPr>
              </a:p>
            </p:txBody>
          </p:sp>
          <p:cxnSp>
            <p:nvCxnSpPr>
              <p:cNvPr id="263" name="Straight Connector 262"/>
              <p:cNvCxnSpPr/>
              <p:nvPr/>
            </p:nvCxnSpPr>
            <p:spPr>
              <a:xfrm>
                <a:off x="2865434" y="2417781"/>
                <a:ext cx="322729" cy="0"/>
              </a:xfrm>
              <a:prstGeom prst="line">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3982608" y="1565076"/>
                <a:ext cx="0" cy="18556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4555315" y="1523226"/>
                <a:ext cx="731801" cy="369332"/>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Initiate Shipment</a:t>
                </a:r>
              </a:p>
            </p:txBody>
          </p:sp>
          <p:sp>
            <p:nvSpPr>
              <p:cNvPr id="271" name="TextBox 270"/>
              <p:cNvSpPr txBox="1"/>
              <p:nvPr/>
            </p:nvSpPr>
            <p:spPr>
              <a:xfrm>
                <a:off x="6454313" y="1507895"/>
                <a:ext cx="731801" cy="400110"/>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Verified</a:t>
                </a:r>
                <a:endParaRPr lang="en-US" sz="1400" dirty="0">
                  <a:latin typeface="Georgia" panose="02040502050405020303" pitchFamily="18" charset="0"/>
                  <a:cs typeface="Arial" pitchFamily="34" charset="0"/>
                </a:endParaRPr>
              </a:p>
              <a:p>
                <a:pPr algn="ctr"/>
                <a:r>
                  <a:rPr lang="en-US" sz="1400" dirty="0">
                    <a:latin typeface="Georgia" panose="02040502050405020303" pitchFamily="18" charset="0"/>
                    <a:cs typeface="Arial" pitchFamily="34" charset="0"/>
                  </a:rPr>
                  <a:t>Good</a:t>
                </a:r>
              </a:p>
            </p:txBody>
          </p:sp>
          <p:cxnSp>
            <p:nvCxnSpPr>
              <p:cNvPr id="272" name="Straight Arrow Connector 271"/>
              <p:cNvCxnSpPr/>
              <p:nvPr/>
            </p:nvCxnSpPr>
            <p:spPr>
              <a:xfrm>
                <a:off x="8479775" y="1836965"/>
                <a:ext cx="403412"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3" name="TextBox 272"/>
              <p:cNvSpPr txBox="1"/>
              <p:nvPr/>
            </p:nvSpPr>
            <p:spPr>
              <a:xfrm>
                <a:off x="8285254" y="1486535"/>
                <a:ext cx="731801" cy="369332"/>
              </a:xfrm>
              <a:prstGeom prst="rect">
                <a:avLst/>
              </a:prstGeom>
              <a:noFill/>
              <a:ln>
                <a:noFill/>
              </a:ln>
            </p:spPr>
            <p:txBody>
              <a:bodyPr wrap="square" lIns="0" tIns="0" rIns="0" bIns="0" rtlCol="0">
                <a:spAutoFit/>
              </a:bodyPr>
              <a:lstStyle/>
              <a:p>
                <a:pPr algn="ctr"/>
                <a:r>
                  <a:rPr lang="en-US" sz="1200" dirty="0">
                    <a:latin typeface="Georgia" panose="02040502050405020303" pitchFamily="18" charset="0"/>
                    <a:cs typeface="Arial" pitchFamily="34" charset="0"/>
                  </a:rPr>
                  <a:t>Receive</a:t>
                </a:r>
              </a:p>
              <a:p>
                <a:pPr algn="ctr"/>
                <a:r>
                  <a:rPr lang="en-US" sz="1200" dirty="0">
                    <a:latin typeface="Georgia" panose="02040502050405020303" pitchFamily="18" charset="0"/>
                    <a:cs typeface="Arial" pitchFamily="34" charset="0"/>
                  </a:rPr>
                  <a:t>Goods</a:t>
                </a:r>
              </a:p>
            </p:txBody>
          </p:sp>
          <p:cxnSp>
            <p:nvCxnSpPr>
              <p:cNvPr id="277" name="Elbow Connector 276"/>
              <p:cNvCxnSpPr/>
              <p:nvPr/>
            </p:nvCxnSpPr>
            <p:spPr>
              <a:xfrm rot="5400000">
                <a:off x="8011893" y="2201860"/>
                <a:ext cx="887506" cy="340781"/>
              </a:xfrm>
              <a:prstGeom prst="bentConnector3">
                <a:avLst>
                  <a:gd name="adj1" fmla="val 100719"/>
                </a:avLst>
              </a:prstGeom>
              <a:ln w="127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9" name="Freeform 4846"/>
              <p:cNvSpPr>
                <a:spLocks noEditPoints="1"/>
              </p:cNvSpPr>
              <p:nvPr/>
            </p:nvSpPr>
            <p:spPr bwMode="auto">
              <a:xfrm>
                <a:off x="7846974" y="2633137"/>
                <a:ext cx="417165" cy="344054"/>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80" name="TextBox 279"/>
              <p:cNvSpPr txBox="1"/>
              <p:nvPr/>
            </p:nvSpPr>
            <p:spPr>
              <a:xfrm>
                <a:off x="1924509" y="2459453"/>
                <a:ext cx="776533" cy="43088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Smart Contracts</a:t>
                </a:r>
              </a:p>
            </p:txBody>
          </p:sp>
          <p:sp>
            <p:nvSpPr>
              <p:cNvPr id="281" name="TextBox 280"/>
              <p:cNvSpPr txBox="1"/>
              <p:nvPr/>
            </p:nvSpPr>
            <p:spPr>
              <a:xfrm>
                <a:off x="7667289" y="2933119"/>
                <a:ext cx="776533" cy="43088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Smart Contracts</a:t>
                </a:r>
              </a:p>
            </p:txBody>
          </p:sp>
          <p:cxnSp>
            <p:nvCxnSpPr>
              <p:cNvPr id="282" name="Straight Connector 281"/>
              <p:cNvCxnSpPr/>
              <p:nvPr/>
            </p:nvCxnSpPr>
            <p:spPr>
              <a:xfrm>
                <a:off x="4861380" y="1943059"/>
                <a:ext cx="0" cy="121023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3" name="Freeform 4846"/>
              <p:cNvSpPr>
                <a:spLocks noEditPoints="1"/>
              </p:cNvSpPr>
              <p:nvPr/>
            </p:nvSpPr>
            <p:spPr bwMode="auto">
              <a:xfrm>
                <a:off x="4676125" y="2258394"/>
                <a:ext cx="417165" cy="344054"/>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84" name="TextBox 283"/>
              <p:cNvSpPr txBox="1"/>
              <p:nvPr/>
            </p:nvSpPr>
            <p:spPr>
              <a:xfrm>
                <a:off x="3971663" y="2281059"/>
                <a:ext cx="776533" cy="43088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Smart Contracts</a:t>
                </a:r>
              </a:p>
            </p:txBody>
          </p:sp>
          <p:cxnSp>
            <p:nvCxnSpPr>
              <p:cNvPr id="285" name="Straight Connector 284"/>
              <p:cNvCxnSpPr/>
              <p:nvPr/>
            </p:nvCxnSpPr>
            <p:spPr>
              <a:xfrm rot="5400000">
                <a:off x="4756062" y="3040946"/>
                <a:ext cx="0" cy="242047"/>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6" name="Freeform 4903"/>
              <p:cNvSpPr>
                <a:spLocks noEditPoints="1"/>
              </p:cNvSpPr>
              <p:nvPr/>
            </p:nvSpPr>
            <p:spPr bwMode="auto">
              <a:xfrm>
                <a:off x="4163188" y="2907708"/>
                <a:ext cx="378372" cy="306311"/>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87" name="TextBox 286"/>
              <p:cNvSpPr txBox="1"/>
              <p:nvPr/>
            </p:nvSpPr>
            <p:spPr>
              <a:xfrm>
                <a:off x="3787801" y="3243957"/>
                <a:ext cx="1173239" cy="2154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Export Bank</a:t>
                </a:r>
              </a:p>
            </p:txBody>
          </p:sp>
          <p:sp>
            <p:nvSpPr>
              <p:cNvPr id="288" name="Freeform 4995"/>
              <p:cNvSpPr>
                <a:spLocks noEditPoints="1"/>
              </p:cNvSpPr>
              <p:nvPr/>
            </p:nvSpPr>
            <p:spPr bwMode="auto">
              <a:xfrm>
                <a:off x="5576175" y="2806798"/>
                <a:ext cx="359178" cy="404074"/>
              </a:xfrm>
              <a:custGeom>
                <a:avLst/>
                <a:gdLst>
                  <a:gd name="T0" fmla="*/ 54 w 336"/>
                  <a:gd name="T1" fmla="*/ 152 h 378"/>
                  <a:gd name="T2" fmla="*/ 62 w 336"/>
                  <a:gd name="T3" fmla="*/ 142 h 378"/>
                  <a:gd name="T4" fmla="*/ 86 w 336"/>
                  <a:gd name="T5" fmla="*/ 122 h 378"/>
                  <a:gd name="T6" fmla="*/ 42 w 336"/>
                  <a:gd name="T7" fmla="*/ 228 h 378"/>
                  <a:gd name="T8" fmla="*/ 94 w 336"/>
                  <a:gd name="T9" fmla="*/ 250 h 378"/>
                  <a:gd name="T10" fmla="*/ 162 w 336"/>
                  <a:gd name="T11" fmla="*/ 160 h 378"/>
                  <a:gd name="T12" fmla="*/ 200 w 336"/>
                  <a:gd name="T13" fmla="*/ 80 h 378"/>
                  <a:gd name="T14" fmla="*/ 162 w 336"/>
                  <a:gd name="T15" fmla="*/ 22 h 378"/>
                  <a:gd name="T16" fmla="*/ 154 w 336"/>
                  <a:gd name="T17" fmla="*/ 8 h 378"/>
                  <a:gd name="T18" fmla="*/ 122 w 336"/>
                  <a:gd name="T19" fmla="*/ 8 h 378"/>
                  <a:gd name="T20" fmla="*/ 104 w 336"/>
                  <a:gd name="T21" fmla="*/ 40 h 378"/>
                  <a:gd name="T22" fmla="*/ 84 w 336"/>
                  <a:gd name="T23" fmla="*/ 98 h 378"/>
                  <a:gd name="T24" fmla="*/ 56 w 336"/>
                  <a:gd name="T25" fmla="*/ 128 h 378"/>
                  <a:gd name="T26" fmla="*/ 50 w 336"/>
                  <a:gd name="T27" fmla="*/ 126 h 378"/>
                  <a:gd name="T28" fmla="*/ 36 w 336"/>
                  <a:gd name="T29" fmla="*/ 134 h 378"/>
                  <a:gd name="T30" fmla="*/ 42 w 336"/>
                  <a:gd name="T31" fmla="*/ 152 h 378"/>
                  <a:gd name="T32" fmla="*/ 162 w 336"/>
                  <a:gd name="T33" fmla="*/ 46 h 378"/>
                  <a:gd name="T34" fmla="*/ 168 w 336"/>
                  <a:gd name="T35" fmla="*/ 54 h 378"/>
                  <a:gd name="T36" fmla="*/ 116 w 336"/>
                  <a:gd name="T37" fmla="*/ 134 h 378"/>
                  <a:gd name="T38" fmla="*/ 74 w 336"/>
                  <a:gd name="T39" fmla="*/ 216 h 378"/>
                  <a:gd name="T40" fmla="*/ 68 w 336"/>
                  <a:gd name="T41" fmla="*/ 220 h 378"/>
                  <a:gd name="T42" fmla="*/ 62 w 336"/>
                  <a:gd name="T43" fmla="*/ 212 h 378"/>
                  <a:gd name="T44" fmla="*/ 106 w 336"/>
                  <a:gd name="T45" fmla="*/ 128 h 378"/>
                  <a:gd name="T46" fmla="*/ 158 w 336"/>
                  <a:gd name="T47" fmla="*/ 48 h 378"/>
                  <a:gd name="T48" fmla="*/ 124 w 336"/>
                  <a:gd name="T49" fmla="*/ 28 h 378"/>
                  <a:gd name="T50" fmla="*/ 134 w 336"/>
                  <a:gd name="T51" fmla="*/ 20 h 378"/>
                  <a:gd name="T52" fmla="*/ 148 w 336"/>
                  <a:gd name="T53" fmla="*/ 26 h 378"/>
                  <a:gd name="T54" fmla="*/ 128 w 336"/>
                  <a:gd name="T55" fmla="*/ 58 h 378"/>
                  <a:gd name="T56" fmla="*/ 120 w 336"/>
                  <a:gd name="T57" fmla="*/ 44 h 378"/>
                  <a:gd name="T58" fmla="*/ 34 w 336"/>
                  <a:gd name="T59" fmla="*/ 262 h 378"/>
                  <a:gd name="T60" fmla="*/ 64 w 336"/>
                  <a:gd name="T61" fmla="*/ 280 h 378"/>
                  <a:gd name="T62" fmla="*/ 170 w 336"/>
                  <a:gd name="T63" fmla="*/ 12 h 378"/>
                  <a:gd name="T64" fmla="*/ 194 w 336"/>
                  <a:gd name="T65" fmla="*/ 0 h 378"/>
                  <a:gd name="T66" fmla="*/ 214 w 336"/>
                  <a:gd name="T67" fmla="*/ 18 h 378"/>
                  <a:gd name="T68" fmla="*/ 336 w 336"/>
                  <a:gd name="T69" fmla="*/ 212 h 378"/>
                  <a:gd name="T70" fmla="*/ 330 w 336"/>
                  <a:gd name="T71" fmla="*/ 222 h 378"/>
                  <a:gd name="T72" fmla="*/ 264 w 336"/>
                  <a:gd name="T73" fmla="*/ 226 h 378"/>
                  <a:gd name="T74" fmla="*/ 196 w 336"/>
                  <a:gd name="T75" fmla="*/ 246 h 378"/>
                  <a:gd name="T76" fmla="*/ 188 w 336"/>
                  <a:gd name="T77" fmla="*/ 264 h 378"/>
                  <a:gd name="T78" fmla="*/ 212 w 336"/>
                  <a:gd name="T79" fmla="*/ 284 h 378"/>
                  <a:gd name="T80" fmla="*/ 228 w 336"/>
                  <a:gd name="T81" fmla="*/ 314 h 378"/>
                  <a:gd name="T82" fmla="*/ 214 w 336"/>
                  <a:gd name="T83" fmla="*/ 342 h 378"/>
                  <a:gd name="T84" fmla="*/ 142 w 336"/>
                  <a:gd name="T85" fmla="*/ 368 h 378"/>
                  <a:gd name="T86" fmla="*/ 44 w 336"/>
                  <a:gd name="T87" fmla="*/ 378 h 378"/>
                  <a:gd name="T88" fmla="*/ 2 w 336"/>
                  <a:gd name="T89" fmla="*/ 376 h 378"/>
                  <a:gd name="T90" fmla="*/ 0 w 336"/>
                  <a:gd name="T91" fmla="*/ 364 h 378"/>
                  <a:gd name="T92" fmla="*/ 10 w 336"/>
                  <a:gd name="T93" fmla="*/ 358 h 378"/>
                  <a:gd name="T94" fmla="*/ 156 w 336"/>
                  <a:gd name="T95" fmla="*/ 344 h 378"/>
                  <a:gd name="T96" fmla="*/ 208 w 336"/>
                  <a:gd name="T97" fmla="*/ 318 h 378"/>
                  <a:gd name="T98" fmla="*/ 204 w 336"/>
                  <a:gd name="T99" fmla="*/ 304 h 378"/>
                  <a:gd name="T100" fmla="*/ 176 w 336"/>
                  <a:gd name="T101" fmla="*/ 282 h 378"/>
                  <a:gd name="T102" fmla="*/ 168 w 336"/>
                  <a:gd name="T103" fmla="*/ 260 h 378"/>
                  <a:gd name="T104" fmla="*/ 186 w 336"/>
                  <a:gd name="T105" fmla="*/ 228 h 378"/>
                  <a:gd name="T106" fmla="*/ 254 w 336"/>
                  <a:gd name="T107" fmla="*/ 206 h 378"/>
                  <a:gd name="T108" fmla="*/ 330 w 336"/>
                  <a:gd name="T109" fmla="*/ 202 h 378"/>
                  <a:gd name="T110" fmla="*/ 336 w 336"/>
                  <a:gd name="T111" fmla="*/ 212 h 378"/>
                  <a:gd name="T112" fmla="*/ 10 w 336"/>
                  <a:gd name="T113" fmla="*/ 270 h 378"/>
                  <a:gd name="T114" fmla="*/ 40 w 336"/>
                  <a:gd name="T115" fmla="*/ 274 h 378"/>
                  <a:gd name="T116" fmla="*/ 26 w 336"/>
                  <a:gd name="T117" fmla="*/ 310 h 378"/>
                  <a:gd name="T118" fmla="*/ 32 w 336"/>
                  <a:gd name="T119" fmla="*/ 310 h 378"/>
                  <a:gd name="T120" fmla="*/ 58 w 336"/>
                  <a:gd name="T121" fmla="*/ 286 h 378"/>
                  <a:gd name="T122" fmla="*/ 68 w 336"/>
                  <a:gd name="T123" fmla="*/ 304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 h="378">
                    <a:moveTo>
                      <a:pt x="42" y="152"/>
                    </a:moveTo>
                    <a:lnTo>
                      <a:pt x="42" y="152"/>
                    </a:lnTo>
                    <a:lnTo>
                      <a:pt x="48" y="154"/>
                    </a:lnTo>
                    <a:lnTo>
                      <a:pt x="54" y="152"/>
                    </a:lnTo>
                    <a:lnTo>
                      <a:pt x="58" y="150"/>
                    </a:lnTo>
                    <a:lnTo>
                      <a:pt x="62" y="146"/>
                    </a:lnTo>
                    <a:lnTo>
                      <a:pt x="62" y="146"/>
                    </a:lnTo>
                    <a:lnTo>
                      <a:pt x="62" y="142"/>
                    </a:lnTo>
                    <a:lnTo>
                      <a:pt x="62" y="142"/>
                    </a:lnTo>
                    <a:lnTo>
                      <a:pt x="74" y="134"/>
                    </a:lnTo>
                    <a:lnTo>
                      <a:pt x="86" y="122"/>
                    </a:lnTo>
                    <a:lnTo>
                      <a:pt x="86" y="122"/>
                    </a:lnTo>
                    <a:lnTo>
                      <a:pt x="64" y="166"/>
                    </a:lnTo>
                    <a:lnTo>
                      <a:pt x="50" y="200"/>
                    </a:lnTo>
                    <a:lnTo>
                      <a:pt x="44" y="220"/>
                    </a:lnTo>
                    <a:lnTo>
                      <a:pt x="42" y="228"/>
                    </a:lnTo>
                    <a:lnTo>
                      <a:pt x="66" y="242"/>
                    </a:lnTo>
                    <a:lnTo>
                      <a:pt x="88" y="256"/>
                    </a:lnTo>
                    <a:lnTo>
                      <a:pt x="88" y="256"/>
                    </a:lnTo>
                    <a:lnTo>
                      <a:pt x="94" y="250"/>
                    </a:lnTo>
                    <a:lnTo>
                      <a:pt x="110" y="232"/>
                    </a:lnTo>
                    <a:lnTo>
                      <a:pt x="134" y="202"/>
                    </a:lnTo>
                    <a:lnTo>
                      <a:pt x="148" y="182"/>
                    </a:lnTo>
                    <a:lnTo>
                      <a:pt x="162" y="160"/>
                    </a:lnTo>
                    <a:lnTo>
                      <a:pt x="162" y="160"/>
                    </a:lnTo>
                    <a:lnTo>
                      <a:pt x="174" y="136"/>
                    </a:lnTo>
                    <a:lnTo>
                      <a:pt x="184" y="114"/>
                    </a:lnTo>
                    <a:lnTo>
                      <a:pt x="200" y="80"/>
                    </a:lnTo>
                    <a:lnTo>
                      <a:pt x="206" y="56"/>
                    </a:lnTo>
                    <a:lnTo>
                      <a:pt x="208" y="48"/>
                    </a:lnTo>
                    <a:lnTo>
                      <a:pt x="184" y="34"/>
                    </a:lnTo>
                    <a:lnTo>
                      <a:pt x="162" y="22"/>
                    </a:lnTo>
                    <a:lnTo>
                      <a:pt x="162" y="22"/>
                    </a:lnTo>
                    <a:lnTo>
                      <a:pt x="160" y="14"/>
                    </a:lnTo>
                    <a:lnTo>
                      <a:pt x="154" y="8"/>
                    </a:lnTo>
                    <a:lnTo>
                      <a:pt x="154" y="8"/>
                    </a:lnTo>
                    <a:lnTo>
                      <a:pt x="146" y="4"/>
                    </a:lnTo>
                    <a:lnTo>
                      <a:pt x="138" y="4"/>
                    </a:lnTo>
                    <a:lnTo>
                      <a:pt x="130" y="4"/>
                    </a:lnTo>
                    <a:lnTo>
                      <a:pt x="122" y="8"/>
                    </a:lnTo>
                    <a:lnTo>
                      <a:pt x="122" y="8"/>
                    </a:lnTo>
                    <a:lnTo>
                      <a:pt x="116" y="14"/>
                    </a:lnTo>
                    <a:lnTo>
                      <a:pt x="110" y="20"/>
                    </a:lnTo>
                    <a:lnTo>
                      <a:pt x="104" y="40"/>
                    </a:lnTo>
                    <a:lnTo>
                      <a:pt x="104" y="40"/>
                    </a:lnTo>
                    <a:lnTo>
                      <a:pt x="98" y="64"/>
                    </a:lnTo>
                    <a:lnTo>
                      <a:pt x="92" y="80"/>
                    </a:lnTo>
                    <a:lnTo>
                      <a:pt x="84" y="98"/>
                    </a:lnTo>
                    <a:lnTo>
                      <a:pt x="84" y="98"/>
                    </a:lnTo>
                    <a:lnTo>
                      <a:pt x="78" y="108"/>
                    </a:lnTo>
                    <a:lnTo>
                      <a:pt x="70" y="116"/>
                    </a:lnTo>
                    <a:lnTo>
                      <a:pt x="56" y="128"/>
                    </a:lnTo>
                    <a:lnTo>
                      <a:pt x="56" y="128"/>
                    </a:lnTo>
                    <a:lnTo>
                      <a:pt x="54" y="126"/>
                    </a:lnTo>
                    <a:lnTo>
                      <a:pt x="54" y="126"/>
                    </a:lnTo>
                    <a:lnTo>
                      <a:pt x="50" y="126"/>
                    </a:lnTo>
                    <a:lnTo>
                      <a:pt x="44" y="126"/>
                    </a:lnTo>
                    <a:lnTo>
                      <a:pt x="40" y="128"/>
                    </a:lnTo>
                    <a:lnTo>
                      <a:pt x="36" y="134"/>
                    </a:lnTo>
                    <a:lnTo>
                      <a:pt x="36" y="134"/>
                    </a:lnTo>
                    <a:lnTo>
                      <a:pt x="34" y="138"/>
                    </a:lnTo>
                    <a:lnTo>
                      <a:pt x="36" y="144"/>
                    </a:lnTo>
                    <a:lnTo>
                      <a:pt x="38" y="148"/>
                    </a:lnTo>
                    <a:lnTo>
                      <a:pt x="42" y="152"/>
                    </a:lnTo>
                    <a:lnTo>
                      <a:pt x="42" y="152"/>
                    </a:lnTo>
                    <a:close/>
                    <a:moveTo>
                      <a:pt x="158" y="48"/>
                    </a:moveTo>
                    <a:lnTo>
                      <a:pt x="158" y="48"/>
                    </a:lnTo>
                    <a:lnTo>
                      <a:pt x="162" y="46"/>
                    </a:lnTo>
                    <a:lnTo>
                      <a:pt x="166" y="46"/>
                    </a:lnTo>
                    <a:lnTo>
                      <a:pt x="166" y="46"/>
                    </a:lnTo>
                    <a:lnTo>
                      <a:pt x="168" y="50"/>
                    </a:lnTo>
                    <a:lnTo>
                      <a:pt x="168" y="54"/>
                    </a:lnTo>
                    <a:lnTo>
                      <a:pt x="168" y="54"/>
                    </a:lnTo>
                    <a:lnTo>
                      <a:pt x="152" y="76"/>
                    </a:lnTo>
                    <a:lnTo>
                      <a:pt x="136" y="100"/>
                    </a:lnTo>
                    <a:lnTo>
                      <a:pt x="116" y="134"/>
                    </a:lnTo>
                    <a:lnTo>
                      <a:pt x="116" y="134"/>
                    </a:lnTo>
                    <a:lnTo>
                      <a:pt x="96" y="168"/>
                    </a:lnTo>
                    <a:lnTo>
                      <a:pt x="84" y="194"/>
                    </a:lnTo>
                    <a:lnTo>
                      <a:pt x="74" y="216"/>
                    </a:lnTo>
                    <a:lnTo>
                      <a:pt x="74" y="216"/>
                    </a:lnTo>
                    <a:lnTo>
                      <a:pt x="72" y="220"/>
                    </a:lnTo>
                    <a:lnTo>
                      <a:pt x="68" y="220"/>
                    </a:lnTo>
                    <a:lnTo>
                      <a:pt x="68" y="220"/>
                    </a:lnTo>
                    <a:lnTo>
                      <a:pt x="66" y="220"/>
                    </a:lnTo>
                    <a:lnTo>
                      <a:pt x="66" y="220"/>
                    </a:lnTo>
                    <a:lnTo>
                      <a:pt x="64" y="218"/>
                    </a:lnTo>
                    <a:lnTo>
                      <a:pt x="62" y="212"/>
                    </a:lnTo>
                    <a:lnTo>
                      <a:pt x="62" y="212"/>
                    </a:lnTo>
                    <a:lnTo>
                      <a:pt x="74" y="188"/>
                    </a:lnTo>
                    <a:lnTo>
                      <a:pt x="86" y="162"/>
                    </a:lnTo>
                    <a:lnTo>
                      <a:pt x="106" y="128"/>
                    </a:lnTo>
                    <a:lnTo>
                      <a:pt x="106" y="128"/>
                    </a:lnTo>
                    <a:lnTo>
                      <a:pt x="126" y="92"/>
                    </a:lnTo>
                    <a:lnTo>
                      <a:pt x="142" y="68"/>
                    </a:lnTo>
                    <a:lnTo>
                      <a:pt x="158" y="48"/>
                    </a:lnTo>
                    <a:lnTo>
                      <a:pt x="158" y="48"/>
                    </a:lnTo>
                    <a:close/>
                    <a:moveTo>
                      <a:pt x="120" y="44"/>
                    </a:moveTo>
                    <a:lnTo>
                      <a:pt x="120" y="44"/>
                    </a:lnTo>
                    <a:lnTo>
                      <a:pt x="124" y="28"/>
                    </a:lnTo>
                    <a:lnTo>
                      <a:pt x="128" y="24"/>
                    </a:lnTo>
                    <a:lnTo>
                      <a:pt x="130" y="20"/>
                    </a:lnTo>
                    <a:lnTo>
                      <a:pt x="130" y="20"/>
                    </a:lnTo>
                    <a:lnTo>
                      <a:pt x="134" y="20"/>
                    </a:lnTo>
                    <a:lnTo>
                      <a:pt x="138" y="20"/>
                    </a:lnTo>
                    <a:lnTo>
                      <a:pt x="144" y="22"/>
                    </a:lnTo>
                    <a:lnTo>
                      <a:pt x="144" y="22"/>
                    </a:lnTo>
                    <a:lnTo>
                      <a:pt x="148" y="26"/>
                    </a:lnTo>
                    <a:lnTo>
                      <a:pt x="148" y="30"/>
                    </a:lnTo>
                    <a:lnTo>
                      <a:pt x="148" y="34"/>
                    </a:lnTo>
                    <a:lnTo>
                      <a:pt x="148" y="34"/>
                    </a:lnTo>
                    <a:lnTo>
                      <a:pt x="128" y="58"/>
                    </a:lnTo>
                    <a:lnTo>
                      <a:pt x="104" y="94"/>
                    </a:lnTo>
                    <a:lnTo>
                      <a:pt x="104" y="94"/>
                    </a:lnTo>
                    <a:lnTo>
                      <a:pt x="114" y="66"/>
                    </a:lnTo>
                    <a:lnTo>
                      <a:pt x="120" y="44"/>
                    </a:lnTo>
                    <a:lnTo>
                      <a:pt x="120" y="44"/>
                    </a:lnTo>
                    <a:close/>
                    <a:moveTo>
                      <a:pt x="50" y="270"/>
                    </a:moveTo>
                    <a:lnTo>
                      <a:pt x="50" y="270"/>
                    </a:lnTo>
                    <a:lnTo>
                      <a:pt x="34" y="262"/>
                    </a:lnTo>
                    <a:lnTo>
                      <a:pt x="38" y="240"/>
                    </a:lnTo>
                    <a:lnTo>
                      <a:pt x="80" y="264"/>
                    </a:lnTo>
                    <a:lnTo>
                      <a:pt x="64" y="280"/>
                    </a:lnTo>
                    <a:lnTo>
                      <a:pt x="64" y="280"/>
                    </a:lnTo>
                    <a:lnTo>
                      <a:pt x="50" y="270"/>
                    </a:lnTo>
                    <a:lnTo>
                      <a:pt x="50" y="270"/>
                    </a:lnTo>
                    <a:close/>
                    <a:moveTo>
                      <a:pt x="212" y="36"/>
                    </a:moveTo>
                    <a:lnTo>
                      <a:pt x="170" y="12"/>
                    </a:lnTo>
                    <a:lnTo>
                      <a:pt x="170" y="12"/>
                    </a:lnTo>
                    <a:lnTo>
                      <a:pt x="176" y="4"/>
                    </a:lnTo>
                    <a:lnTo>
                      <a:pt x="184" y="0"/>
                    </a:lnTo>
                    <a:lnTo>
                      <a:pt x="194" y="0"/>
                    </a:lnTo>
                    <a:lnTo>
                      <a:pt x="204" y="2"/>
                    </a:lnTo>
                    <a:lnTo>
                      <a:pt x="204" y="2"/>
                    </a:lnTo>
                    <a:lnTo>
                      <a:pt x="210" y="8"/>
                    </a:lnTo>
                    <a:lnTo>
                      <a:pt x="214" y="18"/>
                    </a:lnTo>
                    <a:lnTo>
                      <a:pt x="216" y="26"/>
                    </a:lnTo>
                    <a:lnTo>
                      <a:pt x="212" y="36"/>
                    </a:lnTo>
                    <a:lnTo>
                      <a:pt x="212" y="36"/>
                    </a:lnTo>
                    <a:close/>
                    <a:moveTo>
                      <a:pt x="336" y="212"/>
                    </a:moveTo>
                    <a:lnTo>
                      <a:pt x="336" y="212"/>
                    </a:lnTo>
                    <a:lnTo>
                      <a:pt x="334" y="216"/>
                    </a:lnTo>
                    <a:lnTo>
                      <a:pt x="332" y="218"/>
                    </a:lnTo>
                    <a:lnTo>
                      <a:pt x="330" y="222"/>
                    </a:lnTo>
                    <a:lnTo>
                      <a:pt x="326" y="222"/>
                    </a:lnTo>
                    <a:lnTo>
                      <a:pt x="326" y="222"/>
                    </a:lnTo>
                    <a:lnTo>
                      <a:pt x="292" y="222"/>
                    </a:lnTo>
                    <a:lnTo>
                      <a:pt x="264" y="226"/>
                    </a:lnTo>
                    <a:lnTo>
                      <a:pt x="240" y="228"/>
                    </a:lnTo>
                    <a:lnTo>
                      <a:pt x="220" y="234"/>
                    </a:lnTo>
                    <a:lnTo>
                      <a:pt x="206" y="240"/>
                    </a:lnTo>
                    <a:lnTo>
                      <a:pt x="196" y="246"/>
                    </a:lnTo>
                    <a:lnTo>
                      <a:pt x="190" y="252"/>
                    </a:lnTo>
                    <a:lnTo>
                      <a:pt x="188" y="260"/>
                    </a:lnTo>
                    <a:lnTo>
                      <a:pt x="188" y="260"/>
                    </a:lnTo>
                    <a:lnTo>
                      <a:pt x="188" y="264"/>
                    </a:lnTo>
                    <a:lnTo>
                      <a:pt x="192" y="270"/>
                    </a:lnTo>
                    <a:lnTo>
                      <a:pt x="204" y="278"/>
                    </a:lnTo>
                    <a:lnTo>
                      <a:pt x="204" y="278"/>
                    </a:lnTo>
                    <a:lnTo>
                      <a:pt x="212" y="284"/>
                    </a:lnTo>
                    <a:lnTo>
                      <a:pt x="220" y="292"/>
                    </a:lnTo>
                    <a:lnTo>
                      <a:pt x="226" y="302"/>
                    </a:lnTo>
                    <a:lnTo>
                      <a:pt x="228" y="308"/>
                    </a:lnTo>
                    <a:lnTo>
                      <a:pt x="228" y="314"/>
                    </a:lnTo>
                    <a:lnTo>
                      <a:pt x="228" y="314"/>
                    </a:lnTo>
                    <a:lnTo>
                      <a:pt x="228" y="324"/>
                    </a:lnTo>
                    <a:lnTo>
                      <a:pt x="222" y="334"/>
                    </a:lnTo>
                    <a:lnTo>
                      <a:pt x="214" y="342"/>
                    </a:lnTo>
                    <a:lnTo>
                      <a:pt x="200" y="350"/>
                    </a:lnTo>
                    <a:lnTo>
                      <a:pt x="184" y="356"/>
                    </a:lnTo>
                    <a:lnTo>
                      <a:pt x="166" y="362"/>
                    </a:lnTo>
                    <a:lnTo>
                      <a:pt x="142" y="368"/>
                    </a:lnTo>
                    <a:lnTo>
                      <a:pt x="116" y="372"/>
                    </a:lnTo>
                    <a:lnTo>
                      <a:pt x="116" y="372"/>
                    </a:lnTo>
                    <a:lnTo>
                      <a:pt x="78" y="376"/>
                    </a:lnTo>
                    <a:lnTo>
                      <a:pt x="44" y="378"/>
                    </a:lnTo>
                    <a:lnTo>
                      <a:pt x="10" y="378"/>
                    </a:lnTo>
                    <a:lnTo>
                      <a:pt x="10" y="378"/>
                    </a:lnTo>
                    <a:lnTo>
                      <a:pt x="6" y="378"/>
                    </a:lnTo>
                    <a:lnTo>
                      <a:pt x="2" y="376"/>
                    </a:lnTo>
                    <a:lnTo>
                      <a:pt x="0" y="372"/>
                    </a:lnTo>
                    <a:lnTo>
                      <a:pt x="0" y="368"/>
                    </a:lnTo>
                    <a:lnTo>
                      <a:pt x="0" y="368"/>
                    </a:lnTo>
                    <a:lnTo>
                      <a:pt x="0" y="364"/>
                    </a:lnTo>
                    <a:lnTo>
                      <a:pt x="2" y="362"/>
                    </a:lnTo>
                    <a:lnTo>
                      <a:pt x="6" y="360"/>
                    </a:lnTo>
                    <a:lnTo>
                      <a:pt x="10" y="358"/>
                    </a:lnTo>
                    <a:lnTo>
                      <a:pt x="10" y="358"/>
                    </a:lnTo>
                    <a:lnTo>
                      <a:pt x="54" y="358"/>
                    </a:lnTo>
                    <a:lnTo>
                      <a:pt x="92" y="354"/>
                    </a:lnTo>
                    <a:lnTo>
                      <a:pt x="126" y="350"/>
                    </a:lnTo>
                    <a:lnTo>
                      <a:pt x="156" y="344"/>
                    </a:lnTo>
                    <a:lnTo>
                      <a:pt x="178" y="338"/>
                    </a:lnTo>
                    <a:lnTo>
                      <a:pt x="194" y="330"/>
                    </a:lnTo>
                    <a:lnTo>
                      <a:pt x="206" y="322"/>
                    </a:lnTo>
                    <a:lnTo>
                      <a:pt x="208" y="318"/>
                    </a:lnTo>
                    <a:lnTo>
                      <a:pt x="208" y="314"/>
                    </a:lnTo>
                    <a:lnTo>
                      <a:pt x="208" y="314"/>
                    </a:lnTo>
                    <a:lnTo>
                      <a:pt x="208" y="310"/>
                    </a:lnTo>
                    <a:lnTo>
                      <a:pt x="204" y="304"/>
                    </a:lnTo>
                    <a:lnTo>
                      <a:pt x="192" y="294"/>
                    </a:lnTo>
                    <a:lnTo>
                      <a:pt x="192" y="294"/>
                    </a:lnTo>
                    <a:lnTo>
                      <a:pt x="184" y="288"/>
                    </a:lnTo>
                    <a:lnTo>
                      <a:pt x="176" y="282"/>
                    </a:lnTo>
                    <a:lnTo>
                      <a:pt x="170" y="272"/>
                    </a:lnTo>
                    <a:lnTo>
                      <a:pt x="168" y="266"/>
                    </a:lnTo>
                    <a:lnTo>
                      <a:pt x="168" y="260"/>
                    </a:lnTo>
                    <a:lnTo>
                      <a:pt x="168" y="260"/>
                    </a:lnTo>
                    <a:lnTo>
                      <a:pt x="168" y="250"/>
                    </a:lnTo>
                    <a:lnTo>
                      <a:pt x="172" y="242"/>
                    </a:lnTo>
                    <a:lnTo>
                      <a:pt x="178" y="234"/>
                    </a:lnTo>
                    <a:lnTo>
                      <a:pt x="186" y="228"/>
                    </a:lnTo>
                    <a:lnTo>
                      <a:pt x="194" y="224"/>
                    </a:lnTo>
                    <a:lnTo>
                      <a:pt x="204" y="218"/>
                    </a:lnTo>
                    <a:lnTo>
                      <a:pt x="228" y="212"/>
                    </a:lnTo>
                    <a:lnTo>
                      <a:pt x="254" y="206"/>
                    </a:lnTo>
                    <a:lnTo>
                      <a:pt x="280" y="204"/>
                    </a:lnTo>
                    <a:lnTo>
                      <a:pt x="326" y="202"/>
                    </a:lnTo>
                    <a:lnTo>
                      <a:pt x="326" y="202"/>
                    </a:lnTo>
                    <a:lnTo>
                      <a:pt x="330" y="202"/>
                    </a:lnTo>
                    <a:lnTo>
                      <a:pt x="332" y="204"/>
                    </a:lnTo>
                    <a:lnTo>
                      <a:pt x="334" y="208"/>
                    </a:lnTo>
                    <a:lnTo>
                      <a:pt x="336" y="212"/>
                    </a:lnTo>
                    <a:lnTo>
                      <a:pt x="336" y="212"/>
                    </a:lnTo>
                    <a:close/>
                    <a:moveTo>
                      <a:pt x="68" y="304"/>
                    </a:moveTo>
                    <a:lnTo>
                      <a:pt x="10" y="338"/>
                    </a:lnTo>
                    <a:lnTo>
                      <a:pt x="10" y="270"/>
                    </a:lnTo>
                    <a:lnTo>
                      <a:pt x="10" y="270"/>
                    </a:lnTo>
                    <a:lnTo>
                      <a:pt x="16" y="268"/>
                    </a:lnTo>
                    <a:lnTo>
                      <a:pt x="22" y="270"/>
                    </a:lnTo>
                    <a:lnTo>
                      <a:pt x="30" y="270"/>
                    </a:lnTo>
                    <a:lnTo>
                      <a:pt x="40" y="274"/>
                    </a:lnTo>
                    <a:lnTo>
                      <a:pt x="24" y="302"/>
                    </a:lnTo>
                    <a:lnTo>
                      <a:pt x="24" y="302"/>
                    </a:lnTo>
                    <a:lnTo>
                      <a:pt x="22" y="308"/>
                    </a:lnTo>
                    <a:lnTo>
                      <a:pt x="26" y="310"/>
                    </a:lnTo>
                    <a:lnTo>
                      <a:pt x="26" y="310"/>
                    </a:lnTo>
                    <a:lnTo>
                      <a:pt x="28" y="312"/>
                    </a:lnTo>
                    <a:lnTo>
                      <a:pt x="28" y="312"/>
                    </a:lnTo>
                    <a:lnTo>
                      <a:pt x="32" y="310"/>
                    </a:lnTo>
                    <a:lnTo>
                      <a:pt x="34" y="308"/>
                    </a:lnTo>
                    <a:lnTo>
                      <a:pt x="50" y="280"/>
                    </a:lnTo>
                    <a:lnTo>
                      <a:pt x="50" y="280"/>
                    </a:lnTo>
                    <a:lnTo>
                      <a:pt x="58" y="286"/>
                    </a:lnTo>
                    <a:lnTo>
                      <a:pt x="64" y="292"/>
                    </a:lnTo>
                    <a:lnTo>
                      <a:pt x="66" y="298"/>
                    </a:lnTo>
                    <a:lnTo>
                      <a:pt x="68" y="304"/>
                    </a:lnTo>
                    <a:lnTo>
                      <a:pt x="68" y="30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90" name="Freeform 4992"/>
              <p:cNvSpPr>
                <a:spLocks noEditPoints="1"/>
              </p:cNvSpPr>
              <p:nvPr/>
            </p:nvSpPr>
            <p:spPr bwMode="auto">
              <a:xfrm>
                <a:off x="6091160" y="2852446"/>
                <a:ext cx="295039" cy="329246"/>
              </a:xfrm>
              <a:custGeom>
                <a:avLst/>
                <a:gdLst>
                  <a:gd name="T0" fmla="*/ 14 w 276"/>
                  <a:gd name="T1" fmla="*/ 26 h 308"/>
                  <a:gd name="T2" fmla="*/ 36 w 276"/>
                  <a:gd name="T3" fmla="*/ 30 h 308"/>
                  <a:gd name="T4" fmla="*/ 2 w 276"/>
                  <a:gd name="T5" fmla="*/ 52 h 308"/>
                  <a:gd name="T6" fmla="*/ 6 w 276"/>
                  <a:gd name="T7" fmla="*/ 30 h 308"/>
                  <a:gd name="T8" fmla="*/ 176 w 276"/>
                  <a:gd name="T9" fmla="*/ 202 h 308"/>
                  <a:gd name="T10" fmla="*/ 174 w 276"/>
                  <a:gd name="T11" fmla="*/ 194 h 308"/>
                  <a:gd name="T12" fmla="*/ 100 w 276"/>
                  <a:gd name="T13" fmla="*/ 132 h 308"/>
                  <a:gd name="T14" fmla="*/ 50 w 276"/>
                  <a:gd name="T15" fmla="*/ 80 h 308"/>
                  <a:gd name="T16" fmla="*/ 30 w 276"/>
                  <a:gd name="T17" fmla="*/ 58 h 308"/>
                  <a:gd name="T18" fmla="*/ 22 w 276"/>
                  <a:gd name="T19" fmla="*/ 64 h 308"/>
                  <a:gd name="T20" fmla="*/ 42 w 276"/>
                  <a:gd name="T21" fmla="*/ 88 h 308"/>
                  <a:gd name="T22" fmla="*/ 92 w 276"/>
                  <a:gd name="T23" fmla="*/ 140 h 308"/>
                  <a:gd name="T24" fmla="*/ 168 w 276"/>
                  <a:gd name="T25" fmla="*/ 204 h 308"/>
                  <a:gd name="T26" fmla="*/ 172 w 276"/>
                  <a:gd name="T27" fmla="*/ 206 h 308"/>
                  <a:gd name="T28" fmla="*/ 176 w 276"/>
                  <a:gd name="T29" fmla="*/ 202 h 308"/>
                  <a:gd name="T30" fmla="*/ 276 w 276"/>
                  <a:gd name="T31" fmla="*/ 292 h 308"/>
                  <a:gd name="T32" fmla="*/ 266 w 276"/>
                  <a:gd name="T33" fmla="*/ 308 h 308"/>
                  <a:gd name="T34" fmla="*/ 62 w 276"/>
                  <a:gd name="T35" fmla="*/ 308 h 308"/>
                  <a:gd name="T36" fmla="*/ 46 w 276"/>
                  <a:gd name="T37" fmla="*/ 298 h 308"/>
                  <a:gd name="T38" fmla="*/ 46 w 276"/>
                  <a:gd name="T39" fmla="*/ 112 h 308"/>
                  <a:gd name="T40" fmla="*/ 88 w 276"/>
                  <a:gd name="T41" fmla="*/ 156 h 308"/>
                  <a:gd name="T42" fmla="*/ 168 w 276"/>
                  <a:gd name="T43" fmla="*/ 220 h 308"/>
                  <a:gd name="T44" fmla="*/ 182 w 276"/>
                  <a:gd name="T45" fmla="*/ 214 h 308"/>
                  <a:gd name="T46" fmla="*/ 200 w 276"/>
                  <a:gd name="T47" fmla="*/ 196 h 308"/>
                  <a:gd name="T48" fmla="*/ 204 w 276"/>
                  <a:gd name="T49" fmla="*/ 182 h 308"/>
                  <a:gd name="T50" fmla="*/ 136 w 276"/>
                  <a:gd name="T51" fmla="*/ 106 h 308"/>
                  <a:gd name="T52" fmla="*/ 86 w 276"/>
                  <a:gd name="T53" fmla="*/ 62 h 308"/>
                  <a:gd name="T54" fmla="*/ 62 w 276"/>
                  <a:gd name="T55" fmla="*/ 34 h 308"/>
                  <a:gd name="T56" fmla="*/ 116 w 276"/>
                  <a:gd name="T57" fmla="*/ 68 h 308"/>
                  <a:gd name="T58" fmla="*/ 150 w 276"/>
                  <a:gd name="T59" fmla="*/ 106 h 308"/>
                  <a:gd name="T60" fmla="*/ 162 w 276"/>
                  <a:gd name="T61" fmla="*/ 126 h 308"/>
                  <a:gd name="T62" fmla="*/ 168 w 276"/>
                  <a:gd name="T63" fmla="*/ 126 h 308"/>
                  <a:gd name="T64" fmla="*/ 170 w 276"/>
                  <a:gd name="T65" fmla="*/ 118 h 308"/>
                  <a:gd name="T66" fmla="*/ 144 w 276"/>
                  <a:gd name="T67" fmla="*/ 80 h 308"/>
                  <a:gd name="T68" fmla="*/ 102 w 276"/>
                  <a:gd name="T69" fmla="*/ 40 h 308"/>
                  <a:gd name="T70" fmla="*/ 62 w 276"/>
                  <a:gd name="T71" fmla="*/ 20 h 308"/>
                  <a:gd name="T72" fmla="*/ 46 w 276"/>
                  <a:gd name="T73" fmla="*/ 16 h 308"/>
                  <a:gd name="T74" fmla="*/ 50 w 276"/>
                  <a:gd name="T75" fmla="*/ 4 h 308"/>
                  <a:gd name="T76" fmla="*/ 194 w 276"/>
                  <a:gd name="T77" fmla="*/ 0 h 308"/>
                  <a:gd name="T78" fmla="*/ 276 w 276"/>
                  <a:gd name="T79" fmla="*/ 82 h 308"/>
                  <a:gd name="T80" fmla="*/ 220 w 276"/>
                  <a:gd name="T81" fmla="*/ 206 h 308"/>
                  <a:gd name="T82" fmla="*/ 220 w 276"/>
                  <a:gd name="T83" fmla="*/ 206 h 308"/>
                  <a:gd name="T84" fmla="*/ 202 w 276"/>
                  <a:gd name="T85" fmla="*/ 214 h 308"/>
                  <a:gd name="T86" fmla="*/ 194 w 276"/>
                  <a:gd name="T87" fmla="*/ 226 h 308"/>
                  <a:gd name="T88" fmla="*/ 240 w 276"/>
                  <a:gd name="T89" fmla="*/ 272 h 308"/>
                  <a:gd name="T90" fmla="*/ 238 w 276"/>
                  <a:gd name="T91" fmla="*/ 266 h 308"/>
                  <a:gd name="T92" fmla="*/ 88 w 276"/>
                  <a:gd name="T93" fmla="*/ 264 h 308"/>
                  <a:gd name="T94" fmla="*/ 84 w 276"/>
                  <a:gd name="T95" fmla="*/ 266 h 308"/>
                  <a:gd name="T96" fmla="*/ 80 w 276"/>
                  <a:gd name="T97" fmla="*/ 272 h 308"/>
                  <a:gd name="T98" fmla="*/ 86 w 276"/>
                  <a:gd name="T99" fmla="*/ 280 h 308"/>
                  <a:gd name="T100" fmla="*/ 232 w 276"/>
                  <a:gd name="T101" fmla="*/ 280 h 308"/>
                  <a:gd name="T102" fmla="*/ 240 w 276"/>
                  <a:gd name="T103" fmla="*/ 274 h 308"/>
                  <a:gd name="T104" fmla="*/ 262 w 276"/>
                  <a:gd name="T105" fmla="*/ 84 h 308"/>
                  <a:gd name="T106" fmla="*/ 220 w 276"/>
                  <a:gd name="T107" fmla="*/ 42 h 308"/>
                  <a:gd name="T108" fmla="*/ 262 w 276"/>
                  <a:gd name="T109" fmla="*/ 8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6" h="308">
                    <a:moveTo>
                      <a:pt x="6" y="30"/>
                    </a:moveTo>
                    <a:lnTo>
                      <a:pt x="6" y="30"/>
                    </a:lnTo>
                    <a:lnTo>
                      <a:pt x="14" y="26"/>
                    </a:lnTo>
                    <a:lnTo>
                      <a:pt x="20" y="24"/>
                    </a:lnTo>
                    <a:lnTo>
                      <a:pt x="28" y="26"/>
                    </a:lnTo>
                    <a:lnTo>
                      <a:pt x="36" y="30"/>
                    </a:lnTo>
                    <a:lnTo>
                      <a:pt x="8" y="60"/>
                    </a:lnTo>
                    <a:lnTo>
                      <a:pt x="8" y="60"/>
                    </a:lnTo>
                    <a:lnTo>
                      <a:pt x="2" y="52"/>
                    </a:lnTo>
                    <a:lnTo>
                      <a:pt x="0" y="46"/>
                    </a:lnTo>
                    <a:lnTo>
                      <a:pt x="2" y="38"/>
                    </a:lnTo>
                    <a:lnTo>
                      <a:pt x="6" y="30"/>
                    </a:lnTo>
                    <a:lnTo>
                      <a:pt x="6" y="30"/>
                    </a:lnTo>
                    <a:close/>
                    <a:moveTo>
                      <a:pt x="176" y="202"/>
                    </a:moveTo>
                    <a:lnTo>
                      <a:pt x="176" y="202"/>
                    </a:lnTo>
                    <a:lnTo>
                      <a:pt x="176" y="198"/>
                    </a:lnTo>
                    <a:lnTo>
                      <a:pt x="174" y="194"/>
                    </a:lnTo>
                    <a:lnTo>
                      <a:pt x="174" y="194"/>
                    </a:lnTo>
                    <a:lnTo>
                      <a:pt x="154" y="178"/>
                    </a:lnTo>
                    <a:lnTo>
                      <a:pt x="130" y="158"/>
                    </a:lnTo>
                    <a:lnTo>
                      <a:pt x="100" y="132"/>
                    </a:lnTo>
                    <a:lnTo>
                      <a:pt x="100" y="132"/>
                    </a:lnTo>
                    <a:lnTo>
                      <a:pt x="70" y="102"/>
                    </a:lnTo>
                    <a:lnTo>
                      <a:pt x="50" y="80"/>
                    </a:lnTo>
                    <a:lnTo>
                      <a:pt x="32" y="60"/>
                    </a:lnTo>
                    <a:lnTo>
                      <a:pt x="32" y="60"/>
                    </a:lnTo>
                    <a:lnTo>
                      <a:pt x="30" y="58"/>
                    </a:lnTo>
                    <a:lnTo>
                      <a:pt x="24" y="60"/>
                    </a:lnTo>
                    <a:lnTo>
                      <a:pt x="24" y="60"/>
                    </a:lnTo>
                    <a:lnTo>
                      <a:pt x="22" y="64"/>
                    </a:lnTo>
                    <a:lnTo>
                      <a:pt x="24" y="68"/>
                    </a:lnTo>
                    <a:lnTo>
                      <a:pt x="24" y="68"/>
                    </a:lnTo>
                    <a:lnTo>
                      <a:pt x="42" y="88"/>
                    </a:lnTo>
                    <a:lnTo>
                      <a:pt x="62" y="110"/>
                    </a:lnTo>
                    <a:lnTo>
                      <a:pt x="92" y="140"/>
                    </a:lnTo>
                    <a:lnTo>
                      <a:pt x="92" y="140"/>
                    </a:lnTo>
                    <a:lnTo>
                      <a:pt x="122" y="168"/>
                    </a:lnTo>
                    <a:lnTo>
                      <a:pt x="146" y="188"/>
                    </a:lnTo>
                    <a:lnTo>
                      <a:pt x="168" y="204"/>
                    </a:lnTo>
                    <a:lnTo>
                      <a:pt x="168" y="204"/>
                    </a:lnTo>
                    <a:lnTo>
                      <a:pt x="172" y="206"/>
                    </a:lnTo>
                    <a:lnTo>
                      <a:pt x="172" y="206"/>
                    </a:lnTo>
                    <a:lnTo>
                      <a:pt x="174" y="204"/>
                    </a:lnTo>
                    <a:lnTo>
                      <a:pt x="176" y="202"/>
                    </a:lnTo>
                    <a:lnTo>
                      <a:pt x="176" y="202"/>
                    </a:lnTo>
                    <a:close/>
                    <a:moveTo>
                      <a:pt x="276" y="82"/>
                    </a:moveTo>
                    <a:lnTo>
                      <a:pt x="276" y="292"/>
                    </a:lnTo>
                    <a:lnTo>
                      <a:pt x="276" y="292"/>
                    </a:lnTo>
                    <a:lnTo>
                      <a:pt x="274" y="298"/>
                    </a:lnTo>
                    <a:lnTo>
                      <a:pt x="270" y="304"/>
                    </a:lnTo>
                    <a:lnTo>
                      <a:pt x="266" y="308"/>
                    </a:lnTo>
                    <a:lnTo>
                      <a:pt x="260" y="308"/>
                    </a:lnTo>
                    <a:lnTo>
                      <a:pt x="62" y="308"/>
                    </a:lnTo>
                    <a:lnTo>
                      <a:pt x="62" y="308"/>
                    </a:lnTo>
                    <a:lnTo>
                      <a:pt x="56" y="308"/>
                    </a:lnTo>
                    <a:lnTo>
                      <a:pt x="50" y="304"/>
                    </a:lnTo>
                    <a:lnTo>
                      <a:pt x="46" y="298"/>
                    </a:lnTo>
                    <a:lnTo>
                      <a:pt x="46" y="292"/>
                    </a:lnTo>
                    <a:lnTo>
                      <a:pt x="46" y="112"/>
                    </a:lnTo>
                    <a:lnTo>
                      <a:pt x="46" y="112"/>
                    </a:lnTo>
                    <a:lnTo>
                      <a:pt x="64" y="132"/>
                    </a:lnTo>
                    <a:lnTo>
                      <a:pt x="88" y="156"/>
                    </a:lnTo>
                    <a:lnTo>
                      <a:pt x="88" y="156"/>
                    </a:lnTo>
                    <a:lnTo>
                      <a:pt x="122" y="186"/>
                    </a:lnTo>
                    <a:lnTo>
                      <a:pt x="150" y="208"/>
                    </a:lnTo>
                    <a:lnTo>
                      <a:pt x="168" y="220"/>
                    </a:lnTo>
                    <a:lnTo>
                      <a:pt x="178" y="226"/>
                    </a:lnTo>
                    <a:lnTo>
                      <a:pt x="178" y="226"/>
                    </a:lnTo>
                    <a:lnTo>
                      <a:pt x="182" y="214"/>
                    </a:lnTo>
                    <a:lnTo>
                      <a:pt x="190" y="204"/>
                    </a:lnTo>
                    <a:lnTo>
                      <a:pt x="190" y="204"/>
                    </a:lnTo>
                    <a:lnTo>
                      <a:pt x="200" y="196"/>
                    </a:lnTo>
                    <a:lnTo>
                      <a:pt x="210" y="192"/>
                    </a:lnTo>
                    <a:lnTo>
                      <a:pt x="210" y="192"/>
                    </a:lnTo>
                    <a:lnTo>
                      <a:pt x="204" y="182"/>
                    </a:lnTo>
                    <a:lnTo>
                      <a:pt x="190" y="164"/>
                    </a:lnTo>
                    <a:lnTo>
                      <a:pt x="168" y="136"/>
                    </a:lnTo>
                    <a:lnTo>
                      <a:pt x="136" y="106"/>
                    </a:lnTo>
                    <a:lnTo>
                      <a:pt x="136" y="106"/>
                    </a:lnTo>
                    <a:lnTo>
                      <a:pt x="110" y="82"/>
                    </a:lnTo>
                    <a:lnTo>
                      <a:pt x="86" y="62"/>
                    </a:lnTo>
                    <a:lnTo>
                      <a:pt x="54" y="40"/>
                    </a:lnTo>
                    <a:lnTo>
                      <a:pt x="62" y="34"/>
                    </a:lnTo>
                    <a:lnTo>
                      <a:pt x="62" y="34"/>
                    </a:lnTo>
                    <a:lnTo>
                      <a:pt x="84" y="44"/>
                    </a:lnTo>
                    <a:lnTo>
                      <a:pt x="98" y="54"/>
                    </a:lnTo>
                    <a:lnTo>
                      <a:pt x="116" y="68"/>
                    </a:lnTo>
                    <a:lnTo>
                      <a:pt x="116" y="68"/>
                    </a:lnTo>
                    <a:lnTo>
                      <a:pt x="136" y="88"/>
                    </a:lnTo>
                    <a:lnTo>
                      <a:pt x="150" y="106"/>
                    </a:lnTo>
                    <a:lnTo>
                      <a:pt x="160" y="124"/>
                    </a:lnTo>
                    <a:lnTo>
                      <a:pt x="160" y="124"/>
                    </a:lnTo>
                    <a:lnTo>
                      <a:pt x="162" y="126"/>
                    </a:lnTo>
                    <a:lnTo>
                      <a:pt x="166" y="126"/>
                    </a:lnTo>
                    <a:lnTo>
                      <a:pt x="166" y="126"/>
                    </a:lnTo>
                    <a:lnTo>
                      <a:pt x="168" y="126"/>
                    </a:lnTo>
                    <a:lnTo>
                      <a:pt x="168" y="126"/>
                    </a:lnTo>
                    <a:lnTo>
                      <a:pt x="172" y="122"/>
                    </a:lnTo>
                    <a:lnTo>
                      <a:pt x="170" y="118"/>
                    </a:lnTo>
                    <a:lnTo>
                      <a:pt x="170" y="118"/>
                    </a:lnTo>
                    <a:lnTo>
                      <a:pt x="158" y="98"/>
                    </a:lnTo>
                    <a:lnTo>
                      <a:pt x="144" y="80"/>
                    </a:lnTo>
                    <a:lnTo>
                      <a:pt x="124" y="58"/>
                    </a:lnTo>
                    <a:lnTo>
                      <a:pt x="124" y="58"/>
                    </a:lnTo>
                    <a:lnTo>
                      <a:pt x="102" y="40"/>
                    </a:lnTo>
                    <a:lnTo>
                      <a:pt x="82" y="30"/>
                    </a:lnTo>
                    <a:lnTo>
                      <a:pt x="68" y="22"/>
                    </a:lnTo>
                    <a:lnTo>
                      <a:pt x="62" y="20"/>
                    </a:lnTo>
                    <a:lnTo>
                      <a:pt x="58" y="20"/>
                    </a:lnTo>
                    <a:lnTo>
                      <a:pt x="46" y="34"/>
                    </a:lnTo>
                    <a:lnTo>
                      <a:pt x="46" y="16"/>
                    </a:lnTo>
                    <a:lnTo>
                      <a:pt x="46" y="16"/>
                    </a:lnTo>
                    <a:lnTo>
                      <a:pt x="46" y="10"/>
                    </a:lnTo>
                    <a:lnTo>
                      <a:pt x="50" y="4"/>
                    </a:lnTo>
                    <a:lnTo>
                      <a:pt x="56" y="0"/>
                    </a:lnTo>
                    <a:lnTo>
                      <a:pt x="62" y="0"/>
                    </a:lnTo>
                    <a:lnTo>
                      <a:pt x="194" y="0"/>
                    </a:lnTo>
                    <a:lnTo>
                      <a:pt x="210" y="16"/>
                    </a:lnTo>
                    <a:lnTo>
                      <a:pt x="260" y="66"/>
                    </a:lnTo>
                    <a:lnTo>
                      <a:pt x="276" y="82"/>
                    </a:lnTo>
                    <a:close/>
                    <a:moveTo>
                      <a:pt x="194" y="234"/>
                    </a:moveTo>
                    <a:lnTo>
                      <a:pt x="234" y="246"/>
                    </a:lnTo>
                    <a:lnTo>
                      <a:pt x="220" y="206"/>
                    </a:lnTo>
                    <a:lnTo>
                      <a:pt x="220" y="206"/>
                    </a:lnTo>
                    <a:lnTo>
                      <a:pt x="220" y="206"/>
                    </a:lnTo>
                    <a:lnTo>
                      <a:pt x="220" y="206"/>
                    </a:lnTo>
                    <a:lnTo>
                      <a:pt x="212" y="208"/>
                    </a:lnTo>
                    <a:lnTo>
                      <a:pt x="206" y="210"/>
                    </a:lnTo>
                    <a:lnTo>
                      <a:pt x="202" y="214"/>
                    </a:lnTo>
                    <a:lnTo>
                      <a:pt x="202" y="214"/>
                    </a:lnTo>
                    <a:lnTo>
                      <a:pt x="198" y="220"/>
                    </a:lnTo>
                    <a:lnTo>
                      <a:pt x="194" y="226"/>
                    </a:lnTo>
                    <a:lnTo>
                      <a:pt x="194" y="234"/>
                    </a:lnTo>
                    <a:lnTo>
                      <a:pt x="194" y="234"/>
                    </a:lnTo>
                    <a:close/>
                    <a:moveTo>
                      <a:pt x="240" y="272"/>
                    </a:moveTo>
                    <a:lnTo>
                      <a:pt x="240" y="272"/>
                    </a:lnTo>
                    <a:lnTo>
                      <a:pt x="240" y="268"/>
                    </a:lnTo>
                    <a:lnTo>
                      <a:pt x="238" y="266"/>
                    </a:lnTo>
                    <a:lnTo>
                      <a:pt x="236" y="264"/>
                    </a:lnTo>
                    <a:lnTo>
                      <a:pt x="232" y="264"/>
                    </a:lnTo>
                    <a:lnTo>
                      <a:pt x="88" y="264"/>
                    </a:lnTo>
                    <a:lnTo>
                      <a:pt x="88" y="264"/>
                    </a:lnTo>
                    <a:lnTo>
                      <a:pt x="86" y="264"/>
                    </a:lnTo>
                    <a:lnTo>
                      <a:pt x="84" y="266"/>
                    </a:lnTo>
                    <a:lnTo>
                      <a:pt x="82" y="268"/>
                    </a:lnTo>
                    <a:lnTo>
                      <a:pt x="80" y="272"/>
                    </a:lnTo>
                    <a:lnTo>
                      <a:pt x="80" y="272"/>
                    </a:lnTo>
                    <a:lnTo>
                      <a:pt x="82" y="274"/>
                    </a:lnTo>
                    <a:lnTo>
                      <a:pt x="84" y="278"/>
                    </a:lnTo>
                    <a:lnTo>
                      <a:pt x="86" y="280"/>
                    </a:lnTo>
                    <a:lnTo>
                      <a:pt x="88" y="280"/>
                    </a:lnTo>
                    <a:lnTo>
                      <a:pt x="232" y="280"/>
                    </a:lnTo>
                    <a:lnTo>
                      <a:pt x="232" y="280"/>
                    </a:lnTo>
                    <a:lnTo>
                      <a:pt x="236" y="280"/>
                    </a:lnTo>
                    <a:lnTo>
                      <a:pt x="238" y="278"/>
                    </a:lnTo>
                    <a:lnTo>
                      <a:pt x="240" y="274"/>
                    </a:lnTo>
                    <a:lnTo>
                      <a:pt x="240" y="272"/>
                    </a:lnTo>
                    <a:lnTo>
                      <a:pt x="240" y="272"/>
                    </a:lnTo>
                    <a:close/>
                    <a:moveTo>
                      <a:pt x="262" y="84"/>
                    </a:moveTo>
                    <a:lnTo>
                      <a:pt x="244" y="66"/>
                    </a:lnTo>
                    <a:lnTo>
                      <a:pt x="220" y="66"/>
                    </a:lnTo>
                    <a:lnTo>
                      <a:pt x="220" y="42"/>
                    </a:lnTo>
                    <a:lnTo>
                      <a:pt x="202" y="24"/>
                    </a:lnTo>
                    <a:lnTo>
                      <a:pt x="202" y="84"/>
                    </a:lnTo>
                    <a:lnTo>
                      <a:pt x="262" y="8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92" name="Rectangle 291"/>
              <p:cNvSpPr/>
              <p:nvPr/>
            </p:nvSpPr>
            <p:spPr>
              <a:xfrm>
                <a:off x="5300324" y="2758177"/>
                <a:ext cx="1307720" cy="942782"/>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dirty="0">
                  <a:latin typeface="Georgia" panose="02040502050405020303" pitchFamily="18" charset="0"/>
                </a:endParaRPr>
              </a:p>
            </p:txBody>
          </p:sp>
          <p:cxnSp>
            <p:nvCxnSpPr>
              <p:cNvPr id="294" name="Elbow Connector 293"/>
              <p:cNvCxnSpPr/>
              <p:nvPr/>
            </p:nvCxnSpPr>
            <p:spPr>
              <a:xfrm>
                <a:off x="5103674" y="2543150"/>
                <a:ext cx="497512" cy="204274"/>
              </a:xfrm>
              <a:prstGeom prst="bentConnector3">
                <a:avLst>
                  <a:gd name="adj1" fmla="val 102314"/>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6" name="Freeform 4995"/>
              <p:cNvSpPr>
                <a:spLocks noEditPoints="1"/>
              </p:cNvSpPr>
              <p:nvPr/>
            </p:nvSpPr>
            <p:spPr bwMode="auto">
              <a:xfrm>
                <a:off x="6919778" y="2826101"/>
                <a:ext cx="359178" cy="404074"/>
              </a:xfrm>
              <a:custGeom>
                <a:avLst/>
                <a:gdLst>
                  <a:gd name="T0" fmla="*/ 54 w 336"/>
                  <a:gd name="T1" fmla="*/ 152 h 378"/>
                  <a:gd name="T2" fmla="*/ 62 w 336"/>
                  <a:gd name="T3" fmla="*/ 142 h 378"/>
                  <a:gd name="T4" fmla="*/ 86 w 336"/>
                  <a:gd name="T5" fmla="*/ 122 h 378"/>
                  <a:gd name="T6" fmla="*/ 42 w 336"/>
                  <a:gd name="T7" fmla="*/ 228 h 378"/>
                  <a:gd name="T8" fmla="*/ 94 w 336"/>
                  <a:gd name="T9" fmla="*/ 250 h 378"/>
                  <a:gd name="T10" fmla="*/ 162 w 336"/>
                  <a:gd name="T11" fmla="*/ 160 h 378"/>
                  <a:gd name="T12" fmla="*/ 200 w 336"/>
                  <a:gd name="T13" fmla="*/ 80 h 378"/>
                  <a:gd name="T14" fmla="*/ 162 w 336"/>
                  <a:gd name="T15" fmla="*/ 22 h 378"/>
                  <a:gd name="T16" fmla="*/ 154 w 336"/>
                  <a:gd name="T17" fmla="*/ 8 h 378"/>
                  <a:gd name="T18" fmla="*/ 122 w 336"/>
                  <a:gd name="T19" fmla="*/ 8 h 378"/>
                  <a:gd name="T20" fmla="*/ 104 w 336"/>
                  <a:gd name="T21" fmla="*/ 40 h 378"/>
                  <a:gd name="T22" fmla="*/ 84 w 336"/>
                  <a:gd name="T23" fmla="*/ 98 h 378"/>
                  <a:gd name="T24" fmla="*/ 56 w 336"/>
                  <a:gd name="T25" fmla="*/ 128 h 378"/>
                  <a:gd name="T26" fmla="*/ 50 w 336"/>
                  <a:gd name="T27" fmla="*/ 126 h 378"/>
                  <a:gd name="T28" fmla="*/ 36 w 336"/>
                  <a:gd name="T29" fmla="*/ 134 h 378"/>
                  <a:gd name="T30" fmla="*/ 42 w 336"/>
                  <a:gd name="T31" fmla="*/ 152 h 378"/>
                  <a:gd name="T32" fmla="*/ 162 w 336"/>
                  <a:gd name="T33" fmla="*/ 46 h 378"/>
                  <a:gd name="T34" fmla="*/ 168 w 336"/>
                  <a:gd name="T35" fmla="*/ 54 h 378"/>
                  <a:gd name="T36" fmla="*/ 116 w 336"/>
                  <a:gd name="T37" fmla="*/ 134 h 378"/>
                  <a:gd name="T38" fmla="*/ 74 w 336"/>
                  <a:gd name="T39" fmla="*/ 216 h 378"/>
                  <a:gd name="T40" fmla="*/ 68 w 336"/>
                  <a:gd name="T41" fmla="*/ 220 h 378"/>
                  <a:gd name="T42" fmla="*/ 62 w 336"/>
                  <a:gd name="T43" fmla="*/ 212 h 378"/>
                  <a:gd name="T44" fmla="*/ 106 w 336"/>
                  <a:gd name="T45" fmla="*/ 128 h 378"/>
                  <a:gd name="T46" fmla="*/ 158 w 336"/>
                  <a:gd name="T47" fmla="*/ 48 h 378"/>
                  <a:gd name="T48" fmla="*/ 124 w 336"/>
                  <a:gd name="T49" fmla="*/ 28 h 378"/>
                  <a:gd name="T50" fmla="*/ 134 w 336"/>
                  <a:gd name="T51" fmla="*/ 20 h 378"/>
                  <a:gd name="T52" fmla="*/ 148 w 336"/>
                  <a:gd name="T53" fmla="*/ 26 h 378"/>
                  <a:gd name="T54" fmla="*/ 128 w 336"/>
                  <a:gd name="T55" fmla="*/ 58 h 378"/>
                  <a:gd name="T56" fmla="*/ 120 w 336"/>
                  <a:gd name="T57" fmla="*/ 44 h 378"/>
                  <a:gd name="T58" fmla="*/ 34 w 336"/>
                  <a:gd name="T59" fmla="*/ 262 h 378"/>
                  <a:gd name="T60" fmla="*/ 64 w 336"/>
                  <a:gd name="T61" fmla="*/ 280 h 378"/>
                  <a:gd name="T62" fmla="*/ 170 w 336"/>
                  <a:gd name="T63" fmla="*/ 12 h 378"/>
                  <a:gd name="T64" fmla="*/ 194 w 336"/>
                  <a:gd name="T65" fmla="*/ 0 h 378"/>
                  <a:gd name="T66" fmla="*/ 214 w 336"/>
                  <a:gd name="T67" fmla="*/ 18 h 378"/>
                  <a:gd name="T68" fmla="*/ 336 w 336"/>
                  <a:gd name="T69" fmla="*/ 212 h 378"/>
                  <a:gd name="T70" fmla="*/ 330 w 336"/>
                  <a:gd name="T71" fmla="*/ 222 h 378"/>
                  <a:gd name="T72" fmla="*/ 264 w 336"/>
                  <a:gd name="T73" fmla="*/ 226 h 378"/>
                  <a:gd name="T74" fmla="*/ 196 w 336"/>
                  <a:gd name="T75" fmla="*/ 246 h 378"/>
                  <a:gd name="T76" fmla="*/ 188 w 336"/>
                  <a:gd name="T77" fmla="*/ 264 h 378"/>
                  <a:gd name="T78" fmla="*/ 212 w 336"/>
                  <a:gd name="T79" fmla="*/ 284 h 378"/>
                  <a:gd name="T80" fmla="*/ 228 w 336"/>
                  <a:gd name="T81" fmla="*/ 314 h 378"/>
                  <a:gd name="T82" fmla="*/ 214 w 336"/>
                  <a:gd name="T83" fmla="*/ 342 h 378"/>
                  <a:gd name="T84" fmla="*/ 142 w 336"/>
                  <a:gd name="T85" fmla="*/ 368 h 378"/>
                  <a:gd name="T86" fmla="*/ 44 w 336"/>
                  <a:gd name="T87" fmla="*/ 378 h 378"/>
                  <a:gd name="T88" fmla="*/ 2 w 336"/>
                  <a:gd name="T89" fmla="*/ 376 h 378"/>
                  <a:gd name="T90" fmla="*/ 0 w 336"/>
                  <a:gd name="T91" fmla="*/ 364 h 378"/>
                  <a:gd name="T92" fmla="*/ 10 w 336"/>
                  <a:gd name="T93" fmla="*/ 358 h 378"/>
                  <a:gd name="T94" fmla="*/ 156 w 336"/>
                  <a:gd name="T95" fmla="*/ 344 h 378"/>
                  <a:gd name="T96" fmla="*/ 208 w 336"/>
                  <a:gd name="T97" fmla="*/ 318 h 378"/>
                  <a:gd name="T98" fmla="*/ 204 w 336"/>
                  <a:gd name="T99" fmla="*/ 304 h 378"/>
                  <a:gd name="T100" fmla="*/ 176 w 336"/>
                  <a:gd name="T101" fmla="*/ 282 h 378"/>
                  <a:gd name="T102" fmla="*/ 168 w 336"/>
                  <a:gd name="T103" fmla="*/ 260 h 378"/>
                  <a:gd name="T104" fmla="*/ 186 w 336"/>
                  <a:gd name="T105" fmla="*/ 228 h 378"/>
                  <a:gd name="T106" fmla="*/ 254 w 336"/>
                  <a:gd name="T107" fmla="*/ 206 h 378"/>
                  <a:gd name="T108" fmla="*/ 330 w 336"/>
                  <a:gd name="T109" fmla="*/ 202 h 378"/>
                  <a:gd name="T110" fmla="*/ 336 w 336"/>
                  <a:gd name="T111" fmla="*/ 212 h 378"/>
                  <a:gd name="T112" fmla="*/ 10 w 336"/>
                  <a:gd name="T113" fmla="*/ 270 h 378"/>
                  <a:gd name="T114" fmla="*/ 40 w 336"/>
                  <a:gd name="T115" fmla="*/ 274 h 378"/>
                  <a:gd name="T116" fmla="*/ 26 w 336"/>
                  <a:gd name="T117" fmla="*/ 310 h 378"/>
                  <a:gd name="T118" fmla="*/ 32 w 336"/>
                  <a:gd name="T119" fmla="*/ 310 h 378"/>
                  <a:gd name="T120" fmla="*/ 58 w 336"/>
                  <a:gd name="T121" fmla="*/ 286 h 378"/>
                  <a:gd name="T122" fmla="*/ 68 w 336"/>
                  <a:gd name="T123" fmla="*/ 304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 h="378">
                    <a:moveTo>
                      <a:pt x="42" y="152"/>
                    </a:moveTo>
                    <a:lnTo>
                      <a:pt x="42" y="152"/>
                    </a:lnTo>
                    <a:lnTo>
                      <a:pt x="48" y="154"/>
                    </a:lnTo>
                    <a:lnTo>
                      <a:pt x="54" y="152"/>
                    </a:lnTo>
                    <a:lnTo>
                      <a:pt x="58" y="150"/>
                    </a:lnTo>
                    <a:lnTo>
                      <a:pt x="62" y="146"/>
                    </a:lnTo>
                    <a:lnTo>
                      <a:pt x="62" y="146"/>
                    </a:lnTo>
                    <a:lnTo>
                      <a:pt x="62" y="142"/>
                    </a:lnTo>
                    <a:lnTo>
                      <a:pt x="62" y="142"/>
                    </a:lnTo>
                    <a:lnTo>
                      <a:pt x="74" y="134"/>
                    </a:lnTo>
                    <a:lnTo>
                      <a:pt x="86" y="122"/>
                    </a:lnTo>
                    <a:lnTo>
                      <a:pt x="86" y="122"/>
                    </a:lnTo>
                    <a:lnTo>
                      <a:pt x="64" y="166"/>
                    </a:lnTo>
                    <a:lnTo>
                      <a:pt x="50" y="200"/>
                    </a:lnTo>
                    <a:lnTo>
                      <a:pt x="44" y="220"/>
                    </a:lnTo>
                    <a:lnTo>
                      <a:pt x="42" y="228"/>
                    </a:lnTo>
                    <a:lnTo>
                      <a:pt x="66" y="242"/>
                    </a:lnTo>
                    <a:lnTo>
                      <a:pt x="88" y="256"/>
                    </a:lnTo>
                    <a:lnTo>
                      <a:pt x="88" y="256"/>
                    </a:lnTo>
                    <a:lnTo>
                      <a:pt x="94" y="250"/>
                    </a:lnTo>
                    <a:lnTo>
                      <a:pt x="110" y="232"/>
                    </a:lnTo>
                    <a:lnTo>
                      <a:pt x="134" y="202"/>
                    </a:lnTo>
                    <a:lnTo>
                      <a:pt x="148" y="182"/>
                    </a:lnTo>
                    <a:lnTo>
                      <a:pt x="162" y="160"/>
                    </a:lnTo>
                    <a:lnTo>
                      <a:pt x="162" y="160"/>
                    </a:lnTo>
                    <a:lnTo>
                      <a:pt x="174" y="136"/>
                    </a:lnTo>
                    <a:lnTo>
                      <a:pt x="184" y="114"/>
                    </a:lnTo>
                    <a:lnTo>
                      <a:pt x="200" y="80"/>
                    </a:lnTo>
                    <a:lnTo>
                      <a:pt x="206" y="56"/>
                    </a:lnTo>
                    <a:lnTo>
                      <a:pt x="208" y="48"/>
                    </a:lnTo>
                    <a:lnTo>
                      <a:pt x="184" y="34"/>
                    </a:lnTo>
                    <a:lnTo>
                      <a:pt x="162" y="22"/>
                    </a:lnTo>
                    <a:lnTo>
                      <a:pt x="162" y="22"/>
                    </a:lnTo>
                    <a:lnTo>
                      <a:pt x="160" y="14"/>
                    </a:lnTo>
                    <a:lnTo>
                      <a:pt x="154" y="8"/>
                    </a:lnTo>
                    <a:lnTo>
                      <a:pt x="154" y="8"/>
                    </a:lnTo>
                    <a:lnTo>
                      <a:pt x="146" y="4"/>
                    </a:lnTo>
                    <a:lnTo>
                      <a:pt x="138" y="4"/>
                    </a:lnTo>
                    <a:lnTo>
                      <a:pt x="130" y="4"/>
                    </a:lnTo>
                    <a:lnTo>
                      <a:pt x="122" y="8"/>
                    </a:lnTo>
                    <a:lnTo>
                      <a:pt x="122" y="8"/>
                    </a:lnTo>
                    <a:lnTo>
                      <a:pt x="116" y="14"/>
                    </a:lnTo>
                    <a:lnTo>
                      <a:pt x="110" y="20"/>
                    </a:lnTo>
                    <a:lnTo>
                      <a:pt x="104" y="40"/>
                    </a:lnTo>
                    <a:lnTo>
                      <a:pt x="104" y="40"/>
                    </a:lnTo>
                    <a:lnTo>
                      <a:pt x="98" y="64"/>
                    </a:lnTo>
                    <a:lnTo>
                      <a:pt x="92" y="80"/>
                    </a:lnTo>
                    <a:lnTo>
                      <a:pt x="84" y="98"/>
                    </a:lnTo>
                    <a:lnTo>
                      <a:pt x="84" y="98"/>
                    </a:lnTo>
                    <a:lnTo>
                      <a:pt x="78" y="108"/>
                    </a:lnTo>
                    <a:lnTo>
                      <a:pt x="70" y="116"/>
                    </a:lnTo>
                    <a:lnTo>
                      <a:pt x="56" y="128"/>
                    </a:lnTo>
                    <a:lnTo>
                      <a:pt x="56" y="128"/>
                    </a:lnTo>
                    <a:lnTo>
                      <a:pt x="54" y="126"/>
                    </a:lnTo>
                    <a:lnTo>
                      <a:pt x="54" y="126"/>
                    </a:lnTo>
                    <a:lnTo>
                      <a:pt x="50" y="126"/>
                    </a:lnTo>
                    <a:lnTo>
                      <a:pt x="44" y="126"/>
                    </a:lnTo>
                    <a:lnTo>
                      <a:pt x="40" y="128"/>
                    </a:lnTo>
                    <a:lnTo>
                      <a:pt x="36" y="134"/>
                    </a:lnTo>
                    <a:lnTo>
                      <a:pt x="36" y="134"/>
                    </a:lnTo>
                    <a:lnTo>
                      <a:pt x="34" y="138"/>
                    </a:lnTo>
                    <a:lnTo>
                      <a:pt x="36" y="144"/>
                    </a:lnTo>
                    <a:lnTo>
                      <a:pt x="38" y="148"/>
                    </a:lnTo>
                    <a:lnTo>
                      <a:pt x="42" y="152"/>
                    </a:lnTo>
                    <a:lnTo>
                      <a:pt x="42" y="152"/>
                    </a:lnTo>
                    <a:close/>
                    <a:moveTo>
                      <a:pt x="158" y="48"/>
                    </a:moveTo>
                    <a:lnTo>
                      <a:pt x="158" y="48"/>
                    </a:lnTo>
                    <a:lnTo>
                      <a:pt x="162" y="46"/>
                    </a:lnTo>
                    <a:lnTo>
                      <a:pt x="166" y="46"/>
                    </a:lnTo>
                    <a:lnTo>
                      <a:pt x="166" y="46"/>
                    </a:lnTo>
                    <a:lnTo>
                      <a:pt x="168" y="50"/>
                    </a:lnTo>
                    <a:lnTo>
                      <a:pt x="168" y="54"/>
                    </a:lnTo>
                    <a:lnTo>
                      <a:pt x="168" y="54"/>
                    </a:lnTo>
                    <a:lnTo>
                      <a:pt x="152" y="76"/>
                    </a:lnTo>
                    <a:lnTo>
                      <a:pt x="136" y="100"/>
                    </a:lnTo>
                    <a:lnTo>
                      <a:pt x="116" y="134"/>
                    </a:lnTo>
                    <a:lnTo>
                      <a:pt x="116" y="134"/>
                    </a:lnTo>
                    <a:lnTo>
                      <a:pt x="96" y="168"/>
                    </a:lnTo>
                    <a:lnTo>
                      <a:pt x="84" y="194"/>
                    </a:lnTo>
                    <a:lnTo>
                      <a:pt x="74" y="216"/>
                    </a:lnTo>
                    <a:lnTo>
                      <a:pt x="74" y="216"/>
                    </a:lnTo>
                    <a:lnTo>
                      <a:pt x="72" y="220"/>
                    </a:lnTo>
                    <a:lnTo>
                      <a:pt x="68" y="220"/>
                    </a:lnTo>
                    <a:lnTo>
                      <a:pt x="68" y="220"/>
                    </a:lnTo>
                    <a:lnTo>
                      <a:pt x="66" y="220"/>
                    </a:lnTo>
                    <a:lnTo>
                      <a:pt x="66" y="220"/>
                    </a:lnTo>
                    <a:lnTo>
                      <a:pt x="64" y="218"/>
                    </a:lnTo>
                    <a:lnTo>
                      <a:pt x="62" y="212"/>
                    </a:lnTo>
                    <a:lnTo>
                      <a:pt x="62" y="212"/>
                    </a:lnTo>
                    <a:lnTo>
                      <a:pt x="74" y="188"/>
                    </a:lnTo>
                    <a:lnTo>
                      <a:pt x="86" y="162"/>
                    </a:lnTo>
                    <a:lnTo>
                      <a:pt x="106" y="128"/>
                    </a:lnTo>
                    <a:lnTo>
                      <a:pt x="106" y="128"/>
                    </a:lnTo>
                    <a:lnTo>
                      <a:pt x="126" y="92"/>
                    </a:lnTo>
                    <a:lnTo>
                      <a:pt x="142" y="68"/>
                    </a:lnTo>
                    <a:lnTo>
                      <a:pt x="158" y="48"/>
                    </a:lnTo>
                    <a:lnTo>
                      <a:pt x="158" y="48"/>
                    </a:lnTo>
                    <a:close/>
                    <a:moveTo>
                      <a:pt x="120" y="44"/>
                    </a:moveTo>
                    <a:lnTo>
                      <a:pt x="120" y="44"/>
                    </a:lnTo>
                    <a:lnTo>
                      <a:pt x="124" y="28"/>
                    </a:lnTo>
                    <a:lnTo>
                      <a:pt x="128" y="24"/>
                    </a:lnTo>
                    <a:lnTo>
                      <a:pt x="130" y="20"/>
                    </a:lnTo>
                    <a:lnTo>
                      <a:pt x="130" y="20"/>
                    </a:lnTo>
                    <a:lnTo>
                      <a:pt x="134" y="20"/>
                    </a:lnTo>
                    <a:lnTo>
                      <a:pt x="138" y="20"/>
                    </a:lnTo>
                    <a:lnTo>
                      <a:pt x="144" y="22"/>
                    </a:lnTo>
                    <a:lnTo>
                      <a:pt x="144" y="22"/>
                    </a:lnTo>
                    <a:lnTo>
                      <a:pt x="148" y="26"/>
                    </a:lnTo>
                    <a:lnTo>
                      <a:pt x="148" y="30"/>
                    </a:lnTo>
                    <a:lnTo>
                      <a:pt x="148" y="34"/>
                    </a:lnTo>
                    <a:lnTo>
                      <a:pt x="148" y="34"/>
                    </a:lnTo>
                    <a:lnTo>
                      <a:pt x="128" y="58"/>
                    </a:lnTo>
                    <a:lnTo>
                      <a:pt x="104" y="94"/>
                    </a:lnTo>
                    <a:lnTo>
                      <a:pt x="104" y="94"/>
                    </a:lnTo>
                    <a:lnTo>
                      <a:pt x="114" y="66"/>
                    </a:lnTo>
                    <a:lnTo>
                      <a:pt x="120" y="44"/>
                    </a:lnTo>
                    <a:lnTo>
                      <a:pt x="120" y="44"/>
                    </a:lnTo>
                    <a:close/>
                    <a:moveTo>
                      <a:pt x="50" y="270"/>
                    </a:moveTo>
                    <a:lnTo>
                      <a:pt x="50" y="270"/>
                    </a:lnTo>
                    <a:lnTo>
                      <a:pt x="34" y="262"/>
                    </a:lnTo>
                    <a:lnTo>
                      <a:pt x="38" y="240"/>
                    </a:lnTo>
                    <a:lnTo>
                      <a:pt x="80" y="264"/>
                    </a:lnTo>
                    <a:lnTo>
                      <a:pt x="64" y="280"/>
                    </a:lnTo>
                    <a:lnTo>
                      <a:pt x="64" y="280"/>
                    </a:lnTo>
                    <a:lnTo>
                      <a:pt x="50" y="270"/>
                    </a:lnTo>
                    <a:lnTo>
                      <a:pt x="50" y="270"/>
                    </a:lnTo>
                    <a:close/>
                    <a:moveTo>
                      <a:pt x="212" y="36"/>
                    </a:moveTo>
                    <a:lnTo>
                      <a:pt x="170" y="12"/>
                    </a:lnTo>
                    <a:lnTo>
                      <a:pt x="170" y="12"/>
                    </a:lnTo>
                    <a:lnTo>
                      <a:pt x="176" y="4"/>
                    </a:lnTo>
                    <a:lnTo>
                      <a:pt x="184" y="0"/>
                    </a:lnTo>
                    <a:lnTo>
                      <a:pt x="194" y="0"/>
                    </a:lnTo>
                    <a:lnTo>
                      <a:pt x="204" y="2"/>
                    </a:lnTo>
                    <a:lnTo>
                      <a:pt x="204" y="2"/>
                    </a:lnTo>
                    <a:lnTo>
                      <a:pt x="210" y="8"/>
                    </a:lnTo>
                    <a:lnTo>
                      <a:pt x="214" y="18"/>
                    </a:lnTo>
                    <a:lnTo>
                      <a:pt x="216" y="26"/>
                    </a:lnTo>
                    <a:lnTo>
                      <a:pt x="212" y="36"/>
                    </a:lnTo>
                    <a:lnTo>
                      <a:pt x="212" y="36"/>
                    </a:lnTo>
                    <a:close/>
                    <a:moveTo>
                      <a:pt x="336" y="212"/>
                    </a:moveTo>
                    <a:lnTo>
                      <a:pt x="336" y="212"/>
                    </a:lnTo>
                    <a:lnTo>
                      <a:pt x="334" y="216"/>
                    </a:lnTo>
                    <a:lnTo>
                      <a:pt x="332" y="218"/>
                    </a:lnTo>
                    <a:lnTo>
                      <a:pt x="330" y="222"/>
                    </a:lnTo>
                    <a:lnTo>
                      <a:pt x="326" y="222"/>
                    </a:lnTo>
                    <a:lnTo>
                      <a:pt x="326" y="222"/>
                    </a:lnTo>
                    <a:lnTo>
                      <a:pt x="292" y="222"/>
                    </a:lnTo>
                    <a:lnTo>
                      <a:pt x="264" y="226"/>
                    </a:lnTo>
                    <a:lnTo>
                      <a:pt x="240" y="228"/>
                    </a:lnTo>
                    <a:lnTo>
                      <a:pt x="220" y="234"/>
                    </a:lnTo>
                    <a:lnTo>
                      <a:pt x="206" y="240"/>
                    </a:lnTo>
                    <a:lnTo>
                      <a:pt x="196" y="246"/>
                    </a:lnTo>
                    <a:lnTo>
                      <a:pt x="190" y="252"/>
                    </a:lnTo>
                    <a:lnTo>
                      <a:pt x="188" y="260"/>
                    </a:lnTo>
                    <a:lnTo>
                      <a:pt x="188" y="260"/>
                    </a:lnTo>
                    <a:lnTo>
                      <a:pt x="188" y="264"/>
                    </a:lnTo>
                    <a:lnTo>
                      <a:pt x="192" y="270"/>
                    </a:lnTo>
                    <a:lnTo>
                      <a:pt x="204" y="278"/>
                    </a:lnTo>
                    <a:lnTo>
                      <a:pt x="204" y="278"/>
                    </a:lnTo>
                    <a:lnTo>
                      <a:pt x="212" y="284"/>
                    </a:lnTo>
                    <a:lnTo>
                      <a:pt x="220" y="292"/>
                    </a:lnTo>
                    <a:lnTo>
                      <a:pt x="226" y="302"/>
                    </a:lnTo>
                    <a:lnTo>
                      <a:pt x="228" y="308"/>
                    </a:lnTo>
                    <a:lnTo>
                      <a:pt x="228" y="314"/>
                    </a:lnTo>
                    <a:lnTo>
                      <a:pt x="228" y="314"/>
                    </a:lnTo>
                    <a:lnTo>
                      <a:pt x="228" y="324"/>
                    </a:lnTo>
                    <a:lnTo>
                      <a:pt x="222" y="334"/>
                    </a:lnTo>
                    <a:lnTo>
                      <a:pt x="214" y="342"/>
                    </a:lnTo>
                    <a:lnTo>
                      <a:pt x="200" y="350"/>
                    </a:lnTo>
                    <a:lnTo>
                      <a:pt x="184" y="356"/>
                    </a:lnTo>
                    <a:lnTo>
                      <a:pt x="166" y="362"/>
                    </a:lnTo>
                    <a:lnTo>
                      <a:pt x="142" y="368"/>
                    </a:lnTo>
                    <a:lnTo>
                      <a:pt x="116" y="372"/>
                    </a:lnTo>
                    <a:lnTo>
                      <a:pt x="116" y="372"/>
                    </a:lnTo>
                    <a:lnTo>
                      <a:pt x="78" y="376"/>
                    </a:lnTo>
                    <a:lnTo>
                      <a:pt x="44" y="378"/>
                    </a:lnTo>
                    <a:lnTo>
                      <a:pt x="10" y="378"/>
                    </a:lnTo>
                    <a:lnTo>
                      <a:pt x="10" y="378"/>
                    </a:lnTo>
                    <a:lnTo>
                      <a:pt x="6" y="378"/>
                    </a:lnTo>
                    <a:lnTo>
                      <a:pt x="2" y="376"/>
                    </a:lnTo>
                    <a:lnTo>
                      <a:pt x="0" y="372"/>
                    </a:lnTo>
                    <a:lnTo>
                      <a:pt x="0" y="368"/>
                    </a:lnTo>
                    <a:lnTo>
                      <a:pt x="0" y="368"/>
                    </a:lnTo>
                    <a:lnTo>
                      <a:pt x="0" y="364"/>
                    </a:lnTo>
                    <a:lnTo>
                      <a:pt x="2" y="362"/>
                    </a:lnTo>
                    <a:lnTo>
                      <a:pt x="6" y="360"/>
                    </a:lnTo>
                    <a:lnTo>
                      <a:pt x="10" y="358"/>
                    </a:lnTo>
                    <a:lnTo>
                      <a:pt x="10" y="358"/>
                    </a:lnTo>
                    <a:lnTo>
                      <a:pt x="54" y="358"/>
                    </a:lnTo>
                    <a:lnTo>
                      <a:pt x="92" y="354"/>
                    </a:lnTo>
                    <a:lnTo>
                      <a:pt x="126" y="350"/>
                    </a:lnTo>
                    <a:lnTo>
                      <a:pt x="156" y="344"/>
                    </a:lnTo>
                    <a:lnTo>
                      <a:pt x="178" y="338"/>
                    </a:lnTo>
                    <a:lnTo>
                      <a:pt x="194" y="330"/>
                    </a:lnTo>
                    <a:lnTo>
                      <a:pt x="206" y="322"/>
                    </a:lnTo>
                    <a:lnTo>
                      <a:pt x="208" y="318"/>
                    </a:lnTo>
                    <a:lnTo>
                      <a:pt x="208" y="314"/>
                    </a:lnTo>
                    <a:lnTo>
                      <a:pt x="208" y="314"/>
                    </a:lnTo>
                    <a:lnTo>
                      <a:pt x="208" y="310"/>
                    </a:lnTo>
                    <a:lnTo>
                      <a:pt x="204" y="304"/>
                    </a:lnTo>
                    <a:lnTo>
                      <a:pt x="192" y="294"/>
                    </a:lnTo>
                    <a:lnTo>
                      <a:pt x="192" y="294"/>
                    </a:lnTo>
                    <a:lnTo>
                      <a:pt x="184" y="288"/>
                    </a:lnTo>
                    <a:lnTo>
                      <a:pt x="176" y="282"/>
                    </a:lnTo>
                    <a:lnTo>
                      <a:pt x="170" y="272"/>
                    </a:lnTo>
                    <a:lnTo>
                      <a:pt x="168" y="266"/>
                    </a:lnTo>
                    <a:lnTo>
                      <a:pt x="168" y="260"/>
                    </a:lnTo>
                    <a:lnTo>
                      <a:pt x="168" y="260"/>
                    </a:lnTo>
                    <a:lnTo>
                      <a:pt x="168" y="250"/>
                    </a:lnTo>
                    <a:lnTo>
                      <a:pt x="172" y="242"/>
                    </a:lnTo>
                    <a:lnTo>
                      <a:pt x="178" y="234"/>
                    </a:lnTo>
                    <a:lnTo>
                      <a:pt x="186" y="228"/>
                    </a:lnTo>
                    <a:lnTo>
                      <a:pt x="194" y="224"/>
                    </a:lnTo>
                    <a:lnTo>
                      <a:pt x="204" y="218"/>
                    </a:lnTo>
                    <a:lnTo>
                      <a:pt x="228" y="212"/>
                    </a:lnTo>
                    <a:lnTo>
                      <a:pt x="254" y="206"/>
                    </a:lnTo>
                    <a:lnTo>
                      <a:pt x="280" y="204"/>
                    </a:lnTo>
                    <a:lnTo>
                      <a:pt x="326" y="202"/>
                    </a:lnTo>
                    <a:lnTo>
                      <a:pt x="326" y="202"/>
                    </a:lnTo>
                    <a:lnTo>
                      <a:pt x="330" y="202"/>
                    </a:lnTo>
                    <a:lnTo>
                      <a:pt x="332" y="204"/>
                    </a:lnTo>
                    <a:lnTo>
                      <a:pt x="334" y="208"/>
                    </a:lnTo>
                    <a:lnTo>
                      <a:pt x="336" y="212"/>
                    </a:lnTo>
                    <a:lnTo>
                      <a:pt x="336" y="212"/>
                    </a:lnTo>
                    <a:close/>
                    <a:moveTo>
                      <a:pt x="68" y="304"/>
                    </a:moveTo>
                    <a:lnTo>
                      <a:pt x="10" y="338"/>
                    </a:lnTo>
                    <a:lnTo>
                      <a:pt x="10" y="270"/>
                    </a:lnTo>
                    <a:lnTo>
                      <a:pt x="10" y="270"/>
                    </a:lnTo>
                    <a:lnTo>
                      <a:pt x="16" y="268"/>
                    </a:lnTo>
                    <a:lnTo>
                      <a:pt x="22" y="270"/>
                    </a:lnTo>
                    <a:lnTo>
                      <a:pt x="30" y="270"/>
                    </a:lnTo>
                    <a:lnTo>
                      <a:pt x="40" y="274"/>
                    </a:lnTo>
                    <a:lnTo>
                      <a:pt x="24" y="302"/>
                    </a:lnTo>
                    <a:lnTo>
                      <a:pt x="24" y="302"/>
                    </a:lnTo>
                    <a:lnTo>
                      <a:pt x="22" y="308"/>
                    </a:lnTo>
                    <a:lnTo>
                      <a:pt x="26" y="310"/>
                    </a:lnTo>
                    <a:lnTo>
                      <a:pt x="26" y="310"/>
                    </a:lnTo>
                    <a:lnTo>
                      <a:pt x="28" y="312"/>
                    </a:lnTo>
                    <a:lnTo>
                      <a:pt x="28" y="312"/>
                    </a:lnTo>
                    <a:lnTo>
                      <a:pt x="32" y="310"/>
                    </a:lnTo>
                    <a:lnTo>
                      <a:pt x="34" y="308"/>
                    </a:lnTo>
                    <a:lnTo>
                      <a:pt x="50" y="280"/>
                    </a:lnTo>
                    <a:lnTo>
                      <a:pt x="50" y="280"/>
                    </a:lnTo>
                    <a:lnTo>
                      <a:pt x="58" y="286"/>
                    </a:lnTo>
                    <a:lnTo>
                      <a:pt x="64" y="292"/>
                    </a:lnTo>
                    <a:lnTo>
                      <a:pt x="66" y="298"/>
                    </a:lnTo>
                    <a:lnTo>
                      <a:pt x="68" y="304"/>
                    </a:lnTo>
                    <a:lnTo>
                      <a:pt x="68" y="30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297" name="Rectangle 296"/>
              <p:cNvSpPr/>
              <p:nvPr/>
            </p:nvSpPr>
            <p:spPr>
              <a:xfrm>
                <a:off x="6737182" y="2762382"/>
                <a:ext cx="618731" cy="921474"/>
              </a:xfrm>
              <a:prstGeom prst="rect">
                <a:avLst/>
              </a:prstGeom>
              <a:noFill/>
              <a:ln w="6350">
                <a:solidFill>
                  <a:schemeClr val="tx1"/>
                </a:solidFill>
                <a:prstDash val="dashDot"/>
              </a:ln>
            </p:spPr>
            <p:txBody>
              <a:bodyPr rot="0" spcFirstLastPara="0" vertOverflow="overflow" horzOverflow="overflow" vert="horz" wrap="square" lIns="80682" tIns="40341" rIns="80682" bIns="40341" numCol="1" spcCol="0" rtlCol="0" fromWordArt="0" anchor="ctr" anchorCtr="0" forceAA="0" compatLnSpc="1">
                <a:prstTxWarp prst="textNoShape">
                  <a:avLst/>
                </a:prstTxWarp>
                <a:noAutofit/>
              </a:bodyPr>
              <a:lstStyle/>
              <a:p>
                <a:pPr algn="ctr"/>
                <a:endParaRPr lang="en-GB" sz="1400" dirty="0">
                  <a:latin typeface="Georgia" panose="02040502050405020303" pitchFamily="18" charset="0"/>
                </a:endParaRPr>
              </a:p>
            </p:txBody>
          </p:sp>
          <p:cxnSp>
            <p:nvCxnSpPr>
              <p:cNvPr id="300" name="Straight Arrow Connector 299"/>
              <p:cNvCxnSpPr/>
              <p:nvPr/>
            </p:nvCxnSpPr>
            <p:spPr>
              <a:xfrm>
                <a:off x="7355913" y="2854159"/>
                <a:ext cx="469946" cy="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1" name="Freeform 4846"/>
              <p:cNvSpPr>
                <a:spLocks noEditPoints="1"/>
              </p:cNvSpPr>
              <p:nvPr/>
            </p:nvSpPr>
            <p:spPr bwMode="auto">
              <a:xfrm>
                <a:off x="9164649" y="2376280"/>
                <a:ext cx="326498" cy="239790"/>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accent2"/>
              </a:solidFill>
              <a:ln>
                <a:solidFill>
                  <a:schemeClr val="accent2"/>
                </a:solidFill>
              </a:ln>
            </p:spPr>
            <p:txBody>
              <a:bodyPr vert="horz" wrap="square" lIns="80682" tIns="40341" rIns="80682" bIns="40341" numCol="1" anchor="t" anchorCtr="0" compatLnSpc="1">
                <a:prstTxWarp prst="textNoShape">
                  <a:avLst/>
                </a:prstTxWarp>
              </a:bodyPr>
              <a:lstStyle/>
              <a:p>
                <a:endParaRPr lang="en-GB" sz="1400">
                  <a:latin typeface="Georgia" panose="02040502050405020303" pitchFamily="18" charset="0"/>
                </a:endParaRPr>
              </a:p>
            </p:txBody>
          </p:sp>
          <p:sp>
            <p:nvSpPr>
              <p:cNvPr id="302" name="TextBox 301"/>
              <p:cNvSpPr txBox="1"/>
              <p:nvPr/>
            </p:nvSpPr>
            <p:spPr>
              <a:xfrm>
                <a:off x="9015969" y="2613020"/>
                <a:ext cx="607761" cy="430887"/>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Smart Contracts</a:t>
                </a:r>
              </a:p>
            </p:txBody>
          </p:sp>
          <p:cxnSp>
            <p:nvCxnSpPr>
              <p:cNvPr id="304" name="Straight Arrow Connector 303"/>
              <p:cNvCxnSpPr>
                <a:cxnSpLocks/>
                <a:stCxn id="250" idx="1"/>
              </p:cNvCxnSpPr>
              <p:nvPr/>
            </p:nvCxnSpPr>
            <p:spPr>
              <a:xfrm flipH="1" flipV="1">
                <a:off x="9555882" y="2505838"/>
                <a:ext cx="367396" cy="369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302" idx="1"/>
              </p:cNvCxnSpPr>
              <p:nvPr/>
            </p:nvCxnSpPr>
            <p:spPr>
              <a:xfrm flipH="1">
                <a:off x="9007480" y="2828464"/>
                <a:ext cx="8489" cy="415494"/>
              </a:xfrm>
              <a:prstGeom prst="line">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8" name="TextBox 307"/>
              <p:cNvSpPr txBox="1"/>
              <p:nvPr/>
            </p:nvSpPr>
            <p:spPr>
              <a:xfrm>
                <a:off x="8436489" y="1242980"/>
                <a:ext cx="1554237" cy="215444"/>
              </a:xfrm>
              <a:prstGeom prst="rect">
                <a:avLst/>
              </a:prstGeom>
              <a:noFill/>
              <a:ln>
                <a:noFill/>
              </a:ln>
            </p:spPr>
            <p:txBody>
              <a:bodyPr wrap="square" lIns="0" tIns="0" rIns="0" bIns="0" rtlCol="0">
                <a:spAutoFit/>
              </a:bodyPr>
              <a:lstStyle/>
              <a:p>
                <a:pPr algn="ctr"/>
                <a:r>
                  <a:rPr lang="en-GB" sz="1400" dirty="0">
                    <a:latin typeface="Georgia" panose="02040502050405020303" pitchFamily="18" charset="0"/>
                    <a:cs typeface="Arial" pitchFamily="34" charset="0"/>
                  </a:rPr>
                  <a:t>Settle on Terms</a:t>
                </a:r>
              </a:p>
            </p:txBody>
          </p:sp>
          <p:cxnSp>
            <p:nvCxnSpPr>
              <p:cNvPr id="309" name="Straight Arrow Connector 308"/>
              <p:cNvCxnSpPr/>
              <p:nvPr/>
            </p:nvCxnSpPr>
            <p:spPr>
              <a:xfrm>
                <a:off x="8516471" y="1481308"/>
                <a:ext cx="1613647" cy="0"/>
              </a:xfrm>
              <a:prstGeom prst="straightConnector1">
                <a:avLst/>
              </a:prstGeom>
              <a:ln w="127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311" name="TextBox 310"/>
          <p:cNvSpPr txBox="1"/>
          <p:nvPr/>
        </p:nvSpPr>
        <p:spPr>
          <a:xfrm>
            <a:off x="417876" y="4189534"/>
            <a:ext cx="3940476" cy="1508105"/>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dirty="0">
                <a:latin typeface="Georgia" pitchFamily="18" charset="0"/>
                <a:cs typeface="Arial" pitchFamily="34" charset="0"/>
              </a:rPr>
              <a:t>Financial documents linked and accessible through DLT are reviewed and approved in real time, reducing the time it takes to initiate shipment</a:t>
            </a:r>
          </a:p>
          <a:p>
            <a:pPr marL="252146" indent="-252146">
              <a:buFont typeface="Wingdings" panose="05000000000000000000" pitchFamily="2" charset="2"/>
              <a:buChar char="ü"/>
            </a:pPr>
            <a:r>
              <a:rPr lang="en-US" sz="1400" dirty="0">
                <a:latin typeface="Georgia" pitchFamily="18" charset="0"/>
                <a:cs typeface="Arial" pitchFamily="34" charset="0"/>
              </a:rPr>
              <a:t>Invoices accessed on DLT provide a real-time and transparent view into subsequent short-term financing</a:t>
            </a:r>
            <a:endParaRPr lang="en-GB" sz="1400" dirty="0">
              <a:latin typeface="Georgia" pitchFamily="18" charset="0"/>
              <a:cs typeface="Arial" pitchFamily="34" charset="0"/>
            </a:endParaRPr>
          </a:p>
        </p:txBody>
      </p:sp>
      <p:sp>
        <p:nvSpPr>
          <p:cNvPr id="312" name="TextBox 311"/>
          <p:cNvSpPr txBox="1"/>
          <p:nvPr/>
        </p:nvSpPr>
        <p:spPr>
          <a:xfrm>
            <a:off x="4358351" y="4174110"/>
            <a:ext cx="3557921" cy="2154436"/>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dirty="0">
                <a:latin typeface="Georgia" pitchFamily="18" charset="0"/>
                <a:cs typeface="Arial" pitchFamily="34" charset="0"/>
              </a:rPr>
              <a:t>banks facilitating trade finance through DLT do not require a trusted intermediary to assume risk, eliminating the need for correspondent banks</a:t>
            </a:r>
          </a:p>
          <a:p>
            <a:pPr marL="252146" indent="-252146">
              <a:buFont typeface="Wingdings" panose="05000000000000000000" pitchFamily="2" charset="2"/>
              <a:buChar char="ü"/>
            </a:pPr>
            <a:r>
              <a:rPr lang="en-US" sz="1400" dirty="0">
                <a:latin typeface="Georgia" pitchFamily="18" charset="0"/>
                <a:cs typeface="Arial" pitchFamily="34" charset="0"/>
              </a:rPr>
              <a:t>bills of lading are tracked through DLT, eliminating the potential for double spending</a:t>
            </a:r>
          </a:p>
          <a:p>
            <a:pPr marL="252146" indent="-252146">
              <a:buFont typeface="Wingdings" panose="05000000000000000000" pitchFamily="2" charset="2"/>
              <a:buChar char="ü"/>
            </a:pPr>
            <a:r>
              <a:rPr lang="en-US" sz="1400" dirty="0">
                <a:latin typeface="Georgia" pitchFamily="18" charset="0"/>
                <a:cs typeface="Arial" pitchFamily="34" charset="0"/>
              </a:rPr>
              <a:t>the title available within DLT provides transparency into the location and ownership of the goods</a:t>
            </a:r>
            <a:endParaRPr lang="en-GB" sz="1400" dirty="0">
              <a:latin typeface="Georgia" pitchFamily="18" charset="0"/>
              <a:cs typeface="Arial" pitchFamily="34" charset="0"/>
            </a:endParaRPr>
          </a:p>
        </p:txBody>
      </p:sp>
      <p:sp>
        <p:nvSpPr>
          <p:cNvPr id="313" name="TextBox 312"/>
          <p:cNvSpPr txBox="1"/>
          <p:nvPr/>
        </p:nvSpPr>
        <p:spPr>
          <a:xfrm>
            <a:off x="8024463" y="4156169"/>
            <a:ext cx="3808077" cy="1292662"/>
          </a:xfrm>
          <a:prstGeom prst="rect">
            <a:avLst/>
          </a:prstGeom>
          <a:noFill/>
          <a:ln>
            <a:noFill/>
          </a:ln>
        </p:spPr>
        <p:txBody>
          <a:bodyPr wrap="square" lIns="0" tIns="0" rIns="0" bIns="0" rtlCol="0">
            <a:spAutoFit/>
          </a:bodyPr>
          <a:lstStyle/>
          <a:p>
            <a:pPr marL="252146" indent="-252146">
              <a:buFont typeface="Wingdings" panose="05000000000000000000" pitchFamily="2" charset="2"/>
              <a:buChar char="ü"/>
            </a:pPr>
            <a:r>
              <a:rPr lang="en-US" sz="1400" dirty="0">
                <a:latin typeface="Georgia" pitchFamily="18" charset="0"/>
                <a:cs typeface="Arial" pitchFamily="34" charset="0"/>
              </a:rPr>
              <a:t>Contract terms executed via smart contract eliminate the need for correspondent banks and additional transaction fees</a:t>
            </a:r>
          </a:p>
          <a:p>
            <a:pPr marL="252146" indent="-252146">
              <a:buFont typeface="Wingdings" panose="05000000000000000000" pitchFamily="2" charset="2"/>
              <a:buChar char="ü"/>
            </a:pPr>
            <a:r>
              <a:rPr lang="en-US" sz="1400" dirty="0">
                <a:latin typeface="Georgia" pitchFamily="18" charset="0"/>
                <a:cs typeface="Arial" pitchFamily="34" charset="0"/>
              </a:rPr>
              <a:t>regulators are provided with a real-time view of essential documents to assist in enforcement and AML activities</a:t>
            </a:r>
          </a:p>
        </p:txBody>
      </p:sp>
      <p:sp>
        <p:nvSpPr>
          <p:cNvPr id="165" name="Text Placeholder 2">
            <a:extLst>
              <a:ext uri="{FF2B5EF4-FFF2-40B4-BE49-F238E27FC236}">
                <a16:creationId xmlns:a16="http://schemas.microsoft.com/office/drawing/2014/main" id="{A5DE83E8-E0F9-458C-8D2E-46B328F3551C}"/>
              </a:ext>
            </a:extLst>
          </p:cNvPr>
          <p:cNvSpPr>
            <a:spLocks noGrp="1"/>
          </p:cNvSpPr>
          <p:nvPr/>
        </p:nvSpPr>
        <p:spPr>
          <a:xfrm>
            <a:off x="0" y="0"/>
            <a:ext cx="12191999" cy="788709"/>
          </a:xfrm>
          <a:prstGeom prst="rect">
            <a:avLst/>
          </a:prstGeom>
          <a:solidFill>
            <a:schemeClr val="tx2"/>
          </a:solidFill>
          <a:ln>
            <a:solidFill>
              <a:schemeClr val="tx2"/>
            </a:solidFill>
          </a:ln>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dirty="0">
                <a:solidFill>
                  <a:schemeClr val="bg1"/>
                </a:solidFill>
              </a:rPr>
              <a:t>How DLT can help?</a:t>
            </a:r>
          </a:p>
        </p:txBody>
      </p:sp>
      <p:sp>
        <p:nvSpPr>
          <p:cNvPr id="166" name="TextBox 165">
            <a:extLst>
              <a:ext uri="{FF2B5EF4-FFF2-40B4-BE49-F238E27FC236}">
                <a16:creationId xmlns:a16="http://schemas.microsoft.com/office/drawing/2014/main" id="{414D67C8-9F52-412A-95B5-2E0255401124}"/>
              </a:ext>
            </a:extLst>
          </p:cNvPr>
          <p:cNvSpPr txBox="1"/>
          <p:nvPr/>
        </p:nvSpPr>
        <p:spPr>
          <a:xfrm>
            <a:off x="417875" y="3764886"/>
            <a:ext cx="11414666" cy="246221"/>
          </a:xfrm>
          <a:prstGeom prst="rect">
            <a:avLst/>
          </a:prstGeom>
          <a:solidFill>
            <a:schemeClr val="tx2"/>
          </a:solidFill>
          <a:ln>
            <a:solidFill>
              <a:schemeClr val="tx2"/>
            </a:solidFill>
          </a:ln>
        </p:spPr>
        <p:txBody>
          <a:bodyPr wrap="square" lIns="0" tIns="0" rIns="0" bIns="0" rtlCol="0">
            <a:spAutoFit/>
          </a:bodyPr>
          <a:lstStyle/>
          <a:p>
            <a:pPr algn="ctr"/>
            <a:r>
              <a:rPr lang="en-GB" sz="1600" b="1" dirty="0">
                <a:solidFill>
                  <a:schemeClr val="bg1"/>
                </a:solidFill>
                <a:latin typeface="Georgia" pitchFamily="18" charset="0"/>
                <a:cs typeface="Arial" pitchFamily="34" charset="0"/>
              </a:rPr>
              <a:t>Benefits with DLT</a:t>
            </a:r>
          </a:p>
        </p:txBody>
      </p:sp>
    </p:spTree>
    <p:custDataLst>
      <p:custData r:id="rId1"/>
      <p:tags r:id="rId2"/>
    </p:custDataLst>
    <p:extLst>
      <p:ext uri="{BB962C8B-B14F-4D97-AF65-F5344CB8AC3E}">
        <p14:creationId xmlns:p14="http://schemas.microsoft.com/office/powerpoint/2010/main" val="288789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10AE51D-43A1-4C73-B2DF-20E2A7560A9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Types of DLT</a:t>
            </a:r>
          </a:p>
        </p:txBody>
      </p:sp>
    </p:spTree>
    <p:custDataLst>
      <p:custData r:id="rId1"/>
    </p:custDataLst>
    <p:extLst>
      <p:ext uri="{BB962C8B-B14F-4D97-AF65-F5344CB8AC3E}">
        <p14:creationId xmlns:p14="http://schemas.microsoft.com/office/powerpoint/2010/main" val="8651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10AE51D-43A1-4C73-B2DF-20E2A7560A9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Types of DLT</a:t>
            </a:r>
          </a:p>
        </p:txBody>
      </p:sp>
      <p:sp>
        <p:nvSpPr>
          <p:cNvPr id="2" name="Rectangle: Rounded Corners 1">
            <a:extLst>
              <a:ext uri="{FF2B5EF4-FFF2-40B4-BE49-F238E27FC236}">
                <a16:creationId xmlns:a16="http://schemas.microsoft.com/office/drawing/2014/main" id="{89DBDA94-E5F0-4603-94E6-BAD084C954A5}"/>
              </a:ext>
            </a:extLst>
          </p:cNvPr>
          <p:cNvSpPr/>
          <p:nvPr/>
        </p:nvSpPr>
        <p:spPr>
          <a:xfrm>
            <a:off x="983226" y="1474839"/>
            <a:ext cx="3913239" cy="118970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Based on technology</a:t>
            </a:r>
          </a:p>
        </p:txBody>
      </p:sp>
      <p:sp>
        <p:nvSpPr>
          <p:cNvPr id="5" name="Rectangle: Rounded Corners 4">
            <a:extLst>
              <a:ext uri="{FF2B5EF4-FFF2-40B4-BE49-F238E27FC236}">
                <a16:creationId xmlns:a16="http://schemas.microsoft.com/office/drawing/2014/main" id="{D082D004-F663-4DF5-9B1B-676406AE830D}"/>
              </a:ext>
            </a:extLst>
          </p:cNvPr>
          <p:cNvSpPr/>
          <p:nvPr/>
        </p:nvSpPr>
        <p:spPr>
          <a:xfrm>
            <a:off x="7295535" y="1479755"/>
            <a:ext cx="3913239" cy="118970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Based on access</a:t>
            </a:r>
          </a:p>
        </p:txBody>
      </p:sp>
      <p:sp>
        <p:nvSpPr>
          <p:cNvPr id="3" name="Rectangle: Rounded Corners 2">
            <a:extLst>
              <a:ext uri="{FF2B5EF4-FFF2-40B4-BE49-F238E27FC236}">
                <a16:creationId xmlns:a16="http://schemas.microsoft.com/office/drawing/2014/main" id="{C1969754-049D-4DAE-9439-AF1AC1535435}"/>
              </a:ext>
            </a:extLst>
          </p:cNvPr>
          <p:cNvSpPr/>
          <p:nvPr/>
        </p:nvSpPr>
        <p:spPr>
          <a:xfrm>
            <a:off x="481782" y="3530972"/>
            <a:ext cx="2015612" cy="79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Blockchain</a:t>
            </a:r>
          </a:p>
        </p:txBody>
      </p:sp>
      <p:sp>
        <p:nvSpPr>
          <p:cNvPr id="6" name="Rectangle: Rounded Corners 5">
            <a:extLst>
              <a:ext uri="{FF2B5EF4-FFF2-40B4-BE49-F238E27FC236}">
                <a16:creationId xmlns:a16="http://schemas.microsoft.com/office/drawing/2014/main" id="{B67B8A69-4DD2-4786-BD4C-3A2CF237C049}"/>
              </a:ext>
            </a:extLst>
          </p:cNvPr>
          <p:cNvSpPr/>
          <p:nvPr/>
        </p:nvSpPr>
        <p:spPr>
          <a:xfrm>
            <a:off x="3362632" y="3530972"/>
            <a:ext cx="2015612" cy="79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latin typeface="Georgia" panose="02040502050405020303" pitchFamily="18" charset="0"/>
              </a:rPr>
              <a:t>Hashgraph</a:t>
            </a:r>
            <a:endParaRPr lang="en-US">
              <a:latin typeface="Georgia" panose="02040502050405020303" pitchFamily="18" charset="0"/>
            </a:endParaRPr>
          </a:p>
        </p:txBody>
      </p:sp>
      <p:sp>
        <p:nvSpPr>
          <p:cNvPr id="7" name="Rectangle: Rounded Corners 6">
            <a:extLst>
              <a:ext uri="{FF2B5EF4-FFF2-40B4-BE49-F238E27FC236}">
                <a16:creationId xmlns:a16="http://schemas.microsoft.com/office/drawing/2014/main" id="{44E56A08-9012-4B7D-BD1D-FD733DCE3980}"/>
              </a:ext>
            </a:extLst>
          </p:cNvPr>
          <p:cNvSpPr/>
          <p:nvPr/>
        </p:nvSpPr>
        <p:spPr>
          <a:xfrm>
            <a:off x="481782" y="4514198"/>
            <a:ext cx="2015612" cy="79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Directed Acyclic Graph</a:t>
            </a:r>
          </a:p>
        </p:txBody>
      </p:sp>
      <p:sp>
        <p:nvSpPr>
          <p:cNvPr id="8" name="Rectangle: Rounded Corners 7">
            <a:extLst>
              <a:ext uri="{FF2B5EF4-FFF2-40B4-BE49-F238E27FC236}">
                <a16:creationId xmlns:a16="http://schemas.microsoft.com/office/drawing/2014/main" id="{8F8E5923-097E-4C80-9BF7-04AC47975CF5}"/>
              </a:ext>
            </a:extLst>
          </p:cNvPr>
          <p:cNvSpPr/>
          <p:nvPr/>
        </p:nvSpPr>
        <p:spPr>
          <a:xfrm>
            <a:off x="3362632" y="4514198"/>
            <a:ext cx="2015612" cy="79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latin typeface="Georgia" panose="02040502050405020303" pitchFamily="18" charset="0"/>
              </a:rPr>
              <a:t>Holochain</a:t>
            </a:r>
            <a:endParaRPr lang="en-US">
              <a:latin typeface="Georgia" panose="02040502050405020303" pitchFamily="18" charset="0"/>
            </a:endParaRPr>
          </a:p>
        </p:txBody>
      </p:sp>
      <p:sp>
        <p:nvSpPr>
          <p:cNvPr id="9" name="Rectangle: Rounded Corners 8">
            <a:extLst>
              <a:ext uri="{FF2B5EF4-FFF2-40B4-BE49-F238E27FC236}">
                <a16:creationId xmlns:a16="http://schemas.microsoft.com/office/drawing/2014/main" id="{EBBC3B59-7F0B-4BA8-9323-F979261BA748}"/>
              </a:ext>
            </a:extLst>
          </p:cNvPr>
          <p:cNvSpPr/>
          <p:nvPr/>
        </p:nvSpPr>
        <p:spPr>
          <a:xfrm>
            <a:off x="6813758" y="3521140"/>
            <a:ext cx="2015612" cy="79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Public</a:t>
            </a:r>
          </a:p>
        </p:txBody>
      </p:sp>
      <p:sp>
        <p:nvSpPr>
          <p:cNvPr id="10" name="Rectangle: Rounded Corners 9">
            <a:extLst>
              <a:ext uri="{FF2B5EF4-FFF2-40B4-BE49-F238E27FC236}">
                <a16:creationId xmlns:a16="http://schemas.microsoft.com/office/drawing/2014/main" id="{09C6140F-A3C1-432D-921E-C6D8378A6981}"/>
              </a:ext>
            </a:extLst>
          </p:cNvPr>
          <p:cNvSpPr/>
          <p:nvPr/>
        </p:nvSpPr>
        <p:spPr>
          <a:xfrm>
            <a:off x="9694608" y="3521140"/>
            <a:ext cx="2015612" cy="79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Private</a:t>
            </a:r>
          </a:p>
        </p:txBody>
      </p:sp>
      <p:sp>
        <p:nvSpPr>
          <p:cNvPr id="11" name="Rectangle: Rounded Corners 10">
            <a:extLst>
              <a:ext uri="{FF2B5EF4-FFF2-40B4-BE49-F238E27FC236}">
                <a16:creationId xmlns:a16="http://schemas.microsoft.com/office/drawing/2014/main" id="{DFCB1ED2-EAFF-4E26-AD5A-F7CB966FC453}"/>
              </a:ext>
            </a:extLst>
          </p:cNvPr>
          <p:cNvSpPr/>
          <p:nvPr/>
        </p:nvSpPr>
        <p:spPr>
          <a:xfrm>
            <a:off x="6813758" y="4504366"/>
            <a:ext cx="2015612" cy="79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Permissioned</a:t>
            </a:r>
          </a:p>
        </p:txBody>
      </p:sp>
      <p:sp>
        <p:nvSpPr>
          <p:cNvPr id="12" name="Rectangle: Rounded Corners 11">
            <a:extLst>
              <a:ext uri="{FF2B5EF4-FFF2-40B4-BE49-F238E27FC236}">
                <a16:creationId xmlns:a16="http://schemas.microsoft.com/office/drawing/2014/main" id="{4FD298CF-561C-4822-B429-C08ABEC92CFC}"/>
              </a:ext>
            </a:extLst>
          </p:cNvPr>
          <p:cNvSpPr/>
          <p:nvPr/>
        </p:nvSpPr>
        <p:spPr>
          <a:xfrm>
            <a:off x="9694608" y="4504366"/>
            <a:ext cx="2015612" cy="79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Consortium</a:t>
            </a:r>
          </a:p>
        </p:txBody>
      </p:sp>
      <p:cxnSp>
        <p:nvCxnSpPr>
          <p:cNvPr id="14" name="Straight Connector 13">
            <a:extLst>
              <a:ext uri="{FF2B5EF4-FFF2-40B4-BE49-F238E27FC236}">
                <a16:creationId xmlns:a16="http://schemas.microsoft.com/office/drawing/2014/main" id="{31261061-6966-4D4A-900A-BDB87A066A19}"/>
              </a:ext>
            </a:extLst>
          </p:cNvPr>
          <p:cNvCxnSpPr/>
          <p:nvPr/>
        </p:nvCxnSpPr>
        <p:spPr>
          <a:xfrm>
            <a:off x="6115664" y="1130712"/>
            <a:ext cx="0" cy="560930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769CB246-EB27-449D-9D06-6FFE5DA4E9BE}"/>
              </a:ext>
            </a:extLst>
          </p:cNvPr>
          <p:cNvSpPr/>
          <p:nvPr/>
        </p:nvSpPr>
        <p:spPr>
          <a:xfrm>
            <a:off x="8244348" y="5536753"/>
            <a:ext cx="2015612" cy="79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Hybrid</a:t>
            </a:r>
          </a:p>
        </p:txBody>
      </p:sp>
    </p:spTree>
    <p:custDataLst>
      <p:custData r:id="rId1"/>
    </p:custDataLst>
    <p:extLst>
      <p:ext uri="{BB962C8B-B14F-4D97-AF65-F5344CB8AC3E}">
        <p14:creationId xmlns:p14="http://schemas.microsoft.com/office/powerpoint/2010/main" val="79752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0C5D578-E7D0-4E83-8112-08BEE2B17000}"/>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Components of DLT</a:t>
            </a:r>
          </a:p>
        </p:txBody>
      </p:sp>
      <p:sp>
        <p:nvSpPr>
          <p:cNvPr id="5" name="Rectangle: Rounded Corners 4">
            <a:extLst>
              <a:ext uri="{FF2B5EF4-FFF2-40B4-BE49-F238E27FC236}">
                <a16:creationId xmlns:a16="http://schemas.microsoft.com/office/drawing/2014/main" id="{382F1722-ABBC-458A-812B-D7441815A6E9}"/>
              </a:ext>
            </a:extLst>
          </p:cNvPr>
          <p:cNvSpPr/>
          <p:nvPr/>
        </p:nvSpPr>
        <p:spPr>
          <a:xfrm>
            <a:off x="3077498" y="1324893"/>
            <a:ext cx="2222090" cy="1042219"/>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Node</a:t>
            </a:r>
          </a:p>
        </p:txBody>
      </p:sp>
      <p:sp>
        <p:nvSpPr>
          <p:cNvPr id="6" name="Rectangle: Rounded Corners 5">
            <a:extLst>
              <a:ext uri="{FF2B5EF4-FFF2-40B4-BE49-F238E27FC236}">
                <a16:creationId xmlns:a16="http://schemas.microsoft.com/office/drawing/2014/main" id="{737277D3-979D-453C-8894-FFBCE912DFBE}"/>
              </a:ext>
            </a:extLst>
          </p:cNvPr>
          <p:cNvSpPr/>
          <p:nvPr/>
        </p:nvSpPr>
        <p:spPr>
          <a:xfrm>
            <a:off x="1455174" y="3308554"/>
            <a:ext cx="2222090" cy="1042219"/>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Identity Management</a:t>
            </a:r>
          </a:p>
        </p:txBody>
      </p:sp>
      <p:sp>
        <p:nvSpPr>
          <p:cNvPr id="7" name="Rectangle: Rounded Corners 6">
            <a:extLst>
              <a:ext uri="{FF2B5EF4-FFF2-40B4-BE49-F238E27FC236}">
                <a16:creationId xmlns:a16="http://schemas.microsoft.com/office/drawing/2014/main" id="{EAB7D935-BBBE-46BF-A0C7-EA23843652A4}"/>
              </a:ext>
            </a:extLst>
          </p:cNvPr>
          <p:cNvSpPr/>
          <p:nvPr/>
        </p:nvSpPr>
        <p:spPr>
          <a:xfrm>
            <a:off x="6892414" y="1324890"/>
            <a:ext cx="2222090" cy="1042219"/>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Distributed Ledger</a:t>
            </a:r>
          </a:p>
        </p:txBody>
      </p:sp>
      <p:sp>
        <p:nvSpPr>
          <p:cNvPr id="8" name="Rectangle: Rounded Corners 7">
            <a:extLst>
              <a:ext uri="{FF2B5EF4-FFF2-40B4-BE49-F238E27FC236}">
                <a16:creationId xmlns:a16="http://schemas.microsoft.com/office/drawing/2014/main" id="{3B6B76E3-5E60-4DFE-8657-91BC73A550B7}"/>
              </a:ext>
            </a:extLst>
          </p:cNvPr>
          <p:cNvSpPr/>
          <p:nvPr/>
        </p:nvSpPr>
        <p:spPr>
          <a:xfrm>
            <a:off x="4984955" y="3311013"/>
            <a:ext cx="2222090" cy="1042219"/>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Transaction Ordering</a:t>
            </a:r>
          </a:p>
        </p:txBody>
      </p:sp>
      <p:sp>
        <p:nvSpPr>
          <p:cNvPr id="9" name="Rectangle: Rounded Corners 8">
            <a:extLst>
              <a:ext uri="{FF2B5EF4-FFF2-40B4-BE49-F238E27FC236}">
                <a16:creationId xmlns:a16="http://schemas.microsoft.com/office/drawing/2014/main" id="{ACB5CE90-CF72-4B3B-8CF1-DD49263E9FBC}"/>
              </a:ext>
            </a:extLst>
          </p:cNvPr>
          <p:cNvSpPr/>
          <p:nvPr/>
        </p:nvSpPr>
        <p:spPr>
          <a:xfrm>
            <a:off x="8514736" y="3311013"/>
            <a:ext cx="2222090" cy="1042219"/>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Consensus Protocol</a:t>
            </a:r>
          </a:p>
        </p:txBody>
      </p:sp>
    </p:spTree>
    <p:custDataLst>
      <p:custData r:id="rId1"/>
    </p:custDataLst>
    <p:extLst>
      <p:ext uri="{BB962C8B-B14F-4D97-AF65-F5344CB8AC3E}">
        <p14:creationId xmlns:p14="http://schemas.microsoft.com/office/powerpoint/2010/main" val="395883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79EB532-D0C0-430F-9712-0BA64A54323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Nodes and Distributed ledgers</a:t>
            </a:r>
          </a:p>
        </p:txBody>
      </p:sp>
      <p:grpSp>
        <p:nvGrpSpPr>
          <p:cNvPr id="5" name="Group 4">
            <a:extLst>
              <a:ext uri="{FF2B5EF4-FFF2-40B4-BE49-F238E27FC236}">
                <a16:creationId xmlns:a16="http://schemas.microsoft.com/office/drawing/2014/main" id="{5E1AA6DC-863F-462B-AA40-AC7B351C2B9C}"/>
              </a:ext>
            </a:extLst>
          </p:cNvPr>
          <p:cNvGrpSpPr/>
          <p:nvPr/>
        </p:nvGrpSpPr>
        <p:grpSpPr>
          <a:xfrm>
            <a:off x="7055507" y="1106311"/>
            <a:ext cx="4590105" cy="5224295"/>
            <a:chOff x="6377780" y="647648"/>
            <a:chExt cx="4590105" cy="5224295"/>
          </a:xfrm>
        </p:grpSpPr>
        <p:pic>
          <p:nvPicPr>
            <p:cNvPr id="6" name="Graphic 5" descr="Hospital with solid fill">
              <a:extLst>
                <a:ext uri="{FF2B5EF4-FFF2-40B4-BE49-F238E27FC236}">
                  <a16:creationId xmlns:a16="http://schemas.microsoft.com/office/drawing/2014/main" id="{15AF8970-31D1-4888-B6BC-DE41BBEC2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7780" y="1204629"/>
              <a:ext cx="748209" cy="749012"/>
            </a:xfrm>
            <a:prstGeom prst="rect">
              <a:avLst/>
            </a:prstGeom>
          </p:spPr>
        </p:pic>
        <p:pic>
          <p:nvPicPr>
            <p:cNvPr id="7" name="Graphic 6" descr="Production with solid fill">
              <a:extLst>
                <a:ext uri="{FF2B5EF4-FFF2-40B4-BE49-F238E27FC236}">
                  <a16:creationId xmlns:a16="http://schemas.microsoft.com/office/drawing/2014/main" id="{E809361D-3A10-4562-B64D-796C18380D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7150" y="4432998"/>
              <a:ext cx="748209" cy="749012"/>
            </a:xfrm>
            <a:prstGeom prst="rect">
              <a:avLst/>
            </a:prstGeom>
          </p:spPr>
        </p:pic>
        <p:pic>
          <p:nvPicPr>
            <p:cNvPr id="8" name="Graphic 7" descr="Schoolhouse with solid fill">
              <a:extLst>
                <a:ext uri="{FF2B5EF4-FFF2-40B4-BE49-F238E27FC236}">
                  <a16:creationId xmlns:a16="http://schemas.microsoft.com/office/drawing/2014/main" id="{2C959BE8-0E09-47A1-99A8-DC0ED9B4F2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43675" y="1179378"/>
              <a:ext cx="748209" cy="749012"/>
            </a:xfrm>
            <a:prstGeom prst="rect">
              <a:avLst/>
            </a:prstGeom>
          </p:spPr>
        </p:pic>
        <p:pic>
          <p:nvPicPr>
            <p:cNvPr id="9" name="Graphic 8" descr="Bank with solid fill">
              <a:extLst>
                <a:ext uri="{FF2B5EF4-FFF2-40B4-BE49-F238E27FC236}">
                  <a16:creationId xmlns:a16="http://schemas.microsoft.com/office/drawing/2014/main" id="{FD9BF756-97DB-42D7-8212-FDC35FACE0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19676" y="4518200"/>
              <a:ext cx="748209" cy="749012"/>
            </a:xfrm>
            <a:prstGeom prst="rect">
              <a:avLst/>
            </a:prstGeom>
          </p:spPr>
        </p:pic>
        <p:sp>
          <p:nvSpPr>
            <p:cNvPr id="10" name="TextBox 9">
              <a:extLst>
                <a:ext uri="{FF2B5EF4-FFF2-40B4-BE49-F238E27FC236}">
                  <a16:creationId xmlns:a16="http://schemas.microsoft.com/office/drawing/2014/main" id="{D624B1A4-A05D-4D67-BA4F-901A5088DEC1}"/>
                </a:ext>
              </a:extLst>
            </p:cNvPr>
            <p:cNvSpPr txBox="1"/>
            <p:nvPr/>
          </p:nvSpPr>
          <p:spPr>
            <a:xfrm>
              <a:off x="7745843" y="5569412"/>
              <a:ext cx="1926045" cy="302531"/>
            </a:xfrm>
            <a:prstGeom prst="rect">
              <a:avLst/>
            </a:prstGeom>
            <a:noFill/>
          </p:spPr>
          <p:txBody>
            <a:bodyPr wrap="square" rtlCol="0">
              <a:spAutoFit/>
            </a:bodyPr>
            <a:lstStyle/>
            <a:p>
              <a:pPr algn="ctr"/>
              <a:r>
                <a:rPr lang="en-US" b="1">
                  <a:latin typeface="Georgia" panose="02040502050405020303" pitchFamily="18" charset="0"/>
                </a:rPr>
                <a:t>Distributed ledger</a:t>
              </a:r>
              <a:r>
                <a:rPr lang="en-US" b="1"/>
                <a:t> </a:t>
              </a:r>
            </a:p>
          </p:txBody>
        </p:sp>
        <p:grpSp>
          <p:nvGrpSpPr>
            <p:cNvPr id="11" name="Group 10">
              <a:extLst>
                <a:ext uri="{FF2B5EF4-FFF2-40B4-BE49-F238E27FC236}">
                  <a16:creationId xmlns:a16="http://schemas.microsoft.com/office/drawing/2014/main" id="{6A0A8A1B-732D-4B91-B505-83765CDF3ECA}"/>
                </a:ext>
              </a:extLst>
            </p:cNvPr>
            <p:cNvGrpSpPr/>
            <p:nvPr/>
          </p:nvGrpSpPr>
          <p:grpSpPr>
            <a:xfrm>
              <a:off x="6904287" y="1952229"/>
              <a:ext cx="3762296" cy="2482284"/>
              <a:chOff x="7230769" y="2065060"/>
              <a:chExt cx="3109336" cy="2256621"/>
            </a:xfrm>
          </p:grpSpPr>
          <p:pic>
            <p:nvPicPr>
              <p:cNvPr id="12" name="Graphic 11" descr="Document outline">
                <a:extLst>
                  <a:ext uri="{FF2B5EF4-FFF2-40B4-BE49-F238E27FC236}">
                    <a16:creationId xmlns:a16="http://schemas.microsoft.com/office/drawing/2014/main" id="{3DEC9204-2708-4591-89B8-F31BAA7A3D8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30769" y="2065060"/>
                <a:ext cx="538001" cy="499320"/>
              </a:xfrm>
              <a:prstGeom prst="rect">
                <a:avLst/>
              </a:prstGeom>
            </p:spPr>
          </p:pic>
          <p:pic>
            <p:nvPicPr>
              <p:cNvPr id="13" name="Graphic 12" descr="Document outline">
                <a:extLst>
                  <a:ext uri="{FF2B5EF4-FFF2-40B4-BE49-F238E27FC236}">
                    <a16:creationId xmlns:a16="http://schemas.microsoft.com/office/drawing/2014/main" id="{043B317D-DD9D-4121-9548-51A99A50C5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79124" y="2065060"/>
                <a:ext cx="538001" cy="499320"/>
              </a:xfrm>
              <a:prstGeom prst="rect">
                <a:avLst/>
              </a:prstGeom>
            </p:spPr>
          </p:pic>
          <p:pic>
            <p:nvPicPr>
              <p:cNvPr id="14" name="Graphic 13" descr="Document outline">
                <a:extLst>
                  <a:ext uri="{FF2B5EF4-FFF2-40B4-BE49-F238E27FC236}">
                    <a16:creationId xmlns:a16="http://schemas.microsoft.com/office/drawing/2014/main" id="{B46B8736-00B6-4025-A528-856FA0F6840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30769" y="3820985"/>
                <a:ext cx="538001" cy="499320"/>
              </a:xfrm>
              <a:prstGeom prst="rect">
                <a:avLst/>
              </a:prstGeom>
            </p:spPr>
          </p:pic>
          <p:pic>
            <p:nvPicPr>
              <p:cNvPr id="15" name="Graphic 14" descr="Document outline">
                <a:extLst>
                  <a:ext uri="{FF2B5EF4-FFF2-40B4-BE49-F238E27FC236}">
                    <a16:creationId xmlns:a16="http://schemas.microsoft.com/office/drawing/2014/main" id="{F1816103-D37A-48C7-80F7-332C1F2C316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2104" y="3822361"/>
                <a:ext cx="538001" cy="499320"/>
              </a:xfrm>
              <a:prstGeom prst="rect">
                <a:avLst/>
              </a:prstGeom>
            </p:spPr>
          </p:pic>
          <p:cxnSp>
            <p:nvCxnSpPr>
              <p:cNvPr id="16" name="Straight Arrow Connector 15">
                <a:extLst>
                  <a:ext uri="{FF2B5EF4-FFF2-40B4-BE49-F238E27FC236}">
                    <a16:creationId xmlns:a16="http://schemas.microsoft.com/office/drawing/2014/main" id="{FE392BD9-F3A0-47C8-868D-FA327439AC81}"/>
                  </a:ext>
                </a:extLst>
              </p:cNvPr>
              <p:cNvCxnSpPr>
                <a:stCxn id="12" idx="3"/>
                <a:endCxn id="13" idx="1"/>
              </p:cNvCxnSpPr>
              <p:nvPr/>
            </p:nvCxnSpPr>
            <p:spPr>
              <a:xfrm>
                <a:off x="7768770" y="2314720"/>
                <a:ext cx="1910354" cy="0"/>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64B3FEE-30EF-4C0F-883C-A199C6B4A7FA}"/>
                  </a:ext>
                </a:extLst>
              </p:cNvPr>
              <p:cNvCxnSpPr>
                <a:cxnSpLocks/>
                <a:stCxn id="12" idx="2"/>
                <a:endCxn id="14" idx="0"/>
              </p:cNvCxnSpPr>
              <p:nvPr/>
            </p:nvCxnSpPr>
            <p:spPr>
              <a:xfrm>
                <a:off x="7499770" y="2564380"/>
                <a:ext cx="0" cy="1256605"/>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DD7D5D-7B38-416D-9FBA-DD3C95DF7F26}"/>
                  </a:ext>
                </a:extLst>
              </p:cNvPr>
              <p:cNvCxnSpPr>
                <a:cxnSpLocks/>
              </p:cNvCxnSpPr>
              <p:nvPr/>
            </p:nvCxnSpPr>
            <p:spPr>
              <a:xfrm>
                <a:off x="9994783" y="2757009"/>
                <a:ext cx="0" cy="871349"/>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2ADDAC2-7B28-410A-BA13-B2CDDDF27540}"/>
                  </a:ext>
                </a:extLst>
              </p:cNvPr>
              <p:cNvCxnSpPr>
                <a:cxnSpLocks/>
                <a:stCxn id="14" idx="3"/>
                <a:endCxn id="15" idx="1"/>
              </p:cNvCxnSpPr>
              <p:nvPr/>
            </p:nvCxnSpPr>
            <p:spPr>
              <a:xfrm>
                <a:off x="7768770" y="4070645"/>
                <a:ext cx="2033334" cy="1376"/>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83A649-F44A-4E9B-8F0C-2B93B5FFC125}"/>
                  </a:ext>
                </a:extLst>
              </p:cNvPr>
              <p:cNvCxnSpPr>
                <a:cxnSpLocks/>
              </p:cNvCxnSpPr>
              <p:nvPr/>
            </p:nvCxnSpPr>
            <p:spPr>
              <a:xfrm>
                <a:off x="7749495" y="2626950"/>
                <a:ext cx="2052609" cy="1276557"/>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AEEF77B-07C8-4798-A771-F7275AA7DF42}"/>
                  </a:ext>
                </a:extLst>
              </p:cNvPr>
              <p:cNvCxnSpPr>
                <a:cxnSpLocks/>
              </p:cNvCxnSpPr>
              <p:nvPr/>
            </p:nvCxnSpPr>
            <p:spPr>
              <a:xfrm flipV="1">
                <a:off x="7768770" y="2639954"/>
                <a:ext cx="1906770" cy="1263553"/>
              </a:xfrm>
              <a:prstGeom prst="straightConnector1">
                <a:avLst/>
              </a:prstGeom>
              <a:ln w="12700">
                <a:solidFill>
                  <a:schemeClr val="accent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B149F9BD-5197-4EEC-A5D0-3F1168689E46}"/>
                </a:ext>
              </a:extLst>
            </p:cNvPr>
            <p:cNvSpPr txBox="1"/>
            <p:nvPr/>
          </p:nvSpPr>
          <p:spPr>
            <a:xfrm>
              <a:off x="7683603" y="647648"/>
              <a:ext cx="1926045" cy="369332"/>
            </a:xfrm>
            <a:prstGeom prst="rect">
              <a:avLst/>
            </a:prstGeom>
            <a:noFill/>
          </p:spPr>
          <p:txBody>
            <a:bodyPr wrap="square" rtlCol="0">
              <a:spAutoFit/>
            </a:bodyPr>
            <a:lstStyle/>
            <a:p>
              <a:pPr algn="ctr"/>
              <a:r>
                <a:rPr lang="en-US" b="1">
                  <a:latin typeface="Georgia" panose="02040502050405020303" pitchFamily="18" charset="0"/>
                </a:rPr>
                <a:t>Nodes</a:t>
              </a:r>
              <a:endParaRPr lang="en-US" b="1"/>
            </a:p>
          </p:txBody>
        </p:sp>
      </p:grpSp>
      <p:sp>
        <p:nvSpPr>
          <p:cNvPr id="22" name="Rectangle 21">
            <a:extLst>
              <a:ext uri="{FF2B5EF4-FFF2-40B4-BE49-F238E27FC236}">
                <a16:creationId xmlns:a16="http://schemas.microsoft.com/office/drawing/2014/main" id="{1CA17D91-5EBC-469F-B8C4-C074E480DD64}"/>
              </a:ext>
            </a:extLst>
          </p:cNvPr>
          <p:cNvSpPr/>
          <p:nvPr/>
        </p:nvSpPr>
        <p:spPr>
          <a:xfrm>
            <a:off x="396810" y="1283109"/>
            <a:ext cx="5869857" cy="52405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a:solidFill>
                <a:srgbClr val="1C1D20"/>
              </a:solidFill>
              <a:effectLst/>
              <a:latin typeface="Georgia" panose="02040502050405020303" pitchFamily="18" charset="0"/>
            </a:endParaRPr>
          </a:p>
          <a:p>
            <a:pPr algn="ctr"/>
            <a:endParaRPr lang="en-US">
              <a:latin typeface="Georgia" panose="02040502050405020303" pitchFamily="18" charset="0"/>
            </a:endParaRPr>
          </a:p>
        </p:txBody>
      </p:sp>
      <p:sp>
        <p:nvSpPr>
          <p:cNvPr id="23" name="Rectangle: Rounded Corners 22">
            <a:extLst>
              <a:ext uri="{FF2B5EF4-FFF2-40B4-BE49-F238E27FC236}">
                <a16:creationId xmlns:a16="http://schemas.microsoft.com/office/drawing/2014/main" id="{7958D336-0988-4904-9FE9-F1CEA5E48023}"/>
              </a:ext>
            </a:extLst>
          </p:cNvPr>
          <p:cNvSpPr/>
          <p:nvPr/>
        </p:nvSpPr>
        <p:spPr>
          <a:xfrm>
            <a:off x="1647473" y="2582597"/>
            <a:ext cx="4379701" cy="106188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0">
                <a:solidFill>
                  <a:srgbClr val="1C1D20"/>
                </a:solidFill>
                <a:effectLst/>
                <a:latin typeface="Georgia" panose="02040502050405020303" pitchFamily="18" charset="0"/>
              </a:rPr>
              <a:t>Distributed ledger:</a:t>
            </a:r>
            <a:r>
              <a:rPr lang="en-US" sz="1400" b="0" i="0">
                <a:solidFill>
                  <a:srgbClr val="1C1D20"/>
                </a:solidFill>
                <a:effectLst/>
                <a:latin typeface="Georgia" panose="02040502050405020303" pitchFamily="18" charset="0"/>
              </a:rPr>
              <a:t> </a:t>
            </a:r>
          </a:p>
          <a:p>
            <a:r>
              <a:rPr lang="en-US" sz="1400" b="0" i="0">
                <a:solidFill>
                  <a:srgbClr val="1C1D20"/>
                </a:solidFill>
                <a:effectLst/>
                <a:latin typeface="Georgia" panose="02040502050405020303" pitchFamily="18" charset="0"/>
              </a:rPr>
              <a:t>A database that's shared and synchronized on a network.</a:t>
            </a:r>
          </a:p>
        </p:txBody>
      </p:sp>
      <p:sp>
        <p:nvSpPr>
          <p:cNvPr id="24" name="Rectangle: Rounded Corners 23">
            <a:extLst>
              <a:ext uri="{FF2B5EF4-FFF2-40B4-BE49-F238E27FC236}">
                <a16:creationId xmlns:a16="http://schemas.microsoft.com/office/drawing/2014/main" id="{C7517633-0015-4DF8-B88B-EFF0BFD16082}"/>
              </a:ext>
            </a:extLst>
          </p:cNvPr>
          <p:cNvSpPr/>
          <p:nvPr/>
        </p:nvSpPr>
        <p:spPr>
          <a:xfrm>
            <a:off x="1654876" y="4464147"/>
            <a:ext cx="4464739" cy="12617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1" i="0">
                <a:solidFill>
                  <a:srgbClr val="1C1D20"/>
                </a:solidFill>
                <a:effectLst/>
                <a:latin typeface="Georgia" panose="02040502050405020303" pitchFamily="18" charset="0"/>
              </a:rPr>
              <a:t>Nodes:</a:t>
            </a:r>
            <a:r>
              <a:rPr lang="en-US" sz="1400" b="0" i="0">
                <a:solidFill>
                  <a:srgbClr val="1C1D20"/>
                </a:solidFill>
                <a:effectLst/>
                <a:latin typeface="Georgia" panose="02040502050405020303" pitchFamily="18" charset="0"/>
              </a:rPr>
              <a:t> Independent devices, such as computers, that store and update the distributed ledger. All the nodes on the network have their own copy of the ledger and communicate with each other.</a:t>
            </a:r>
          </a:p>
        </p:txBody>
      </p:sp>
      <p:sp>
        <p:nvSpPr>
          <p:cNvPr id="25" name="TextBox 24">
            <a:extLst>
              <a:ext uri="{FF2B5EF4-FFF2-40B4-BE49-F238E27FC236}">
                <a16:creationId xmlns:a16="http://schemas.microsoft.com/office/drawing/2014/main" id="{7F76FCB0-9B2D-4631-8122-CEF29F5C278D}"/>
              </a:ext>
            </a:extLst>
          </p:cNvPr>
          <p:cNvSpPr txBox="1"/>
          <p:nvPr/>
        </p:nvSpPr>
        <p:spPr>
          <a:xfrm>
            <a:off x="622389" y="1638041"/>
            <a:ext cx="5326127" cy="584775"/>
          </a:xfrm>
          <a:prstGeom prst="rect">
            <a:avLst/>
          </a:prstGeom>
          <a:noFill/>
        </p:spPr>
        <p:txBody>
          <a:bodyPr wrap="square" rtlCol="0">
            <a:spAutoFit/>
          </a:bodyPr>
          <a:lstStyle/>
          <a:p>
            <a:pPr algn="l"/>
            <a:r>
              <a:rPr lang="en-US" sz="1600" b="0" i="0">
                <a:solidFill>
                  <a:srgbClr val="1C1D20"/>
                </a:solidFill>
                <a:effectLst/>
                <a:latin typeface="Georgia" panose="02040502050405020303" pitchFamily="18" charset="0"/>
              </a:rPr>
              <a:t>The two basic components of distributed ledger technology are - </a:t>
            </a:r>
          </a:p>
        </p:txBody>
      </p:sp>
      <p:cxnSp>
        <p:nvCxnSpPr>
          <p:cNvPr id="27" name="Straight Arrow Connector 26">
            <a:extLst>
              <a:ext uri="{FF2B5EF4-FFF2-40B4-BE49-F238E27FC236}">
                <a16:creationId xmlns:a16="http://schemas.microsoft.com/office/drawing/2014/main" id="{F78E5F09-D662-4F83-80BC-C918C5929534}"/>
              </a:ext>
            </a:extLst>
          </p:cNvPr>
          <p:cNvCxnSpPr/>
          <p:nvPr/>
        </p:nvCxnSpPr>
        <p:spPr>
          <a:xfrm flipV="1">
            <a:off x="9881419" y="4891661"/>
            <a:ext cx="811912" cy="1076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73BADCA-F40B-400C-829D-8BBCF6D83E60}"/>
              </a:ext>
            </a:extLst>
          </p:cNvPr>
          <p:cNvCxnSpPr/>
          <p:nvPr/>
        </p:nvCxnSpPr>
        <p:spPr>
          <a:xfrm flipH="1" flipV="1">
            <a:off x="8176079" y="4976863"/>
            <a:ext cx="900834" cy="1051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1E25482-BE1D-49E1-8C60-1B0ECA5CECB6}"/>
              </a:ext>
            </a:extLst>
          </p:cNvPr>
          <p:cNvCxnSpPr>
            <a:cxnSpLocks/>
          </p:cNvCxnSpPr>
          <p:nvPr/>
        </p:nvCxnSpPr>
        <p:spPr>
          <a:xfrm flipH="1" flipV="1">
            <a:off x="8093617" y="3043274"/>
            <a:ext cx="1187368" cy="2896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D0FF140-7C4C-4BA3-B5A6-FD0626C096B2}"/>
              </a:ext>
            </a:extLst>
          </p:cNvPr>
          <p:cNvCxnSpPr>
            <a:cxnSpLocks/>
          </p:cNvCxnSpPr>
          <p:nvPr/>
        </p:nvCxnSpPr>
        <p:spPr>
          <a:xfrm flipV="1">
            <a:off x="9553615" y="2969077"/>
            <a:ext cx="1139716" cy="3084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3199A05-1FC8-40B9-B76D-00D4167F004B}"/>
              </a:ext>
            </a:extLst>
          </p:cNvPr>
          <p:cNvCxnSpPr>
            <a:cxnSpLocks/>
          </p:cNvCxnSpPr>
          <p:nvPr/>
        </p:nvCxnSpPr>
        <p:spPr>
          <a:xfrm flipH="1">
            <a:off x="7803716" y="1433635"/>
            <a:ext cx="996280" cy="365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19F824-5BAF-495F-A003-059B7E757115}"/>
              </a:ext>
            </a:extLst>
          </p:cNvPr>
          <p:cNvCxnSpPr>
            <a:cxnSpLocks/>
          </p:cNvCxnSpPr>
          <p:nvPr/>
        </p:nvCxnSpPr>
        <p:spPr>
          <a:xfrm>
            <a:off x="9825122" y="1433635"/>
            <a:ext cx="1273197" cy="323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Graphic 40" descr="Monitor with solid fill">
            <a:extLst>
              <a:ext uri="{FF2B5EF4-FFF2-40B4-BE49-F238E27FC236}">
                <a16:creationId xmlns:a16="http://schemas.microsoft.com/office/drawing/2014/main" id="{3DD9AD31-72AD-42E0-960D-B9CF570469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7422" y="4726273"/>
            <a:ext cx="914400" cy="914400"/>
          </a:xfrm>
          <a:prstGeom prst="rect">
            <a:avLst/>
          </a:prstGeom>
        </p:spPr>
      </p:pic>
      <p:pic>
        <p:nvPicPr>
          <p:cNvPr id="43" name="Graphic 42" descr="Document with solid fill">
            <a:extLst>
              <a:ext uri="{FF2B5EF4-FFF2-40B4-BE49-F238E27FC236}">
                <a16:creationId xmlns:a16="http://schemas.microsoft.com/office/drawing/2014/main" id="{3057FEED-B88C-42DC-BAD8-980E8DD1008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6791" y="2660259"/>
            <a:ext cx="914400" cy="914400"/>
          </a:xfrm>
          <a:prstGeom prst="rect">
            <a:avLst/>
          </a:prstGeom>
        </p:spPr>
      </p:pic>
    </p:spTree>
    <p:custDataLst>
      <p:custData r:id="rId1"/>
    </p:custDataLst>
    <p:extLst>
      <p:ext uri="{BB962C8B-B14F-4D97-AF65-F5344CB8AC3E}">
        <p14:creationId xmlns:p14="http://schemas.microsoft.com/office/powerpoint/2010/main" val="126099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087ADB5-7563-4C66-8342-DE050CDA92F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Identity Management</a:t>
            </a:r>
          </a:p>
        </p:txBody>
      </p:sp>
      <p:grpSp>
        <p:nvGrpSpPr>
          <p:cNvPr id="7" name="Group 6">
            <a:extLst>
              <a:ext uri="{FF2B5EF4-FFF2-40B4-BE49-F238E27FC236}">
                <a16:creationId xmlns:a16="http://schemas.microsoft.com/office/drawing/2014/main" id="{C1BCAFC7-A2C6-4A11-BC97-5E5C54EB69EA}"/>
              </a:ext>
            </a:extLst>
          </p:cNvPr>
          <p:cNvGrpSpPr/>
          <p:nvPr/>
        </p:nvGrpSpPr>
        <p:grpSpPr>
          <a:xfrm>
            <a:off x="250723" y="1573163"/>
            <a:ext cx="7015316" cy="5358579"/>
            <a:chOff x="250723" y="1573163"/>
            <a:chExt cx="10530348" cy="3706761"/>
          </a:xfrm>
        </p:grpSpPr>
        <p:sp>
          <p:nvSpPr>
            <p:cNvPr id="6" name="Rectangle: Rounded Corners 5">
              <a:extLst>
                <a:ext uri="{FF2B5EF4-FFF2-40B4-BE49-F238E27FC236}">
                  <a16:creationId xmlns:a16="http://schemas.microsoft.com/office/drawing/2014/main" id="{F167DC4B-B733-4183-99F2-66011DE975D1}"/>
                </a:ext>
              </a:extLst>
            </p:cNvPr>
            <p:cNvSpPr/>
            <p:nvPr/>
          </p:nvSpPr>
          <p:spPr>
            <a:xfrm>
              <a:off x="250723" y="1573163"/>
              <a:ext cx="10530348" cy="370676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46F4EA-B72C-4DBD-BCCD-6997870A33C7}"/>
                </a:ext>
              </a:extLst>
            </p:cNvPr>
            <p:cNvSpPr txBox="1"/>
            <p:nvPr/>
          </p:nvSpPr>
          <p:spPr>
            <a:xfrm>
              <a:off x="491613" y="1858297"/>
              <a:ext cx="10048568" cy="3321277"/>
            </a:xfrm>
            <a:prstGeom prst="rect">
              <a:avLst/>
            </a:prstGeom>
            <a:noFill/>
          </p:spPr>
          <p:txBody>
            <a:bodyPr wrap="square" rtlCol="0">
              <a:spAutoFit/>
            </a:bodyPr>
            <a:lstStyle/>
            <a:p>
              <a:pPr algn="l"/>
              <a:r>
                <a:rPr lang="en-US" b="0" i="0">
                  <a:solidFill>
                    <a:srgbClr val="3A343A"/>
                  </a:solidFill>
                  <a:effectLst/>
                  <a:latin typeface="Georgia" panose="02040502050405020303" pitchFamily="18" charset="0"/>
                </a:rPr>
                <a:t>In a distributed ledger, all data is linked to an identity (usually referred to as an account or address), to establish ownership. Accounts can be controlled by cryptographic key pairs or smart contract code.</a:t>
              </a:r>
            </a:p>
            <a:p>
              <a:pPr algn="l"/>
              <a:endParaRPr lang="en-US" b="0" i="0">
                <a:solidFill>
                  <a:srgbClr val="3A343A"/>
                </a:solidFill>
                <a:effectLst/>
                <a:latin typeface="Georgia" panose="02040502050405020303" pitchFamily="18" charset="0"/>
              </a:endParaRPr>
            </a:p>
            <a:p>
              <a:pPr algn="l"/>
              <a:r>
                <a:rPr lang="en-US" b="0" i="0">
                  <a:solidFill>
                    <a:srgbClr val="3A343A"/>
                  </a:solidFill>
                  <a:effectLst/>
                  <a:latin typeface="Georgia" panose="02040502050405020303" pitchFamily="18" charset="0"/>
                </a:rPr>
                <a:t>In a </a:t>
              </a:r>
              <a:r>
                <a:rPr lang="en-US" b="1" i="0">
                  <a:solidFill>
                    <a:srgbClr val="3A343A"/>
                  </a:solidFill>
                  <a:effectLst/>
                  <a:latin typeface="Georgia" panose="02040502050405020303" pitchFamily="18" charset="0"/>
                </a:rPr>
                <a:t>permissionless DLT network</a:t>
              </a:r>
              <a:r>
                <a:rPr lang="en-US" b="0" i="0">
                  <a:solidFill>
                    <a:srgbClr val="3A343A"/>
                  </a:solidFill>
                  <a:effectLst/>
                  <a:latin typeface="Georgia" panose="02040502050405020303" pitchFamily="18" charset="0"/>
                </a:rPr>
                <a:t>, users can compute a cryptographic key pair locally on their machine (or outsource this feature to a </a:t>
              </a:r>
              <a:r>
                <a:rPr lang="en-US" b="0" i="0" err="1">
                  <a:solidFill>
                    <a:srgbClr val="3A343A"/>
                  </a:solidFill>
                  <a:effectLst/>
                  <a:latin typeface="Georgia" panose="02040502050405020303" pitchFamily="18" charset="0"/>
                </a:rPr>
                <a:t>centralised</a:t>
              </a:r>
              <a:r>
                <a:rPr lang="en-US" b="0" i="0">
                  <a:solidFill>
                    <a:srgbClr val="3A343A"/>
                  </a:solidFill>
                  <a:effectLst/>
                  <a:latin typeface="Georgia" panose="02040502050405020303" pitchFamily="18" charset="0"/>
                </a:rPr>
                <a:t> wallet provider). In permissionless DLT networks, an individual user can control one or more ledger identities.</a:t>
              </a:r>
            </a:p>
            <a:p>
              <a:pPr algn="l"/>
              <a:endParaRPr lang="en-US">
                <a:solidFill>
                  <a:srgbClr val="3A343A"/>
                </a:solidFill>
                <a:latin typeface="Georgia" panose="02040502050405020303" pitchFamily="18" charset="0"/>
              </a:endParaRPr>
            </a:p>
            <a:p>
              <a:pPr algn="l"/>
              <a:r>
                <a:rPr lang="en-US" b="0" i="0">
                  <a:solidFill>
                    <a:srgbClr val="3A343A"/>
                  </a:solidFill>
                  <a:effectLst/>
                  <a:latin typeface="Georgia" panose="02040502050405020303" pitchFamily="18" charset="0"/>
                </a:rPr>
                <a:t>In </a:t>
              </a:r>
              <a:r>
                <a:rPr lang="en-US" b="1" i="0">
                  <a:solidFill>
                    <a:srgbClr val="3A343A"/>
                  </a:solidFill>
                  <a:effectLst/>
                  <a:latin typeface="Georgia" panose="02040502050405020303" pitchFamily="18" charset="0"/>
                </a:rPr>
                <a:t>permissioned DLT networks</a:t>
              </a:r>
              <a:r>
                <a:rPr lang="en-US" b="0" i="0">
                  <a:solidFill>
                    <a:srgbClr val="3A343A"/>
                  </a:solidFill>
                  <a:effectLst/>
                  <a:latin typeface="Georgia" panose="02040502050405020303" pitchFamily="18" charset="0"/>
                </a:rPr>
                <a:t>, identity is usually more tightly controlled. Even though users can still compute a cryptographic key pair locally on their machine, they may also be required to be certified by a certificate authority before they can submit transactions to change the ledger.</a:t>
              </a:r>
            </a:p>
            <a:p>
              <a:endParaRPr lang="en-US">
                <a:latin typeface="Georgia" panose="02040502050405020303" pitchFamily="18" charset="0"/>
              </a:endParaRPr>
            </a:p>
          </p:txBody>
        </p:sp>
      </p:grpSp>
    </p:spTree>
    <p:custDataLst>
      <p:custData r:id="rId1"/>
    </p:custDataLst>
    <p:extLst>
      <p:ext uri="{BB962C8B-B14F-4D97-AF65-F5344CB8AC3E}">
        <p14:creationId xmlns:p14="http://schemas.microsoft.com/office/powerpoint/2010/main" val="44282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087ADB5-7563-4C66-8342-DE050CDA92F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Consensus Mechanisms</a:t>
            </a:r>
          </a:p>
        </p:txBody>
      </p:sp>
    </p:spTree>
    <p:custDataLst>
      <p:custData r:id="rId1"/>
    </p:custDataLst>
    <p:extLst>
      <p:ext uri="{BB962C8B-B14F-4D97-AF65-F5344CB8AC3E}">
        <p14:creationId xmlns:p14="http://schemas.microsoft.com/office/powerpoint/2010/main" val="264518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087ADB5-7563-4C66-8342-DE050CDA92F7}"/>
              </a:ext>
            </a:extLst>
          </p:cNvPr>
          <p:cNvSpPr>
            <a:spLocks noGrp="1"/>
          </p:cNvSpPr>
          <p:nvPr/>
        </p:nvSpPr>
        <p:spPr>
          <a:xfrm>
            <a:off x="0" y="0"/>
            <a:ext cx="12192000" cy="914125"/>
          </a:xfrm>
          <a:prstGeom prst="rect">
            <a:avLst/>
          </a:prstGeom>
          <a:solidFill>
            <a:schemeClr val="tx2"/>
          </a:solidFill>
        </p:spPr>
        <p:txBody>
          <a:bodyPr vert="horz" lIns="0" tIns="0" rIns="0" bIns="0" rtlCol="0" anchor="ctr">
            <a:noAutofit/>
          </a:bodyPr>
          <a:lst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20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20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20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20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20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20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20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2000" b="1" kern="1200" baseline="0" noProof="0" dirty="0" smtClean="0">
                <a:solidFill>
                  <a:schemeClr val="tx2"/>
                </a:solidFill>
                <a:latin typeface="Georgia" pitchFamily="18" charset="0"/>
                <a:ea typeface="+mn-ea"/>
                <a:cs typeface="+mn-cs"/>
              </a:defRPr>
            </a:lvl9pPr>
          </a:lstStyle>
          <a:p>
            <a:pPr algn="ctr"/>
            <a:r>
              <a:rPr lang="en-GB" sz="3200" b="1">
                <a:solidFill>
                  <a:schemeClr val="bg1"/>
                </a:solidFill>
              </a:rPr>
              <a:t>Transaction Ordering</a:t>
            </a:r>
          </a:p>
        </p:txBody>
      </p:sp>
    </p:spTree>
    <p:custDataLst>
      <p:custData r:id="rId1"/>
    </p:custDataLst>
    <p:extLst>
      <p:ext uri="{BB962C8B-B14F-4D97-AF65-F5344CB8AC3E}">
        <p14:creationId xmlns:p14="http://schemas.microsoft.com/office/powerpoint/2010/main" val="279447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34186F-AC11-432E-8C32-C9C595C2126E}"/>
              </a:ext>
            </a:extLst>
          </p:cNvPr>
          <p:cNvSpPr/>
          <p:nvPr/>
        </p:nvSpPr>
        <p:spPr>
          <a:xfrm>
            <a:off x="0" y="1828800"/>
            <a:ext cx="6941574" cy="3035710"/>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a:latin typeface="Georgia" panose="02040502050405020303" pitchFamily="18" charset="0"/>
              </a:rPr>
              <a:t>Use Cases</a:t>
            </a:r>
          </a:p>
        </p:txBody>
      </p:sp>
    </p:spTree>
    <p:custDataLst>
      <p:custData r:id="rId1"/>
    </p:custDataLst>
    <p:extLst>
      <p:ext uri="{BB962C8B-B14F-4D97-AF65-F5344CB8AC3E}">
        <p14:creationId xmlns:p14="http://schemas.microsoft.com/office/powerpoint/2010/main" val="1805475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7,1,Slide2"/>
</p:tagLst>
</file>

<file path=ppt/tags/tag1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1.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1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4.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1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7.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1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2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3.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2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6.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2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9.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2.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3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8.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DcR_SlideID>7ef7782c-d19a-49bb-95e7-55a4592de86f</DcR_SlideID>
</file>

<file path=customXml/item10.xml><?xml version="1.0" encoding="utf-8"?>
<DcR_SlideID>fdf10dfc-2bf2-4f69-a9e2-a1a22b1fe6b4</DcR_SlideID>
</file>

<file path=customXml/item11.xml><?xml version="1.0" encoding="utf-8"?>
<DcR_SlideID>8b7692d4-853f-4ab4-a412-634f73c7da64</DcR_SlideID>
</file>

<file path=customXml/item12.xml><?xml version="1.0" encoding="utf-8"?>
<DcR_SlideID>0a280a53-3e82-4c01-bb1d-99b575f20b26</DcR_SlideID>
</file>

<file path=customXml/item13.xml><?xml version="1.0" encoding="utf-8"?>
<DcR_SlideID>3348ba76-bef7-4242-a7ff-1fb687dc4bad</DcR_SlideID>
</file>

<file path=customXml/item14.xml><?xml version="1.0" encoding="utf-8"?>
<DcR_SlideID>0eb22ec7-b12f-42e3-8da5-93119790214d</DcR_SlideID>
</file>

<file path=customXml/item15.xml><?xml version="1.0" encoding="utf-8"?>
<DcR_SlideID>702e517c-9135-4ad1-8b13-fb687e58c16e</DcR_SlideID>
</file>

<file path=customXml/item16.xml><?xml version="1.0" encoding="utf-8"?>
<DcR_SlideID>aadaa980-47aa-43ba-bf88-de167cfa4898</DcR_SlideID>
</file>

<file path=customXml/item17.xml><?xml version="1.0" encoding="utf-8"?>
<DcR_SlideID>028f990a-5ad0-4304-b667-7fcdb8f56545</DcR_SlideID>
</file>

<file path=customXml/item18.xml><?xml version="1.0" encoding="utf-8"?>
<DcR_SlideID>c7c7631f-e3c9-4a56-8cce-b7e838369580</DcR_SlideID>
</file>

<file path=customXml/item19.xml><?xml version="1.0" encoding="utf-8"?>
<DcR_SlideID>deecbb54-c756-4792-ad54-f31c4faf72a2</DcR_SlideID>
</file>

<file path=customXml/item2.xml><?xml version="1.0" encoding="utf-8"?>
<DcR_SlideID>6bcc704a-81c8-4258-9793-a2f6d23503b0</DcR_SlideID>
</file>

<file path=customXml/item3.xml><?xml version="1.0" encoding="utf-8"?>
<DcR_SlideID>2f92188f-1ef9-4cf9-8860-dabacccd2bcf</DcR_SlideID>
</file>

<file path=customXml/item4.xml><?xml version="1.0" encoding="utf-8"?>
<DcR_SlideID>a3ce946e-9610-4d53-8293-6c04383894d6</DcR_SlideID>
</file>

<file path=customXml/item5.xml><?xml version="1.0" encoding="utf-8"?>
<DcR_SlideID>ee4bdb67-f9a8-4d1e-82d0-5a1260600768</DcR_SlideID>
</file>

<file path=customXml/item6.xml><?xml version="1.0" encoding="utf-8"?>
<DcR_SlideID>d247d29b-cfbd-471f-94db-7ee44218516e</DcR_SlideID>
</file>

<file path=customXml/item7.xml><?xml version="1.0" encoding="utf-8"?>
<DcR_SlideID>1aceb928-35df-4697-b1c9-fa944c08a59e</DcR_SlideID>
</file>

<file path=customXml/item8.xml><?xml version="1.0" encoding="utf-8"?>
<DcR_SlideID>bf750c3c-47a0-407e-a7ed-1dfebce9b3c9</DcR_SlideID>
</file>

<file path=customXml/item9.xml><?xml version="1.0" encoding="utf-8"?>
<DcR_SlideID>20e76570-19cf-44bd-953c-858f27039ce7</DcR_SlideID>
</file>

<file path=customXml/itemProps1.xml><?xml version="1.0" encoding="utf-8"?>
<ds:datastoreItem xmlns:ds="http://schemas.openxmlformats.org/officeDocument/2006/customXml" ds:itemID="{E693DEE4-9CC3-4456-B6E9-EFDF22A72C80}">
  <ds:schemaRefs/>
</ds:datastoreItem>
</file>

<file path=customXml/itemProps10.xml><?xml version="1.0" encoding="utf-8"?>
<ds:datastoreItem xmlns:ds="http://schemas.openxmlformats.org/officeDocument/2006/customXml" ds:itemID="{091507E4-AEEF-4E3E-AAD1-6B38839EB879}">
  <ds:schemaRefs/>
</ds:datastoreItem>
</file>

<file path=customXml/itemProps11.xml><?xml version="1.0" encoding="utf-8"?>
<ds:datastoreItem xmlns:ds="http://schemas.openxmlformats.org/officeDocument/2006/customXml" ds:itemID="{3AB30339-8CB2-4A05-9E31-3858564AC269}">
  <ds:schemaRefs/>
</ds:datastoreItem>
</file>

<file path=customXml/itemProps12.xml><?xml version="1.0" encoding="utf-8"?>
<ds:datastoreItem xmlns:ds="http://schemas.openxmlformats.org/officeDocument/2006/customXml" ds:itemID="{51A2FB88-0922-439C-9D16-892CCAA98028}">
  <ds:schemaRefs/>
</ds:datastoreItem>
</file>

<file path=customXml/itemProps13.xml><?xml version="1.0" encoding="utf-8"?>
<ds:datastoreItem xmlns:ds="http://schemas.openxmlformats.org/officeDocument/2006/customXml" ds:itemID="{ADEA5B06-4828-4CAC-A4E6-FCC8D2C41228}">
  <ds:schemaRefs/>
</ds:datastoreItem>
</file>

<file path=customXml/itemProps14.xml><?xml version="1.0" encoding="utf-8"?>
<ds:datastoreItem xmlns:ds="http://schemas.openxmlformats.org/officeDocument/2006/customXml" ds:itemID="{237093D3-93FC-4D9A-B69E-66618FA107EF}">
  <ds:schemaRefs/>
</ds:datastoreItem>
</file>

<file path=customXml/itemProps15.xml><?xml version="1.0" encoding="utf-8"?>
<ds:datastoreItem xmlns:ds="http://schemas.openxmlformats.org/officeDocument/2006/customXml" ds:itemID="{78624FF3-2D4B-470F-9223-1F9C7086A7F7}">
  <ds:schemaRefs/>
</ds:datastoreItem>
</file>

<file path=customXml/itemProps16.xml><?xml version="1.0" encoding="utf-8"?>
<ds:datastoreItem xmlns:ds="http://schemas.openxmlformats.org/officeDocument/2006/customXml" ds:itemID="{BFE3BFE3-FE6C-4DFB-9C5C-0CD4EA03DC20}">
  <ds:schemaRefs/>
</ds:datastoreItem>
</file>

<file path=customXml/itemProps17.xml><?xml version="1.0" encoding="utf-8"?>
<ds:datastoreItem xmlns:ds="http://schemas.openxmlformats.org/officeDocument/2006/customXml" ds:itemID="{0AD7D170-418A-4F2C-8A76-5E9C8FA17DF6}">
  <ds:schemaRefs/>
</ds:datastoreItem>
</file>

<file path=customXml/itemProps18.xml><?xml version="1.0" encoding="utf-8"?>
<ds:datastoreItem xmlns:ds="http://schemas.openxmlformats.org/officeDocument/2006/customXml" ds:itemID="{8A99BD1F-D677-4910-8408-64F39663040F}">
  <ds:schemaRefs/>
</ds:datastoreItem>
</file>

<file path=customXml/itemProps19.xml><?xml version="1.0" encoding="utf-8"?>
<ds:datastoreItem xmlns:ds="http://schemas.openxmlformats.org/officeDocument/2006/customXml" ds:itemID="{BB76C9A7-7830-41DF-890A-E87501744EBC}">
  <ds:schemaRefs/>
</ds:datastoreItem>
</file>

<file path=customXml/itemProps2.xml><?xml version="1.0" encoding="utf-8"?>
<ds:datastoreItem xmlns:ds="http://schemas.openxmlformats.org/officeDocument/2006/customXml" ds:itemID="{68403CB6-55E7-46BA-B6D2-DCC347F422A6}">
  <ds:schemaRefs/>
</ds:datastoreItem>
</file>

<file path=customXml/itemProps3.xml><?xml version="1.0" encoding="utf-8"?>
<ds:datastoreItem xmlns:ds="http://schemas.openxmlformats.org/officeDocument/2006/customXml" ds:itemID="{B205BAE7-056C-468F-BE22-EC3C1D278A90}">
  <ds:schemaRefs/>
</ds:datastoreItem>
</file>

<file path=customXml/itemProps4.xml><?xml version="1.0" encoding="utf-8"?>
<ds:datastoreItem xmlns:ds="http://schemas.openxmlformats.org/officeDocument/2006/customXml" ds:itemID="{0D202432-0369-4BED-A7D0-73F2F121B39E}">
  <ds:schemaRefs/>
</ds:datastoreItem>
</file>

<file path=customXml/itemProps5.xml><?xml version="1.0" encoding="utf-8"?>
<ds:datastoreItem xmlns:ds="http://schemas.openxmlformats.org/officeDocument/2006/customXml" ds:itemID="{8E9AADC4-5C75-4B3C-B3C4-6FBC105A5982}">
  <ds:schemaRefs/>
</ds:datastoreItem>
</file>

<file path=customXml/itemProps6.xml><?xml version="1.0" encoding="utf-8"?>
<ds:datastoreItem xmlns:ds="http://schemas.openxmlformats.org/officeDocument/2006/customXml" ds:itemID="{6F9DCCE0-12DF-4EE4-88C1-34CC4729E4CF}">
  <ds:schemaRefs/>
</ds:datastoreItem>
</file>

<file path=customXml/itemProps7.xml><?xml version="1.0" encoding="utf-8"?>
<ds:datastoreItem xmlns:ds="http://schemas.openxmlformats.org/officeDocument/2006/customXml" ds:itemID="{A9658B14-0ACB-41BC-BACF-7C489D3FB2E0}">
  <ds:schemaRefs/>
</ds:datastoreItem>
</file>

<file path=customXml/itemProps8.xml><?xml version="1.0" encoding="utf-8"?>
<ds:datastoreItem xmlns:ds="http://schemas.openxmlformats.org/officeDocument/2006/customXml" ds:itemID="{A0B7BCE6-D0CE-4BCE-B473-F5375F7C4ACA}">
  <ds:schemaRefs/>
</ds:datastoreItem>
</file>

<file path=customXml/itemProps9.xml><?xml version="1.0" encoding="utf-8"?>
<ds:datastoreItem xmlns:ds="http://schemas.openxmlformats.org/officeDocument/2006/customXml" ds:itemID="{1DA03720-F7D8-4C56-86F1-4FDBA94FCC08}">
  <ds:schemaRefs/>
</ds:datastoreItem>
</file>

<file path=docProps/app.xml><?xml version="1.0" encoding="utf-8"?>
<Properties xmlns="http://schemas.openxmlformats.org/officeDocument/2006/extended-properties" xmlns:vt="http://schemas.openxmlformats.org/officeDocument/2006/docPropsVTypes">
  <TotalTime>0</TotalTime>
  <Words>1908</Words>
  <Application>Microsoft Office PowerPoint</Application>
  <PresentationFormat>Widescreen</PresentationFormat>
  <Paragraphs>328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Sitikantha Satapathy (IN)</dc:creator>
  <cp:lastModifiedBy>Rajdip Banerjee (IN)</cp:lastModifiedBy>
  <cp:revision>2</cp:revision>
  <dcterms:created xsi:type="dcterms:W3CDTF">2023-07-24T08:10:33Z</dcterms:created>
  <dcterms:modified xsi:type="dcterms:W3CDTF">2023-07-24T09:58:28Z</dcterms:modified>
</cp:coreProperties>
</file>