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comments/modernComment_2F9_1A64FABD.xml" ContentType="application/vnd.ms-powerpoint.comments+xml"/>
  <Override PartName="/ppt/notesSlides/notesSlide1.xml" ContentType="application/vnd.openxmlformats-officedocument.presentationml.notesSlide+xml"/>
  <Override PartName="/ppt/comments/modernComment_302_27FC1448.xml" ContentType="application/vnd.ms-powerpoint.comments+xml"/>
  <Override PartName="/ppt/comments/modernComment_304_679E4853.xml" ContentType="application/vnd.ms-powerpoint.comment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3"/>
  </p:sldMasterIdLst>
  <p:notesMasterIdLst>
    <p:notesMasterId r:id="rId45"/>
  </p:notesMasterIdLst>
  <p:sldIdLst>
    <p:sldId id="257" r:id="rId24"/>
    <p:sldId id="768" r:id="rId25"/>
    <p:sldId id="765" r:id="rId26"/>
    <p:sldId id="757" r:id="rId27"/>
    <p:sldId id="761" r:id="rId28"/>
    <p:sldId id="762" r:id="rId29"/>
    <p:sldId id="770" r:id="rId30"/>
    <p:sldId id="772" r:id="rId31"/>
    <p:sldId id="771" r:id="rId32"/>
    <p:sldId id="746" r:id="rId33"/>
    <p:sldId id="748" r:id="rId34"/>
    <p:sldId id="755" r:id="rId35"/>
    <p:sldId id="747" r:id="rId36"/>
    <p:sldId id="750" r:id="rId37"/>
    <p:sldId id="752" r:id="rId38"/>
    <p:sldId id="753" r:id="rId39"/>
    <p:sldId id="756" r:id="rId40"/>
    <p:sldId id="758" r:id="rId41"/>
    <p:sldId id="759" r:id="rId42"/>
    <p:sldId id="760" r:id="rId43"/>
    <p:sldId id="763" r:id="rId44"/>
  </p:sldIdLst>
  <p:sldSz cx="12192000" cy="6858000"/>
  <p:notesSz cx="6858000" cy="9144000"/>
  <p:custDataLst>
    <p:custData r:id="rId10"/>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7A3D20-4520-E042-4E41-EFC31F57FBB9}" name="Sitikantha Satapathy (IN)" initials="SS(" userId="S::sitikantha.satapathy@pwc.com::dd8d6790-c6b3-4745-91aa-e5d14657beae" providerId="AD"/>
  <p188:author id="{FE034498-57D3-19F5-9F3C-EC4949E5158D}" name="K Sasankh (IN)" initials="K(" userId="S::karasudula.sasankh@pwc.com::1748ce64-1976-4ee9-8dbf-1d78c57c7de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5C2C"/>
    <a:srgbClr val="AA2417"/>
    <a:srgbClr val="C28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C17FB-526D-2D53-1522-CD8279F54F30}" v="47" dt="2023-07-26T03:55:34.647"/>
    <p1510:client id="{214ABA80-24A4-BF7E-03E7-564A14506B29}" v="18" dt="2023-07-25T08:29:58.239"/>
    <p1510:client id="{2C42F708-40AB-3413-A299-F008FAA26163}" v="881" dt="2023-07-25T12:55:08.368"/>
    <p1510:client id="{3A3A3DA1-7053-5DA5-F879-2DE1B22DDB87}" v="1911" dt="2023-07-25T08:10:19.211"/>
    <p1510:client id="{5FA87762-E75D-41AD-89F2-D8FDF7ACC417}" v="2901" dt="2023-07-26T05:53:17.967"/>
    <p1510:client id="{641EEC98-94AE-4EFC-AC76-3804890D019C}" v="72" dt="2023-07-26T05:58:05.452"/>
    <p1510:client id="{7C5B0BB0-73AB-467B-BFDF-67B9C25750A7}" v="3" dt="2023-07-25T08:06:54.745"/>
    <p1510:client id="{94C7DD80-C32D-842B-FE2A-313888967823}" v="3" dt="2023-07-25T06:48:24.544"/>
    <p1510:client id="{9660D307-1ADD-F81F-49C1-608F76BED6F1}" v="444" dt="2023-07-26T05:47:32.513"/>
    <p1510:client id="{A9A4E19D-C739-450B-9B0E-7EF24F236BE9}" v="392" vWet="401" dt="2023-07-25T08:10:44.970"/>
    <p1510:client id="{B0064217-4F59-43DE-8100-6DE5E10C1591}" v="1736" dt="2023-07-26T06:52:48.062"/>
    <p1510:client id="{B6036EF5-C69C-8C52-CE3B-C17E2F57C7D9}" v="36" dt="2023-07-25T08:39:57.060"/>
    <p1510:client id="{BF7A6B65-4345-6B14-609D-B2E141EB4045}" v="376" dt="2023-07-25T07:26:45.516"/>
    <p1510:client id="{CE950D33-32E5-459C-8A4F-BA43D9F96162}" v="5245" dt="2023-07-26T06:33:01.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customXml" Target="../customXml/item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6.xml"/><Relationship Id="rId11" Type="http://schemas.openxmlformats.org/officeDocument/2006/relationships/customXml" Target="../customXml/item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Master" Target="slideMasters/slideMaster1.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8.xml"/><Relationship Id="rId44" Type="http://schemas.openxmlformats.org/officeDocument/2006/relationships/slide" Target="slides/slide21.xml"/><Relationship Id="rId52" Type="http://schemas.microsoft.com/office/2018/10/relationships/authors" Targe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viewProps" Target="viewProps.xml"/><Relationship Id="rId8" Type="http://schemas.openxmlformats.org/officeDocument/2006/relationships/customXml" Target="../customXml/item8.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tags" Target="tags/tag1.xml"/><Relationship Id="rId20" Type="http://schemas.openxmlformats.org/officeDocument/2006/relationships/customXml" Target="../customXml/item20.xml"/><Relationship Id="rId41"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customXml" Target="../customXml/item6.xml"/></Relationships>
</file>

<file path=ppt/comments/modernComment_2F9_1A64FABD.xml><?xml version="1.0" encoding="utf-8"?>
<p188:cmLst xmlns:a="http://schemas.openxmlformats.org/drawingml/2006/main" xmlns:r="http://schemas.openxmlformats.org/officeDocument/2006/relationships" xmlns:p188="http://schemas.microsoft.com/office/powerpoint/2018/8/main">
  <p188:cm id="{16205A30-8DB1-4F9B-ABD7-20E2B2FE9BD5}" authorId="{5A7A3D20-4520-E042-4E41-EFC31F57FBB9}" created="2023-07-25T13:55:17.826">
    <ac:deMkLst xmlns:ac="http://schemas.microsoft.com/office/drawing/2013/main/command">
      <pc:docMk xmlns:pc="http://schemas.microsoft.com/office/powerpoint/2013/main/command"/>
      <pc:sldMk xmlns:pc="http://schemas.microsoft.com/office/powerpoint/2013/main/command" cId="442825405" sldId="761"/>
      <ac:grpSpMk id="3" creationId="{F326EC40-D647-DD21-1DF8-7E559709FFF0}"/>
    </ac:deMkLst>
    <p188:txBody>
      <a:bodyPr/>
      <a:lstStyle/>
      <a:p>
        <a:r>
          <a:rPr lang="en-US"/>
          <a:t>[@K Sasankh (IN)]
We are mentioning the components of DLT in these slides. Use cases do not make sense for an individual component</a:t>
        </a:r>
      </a:p>
    </p188:txBody>
  </p188:cm>
</p188:cmLst>
</file>

<file path=ppt/comments/modernComment_302_27FC1448.xml><?xml version="1.0" encoding="utf-8"?>
<p188:cmLst xmlns:a="http://schemas.openxmlformats.org/drawingml/2006/main" xmlns:r="http://schemas.openxmlformats.org/officeDocument/2006/relationships" xmlns:p188="http://schemas.microsoft.com/office/powerpoint/2018/8/main">
  <p188:cm id="{49E07DEC-C5C1-43B1-8527-A192FD8675DA}" authorId="{5A7A3D20-4520-E042-4E41-EFC31F57FBB9}" status="resolved" created="2023-07-25T08:55:35.742" complete="100000">
    <ac:deMkLst xmlns:ac="http://schemas.microsoft.com/office/drawing/2013/main/command">
      <pc:docMk xmlns:pc="http://schemas.microsoft.com/office/powerpoint/2013/main/command"/>
      <pc:sldMk xmlns:pc="http://schemas.microsoft.com/office/powerpoint/2013/main/command" cId="670831688" sldId="770"/>
      <ac:spMk id="8" creationId="{1A1C840C-E81A-C4E5-A93B-296A457371ED}"/>
    </ac:deMkLst>
    <p188:replyLst>
      <p188:reply id="{12B285E3-509E-4A79-A0A4-71640E078DDC}" authorId="{5A7A3D20-4520-E042-4E41-EFC31F57FBB9}" created="2023-07-25T08:56:40.836">
        <p188:txBody>
          <a:bodyPr/>
          <a:lstStyle/>
          <a:p>
            <a:r>
              <a:rPr lang="en-US"/>
              <a:t>-Definition
-Types
-Considerations</a:t>
            </a:r>
          </a:p>
        </p188:txBody>
      </p188:reply>
      <p188:reply id="{974FECBC-0937-497D-86D0-4C110F93BE2B}" authorId="{FE034498-57D3-19F5-9F3C-EC4949E5158D}" created="2023-07-25T09:42:14.176">
        <p188:txBody>
          <a:bodyPr/>
          <a:lstStyle/>
          <a:p>
            <a:r>
              <a:rPr lang="en-US"/>
              <a:t>Added. Please check.</a:t>
            </a:r>
          </a:p>
        </p188:txBody>
      </p188:reply>
    </p188:replyLst>
    <p188:txBody>
      <a:bodyPr/>
      <a:lstStyle/>
      <a:p>
        <a:r>
          <a:rPr lang="en-US"/>
          <a:t>Please make sub-sections/headings in this slide
[@K Sasankh (IN)]</a:t>
        </a:r>
      </a:p>
    </p188:txBody>
  </p188:cm>
</p188:cmLst>
</file>

<file path=ppt/comments/modernComment_304_679E4853.xml><?xml version="1.0" encoding="utf-8"?>
<p188:cmLst xmlns:a="http://schemas.openxmlformats.org/drawingml/2006/main" xmlns:r="http://schemas.openxmlformats.org/officeDocument/2006/relationships" xmlns:p188="http://schemas.microsoft.com/office/powerpoint/2018/8/main">
  <p188:cm id="{503A276C-6188-45E8-82E7-397F4DFD9D8A}" authorId="{5A7A3D20-4520-E042-4E41-EFC31F57FBB9}" created="2023-07-25T08:59:05.043">
    <ac:deMkLst xmlns:ac="http://schemas.microsoft.com/office/drawing/2013/main/command">
      <pc:docMk xmlns:pc="http://schemas.microsoft.com/office/powerpoint/2013/main/command"/>
      <pc:sldMk xmlns:pc="http://schemas.microsoft.com/office/powerpoint/2013/main/command" cId="1738426451" sldId="772"/>
      <ac:spMk id="2" creationId="{AECA95BF-6724-D310-E212-0FD9746BB56F}"/>
    </ac:deMkLst>
    <p188:txBody>
      <a:bodyPr/>
      <a:lstStyle/>
      <a:p>
        <a:r>
          <a:rPr lang="en-US"/>
          <a:t>[@Rubel Das (IN)]
Ye types of TO hi na?</a:t>
        </a:r>
      </a:p>
    </p188:txBody>
  </p188:cm>
  <p188:cm id="{88C4D48C-A8FE-447A-AFC4-BE2503328B7B}" authorId="{5A7A3D20-4520-E042-4E41-EFC31F57FBB9}" created="2023-07-25T08:59:47.276">
    <pc:sldMkLst xmlns:pc="http://schemas.microsoft.com/office/powerpoint/2013/main/command">
      <pc:docMk/>
      <pc:sldMk cId="1738426451" sldId="772"/>
    </pc:sldMkLst>
    <p188:txBody>
      <a:bodyPr/>
      <a:lstStyle/>
      <a:p>
        <a:r>
          <a:rPr lang="en-US"/>
          <a:t>[@Rubel Das (IN)]
Agar icons/images isme daal sakte then daal do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C673F-9A07-403C-98E3-25A29B21AECD}" type="datetimeFigureOut">
              <a:rPr lang="en-US" smtClean="0"/>
              <a:t>26/07/2023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F5AB2-16A0-49AD-A8EF-55F5E574F322}" type="slidenum">
              <a:rPr lang="en-US" smtClean="0"/>
              <a:t>‹#›</a:t>
            </a:fld>
            <a:endParaRPr lang="en-US"/>
          </a:p>
        </p:txBody>
      </p:sp>
    </p:spTree>
    <p:extLst>
      <p:ext uri="{BB962C8B-B14F-4D97-AF65-F5344CB8AC3E}">
        <p14:creationId xmlns:p14="http://schemas.microsoft.com/office/powerpoint/2010/main" val="637494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7F5AB2-16A0-49AD-A8EF-55F5E574F322}" type="slidenum">
              <a:rPr lang="en-US" smtClean="0"/>
              <a:t>7</a:t>
            </a:fld>
            <a:endParaRPr lang="en-US"/>
          </a:p>
        </p:txBody>
      </p:sp>
    </p:spTree>
    <p:extLst>
      <p:ext uri="{BB962C8B-B14F-4D97-AF65-F5344CB8AC3E}">
        <p14:creationId xmlns:p14="http://schemas.microsoft.com/office/powerpoint/2010/main" val="1030112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935C-B112-43C5-998C-34F4878F8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6C5EA2-63CF-4873-87F0-9CADDDD0A2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BA0E21-4D60-4491-A8DA-433AAD034BC5}"/>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5" name="Footer Placeholder 4">
            <a:extLst>
              <a:ext uri="{FF2B5EF4-FFF2-40B4-BE49-F238E27FC236}">
                <a16:creationId xmlns:a16="http://schemas.microsoft.com/office/drawing/2014/main" id="{6AC8C36B-3756-45F3-9B27-78F0BDE40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80937-4B8B-4C38-8477-6FACED325D59}"/>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44950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6D3A-4485-42F9-971B-B05E60C1A8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4970F-CCE2-4557-8282-D98B30EA0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203BB-100A-4C6D-A7CE-D7929F2B3C75}"/>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5" name="Footer Placeholder 4">
            <a:extLst>
              <a:ext uri="{FF2B5EF4-FFF2-40B4-BE49-F238E27FC236}">
                <a16:creationId xmlns:a16="http://schemas.microsoft.com/office/drawing/2014/main" id="{A95CB58C-6141-4AAE-B07C-CE7BC22C8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5D99B-EEC7-44FB-AB58-17838079FBC3}"/>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379657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1EA92B-D470-4F4E-8E99-ABF67D01F1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E4E403-4189-4C1D-ACA1-81FDEE410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29CFC-B40D-40A8-B0EE-F909BFE7438E}"/>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5" name="Footer Placeholder 4">
            <a:extLst>
              <a:ext uri="{FF2B5EF4-FFF2-40B4-BE49-F238E27FC236}">
                <a16:creationId xmlns:a16="http://schemas.microsoft.com/office/drawing/2014/main" id="{A0EE0722-EB0D-4BD1-965B-7F3C09210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7A1C1-F527-40CB-8C01-7B951FA90C61}"/>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210046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Header Footer Only">
    <p:spTree>
      <p:nvGrpSpPr>
        <p:cNvPr id="1" name=""/>
        <p:cNvGrpSpPr/>
        <p:nvPr/>
      </p:nvGrpSpPr>
      <p:grpSpPr>
        <a:xfrm>
          <a:off x="0" y="0"/>
          <a:ext cx="0" cy="0"/>
          <a:chOff x="0" y="0"/>
          <a:chExt cx="0" cy="0"/>
        </a:xfrm>
      </p:grpSpPr>
      <p:sp>
        <p:nvSpPr>
          <p:cNvPr id="13" name="HeaderTOCPlaceholder"/>
          <p:cNvSpPr txBox="1"/>
          <p:nvPr userDrawn="1">
            <p:custDataLst>
              <p:tags r:id="rId1"/>
            </p:custDataLst>
          </p:nvPr>
        </p:nvSpPr>
        <p:spPr>
          <a:xfrm>
            <a:off x="4341090" y="621255"/>
            <a:ext cx="7204364" cy="122213"/>
          </a:xfrm>
          <a:prstGeom prst="rect">
            <a:avLst/>
          </a:prstGeom>
          <a:noFill/>
          <a:ln>
            <a:noFill/>
          </a:ln>
        </p:spPr>
        <p:txBody>
          <a:bodyPr wrap="square" lIns="0" tIns="0" rIns="0" bIns="0" rtlCol="0">
            <a:spAutoFit/>
          </a:bodyPr>
          <a:lstStyle/>
          <a:p>
            <a:endParaRPr lang="en-GB" sz="794" noProof="1">
              <a:solidFill>
                <a:schemeClr val="tx1"/>
              </a:solidFill>
              <a:latin typeface="+mn-lt"/>
              <a:cs typeface="Arial" pitchFamily="34" charset="0"/>
            </a:endParaRPr>
          </a:p>
        </p:txBody>
      </p:sp>
      <p:sp>
        <p:nvSpPr>
          <p:cNvPr id="18" name="Section Header"/>
          <p:cNvSpPr txBox="1"/>
          <p:nvPr userDrawn="1">
            <p:custDataLst>
              <p:tags r:id="rId2"/>
            </p:custDataLst>
          </p:nvPr>
        </p:nvSpPr>
        <p:spPr>
          <a:xfrm>
            <a:off x="642850" y="621254"/>
            <a:ext cx="3678035" cy="121024"/>
          </a:xfrm>
          <a:prstGeom prst="rect">
            <a:avLst/>
          </a:prstGeom>
          <a:noFill/>
        </p:spPr>
        <p:txBody>
          <a:bodyPr wrap="square" lIns="0" tIns="0" rIns="0" bIns="0" rtlCol="0" anchor="b" anchorCtr="0">
            <a:noAutofit/>
          </a:bodyPr>
          <a:lstStyle/>
          <a:p>
            <a:endParaRPr lang="en-GB" sz="794" noProof="1">
              <a:solidFill>
                <a:schemeClr val="tx1"/>
              </a:solidFill>
            </a:endParaRPr>
          </a:p>
        </p:txBody>
      </p:sp>
      <p:sp>
        <p:nvSpPr>
          <p:cNvPr id="10" name="Draft stamp" hidden="1"/>
          <p:cNvSpPr txBox="1"/>
          <p:nvPr userDrawn="1">
            <p:custDataLst>
              <p:tags r:id="rId3"/>
            </p:custDataLst>
          </p:nvPr>
        </p:nvSpPr>
        <p:spPr>
          <a:xfrm>
            <a:off x="4344786" y="6442386"/>
            <a:ext cx="2582487" cy="149400"/>
          </a:xfrm>
          <a:prstGeom prst="rect">
            <a:avLst/>
          </a:prstGeom>
          <a:noFill/>
          <a:ln>
            <a:noFill/>
          </a:ln>
        </p:spPr>
        <p:txBody>
          <a:bodyPr wrap="square" lIns="0" tIns="0" rIns="0" bIns="0" rtlCol="0">
            <a:spAutoFit/>
          </a:bodyPr>
          <a:lstStyle/>
          <a:p>
            <a:pPr algn="l"/>
            <a:r>
              <a:rPr lang="en-GB" sz="971" noProof="1"/>
              <a:t>Draft</a:t>
            </a:r>
          </a:p>
        </p:txBody>
      </p:sp>
      <p:sp>
        <p:nvSpPr>
          <p:cNvPr id="6" name="Date/Filepath" hidden="1"/>
          <p:cNvSpPr txBox="1"/>
          <p:nvPr userDrawn="1">
            <p:custDataLst>
              <p:tags r:id="rId4"/>
            </p:custDataLst>
          </p:nvPr>
        </p:nvSpPr>
        <p:spPr>
          <a:xfrm>
            <a:off x="3999350" y="267427"/>
            <a:ext cx="7536873" cy="122213"/>
          </a:xfrm>
          <a:prstGeom prst="rect">
            <a:avLst/>
          </a:prstGeom>
          <a:noFill/>
        </p:spPr>
        <p:txBody>
          <a:bodyPr wrap="square" lIns="0" tIns="0" rIns="0" bIns="0" rtlCol="0" anchor="b" anchorCtr="0">
            <a:spAutoFit/>
          </a:bodyPr>
          <a:lstStyle/>
          <a:p>
            <a:pPr algn="r"/>
            <a:r>
              <a:rPr lang="en-GB" sz="794" noProof="1"/>
              <a:t>12/06/2018 C:\Users\mouazzamj058\Documents\Blockchain\Blockchain PPTs\Finance\Blockchain for Finance.pptx</a:t>
            </a:r>
          </a:p>
        </p:txBody>
      </p:sp>
      <p:sp>
        <p:nvSpPr>
          <p:cNvPr id="17" name="Slide Tags" hidden="1"/>
          <p:cNvSpPr txBox="1"/>
          <p:nvPr userDrawn="1">
            <p:custDataLst>
              <p:tags r:id="rId5"/>
            </p:custDataLst>
          </p:nvPr>
        </p:nvSpPr>
        <p:spPr>
          <a:xfrm>
            <a:off x="0" y="201706"/>
            <a:ext cx="1939636" cy="336695"/>
          </a:xfrm>
          <a:prstGeom prst="rect">
            <a:avLst/>
          </a:prstGeom>
          <a:noFill/>
        </p:spPr>
        <p:txBody>
          <a:bodyPr wrap="square" rtlCol="0">
            <a:spAutoFit/>
          </a:bodyPr>
          <a:lstStyle/>
          <a:p>
            <a:r>
              <a:rPr lang="en-GB" sz="1588" noProof="1"/>
              <a:t>Slide Tags</a:t>
            </a:r>
          </a:p>
        </p:txBody>
      </p:sp>
    </p:spTree>
    <p:extLst>
      <p:ext uri="{BB962C8B-B14F-4D97-AF65-F5344CB8AC3E}">
        <p14:creationId xmlns:p14="http://schemas.microsoft.com/office/powerpoint/2010/main" val="5167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E641-3EC4-4B21-8D42-C5714D6E9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AE7A4-DE39-4687-9D10-74ADC3FDD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1B0CD-6096-4419-8576-6E66363B63FC}"/>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5" name="Footer Placeholder 4">
            <a:extLst>
              <a:ext uri="{FF2B5EF4-FFF2-40B4-BE49-F238E27FC236}">
                <a16:creationId xmlns:a16="http://schemas.microsoft.com/office/drawing/2014/main" id="{3FC64CD5-B8D9-4953-AA1F-39EE7A2FD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097FA-F07E-4BE7-BECC-015594F158FD}"/>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227999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C7DB-0925-41D8-B782-4D31841D5B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41020-4475-4B20-88C8-A055AF1BE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0EF13-EC84-4A26-843B-D62DEACF0C39}"/>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5" name="Footer Placeholder 4">
            <a:extLst>
              <a:ext uri="{FF2B5EF4-FFF2-40B4-BE49-F238E27FC236}">
                <a16:creationId xmlns:a16="http://schemas.microsoft.com/office/drawing/2014/main" id="{EF107FA5-0E1C-4793-85C2-D6C453785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5D026-2222-4C83-A93E-E156D6371622}"/>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36093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D93B-CDAF-46E8-9185-59605CA56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946BB-8A9F-4934-8EAB-709FA19FE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F67C0A-A808-40F7-8B62-D48841935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1FA5D8-76CD-45A2-8B09-8BA91239E3AF}"/>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6" name="Footer Placeholder 5">
            <a:extLst>
              <a:ext uri="{FF2B5EF4-FFF2-40B4-BE49-F238E27FC236}">
                <a16:creationId xmlns:a16="http://schemas.microsoft.com/office/drawing/2014/main" id="{3D443EE9-4A72-4106-9890-E71C3BAB2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0EC5E-D534-4293-B48C-9C9DD5BEDE86}"/>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419017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1AB9-B5BB-4DD7-993D-8AC4C16B6D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F91B2-4951-4C6C-872C-81D40BFE8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E251FC-D402-44A7-AEA3-62D15668F3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D42DA-9301-4AC0-9608-72BFA3DA8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A9D39-3647-4F86-BF89-E5A7544FED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8DDA50-9303-44BC-AC6F-890A714B4361}"/>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8" name="Footer Placeholder 7">
            <a:extLst>
              <a:ext uri="{FF2B5EF4-FFF2-40B4-BE49-F238E27FC236}">
                <a16:creationId xmlns:a16="http://schemas.microsoft.com/office/drawing/2014/main" id="{FCCC9E90-B2ED-4585-8D58-0F128DC1FA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139B12-3AB8-455A-9305-5DE164ACDC7C}"/>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113969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2788-5632-4584-AA8C-459F179C41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949A5-34D7-4394-9A0A-D344E6ECD246}"/>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4" name="Footer Placeholder 3">
            <a:extLst>
              <a:ext uri="{FF2B5EF4-FFF2-40B4-BE49-F238E27FC236}">
                <a16:creationId xmlns:a16="http://schemas.microsoft.com/office/drawing/2014/main" id="{C722EBCA-137D-46D9-8C75-7E95E7071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9EC80E-D6C6-4BFB-9199-7C6E2AF45961}"/>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253909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57FD4-9992-45ED-AF6E-3D0DEFEBADD7}"/>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3" name="Footer Placeholder 2">
            <a:extLst>
              <a:ext uri="{FF2B5EF4-FFF2-40B4-BE49-F238E27FC236}">
                <a16:creationId xmlns:a16="http://schemas.microsoft.com/office/drawing/2014/main" id="{4F48C7A5-C21F-4A44-B7A4-A9B7FCD3DA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4D99F6-7764-45B5-A3E0-6CD80D975B68}"/>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78526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854B-1ED9-47A1-9B5F-596FAFB0C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600EF-41BA-4909-A8D7-1A15C91105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3A64D1-CC5A-4716-93F3-F79A989E3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2E651-242A-4D56-969E-D21F83E6B4D9}"/>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6" name="Footer Placeholder 5">
            <a:extLst>
              <a:ext uri="{FF2B5EF4-FFF2-40B4-BE49-F238E27FC236}">
                <a16:creationId xmlns:a16="http://schemas.microsoft.com/office/drawing/2014/main" id="{1CB6730C-97D7-4D2C-9FEB-605292CB0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F4DDC-2204-4552-907A-1F5170E1ADC2}"/>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396065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2E4D-A814-44FF-B31E-870E603EC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AFE3F2-408B-43D7-81DC-17805F010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3C16D4-C2D0-401C-87CB-A660907ED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A8F73-A35E-40C1-A701-5E2879161688}"/>
              </a:ext>
            </a:extLst>
          </p:cNvPr>
          <p:cNvSpPr>
            <a:spLocks noGrp="1"/>
          </p:cNvSpPr>
          <p:nvPr>
            <p:ph type="dt" sz="half" idx="10"/>
          </p:nvPr>
        </p:nvSpPr>
        <p:spPr/>
        <p:txBody>
          <a:bodyPr/>
          <a:lstStyle/>
          <a:p>
            <a:fld id="{6D44B6B0-4DF9-4577-A612-8B38DE039157}" type="datetimeFigureOut">
              <a:rPr lang="en-US" smtClean="0"/>
              <a:t>26/07/2023</a:t>
            </a:fld>
            <a:endParaRPr lang="en-US"/>
          </a:p>
        </p:txBody>
      </p:sp>
      <p:sp>
        <p:nvSpPr>
          <p:cNvPr id="6" name="Footer Placeholder 5">
            <a:extLst>
              <a:ext uri="{FF2B5EF4-FFF2-40B4-BE49-F238E27FC236}">
                <a16:creationId xmlns:a16="http://schemas.microsoft.com/office/drawing/2014/main" id="{79D2BF5F-469D-4F8B-8CD7-89D54D982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16F3C-002C-4966-9969-469BF6FCA105}"/>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280077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BCD5E9-A639-460E-B012-22D07888F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B18A2-92C6-4582-9EC4-F317464BD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2A90C-66C8-4757-B101-B6D34FDC9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4B6B0-4DF9-4577-A612-8B38DE039157}" type="datetimeFigureOut">
              <a:rPr lang="en-US" smtClean="0"/>
              <a:t>26/07/2023</a:t>
            </a:fld>
            <a:endParaRPr lang="en-US"/>
          </a:p>
        </p:txBody>
      </p:sp>
      <p:sp>
        <p:nvSpPr>
          <p:cNvPr id="5" name="Footer Placeholder 4">
            <a:extLst>
              <a:ext uri="{FF2B5EF4-FFF2-40B4-BE49-F238E27FC236}">
                <a16:creationId xmlns:a16="http://schemas.microsoft.com/office/drawing/2014/main" id="{B5FB9A6C-1D3C-4EB5-B0E3-FAF7F9FADE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E763A5-19F6-4F3A-ABF4-3A2C61143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9D42A-6072-4F3D-9CDE-74B3C5E1B513}" type="slidenum">
              <a:rPr lang="en-US" smtClean="0"/>
              <a:t>‹#›</a:t>
            </a:fld>
            <a:endParaRPr lang="en-US"/>
          </a:p>
        </p:txBody>
      </p:sp>
    </p:spTree>
    <p:extLst>
      <p:ext uri="{BB962C8B-B14F-4D97-AF65-F5344CB8AC3E}">
        <p14:creationId xmlns:p14="http://schemas.microsoft.com/office/powerpoint/2010/main" val="2405075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slideLayout" Target="../slideLayouts/slideLayout2.xml"/><Relationship Id="rId1" Type="http://schemas.openxmlformats.org/officeDocument/2006/relationships/customXml" Target="../../customXml/item16.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tags" Target="../tags/tag8.xml"/><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tags" Target="../tags/tag7.xml"/><Relationship Id="rId1" Type="http://schemas.openxmlformats.org/officeDocument/2006/relationships/customXml" Target="../../customXml/item21.xml"/><Relationship Id="rId6" Type="http://schemas.openxmlformats.org/officeDocument/2006/relationships/slideLayout" Target="../slideLayouts/slideLayout12.xml"/><Relationship Id="rId11" Type="http://schemas.openxmlformats.org/officeDocument/2006/relationships/image" Target="../media/image21.png"/><Relationship Id="rId5" Type="http://schemas.openxmlformats.org/officeDocument/2006/relationships/tags" Target="../tags/tag10.xml"/><Relationship Id="rId10" Type="http://schemas.openxmlformats.org/officeDocument/2006/relationships/image" Target="../media/image20.png"/><Relationship Id="rId4" Type="http://schemas.openxmlformats.org/officeDocument/2006/relationships/tags" Target="../tags/tag9.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customXml" Target="../../customXml/item22.xml"/><Relationship Id="rId6" Type="http://schemas.openxmlformats.org/officeDocument/2006/relationships/slideLayout" Target="../slideLayouts/slideLayout12.xml"/><Relationship Id="rId5" Type="http://schemas.openxmlformats.org/officeDocument/2006/relationships/tags" Target="../tags/tag14.xml"/><Relationship Id="rId4"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3.xml"/></Relationships>
</file>

<file path=ppt/slides/_rels/slide1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customXml" Target="../../customXml/item11.xml"/><Relationship Id="rId5" Type="http://schemas.openxmlformats.org/officeDocument/2006/relationships/slideLayout" Target="../slideLayouts/slideLayout12.xml"/><Relationship Id="rId4"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customXml" Target="../../customXml/item7.xml"/><Relationship Id="rId5" Type="http://schemas.openxmlformats.org/officeDocument/2006/relationships/slideLayout" Target="../slideLayouts/slideLayout12.xml"/><Relationship Id="rId4"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customXml" Target="../../customXml/item12.xml"/><Relationship Id="rId5" Type="http://schemas.openxmlformats.org/officeDocument/2006/relationships/slideLayout" Target="../slideLayouts/slideLayout12.xml"/><Relationship Id="rId4"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customXml" Target="../../customXml/item9.xml"/><Relationship Id="rId5" Type="http://schemas.openxmlformats.org/officeDocument/2006/relationships/slideLayout" Target="../slideLayouts/slideLayout12.xml"/><Relationship Id="rId4" Type="http://schemas.openxmlformats.org/officeDocument/2006/relationships/tags" Target="../tags/tag26.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customXml" Target="../../customXml/item8.xml"/><Relationship Id="rId5" Type="http://schemas.openxmlformats.org/officeDocument/2006/relationships/slideLayout" Target="../slideLayouts/slideLayout12.xml"/><Relationship Id="rId4" Type="http://schemas.openxmlformats.org/officeDocument/2006/relationships/tags" Target="../tags/tag29.xml"/></Relationships>
</file>

<file path=ppt/slides/_rels/slide1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customXml" Target="../../customXml/item3.xml"/><Relationship Id="rId5" Type="http://schemas.openxmlformats.org/officeDocument/2006/relationships/slideLayout" Target="../slideLayouts/slideLayout12.xml"/><Relationship Id="rId4"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customXml" Target="../../customXml/item15.xml"/><Relationship Id="rId5" Type="http://schemas.openxmlformats.org/officeDocument/2006/relationships/slideLayout" Target="../slideLayouts/slideLayout12.xml"/><Relationship Id="rId4" Type="http://schemas.openxmlformats.org/officeDocument/2006/relationships/tags" Target="../tags/tag3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7.xml"/></Relationships>
</file>

<file path=ppt/slides/_rels/slide2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customXml" Target="../../customXml/item4.xml"/><Relationship Id="rId5" Type="http://schemas.openxmlformats.org/officeDocument/2006/relationships/slideLayout" Target="../slideLayouts/slideLayout12.xml"/><Relationship Id="rId4"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customXml" Target="../../customXml/item14.xml"/><Relationship Id="rId5" Type="http://schemas.openxmlformats.org/officeDocument/2006/relationships/slideLayout" Target="../slideLayouts/slideLayout12.xml"/><Relationship Id="rId4" Type="http://schemas.openxmlformats.org/officeDocument/2006/relationships/tags" Target="../tags/tag4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slideLayout" Target="../slideLayouts/slideLayout2.xml"/><Relationship Id="rId16" Type="http://schemas.openxmlformats.org/officeDocument/2006/relationships/image" Target="../media/image16.svg"/><Relationship Id="rId1" Type="http://schemas.openxmlformats.org/officeDocument/2006/relationships/customXml" Target="../../customXml/item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microsoft.com/office/2018/10/relationships/comments" Target="../comments/modernComment_2F9_1A64FABD.xml"/><Relationship Id="rId2" Type="http://schemas.openxmlformats.org/officeDocument/2006/relationships/slideLayout" Target="../slideLayouts/slideLayout2.xml"/><Relationship Id="rId1" Type="http://schemas.openxmlformats.org/officeDocument/2006/relationships/customXml" Target="../../customXml/item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customXml" Target="../../customXml/item18.xml"/><Relationship Id="rId4" Type="http://schemas.microsoft.com/office/2018/10/relationships/comments" Target="../comments/modernComment_302_27FC1448.xml"/></Relationships>
</file>

<file path=ppt/slides/_rels/slide8.xml.rels><?xml version="1.0" encoding="UTF-8" standalone="yes"?>
<Relationships xmlns="http://schemas.openxmlformats.org/package/2006/relationships"><Relationship Id="rId3" Type="http://schemas.microsoft.com/office/2018/10/relationships/comments" Target="../comments/modernComment_304_679E4853.xml"/><Relationship Id="rId2" Type="http://schemas.openxmlformats.org/officeDocument/2006/relationships/slideLayout" Target="../slideLayouts/slideLayout2.xml"/><Relationship Id="rId1" Type="http://schemas.openxmlformats.org/officeDocument/2006/relationships/customXml" Target="../../customXml/item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10AE51D-43A1-4C73-B2DF-20E2A7560A9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DLT Overview</a:t>
            </a:r>
          </a:p>
        </p:txBody>
      </p:sp>
      <p:grpSp>
        <p:nvGrpSpPr>
          <p:cNvPr id="159" name="Group 158">
            <a:extLst>
              <a:ext uri="{FF2B5EF4-FFF2-40B4-BE49-F238E27FC236}">
                <a16:creationId xmlns:a16="http://schemas.microsoft.com/office/drawing/2014/main" id="{D72CE3C3-012E-46B9-8C4F-C55AA944F0F8}"/>
              </a:ext>
            </a:extLst>
          </p:cNvPr>
          <p:cNvGrpSpPr/>
          <p:nvPr/>
        </p:nvGrpSpPr>
        <p:grpSpPr>
          <a:xfrm>
            <a:off x="1086465" y="2203519"/>
            <a:ext cx="3868986" cy="4336807"/>
            <a:chOff x="516193" y="1121969"/>
            <a:chExt cx="4521868" cy="4917495"/>
          </a:xfrm>
        </p:grpSpPr>
        <p:pic>
          <p:nvPicPr>
            <p:cNvPr id="96" name="Graphic 95" descr="Database with solid fill">
              <a:extLst>
                <a:ext uri="{FF2B5EF4-FFF2-40B4-BE49-F238E27FC236}">
                  <a16:creationId xmlns:a16="http://schemas.microsoft.com/office/drawing/2014/main" id="{6FB06A4F-F1B5-4513-8FA8-5AF2648EEB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5665" y="3532238"/>
              <a:ext cx="914400" cy="914400"/>
            </a:xfrm>
            <a:prstGeom prst="rect">
              <a:avLst/>
            </a:prstGeom>
          </p:spPr>
        </p:pic>
        <p:pic>
          <p:nvPicPr>
            <p:cNvPr id="98" name="Graphic 97" descr="Hospital with solid fill">
              <a:extLst>
                <a:ext uri="{FF2B5EF4-FFF2-40B4-BE49-F238E27FC236}">
                  <a16:creationId xmlns:a16="http://schemas.microsoft.com/office/drawing/2014/main" id="{E78A0705-EC15-4882-9BAE-F94D2BE31B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6193" y="1121969"/>
              <a:ext cx="914400" cy="914400"/>
            </a:xfrm>
            <a:prstGeom prst="rect">
              <a:avLst/>
            </a:prstGeom>
          </p:spPr>
        </p:pic>
        <p:pic>
          <p:nvPicPr>
            <p:cNvPr id="100" name="Graphic 99" descr="Production with solid fill">
              <a:extLst>
                <a:ext uri="{FF2B5EF4-FFF2-40B4-BE49-F238E27FC236}">
                  <a16:creationId xmlns:a16="http://schemas.microsoft.com/office/drawing/2014/main" id="{A5EF673F-ED93-4031-8E26-F9780E2E37D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6193" y="5125064"/>
              <a:ext cx="914400" cy="914400"/>
            </a:xfrm>
            <a:prstGeom prst="rect">
              <a:avLst/>
            </a:prstGeom>
          </p:spPr>
        </p:pic>
        <p:pic>
          <p:nvPicPr>
            <p:cNvPr id="102" name="Graphic 101" descr="Schoolhouse with solid fill">
              <a:extLst>
                <a:ext uri="{FF2B5EF4-FFF2-40B4-BE49-F238E27FC236}">
                  <a16:creationId xmlns:a16="http://schemas.microsoft.com/office/drawing/2014/main" id="{D5146714-8FD8-4F59-B467-7BCC855369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23661" y="1183148"/>
              <a:ext cx="914400" cy="914400"/>
            </a:xfrm>
            <a:prstGeom prst="rect">
              <a:avLst/>
            </a:prstGeom>
          </p:spPr>
        </p:pic>
        <p:pic>
          <p:nvPicPr>
            <p:cNvPr id="104" name="Graphic 103" descr="Bank with solid fill">
              <a:extLst>
                <a:ext uri="{FF2B5EF4-FFF2-40B4-BE49-F238E27FC236}">
                  <a16:creationId xmlns:a16="http://schemas.microsoft.com/office/drawing/2014/main" id="{87E088DC-131B-4EC6-BF17-073B7CC149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23661" y="5125064"/>
              <a:ext cx="914400" cy="914400"/>
            </a:xfrm>
            <a:prstGeom prst="rect">
              <a:avLst/>
            </a:prstGeom>
          </p:spPr>
        </p:pic>
        <p:pic>
          <p:nvPicPr>
            <p:cNvPr id="106" name="Graphic 105" descr="Document outline">
              <a:extLst>
                <a:ext uri="{FF2B5EF4-FFF2-40B4-BE49-F238E27FC236}">
                  <a16:creationId xmlns:a16="http://schemas.microsoft.com/office/drawing/2014/main" id="{93FE4FC9-8734-4D13-B93B-1B902044A8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305665" y="2016705"/>
              <a:ext cx="914400" cy="914400"/>
            </a:xfrm>
            <a:prstGeom prst="rect">
              <a:avLst/>
            </a:prstGeom>
          </p:spPr>
        </p:pic>
        <p:cxnSp>
          <p:nvCxnSpPr>
            <p:cNvPr id="108" name="Connector: Elbow 107">
              <a:extLst>
                <a:ext uri="{FF2B5EF4-FFF2-40B4-BE49-F238E27FC236}">
                  <a16:creationId xmlns:a16="http://schemas.microsoft.com/office/drawing/2014/main" id="{49A6CAD5-79DE-4196-A90C-DDD3A27FEA76}"/>
                </a:ext>
              </a:extLst>
            </p:cNvPr>
            <p:cNvCxnSpPr>
              <a:stCxn id="98" idx="2"/>
              <a:endCxn id="96" idx="1"/>
            </p:cNvCxnSpPr>
            <p:nvPr/>
          </p:nvCxnSpPr>
          <p:spPr>
            <a:xfrm rot="16200000" flipH="1">
              <a:off x="662995" y="2346767"/>
              <a:ext cx="1953069" cy="1332272"/>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DF61FF86-8278-4973-BEC3-D5A343CEF14B}"/>
                </a:ext>
              </a:extLst>
            </p:cNvPr>
            <p:cNvCxnSpPr>
              <a:cxnSpLocks/>
              <a:stCxn id="100" idx="0"/>
            </p:cNvCxnSpPr>
            <p:nvPr/>
          </p:nvCxnSpPr>
          <p:spPr>
            <a:xfrm rot="5400000" flipH="1" flipV="1">
              <a:off x="1220429" y="4039830"/>
              <a:ext cx="838198" cy="1332270"/>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36C2D3AF-0587-4F89-ABAD-237648E7BDCB}"/>
                </a:ext>
              </a:extLst>
            </p:cNvPr>
            <p:cNvCxnSpPr>
              <a:cxnSpLocks/>
            </p:cNvCxnSpPr>
            <p:nvPr/>
          </p:nvCxnSpPr>
          <p:spPr>
            <a:xfrm rot="16200000" flipV="1">
              <a:off x="3511536" y="3967129"/>
              <a:ext cx="801466" cy="1364744"/>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5E143691-1F3F-4B2D-BFFA-AA423EE9098A}"/>
                </a:ext>
              </a:extLst>
            </p:cNvPr>
            <p:cNvCxnSpPr>
              <a:cxnSpLocks/>
              <a:endCxn id="96" idx="3"/>
            </p:cNvCxnSpPr>
            <p:nvPr/>
          </p:nvCxnSpPr>
          <p:spPr>
            <a:xfrm rot="5400000">
              <a:off x="2984014" y="2382759"/>
              <a:ext cx="1842730" cy="1370628"/>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B18E2DF-B46B-4E58-B8C4-6E8C70E07C71}"/>
                </a:ext>
              </a:extLst>
            </p:cNvPr>
            <p:cNvCxnSpPr>
              <a:stCxn id="96" idx="0"/>
              <a:endCxn id="106" idx="2"/>
            </p:cNvCxnSpPr>
            <p:nvPr/>
          </p:nvCxnSpPr>
          <p:spPr>
            <a:xfrm flipV="1">
              <a:off x="2762865" y="2931105"/>
              <a:ext cx="0" cy="60113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9A2EB62F-CEE7-40CB-A5B6-D06A6B736BCA}"/>
                </a:ext>
              </a:extLst>
            </p:cNvPr>
            <p:cNvSpPr txBox="1"/>
            <p:nvPr/>
          </p:nvSpPr>
          <p:spPr>
            <a:xfrm>
              <a:off x="1600199" y="1201833"/>
              <a:ext cx="2353855" cy="732873"/>
            </a:xfrm>
            <a:prstGeom prst="rect">
              <a:avLst/>
            </a:prstGeom>
            <a:noFill/>
          </p:spPr>
          <p:txBody>
            <a:bodyPr wrap="square" rtlCol="0">
              <a:spAutoFit/>
            </a:bodyPr>
            <a:lstStyle/>
            <a:p>
              <a:pPr algn="ctr"/>
              <a:r>
                <a:rPr lang="en-US" b="1">
                  <a:latin typeface="Georgia" panose="02040502050405020303" pitchFamily="18" charset="0"/>
                </a:rPr>
                <a:t>Centralized database</a:t>
              </a:r>
              <a:r>
                <a:rPr lang="en-US" b="1"/>
                <a:t> </a:t>
              </a:r>
            </a:p>
          </p:txBody>
        </p:sp>
      </p:grpSp>
      <p:grpSp>
        <p:nvGrpSpPr>
          <p:cNvPr id="186" name="Group 185">
            <a:extLst>
              <a:ext uri="{FF2B5EF4-FFF2-40B4-BE49-F238E27FC236}">
                <a16:creationId xmlns:a16="http://schemas.microsoft.com/office/drawing/2014/main" id="{FF488EA0-97C8-49FC-9B9D-CD7DCA476A18}"/>
              </a:ext>
            </a:extLst>
          </p:cNvPr>
          <p:cNvGrpSpPr/>
          <p:nvPr/>
        </p:nvGrpSpPr>
        <p:grpSpPr>
          <a:xfrm>
            <a:off x="7153829" y="2404958"/>
            <a:ext cx="4590105" cy="4087834"/>
            <a:chOff x="6377780" y="1179378"/>
            <a:chExt cx="4590105" cy="4087834"/>
          </a:xfrm>
        </p:grpSpPr>
        <p:pic>
          <p:nvPicPr>
            <p:cNvPr id="129" name="Graphic 128" descr="Hospital with solid fill">
              <a:extLst>
                <a:ext uri="{FF2B5EF4-FFF2-40B4-BE49-F238E27FC236}">
                  <a16:creationId xmlns:a16="http://schemas.microsoft.com/office/drawing/2014/main" id="{0696A885-AA52-4D3C-B6CD-24CA159151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7780" y="1204629"/>
              <a:ext cx="748209" cy="749012"/>
            </a:xfrm>
            <a:prstGeom prst="rect">
              <a:avLst/>
            </a:prstGeom>
          </p:spPr>
        </p:pic>
        <p:pic>
          <p:nvPicPr>
            <p:cNvPr id="130" name="Graphic 129" descr="Production with solid fill">
              <a:extLst>
                <a:ext uri="{FF2B5EF4-FFF2-40B4-BE49-F238E27FC236}">
                  <a16:creationId xmlns:a16="http://schemas.microsoft.com/office/drawing/2014/main" id="{0EADA304-FF13-44C7-ABD7-48BF02E445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7150" y="4432998"/>
              <a:ext cx="748209" cy="749012"/>
            </a:xfrm>
            <a:prstGeom prst="rect">
              <a:avLst/>
            </a:prstGeom>
          </p:spPr>
        </p:pic>
        <p:pic>
          <p:nvPicPr>
            <p:cNvPr id="131" name="Graphic 130" descr="Schoolhouse with solid fill">
              <a:extLst>
                <a:ext uri="{FF2B5EF4-FFF2-40B4-BE49-F238E27FC236}">
                  <a16:creationId xmlns:a16="http://schemas.microsoft.com/office/drawing/2014/main" id="{024E3319-E4F1-4DD0-A06D-8C6AC760A0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43675" y="1179378"/>
              <a:ext cx="748209" cy="749012"/>
            </a:xfrm>
            <a:prstGeom prst="rect">
              <a:avLst/>
            </a:prstGeom>
          </p:spPr>
        </p:pic>
        <p:pic>
          <p:nvPicPr>
            <p:cNvPr id="132" name="Graphic 131" descr="Bank with solid fill">
              <a:extLst>
                <a:ext uri="{FF2B5EF4-FFF2-40B4-BE49-F238E27FC236}">
                  <a16:creationId xmlns:a16="http://schemas.microsoft.com/office/drawing/2014/main" id="{783CDF67-7560-4BF5-9985-03D99C67EF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19676" y="4518200"/>
              <a:ext cx="748209" cy="749012"/>
            </a:xfrm>
            <a:prstGeom prst="rect">
              <a:avLst/>
            </a:prstGeom>
          </p:spPr>
        </p:pic>
        <p:sp>
          <p:nvSpPr>
            <p:cNvPr id="139" name="TextBox 138">
              <a:extLst>
                <a:ext uri="{FF2B5EF4-FFF2-40B4-BE49-F238E27FC236}">
                  <a16:creationId xmlns:a16="http://schemas.microsoft.com/office/drawing/2014/main" id="{AC235DA8-C823-433C-8F4E-F89FE7FF88F5}"/>
                </a:ext>
              </a:extLst>
            </p:cNvPr>
            <p:cNvSpPr txBox="1"/>
            <p:nvPr/>
          </p:nvSpPr>
          <p:spPr>
            <a:xfrm>
              <a:off x="7671809" y="1203889"/>
              <a:ext cx="1926045" cy="923330"/>
            </a:xfrm>
            <a:prstGeom prst="rect">
              <a:avLst/>
            </a:prstGeom>
            <a:noFill/>
          </p:spPr>
          <p:txBody>
            <a:bodyPr wrap="square" rtlCol="0">
              <a:spAutoFit/>
            </a:bodyPr>
            <a:lstStyle/>
            <a:p>
              <a:pPr algn="ctr"/>
              <a:r>
                <a:rPr lang="en-US" b="1">
                  <a:latin typeface="Georgia" panose="02040502050405020303" pitchFamily="18" charset="0"/>
                </a:rPr>
                <a:t>Distributed ledger technology</a:t>
              </a:r>
            </a:p>
          </p:txBody>
        </p:sp>
        <p:grpSp>
          <p:nvGrpSpPr>
            <p:cNvPr id="184" name="Group 183">
              <a:extLst>
                <a:ext uri="{FF2B5EF4-FFF2-40B4-BE49-F238E27FC236}">
                  <a16:creationId xmlns:a16="http://schemas.microsoft.com/office/drawing/2014/main" id="{20521D8E-6FCE-4EF6-A4ED-0FD193B7C725}"/>
                </a:ext>
              </a:extLst>
            </p:cNvPr>
            <p:cNvGrpSpPr/>
            <p:nvPr/>
          </p:nvGrpSpPr>
          <p:grpSpPr>
            <a:xfrm>
              <a:off x="6904287" y="1952229"/>
              <a:ext cx="3762296" cy="2482284"/>
              <a:chOff x="7230769" y="2065060"/>
              <a:chExt cx="3109336" cy="2256621"/>
            </a:xfrm>
          </p:grpSpPr>
          <p:pic>
            <p:nvPicPr>
              <p:cNvPr id="133" name="Graphic 132" descr="Document outline">
                <a:extLst>
                  <a:ext uri="{FF2B5EF4-FFF2-40B4-BE49-F238E27FC236}">
                    <a16:creationId xmlns:a16="http://schemas.microsoft.com/office/drawing/2014/main" id="{BADB1183-6A2A-48E8-8CE4-E6CB77F9F46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30769" y="2065060"/>
                <a:ext cx="538001" cy="499320"/>
              </a:xfrm>
              <a:prstGeom prst="rect">
                <a:avLst/>
              </a:prstGeom>
            </p:spPr>
          </p:pic>
          <p:pic>
            <p:nvPicPr>
              <p:cNvPr id="140" name="Graphic 139" descr="Document outline">
                <a:extLst>
                  <a:ext uri="{FF2B5EF4-FFF2-40B4-BE49-F238E27FC236}">
                    <a16:creationId xmlns:a16="http://schemas.microsoft.com/office/drawing/2014/main" id="{61C61BB7-F976-4A7A-829F-4DDD52D3D4C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679124" y="2065060"/>
                <a:ext cx="538001" cy="499320"/>
              </a:xfrm>
              <a:prstGeom prst="rect">
                <a:avLst/>
              </a:prstGeom>
            </p:spPr>
          </p:pic>
          <p:pic>
            <p:nvPicPr>
              <p:cNvPr id="141" name="Graphic 140" descr="Document outline">
                <a:extLst>
                  <a:ext uri="{FF2B5EF4-FFF2-40B4-BE49-F238E27FC236}">
                    <a16:creationId xmlns:a16="http://schemas.microsoft.com/office/drawing/2014/main" id="{6C64C3F3-6080-4DAD-9664-2DFDD43A272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30769" y="3820985"/>
                <a:ext cx="538001" cy="499320"/>
              </a:xfrm>
              <a:prstGeom prst="rect">
                <a:avLst/>
              </a:prstGeom>
            </p:spPr>
          </p:pic>
          <p:pic>
            <p:nvPicPr>
              <p:cNvPr id="142" name="Graphic 141" descr="Document outline">
                <a:extLst>
                  <a:ext uri="{FF2B5EF4-FFF2-40B4-BE49-F238E27FC236}">
                    <a16:creationId xmlns:a16="http://schemas.microsoft.com/office/drawing/2014/main" id="{D6FD87F7-55DE-4FDC-A5ED-F6E2621BE1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02104" y="3822361"/>
                <a:ext cx="538001" cy="499320"/>
              </a:xfrm>
              <a:prstGeom prst="rect">
                <a:avLst/>
              </a:prstGeom>
            </p:spPr>
          </p:pic>
          <p:cxnSp>
            <p:nvCxnSpPr>
              <p:cNvPr id="144" name="Straight Arrow Connector 143">
                <a:extLst>
                  <a:ext uri="{FF2B5EF4-FFF2-40B4-BE49-F238E27FC236}">
                    <a16:creationId xmlns:a16="http://schemas.microsoft.com/office/drawing/2014/main" id="{E37C56F6-635D-45FE-B6C7-C464ED100666}"/>
                  </a:ext>
                </a:extLst>
              </p:cNvPr>
              <p:cNvCxnSpPr>
                <a:stCxn id="133" idx="3"/>
                <a:endCxn id="140" idx="1"/>
              </p:cNvCxnSpPr>
              <p:nvPr/>
            </p:nvCxnSpPr>
            <p:spPr>
              <a:xfrm>
                <a:off x="7768770" y="2314720"/>
                <a:ext cx="1910354"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6E854B1-AEFC-4661-BDB4-FBEFD1DF4CBF}"/>
                  </a:ext>
                </a:extLst>
              </p:cNvPr>
              <p:cNvCxnSpPr>
                <a:cxnSpLocks/>
                <a:stCxn id="133" idx="2"/>
                <a:endCxn id="141" idx="0"/>
              </p:cNvCxnSpPr>
              <p:nvPr/>
            </p:nvCxnSpPr>
            <p:spPr>
              <a:xfrm>
                <a:off x="7499770" y="2564380"/>
                <a:ext cx="0" cy="1256605"/>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27AF0474-3C28-4C2E-A15E-39348855FBB2}"/>
                  </a:ext>
                </a:extLst>
              </p:cNvPr>
              <p:cNvCxnSpPr>
                <a:cxnSpLocks/>
              </p:cNvCxnSpPr>
              <p:nvPr/>
            </p:nvCxnSpPr>
            <p:spPr>
              <a:xfrm>
                <a:off x="9994783" y="2757009"/>
                <a:ext cx="0" cy="871349"/>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4A8C184F-2A9B-4302-8608-89B2157E9642}"/>
                  </a:ext>
                </a:extLst>
              </p:cNvPr>
              <p:cNvCxnSpPr>
                <a:cxnSpLocks/>
                <a:stCxn id="141" idx="3"/>
                <a:endCxn id="142" idx="1"/>
              </p:cNvCxnSpPr>
              <p:nvPr/>
            </p:nvCxnSpPr>
            <p:spPr>
              <a:xfrm>
                <a:off x="7768770" y="4070645"/>
                <a:ext cx="2033334" cy="1376"/>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FB9549F1-4A2E-4556-9D6A-1342595C4DDD}"/>
                  </a:ext>
                </a:extLst>
              </p:cNvPr>
              <p:cNvCxnSpPr>
                <a:cxnSpLocks/>
              </p:cNvCxnSpPr>
              <p:nvPr/>
            </p:nvCxnSpPr>
            <p:spPr>
              <a:xfrm>
                <a:off x="7749495" y="2626950"/>
                <a:ext cx="2052609" cy="1276557"/>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2761ECB1-B1CC-442B-8792-94EC0221AD2C}"/>
                  </a:ext>
                </a:extLst>
              </p:cNvPr>
              <p:cNvCxnSpPr>
                <a:cxnSpLocks/>
              </p:cNvCxnSpPr>
              <p:nvPr/>
            </p:nvCxnSpPr>
            <p:spPr>
              <a:xfrm flipV="1">
                <a:off x="7768770" y="2639954"/>
                <a:ext cx="1906770" cy="1263553"/>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185" name="Arrow: Right 184">
            <a:extLst>
              <a:ext uri="{FF2B5EF4-FFF2-40B4-BE49-F238E27FC236}">
                <a16:creationId xmlns:a16="http://schemas.microsoft.com/office/drawing/2014/main" id="{7C8E5488-AD6D-4B85-AB8A-DDE19E82CB53}"/>
              </a:ext>
            </a:extLst>
          </p:cNvPr>
          <p:cNvSpPr/>
          <p:nvPr/>
        </p:nvSpPr>
        <p:spPr>
          <a:xfrm>
            <a:off x="5574892" y="3890706"/>
            <a:ext cx="1042218" cy="806422"/>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Rounded Corners 186">
            <a:extLst>
              <a:ext uri="{FF2B5EF4-FFF2-40B4-BE49-F238E27FC236}">
                <a16:creationId xmlns:a16="http://schemas.microsoft.com/office/drawing/2014/main" id="{A45CEEE2-0CC6-4A50-B378-A6FB9C6F29C8}"/>
              </a:ext>
            </a:extLst>
          </p:cNvPr>
          <p:cNvSpPr/>
          <p:nvPr/>
        </p:nvSpPr>
        <p:spPr>
          <a:xfrm>
            <a:off x="6902245" y="1052052"/>
            <a:ext cx="5034116" cy="1046077"/>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solidFill>
                  <a:srgbClr val="1C1D20"/>
                </a:solidFill>
                <a:effectLst/>
                <a:latin typeface="Georgia" panose="02040502050405020303" pitchFamily="18" charset="0"/>
              </a:rPr>
              <a:t>Distributed ledger technology is </a:t>
            </a:r>
            <a:r>
              <a:rPr lang="en-US" dirty="0">
                <a:solidFill>
                  <a:srgbClr val="1C1D20"/>
                </a:solidFill>
                <a:latin typeface="Georgia" panose="02040502050405020303" pitchFamily="18" charset="0"/>
              </a:rPr>
              <a:t>a</a:t>
            </a:r>
            <a:r>
              <a:rPr lang="en-US" b="0" i="0">
                <a:solidFill>
                  <a:srgbClr val="1C1D20"/>
                </a:solidFill>
                <a:effectLst/>
                <a:latin typeface="Georgia" panose="02040502050405020303" pitchFamily="18" charset="0"/>
              </a:rPr>
              <a:t> infrastructure that allows a database to be distributed across a network of nodes</a:t>
            </a:r>
            <a:endParaRPr lang="en-US">
              <a:latin typeface="Georgia" panose="02040502050405020303" pitchFamily="18" charset="0"/>
            </a:endParaRPr>
          </a:p>
        </p:txBody>
      </p:sp>
      <p:sp>
        <p:nvSpPr>
          <p:cNvPr id="188" name="Rectangle: Rounded Corners 187">
            <a:extLst>
              <a:ext uri="{FF2B5EF4-FFF2-40B4-BE49-F238E27FC236}">
                <a16:creationId xmlns:a16="http://schemas.microsoft.com/office/drawing/2014/main" id="{94F30358-8956-440B-8686-1958F909C9B7}"/>
              </a:ext>
            </a:extLst>
          </p:cNvPr>
          <p:cNvSpPr/>
          <p:nvPr/>
        </p:nvSpPr>
        <p:spPr>
          <a:xfrm>
            <a:off x="312614" y="1037372"/>
            <a:ext cx="5034116" cy="1046077"/>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1C1D20"/>
                </a:solidFill>
                <a:effectLst/>
                <a:latin typeface="Georgia" panose="02040502050405020303" pitchFamily="18" charset="0"/>
              </a:rPr>
              <a:t>In a centralized database all the actors/stakeholder's access one database </a:t>
            </a:r>
            <a:endParaRPr lang="en-US" dirty="0">
              <a:latin typeface="Georgia" panose="02040502050405020303" pitchFamily="18" charset="0"/>
            </a:endParaRPr>
          </a:p>
        </p:txBody>
      </p:sp>
    </p:spTree>
    <p:custDataLst>
      <p:custData r:id="rId1"/>
    </p:custDataLst>
    <p:extLst>
      <p:ext uri="{BB962C8B-B14F-4D97-AF65-F5344CB8AC3E}">
        <p14:creationId xmlns:p14="http://schemas.microsoft.com/office/powerpoint/2010/main" val="3809861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3" name="Page Number"/>
          <p:cNvSpPr txBox="1"/>
          <p:nvPr>
            <p:custDataLst>
              <p:tags r:id="rId4"/>
            </p:custDataLst>
          </p:nvPr>
        </p:nvSpPr>
        <p:spPr>
          <a:xfrm>
            <a:off x="9791252" y="6454588"/>
            <a:ext cx="282388" cy="137160"/>
          </a:xfrm>
          <a:prstGeom prst="rect">
            <a:avLst/>
          </a:prstGeom>
          <a:noFill/>
        </p:spPr>
        <p:txBody>
          <a:bodyPr wrap="none" lIns="0" tIns="0" rIns="0" bIns="0" rtlCol="0">
            <a:noAutofit/>
          </a:bodyPr>
          <a:lstStyle/>
          <a:p>
            <a:pPr algn="r">
              <a:lnSpc>
                <a:spcPts val="882"/>
              </a:lnSpc>
            </a:pPr>
            <a:r>
              <a:rPr lang="en-GB" sz="971" noProof="1"/>
              <a:t>4</a:t>
            </a:r>
          </a:p>
        </p:txBody>
      </p:sp>
      <p:sp>
        <p:nvSpPr>
          <p:cNvPr id="55" name="Section Header" hidden="1"/>
          <p:cNvSpPr txBox="1"/>
          <p:nvPr>
            <p:custDataLst>
              <p:tags r:id="rId5"/>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Blockchain Overview</a:t>
            </a:r>
          </a:p>
        </p:txBody>
      </p:sp>
      <p:sp>
        <p:nvSpPr>
          <p:cNvPr id="59" name="Text Placeholder 2"/>
          <p:cNvSpPr>
            <a:spLocks noGrp="1"/>
          </p:cNvSpPr>
          <p:nvPr/>
        </p:nvSpPr>
        <p:spPr>
          <a:xfrm>
            <a:off x="0" y="28256"/>
            <a:ext cx="12191997" cy="734209"/>
          </a:xfrm>
          <a:prstGeom prst="rect">
            <a:avLst/>
          </a:prstGeom>
        </p:spPr>
        <p:txBody>
          <a:bodyPr vert="horz" lIns="0" tIns="0" rIns="0" bIns="0" rtlCol="0">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tx2"/>
                </a:solidFill>
              </a:rPr>
              <a:t>Blockchain Overview</a:t>
            </a:r>
          </a:p>
        </p:txBody>
      </p:sp>
      <p:sp>
        <p:nvSpPr>
          <p:cNvPr id="100" name="TextBox 99"/>
          <p:cNvSpPr txBox="1"/>
          <p:nvPr/>
        </p:nvSpPr>
        <p:spPr>
          <a:xfrm>
            <a:off x="236306" y="798386"/>
            <a:ext cx="11609793" cy="430887"/>
          </a:xfrm>
          <a:prstGeom prst="rect">
            <a:avLst/>
          </a:prstGeom>
          <a:noFill/>
          <a:ln>
            <a:noFill/>
          </a:ln>
        </p:spPr>
        <p:txBody>
          <a:bodyPr wrap="square" lIns="0" tIns="0" rIns="0" bIns="0" rtlCol="0">
            <a:spAutoFit/>
          </a:bodyPr>
          <a:lstStyle/>
          <a:p>
            <a:r>
              <a:rPr lang="en-GB" sz="1400" dirty="0">
                <a:latin typeface="Georgia" pitchFamily="18" charset="0"/>
                <a:cs typeface="Arial" pitchFamily="34" charset="0"/>
              </a:rPr>
              <a:t>Blockchain is a single, shared, immutable write-only ledger of transactions that is updated when multiple, decentralized actors achieve consensus on the validity of participant’s new entries.</a:t>
            </a:r>
          </a:p>
        </p:txBody>
      </p:sp>
      <p:grpSp>
        <p:nvGrpSpPr>
          <p:cNvPr id="56" name="Group 55">
            <a:extLst>
              <a:ext uri="{FF2B5EF4-FFF2-40B4-BE49-F238E27FC236}">
                <a16:creationId xmlns:a16="http://schemas.microsoft.com/office/drawing/2014/main" id="{9284C7CF-C57F-4B54-92D9-A4C001E01E1C}"/>
              </a:ext>
            </a:extLst>
          </p:cNvPr>
          <p:cNvGrpSpPr/>
          <p:nvPr/>
        </p:nvGrpSpPr>
        <p:grpSpPr>
          <a:xfrm>
            <a:off x="575353" y="1402355"/>
            <a:ext cx="11137186" cy="4539697"/>
            <a:chOff x="2064842" y="1776437"/>
            <a:chExt cx="8151960" cy="4165615"/>
          </a:xfrm>
        </p:grpSpPr>
        <p:pic>
          <p:nvPicPr>
            <p:cNvPr id="101" name="Image.jpg"/>
            <p:cNvPicPr/>
            <p:nvPr/>
          </p:nvPicPr>
          <p:blipFill>
            <a:blip r:embed="rId7"/>
            <a:stretch>
              <a:fillRect/>
            </a:stretch>
          </p:blipFill>
          <p:spPr>
            <a:xfrm>
              <a:off x="2434574" y="1776437"/>
              <a:ext cx="395176" cy="339416"/>
            </a:xfrm>
            <a:prstGeom prst="rect">
              <a:avLst/>
            </a:prstGeom>
          </p:spPr>
        </p:pic>
        <p:pic>
          <p:nvPicPr>
            <p:cNvPr id="102" name="Image.jpg"/>
            <p:cNvPicPr/>
            <p:nvPr/>
          </p:nvPicPr>
          <p:blipFill>
            <a:blip r:embed="rId8"/>
            <a:stretch>
              <a:fillRect/>
            </a:stretch>
          </p:blipFill>
          <p:spPr>
            <a:xfrm>
              <a:off x="2639480" y="2316987"/>
              <a:ext cx="342120" cy="261371"/>
            </a:xfrm>
            <a:prstGeom prst="rect">
              <a:avLst/>
            </a:prstGeom>
          </p:spPr>
        </p:pic>
        <p:pic>
          <p:nvPicPr>
            <p:cNvPr id="103" name="Image.jpg"/>
            <p:cNvPicPr/>
            <p:nvPr/>
          </p:nvPicPr>
          <p:blipFill>
            <a:blip r:embed="rId9"/>
            <a:stretch>
              <a:fillRect/>
            </a:stretch>
          </p:blipFill>
          <p:spPr>
            <a:xfrm>
              <a:off x="2314436" y="2688879"/>
              <a:ext cx="998306" cy="199040"/>
            </a:xfrm>
            <a:prstGeom prst="rect">
              <a:avLst/>
            </a:prstGeom>
          </p:spPr>
        </p:pic>
        <p:pic>
          <p:nvPicPr>
            <p:cNvPr id="104" name="Image.jpg"/>
            <p:cNvPicPr/>
            <p:nvPr/>
          </p:nvPicPr>
          <p:blipFill>
            <a:blip r:embed="rId10"/>
            <a:stretch>
              <a:fillRect/>
            </a:stretch>
          </p:blipFill>
          <p:spPr>
            <a:xfrm>
              <a:off x="4878809" y="4101353"/>
              <a:ext cx="2332634" cy="1166479"/>
            </a:xfrm>
            <a:prstGeom prst="rect">
              <a:avLst/>
            </a:prstGeom>
          </p:spPr>
        </p:pic>
        <p:pic>
          <p:nvPicPr>
            <p:cNvPr id="105" name="Image.jpg"/>
            <p:cNvPicPr/>
            <p:nvPr/>
          </p:nvPicPr>
          <p:blipFill>
            <a:blip r:embed="rId11"/>
            <a:stretch>
              <a:fillRect/>
            </a:stretch>
          </p:blipFill>
          <p:spPr>
            <a:xfrm>
              <a:off x="5168483" y="1776437"/>
              <a:ext cx="3676720" cy="1111481"/>
            </a:xfrm>
            <a:prstGeom prst="rect">
              <a:avLst/>
            </a:prstGeom>
          </p:spPr>
        </p:pic>
        <p:pic>
          <p:nvPicPr>
            <p:cNvPr id="106" name="Image.jpg"/>
            <p:cNvPicPr/>
            <p:nvPr/>
          </p:nvPicPr>
          <p:blipFill>
            <a:blip r:embed="rId12"/>
            <a:stretch>
              <a:fillRect/>
            </a:stretch>
          </p:blipFill>
          <p:spPr>
            <a:xfrm>
              <a:off x="2286210" y="4130386"/>
              <a:ext cx="907441" cy="1053340"/>
            </a:xfrm>
            <a:prstGeom prst="rect">
              <a:avLst/>
            </a:prstGeom>
          </p:spPr>
        </p:pic>
        <p:pic>
          <p:nvPicPr>
            <p:cNvPr id="107" name="Image.jpg"/>
            <p:cNvPicPr/>
            <p:nvPr/>
          </p:nvPicPr>
          <p:blipFill>
            <a:blip r:embed="rId13"/>
            <a:stretch>
              <a:fillRect/>
            </a:stretch>
          </p:blipFill>
          <p:spPr>
            <a:xfrm>
              <a:off x="8160354" y="4101353"/>
              <a:ext cx="795840" cy="1018246"/>
            </a:xfrm>
            <a:prstGeom prst="rect">
              <a:avLst/>
            </a:prstGeom>
          </p:spPr>
        </p:pic>
        <p:sp>
          <p:nvSpPr>
            <p:cNvPr id="108" name="Text Placeholder 130"/>
            <p:cNvSpPr txBox="1">
              <a:spLocks/>
            </p:cNvSpPr>
            <p:nvPr/>
          </p:nvSpPr>
          <p:spPr>
            <a:xfrm>
              <a:off x="2580935" y="1914717"/>
              <a:ext cx="84768" cy="129376"/>
            </a:xfrm>
            <a:prstGeom prst="rect">
              <a:avLst/>
            </a:prstGeom>
            <a:noFill/>
            <a:ln w="0" cmpd="sng">
              <a:noFill/>
              <a:prstDash val="solid"/>
            </a:ln>
          </p:spPr>
          <p:txBody>
            <a:bodyPr vert="horz" lIns="0" tIns="0" rIns="0" bIns="0" anchor="t"/>
            <a:lstStyle>
              <a:lvl1pPr marL="0" marR="0" indent="-228574" algn="l" defTabSz="1018705" rtl="0" eaLnBrk="1" fontAlgn="auto" latinLnBrk="0" hangingPunct="1">
                <a:lnSpc>
                  <a:spcPct val="100000"/>
                </a:lnSpc>
                <a:spcBef>
                  <a:spcPts val="0"/>
                </a:spcBef>
                <a:spcAft>
                  <a:spcPts val="599"/>
                </a:spcAft>
                <a:buClr>
                  <a:schemeClr val="tx1"/>
                </a:buClr>
                <a:buSzTx/>
                <a:buFontTx/>
                <a:buNone/>
                <a:tabLst/>
                <a:defRPr sz="1000" kern="1200">
                  <a:solidFill>
                    <a:schemeClr val="tx1"/>
                  </a:solidFill>
                  <a:latin typeface="Georgia" pitchFamily="18" charset="0"/>
                  <a:ea typeface="+mn-ea"/>
                  <a:cs typeface="+mn-cs"/>
                </a:defRPr>
              </a:lvl1pPr>
              <a:lvl2pPr marL="22857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2pPr>
              <a:lvl3pPr marL="457146"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3pPr>
              <a:lvl4pPr marL="685720"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4pPr>
              <a:lvl5pPr marL="91429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228574" marR="0" indent="-228574" algn="l" defTabSz="1018705" rtl="0" eaLnBrk="1" fontAlgn="auto" latinLnBrk="0" hangingPunct="1">
                <a:lnSpc>
                  <a:spcPct val="100000"/>
                </a:lnSpc>
                <a:spcBef>
                  <a:spcPts val="0"/>
                </a:spcBef>
                <a:spcAft>
                  <a:spcPts val="599"/>
                </a:spcAft>
                <a:buClr>
                  <a:schemeClr val="tx1"/>
                </a:buClr>
                <a:buSzPct val="100000"/>
                <a:buFont typeface="+mj-lt"/>
                <a:buAutoNum type="arabicPeriod"/>
                <a:tabLst/>
                <a:defRPr sz="1100" kern="1200" baseline="0">
                  <a:solidFill>
                    <a:schemeClr val="tx1"/>
                  </a:solidFill>
                  <a:latin typeface="Georgia" pitchFamily="18" charset="0"/>
                  <a:ea typeface="+mn-ea"/>
                  <a:cs typeface="+mn-cs"/>
                </a:defRPr>
              </a:lvl6pPr>
              <a:lvl7pPr marL="457146" indent="-228574" algn="l" defTabSz="1018705" rtl="0" eaLnBrk="1" latinLnBrk="0" hangingPunct="1">
                <a:lnSpc>
                  <a:spcPct val="100000"/>
                </a:lnSpc>
                <a:spcBef>
                  <a:spcPts val="0"/>
                </a:spcBef>
                <a:spcAft>
                  <a:spcPts val="599"/>
                </a:spcAft>
                <a:buSzPct val="100000"/>
                <a:buFont typeface="+mj-lt"/>
                <a:buAutoNum type="alphaLcPeriod"/>
                <a:defRPr sz="1100" kern="1200" baseline="0">
                  <a:solidFill>
                    <a:schemeClr val="tx1"/>
                  </a:solidFill>
                  <a:latin typeface="Georgia" pitchFamily="18" charset="0"/>
                  <a:ea typeface="+mn-ea"/>
                  <a:cs typeface="+mn-cs"/>
                </a:defRPr>
              </a:lvl7pPr>
              <a:lvl8pPr marL="685720" indent="-228574" algn="l" defTabSz="1018705" rtl="0" eaLnBrk="1" latinLnBrk="0" hangingPunct="1">
                <a:lnSpc>
                  <a:spcPct val="100000"/>
                </a:lnSpc>
                <a:spcBef>
                  <a:spcPts val="0"/>
                </a:spcBef>
                <a:spcAft>
                  <a:spcPts val="599"/>
                </a:spcAft>
                <a:buSzPct val="100000"/>
                <a:buFont typeface="+mj-lt"/>
                <a:buAutoNum type="romanLcPeriod"/>
                <a:defRPr sz="1100" kern="1200" baseline="0">
                  <a:solidFill>
                    <a:schemeClr val="tx1"/>
                  </a:solidFill>
                  <a:latin typeface="Georgia" pitchFamily="18" charset="0"/>
                  <a:ea typeface="+mn-ea"/>
                  <a:cs typeface="+mn-cs"/>
                </a:defRPr>
              </a:lvl8pPr>
              <a:lvl9pPr marL="0" indent="-228574" algn="l" defTabSz="1018705" rtl="0" eaLnBrk="1" latinLnBrk="0" hangingPunct="1">
                <a:lnSpc>
                  <a:spcPct val="100000"/>
                </a:lnSpc>
                <a:spcBef>
                  <a:spcPts val="0"/>
                </a:spcBef>
                <a:spcAft>
                  <a:spcPts val="599"/>
                </a:spcAft>
                <a:buFont typeface="Arial" pitchFamily="34" charset="0"/>
                <a:buNone/>
                <a:defRPr sz="1100" b="1" kern="1200" baseline="0">
                  <a:solidFill>
                    <a:schemeClr val="tx2"/>
                  </a:solidFill>
                  <a:latin typeface="Georgia" pitchFamily="18" charset="0"/>
                  <a:ea typeface="+mn-ea"/>
                  <a:cs typeface="+mn-cs"/>
                </a:defRPr>
              </a:lvl9pPr>
            </a:lstStyle>
            <a:p>
              <a:pPr indent="0">
                <a:lnSpc>
                  <a:spcPts val="971"/>
                </a:lnSpc>
                <a:spcAft>
                  <a:spcPts val="0"/>
                </a:spcAft>
              </a:pPr>
              <a:r>
                <a:rPr lang="en-GB" sz="1368" b="1" i="1" dirty="0">
                  <a:solidFill>
                    <a:srgbClr val="A21F1F"/>
                  </a:solidFill>
                  <a:latin typeface="Georgia" panose="22635452340000000000" pitchFamily="1"/>
                </a:rPr>
                <a:t>1 </a:t>
              </a:r>
            </a:p>
          </p:txBody>
        </p:sp>
        <p:sp>
          <p:nvSpPr>
            <p:cNvPr id="109" name="Text Placeholder 136"/>
            <p:cNvSpPr txBox="1">
              <a:spLocks/>
            </p:cNvSpPr>
            <p:nvPr/>
          </p:nvSpPr>
          <p:spPr>
            <a:xfrm>
              <a:off x="2064842" y="3251336"/>
              <a:ext cx="2150468" cy="337320"/>
            </a:xfrm>
            <a:prstGeom prst="rect">
              <a:avLst/>
            </a:prstGeom>
            <a:noFill/>
            <a:ln w="0" cmpd="sng">
              <a:noFill/>
              <a:prstDash val="solid"/>
            </a:ln>
          </p:spPr>
          <p:txBody>
            <a:bodyPr vert="horz" lIns="0" tIns="0" rIns="0" bIns="0" anchor="t"/>
            <a:lstStyle>
              <a:lvl1pPr marL="0" marR="0" indent="-228574" algn="l" defTabSz="1018705" rtl="0" eaLnBrk="1" fontAlgn="auto" latinLnBrk="0" hangingPunct="1">
                <a:lnSpc>
                  <a:spcPct val="100000"/>
                </a:lnSpc>
                <a:spcBef>
                  <a:spcPts val="0"/>
                </a:spcBef>
                <a:spcAft>
                  <a:spcPts val="599"/>
                </a:spcAft>
                <a:buClr>
                  <a:schemeClr val="tx1"/>
                </a:buClr>
                <a:buSzTx/>
                <a:buFontTx/>
                <a:buNone/>
                <a:tabLst/>
                <a:defRPr sz="1000" kern="1200">
                  <a:solidFill>
                    <a:schemeClr val="tx1"/>
                  </a:solidFill>
                  <a:latin typeface="Georgia" pitchFamily="18" charset="0"/>
                  <a:ea typeface="+mn-ea"/>
                  <a:cs typeface="+mn-cs"/>
                </a:defRPr>
              </a:lvl1pPr>
              <a:lvl2pPr marL="22857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2pPr>
              <a:lvl3pPr marL="457146"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3pPr>
              <a:lvl4pPr marL="685720"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4pPr>
              <a:lvl5pPr marL="91429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228574" marR="0" indent="-228574" algn="l" defTabSz="1018705" rtl="0" eaLnBrk="1" fontAlgn="auto" latinLnBrk="0" hangingPunct="1">
                <a:lnSpc>
                  <a:spcPct val="100000"/>
                </a:lnSpc>
                <a:spcBef>
                  <a:spcPts val="0"/>
                </a:spcBef>
                <a:spcAft>
                  <a:spcPts val="599"/>
                </a:spcAft>
                <a:buClr>
                  <a:schemeClr val="tx1"/>
                </a:buClr>
                <a:buSzPct val="100000"/>
                <a:buFont typeface="+mj-lt"/>
                <a:buAutoNum type="arabicPeriod"/>
                <a:tabLst/>
                <a:defRPr sz="1100" kern="1200" baseline="0">
                  <a:solidFill>
                    <a:schemeClr val="tx1"/>
                  </a:solidFill>
                  <a:latin typeface="Georgia" pitchFamily="18" charset="0"/>
                  <a:ea typeface="+mn-ea"/>
                  <a:cs typeface="+mn-cs"/>
                </a:defRPr>
              </a:lvl6pPr>
              <a:lvl7pPr marL="457146" indent="-228574" algn="l" defTabSz="1018705" rtl="0" eaLnBrk="1" latinLnBrk="0" hangingPunct="1">
                <a:lnSpc>
                  <a:spcPct val="100000"/>
                </a:lnSpc>
                <a:spcBef>
                  <a:spcPts val="0"/>
                </a:spcBef>
                <a:spcAft>
                  <a:spcPts val="599"/>
                </a:spcAft>
                <a:buSzPct val="100000"/>
                <a:buFont typeface="+mj-lt"/>
                <a:buAutoNum type="alphaLcPeriod"/>
                <a:defRPr sz="1100" kern="1200" baseline="0">
                  <a:solidFill>
                    <a:schemeClr val="tx1"/>
                  </a:solidFill>
                  <a:latin typeface="Georgia" pitchFamily="18" charset="0"/>
                  <a:ea typeface="+mn-ea"/>
                  <a:cs typeface="+mn-cs"/>
                </a:defRPr>
              </a:lvl7pPr>
              <a:lvl8pPr marL="685720" indent="-228574" algn="l" defTabSz="1018705" rtl="0" eaLnBrk="1" latinLnBrk="0" hangingPunct="1">
                <a:lnSpc>
                  <a:spcPct val="100000"/>
                </a:lnSpc>
                <a:spcBef>
                  <a:spcPts val="0"/>
                </a:spcBef>
                <a:spcAft>
                  <a:spcPts val="599"/>
                </a:spcAft>
                <a:buSzPct val="100000"/>
                <a:buFont typeface="+mj-lt"/>
                <a:buAutoNum type="romanLcPeriod"/>
                <a:defRPr sz="1100" kern="1200" baseline="0">
                  <a:solidFill>
                    <a:schemeClr val="tx1"/>
                  </a:solidFill>
                  <a:latin typeface="Georgia" pitchFamily="18" charset="0"/>
                  <a:ea typeface="+mn-ea"/>
                  <a:cs typeface="+mn-cs"/>
                </a:defRPr>
              </a:lvl8pPr>
              <a:lvl9pPr marL="0" indent="-228574" algn="l" defTabSz="1018705" rtl="0" eaLnBrk="1" latinLnBrk="0" hangingPunct="1">
                <a:lnSpc>
                  <a:spcPct val="100000"/>
                </a:lnSpc>
                <a:spcBef>
                  <a:spcPts val="0"/>
                </a:spcBef>
                <a:spcAft>
                  <a:spcPts val="599"/>
                </a:spcAft>
                <a:buFont typeface="Arial" pitchFamily="34" charset="0"/>
                <a:buNone/>
                <a:defRPr sz="1100" b="1" kern="1200" baseline="0">
                  <a:solidFill>
                    <a:schemeClr val="tx2"/>
                  </a:solidFill>
                  <a:latin typeface="Georgia" pitchFamily="18" charset="0"/>
                  <a:ea typeface="+mn-ea"/>
                  <a:cs typeface="+mn-cs"/>
                </a:defRPr>
              </a:lvl9pPr>
            </a:lstStyle>
            <a:p>
              <a:pPr indent="0">
                <a:spcAft>
                  <a:spcPts val="0"/>
                </a:spcAft>
              </a:pPr>
              <a:r>
                <a:rPr lang="en-GB" sz="1400" spc="-40" dirty="0">
                  <a:solidFill>
                    <a:srgbClr val="040404"/>
                  </a:solidFill>
                  <a:latin typeface="Georgia" panose="22635452340000000000" pitchFamily="1"/>
                </a:rPr>
                <a:t>These touch points can be any application interface such as wallets, websites, </a:t>
              </a:r>
              <a:r>
                <a:rPr lang="en-GB" sz="1400" spc="-40" dirty="0" err="1">
                  <a:solidFill>
                    <a:srgbClr val="040404"/>
                  </a:solidFill>
                  <a:latin typeface="Georgia" panose="22635452340000000000" pitchFamily="1"/>
                </a:rPr>
                <a:t>etc</a:t>
              </a:r>
              <a:endParaRPr lang="en-GB" sz="1400" spc="-40" dirty="0">
                <a:solidFill>
                  <a:srgbClr val="040404"/>
                </a:solidFill>
                <a:latin typeface="Georgia" panose="22635452340000000000" pitchFamily="1"/>
              </a:endParaRPr>
            </a:p>
          </p:txBody>
        </p:sp>
        <p:sp>
          <p:nvSpPr>
            <p:cNvPr id="110" name="Text Placeholder 137"/>
            <p:cNvSpPr txBox="1">
              <a:spLocks/>
            </p:cNvSpPr>
            <p:nvPr/>
          </p:nvSpPr>
          <p:spPr>
            <a:xfrm>
              <a:off x="4878809" y="2941491"/>
              <a:ext cx="2139926" cy="395381"/>
            </a:xfrm>
            <a:prstGeom prst="rect">
              <a:avLst/>
            </a:prstGeom>
            <a:noFill/>
            <a:ln>
              <a:noFill/>
            </a:ln>
          </p:spPr>
          <p:txBody>
            <a:bodyPr wrap="square" lIns="0" tIns="0" rIns="0" bIns="0" rtlCol="0">
              <a:spAutoFit/>
            </a:bodyPr>
            <a:lstStyle>
              <a:defPPr>
                <a:defRPr lang="en-US"/>
              </a:defPPr>
              <a:lvl1pPr>
                <a:defRPr sz="1300" b="1" i="1">
                  <a:latin typeface="Georgia" pitchFamily="18" charset="0"/>
                  <a:cs typeface="Arial" pitchFamily="34" charset="0"/>
                </a:defRPr>
              </a:lvl1pPr>
            </a:lstStyle>
            <a:p>
              <a:pPr algn="ctr"/>
              <a:r>
                <a:rPr lang="en-GB" sz="1400" dirty="0"/>
                <a:t>Unprocessed transactions  broadcast</a:t>
              </a:r>
            </a:p>
          </p:txBody>
        </p:sp>
        <p:sp>
          <p:nvSpPr>
            <p:cNvPr id="111" name="Text Placeholder 138"/>
            <p:cNvSpPr txBox="1">
              <a:spLocks/>
            </p:cNvSpPr>
            <p:nvPr/>
          </p:nvSpPr>
          <p:spPr>
            <a:xfrm>
              <a:off x="4794246" y="3361765"/>
              <a:ext cx="2663261" cy="377652"/>
            </a:xfrm>
            <a:prstGeom prst="rect">
              <a:avLst/>
            </a:prstGeom>
            <a:noFill/>
            <a:ln w="0" cmpd="sng">
              <a:noFill/>
              <a:prstDash val="solid"/>
            </a:ln>
          </p:spPr>
          <p:txBody>
            <a:bodyPr vert="horz" lIns="0" tIns="0" rIns="0" bIns="0" anchor="t"/>
            <a:lstStyle>
              <a:defPPr>
                <a:defRPr lang="en-US"/>
              </a:defPPr>
              <a:lvl1pPr marR="0" indent="0" defTabSz="1018705" fontAlgn="auto">
                <a:lnSpc>
                  <a:spcPct val="100000"/>
                </a:lnSpc>
                <a:spcBef>
                  <a:spcPts val="0"/>
                </a:spcBef>
                <a:spcAft>
                  <a:spcPts val="0"/>
                </a:spcAft>
                <a:buClr>
                  <a:schemeClr val="tx1"/>
                </a:buClr>
                <a:buSzTx/>
                <a:buFontTx/>
                <a:buNone/>
                <a:tabLst/>
                <a:defRPr sz="1300" spc="-45">
                  <a:solidFill>
                    <a:srgbClr val="040404"/>
                  </a:solidFill>
                  <a:latin typeface="Georgia" panose="22635452340000000000" pitchFamily="1"/>
                </a:defRPr>
              </a:lvl1pPr>
              <a:lvl2pPr marL="228574"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2pPr>
              <a:lvl3pPr marL="457146"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3pPr>
              <a:lvl4pPr marL="685720"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4pPr>
              <a:lvl5pPr marL="914294" indent="-228574" defTabSz="1018705">
                <a:lnSpc>
                  <a:spcPct val="100000"/>
                </a:lnSpc>
                <a:spcBef>
                  <a:spcPts val="0"/>
                </a:spcBef>
                <a:spcAft>
                  <a:spcPts val="599"/>
                </a:spcAft>
                <a:buClr>
                  <a:schemeClr val="tx1"/>
                </a:buClr>
                <a:buFont typeface="Georgia" pitchFamily="18" charset="0"/>
                <a:buChar char="›"/>
                <a:defRPr sz="1000" baseline="0">
                  <a:latin typeface="Georgia" pitchFamily="18" charset="0"/>
                </a:defRPr>
              </a:lvl5pPr>
              <a:lvl6pPr marL="228574" marR="0" indent="-228574" defTabSz="1018705" fontAlgn="auto">
                <a:lnSpc>
                  <a:spcPct val="100000"/>
                </a:lnSpc>
                <a:spcBef>
                  <a:spcPts val="0"/>
                </a:spcBef>
                <a:spcAft>
                  <a:spcPts val="599"/>
                </a:spcAft>
                <a:buClr>
                  <a:schemeClr val="tx1"/>
                </a:buClr>
                <a:buSzPct val="100000"/>
                <a:buFont typeface="+mj-lt"/>
                <a:buAutoNum type="arabicPeriod"/>
                <a:tabLst/>
                <a:defRPr baseline="0">
                  <a:latin typeface="Georgia" pitchFamily="18" charset="0"/>
                </a:defRPr>
              </a:lvl6pPr>
              <a:lvl7pPr marL="457146" indent="-228574" defTabSz="1018705">
                <a:lnSpc>
                  <a:spcPct val="100000"/>
                </a:lnSpc>
                <a:spcBef>
                  <a:spcPts val="0"/>
                </a:spcBef>
                <a:spcAft>
                  <a:spcPts val="599"/>
                </a:spcAft>
                <a:buSzPct val="100000"/>
                <a:buFont typeface="+mj-lt"/>
                <a:buAutoNum type="alphaLcPeriod"/>
                <a:defRPr baseline="0">
                  <a:latin typeface="Georgia" pitchFamily="18" charset="0"/>
                </a:defRPr>
              </a:lvl7pPr>
              <a:lvl8pPr marL="685720" indent="-228574" defTabSz="1018705">
                <a:lnSpc>
                  <a:spcPct val="100000"/>
                </a:lnSpc>
                <a:spcBef>
                  <a:spcPts val="0"/>
                </a:spcBef>
                <a:spcAft>
                  <a:spcPts val="599"/>
                </a:spcAft>
                <a:buSzPct val="100000"/>
                <a:buFont typeface="+mj-lt"/>
                <a:buAutoNum type="romanLcPeriod"/>
                <a:defRPr baseline="0">
                  <a:latin typeface="Georgia" pitchFamily="18" charset="0"/>
                </a:defRPr>
              </a:lvl8pPr>
              <a:lvl9pPr marL="0" indent="-228574" defTabSz="1018705">
                <a:lnSpc>
                  <a:spcPct val="100000"/>
                </a:lnSpc>
                <a:spcBef>
                  <a:spcPts val="0"/>
                </a:spcBef>
                <a:spcAft>
                  <a:spcPts val="599"/>
                </a:spcAft>
                <a:buFont typeface="Arial" pitchFamily="34" charset="0"/>
                <a:buNone/>
                <a:defRPr b="1" baseline="0">
                  <a:solidFill>
                    <a:schemeClr val="tx2"/>
                  </a:solidFill>
                  <a:latin typeface="Georgia" pitchFamily="18" charset="0"/>
                </a:defRPr>
              </a:lvl9pPr>
            </a:lstStyle>
            <a:p>
              <a:r>
                <a:rPr lang="en-GB" sz="1400" dirty="0"/>
                <a:t>All unprocessed transactions along with the new one are continuously broadcasted over the blockchain</a:t>
              </a:r>
            </a:p>
          </p:txBody>
        </p:sp>
        <p:sp>
          <p:nvSpPr>
            <p:cNvPr id="112" name="Text Placeholder 139"/>
            <p:cNvSpPr txBox="1">
              <a:spLocks/>
            </p:cNvSpPr>
            <p:nvPr/>
          </p:nvSpPr>
          <p:spPr>
            <a:xfrm>
              <a:off x="7648698" y="2926360"/>
              <a:ext cx="2339951" cy="197691"/>
            </a:xfrm>
            <a:prstGeom prst="rect">
              <a:avLst/>
            </a:prstGeom>
            <a:noFill/>
            <a:ln>
              <a:noFill/>
            </a:ln>
          </p:spPr>
          <p:txBody>
            <a:bodyPr wrap="square" lIns="0" tIns="0" rIns="0" bIns="0" rtlCol="0">
              <a:spAutoFit/>
            </a:bodyPr>
            <a:lstStyle>
              <a:defPPr>
                <a:defRPr lang="en-US"/>
              </a:defPPr>
              <a:lvl1pPr>
                <a:defRPr sz="1300" b="1" i="1">
                  <a:latin typeface="Georgia" pitchFamily="18" charset="0"/>
                  <a:cs typeface="Arial" pitchFamily="34" charset="0"/>
                </a:defRPr>
              </a:lvl1pPr>
            </a:lstStyle>
            <a:p>
              <a:r>
                <a:rPr lang="en-GB" sz="1400" dirty="0"/>
                <a:t>Creation of blocks and broadcast</a:t>
              </a:r>
            </a:p>
          </p:txBody>
        </p:sp>
        <p:sp>
          <p:nvSpPr>
            <p:cNvPr id="113" name="Text Placeholder 140"/>
            <p:cNvSpPr txBox="1">
              <a:spLocks/>
            </p:cNvSpPr>
            <p:nvPr/>
          </p:nvSpPr>
          <p:spPr>
            <a:xfrm>
              <a:off x="7648698" y="3329051"/>
              <a:ext cx="2339952" cy="503361"/>
            </a:xfrm>
            <a:prstGeom prst="rect">
              <a:avLst/>
            </a:prstGeom>
            <a:noFill/>
            <a:ln w="0" cmpd="sng">
              <a:noFill/>
              <a:prstDash val="solid"/>
            </a:ln>
          </p:spPr>
          <p:txBody>
            <a:bodyPr vert="horz" lIns="0" tIns="0" rIns="0" bIns="0" anchor="t"/>
            <a:lstStyle>
              <a:defPPr>
                <a:defRPr lang="en-US"/>
              </a:defPPr>
              <a:lvl1pPr marR="0" indent="0" defTabSz="1018705" fontAlgn="auto">
                <a:lnSpc>
                  <a:spcPct val="100000"/>
                </a:lnSpc>
                <a:spcBef>
                  <a:spcPts val="0"/>
                </a:spcBef>
                <a:spcAft>
                  <a:spcPts val="0"/>
                </a:spcAft>
                <a:buClr>
                  <a:schemeClr val="tx1"/>
                </a:buClr>
                <a:buSzTx/>
                <a:buFontTx/>
                <a:buNone/>
                <a:tabLst/>
                <a:defRPr sz="1300" spc="-45">
                  <a:solidFill>
                    <a:srgbClr val="040404"/>
                  </a:solidFill>
                  <a:latin typeface="Georgia" panose="22635452340000000000" pitchFamily="1"/>
                </a:defRPr>
              </a:lvl1pPr>
              <a:lvl2pPr marL="228574"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2pPr>
              <a:lvl3pPr marL="457146"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3pPr>
              <a:lvl4pPr marL="685720"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4pPr>
              <a:lvl5pPr marL="914294" indent="-228574" defTabSz="1018705">
                <a:lnSpc>
                  <a:spcPct val="100000"/>
                </a:lnSpc>
                <a:spcBef>
                  <a:spcPts val="0"/>
                </a:spcBef>
                <a:spcAft>
                  <a:spcPts val="599"/>
                </a:spcAft>
                <a:buClr>
                  <a:schemeClr val="tx1"/>
                </a:buClr>
                <a:buFont typeface="Georgia" pitchFamily="18" charset="0"/>
                <a:buChar char="›"/>
                <a:defRPr sz="1000" baseline="0">
                  <a:latin typeface="Georgia" pitchFamily="18" charset="0"/>
                </a:defRPr>
              </a:lvl5pPr>
              <a:lvl6pPr marL="228574" marR="0" indent="-228574" defTabSz="1018705" fontAlgn="auto">
                <a:lnSpc>
                  <a:spcPct val="100000"/>
                </a:lnSpc>
                <a:spcBef>
                  <a:spcPts val="0"/>
                </a:spcBef>
                <a:spcAft>
                  <a:spcPts val="599"/>
                </a:spcAft>
                <a:buClr>
                  <a:schemeClr val="tx1"/>
                </a:buClr>
                <a:buSzPct val="100000"/>
                <a:buFont typeface="+mj-lt"/>
                <a:buAutoNum type="arabicPeriod"/>
                <a:tabLst/>
                <a:defRPr baseline="0">
                  <a:latin typeface="Georgia" pitchFamily="18" charset="0"/>
                </a:defRPr>
              </a:lvl6pPr>
              <a:lvl7pPr marL="457146" indent="-228574" defTabSz="1018705">
                <a:lnSpc>
                  <a:spcPct val="100000"/>
                </a:lnSpc>
                <a:spcBef>
                  <a:spcPts val="0"/>
                </a:spcBef>
                <a:spcAft>
                  <a:spcPts val="599"/>
                </a:spcAft>
                <a:buSzPct val="100000"/>
                <a:buFont typeface="+mj-lt"/>
                <a:buAutoNum type="alphaLcPeriod"/>
                <a:defRPr baseline="0">
                  <a:latin typeface="Georgia" pitchFamily="18" charset="0"/>
                </a:defRPr>
              </a:lvl7pPr>
              <a:lvl8pPr marL="685720" indent="-228574" defTabSz="1018705">
                <a:lnSpc>
                  <a:spcPct val="100000"/>
                </a:lnSpc>
                <a:spcBef>
                  <a:spcPts val="0"/>
                </a:spcBef>
                <a:spcAft>
                  <a:spcPts val="599"/>
                </a:spcAft>
                <a:buSzPct val="100000"/>
                <a:buFont typeface="+mj-lt"/>
                <a:buAutoNum type="romanLcPeriod"/>
                <a:defRPr baseline="0">
                  <a:latin typeface="Georgia" pitchFamily="18" charset="0"/>
                </a:defRPr>
              </a:lvl8pPr>
              <a:lvl9pPr marL="0" indent="-228574" defTabSz="1018705">
                <a:lnSpc>
                  <a:spcPct val="100000"/>
                </a:lnSpc>
                <a:spcBef>
                  <a:spcPts val="0"/>
                </a:spcBef>
                <a:spcAft>
                  <a:spcPts val="599"/>
                </a:spcAft>
                <a:buFont typeface="Arial" pitchFamily="34" charset="0"/>
                <a:buNone/>
                <a:defRPr b="1" baseline="0">
                  <a:solidFill>
                    <a:schemeClr val="tx2"/>
                  </a:solidFill>
                  <a:latin typeface="Georgia" pitchFamily="18" charset="0"/>
                </a:defRPr>
              </a:lvl9pPr>
            </a:lstStyle>
            <a:p>
              <a:r>
                <a:rPr lang="en-GB" sz="1400" dirty="0"/>
                <a:t>Unprocessed transactions are verified and combined. A new block is proposed.</a:t>
              </a:r>
            </a:p>
          </p:txBody>
        </p:sp>
        <p:sp>
          <p:nvSpPr>
            <p:cNvPr id="114" name="Text Placeholder 143"/>
            <p:cNvSpPr txBox="1">
              <a:spLocks/>
            </p:cNvSpPr>
            <p:nvPr/>
          </p:nvSpPr>
          <p:spPr>
            <a:xfrm>
              <a:off x="5361802" y="4168589"/>
              <a:ext cx="125627" cy="156613"/>
            </a:xfrm>
            <a:prstGeom prst="rect">
              <a:avLst/>
            </a:prstGeom>
            <a:noFill/>
            <a:ln w="0" cmpd="sng">
              <a:noFill/>
              <a:prstDash val="solid"/>
            </a:ln>
          </p:spPr>
          <p:txBody>
            <a:bodyPr vert="horz" lIns="0" tIns="0" rIns="0" bIns="0" anchor="t"/>
            <a:lstStyle>
              <a:lvl1pPr marL="0" marR="0" indent="-228574" algn="l" defTabSz="1018705" rtl="0" eaLnBrk="1" fontAlgn="auto" latinLnBrk="0" hangingPunct="1">
                <a:lnSpc>
                  <a:spcPct val="100000"/>
                </a:lnSpc>
                <a:spcBef>
                  <a:spcPts val="0"/>
                </a:spcBef>
                <a:spcAft>
                  <a:spcPts val="599"/>
                </a:spcAft>
                <a:buClr>
                  <a:schemeClr val="tx1"/>
                </a:buClr>
                <a:buSzTx/>
                <a:buFontTx/>
                <a:buNone/>
                <a:tabLst/>
                <a:defRPr sz="1000" kern="1200">
                  <a:solidFill>
                    <a:schemeClr val="tx1"/>
                  </a:solidFill>
                  <a:latin typeface="Georgia" pitchFamily="18" charset="0"/>
                  <a:ea typeface="+mn-ea"/>
                  <a:cs typeface="+mn-cs"/>
                </a:defRPr>
              </a:lvl1pPr>
              <a:lvl2pPr marL="22857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2pPr>
              <a:lvl3pPr marL="457146"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3pPr>
              <a:lvl4pPr marL="685720"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4pPr>
              <a:lvl5pPr marL="91429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228574" marR="0" indent="-228574" algn="l" defTabSz="1018705" rtl="0" eaLnBrk="1" fontAlgn="auto" latinLnBrk="0" hangingPunct="1">
                <a:lnSpc>
                  <a:spcPct val="100000"/>
                </a:lnSpc>
                <a:spcBef>
                  <a:spcPts val="0"/>
                </a:spcBef>
                <a:spcAft>
                  <a:spcPts val="599"/>
                </a:spcAft>
                <a:buClr>
                  <a:schemeClr val="tx1"/>
                </a:buClr>
                <a:buSzPct val="100000"/>
                <a:buFont typeface="+mj-lt"/>
                <a:buAutoNum type="arabicPeriod"/>
                <a:tabLst/>
                <a:defRPr sz="1100" kern="1200" baseline="0">
                  <a:solidFill>
                    <a:schemeClr val="tx1"/>
                  </a:solidFill>
                  <a:latin typeface="Georgia" pitchFamily="18" charset="0"/>
                  <a:ea typeface="+mn-ea"/>
                  <a:cs typeface="+mn-cs"/>
                </a:defRPr>
              </a:lvl6pPr>
              <a:lvl7pPr marL="457146" indent="-228574" algn="l" defTabSz="1018705" rtl="0" eaLnBrk="1" latinLnBrk="0" hangingPunct="1">
                <a:lnSpc>
                  <a:spcPct val="100000"/>
                </a:lnSpc>
                <a:spcBef>
                  <a:spcPts val="0"/>
                </a:spcBef>
                <a:spcAft>
                  <a:spcPts val="599"/>
                </a:spcAft>
                <a:buSzPct val="100000"/>
                <a:buFont typeface="+mj-lt"/>
                <a:buAutoNum type="alphaLcPeriod"/>
                <a:defRPr sz="1100" kern="1200" baseline="0">
                  <a:solidFill>
                    <a:schemeClr val="tx1"/>
                  </a:solidFill>
                  <a:latin typeface="Georgia" pitchFamily="18" charset="0"/>
                  <a:ea typeface="+mn-ea"/>
                  <a:cs typeface="+mn-cs"/>
                </a:defRPr>
              </a:lvl7pPr>
              <a:lvl8pPr marL="685720" indent="-228574" algn="l" defTabSz="1018705" rtl="0" eaLnBrk="1" latinLnBrk="0" hangingPunct="1">
                <a:lnSpc>
                  <a:spcPct val="100000"/>
                </a:lnSpc>
                <a:spcBef>
                  <a:spcPts val="0"/>
                </a:spcBef>
                <a:spcAft>
                  <a:spcPts val="599"/>
                </a:spcAft>
                <a:buSzPct val="100000"/>
                <a:buFont typeface="+mj-lt"/>
                <a:buAutoNum type="romanLcPeriod"/>
                <a:defRPr sz="1100" kern="1200" baseline="0">
                  <a:solidFill>
                    <a:schemeClr val="tx1"/>
                  </a:solidFill>
                  <a:latin typeface="Georgia" pitchFamily="18" charset="0"/>
                  <a:ea typeface="+mn-ea"/>
                  <a:cs typeface="+mn-cs"/>
                </a:defRPr>
              </a:lvl8pPr>
              <a:lvl9pPr marL="0" indent="-228574" algn="l" defTabSz="1018705" rtl="0" eaLnBrk="1" latinLnBrk="0" hangingPunct="1">
                <a:lnSpc>
                  <a:spcPct val="100000"/>
                </a:lnSpc>
                <a:spcBef>
                  <a:spcPts val="0"/>
                </a:spcBef>
                <a:spcAft>
                  <a:spcPts val="599"/>
                </a:spcAft>
                <a:buFont typeface="Arial" pitchFamily="34" charset="0"/>
                <a:buNone/>
                <a:defRPr sz="1100" b="1" kern="1200" baseline="0">
                  <a:solidFill>
                    <a:schemeClr val="tx2"/>
                  </a:solidFill>
                  <a:latin typeface="Georgia" pitchFamily="18" charset="0"/>
                  <a:ea typeface="+mn-ea"/>
                  <a:cs typeface="+mn-cs"/>
                </a:defRPr>
              </a:lvl9pPr>
            </a:lstStyle>
            <a:p>
              <a:pPr indent="0">
                <a:lnSpc>
                  <a:spcPct val="81599"/>
                </a:lnSpc>
                <a:spcAft>
                  <a:spcPts val="0"/>
                </a:spcAft>
              </a:pPr>
              <a:r>
                <a:rPr lang="en-GB" sz="1368" b="1" i="1" dirty="0">
                  <a:solidFill>
                    <a:srgbClr val="A21F1F"/>
                  </a:solidFill>
                  <a:latin typeface="Georgia" panose="22635452340000000000" pitchFamily="1"/>
                </a:rPr>
                <a:t>5 </a:t>
              </a:r>
            </a:p>
          </p:txBody>
        </p:sp>
        <p:sp>
          <p:nvSpPr>
            <p:cNvPr id="115" name="Text Placeholder 146"/>
            <p:cNvSpPr txBox="1">
              <a:spLocks/>
            </p:cNvSpPr>
            <p:nvPr/>
          </p:nvSpPr>
          <p:spPr>
            <a:xfrm>
              <a:off x="5341068" y="1914718"/>
              <a:ext cx="123187" cy="131471"/>
            </a:xfrm>
            <a:prstGeom prst="rect">
              <a:avLst/>
            </a:prstGeom>
            <a:noFill/>
            <a:ln w="0" cmpd="sng">
              <a:noFill/>
              <a:prstDash val="solid"/>
            </a:ln>
          </p:spPr>
          <p:txBody>
            <a:bodyPr vert="horz" lIns="0" tIns="0" rIns="0" bIns="0" anchor="t"/>
            <a:lstStyle>
              <a:lvl1pPr marL="0" marR="0" indent="-228574" algn="l" defTabSz="1018705" rtl="0" eaLnBrk="1" fontAlgn="auto" latinLnBrk="0" hangingPunct="1">
                <a:lnSpc>
                  <a:spcPct val="100000"/>
                </a:lnSpc>
                <a:spcBef>
                  <a:spcPts val="0"/>
                </a:spcBef>
                <a:spcAft>
                  <a:spcPts val="599"/>
                </a:spcAft>
                <a:buClr>
                  <a:schemeClr val="tx1"/>
                </a:buClr>
                <a:buSzTx/>
                <a:buFontTx/>
                <a:buNone/>
                <a:tabLst/>
                <a:defRPr sz="1000" kern="1200">
                  <a:solidFill>
                    <a:schemeClr val="tx1"/>
                  </a:solidFill>
                  <a:latin typeface="Georgia" pitchFamily="18" charset="0"/>
                  <a:ea typeface="+mn-ea"/>
                  <a:cs typeface="+mn-cs"/>
                </a:defRPr>
              </a:lvl1pPr>
              <a:lvl2pPr marL="22857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2pPr>
              <a:lvl3pPr marL="457146"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3pPr>
              <a:lvl4pPr marL="685720"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4pPr>
              <a:lvl5pPr marL="91429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228574" marR="0" indent="-228574" algn="l" defTabSz="1018705" rtl="0" eaLnBrk="1" fontAlgn="auto" latinLnBrk="0" hangingPunct="1">
                <a:lnSpc>
                  <a:spcPct val="100000"/>
                </a:lnSpc>
                <a:spcBef>
                  <a:spcPts val="0"/>
                </a:spcBef>
                <a:spcAft>
                  <a:spcPts val="599"/>
                </a:spcAft>
                <a:buClr>
                  <a:schemeClr val="tx1"/>
                </a:buClr>
                <a:buSzPct val="100000"/>
                <a:buFont typeface="+mj-lt"/>
                <a:buAutoNum type="arabicPeriod"/>
                <a:tabLst/>
                <a:defRPr sz="1100" kern="1200" baseline="0">
                  <a:solidFill>
                    <a:schemeClr val="tx1"/>
                  </a:solidFill>
                  <a:latin typeface="Georgia" pitchFamily="18" charset="0"/>
                  <a:ea typeface="+mn-ea"/>
                  <a:cs typeface="+mn-cs"/>
                </a:defRPr>
              </a:lvl6pPr>
              <a:lvl7pPr marL="457146" indent="-228574" algn="l" defTabSz="1018705" rtl="0" eaLnBrk="1" latinLnBrk="0" hangingPunct="1">
                <a:lnSpc>
                  <a:spcPct val="100000"/>
                </a:lnSpc>
                <a:spcBef>
                  <a:spcPts val="0"/>
                </a:spcBef>
                <a:spcAft>
                  <a:spcPts val="599"/>
                </a:spcAft>
                <a:buSzPct val="100000"/>
                <a:buFont typeface="+mj-lt"/>
                <a:buAutoNum type="alphaLcPeriod"/>
                <a:defRPr sz="1100" kern="1200" baseline="0">
                  <a:solidFill>
                    <a:schemeClr val="tx1"/>
                  </a:solidFill>
                  <a:latin typeface="Georgia" pitchFamily="18" charset="0"/>
                  <a:ea typeface="+mn-ea"/>
                  <a:cs typeface="+mn-cs"/>
                </a:defRPr>
              </a:lvl7pPr>
              <a:lvl8pPr marL="685720" indent="-228574" algn="l" defTabSz="1018705" rtl="0" eaLnBrk="1" latinLnBrk="0" hangingPunct="1">
                <a:lnSpc>
                  <a:spcPct val="100000"/>
                </a:lnSpc>
                <a:spcBef>
                  <a:spcPts val="0"/>
                </a:spcBef>
                <a:spcAft>
                  <a:spcPts val="599"/>
                </a:spcAft>
                <a:buSzPct val="100000"/>
                <a:buFont typeface="+mj-lt"/>
                <a:buAutoNum type="romanLcPeriod"/>
                <a:defRPr sz="1100" kern="1200" baseline="0">
                  <a:solidFill>
                    <a:schemeClr val="tx1"/>
                  </a:solidFill>
                  <a:latin typeface="Georgia" pitchFamily="18" charset="0"/>
                  <a:ea typeface="+mn-ea"/>
                  <a:cs typeface="+mn-cs"/>
                </a:defRPr>
              </a:lvl8pPr>
              <a:lvl9pPr marL="0" indent="-228574" algn="l" defTabSz="1018705" rtl="0" eaLnBrk="1" latinLnBrk="0" hangingPunct="1">
                <a:lnSpc>
                  <a:spcPct val="100000"/>
                </a:lnSpc>
                <a:spcBef>
                  <a:spcPts val="0"/>
                </a:spcBef>
                <a:spcAft>
                  <a:spcPts val="599"/>
                </a:spcAft>
                <a:buFont typeface="Arial" pitchFamily="34" charset="0"/>
                <a:buNone/>
                <a:defRPr sz="1100" b="1" kern="1200" baseline="0">
                  <a:solidFill>
                    <a:schemeClr val="tx2"/>
                  </a:solidFill>
                  <a:latin typeface="Georgia" pitchFamily="18" charset="0"/>
                  <a:ea typeface="+mn-ea"/>
                  <a:cs typeface="+mn-cs"/>
                </a:defRPr>
              </a:lvl9pPr>
            </a:lstStyle>
            <a:p>
              <a:pPr indent="0">
                <a:lnSpc>
                  <a:spcPts val="971"/>
                </a:lnSpc>
                <a:spcAft>
                  <a:spcPts val="0"/>
                </a:spcAft>
              </a:pPr>
              <a:r>
                <a:rPr lang="en-GB" sz="1368" b="1" i="1" dirty="0">
                  <a:solidFill>
                    <a:srgbClr val="A21F1F"/>
                  </a:solidFill>
                  <a:latin typeface="Georgia" panose="22635452340000000000" pitchFamily="1"/>
                </a:rPr>
                <a:t>2 </a:t>
              </a:r>
            </a:p>
          </p:txBody>
        </p:sp>
        <p:sp>
          <p:nvSpPr>
            <p:cNvPr id="116" name="Text Placeholder 147"/>
            <p:cNvSpPr txBox="1">
              <a:spLocks/>
            </p:cNvSpPr>
            <p:nvPr/>
          </p:nvSpPr>
          <p:spPr>
            <a:xfrm>
              <a:off x="8292079" y="1854456"/>
              <a:ext cx="125627" cy="159232"/>
            </a:xfrm>
            <a:prstGeom prst="rect">
              <a:avLst/>
            </a:prstGeom>
            <a:noFill/>
            <a:ln w="0" cmpd="sng">
              <a:noFill/>
              <a:prstDash val="solid"/>
            </a:ln>
          </p:spPr>
          <p:txBody>
            <a:bodyPr vert="horz" lIns="0" tIns="0" rIns="0" bIns="0" anchor="t"/>
            <a:lstStyle>
              <a:lvl1pPr marL="0" marR="0" indent="-228574" algn="l" defTabSz="1018705" rtl="0" eaLnBrk="1" fontAlgn="auto" latinLnBrk="0" hangingPunct="1">
                <a:lnSpc>
                  <a:spcPct val="100000"/>
                </a:lnSpc>
                <a:spcBef>
                  <a:spcPts val="0"/>
                </a:spcBef>
                <a:spcAft>
                  <a:spcPts val="599"/>
                </a:spcAft>
                <a:buClr>
                  <a:schemeClr val="tx1"/>
                </a:buClr>
                <a:buSzTx/>
                <a:buFontTx/>
                <a:buNone/>
                <a:tabLst/>
                <a:defRPr sz="1000" kern="1200">
                  <a:solidFill>
                    <a:schemeClr val="tx1"/>
                  </a:solidFill>
                  <a:latin typeface="Georgia" pitchFamily="18" charset="0"/>
                  <a:ea typeface="+mn-ea"/>
                  <a:cs typeface="+mn-cs"/>
                </a:defRPr>
              </a:lvl1pPr>
              <a:lvl2pPr marL="22857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2pPr>
              <a:lvl3pPr marL="457146"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3pPr>
              <a:lvl4pPr marL="685720"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4pPr>
              <a:lvl5pPr marL="91429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228574" marR="0" indent="-228574" algn="l" defTabSz="1018705" rtl="0" eaLnBrk="1" fontAlgn="auto" latinLnBrk="0" hangingPunct="1">
                <a:lnSpc>
                  <a:spcPct val="100000"/>
                </a:lnSpc>
                <a:spcBef>
                  <a:spcPts val="0"/>
                </a:spcBef>
                <a:spcAft>
                  <a:spcPts val="599"/>
                </a:spcAft>
                <a:buClr>
                  <a:schemeClr val="tx1"/>
                </a:buClr>
                <a:buSzPct val="100000"/>
                <a:buFont typeface="+mj-lt"/>
                <a:buAutoNum type="arabicPeriod"/>
                <a:tabLst/>
                <a:defRPr sz="1100" kern="1200" baseline="0">
                  <a:solidFill>
                    <a:schemeClr val="tx1"/>
                  </a:solidFill>
                  <a:latin typeface="Georgia" pitchFamily="18" charset="0"/>
                  <a:ea typeface="+mn-ea"/>
                  <a:cs typeface="+mn-cs"/>
                </a:defRPr>
              </a:lvl6pPr>
              <a:lvl7pPr marL="457146" indent="-228574" algn="l" defTabSz="1018705" rtl="0" eaLnBrk="1" latinLnBrk="0" hangingPunct="1">
                <a:lnSpc>
                  <a:spcPct val="100000"/>
                </a:lnSpc>
                <a:spcBef>
                  <a:spcPts val="0"/>
                </a:spcBef>
                <a:spcAft>
                  <a:spcPts val="599"/>
                </a:spcAft>
                <a:buSzPct val="100000"/>
                <a:buFont typeface="+mj-lt"/>
                <a:buAutoNum type="alphaLcPeriod"/>
                <a:defRPr sz="1100" kern="1200" baseline="0">
                  <a:solidFill>
                    <a:schemeClr val="tx1"/>
                  </a:solidFill>
                  <a:latin typeface="Georgia" pitchFamily="18" charset="0"/>
                  <a:ea typeface="+mn-ea"/>
                  <a:cs typeface="+mn-cs"/>
                </a:defRPr>
              </a:lvl7pPr>
              <a:lvl8pPr marL="685720" indent="-228574" algn="l" defTabSz="1018705" rtl="0" eaLnBrk="1" latinLnBrk="0" hangingPunct="1">
                <a:lnSpc>
                  <a:spcPct val="100000"/>
                </a:lnSpc>
                <a:spcBef>
                  <a:spcPts val="0"/>
                </a:spcBef>
                <a:spcAft>
                  <a:spcPts val="599"/>
                </a:spcAft>
                <a:buSzPct val="100000"/>
                <a:buFont typeface="+mj-lt"/>
                <a:buAutoNum type="romanLcPeriod"/>
                <a:defRPr sz="1100" kern="1200" baseline="0">
                  <a:solidFill>
                    <a:schemeClr val="tx1"/>
                  </a:solidFill>
                  <a:latin typeface="Georgia" pitchFamily="18" charset="0"/>
                  <a:ea typeface="+mn-ea"/>
                  <a:cs typeface="+mn-cs"/>
                </a:defRPr>
              </a:lvl8pPr>
              <a:lvl9pPr marL="0" indent="-228574" algn="l" defTabSz="1018705" rtl="0" eaLnBrk="1" latinLnBrk="0" hangingPunct="1">
                <a:lnSpc>
                  <a:spcPct val="100000"/>
                </a:lnSpc>
                <a:spcBef>
                  <a:spcPts val="0"/>
                </a:spcBef>
                <a:spcAft>
                  <a:spcPts val="599"/>
                </a:spcAft>
                <a:buFont typeface="Arial" pitchFamily="34" charset="0"/>
                <a:buNone/>
                <a:defRPr sz="1100" b="1" kern="1200" baseline="0">
                  <a:solidFill>
                    <a:schemeClr val="tx2"/>
                  </a:solidFill>
                  <a:latin typeface="Georgia" pitchFamily="18" charset="0"/>
                  <a:ea typeface="+mn-ea"/>
                  <a:cs typeface="+mn-cs"/>
                </a:defRPr>
              </a:lvl9pPr>
            </a:lstStyle>
            <a:p>
              <a:pPr indent="0">
                <a:lnSpc>
                  <a:spcPct val="82559"/>
                </a:lnSpc>
                <a:spcAft>
                  <a:spcPts val="0"/>
                </a:spcAft>
              </a:pPr>
              <a:r>
                <a:rPr lang="en-GB" sz="1368" b="1" i="1" dirty="0">
                  <a:solidFill>
                    <a:srgbClr val="A21F1F"/>
                  </a:solidFill>
                  <a:latin typeface="Georgia" panose="22635452340000000000" pitchFamily="1"/>
                </a:rPr>
                <a:t>3 </a:t>
              </a:r>
            </a:p>
          </p:txBody>
        </p:sp>
        <p:sp>
          <p:nvSpPr>
            <p:cNvPr id="117" name="Text Placeholder 150"/>
            <p:cNvSpPr txBox="1">
              <a:spLocks/>
            </p:cNvSpPr>
            <p:nvPr/>
          </p:nvSpPr>
          <p:spPr>
            <a:xfrm>
              <a:off x="2539451" y="4196795"/>
              <a:ext cx="125627" cy="159232"/>
            </a:xfrm>
            <a:prstGeom prst="rect">
              <a:avLst/>
            </a:prstGeom>
            <a:noFill/>
            <a:ln w="0" cmpd="sng">
              <a:noFill/>
              <a:prstDash val="solid"/>
            </a:ln>
          </p:spPr>
          <p:txBody>
            <a:bodyPr vert="horz" lIns="0" tIns="0" rIns="0" bIns="0" anchor="t"/>
            <a:lstStyle>
              <a:lvl1pPr marL="0" marR="0" indent="-228574" algn="l" defTabSz="1018705" rtl="0" eaLnBrk="1" fontAlgn="auto" latinLnBrk="0" hangingPunct="1">
                <a:lnSpc>
                  <a:spcPct val="100000"/>
                </a:lnSpc>
                <a:spcBef>
                  <a:spcPts val="0"/>
                </a:spcBef>
                <a:spcAft>
                  <a:spcPts val="599"/>
                </a:spcAft>
                <a:buClr>
                  <a:schemeClr val="tx1"/>
                </a:buClr>
                <a:buSzTx/>
                <a:buFontTx/>
                <a:buNone/>
                <a:tabLst/>
                <a:defRPr sz="1000" kern="1200">
                  <a:solidFill>
                    <a:schemeClr val="tx1"/>
                  </a:solidFill>
                  <a:latin typeface="Georgia" pitchFamily="18" charset="0"/>
                  <a:ea typeface="+mn-ea"/>
                  <a:cs typeface="+mn-cs"/>
                </a:defRPr>
              </a:lvl1pPr>
              <a:lvl2pPr marL="22857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2pPr>
              <a:lvl3pPr marL="457146"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3pPr>
              <a:lvl4pPr marL="685720"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4pPr>
              <a:lvl5pPr marL="91429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228574" marR="0" indent="-228574" algn="l" defTabSz="1018705" rtl="0" eaLnBrk="1" fontAlgn="auto" latinLnBrk="0" hangingPunct="1">
                <a:lnSpc>
                  <a:spcPct val="100000"/>
                </a:lnSpc>
                <a:spcBef>
                  <a:spcPts val="0"/>
                </a:spcBef>
                <a:spcAft>
                  <a:spcPts val="599"/>
                </a:spcAft>
                <a:buClr>
                  <a:schemeClr val="tx1"/>
                </a:buClr>
                <a:buSzPct val="100000"/>
                <a:buFont typeface="+mj-lt"/>
                <a:buAutoNum type="arabicPeriod"/>
                <a:tabLst/>
                <a:defRPr sz="1100" kern="1200" baseline="0">
                  <a:solidFill>
                    <a:schemeClr val="tx1"/>
                  </a:solidFill>
                  <a:latin typeface="Georgia" pitchFamily="18" charset="0"/>
                  <a:ea typeface="+mn-ea"/>
                  <a:cs typeface="+mn-cs"/>
                </a:defRPr>
              </a:lvl6pPr>
              <a:lvl7pPr marL="457146" indent="-228574" algn="l" defTabSz="1018705" rtl="0" eaLnBrk="1" latinLnBrk="0" hangingPunct="1">
                <a:lnSpc>
                  <a:spcPct val="100000"/>
                </a:lnSpc>
                <a:spcBef>
                  <a:spcPts val="0"/>
                </a:spcBef>
                <a:spcAft>
                  <a:spcPts val="599"/>
                </a:spcAft>
                <a:buSzPct val="100000"/>
                <a:buFont typeface="+mj-lt"/>
                <a:buAutoNum type="alphaLcPeriod"/>
                <a:defRPr sz="1100" kern="1200" baseline="0">
                  <a:solidFill>
                    <a:schemeClr val="tx1"/>
                  </a:solidFill>
                  <a:latin typeface="Georgia" pitchFamily="18" charset="0"/>
                  <a:ea typeface="+mn-ea"/>
                  <a:cs typeface="+mn-cs"/>
                </a:defRPr>
              </a:lvl7pPr>
              <a:lvl8pPr marL="685720" indent="-228574" algn="l" defTabSz="1018705" rtl="0" eaLnBrk="1" latinLnBrk="0" hangingPunct="1">
                <a:lnSpc>
                  <a:spcPct val="100000"/>
                </a:lnSpc>
                <a:spcBef>
                  <a:spcPts val="0"/>
                </a:spcBef>
                <a:spcAft>
                  <a:spcPts val="599"/>
                </a:spcAft>
                <a:buSzPct val="100000"/>
                <a:buFont typeface="+mj-lt"/>
                <a:buAutoNum type="romanLcPeriod"/>
                <a:defRPr sz="1100" kern="1200" baseline="0">
                  <a:solidFill>
                    <a:schemeClr val="tx1"/>
                  </a:solidFill>
                  <a:latin typeface="Georgia" pitchFamily="18" charset="0"/>
                  <a:ea typeface="+mn-ea"/>
                  <a:cs typeface="+mn-cs"/>
                </a:defRPr>
              </a:lvl8pPr>
              <a:lvl9pPr marL="0" indent="-228574" algn="l" defTabSz="1018705" rtl="0" eaLnBrk="1" latinLnBrk="0" hangingPunct="1">
                <a:lnSpc>
                  <a:spcPct val="100000"/>
                </a:lnSpc>
                <a:spcBef>
                  <a:spcPts val="0"/>
                </a:spcBef>
                <a:spcAft>
                  <a:spcPts val="599"/>
                </a:spcAft>
                <a:buFont typeface="Arial" pitchFamily="34" charset="0"/>
                <a:buNone/>
                <a:defRPr sz="1100" b="1" kern="1200" baseline="0">
                  <a:solidFill>
                    <a:schemeClr val="tx2"/>
                  </a:solidFill>
                  <a:latin typeface="Georgia" pitchFamily="18" charset="0"/>
                  <a:ea typeface="+mn-ea"/>
                  <a:cs typeface="+mn-cs"/>
                </a:defRPr>
              </a:lvl9pPr>
            </a:lstStyle>
            <a:p>
              <a:pPr indent="0">
                <a:lnSpc>
                  <a:spcPct val="82559"/>
                </a:lnSpc>
                <a:spcAft>
                  <a:spcPts val="0"/>
                </a:spcAft>
              </a:pPr>
              <a:r>
                <a:rPr lang="en-GB" sz="1368" b="1" i="1" dirty="0">
                  <a:solidFill>
                    <a:srgbClr val="A21F1F"/>
                  </a:solidFill>
                  <a:latin typeface="Georgia" panose="22635452340000000000" pitchFamily="1"/>
                </a:rPr>
                <a:t>4 </a:t>
              </a:r>
            </a:p>
          </p:txBody>
        </p:sp>
        <p:sp>
          <p:nvSpPr>
            <p:cNvPr id="118" name="Text Placeholder 153"/>
            <p:cNvSpPr txBox="1">
              <a:spLocks/>
            </p:cNvSpPr>
            <p:nvPr/>
          </p:nvSpPr>
          <p:spPr>
            <a:xfrm>
              <a:off x="8296820" y="4168589"/>
              <a:ext cx="114040" cy="159232"/>
            </a:xfrm>
            <a:prstGeom prst="rect">
              <a:avLst/>
            </a:prstGeom>
            <a:noFill/>
            <a:ln w="0" cmpd="sng">
              <a:noFill/>
              <a:prstDash val="solid"/>
            </a:ln>
          </p:spPr>
          <p:txBody>
            <a:bodyPr vert="horz" lIns="0" tIns="0" rIns="0" bIns="0" anchor="t"/>
            <a:lstStyle>
              <a:lvl1pPr marL="0" marR="0" indent="-228574" algn="l" defTabSz="1018705" rtl="0" eaLnBrk="1" fontAlgn="auto" latinLnBrk="0" hangingPunct="1">
                <a:lnSpc>
                  <a:spcPct val="100000"/>
                </a:lnSpc>
                <a:spcBef>
                  <a:spcPts val="0"/>
                </a:spcBef>
                <a:spcAft>
                  <a:spcPts val="599"/>
                </a:spcAft>
                <a:buClr>
                  <a:schemeClr val="tx1"/>
                </a:buClr>
                <a:buSzTx/>
                <a:buFontTx/>
                <a:buNone/>
                <a:tabLst/>
                <a:defRPr sz="1000" kern="1200">
                  <a:solidFill>
                    <a:schemeClr val="tx1"/>
                  </a:solidFill>
                  <a:latin typeface="Georgia" pitchFamily="18" charset="0"/>
                  <a:ea typeface="+mn-ea"/>
                  <a:cs typeface="+mn-cs"/>
                </a:defRPr>
              </a:lvl1pPr>
              <a:lvl2pPr marL="22857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2pPr>
              <a:lvl3pPr marL="457146"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3pPr>
              <a:lvl4pPr marL="685720"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a:solidFill>
                    <a:schemeClr val="tx1"/>
                  </a:solidFill>
                  <a:latin typeface="Georgia" pitchFamily="18" charset="0"/>
                  <a:ea typeface="+mn-ea"/>
                  <a:cs typeface="+mn-cs"/>
                </a:defRPr>
              </a:lvl4pPr>
              <a:lvl5pPr marL="914294" indent="-228574" algn="l" defTabSz="1018705" rtl="0" eaLnBrk="1" latinLnBrk="0" hangingPunct="1">
                <a:lnSpc>
                  <a:spcPct val="100000"/>
                </a:lnSpc>
                <a:spcBef>
                  <a:spcPts val="0"/>
                </a:spcBef>
                <a:spcAft>
                  <a:spcPts val="599"/>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228574" marR="0" indent="-228574" algn="l" defTabSz="1018705" rtl="0" eaLnBrk="1" fontAlgn="auto" latinLnBrk="0" hangingPunct="1">
                <a:lnSpc>
                  <a:spcPct val="100000"/>
                </a:lnSpc>
                <a:spcBef>
                  <a:spcPts val="0"/>
                </a:spcBef>
                <a:spcAft>
                  <a:spcPts val="599"/>
                </a:spcAft>
                <a:buClr>
                  <a:schemeClr val="tx1"/>
                </a:buClr>
                <a:buSzPct val="100000"/>
                <a:buFont typeface="+mj-lt"/>
                <a:buAutoNum type="arabicPeriod"/>
                <a:tabLst/>
                <a:defRPr sz="1100" kern="1200" baseline="0">
                  <a:solidFill>
                    <a:schemeClr val="tx1"/>
                  </a:solidFill>
                  <a:latin typeface="Georgia" pitchFamily="18" charset="0"/>
                  <a:ea typeface="+mn-ea"/>
                  <a:cs typeface="+mn-cs"/>
                </a:defRPr>
              </a:lvl6pPr>
              <a:lvl7pPr marL="457146" indent="-228574" algn="l" defTabSz="1018705" rtl="0" eaLnBrk="1" latinLnBrk="0" hangingPunct="1">
                <a:lnSpc>
                  <a:spcPct val="100000"/>
                </a:lnSpc>
                <a:spcBef>
                  <a:spcPts val="0"/>
                </a:spcBef>
                <a:spcAft>
                  <a:spcPts val="599"/>
                </a:spcAft>
                <a:buSzPct val="100000"/>
                <a:buFont typeface="+mj-lt"/>
                <a:buAutoNum type="alphaLcPeriod"/>
                <a:defRPr sz="1100" kern="1200" baseline="0">
                  <a:solidFill>
                    <a:schemeClr val="tx1"/>
                  </a:solidFill>
                  <a:latin typeface="Georgia" pitchFamily="18" charset="0"/>
                  <a:ea typeface="+mn-ea"/>
                  <a:cs typeface="+mn-cs"/>
                </a:defRPr>
              </a:lvl7pPr>
              <a:lvl8pPr marL="685720" indent="-228574" algn="l" defTabSz="1018705" rtl="0" eaLnBrk="1" latinLnBrk="0" hangingPunct="1">
                <a:lnSpc>
                  <a:spcPct val="100000"/>
                </a:lnSpc>
                <a:spcBef>
                  <a:spcPts val="0"/>
                </a:spcBef>
                <a:spcAft>
                  <a:spcPts val="599"/>
                </a:spcAft>
                <a:buSzPct val="100000"/>
                <a:buFont typeface="+mj-lt"/>
                <a:buAutoNum type="romanLcPeriod"/>
                <a:defRPr sz="1100" kern="1200" baseline="0">
                  <a:solidFill>
                    <a:schemeClr val="tx1"/>
                  </a:solidFill>
                  <a:latin typeface="Georgia" pitchFamily="18" charset="0"/>
                  <a:ea typeface="+mn-ea"/>
                  <a:cs typeface="+mn-cs"/>
                </a:defRPr>
              </a:lvl8pPr>
              <a:lvl9pPr marL="0" indent="-228574" algn="l" defTabSz="1018705" rtl="0" eaLnBrk="1" latinLnBrk="0" hangingPunct="1">
                <a:lnSpc>
                  <a:spcPct val="100000"/>
                </a:lnSpc>
                <a:spcBef>
                  <a:spcPts val="0"/>
                </a:spcBef>
                <a:spcAft>
                  <a:spcPts val="599"/>
                </a:spcAft>
                <a:buFont typeface="Arial" pitchFamily="34" charset="0"/>
                <a:buNone/>
                <a:defRPr sz="1100" b="1" kern="1200" baseline="0">
                  <a:solidFill>
                    <a:schemeClr val="tx2"/>
                  </a:solidFill>
                  <a:latin typeface="Georgia" pitchFamily="18" charset="0"/>
                  <a:ea typeface="+mn-ea"/>
                  <a:cs typeface="+mn-cs"/>
                </a:defRPr>
              </a:lvl9pPr>
            </a:lstStyle>
            <a:p>
              <a:pPr indent="0">
                <a:lnSpc>
                  <a:spcPct val="82559"/>
                </a:lnSpc>
                <a:spcAft>
                  <a:spcPts val="0"/>
                </a:spcAft>
              </a:pPr>
              <a:r>
                <a:rPr lang="en-GB" sz="1368" b="1" i="1" dirty="0">
                  <a:solidFill>
                    <a:srgbClr val="A21F1F"/>
                  </a:solidFill>
                  <a:latin typeface="Georgia" panose="22635452340000000000" pitchFamily="1"/>
                </a:rPr>
                <a:t>6 </a:t>
              </a:r>
            </a:p>
          </p:txBody>
        </p:sp>
        <p:cxnSp>
          <p:nvCxnSpPr>
            <p:cNvPr id="119" name="Straight Connector 118"/>
            <p:cNvCxnSpPr/>
            <p:nvPr/>
          </p:nvCxnSpPr>
          <p:spPr>
            <a:xfrm>
              <a:off x="10197353" y="2550596"/>
              <a:ext cx="0" cy="1532965"/>
            </a:xfrm>
            <a:prstGeom prst="line">
              <a:avLst/>
            </a:prstGeom>
            <a:ln w="8890" cmpd="sng">
              <a:solidFill>
                <a:srgbClr val="A21F1F"/>
              </a:solidFill>
            </a:ln>
          </p:spPr>
        </p:cxnSp>
        <p:cxnSp>
          <p:nvCxnSpPr>
            <p:cNvPr id="120" name="Straight Connector 119"/>
            <p:cNvCxnSpPr/>
            <p:nvPr/>
          </p:nvCxnSpPr>
          <p:spPr>
            <a:xfrm>
              <a:off x="3218827" y="2550597"/>
              <a:ext cx="1950266" cy="0"/>
            </a:xfrm>
            <a:prstGeom prst="line">
              <a:avLst/>
            </a:prstGeom>
            <a:ln w="15240" cmpd="sng">
              <a:solidFill>
                <a:srgbClr val="A21F1F"/>
              </a:solidFill>
            </a:ln>
          </p:spPr>
        </p:cxnSp>
        <p:cxnSp>
          <p:nvCxnSpPr>
            <p:cNvPr id="121" name="Straight Connector 120"/>
            <p:cNvCxnSpPr/>
            <p:nvPr/>
          </p:nvCxnSpPr>
          <p:spPr>
            <a:xfrm>
              <a:off x="8845202" y="2550597"/>
              <a:ext cx="1371600" cy="0"/>
            </a:xfrm>
            <a:prstGeom prst="line">
              <a:avLst/>
            </a:prstGeom>
            <a:ln w="8890" cmpd="sng">
              <a:solidFill>
                <a:srgbClr val="A21F1F"/>
              </a:solidFill>
            </a:ln>
          </p:spPr>
        </p:cxnSp>
        <p:cxnSp>
          <p:nvCxnSpPr>
            <p:cNvPr id="122" name="Straight Connector 121"/>
            <p:cNvCxnSpPr/>
            <p:nvPr/>
          </p:nvCxnSpPr>
          <p:spPr>
            <a:xfrm>
              <a:off x="2290482" y="4083561"/>
              <a:ext cx="7906871" cy="0"/>
            </a:xfrm>
            <a:prstGeom prst="line">
              <a:avLst/>
            </a:prstGeom>
            <a:ln w="8890" cmpd="sng">
              <a:solidFill>
                <a:srgbClr val="A21F1F"/>
              </a:solidFill>
            </a:ln>
          </p:spPr>
        </p:cxnSp>
        <p:sp>
          <p:nvSpPr>
            <p:cNvPr id="123" name="TextBox 122"/>
            <p:cNvSpPr txBox="1"/>
            <p:nvPr/>
          </p:nvSpPr>
          <p:spPr>
            <a:xfrm>
              <a:off x="2128815" y="5230550"/>
              <a:ext cx="2367854" cy="197691"/>
            </a:xfrm>
            <a:prstGeom prst="rect">
              <a:avLst/>
            </a:prstGeom>
            <a:noFill/>
            <a:ln>
              <a:noFill/>
            </a:ln>
          </p:spPr>
          <p:txBody>
            <a:bodyPr wrap="square" lIns="0" tIns="0" rIns="0" bIns="0" rtlCol="0">
              <a:spAutoFit/>
            </a:bodyPr>
            <a:lstStyle>
              <a:defPPr>
                <a:defRPr lang="en-US"/>
              </a:defPPr>
              <a:lvl1pPr>
                <a:defRPr sz="1300" b="1" i="1">
                  <a:latin typeface="Georgia" pitchFamily="18" charset="0"/>
                  <a:cs typeface="Arial" pitchFamily="34" charset="0"/>
                </a:defRPr>
              </a:lvl1pPr>
            </a:lstStyle>
            <a:p>
              <a:r>
                <a:rPr lang="en-GB" sz="1400" dirty="0"/>
                <a:t>Validation and confirmation</a:t>
              </a:r>
            </a:p>
          </p:txBody>
        </p:sp>
        <p:sp>
          <p:nvSpPr>
            <p:cNvPr id="124" name="TextBox 123"/>
            <p:cNvSpPr txBox="1"/>
            <p:nvPr/>
          </p:nvSpPr>
          <p:spPr>
            <a:xfrm>
              <a:off x="2118418" y="5541274"/>
              <a:ext cx="2314279" cy="400778"/>
            </a:xfrm>
            <a:prstGeom prst="rect">
              <a:avLst/>
            </a:prstGeom>
            <a:noFill/>
            <a:ln w="0" cmpd="sng">
              <a:noFill/>
              <a:prstDash val="solid"/>
            </a:ln>
          </p:spPr>
          <p:txBody>
            <a:bodyPr vert="horz" lIns="0" tIns="0" rIns="0" bIns="0" anchor="t"/>
            <a:lstStyle>
              <a:defPPr>
                <a:defRPr lang="en-US"/>
              </a:defPPr>
              <a:lvl1pPr marR="0" indent="0" defTabSz="1018705" fontAlgn="auto">
                <a:lnSpc>
                  <a:spcPct val="100000"/>
                </a:lnSpc>
                <a:spcBef>
                  <a:spcPts val="0"/>
                </a:spcBef>
                <a:spcAft>
                  <a:spcPts val="0"/>
                </a:spcAft>
                <a:buClr>
                  <a:schemeClr val="tx1"/>
                </a:buClr>
                <a:buSzTx/>
                <a:buFontTx/>
                <a:buNone/>
                <a:tabLst/>
                <a:defRPr sz="1300" spc="-45">
                  <a:solidFill>
                    <a:srgbClr val="040404"/>
                  </a:solidFill>
                  <a:latin typeface="Georgia" panose="22635452340000000000" pitchFamily="1"/>
                </a:defRPr>
              </a:lvl1pPr>
              <a:lvl2pPr marL="228574"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2pPr>
              <a:lvl3pPr marL="457146"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3pPr>
              <a:lvl4pPr marL="685720"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4pPr>
              <a:lvl5pPr marL="914294" indent="-228574" defTabSz="1018705">
                <a:lnSpc>
                  <a:spcPct val="100000"/>
                </a:lnSpc>
                <a:spcBef>
                  <a:spcPts val="0"/>
                </a:spcBef>
                <a:spcAft>
                  <a:spcPts val="599"/>
                </a:spcAft>
                <a:buClr>
                  <a:schemeClr val="tx1"/>
                </a:buClr>
                <a:buFont typeface="Georgia" pitchFamily="18" charset="0"/>
                <a:buChar char="›"/>
                <a:defRPr sz="1000" baseline="0">
                  <a:latin typeface="Georgia" pitchFamily="18" charset="0"/>
                </a:defRPr>
              </a:lvl5pPr>
              <a:lvl6pPr marL="228574" marR="0" indent="-228574" defTabSz="1018705" fontAlgn="auto">
                <a:lnSpc>
                  <a:spcPct val="100000"/>
                </a:lnSpc>
                <a:spcBef>
                  <a:spcPts val="0"/>
                </a:spcBef>
                <a:spcAft>
                  <a:spcPts val="599"/>
                </a:spcAft>
                <a:buClr>
                  <a:schemeClr val="tx1"/>
                </a:buClr>
                <a:buSzPct val="100000"/>
                <a:buFont typeface="+mj-lt"/>
                <a:buAutoNum type="arabicPeriod"/>
                <a:tabLst/>
                <a:defRPr baseline="0">
                  <a:latin typeface="Georgia" pitchFamily="18" charset="0"/>
                </a:defRPr>
              </a:lvl6pPr>
              <a:lvl7pPr marL="457146" indent="-228574" defTabSz="1018705">
                <a:lnSpc>
                  <a:spcPct val="100000"/>
                </a:lnSpc>
                <a:spcBef>
                  <a:spcPts val="0"/>
                </a:spcBef>
                <a:spcAft>
                  <a:spcPts val="599"/>
                </a:spcAft>
                <a:buSzPct val="100000"/>
                <a:buFont typeface="+mj-lt"/>
                <a:buAutoNum type="alphaLcPeriod"/>
                <a:defRPr baseline="0">
                  <a:latin typeface="Georgia" pitchFamily="18" charset="0"/>
                </a:defRPr>
              </a:lvl7pPr>
              <a:lvl8pPr marL="685720" indent="-228574" defTabSz="1018705">
                <a:lnSpc>
                  <a:spcPct val="100000"/>
                </a:lnSpc>
                <a:spcBef>
                  <a:spcPts val="0"/>
                </a:spcBef>
                <a:spcAft>
                  <a:spcPts val="599"/>
                </a:spcAft>
                <a:buSzPct val="100000"/>
                <a:buFont typeface="+mj-lt"/>
                <a:buAutoNum type="romanLcPeriod"/>
                <a:defRPr baseline="0">
                  <a:latin typeface="Georgia" pitchFamily="18" charset="0"/>
                </a:defRPr>
              </a:lvl8pPr>
              <a:lvl9pPr marL="0" indent="-228574" defTabSz="1018705">
                <a:lnSpc>
                  <a:spcPct val="100000"/>
                </a:lnSpc>
                <a:spcBef>
                  <a:spcPts val="0"/>
                </a:spcBef>
                <a:spcAft>
                  <a:spcPts val="599"/>
                </a:spcAft>
                <a:buFont typeface="Arial" pitchFamily="34" charset="0"/>
                <a:buNone/>
                <a:defRPr b="1" baseline="0">
                  <a:solidFill>
                    <a:schemeClr val="tx2"/>
                  </a:solidFill>
                  <a:latin typeface="Georgia" pitchFamily="18" charset="0"/>
                </a:defRPr>
              </a:lvl9pPr>
            </a:lstStyle>
            <a:p>
              <a:r>
                <a:rPr lang="en-GB" sz="1400" dirty="0"/>
                <a:t>Validator nodes verify all transactions in the block and send the response back</a:t>
              </a:r>
            </a:p>
          </p:txBody>
        </p:sp>
        <p:sp>
          <p:nvSpPr>
            <p:cNvPr id="125" name="TextBox 124"/>
            <p:cNvSpPr txBox="1"/>
            <p:nvPr/>
          </p:nvSpPr>
          <p:spPr>
            <a:xfrm>
              <a:off x="4878809" y="5279429"/>
              <a:ext cx="3318813" cy="197691"/>
            </a:xfrm>
            <a:prstGeom prst="rect">
              <a:avLst/>
            </a:prstGeom>
            <a:noFill/>
            <a:ln>
              <a:noFill/>
            </a:ln>
          </p:spPr>
          <p:txBody>
            <a:bodyPr wrap="square" lIns="0" tIns="0" rIns="0" bIns="0" rtlCol="0">
              <a:spAutoFit/>
            </a:bodyPr>
            <a:lstStyle>
              <a:defPPr>
                <a:defRPr lang="en-US"/>
              </a:defPPr>
              <a:lvl1pPr>
                <a:defRPr sz="1300" b="1" i="1">
                  <a:latin typeface="Georgia" pitchFamily="18" charset="0"/>
                  <a:cs typeface="Arial" pitchFamily="34" charset="0"/>
                </a:defRPr>
              </a:lvl1pPr>
            </a:lstStyle>
            <a:p>
              <a:r>
                <a:rPr lang="en-GB" sz="1400" dirty="0"/>
                <a:t>Solidification and Synchronization</a:t>
              </a:r>
            </a:p>
          </p:txBody>
        </p:sp>
        <p:sp>
          <p:nvSpPr>
            <p:cNvPr id="126" name="TextBox 125"/>
            <p:cNvSpPr txBox="1"/>
            <p:nvPr/>
          </p:nvSpPr>
          <p:spPr>
            <a:xfrm>
              <a:off x="4750820" y="5541274"/>
              <a:ext cx="3497833" cy="400778"/>
            </a:xfrm>
            <a:prstGeom prst="rect">
              <a:avLst/>
            </a:prstGeom>
            <a:noFill/>
            <a:ln w="0" cmpd="sng">
              <a:noFill/>
              <a:prstDash val="solid"/>
            </a:ln>
          </p:spPr>
          <p:txBody>
            <a:bodyPr vert="horz" lIns="0" tIns="0" rIns="0" bIns="0" anchor="t"/>
            <a:lstStyle>
              <a:defPPr>
                <a:defRPr lang="en-US"/>
              </a:defPPr>
              <a:lvl1pPr marR="0" indent="0" defTabSz="1018705" fontAlgn="auto">
                <a:lnSpc>
                  <a:spcPct val="100000"/>
                </a:lnSpc>
                <a:spcBef>
                  <a:spcPts val="0"/>
                </a:spcBef>
                <a:spcAft>
                  <a:spcPts val="0"/>
                </a:spcAft>
                <a:buClr>
                  <a:schemeClr val="tx1"/>
                </a:buClr>
                <a:buSzTx/>
                <a:buFontTx/>
                <a:buNone/>
                <a:tabLst/>
                <a:defRPr sz="1300" spc="-45">
                  <a:solidFill>
                    <a:srgbClr val="040404"/>
                  </a:solidFill>
                  <a:latin typeface="Georgia" panose="22635452340000000000" pitchFamily="1"/>
                </a:defRPr>
              </a:lvl1pPr>
              <a:lvl2pPr marL="228574"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2pPr>
              <a:lvl3pPr marL="457146"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3pPr>
              <a:lvl4pPr marL="685720" indent="-228574" defTabSz="1018705">
                <a:lnSpc>
                  <a:spcPct val="100000"/>
                </a:lnSpc>
                <a:spcBef>
                  <a:spcPts val="0"/>
                </a:spcBef>
                <a:spcAft>
                  <a:spcPts val="599"/>
                </a:spcAft>
                <a:buClr>
                  <a:schemeClr val="tx1"/>
                </a:buClr>
                <a:buFont typeface="Georgia" pitchFamily="18" charset="0"/>
                <a:buChar char="◦"/>
                <a:defRPr sz="1000">
                  <a:latin typeface="Georgia" pitchFamily="18" charset="0"/>
                </a:defRPr>
              </a:lvl4pPr>
              <a:lvl5pPr marL="914294" indent="-228574" defTabSz="1018705">
                <a:lnSpc>
                  <a:spcPct val="100000"/>
                </a:lnSpc>
                <a:spcBef>
                  <a:spcPts val="0"/>
                </a:spcBef>
                <a:spcAft>
                  <a:spcPts val="599"/>
                </a:spcAft>
                <a:buClr>
                  <a:schemeClr val="tx1"/>
                </a:buClr>
                <a:buFont typeface="Georgia" pitchFamily="18" charset="0"/>
                <a:buChar char="›"/>
                <a:defRPr sz="1000" baseline="0">
                  <a:latin typeface="Georgia" pitchFamily="18" charset="0"/>
                </a:defRPr>
              </a:lvl5pPr>
              <a:lvl6pPr marL="228574" marR="0" indent="-228574" defTabSz="1018705" fontAlgn="auto">
                <a:lnSpc>
                  <a:spcPct val="100000"/>
                </a:lnSpc>
                <a:spcBef>
                  <a:spcPts val="0"/>
                </a:spcBef>
                <a:spcAft>
                  <a:spcPts val="599"/>
                </a:spcAft>
                <a:buClr>
                  <a:schemeClr val="tx1"/>
                </a:buClr>
                <a:buSzPct val="100000"/>
                <a:buFont typeface="+mj-lt"/>
                <a:buAutoNum type="arabicPeriod"/>
                <a:tabLst/>
                <a:defRPr baseline="0">
                  <a:latin typeface="Georgia" pitchFamily="18" charset="0"/>
                </a:defRPr>
              </a:lvl6pPr>
              <a:lvl7pPr marL="457146" indent="-228574" defTabSz="1018705">
                <a:lnSpc>
                  <a:spcPct val="100000"/>
                </a:lnSpc>
                <a:spcBef>
                  <a:spcPts val="0"/>
                </a:spcBef>
                <a:spcAft>
                  <a:spcPts val="599"/>
                </a:spcAft>
                <a:buSzPct val="100000"/>
                <a:buFont typeface="+mj-lt"/>
                <a:buAutoNum type="alphaLcPeriod"/>
                <a:defRPr baseline="0">
                  <a:latin typeface="Georgia" pitchFamily="18" charset="0"/>
                </a:defRPr>
              </a:lvl7pPr>
              <a:lvl8pPr marL="685720" indent="-228574" defTabSz="1018705">
                <a:lnSpc>
                  <a:spcPct val="100000"/>
                </a:lnSpc>
                <a:spcBef>
                  <a:spcPts val="0"/>
                </a:spcBef>
                <a:spcAft>
                  <a:spcPts val="599"/>
                </a:spcAft>
                <a:buSzPct val="100000"/>
                <a:buFont typeface="+mj-lt"/>
                <a:buAutoNum type="romanLcPeriod"/>
                <a:defRPr baseline="0">
                  <a:latin typeface="Georgia" pitchFamily="18" charset="0"/>
                </a:defRPr>
              </a:lvl8pPr>
              <a:lvl9pPr marL="0" indent="-228574" defTabSz="1018705">
                <a:lnSpc>
                  <a:spcPct val="100000"/>
                </a:lnSpc>
                <a:spcBef>
                  <a:spcPts val="0"/>
                </a:spcBef>
                <a:spcAft>
                  <a:spcPts val="599"/>
                </a:spcAft>
                <a:buFont typeface="Arial" pitchFamily="34" charset="0"/>
                <a:buNone/>
                <a:defRPr b="1" baseline="0">
                  <a:solidFill>
                    <a:schemeClr val="tx2"/>
                  </a:solidFill>
                  <a:latin typeface="Georgia" pitchFamily="18" charset="0"/>
                </a:defRPr>
              </a:lvl9pPr>
            </a:lstStyle>
            <a:p>
              <a:r>
                <a:rPr lang="en-GB" sz="1400" dirty="0"/>
                <a:t>After receiving consensus, a permanent copy of the block (solidification) is made and then all other nodes synchronize to update the ledger with the new block</a:t>
              </a:r>
            </a:p>
          </p:txBody>
        </p:sp>
        <p:cxnSp>
          <p:nvCxnSpPr>
            <p:cNvPr id="127" name="Straight Arrow Connector 126"/>
            <p:cNvCxnSpPr/>
            <p:nvPr/>
          </p:nvCxnSpPr>
          <p:spPr>
            <a:xfrm>
              <a:off x="3405243" y="4773706"/>
              <a:ext cx="1332129"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7378854" y="4840941"/>
              <a:ext cx="734205"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064842" y="2994733"/>
              <a:ext cx="2774639" cy="197691"/>
            </a:xfrm>
            <a:prstGeom prst="rect">
              <a:avLst/>
            </a:prstGeom>
            <a:noFill/>
            <a:ln>
              <a:noFill/>
            </a:ln>
          </p:spPr>
          <p:txBody>
            <a:bodyPr wrap="square" lIns="0" tIns="0" rIns="0" bIns="0" rtlCol="0">
              <a:spAutoFit/>
            </a:bodyPr>
            <a:lstStyle/>
            <a:p>
              <a:r>
                <a:rPr lang="en-GB" sz="1400" b="1" i="1" dirty="0">
                  <a:latin typeface="Georgia" pitchFamily="18" charset="0"/>
                  <a:cs typeface="Arial" pitchFamily="34" charset="0"/>
                </a:rPr>
                <a:t>Initiation of Transaction</a:t>
              </a:r>
            </a:p>
          </p:txBody>
        </p:sp>
      </p:grpSp>
    </p:spTree>
    <p:custDataLst>
      <p:custData r:id="rId1"/>
      <p:tags r:id="rId2"/>
    </p:custDataLst>
    <p:extLst>
      <p:ext uri="{BB962C8B-B14F-4D97-AF65-F5344CB8AC3E}">
        <p14:creationId xmlns:p14="http://schemas.microsoft.com/office/powerpoint/2010/main" val="393446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3" name="Page Number"/>
          <p:cNvSpPr txBox="1"/>
          <p:nvPr>
            <p:custDataLst>
              <p:tags r:id="rId4"/>
            </p:custDataLst>
          </p:nvPr>
        </p:nvSpPr>
        <p:spPr>
          <a:xfrm>
            <a:off x="9791252" y="6454588"/>
            <a:ext cx="282388" cy="137160"/>
          </a:xfrm>
          <a:prstGeom prst="rect">
            <a:avLst/>
          </a:prstGeom>
          <a:noFill/>
        </p:spPr>
        <p:txBody>
          <a:bodyPr wrap="none" lIns="0" tIns="0" rIns="0" bIns="0" rtlCol="0">
            <a:noAutofit/>
          </a:bodyPr>
          <a:lstStyle/>
          <a:p>
            <a:pPr algn="r">
              <a:lnSpc>
                <a:spcPts val="882"/>
              </a:lnSpc>
            </a:pPr>
            <a:r>
              <a:rPr lang="en-GB" sz="971" noProof="1">
                <a:latin typeface="Georgia" panose="02040502050405020303" pitchFamily="18" charset="0"/>
              </a:rPr>
              <a:t>5</a:t>
            </a:r>
          </a:p>
        </p:txBody>
      </p:sp>
      <p:sp>
        <p:nvSpPr>
          <p:cNvPr id="55" name="Section Header" hidden="1"/>
          <p:cNvSpPr txBox="1"/>
          <p:nvPr>
            <p:custDataLst>
              <p:tags r:id="rId5"/>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Blockchain Overview</a:t>
            </a:r>
          </a:p>
        </p:txBody>
      </p:sp>
      <p:grpSp>
        <p:nvGrpSpPr>
          <p:cNvPr id="56" name="Group 55"/>
          <p:cNvGrpSpPr/>
          <p:nvPr/>
        </p:nvGrpSpPr>
        <p:grpSpPr>
          <a:xfrm>
            <a:off x="236306" y="1078788"/>
            <a:ext cx="11671440" cy="4797579"/>
            <a:chOff x="430977" y="2196455"/>
            <a:chExt cx="9570720" cy="4494976"/>
          </a:xfrm>
        </p:grpSpPr>
        <p:grpSp>
          <p:nvGrpSpPr>
            <p:cNvPr id="57" name="Group 56"/>
            <p:cNvGrpSpPr/>
            <p:nvPr/>
          </p:nvGrpSpPr>
          <p:grpSpPr>
            <a:xfrm>
              <a:off x="3233734" y="2349097"/>
              <a:ext cx="4043191" cy="4121588"/>
              <a:chOff x="3233734" y="2349097"/>
              <a:chExt cx="4043191" cy="4121588"/>
            </a:xfrm>
          </p:grpSpPr>
          <p:grpSp>
            <p:nvGrpSpPr>
              <p:cNvPr id="82" name="Group 52"/>
              <p:cNvGrpSpPr>
                <a:grpSpLocks noChangeAspect="1"/>
              </p:cNvGrpSpPr>
              <p:nvPr/>
            </p:nvGrpSpPr>
            <p:grpSpPr bwMode="auto">
              <a:xfrm>
                <a:off x="3667931" y="2826426"/>
                <a:ext cx="3181330" cy="3199614"/>
                <a:chOff x="4230" y="2242"/>
                <a:chExt cx="1044" cy="1050"/>
              </a:xfrm>
            </p:grpSpPr>
            <p:sp>
              <p:nvSpPr>
                <p:cNvPr id="101" name="Freeform 53"/>
                <p:cNvSpPr>
                  <a:spLocks/>
                </p:cNvSpPr>
                <p:nvPr/>
              </p:nvSpPr>
              <p:spPr bwMode="auto">
                <a:xfrm>
                  <a:off x="4752" y="2242"/>
                  <a:ext cx="370" cy="525"/>
                </a:xfrm>
                <a:custGeom>
                  <a:avLst/>
                  <a:gdLst/>
                  <a:ahLst/>
                  <a:cxnLst>
                    <a:cxn ang="0">
                      <a:pos x="988" y="413"/>
                    </a:cxn>
                    <a:cxn ang="0">
                      <a:pos x="0" y="0"/>
                    </a:cxn>
                    <a:cxn ang="0">
                      <a:pos x="0" y="1400"/>
                    </a:cxn>
                    <a:cxn ang="0">
                      <a:pos x="988" y="413"/>
                    </a:cxn>
                  </a:cxnLst>
                  <a:rect l="0" t="0" r="r" b="b"/>
                  <a:pathLst>
                    <a:path w="988" h="1400">
                      <a:moveTo>
                        <a:pt x="988" y="413"/>
                      </a:moveTo>
                      <a:cubicBezTo>
                        <a:pt x="726" y="149"/>
                        <a:pt x="371" y="0"/>
                        <a:pt x="0" y="0"/>
                      </a:cubicBezTo>
                      <a:lnTo>
                        <a:pt x="0" y="1400"/>
                      </a:lnTo>
                      <a:lnTo>
                        <a:pt x="988" y="413"/>
                      </a:lnTo>
                      <a:close/>
                    </a:path>
                  </a:pathLst>
                </a:custGeom>
                <a:solidFill>
                  <a:schemeClr val="accent4">
                    <a:lumMod val="60000"/>
                    <a:lumOff val="40000"/>
                  </a:schemeClr>
                </a:solidFill>
                <a:ln w="28575">
                  <a:solidFill>
                    <a:schemeClr val="bg2"/>
                  </a:solidFill>
                  <a:prstDash val="solid"/>
                  <a:round/>
                  <a:headEnd/>
                  <a:tailEnd/>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2" name="Freeform 54"/>
                <p:cNvSpPr>
                  <a:spLocks/>
                </p:cNvSpPr>
                <p:nvPr/>
              </p:nvSpPr>
              <p:spPr bwMode="auto">
                <a:xfrm>
                  <a:off x="4752" y="2397"/>
                  <a:ext cx="522" cy="370"/>
                </a:xfrm>
                <a:custGeom>
                  <a:avLst/>
                  <a:gdLst/>
                  <a:ahLst/>
                  <a:cxnLst>
                    <a:cxn ang="0">
                      <a:pos x="1392" y="987"/>
                    </a:cxn>
                    <a:cxn ang="0">
                      <a:pos x="988" y="0"/>
                    </a:cxn>
                    <a:cxn ang="0">
                      <a:pos x="0" y="987"/>
                    </a:cxn>
                    <a:cxn ang="0">
                      <a:pos x="1392" y="987"/>
                    </a:cxn>
                  </a:cxnLst>
                  <a:rect l="0" t="0" r="r" b="b"/>
                  <a:pathLst>
                    <a:path w="1392" h="987">
                      <a:moveTo>
                        <a:pt x="1392" y="987"/>
                      </a:moveTo>
                      <a:cubicBezTo>
                        <a:pt x="1392" y="618"/>
                        <a:pt x="1247" y="263"/>
                        <a:pt x="988" y="0"/>
                      </a:cubicBezTo>
                      <a:lnTo>
                        <a:pt x="0" y="987"/>
                      </a:lnTo>
                      <a:lnTo>
                        <a:pt x="1392" y="987"/>
                      </a:lnTo>
                      <a:close/>
                    </a:path>
                  </a:pathLst>
                </a:custGeom>
                <a:solidFill>
                  <a:schemeClr val="accent6"/>
                </a:solidFill>
                <a:ln w="28575">
                  <a:solidFill>
                    <a:schemeClr val="bg2"/>
                  </a:solidFill>
                  <a:prstDash val="solid"/>
                  <a:round/>
                  <a:headEnd/>
                  <a:tailEnd/>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3" name="Freeform 55"/>
                <p:cNvSpPr>
                  <a:spLocks/>
                </p:cNvSpPr>
                <p:nvPr/>
              </p:nvSpPr>
              <p:spPr bwMode="auto">
                <a:xfrm>
                  <a:off x="4752" y="2767"/>
                  <a:ext cx="522" cy="370"/>
                </a:xfrm>
                <a:custGeom>
                  <a:avLst/>
                  <a:gdLst/>
                  <a:ahLst/>
                  <a:cxnLst>
                    <a:cxn ang="0">
                      <a:pos x="988" y="988"/>
                    </a:cxn>
                    <a:cxn ang="0">
                      <a:pos x="1392" y="0"/>
                    </a:cxn>
                    <a:cxn ang="0">
                      <a:pos x="0" y="0"/>
                    </a:cxn>
                    <a:cxn ang="0">
                      <a:pos x="988" y="988"/>
                    </a:cxn>
                  </a:cxnLst>
                  <a:rect l="0" t="0" r="r" b="b"/>
                  <a:pathLst>
                    <a:path w="1392" h="988">
                      <a:moveTo>
                        <a:pt x="988" y="988"/>
                      </a:moveTo>
                      <a:cubicBezTo>
                        <a:pt x="1247" y="725"/>
                        <a:pt x="1392" y="370"/>
                        <a:pt x="1392" y="0"/>
                      </a:cubicBezTo>
                      <a:lnTo>
                        <a:pt x="0" y="0"/>
                      </a:lnTo>
                      <a:lnTo>
                        <a:pt x="988" y="988"/>
                      </a:lnTo>
                      <a:close/>
                    </a:path>
                  </a:pathLst>
                </a:custGeom>
                <a:solidFill>
                  <a:schemeClr val="accent5"/>
                </a:solidFill>
                <a:ln w="28575">
                  <a:solidFill>
                    <a:schemeClr val="bg2"/>
                  </a:solidFill>
                  <a:prstDash val="solid"/>
                  <a:round/>
                  <a:headEnd/>
                  <a:tailEnd/>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4" name="Freeform 56"/>
                <p:cNvSpPr>
                  <a:spLocks/>
                </p:cNvSpPr>
                <p:nvPr/>
              </p:nvSpPr>
              <p:spPr bwMode="auto">
                <a:xfrm>
                  <a:off x="4752" y="2767"/>
                  <a:ext cx="370" cy="525"/>
                </a:xfrm>
                <a:custGeom>
                  <a:avLst/>
                  <a:gdLst/>
                  <a:ahLst/>
                  <a:cxnLst>
                    <a:cxn ang="0">
                      <a:pos x="0" y="1400"/>
                    </a:cxn>
                    <a:cxn ang="0">
                      <a:pos x="988" y="988"/>
                    </a:cxn>
                    <a:cxn ang="0">
                      <a:pos x="0" y="0"/>
                    </a:cxn>
                    <a:cxn ang="0">
                      <a:pos x="0" y="1400"/>
                    </a:cxn>
                  </a:cxnLst>
                  <a:rect l="0" t="0" r="r" b="b"/>
                  <a:pathLst>
                    <a:path w="988" h="1400">
                      <a:moveTo>
                        <a:pt x="0" y="1400"/>
                      </a:moveTo>
                      <a:cubicBezTo>
                        <a:pt x="371" y="1400"/>
                        <a:pt x="726" y="1252"/>
                        <a:pt x="988" y="988"/>
                      </a:cubicBezTo>
                      <a:lnTo>
                        <a:pt x="0" y="0"/>
                      </a:lnTo>
                      <a:lnTo>
                        <a:pt x="0" y="1400"/>
                      </a:lnTo>
                      <a:close/>
                    </a:path>
                  </a:pathLst>
                </a:custGeom>
                <a:solidFill>
                  <a:schemeClr val="accent3"/>
                </a:solidFill>
                <a:ln w="28575">
                  <a:solidFill>
                    <a:schemeClr val="bg2"/>
                  </a:solidFill>
                  <a:prstDash val="solid"/>
                  <a:round/>
                  <a:headEnd/>
                  <a:tailEnd/>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5" name="Freeform 57"/>
                <p:cNvSpPr>
                  <a:spLocks/>
                </p:cNvSpPr>
                <p:nvPr/>
              </p:nvSpPr>
              <p:spPr bwMode="auto">
                <a:xfrm>
                  <a:off x="4382" y="2767"/>
                  <a:ext cx="370" cy="525"/>
                </a:xfrm>
                <a:custGeom>
                  <a:avLst/>
                  <a:gdLst/>
                  <a:ahLst/>
                  <a:cxnLst>
                    <a:cxn ang="0">
                      <a:pos x="0" y="988"/>
                    </a:cxn>
                    <a:cxn ang="0">
                      <a:pos x="987" y="1400"/>
                    </a:cxn>
                    <a:cxn ang="0">
                      <a:pos x="987" y="0"/>
                    </a:cxn>
                    <a:cxn ang="0">
                      <a:pos x="0" y="988"/>
                    </a:cxn>
                  </a:cxnLst>
                  <a:rect l="0" t="0" r="r" b="b"/>
                  <a:pathLst>
                    <a:path w="987" h="1400">
                      <a:moveTo>
                        <a:pt x="0" y="988"/>
                      </a:moveTo>
                      <a:cubicBezTo>
                        <a:pt x="262" y="1252"/>
                        <a:pt x="617" y="1400"/>
                        <a:pt x="987" y="1400"/>
                      </a:cubicBezTo>
                      <a:lnTo>
                        <a:pt x="987" y="0"/>
                      </a:lnTo>
                      <a:lnTo>
                        <a:pt x="0" y="988"/>
                      </a:lnTo>
                      <a:close/>
                    </a:path>
                  </a:pathLst>
                </a:custGeom>
                <a:solidFill>
                  <a:schemeClr val="accent1"/>
                </a:solidFill>
                <a:ln w="28575">
                  <a:solidFill>
                    <a:schemeClr val="bg2"/>
                  </a:solidFill>
                  <a:prstDash val="solid"/>
                  <a:round/>
                  <a:headEnd/>
                  <a:tailEnd/>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6" name="Freeform 58"/>
                <p:cNvSpPr>
                  <a:spLocks/>
                </p:cNvSpPr>
                <p:nvPr/>
              </p:nvSpPr>
              <p:spPr bwMode="auto">
                <a:xfrm>
                  <a:off x="4230" y="2767"/>
                  <a:ext cx="522" cy="370"/>
                </a:xfrm>
                <a:custGeom>
                  <a:avLst/>
                  <a:gdLst/>
                  <a:ahLst/>
                  <a:cxnLst>
                    <a:cxn ang="0">
                      <a:pos x="0" y="0"/>
                    </a:cxn>
                    <a:cxn ang="0">
                      <a:pos x="405" y="988"/>
                    </a:cxn>
                    <a:cxn ang="0">
                      <a:pos x="1392" y="0"/>
                    </a:cxn>
                    <a:cxn ang="0">
                      <a:pos x="0" y="0"/>
                    </a:cxn>
                  </a:cxnLst>
                  <a:rect l="0" t="0" r="r" b="b"/>
                  <a:pathLst>
                    <a:path w="1392" h="988">
                      <a:moveTo>
                        <a:pt x="0" y="0"/>
                      </a:moveTo>
                      <a:cubicBezTo>
                        <a:pt x="0" y="370"/>
                        <a:pt x="146" y="725"/>
                        <a:pt x="405" y="988"/>
                      </a:cubicBezTo>
                      <a:lnTo>
                        <a:pt x="1392" y="0"/>
                      </a:lnTo>
                      <a:lnTo>
                        <a:pt x="0" y="0"/>
                      </a:lnTo>
                      <a:close/>
                    </a:path>
                  </a:pathLst>
                </a:custGeom>
                <a:solidFill>
                  <a:srgbClr val="EB8C00"/>
                </a:solidFill>
                <a:ln w="28575">
                  <a:solidFill>
                    <a:schemeClr val="bg2"/>
                  </a:solidFill>
                  <a:prstDash val="solid"/>
                  <a:round/>
                  <a:headEnd/>
                  <a:tailEnd/>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7" name="Freeform 59"/>
                <p:cNvSpPr>
                  <a:spLocks/>
                </p:cNvSpPr>
                <p:nvPr/>
              </p:nvSpPr>
              <p:spPr bwMode="auto">
                <a:xfrm>
                  <a:off x="4230" y="2397"/>
                  <a:ext cx="522" cy="370"/>
                </a:xfrm>
                <a:custGeom>
                  <a:avLst/>
                  <a:gdLst/>
                  <a:ahLst/>
                  <a:cxnLst>
                    <a:cxn ang="0">
                      <a:pos x="405" y="0"/>
                    </a:cxn>
                    <a:cxn ang="0">
                      <a:pos x="0" y="987"/>
                    </a:cxn>
                    <a:cxn ang="0">
                      <a:pos x="1392" y="987"/>
                    </a:cxn>
                    <a:cxn ang="0">
                      <a:pos x="405" y="0"/>
                    </a:cxn>
                  </a:cxnLst>
                  <a:rect l="0" t="0" r="r" b="b"/>
                  <a:pathLst>
                    <a:path w="1392" h="987">
                      <a:moveTo>
                        <a:pt x="405" y="0"/>
                      </a:moveTo>
                      <a:cubicBezTo>
                        <a:pt x="146" y="263"/>
                        <a:pt x="0" y="618"/>
                        <a:pt x="0" y="987"/>
                      </a:cubicBezTo>
                      <a:lnTo>
                        <a:pt x="1392" y="987"/>
                      </a:lnTo>
                      <a:lnTo>
                        <a:pt x="405" y="0"/>
                      </a:lnTo>
                      <a:close/>
                    </a:path>
                  </a:pathLst>
                </a:custGeom>
                <a:solidFill>
                  <a:srgbClr val="968C6D"/>
                </a:solidFill>
                <a:ln w="28575">
                  <a:solidFill>
                    <a:schemeClr val="bg2"/>
                  </a:solidFill>
                  <a:prstDash val="solid"/>
                  <a:round/>
                  <a:headEnd/>
                  <a:tailEnd/>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8" name="Freeform 60"/>
                <p:cNvSpPr>
                  <a:spLocks/>
                </p:cNvSpPr>
                <p:nvPr/>
              </p:nvSpPr>
              <p:spPr bwMode="auto">
                <a:xfrm>
                  <a:off x="4382" y="2242"/>
                  <a:ext cx="370" cy="525"/>
                </a:xfrm>
                <a:custGeom>
                  <a:avLst/>
                  <a:gdLst/>
                  <a:ahLst/>
                  <a:cxnLst>
                    <a:cxn ang="0">
                      <a:pos x="987" y="0"/>
                    </a:cxn>
                    <a:cxn ang="0">
                      <a:pos x="0" y="413"/>
                    </a:cxn>
                    <a:cxn ang="0">
                      <a:pos x="987" y="1400"/>
                    </a:cxn>
                    <a:cxn ang="0">
                      <a:pos x="987" y="0"/>
                    </a:cxn>
                  </a:cxnLst>
                  <a:rect l="0" t="0" r="r" b="b"/>
                  <a:pathLst>
                    <a:path w="987" h="1400">
                      <a:moveTo>
                        <a:pt x="987" y="0"/>
                      </a:moveTo>
                      <a:cubicBezTo>
                        <a:pt x="617" y="0"/>
                        <a:pt x="262" y="149"/>
                        <a:pt x="0" y="413"/>
                      </a:cubicBezTo>
                      <a:lnTo>
                        <a:pt x="987" y="1400"/>
                      </a:lnTo>
                      <a:lnTo>
                        <a:pt x="987" y="0"/>
                      </a:lnTo>
                      <a:close/>
                    </a:path>
                  </a:pathLst>
                </a:custGeom>
                <a:solidFill>
                  <a:schemeClr val="accent4"/>
                </a:solidFill>
                <a:ln w="28575">
                  <a:solidFill>
                    <a:schemeClr val="bg2"/>
                  </a:solidFill>
                  <a:prstDash val="solid"/>
                  <a:round/>
                  <a:headEnd/>
                  <a:tailEnd/>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grpSp>
          <p:sp>
            <p:nvSpPr>
              <p:cNvPr id="83" name="Oval 82"/>
              <p:cNvSpPr/>
              <p:nvPr/>
            </p:nvSpPr>
            <p:spPr bwMode="ltGray">
              <a:xfrm>
                <a:off x="3233734" y="4495238"/>
                <a:ext cx="1080000" cy="1080000"/>
              </a:xfrm>
              <a:prstGeom prst="ellipse">
                <a:avLst/>
              </a:prstGeom>
              <a:solidFill>
                <a:srgbClr val="EB8C00"/>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8" err="1">
                  <a:solidFill>
                    <a:schemeClr val="tx1"/>
                  </a:solidFill>
                  <a:latin typeface="Georgia" panose="02040502050405020303" pitchFamily="18" charset="0"/>
                </a:endParaRPr>
              </a:p>
            </p:txBody>
          </p:sp>
          <p:sp>
            <p:nvSpPr>
              <p:cNvPr id="84" name="Oval 83"/>
              <p:cNvSpPr/>
              <p:nvPr/>
            </p:nvSpPr>
            <p:spPr bwMode="ltGray">
              <a:xfrm>
                <a:off x="3233734" y="3278190"/>
                <a:ext cx="1080000" cy="1080000"/>
              </a:xfrm>
              <a:prstGeom prst="ellipse">
                <a:avLst/>
              </a:prstGeom>
              <a:solidFill>
                <a:srgbClr val="968C6D"/>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8" err="1">
                  <a:solidFill>
                    <a:schemeClr val="tx1"/>
                  </a:solidFill>
                  <a:latin typeface="Georgia" panose="02040502050405020303" pitchFamily="18" charset="0"/>
                </a:endParaRPr>
              </a:p>
            </p:txBody>
          </p:sp>
          <p:sp>
            <p:nvSpPr>
              <p:cNvPr id="85" name="Oval 84"/>
              <p:cNvSpPr/>
              <p:nvPr/>
            </p:nvSpPr>
            <p:spPr bwMode="ltGray">
              <a:xfrm>
                <a:off x="6196925" y="4495238"/>
                <a:ext cx="1080000" cy="1080000"/>
              </a:xfrm>
              <a:prstGeom prst="ellipse">
                <a:avLst/>
              </a:prstGeom>
              <a:solidFill>
                <a:schemeClr val="accent5"/>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8" err="1">
                  <a:solidFill>
                    <a:schemeClr val="tx1"/>
                  </a:solidFill>
                  <a:latin typeface="Georgia" panose="02040502050405020303" pitchFamily="18" charset="0"/>
                </a:endParaRPr>
              </a:p>
            </p:txBody>
          </p:sp>
          <p:sp>
            <p:nvSpPr>
              <p:cNvPr id="86" name="Oval 85"/>
              <p:cNvSpPr/>
              <p:nvPr/>
            </p:nvSpPr>
            <p:spPr bwMode="ltGray">
              <a:xfrm>
                <a:off x="6196925" y="3278190"/>
                <a:ext cx="1080000" cy="1080000"/>
              </a:xfrm>
              <a:prstGeom prst="ellipse">
                <a:avLst/>
              </a:prstGeom>
              <a:solidFill>
                <a:schemeClr val="accent6"/>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8" err="1">
                  <a:solidFill>
                    <a:schemeClr val="tx1"/>
                  </a:solidFill>
                  <a:latin typeface="Georgia" panose="02040502050405020303" pitchFamily="18" charset="0"/>
                </a:endParaRPr>
              </a:p>
            </p:txBody>
          </p:sp>
          <p:sp>
            <p:nvSpPr>
              <p:cNvPr id="87" name="Oval 86"/>
              <p:cNvSpPr/>
              <p:nvPr/>
            </p:nvSpPr>
            <p:spPr bwMode="ltGray">
              <a:xfrm>
                <a:off x="5336230" y="2349097"/>
                <a:ext cx="1080000" cy="1080000"/>
              </a:xfrm>
              <a:prstGeom prst="ellipse">
                <a:avLst/>
              </a:prstGeom>
              <a:solidFill>
                <a:schemeClr val="accent4">
                  <a:lumMod val="60000"/>
                  <a:lumOff val="40000"/>
                </a:schemeClr>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8" err="1">
                  <a:solidFill>
                    <a:schemeClr val="tx1"/>
                  </a:solidFill>
                  <a:latin typeface="Georgia" panose="02040502050405020303" pitchFamily="18" charset="0"/>
                </a:endParaRPr>
              </a:p>
            </p:txBody>
          </p:sp>
          <p:sp>
            <p:nvSpPr>
              <p:cNvPr id="88" name="Oval 87"/>
              <p:cNvSpPr/>
              <p:nvPr/>
            </p:nvSpPr>
            <p:spPr bwMode="ltGray">
              <a:xfrm>
                <a:off x="4094311" y="2349097"/>
                <a:ext cx="1080000" cy="1080000"/>
              </a:xfrm>
              <a:prstGeom prst="ellipse">
                <a:avLst/>
              </a:prstGeom>
              <a:solidFill>
                <a:schemeClr val="accent4"/>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8" err="1">
                  <a:solidFill>
                    <a:schemeClr val="tx1"/>
                  </a:solidFill>
                  <a:latin typeface="Georgia" panose="02040502050405020303" pitchFamily="18" charset="0"/>
                </a:endParaRPr>
              </a:p>
            </p:txBody>
          </p:sp>
          <p:sp>
            <p:nvSpPr>
              <p:cNvPr id="89" name="Oval 88"/>
              <p:cNvSpPr/>
              <p:nvPr/>
            </p:nvSpPr>
            <p:spPr bwMode="ltGray">
              <a:xfrm>
                <a:off x="5336230" y="5390685"/>
                <a:ext cx="1080000" cy="1080000"/>
              </a:xfrm>
              <a:prstGeom prst="ellipse">
                <a:avLst/>
              </a:prstGeom>
              <a:solidFill>
                <a:schemeClr val="accent3"/>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8" err="1">
                  <a:solidFill>
                    <a:schemeClr val="tx1"/>
                  </a:solidFill>
                  <a:latin typeface="Georgia" panose="02040502050405020303" pitchFamily="18" charset="0"/>
                </a:endParaRPr>
              </a:p>
            </p:txBody>
          </p:sp>
          <p:sp>
            <p:nvSpPr>
              <p:cNvPr id="90" name="Oval 89"/>
              <p:cNvSpPr/>
              <p:nvPr/>
            </p:nvSpPr>
            <p:spPr bwMode="ltGray">
              <a:xfrm>
                <a:off x="4094311" y="5390685"/>
                <a:ext cx="1080000" cy="1080000"/>
              </a:xfrm>
              <a:prstGeom prst="ellipse">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8" err="1">
                  <a:solidFill>
                    <a:schemeClr val="tx1"/>
                  </a:solidFill>
                  <a:latin typeface="Georgia" panose="02040502050405020303" pitchFamily="18" charset="0"/>
                </a:endParaRPr>
              </a:p>
            </p:txBody>
          </p:sp>
          <p:sp>
            <p:nvSpPr>
              <p:cNvPr id="91" name="Oval 90"/>
              <p:cNvSpPr/>
              <p:nvPr/>
            </p:nvSpPr>
            <p:spPr bwMode="ltGray">
              <a:xfrm>
                <a:off x="3323734" y="3368190"/>
                <a:ext cx="900000" cy="900000"/>
              </a:xfrm>
              <a:prstGeom prst="ellipse">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a:solidFill>
                      <a:schemeClr val="tx1"/>
                    </a:solidFill>
                    <a:latin typeface="Georgia" panose="02040502050405020303" pitchFamily="18" charset="0"/>
                  </a:rPr>
                  <a:t>Less Risk for Merchants</a:t>
                </a:r>
              </a:p>
            </p:txBody>
          </p:sp>
          <p:sp>
            <p:nvSpPr>
              <p:cNvPr id="92" name="Oval 91"/>
              <p:cNvSpPr/>
              <p:nvPr/>
            </p:nvSpPr>
            <p:spPr bwMode="ltGray">
              <a:xfrm>
                <a:off x="6282039" y="3368190"/>
                <a:ext cx="900000" cy="900000"/>
              </a:xfrm>
              <a:prstGeom prst="ellipse">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a:solidFill>
                      <a:schemeClr val="tx1"/>
                    </a:solidFill>
                    <a:latin typeface="Georgia" panose="02040502050405020303" pitchFamily="18" charset="0"/>
                  </a:rPr>
                  <a:t>Fraud-free and credit worthy</a:t>
                </a:r>
              </a:p>
            </p:txBody>
          </p:sp>
          <p:sp>
            <p:nvSpPr>
              <p:cNvPr id="93" name="Oval 92"/>
              <p:cNvSpPr/>
              <p:nvPr/>
            </p:nvSpPr>
            <p:spPr bwMode="ltGray">
              <a:xfrm>
                <a:off x="3323734" y="4582945"/>
                <a:ext cx="900000" cy="900000"/>
              </a:xfrm>
              <a:prstGeom prst="ellipse">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a:solidFill>
                      <a:schemeClr val="tx1"/>
                    </a:solidFill>
                    <a:latin typeface="Georgia" panose="02040502050405020303" pitchFamily="18" charset="0"/>
                  </a:rPr>
                  <a:t>Very Low Fees</a:t>
                </a:r>
              </a:p>
            </p:txBody>
          </p:sp>
          <p:sp>
            <p:nvSpPr>
              <p:cNvPr id="94" name="Oval 93"/>
              <p:cNvSpPr/>
              <p:nvPr/>
            </p:nvSpPr>
            <p:spPr bwMode="ltGray">
              <a:xfrm>
                <a:off x="6282039" y="4582945"/>
                <a:ext cx="900000" cy="900000"/>
              </a:xfrm>
              <a:prstGeom prst="ellipse">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a:solidFill>
                      <a:schemeClr val="tx1"/>
                    </a:solidFill>
                    <a:latin typeface="Georgia" panose="02040502050405020303" pitchFamily="18" charset="0"/>
                  </a:rPr>
                  <a:t>Consensus Ledger</a:t>
                </a:r>
              </a:p>
            </p:txBody>
          </p:sp>
          <p:sp>
            <p:nvSpPr>
              <p:cNvPr id="95" name="Oval 94"/>
              <p:cNvSpPr/>
              <p:nvPr/>
            </p:nvSpPr>
            <p:spPr bwMode="ltGray">
              <a:xfrm>
                <a:off x="4189230" y="5482945"/>
                <a:ext cx="900000" cy="900000"/>
              </a:xfrm>
              <a:prstGeom prst="ellipse">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a:solidFill>
                      <a:schemeClr val="tx1"/>
                    </a:solidFill>
                    <a:latin typeface="Georgia" panose="02040502050405020303" pitchFamily="18" charset="0"/>
                  </a:rPr>
                  <a:t>Freedom in Payment</a:t>
                </a:r>
              </a:p>
            </p:txBody>
          </p:sp>
          <p:sp>
            <p:nvSpPr>
              <p:cNvPr id="96" name="Oval 95"/>
              <p:cNvSpPr/>
              <p:nvPr/>
            </p:nvSpPr>
            <p:spPr bwMode="ltGray">
              <a:xfrm>
                <a:off x="5429644" y="5482945"/>
                <a:ext cx="900000" cy="900000"/>
              </a:xfrm>
              <a:prstGeom prst="ellipse">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a:solidFill>
                      <a:schemeClr val="tx1"/>
                    </a:solidFill>
                    <a:latin typeface="Georgia" panose="02040502050405020303" pitchFamily="18" charset="0"/>
                  </a:rPr>
                  <a:t>Ledger Security</a:t>
                </a:r>
              </a:p>
            </p:txBody>
          </p:sp>
          <p:sp>
            <p:nvSpPr>
              <p:cNvPr id="97" name="Oval 96"/>
              <p:cNvSpPr/>
              <p:nvPr/>
            </p:nvSpPr>
            <p:spPr bwMode="ltGray">
              <a:xfrm>
                <a:off x="4148149" y="2442312"/>
                <a:ext cx="941081" cy="900000"/>
              </a:xfrm>
              <a:prstGeom prst="ellipse">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a:solidFill>
                      <a:schemeClr val="tx1"/>
                    </a:solidFill>
                    <a:latin typeface="Georgia" panose="02040502050405020303" pitchFamily="18" charset="0"/>
                  </a:rPr>
                  <a:t>No Hacking &amp; data-duplicity</a:t>
                </a:r>
              </a:p>
            </p:txBody>
          </p:sp>
          <p:sp>
            <p:nvSpPr>
              <p:cNvPr id="98" name="Oval 97"/>
              <p:cNvSpPr/>
              <p:nvPr/>
            </p:nvSpPr>
            <p:spPr bwMode="ltGray">
              <a:xfrm>
                <a:off x="5429644" y="2442312"/>
                <a:ext cx="900000" cy="900000"/>
              </a:xfrm>
              <a:prstGeom prst="ellipse">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a:solidFill>
                      <a:schemeClr val="tx1"/>
                    </a:solidFill>
                    <a:latin typeface="Georgia" panose="02040502050405020303" pitchFamily="18" charset="0"/>
                  </a:rPr>
                  <a:t>Automatic Audit Trail</a:t>
                </a:r>
              </a:p>
            </p:txBody>
          </p:sp>
          <p:sp>
            <p:nvSpPr>
              <p:cNvPr id="99" name="Oval 98"/>
              <p:cNvSpPr/>
              <p:nvPr/>
            </p:nvSpPr>
            <p:spPr bwMode="ltGray">
              <a:xfrm>
                <a:off x="4410596" y="3564607"/>
                <a:ext cx="1714321" cy="1714321"/>
              </a:xfrm>
              <a:prstGeom prst="ellipse">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412" b="1">
                  <a:solidFill>
                    <a:schemeClr val="tx1"/>
                  </a:solidFill>
                  <a:latin typeface="Georgia" panose="02040502050405020303" pitchFamily="18" charset="0"/>
                </a:endParaRPr>
              </a:p>
            </p:txBody>
          </p:sp>
          <p:sp>
            <p:nvSpPr>
              <p:cNvPr id="100" name="Oval 99"/>
              <p:cNvSpPr/>
              <p:nvPr/>
            </p:nvSpPr>
            <p:spPr bwMode="ltGray">
              <a:xfrm>
                <a:off x="4486796" y="3640807"/>
                <a:ext cx="1561921" cy="1561921"/>
              </a:xfrm>
              <a:prstGeom prst="ellipse">
                <a:avLst/>
              </a:prstGeom>
              <a:solidFill>
                <a:schemeClr val="bg2"/>
              </a:solidFill>
              <a:ln w="28575">
                <a:solidFill>
                  <a:srgbClr val="968C6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b="1">
                    <a:solidFill>
                      <a:schemeClr val="tx1"/>
                    </a:solidFill>
                    <a:latin typeface="Georgia" panose="02040502050405020303" pitchFamily="18" charset="0"/>
                  </a:rPr>
                  <a:t>DLT Key Advantages</a:t>
                </a:r>
              </a:p>
            </p:txBody>
          </p:sp>
        </p:grpSp>
        <p:grpSp>
          <p:nvGrpSpPr>
            <p:cNvPr id="58" name="Group 57"/>
            <p:cNvGrpSpPr/>
            <p:nvPr/>
          </p:nvGrpSpPr>
          <p:grpSpPr>
            <a:xfrm>
              <a:off x="6239212" y="2196455"/>
              <a:ext cx="3484860" cy="808295"/>
              <a:chOff x="6239212" y="2196455"/>
              <a:chExt cx="3484860" cy="808295"/>
            </a:xfrm>
          </p:grpSpPr>
          <p:sp>
            <p:nvSpPr>
              <p:cNvPr id="80" name="Freeform 79"/>
              <p:cNvSpPr/>
              <p:nvPr/>
            </p:nvSpPr>
            <p:spPr>
              <a:xfrm>
                <a:off x="6239212" y="2196455"/>
                <a:ext cx="2919912" cy="212252"/>
              </a:xfrm>
              <a:custGeom>
                <a:avLst/>
                <a:gdLst>
                  <a:gd name="connsiteX0" fmla="*/ 0 w 733245"/>
                  <a:gd name="connsiteY0" fmla="*/ 198407 h 198407"/>
                  <a:gd name="connsiteX1" fmla="*/ 198407 w 733245"/>
                  <a:gd name="connsiteY1" fmla="*/ 0 h 198407"/>
                  <a:gd name="connsiteX2" fmla="*/ 733245 w 733245"/>
                  <a:gd name="connsiteY2" fmla="*/ 0 h 198407"/>
                  <a:gd name="connsiteX0" fmla="*/ 0 w 733245"/>
                  <a:gd name="connsiteY0" fmla="*/ 198407 h 198407"/>
                  <a:gd name="connsiteX1" fmla="*/ 37531 w 733245"/>
                  <a:gd name="connsiteY1" fmla="*/ 0 h 198407"/>
                  <a:gd name="connsiteX2" fmla="*/ 733245 w 733245"/>
                  <a:gd name="connsiteY2" fmla="*/ 0 h 198407"/>
                </a:gdLst>
                <a:ahLst/>
                <a:cxnLst>
                  <a:cxn ang="0">
                    <a:pos x="connsiteX0" y="connsiteY0"/>
                  </a:cxn>
                  <a:cxn ang="0">
                    <a:pos x="connsiteX1" y="connsiteY1"/>
                  </a:cxn>
                  <a:cxn ang="0">
                    <a:pos x="connsiteX2" y="connsiteY2"/>
                  </a:cxn>
                </a:cxnLst>
                <a:rect l="l" t="t" r="r" b="b"/>
                <a:pathLst>
                  <a:path w="733245" h="198407">
                    <a:moveTo>
                      <a:pt x="0" y="198407"/>
                    </a:moveTo>
                    <a:lnTo>
                      <a:pt x="37531" y="0"/>
                    </a:lnTo>
                    <a:lnTo>
                      <a:pt x="733245" y="0"/>
                    </a:lnTo>
                  </a:path>
                </a:pathLst>
              </a:custGeom>
              <a:ln w="19050">
                <a:solidFill>
                  <a:schemeClr val="accent4">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588">
                  <a:latin typeface="Georgia" panose="02040502050405020303" pitchFamily="18" charset="0"/>
                </a:endParaRPr>
              </a:p>
            </p:txBody>
          </p:sp>
          <p:sp>
            <p:nvSpPr>
              <p:cNvPr id="81" name="Rectangle 10"/>
              <p:cNvSpPr>
                <a:spLocks noChangeArrowheads="1"/>
              </p:cNvSpPr>
              <p:nvPr/>
            </p:nvSpPr>
            <p:spPr bwMode="auto">
              <a:xfrm>
                <a:off x="6570836" y="2283841"/>
                <a:ext cx="3153236" cy="72090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GB" sz="1400" b="1">
                    <a:latin typeface="Georgia" panose="02040502050405020303" pitchFamily="18" charset="0"/>
                  </a:rPr>
                  <a:t>Automatic Audit Trail</a:t>
                </a:r>
              </a:p>
              <a:p>
                <a:pPr defTabSz="704608" eaLnBrk="0" hangingPunct="0">
                  <a:spcAft>
                    <a:spcPts val="176"/>
                  </a:spcAft>
                  <a:defRPr/>
                </a:pPr>
                <a:r>
                  <a:rPr lang="en-GB" sz="1200" kern="0">
                    <a:latin typeface="Georgia" panose="02040502050405020303" pitchFamily="18" charset="0"/>
                    <a:cs typeface="Arial" charset="0"/>
                  </a:rPr>
                  <a:t>Transactions from a wide range of nodes gets aggregated on a single consensus which is always the most up-to-date version of a large data set such as a ledger</a:t>
                </a:r>
              </a:p>
            </p:txBody>
          </p:sp>
        </p:grpSp>
        <p:grpSp>
          <p:nvGrpSpPr>
            <p:cNvPr id="59" name="Group 58"/>
            <p:cNvGrpSpPr/>
            <p:nvPr/>
          </p:nvGrpSpPr>
          <p:grpSpPr>
            <a:xfrm>
              <a:off x="7066545" y="3271196"/>
              <a:ext cx="2919912" cy="1005344"/>
              <a:chOff x="7066545" y="3271196"/>
              <a:chExt cx="2919912" cy="1005344"/>
            </a:xfrm>
          </p:grpSpPr>
          <p:sp>
            <p:nvSpPr>
              <p:cNvPr id="78" name="Freeform 77"/>
              <p:cNvSpPr/>
              <p:nvPr/>
            </p:nvSpPr>
            <p:spPr>
              <a:xfrm>
                <a:off x="7066545" y="3271196"/>
                <a:ext cx="2919912" cy="212252"/>
              </a:xfrm>
              <a:custGeom>
                <a:avLst/>
                <a:gdLst>
                  <a:gd name="connsiteX0" fmla="*/ 0 w 733245"/>
                  <a:gd name="connsiteY0" fmla="*/ 198407 h 198407"/>
                  <a:gd name="connsiteX1" fmla="*/ 198407 w 733245"/>
                  <a:gd name="connsiteY1" fmla="*/ 0 h 198407"/>
                  <a:gd name="connsiteX2" fmla="*/ 733245 w 733245"/>
                  <a:gd name="connsiteY2" fmla="*/ 0 h 198407"/>
                  <a:gd name="connsiteX0" fmla="*/ 0 w 733245"/>
                  <a:gd name="connsiteY0" fmla="*/ 198407 h 198407"/>
                  <a:gd name="connsiteX1" fmla="*/ 37531 w 733245"/>
                  <a:gd name="connsiteY1" fmla="*/ 0 h 198407"/>
                  <a:gd name="connsiteX2" fmla="*/ 733245 w 733245"/>
                  <a:gd name="connsiteY2" fmla="*/ 0 h 198407"/>
                </a:gdLst>
                <a:ahLst/>
                <a:cxnLst>
                  <a:cxn ang="0">
                    <a:pos x="connsiteX0" y="connsiteY0"/>
                  </a:cxn>
                  <a:cxn ang="0">
                    <a:pos x="connsiteX1" y="connsiteY1"/>
                  </a:cxn>
                  <a:cxn ang="0">
                    <a:pos x="connsiteX2" y="connsiteY2"/>
                  </a:cxn>
                </a:cxnLst>
                <a:rect l="l" t="t" r="r" b="b"/>
                <a:pathLst>
                  <a:path w="733245" h="198407">
                    <a:moveTo>
                      <a:pt x="0" y="198407"/>
                    </a:moveTo>
                    <a:lnTo>
                      <a:pt x="37531" y="0"/>
                    </a:lnTo>
                    <a:lnTo>
                      <a:pt x="733245" y="0"/>
                    </a:lnTo>
                  </a:path>
                </a:pathLst>
              </a:cu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824">
                  <a:latin typeface="Georgia" panose="02040502050405020303" pitchFamily="18" charset="0"/>
                </a:endParaRPr>
              </a:p>
            </p:txBody>
          </p:sp>
          <p:sp>
            <p:nvSpPr>
              <p:cNvPr id="79" name="Rectangle 10"/>
              <p:cNvSpPr>
                <a:spLocks noChangeArrowheads="1"/>
              </p:cNvSpPr>
              <p:nvPr/>
            </p:nvSpPr>
            <p:spPr bwMode="auto">
              <a:xfrm>
                <a:off x="7393403" y="3358582"/>
                <a:ext cx="2593053" cy="91795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04608" eaLnBrk="0" hangingPunct="0">
                  <a:spcAft>
                    <a:spcPts val="176"/>
                  </a:spcAft>
                  <a:defRPr/>
                </a:pPr>
                <a:r>
                  <a:rPr lang="en-GB" sz="1400" b="1" kern="0">
                    <a:latin typeface="Georgia" panose="02040502050405020303" pitchFamily="18" charset="0"/>
                    <a:cs typeface="Arial" charset="0"/>
                  </a:rPr>
                  <a:t>Fraud –free &amp; credit worthy</a:t>
                </a:r>
              </a:p>
              <a:p>
                <a:pPr defTabSz="704608" eaLnBrk="0" hangingPunct="0">
                  <a:spcAft>
                    <a:spcPts val="176"/>
                  </a:spcAft>
                  <a:defRPr/>
                </a:pPr>
                <a:r>
                  <a:rPr lang="en-GB" sz="1200" kern="0">
                    <a:latin typeface="Georgia" panose="02040502050405020303" pitchFamily="18" charset="0"/>
                    <a:cs typeface="Arial" charset="0"/>
                  </a:rPr>
                  <a:t>Nodes are run anonymously and the transactions are approved based on consensus and is converged on the same chain the data is fraud-free and publicly available.</a:t>
                </a:r>
              </a:p>
            </p:txBody>
          </p:sp>
        </p:grpSp>
        <p:grpSp>
          <p:nvGrpSpPr>
            <p:cNvPr id="60" name="Group 59"/>
            <p:cNvGrpSpPr/>
            <p:nvPr/>
          </p:nvGrpSpPr>
          <p:grpSpPr>
            <a:xfrm>
              <a:off x="433039" y="3367658"/>
              <a:ext cx="2919912" cy="1202393"/>
              <a:chOff x="433039" y="3367658"/>
              <a:chExt cx="2919912" cy="1202393"/>
            </a:xfrm>
          </p:grpSpPr>
          <p:sp>
            <p:nvSpPr>
              <p:cNvPr id="76" name="Freeform 75"/>
              <p:cNvSpPr/>
              <p:nvPr/>
            </p:nvSpPr>
            <p:spPr>
              <a:xfrm flipH="1">
                <a:off x="433039" y="3367658"/>
                <a:ext cx="2919912" cy="212252"/>
              </a:xfrm>
              <a:custGeom>
                <a:avLst/>
                <a:gdLst>
                  <a:gd name="connsiteX0" fmla="*/ 0 w 733245"/>
                  <a:gd name="connsiteY0" fmla="*/ 198407 h 198407"/>
                  <a:gd name="connsiteX1" fmla="*/ 198407 w 733245"/>
                  <a:gd name="connsiteY1" fmla="*/ 0 h 198407"/>
                  <a:gd name="connsiteX2" fmla="*/ 733245 w 733245"/>
                  <a:gd name="connsiteY2" fmla="*/ 0 h 198407"/>
                  <a:gd name="connsiteX0" fmla="*/ 0 w 733245"/>
                  <a:gd name="connsiteY0" fmla="*/ 198407 h 198407"/>
                  <a:gd name="connsiteX1" fmla="*/ 37531 w 733245"/>
                  <a:gd name="connsiteY1" fmla="*/ 0 h 198407"/>
                  <a:gd name="connsiteX2" fmla="*/ 733245 w 733245"/>
                  <a:gd name="connsiteY2" fmla="*/ 0 h 198407"/>
                </a:gdLst>
                <a:ahLst/>
                <a:cxnLst>
                  <a:cxn ang="0">
                    <a:pos x="connsiteX0" y="connsiteY0"/>
                  </a:cxn>
                  <a:cxn ang="0">
                    <a:pos x="connsiteX1" y="connsiteY1"/>
                  </a:cxn>
                  <a:cxn ang="0">
                    <a:pos x="connsiteX2" y="connsiteY2"/>
                  </a:cxn>
                </a:cxnLst>
                <a:rect l="l" t="t" r="r" b="b"/>
                <a:pathLst>
                  <a:path w="733245" h="198407">
                    <a:moveTo>
                      <a:pt x="0" y="198407"/>
                    </a:moveTo>
                    <a:lnTo>
                      <a:pt x="37531" y="0"/>
                    </a:lnTo>
                    <a:lnTo>
                      <a:pt x="733245" y="0"/>
                    </a:lnTo>
                  </a:path>
                </a:pathLst>
              </a:custGeom>
              <a:ln w="19050">
                <a:solidFill>
                  <a:srgbClr val="968C6D"/>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824">
                  <a:latin typeface="Georgia" panose="02040502050405020303" pitchFamily="18" charset="0"/>
                </a:endParaRPr>
              </a:p>
            </p:txBody>
          </p:sp>
          <p:sp>
            <p:nvSpPr>
              <p:cNvPr id="77" name="Rectangle 10"/>
              <p:cNvSpPr>
                <a:spLocks noChangeArrowheads="1"/>
              </p:cNvSpPr>
              <p:nvPr/>
            </p:nvSpPr>
            <p:spPr bwMode="auto">
              <a:xfrm>
                <a:off x="506834" y="3455044"/>
                <a:ext cx="2786749" cy="111500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04608" eaLnBrk="0" hangingPunct="0">
                  <a:spcAft>
                    <a:spcPts val="176"/>
                  </a:spcAft>
                  <a:defRPr/>
                </a:pPr>
                <a:r>
                  <a:rPr lang="en-GB" sz="1400" b="1" kern="0">
                    <a:latin typeface="Georgia" panose="02040502050405020303" pitchFamily="18" charset="0"/>
                    <a:cs typeface="Arial" charset="0"/>
                  </a:rPr>
                  <a:t>Less Risk for Merchants</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Transactions cannot be reversed,  so merchants are protected from fraud and losses.</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Merchants can venture into new territories marked by crime and fraud as they are safe-guarded against fraudulent activities.</a:t>
                </a:r>
              </a:p>
            </p:txBody>
          </p:sp>
        </p:grpSp>
        <p:grpSp>
          <p:nvGrpSpPr>
            <p:cNvPr id="61" name="Group 60"/>
            <p:cNvGrpSpPr/>
            <p:nvPr/>
          </p:nvGrpSpPr>
          <p:grpSpPr>
            <a:xfrm>
              <a:off x="768361" y="2196455"/>
              <a:ext cx="3570227" cy="998894"/>
              <a:chOff x="-82021" y="3118796"/>
              <a:chExt cx="3570227" cy="998894"/>
            </a:xfrm>
          </p:grpSpPr>
          <p:sp>
            <p:nvSpPr>
              <p:cNvPr id="74" name="Freeform 73"/>
              <p:cNvSpPr/>
              <p:nvPr/>
            </p:nvSpPr>
            <p:spPr>
              <a:xfrm flipH="1">
                <a:off x="568294" y="3118796"/>
                <a:ext cx="2919912" cy="212252"/>
              </a:xfrm>
              <a:custGeom>
                <a:avLst/>
                <a:gdLst>
                  <a:gd name="connsiteX0" fmla="*/ 0 w 733245"/>
                  <a:gd name="connsiteY0" fmla="*/ 198407 h 198407"/>
                  <a:gd name="connsiteX1" fmla="*/ 198407 w 733245"/>
                  <a:gd name="connsiteY1" fmla="*/ 0 h 198407"/>
                  <a:gd name="connsiteX2" fmla="*/ 733245 w 733245"/>
                  <a:gd name="connsiteY2" fmla="*/ 0 h 198407"/>
                  <a:gd name="connsiteX0" fmla="*/ 0 w 733245"/>
                  <a:gd name="connsiteY0" fmla="*/ 198407 h 198407"/>
                  <a:gd name="connsiteX1" fmla="*/ 37531 w 733245"/>
                  <a:gd name="connsiteY1" fmla="*/ 0 h 198407"/>
                  <a:gd name="connsiteX2" fmla="*/ 733245 w 733245"/>
                  <a:gd name="connsiteY2" fmla="*/ 0 h 198407"/>
                </a:gdLst>
                <a:ahLst/>
                <a:cxnLst>
                  <a:cxn ang="0">
                    <a:pos x="connsiteX0" y="connsiteY0"/>
                  </a:cxn>
                  <a:cxn ang="0">
                    <a:pos x="connsiteX1" y="connsiteY1"/>
                  </a:cxn>
                  <a:cxn ang="0">
                    <a:pos x="connsiteX2" y="connsiteY2"/>
                  </a:cxn>
                </a:cxnLst>
                <a:rect l="l" t="t" r="r" b="b"/>
                <a:pathLst>
                  <a:path w="733245" h="198407">
                    <a:moveTo>
                      <a:pt x="0" y="198407"/>
                    </a:moveTo>
                    <a:lnTo>
                      <a:pt x="37531" y="0"/>
                    </a:lnTo>
                    <a:lnTo>
                      <a:pt x="733245" y="0"/>
                    </a:lnTo>
                  </a:path>
                </a:pathLst>
              </a:cu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588">
                  <a:latin typeface="Georgia" panose="02040502050405020303" pitchFamily="18" charset="0"/>
                </a:endParaRPr>
              </a:p>
            </p:txBody>
          </p:sp>
          <p:sp>
            <p:nvSpPr>
              <p:cNvPr id="75" name="Rectangle 10"/>
              <p:cNvSpPr>
                <a:spLocks noChangeArrowheads="1"/>
              </p:cNvSpPr>
              <p:nvPr/>
            </p:nvSpPr>
            <p:spPr bwMode="auto">
              <a:xfrm>
                <a:off x="-82021" y="3175702"/>
                <a:ext cx="3217869" cy="9419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04608" eaLnBrk="0" hangingPunct="0">
                  <a:spcAft>
                    <a:spcPts val="176"/>
                  </a:spcAft>
                  <a:defRPr/>
                </a:pPr>
                <a:r>
                  <a:rPr lang="en-GB" sz="1400" b="1" kern="0">
                    <a:latin typeface="Georgia" panose="02040502050405020303" pitchFamily="18" charset="0"/>
                    <a:cs typeface="Arial" charset="0"/>
                  </a:rPr>
                  <a:t>No Hacking &amp; data-duplicity</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As ledger state is maintained in multiple databases, altering transaction history is prohibitively costly, so less chance of hacking or malware attacks.</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Consensus resolution prevents data-duplicity</a:t>
                </a:r>
              </a:p>
            </p:txBody>
          </p:sp>
        </p:grpSp>
        <p:grpSp>
          <p:nvGrpSpPr>
            <p:cNvPr id="62" name="Group 61"/>
            <p:cNvGrpSpPr/>
            <p:nvPr/>
          </p:nvGrpSpPr>
          <p:grpSpPr>
            <a:xfrm>
              <a:off x="430977" y="4728675"/>
              <a:ext cx="2919912" cy="1360116"/>
              <a:chOff x="489271" y="4772058"/>
              <a:chExt cx="2919912" cy="1360116"/>
            </a:xfrm>
          </p:grpSpPr>
          <p:sp>
            <p:nvSpPr>
              <p:cNvPr id="72" name="Freeform 71"/>
              <p:cNvSpPr/>
              <p:nvPr/>
            </p:nvSpPr>
            <p:spPr>
              <a:xfrm flipH="1" flipV="1">
                <a:off x="489271" y="5372881"/>
                <a:ext cx="2919912" cy="212252"/>
              </a:xfrm>
              <a:custGeom>
                <a:avLst/>
                <a:gdLst>
                  <a:gd name="connsiteX0" fmla="*/ 0 w 733245"/>
                  <a:gd name="connsiteY0" fmla="*/ 198407 h 198407"/>
                  <a:gd name="connsiteX1" fmla="*/ 198407 w 733245"/>
                  <a:gd name="connsiteY1" fmla="*/ 0 h 198407"/>
                  <a:gd name="connsiteX2" fmla="*/ 733245 w 733245"/>
                  <a:gd name="connsiteY2" fmla="*/ 0 h 198407"/>
                  <a:gd name="connsiteX0" fmla="*/ 0 w 733245"/>
                  <a:gd name="connsiteY0" fmla="*/ 198407 h 198407"/>
                  <a:gd name="connsiteX1" fmla="*/ 37531 w 733245"/>
                  <a:gd name="connsiteY1" fmla="*/ 0 h 198407"/>
                  <a:gd name="connsiteX2" fmla="*/ 733245 w 733245"/>
                  <a:gd name="connsiteY2" fmla="*/ 0 h 198407"/>
                </a:gdLst>
                <a:ahLst/>
                <a:cxnLst>
                  <a:cxn ang="0">
                    <a:pos x="connsiteX0" y="connsiteY0"/>
                  </a:cxn>
                  <a:cxn ang="0">
                    <a:pos x="connsiteX1" y="connsiteY1"/>
                  </a:cxn>
                  <a:cxn ang="0">
                    <a:pos x="connsiteX2" y="connsiteY2"/>
                  </a:cxn>
                </a:cxnLst>
                <a:rect l="l" t="t" r="r" b="b"/>
                <a:pathLst>
                  <a:path w="733245" h="198407">
                    <a:moveTo>
                      <a:pt x="0" y="198407"/>
                    </a:moveTo>
                    <a:lnTo>
                      <a:pt x="37531" y="0"/>
                    </a:lnTo>
                    <a:lnTo>
                      <a:pt x="733245" y="0"/>
                    </a:lnTo>
                  </a:path>
                </a:pathLst>
              </a:custGeom>
              <a:ln w="19050">
                <a:solidFill>
                  <a:srgbClr val="EB8C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588">
                  <a:latin typeface="Georgia" panose="02040502050405020303" pitchFamily="18" charset="0"/>
                </a:endParaRPr>
              </a:p>
            </p:txBody>
          </p:sp>
          <p:sp>
            <p:nvSpPr>
              <p:cNvPr id="73" name="Rectangle 10"/>
              <p:cNvSpPr>
                <a:spLocks noChangeArrowheads="1"/>
              </p:cNvSpPr>
              <p:nvPr/>
            </p:nvSpPr>
            <p:spPr bwMode="auto">
              <a:xfrm>
                <a:off x="502106" y="4772058"/>
                <a:ext cx="2656553" cy="136011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04608" eaLnBrk="0" hangingPunct="0">
                  <a:spcAft>
                    <a:spcPts val="176"/>
                  </a:spcAft>
                  <a:defRPr/>
                </a:pPr>
                <a:r>
                  <a:rPr lang="en-GB" sz="1400" b="1" kern="0">
                    <a:latin typeface="Georgia" panose="02040502050405020303" pitchFamily="18" charset="0"/>
                    <a:cs typeface="Arial" charset="0"/>
                  </a:rPr>
                  <a:t>Very Low Fees</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Reduction in number of trusted authorities required to facilitate transaction</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Cost of transaction is reduced</a:t>
                </a:r>
              </a:p>
              <a:p>
                <a:pPr marL="171450" indent="-171450" defTabSz="704608" eaLnBrk="0" hangingPunct="0">
                  <a:spcAft>
                    <a:spcPts val="176"/>
                  </a:spcAft>
                  <a:buFont typeface="Arial" panose="020B0604020202020204" pitchFamily="34" charset="0"/>
                  <a:buChar char="•"/>
                  <a:defRPr/>
                </a:pPr>
                <a:endParaRPr lang="en-GB" sz="1200" kern="0">
                  <a:latin typeface="Georgia" pitchFamily="18" charset="0"/>
                  <a:cs typeface="Arial" charset="0"/>
                </a:endParaRPr>
              </a:p>
              <a:p>
                <a:pPr marL="171450" indent="-171450" defTabSz="704608" eaLnBrk="0" hangingPunct="0">
                  <a:spcAft>
                    <a:spcPts val="176"/>
                  </a:spcAft>
                  <a:buFont typeface="Arial" panose="020B0604020202020204" pitchFamily="34" charset="0"/>
                  <a:buChar char="•"/>
                  <a:defRPr/>
                </a:pPr>
                <a:endParaRPr lang="en-GB" sz="1200" kern="0">
                  <a:latin typeface="Georgia" pitchFamily="18" charset="0"/>
                  <a:cs typeface="Arial" charset="0"/>
                </a:endParaRPr>
              </a:p>
              <a:p>
                <a:pPr marL="171450" indent="-171450" defTabSz="704608" eaLnBrk="0" hangingPunct="0">
                  <a:spcAft>
                    <a:spcPts val="176"/>
                  </a:spcAft>
                  <a:buFont typeface="Arial" panose="020B0604020202020204" pitchFamily="34" charset="0"/>
                  <a:buChar char="•"/>
                  <a:defRPr/>
                </a:pPr>
                <a:endParaRPr lang="en-GB" sz="1200" kern="0">
                  <a:latin typeface="Georgia" pitchFamily="18" charset="0"/>
                  <a:cs typeface="Arial" charset="0"/>
                </a:endParaRPr>
              </a:p>
            </p:txBody>
          </p:sp>
        </p:grpSp>
        <p:grpSp>
          <p:nvGrpSpPr>
            <p:cNvPr id="63" name="Group 62"/>
            <p:cNvGrpSpPr/>
            <p:nvPr/>
          </p:nvGrpSpPr>
          <p:grpSpPr>
            <a:xfrm>
              <a:off x="1314870" y="6002413"/>
              <a:ext cx="2993238" cy="689018"/>
              <a:chOff x="522782" y="5138317"/>
              <a:chExt cx="2993238" cy="689018"/>
            </a:xfrm>
          </p:grpSpPr>
          <p:sp>
            <p:nvSpPr>
              <p:cNvPr id="70" name="Freeform 69"/>
              <p:cNvSpPr/>
              <p:nvPr/>
            </p:nvSpPr>
            <p:spPr>
              <a:xfrm flipH="1" flipV="1">
                <a:off x="596108" y="5615083"/>
                <a:ext cx="2919912" cy="212252"/>
              </a:xfrm>
              <a:custGeom>
                <a:avLst/>
                <a:gdLst>
                  <a:gd name="connsiteX0" fmla="*/ 0 w 733245"/>
                  <a:gd name="connsiteY0" fmla="*/ 198407 h 198407"/>
                  <a:gd name="connsiteX1" fmla="*/ 198407 w 733245"/>
                  <a:gd name="connsiteY1" fmla="*/ 0 h 198407"/>
                  <a:gd name="connsiteX2" fmla="*/ 733245 w 733245"/>
                  <a:gd name="connsiteY2" fmla="*/ 0 h 198407"/>
                  <a:gd name="connsiteX0" fmla="*/ 0 w 733245"/>
                  <a:gd name="connsiteY0" fmla="*/ 198407 h 198407"/>
                  <a:gd name="connsiteX1" fmla="*/ 37531 w 733245"/>
                  <a:gd name="connsiteY1" fmla="*/ 0 h 198407"/>
                  <a:gd name="connsiteX2" fmla="*/ 733245 w 733245"/>
                  <a:gd name="connsiteY2" fmla="*/ 0 h 198407"/>
                </a:gdLst>
                <a:ahLst/>
                <a:cxnLst>
                  <a:cxn ang="0">
                    <a:pos x="connsiteX0" y="connsiteY0"/>
                  </a:cxn>
                  <a:cxn ang="0">
                    <a:pos x="connsiteX1" y="connsiteY1"/>
                  </a:cxn>
                  <a:cxn ang="0">
                    <a:pos x="connsiteX2" y="connsiteY2"/>
                  </a:cxn>
                </a:cxnLst>
                <a:rect l="l" t="t" r="r" b="b"/>
                <a:pathLst>
                  <a:path w="733245" h="198407">
                    <a:moveTo>
                      <a:pt x="0" y="198407"/>
                    </a:moveTo>
                    <a:lnTo>
                      <a:pt x="37531" y="0"/>
                    </a:lnTo>
                    <a:lnTo>
                      <a:pt x="733245" y="0"/>
                    </a:lnTo>
                  </a:path>
                </a:pathLst>
              </a:cu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824">
                  <a:latin typeface="Georgia" panose="02040502050405020303" pitchFamily="18" charset="0"/>
                </a:endParaRPr>
              </a:p>
            </p:txBody>
          </p:sp>
          <p:sp>
            <p:nvSpPr>
              <p:cNvPr id="71" name="Rectangle 10"/>
              <p:cNvSpPr>
                <a:spLocks noChangeArrowheads="1"/>
              </p:cNvSpPr>
              <p:nvPr/>
            </p:nvSpPr>
            <p:spPr bwMode="auto">
              <a:xfrm>
                <a:off x="522782" y="5138317"/>
                <a:ext cx="2554719" cy="59595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04608" eaLnBrk="0" hangingPunct="0">
                  <a:spcAft>
                    <a:spcPts val="176"/>
                  </a:spcAft>
                  <a:defRPr/>
                </a:pPr>
                <a:r>
                  <a:rPr lang="en-GB" sz="1400" b="1" kern="0">
                    <a:latin typeface="Georgia" panose="02040502050405020303" pitchFamily="18" charset="0"/>
                    <a:cs typeface="Arial" charset="0"/>
                  </a:rPr>
                  <a:t>Freedom in Payment</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Send and receive money anywhere anytime</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No cross-border limitations</a:t>
                </a:r>
              </a:p>
            </p:txBody>
          </p:sp>
        </p:grpSp>
        <p:grpSp>
          <p:nvGrpSpPr>
            <p:cNvPr id="64" name="Group 63"/>
            <p:cNvGrpSpPr/>
            <p:nvPr/>
          </p:nvGrpSpPr>
          <p:grpSpPr>
            <a:xfrm>
              <a:off x="7081785" y="4382961"/>
              <a:ext cx="2919912" cy="1324791"/>
              <a:chOff x="7227759" y="4382961"/>
              <a:chExt cx="2919912" cy="1324791"/>
            </a:xfrm>
          </p:grpSpPr>
          <p:sp>
            <p:nvSpPr>
              <p:cNvPr id="68" name="Freeform 67"/>
              <p:cNvSpPr/>
              <p:nvPr/>
            </p:nvSpPr>
            <p:spPr>
              <a:xfrm flipV="1">
                <a:off x="7227759" y="5495500"/>
                <a:ext cx="2919912" cy="212252"/>
              </a:xfrm>
              <a:custGeom>
                <a:avLst/>
                <a:gdLst>
                  <a:gd name="connsiteX0" fmla="*/ 0 w 733245"/>
                  <a:gd name="connsiteY0" fmla="*/ 198407 h 198407"/>
                  <a:gd name="connsiteX1" fmla="*/ 198407 w 733245"/>
                  <a:gd name="connsiteY1" fmla="*/ 0 h 198407"/>
                  <a:gd name="connsiteX2" fmla="*/ 733245 w 733245"/>
                  <a:gd name="connsiteY2" fmla="*/ 0 h 198407"/>
                  <a:gd name="connsiteX0" fmla="*/ 0 w 733245"/>
                  <a:gd name="connsiteY0" fmla="*/ 198407 h 198407"/>
                  <a:gd name="connsiteX1" fmla="*/ 37531 w 733245"/>
                  <a:gd name="connsiteY1" fmla="*/ 0 h 198407"/>
                  <a:gd name="connsiteX2" fmla="*/ 733245 w 733245"/>
                  <a:gd name="connsiteY2" fmla="*/ 0 h 198407"/>
                </a:gdLst>
                <a:ahLst/>
                <a:cxnLst>
                  <a:cxn ang="0">
                    <a:pos x="connsiteX0" y="connsiteY0"/>
                  </a:cxn>
                  <a:cxn ang="0">
                    <a:pos x="connsiteX1" y="connsiteY1"/>
                  </a:cxn>
                  <a:cxn ang="0">
                    <a:pos x="connsiteX2" y="connsiteY2"/>
                  </a:cxn>
                </a:cxnLst>
                <a:rect l="l" t="t" r="r" b="b"/>
                <a:pathLst>
                  <a:path w="733245" h="198407">
                    <a:moveTo>
                      <a:pt x="0" y="198407"/>
                    </a:moveTo>
                    <a:lnTo>
                      <a:pt x="37531" y="0"/>
                    </a:lnTo>
                    <a:lnTo>
                      <a:pt x="733245" y="0"/>
                    </a:lnTo>
                  </a:path>
                </a:pathLst>
              </a:custGeom>
              <a:ln w="19050">
                <a:solidFill>
                  <a:schemeClr val="accent5"/>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824">
                  <a:latin typeface="Georgia" panose="02040502050405020303" pitchFamily="18" charset="0"/>
                </a:endParaRPr>
              </a:p>
            </p:txBody>
          </p:sp>
          <p:sp>
            <p:nvSpPr>
              <p:cNvPr id="69" name="Rectangle 10"/>
              <p:cNvSpPr>
                <a:spLocks noChangeArrowheads="1"/>
              </p:cNvSpPr>
              <p:nvPr/>
            </p:nvSpPr>
            <p:spPr bwMode="auto">
              <a:xfrm>
                <a:off x="7592952" y="4382961"/>
                <a:ext cx="2554719" cy="113903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04608" eaLnBrk="0" hangingPunct="0">
                  <a:spcAft>
                    <a:spcPts val="176"/>
                  </a:spcAft>
                  <a:defRPr/>
                </a:pPr>
                <a:r>
                  <a:rPr lang="en-GB" sz="1400" b="1" kern="0">
                    <a:latin typeface="Georgia" panose="02040502050405020303" pitchFamily="18" charset="0"/>
                    <a:cs typeface="Arial" charset="0"/>
                  </a:rPr>
                  <a:t>Consensus Ledger</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Global shared ledger built on a distributed database system</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Managed by a network of independent validation servers</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Distributed consensus process</a:t>
                </a:r>
              </a:p>
            </p:txBody>
          </p:sp>
        </p:grpSp>
        <p:grpSp>
          <p:nvGrpSpPr>
            <p:cNvPr id="65" name="Group 64"/>
            <p:cNvGrpSpPr/>
            <p:nvPr/>
          </p:nvGrpSpPr>
          <p:grpSpPr>
            <a:xfrm>
              <a:off x="6239212" y="5825955"/>
              <a:ext cx="2919912" cy="834996"/>
              <a:chOff x="6239212" y="5825955"/>
              <a:chExt cx="2919912" cy="834996"/>
            </a:xfrm>
          </p:grpSpPr>
          <p:sp>
            <p:nvSpPr>
              <p:cNvPr id="66" name="Freeform 65"/>
              <p:cNvSpPr/>
              <p:nvPr/>
            </p:nvSpPr>
            <p:spPr>
              <a:xfrm flipV="1">
                <a:off x="6239212" y="6448699"/>
                <a:ext cx="2919912" cy="212252"/>
              </a:xfrm>
              <a:custGeom>
                <a:avLst/>
                <a:gdLst>
                  <a:gd name="connsiteX0" fmla="*/ 0 w 733245"/>
                  <a:gd name="connsiteY0" fmla="*/ 198407 h 198407"/>
                  <a:gd name="connsiteX1" fmla="*/ 198407 w 733245"/>
                  <a:gd name="connsiteY1" fmla="*/ 0 h 198407"/>
                  <a:gd name="connsiteX2" fmla="*/ 733245 w 733245"/>
                  <a:gd name="connsiteY2" fmla="*/ 0 h 198407"/>
                  <a:gd name="connsiteX0" fmla="*/ 0 w 733245"/>
                  <a:gd name="connsiteY0" fmla="*/ 198407 h 198407"/>
                  <a:gd name="connsiteX1" fmla="*/ 37531 w 733245"/>
                  <a:gd name="connsiteY1" fmla="*/ 0 h 198407"/>
                  <a:gd name="connsiteX2" fmla="*/ 733245 w 733245"/>
                  <a:gd name="connsiteY2" fmla="*/ 0 h 198407"/>
                </a:gdLst>
                <a:ahLst/>
                <a:cxnLst>
                  <a:cxn ang="0">
                    <a:pos x="connsiteX0" y="connsiteY0"/>
                  </a:cxn>
                  <a:cxn ang="0">
                    <a:pos x="connsiteX1" y="connsiteY1"/>
                  </a:cxn>
                  <a:cxn ang="0">
                    <a:pos x="connsiteX2" y="connsiteY2"/>
                  </a:cxn>
                </a:cxnLst>
                <a:rect l="l" t="t" r="r" b="b"/>
                <a:pathLst>
                  <a:path w="733245" h="198407">
                    <a:moveTo>
                      <a:pt x="0" y="198407"/>
                    </a:moveTo>
                    <a:lnTo>
                      <a:pt x="37531" y="0"/>
                    </a:lnTo>
                    <a:lnTo>
                      <a:pt x="733245" y="0"/>
                    </a:lnTo>
                  </a:path>
                </a:pathLst>
              </a:cu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71">
                  <a:latin typeface="Georgia" panose="02040502050405020303" pitchFamily="18" charset="0"/>
                </a:endParaRPr>
              </a:p>
            </p:txBody>
          </p:sp>
          <p:sp>
            <p:nvSpPr>
              <p:cNvPr id="67" name="Rectangle 10"/>
              <p:cNvSpPr>
                <a:spLocks noChangeArrowheads="1"/>
              </p:cNvSpPr>
              <p:nvPr/>
            </p:nvSpPr>
            <p:spPr bwMode="auto">
              <a:xfrm>
                <a:off x="6604404" y="5825955"/>
                <a:ext cx="1893303" cy="59595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04608" eaLnBrk="0" hangingPunct="0">
                  <a:spcAft>
                    <a:spcPts val="176"/>
                  </a:spcAft>
                  <a:defRPr/>
                </a:pPr>
                <a:r>
                  <a:rPr lang="en-GB" sz="1400" b="1" kern="0">
                    <a:latin typeface="Georgia" panose="02040502050405020303" pitchFamily="18" charset="0"/>
                    <a:cs typeface="Arial" charset="0"/>
                  </a:rPr>
                  <a:t>Ledger Security</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Robust algorithms</a:t>
                </a:r>
              </a:p>
              <a:p>
                <a:pPr marL="171450" indent="-171450" defTabSz="704608" eaLnBrk="0" hangingPunct="0">
                  <a:spcAft>
                    <a:spcPts val="176"/>
                  </a:spcAft>
                  <a:buFont typeface="Arial" panose="020B0604020202020204" pitchFamily="34" charset="0"/>
                  <a:buChar char="•"/>
                  <a:defRPr/>
                </a:pPr>
                <a:r>
                  <a:rPr lang="en-GB" sz="1200" kern="0">
                    <a:latin typeface="Georgia" pitchFamily="18" charset="0"/>
                    <a:cs typeface="Arial" charset="0"/>
                  </a:rPr>
                  <a:t>Cryptographically secured</a:t>
                </a:r>
              </a:p>
            </p:txBody>
          </p:sp>
        </p:grpSp>
      </p:grpSp>
      <p:sp>
        <p:nvSpPr>
          <p:cNvPr id="109" name="Text Placeholder 2"/>
          <p:cNvSpPr>
            <a:spLocks noGrp="1"/>
          </p:cNvSpPr>
          <p:nvPr/>
        </p:nvSpPr>
        <p:spPr>
          <a:xfrm>
            <a:off x="36317" y="1"/>
            <a:ext cx="12155683" cy="845632"/>
          </a:xfrm>
          <a:prstGeom prst="rect">
            <a:avLst/>
          </a:prstGeom>
        </p:spPr>
        <p:txBody>
          <a:bodyPr vert="horz" lIns="0" tIns="0" rIns="0" bIns="0" rtlCol="0">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tx2"/>
                </a:solidFill>
              </a:rPr>
              <a:t>Advantages</a:t>
            </a:r>
          </a:p>
        </p:txBody>
      </p:sp>
    </p:spTree>
    <p:custDataLst>
      <p:custData r:id="rId1"/>
      <p:tags r:id="rId2"/>
    </p:custDataLst>
    <p:extLst>
      <p:ext uri="{BB962C8B-B14F-4D97-AF65-F5344CB8AC3E}">
        <p14:creationId xmlns:p14="http://schemas.microsoft.com/office/powerpoint/2010/main" val="230787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34186F-AC11-432E-8C32-C9C595C2126E}"/>
              </a:ext>
            </a:extLst>
          </p:cNvPr>
          <p:cNvSpPr/>
          <p:nvPr/>
        </p:nvSpPr>
        <p:spPr>
          <a:xfrm>
            <a:off x="0" y="1828800"/>
            <a:ext cx="6941574" cy="3035710"/>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a:latin typeface="Georgia" panose="02040502050405020303" pitchFamily="18" charset="0"/>
              </a:rPr>
              <a:t>Use Cases</a:t>
            </a:r>
          </a:p>
        </p:txBody>
      </p:sp>
    </p:spTree>
    <p:custDataLst>
      <p:custData r:id="rId1"/>
    </p:custDataLst>
    <p:extLst>
      <p:ext uri="{BB962C8B-B14F-4D97-AF65-F5344CB8AC3E}">
        <p14:creationId xmlns:p14="http://schemas.microsoft.com/office/powerpoint/2010/main" val="18054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US" sz="794" noProof="1"/>
              <a:t>-1 Global Payments</a:t>
            </a:r>
            <a:endParaRPr lang="en-GB" sz="794" noProof="1"/>
          </a:p>
        </p:txBody>
      </p:sp>
      <p:sp>
        <p:nvSpPr>
          <p:cNvPr id="59" name="Text Placeholder 2"/>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Global Payments - overview</a:t>
            </a:r>
          </a:p>
        </p:txBody>
      </p:sp>
      <p:grpSp>
        <p:nvGrpSpPr>
          <p:cNvPr id="128" name="Group 127"/>
          <p:cNvGrpSpPr/>
          <p:nvPr/>
        </p:nvGrpSpPr>
        <p:grpSpPr>
          <a:xfrm>
            <a:off x="227183" y="2110123"/>
            <a:ext cx="5552068" cy="4122378"/>
            <a:chOff x="177954" y="2514718"/>
            <a:chExt cx="4539531" cy="4672028"/>
          </a:xfrm>
        </p:grpSpPr>
        <p:sp>
          <p:nvSpPr>
            <p:cNvPr id="126" name="Rectangle 125"/>
            <p:cNvSpPr/>
            <p:nvPr/>
          </p:nvSpPr>
          <p:spPr>
            <a:xfrm>
              <a:off x="222496" y="2514718"/>
              <a:ext cx="4494989" cy="4672028"/>
            </a:xfrm>
            <a:prstGeom prst="rect">
              <a:avLst/>
            </a:prstGeom>
            <a:solidFill>
              <a:schemeClr val="bg1">
                <a:lumMod val="95000"/>
              </a:schemeClr>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p>
          </p:txBody>
        </p:sp>
        <p:grpSp>
          <p:nvGrpSpPr>
            <p:cNvPr id="125" name="Group 124"/>
            <p:cNvGrpSpPr/>
            <p:nvPr/>
          </p:nvGrpSpPr>
          <p:grpSpPr>
            <a:xfrm>
              <a:off x="177954" y="2879814"/>
              <a:ext cx="4519365" cy="4071116"/>
              <a:chOff x="196098" y="2373453"/>
              <a:chExt cx="4519365" cy="4071116"/>
            </a:xfrm>
          </p:grpSpPr>
          <p:grpSp>
            <p:nvGrpSpPr>
              <p:cNvPr id="61" name="Group 60"/>
              <p:cNvGrpSpPr/>
              <p:nvPr/>
            </p:nvGrpSpPr>
            <p:grpSpPr>
              <a:xfrm>
                <a:off x="836676" y="2917035"/>
                <a:ext cx="3273158" cy="3193807"/>
                <a:chOff x="333730" y="2930651"/>
                <a:chExt cx="3273158" cy="3193807"/>
              </a:xfrm>
            </p:grpSpPr>
            <p:grpSp>
              <p:nvGrpSpPr>
                <p:cNvPr id="58" name="Group 57"/>
                <p:cNvGrpSpPr/>
                <p:nvPr/>
              </p:nvGrpSpPr>
              <p:grpSpPr>
                <a:xfrm>
                  <a:off x="836675" y="3408856"/>
                  <a:ext cx="2286001" cy="2306144"/>
                  <a:chOff x="761999" y="3408856"/>
                  <a:chExt cx="2286001" cy="2306144"/>
                </a:xfrm>
              </p:grpSpPr>
              <p:cxnSp>
                <p:nvCxnSpPr>
                  <p:cNvPr id="57" name="Straight Connector 56"/>
                  <p:cNvCxnSpPr/>
                  <p:nvPr/>
                </p:nvCxnSpPr>
                <p:spPr>
                  <a:xfrm>
                    <a:off x="1905000" y="3429000"/>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1905000" y="3429000"/>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2700000">
                    <a:off x="1904999" y="3425952"/>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2700000">
                    <a:off x="1904997" y="3408856"/>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 name="Freeform 4851"/>
                <p:cNvSpPr>
                  <a:spLocks noEditPoints="1"/>
                </p:cNvSpPr>
                <p:nvPr/>
              </p:nvSpPr>
              <p:spPr bwMode="auto">
                <a:xfrm>
                  <a:off x="1760341" y="293065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1" name="Freeform 4838"/>
                <p:cNvSpPr>
                  <a:spLocks noEditPoints="1"/>
                </p:cNvSpPr>
                <p:nvPr/>
              </p:nvSpPr>
              <p:spPr bwMode="auto">
                <a:xfrm>
                  <a:off x="768835" y="3289592"/>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2" name="Freeform 4983"/>
                <p:cNvSpPr>
                  <a:spLocks noEditPoints="1"/>
                </p:cNvSpPr>
                <p:nvPr/>
              </p:nvSpPr>
              <p:spPr bwMode="auto">
                <a:xfrm>
                  <a:off x="333730" y="4357987"/>
                  <a:ext cx="448603" cy="421929"/>
                </a:xfrm>
                <a:custGeom>
                  <a:avLst/>
                  <a:gdLst>
                    <a:gd name="T0" fmla="*/ 168 w 370"/>
                    <a:gd name="T1" fmla="*/ 282 h 348"/>
                    <a:gd name="T2" fmla="*/ 252 w 370"/>
                    <a:gd name="T3" fmla="*/ 272 h 348"/>
                    <a:gd name="T4" fmla="*/ 304 w 370"/>
                    <a:gd name="T5" fmla="*/ 204 h 348"/>
                    <a:gd name="T6" fmla="*/ 312 w 370"/>
                    <a:gd name="T7" fmla="*/ 168 h 348"/>
                    <a:gd name="T8" fmla="*/ 318 w 370"/>
                    <a:gd name="T9" fmla="*/ 166 h 348"/>
                    <a:gd name="T10" fmla="*/ 328 w 370"/>
                    <a:gd name="T11" fmla="*/ 176 h 348"/>
                    <a:gd name="T12" fmla="*/ 314 w 370"/>
                    <a:gd name="T13" fmla="*/ 234 h 348"/>
                    <a:gd name="T14" fmla="*/ 274 w 370"/>
                    <a:gd name="T15" fmla="*/ 282 h 348"/>
                    <a:gd name="T16" fmla="*/ 214 w 370"/>
                    <a:gd name="T17" fmla="*/ 306 h 348"/>
                    <a:gd name="T18" fmla="*/ 164 w 370"/>
                    <a:gd name="T19" fmla="*/ 302 h 348"/>
                    <a:gd name="T20" fmla="*/ 126 w 370"/>
                    <a:gd name="T21" fmla="*/ 282 h 348"/>
                    <a:gd name="T22" fmla="*/ 134 w 370"/>
                    <a:gd name="T23" fmla="*/ 270 h 348"/>
                    <a:gd name="T24" fmla="*/ 174 w 370"/>
                    <a:gd name="T25" fmla="*/ 262 h 348"/>
                    <a:gd name="T26" fmla="*/ 220 w 370"/>
                    <a:gd name="T27" fmla="*/ 262 h 348"/>
                    <a:gd name="T28" fmla="*/ 268 w 370"/>
                    <a:gd name="T29" fmla="*/ 230 h 348"/>
                    <a:gd name="T30" fmla="*/ 286 w 370"/>
                    <a:gd name="T31" fmla="*/ 176 h 348"/>
                    <a:gd name="T32" fmla="*/ 276 w 370"/>
                    <a:gd name="T33" fmla="*/ 166 h 348"/>
                    <a:gd name="T34" fmla="*/ 266 w 370"/>
                    <a:gd name="T35" fmla="*/ 176 h 348"/>
                    <a:gd name="T36" fmla="*/ 252 w 370"/>
                    <a:gd name="T37" fmla="*/ 218 h 348"/>
                    <a:gd name="T38" fmla="*/ 206 w 370"/>
                    <a:gd name="T39" fmla="*/ 244 h 348"/>
                    <a:gd name="T40" fmla="*/ 162 w 370"/>
                    <a:gd name="T41" fmla="*/ 236 h 348"/>
                    <a:gd name="T42" fmla="*/ 148 w 370"/>
                    <a:gd name="T43" fmla="*/ 238 h 348"/>
                    <a:gd name="T44" fmla="*/ 152 w 370"/>
                    <a:gd name="T45" fmla="*/ 252 h 348"/>
                    <a:gd name="T46" fmla="*/ 232 w 370"/>
                    <a:gd name="T47" fmla="*/ 126 h 348"/>
                    <a:gd name="T48" fmla="*/ 336 w 370"/>
                    <a:gd name="T49" fmla="*/ 72 h 348"/>
                    <a:gd name="T50" fmla="*/ 340 w 370"/>
                    <a:gd name="T51" fmla="*/ 6 h 348"/>
                    <a:gd name="T52" fmla="*/ 232 w 370"/>
                    <a:gd name="T53" fmla="*/ 56 h 348"/>
                    <a:gd name="T54" fmla="*/ 228 w 370"/>
                    <a:gd name="T55" fmla="*/ 116 h 348"/>
                    <a:gd name="T56" fmla="*/ 116 w 370"/>
                    <a:gd name="T57" fmla="*/ 106 h 348"/>
                    <a:gd name="T58" fmla="*/ 114 w 370"/>
                    <a:gd name="T59" fmla="*/ 72 h 348"/>
                    <a:gd name="T60" fmla="*/ 136 w 370"/>
                    <a:gd name="T61" fmla="*/ 54 h 348"/>
                    <a:gd name="T62" fmla="*/ 168 w 370"/>
                    <a:gd name="T63" fmla="*/ 60 h 348"/>
                    <a:gd name="T64" fmla="*/ 228 w 370"/>
                    <a:gd name="T65" fmla="*/ 158 h 348"/>
                    <a:gd name="T66" fmla="*/ 222 w 370"/>
                    <a:gd name="T67" fmla="*/ 192 h 348"/>
                    <a:gd name="T68" fmla="*/ 194 w 370"/>
                    <a:gd name="T69" fmla="*/ 206 h 348"/>
                    <a:gd name="T70" fmla="*/ 162 w 370"/>
                    <a:gd name="T71" fmla="*/ 188 h 348"/>
                    <a:gd name="T72" fmla="*/ 184 w 370"/>
                    <a:gd name="T73" fmla="*/ 180 h 348"/>
                    <a:gd name="T74" fmla="*/ 204 w 370"/>
                    <a:gd name="T75" fmla="*/ 180 h 348"/>
                    <a:gd name="T76" fmla="*/ 204 w 370"/>
                    <a:gd name="T77" fmla="*/ 160 h 348"/>
                    <a:gd name="T78" fmla="*/ 184 w 370"/>
                    <a:gd name="T79" fmla="*/ 160 h 348"/>
                    <a:gd name="T80" fmla="*/ 114 w 370"/>
                    <a:gd name="T81" fmla="*/ 142 h 348"/>
                    <a:gd name="T82" fmla="*/ 104 w 370"/>
                    <a:gd name="T83" fmla="*/ 132 h 348"/>
                    <a:gd name="T84" fmla="*/ 0 w 370"/>
                    <a:gd name="T85" fmla="*/ 196 h 348"/>
                    <a:gd name="T86" fmla="*/ 4 w 370"/>
                    <a:gd name="T87" fmla="*/ 256 h 348"/>
                    <a:gd name="T88" fmla="*/ 108 w 370"/>
                    <a:gd name="T89" fmla="*/ 202 h 348"/>
                    <a:gd name="T90" fmla="*/ 360 w 370"/>
                    <a:gd name="T91" fmla="*/ 166 h 348"/>
                    <a:gd name="T92" fmla="*/ 350 w 370"/>
                    <a:gd name="T93" fmla="*/ 176 h 348"/>
                    <a:gd name="T94" fmla="*/ 334 w 370"/>
                    <a:gd name="T95" fmla="*/ 244 h 348"/>
                    <a:gd name="T96" fmla="*/ 286 w 370"/>
                    <a:gd name="T97" fmla="*/ 300 h 348"/>
                    <a:gd name="T98" fmla="*/ 232 w 370"/>
                    <a:gd name="T99" fmla="*/ 324 h 348"/>
                    <a:gd name="T100" fmla="*/ 158 w 370"/>
                    <a:gd name="T101" fmla="*/ 324 h 348"/>
                    <a:gd name="T102" fmla="*/ 116 w 370"/>
                    <a:gd name="T103" fmla="*/ 306 h 348"/>
                    <a:gd name="T104" fmla="*/ 106 w 370"/>
                    <a:gd name="T105" fmla="*/ 316 h 348"/>
                    <a:gd name="T106" fmla="*/ 130 w 370"/>
                    <a:gd name="T107" fmla="*/ 336 h 348"/>
                    <a:gd name="T108" fmla="*/ 198 w 370"/>
                    <a:gd name="T109" fmla="*/ 348 h 348"/>
                    <a:gd name="T110" fmla="*/ 284 w 370"/>
                    <a:gd name="T111" fmla="*/ 326 h 348"/>
                    <a:gd name="T112" fmla="*/ 344 w 370"/>
                    <a:gd name="T113" fmla="*/ 266 h 348"/>
                    <a:gd name="T114" fmla="*/ 368 w 370"/>
                    <a:gd name="T115" fmla="*/ 198 h 348"/>
                    <a:gd name="T116" fmla="*/ 364 w 370"/>
                    <a:gd name="T117" fmla="*/ 16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48">
                      <a:moveTo>
                        <a:pt x="142" y="272"/>
                      </a:moveTo>
                      <a:lnTo>
                        <a:pt x="142" y="272"/>
                      </a:lnTo>
                      <a:lnTo>
                        <a:pt x="154" y="278"/>
                      </a:lnTo>
                      <a:lnTo>
                        <a:pt x="168" y="282"/>
                      </a:lnTo>
                      <a:lnTo>
                        <a:pt x="168" y="282"/>
                      </a:lnTo>
                      <a:lnTo>
                        <a:pt x="190" y="286"/>
                      </a:lnTo>
                      <a:lnTo>
                        <a:pt x="212" y="286"/>
                      </a:lnTo>
                      <a:lnTo>
                        <a:pt x="232" y="280"/>
                      </a:lnTo>
                      <a:lnTo>
                        <a:pt x="252" y="272"/>
                      </a:lnTo>
                      <a:lnTo>
                        <a:pt x="252" y="272"/>
                      </a:lnTo>
                      <a:lnTo>
                        <a:pt x="270" y="258"/>
                      </a:lnTo>
                      <a:lnTo>
                        <a:pt x="286" y="242"/>
                      </a:lnTo>
                      <a:lnTo>
                        <a:pt x="296" y="224"/>
                      </a:lnTo>
                      <a:lnTo>
                        <a:pt x="304" y="204"/>
                      </a:lnTo>
                      <a:lnTo>
                        <a:pt x="304" y="204"/>
                      </a:lnTo>
                      <a:lnTo>
                        <a:pt x="308" y="190"/>
                      </a:lnTo>
                      <a:lnTo>
                        <a:pt x="308" y="176"/>
                      </a:lnTo>
                      <a:lnTo>
                        <a:pt x="308" y="176"/>
                      </a:lnTo>
                      <a:lnTo>
                        <a:pt x="308" y="172"/>
                      </a:lnTo>
                      <a:lnTo>
                        <a:pt x="312" y="168"/>
                      </a:lnTo>
                      <a:lnTo>
                        <a:pt x="314" y="166"/>
                      </a:lnTo>
                      <a:lnTo>
                        <a:pt x="318" y="166"/>
                      </a:lnTo>
                      <a:lnTo>
                        <a:pt x="318" y="166"/>
                      </a:lnTo>
                      <a:lnTo>
                        <a:pt x="318" y="166"/>
                      </a:lnTo>
                      <a:lnTo>
                        <a:pt x="318" y="166"/>
                      </a:lnTo>
                      <a:lnTo>
                        <a:pt x="322" y="166"/>
                      </a:lnTo>
                      <a:lnTo>
                        <a:pt x="326" y="168"/>
                      </a:lnTo>
                      <a:lnTo>
                        <a:pt x="328" y="172"/>
                      </a:lnTo>
                      <a:lnTo>
                        <a:pt x="328" y="176"/>
                      </a:lnTo>
                      <a:lnTo>
                        <a:pt x="328" y="176"/>
                      </a:lnTo>
                      <a:lnTo>
                        <a:pt x="328" y="192"/>
                      </a:lnTo>
                      <a:lnTo>
                        <a:pt x="324" y="210"/>
                      </a:lnTo>
                      <a:lnTo>
                        <a:pt x="324" y="210"/>
                      </a:lnTo>
                      <a:lnTo>
                        <a:pt x="320" y="222"/>
                      </a:lnTo>
                      <a:lnTo>
                        <a:pt x="314" y="234"/>
                      </a:lnTo>
                      <a:lnTo>
                        <a:pt x="308" y="244"/>
                      </a:lnTo>
                      <a:lnTo>
                        <a:pt x="302" y="254"/>
                      </a:lnTo>
                      <a:lnTo>
                        <a:pt x="292" y="264"/>
                      </a:lnTo>
                      <a:lnTo>
                        <a:pt x="284" y="274"/>
                      </a:lnTo>
                      <a:lnTo>
                        <a:pt x="274" y="282"/>
                      </a:lnTo>
                      <a:lnTo>
                        <a:pt x="262" y="288"/>
                      </a:lnTo>
                      <a:lnTo>
                        <a:pt x="262" y="288"/>
                      </a:lnTo>
                      <a:lnTo>
                        <a:pt x="248" y="296"/>
                      </a:lnTo>
                      <a:lnTo>
                        <a:pt x="230" y="302"/>
                      </a:lnTo>
                      <a:lnTo>
                        <a:pt x="214" y="306"/>
                      </a:lnTo>
                      <a:lnTo>
                        <a:pt x="198" y="306"/>
                      </a:lnTo>
                      <a:lnTo>
                        <a:pt x="198" y="306"/>
                      </a:lnTo>
                      <a:lnTo>
                        <a:pt x="180" y="306"/>
                      </a:lnTo>
                      <a:lnTo>
                        <a:pt x="164" y="302"/>
                      </a:lnTo>
                      <a:lnTo>
                        <a:pt x="164" y="302"/>
                      </a:lnTo>
                      <a:lnTo>
                        <a:pt x="146" y="296"/>
                      </a:lnTo>
                      <a:lnTo>
                        <a:pt x="132" y="288"/>
                      </a:lnTo>
                      <a:lnTo>
                        <a:pt x="132" y="288"/>
                      </a:lnTo>
                      <a:lnTo>
                        <a:pt x="128" y="286"/>
                      </a:lnTo>
                      <a:lnTo>
                        <a:pt x="126" y="282"/>
                      </a:lnTo>
                      <a:lnTo>
                        <a:pt x="126" y="278"/>
                      </a:lnTo>
                      <a:lnTo>
                        <a:pt x="128" y="276"/>
                      </a:lnTo>
                      <a:lnTo>
                        <a:pt x="128" y="276"/>
                      </a:lnTo>
                      <a:lnTo>
                        <a:pt x="130" y="272"/>
                      </a:lnTo>
                      <a:lnTo>
                        <a:pt x="134" y="270"/>
                      </a:lnTo>
                      <a:lnTo>
                        <a:pt x="138" y="270"/>
                      </a:lnTo>
                      <a:lnTo>
                        <a:pt x="142" y="272"/>
                      </a:lnTo>
                      <a:lnTo>
                        <a:pt x="142" y="272"/>
                      </a:lnTo>
                      <a:close/>
                      <a:moveTo>
                        <a:pt x="174" y="262"/>
                      </a:moveTo>
                      <a:lnTo>
                        <a:pt x="174" y="262"/>
                      </a:lnTo>
                      <a:lnTo>
                        <a:pt x="186" y="264"/>
                      </a:lnTo>
                      <a:lnTo>
                        <a:pt x="198" y="264"/>
                      </a:lnTo>
                      <a:lnTo>
                        <a:pt x="198" y="264"/>
                      </a:lnTo>
                      <a:lnTo>
                        <a:pt x="208" y="264"/>
                      </a:lnTo>
                      <a:lnTo>
                        <a:pt x="220" y="262"/>
                      </a:lnTo>
                      <a:lnTo>
                        <a:pt x="232" y="258"/>
                      </a:lnTo>
                      <a:lnTo>
                        <a:pt x="242" y="252"/>
                      </a:lnTo>
                      <a:lnTo>
                        <a:pt x="242" y="252"/>
                      </a:lnTo>
                      <a:lnTo>
                        <a:pt x="256" y="242"/>
                      </a:lnTo>
                      <a:lnTo>
                        <a:pt x="268" y="230"/>
                      </a:lnTo>
                      <a:lnTo>
                        <a:pt x="276" y="214"/>
                      </a:lnTo>
                      <a:lnTo>
                        <a:pt x="284" y="198"/>
                      </a:lnTo>
                      <a:lnTo>
                        <a:pt x="284" y="198"/>
                      </a:lnTo>
                      <a:lnTo>
                        <a:pt x="286" y="186"/>
                      </a:lnTo>
                      <a:lnTo>
                        <a:pt x="286" y="176"/>
                      </a:lnTo>
                      <a:lnTo>
                        <a:pt x="286" y="176"/>
                      </a:lnTo>
                      <a:lnTo>
                        <a:pt x="286" y="172"/>
                      </a:lnTo>
                      <a:lnTo>
                        <a:pt x="284" y="168"/>
                      </a:lnTo>
                      <a:lnTo>
                        <a:pt x="280" y="166"/>
                      </a:lnTo>
                      <a:lnTo>
                        <a:pt x="276" y="166"/>
                      </a:lnTo>
                      <a:lnTo>
                        <a:pt x="276" y="166"/>
                      </a:lnTo>
                      <a:lnTo>
                        <a:pt x="272" y="166"/>
                      </a:lnTo>
                      <a:lnTo>
                        <a:pt x="270" y="168"/>
                      </a:lnTo>
                      <a:lnTo>
                        <a:pt x="266" y="172"/>
                      </a:lnTo>
                      <a:lnTo>
                        <a:pt x="266" y="176"/>
                      </a:lnTo>
                      <a:lnTo>
                        <a:pt x="266" y="176"/>
                      </a:lnTo>
                      <a:lnTo>
                        <a:pt x="264" y="192"/>
                      </a:lnTo>
                      <a:lnTo>
                        <a:pt x="264" y="192"/>
                      </a:lnTo>
                      <a:lnTo>
                        <a:pt x="258" y="206"/>
                      </a:lnTo>
                      <a:lnTo>
                        <a:pt x="252" y="218"/>
                      </a:lnTo>
                      <a:lnTo>
                        <a:pt x="242" y="228"/>
                      </a:lnTo>
                      <a:lnTo>
                        <a:pt x="232" y="234"/>
                      </a:lnTo>
                      <a:lnTo>
                        <a:pt x="232" y="234"/>
                      </a:lnTo>
                      <a:lnTo>
                        <a:pt x="220" y="240"/>
                      </a:lnTo>
                      <a:lnTo>
                        <a:pt x="206" y="244"/>
                      </a:lnTo>
                      <a:lnTo>
                        <a:pt x="192" y="244"/>
                      </a:lnTo>
                      <a:lnTo>
                        <a:pt x="180" y="242"/>
                      </a:lnTo>
                      <a:lnTo>
                        <a:pt x="180" y="242"/>
                      </a:lnTo>
                      <a:lnTo>
                        <a:pt x="162" y="236"/>
                      </a:lnTo>
                      <a:lnTo>
                        <a:pt x="162" y="236"/>
                      </a:lnTo>
                      <a:lnTo>
                        <a:pt x="158" y="234"/>
                      </a:lnTo>
                      <a:lnTo>
                        <a:pt x="154" y="234"/>
                      </a:lnTo>
                      <a:lnTo>
                        <a:pt x="152" y="236"/>
                      </a:lnTo>
                      <a:lnTo>
                        <a:pt x="148" y="238"/>
                      </a:lnTo>
                      <a:lnTo>
                        <a:pt x="148" y="238"/>
                      </a:lnTo>
                      <a:lnTo>
                        <a:pt x="148" y="242"/>
                      </a:lnTo>
                      <a:lnTo>
                        <a:pt x="148" y="246"/>
                      </a:lnTo>
                      <a:lnTo>
                        <a:pt x="150" y="250"/>
                      </a:lnTo>
                      <a:lnTo>
                        <a:pt x="152" y="252"/>
                      </a:lnTo>
                      <a:lnTo>
                        <a:pt x="152" y="252"/>
                      </a:lnTo>
                      <a:lnTo>
                        <a:pt x="162" y="258"/>
                      </a:lnTo>
                      <a:lnTo>
                        <a:pt x="174" y="262"/>
                      </a:lnTo>
                      <a:lnTo>
                        <a:pt x="174" y="262"/>
                      </a:lnTo>
                      <a:close/>
                      <a:moveTo>
                        <a:pt x="232" y="126"/>
                      </a:moveTo>
                      <a:lnTo>
                        <a:pt x="232" y="126"/>
                      </a:lnTo>
                      <a:lnTo>
                        <a:pt x="238" y="126"/>
                      </a:lnTo>
                      <a:lnTo>
                        <a:pt x="238" y="126"/>
                      </a:lnTo>
                      <a:lnTo>
                        <a:pt x="242" y="126"/>
                      </a:lnTo>
                      <a:lnTo>
                        <a:pt x="336" y="72"/>
                      </a:lnTo>
                      <a:lnTo>
                        <a:pt x="336" y="72"/>
                      </a:lnTo>
                      <a:lnTo>
                        <a:pt x="340" y="68"/>
                      </a:lnTo>
                      <a:lnTo>
                        <a:pt x="342" y="62"/>
                      </a:lnTo>
                      <a:lnTo>
                        <a:pt x="342" y="10"/>
                      </a:lnTo>
                      <a:lnTo>
                        <a:pt x="342" y="10"/>
                      </a:lnTo>
                      <a:lnTo>
                        <a:pt x="340" y="6"/>
                      </a:lnTo>
                      <a:lnTo>
                        <a:pt x="336" y="2"/>
                      </a:lnTo>
                      <a:lnTo>
                        <a:pt x="336" y="2"/>
                      </a:lnTo>
                      <a:lnTo>
                        <a:pt x="332" y="0"/>
                      </a:lnTo>
                      <a:lnTo>
                        <a:pt x="326" y="2"/>
                      </a:lnTo>
                      <a:lnTo>
                        <a:pt x="232" y="56"/>
                      </a:lnTo>
                      <a:lnTo>
                        <a:pt x="232" y="56"/>
                      </a:lnTo>
                      <a:lnTo>
                        <a:pt x="230" y="60"/>
                      </a:lnTo>
                      <a:lnTo>
                        <a:pt x="228" y="64"/>
                      </a:lnTo>
                      <a:lnTo>
                        <a:pt x="228" y="116"/>
                      </a:lnTo>
                      <a:lnTo>
                        <a:pt x="228" y="116"/>
                      </a:lnTo>
                      <a:lnTo>
                        <a:pt x="230" y="122"/>
                      </a:lnTo>
                      <a:lnTo>
                        <a:pt x="232" y="126"/>
                      </a:lnTo>
                      <a:lnTo>
                        <a:pt x="232" y="126"/>
                      </a:lnTo>
                      <a:close/>
                      <a:moveTo>
                        <a:pt x="116" y="106"/>
                      </a:moveTo>
                      <a:lnTo>
                        <a:pt x="116" y="106"/>
                      </a:lnTo>
                      <a:lnTo>
                        <a:pt x="112" y="100"/>
                      </a:lnTo>
                      <a:lnTo>
                        <a:pt x="112" y="94"/>
                      </a:lnTo>
                      <a:lnTo>
                        <a:pt x="112" y="86"/>
                      </a:lnTo>
                      <a:lnTo>
                        <a:pt x="112" y="80"/>
                      </a:lnTo>
                      <a:lnTo>
                        <a:pt x="114" y="72"/>
                      </a:lnTo>
                      <a:lnTo>
                        <a:pt x="118" y="66"/>
                      </a:lnTo>
                      <a:lnTo>
                        <a:pt x="124" y="62"/>
                      </a:lnTo>
                      <a:lnTo>
                        <a:pt x="130" y="58"/>
                      </a:lnTo>
                      <a:lnTo>
                        <a:pt x="130" y="58"/>
                      </a:lnTo>
                      <a:lnTo>
                        <a:pt x="136" y="54"/>
                      </a:lnTo>
                      <a:lnTo>
                        <a:pt x="142" y="52"/>
                      </a:lnTo>
                      <a:lnTo>
                        <a:pt x="150" y="52"/>
                      </a:lnTo>
                      <a:lnTo>
                        <a:pt x="156" y="54"/>
                      </a:lnTo>
                      <a:lnTo>
                        <a:pt x="162" y="56"/>
                      </a:lnTo>
                      <a:lnTo>
                        <a:pt x="168" y="60"/>
                      </a:lnTo>
                      <a:lnTo>
                        <a:pt x="174" y="64"/>
                      </a:lnTo>
                      <a:lnTo>
                        <a:pt x="178" y="70"/>
                      </a:lnTo>
                      <a:lnTo>
                        <a:pt x="226" y="152"/>
                      </a:lnTo>
                      <a:lnTo>
                        <a:pt x="226" y="152"/>
                      </a:lnTo>
                      <a:lnTo>
                        <a:pt x="228" y="158"/>
                      </a:lnTo>
                      <a:lnTo>
                        <a:pt x="230" y="166"/>
                      </a:lnTo>
                      <a:lnTo>
                        <a:pt x="230" y="172"/>
                      </a:lnTo>
                      <a:lnTo>
                        <a:pt x="228" y="180"/>
                      </a:lnTo>
                      <a:lnTo>
                        <a:pt x="226" y="186"/>
                      </a:lnTo>
                      <a:lnTo>
                        <a:pt x="222" y="192"/>
                      </a:lnTo>
                      <a:lnTo>
                        <a:pt x="218" y="196"/>
                      </a:lnTo>
                      <a:lnTo>
                        <a:pt x="212" y="202"/>
                      </a:lnTo>
                      <a:lnTo>
                        <a:pt x="212" y="202"/>
                      </a:lnTo>
                      <a:lnTo>
                        <a:pt x="204" y="204"/>
                      </a:lnTo>
                      <a:lnTo>
                        <a:pt x="194" y="206"/>
                      </a:lnTo>
                      <a:lnTo>
                        <a:pt x="194" y="206"/>
                      </a:lnTo>
                      <a:lnTo>
                        <a:pt x="184" y="204"/>
                      </a:lnTo>
                      <a:lnTo>
                        <a:pt x="176" y="202"/>
                      </a:lnTo>
                      <a:lnTo>
                        <a:pt x="168" y="196"/>
                      </a:lnTo>
                      <a:lnTo>
                        <a:pt x="162" y="188"/>
                      </a:lnTo>
                      <a:lnTo>
                        <a:pt x="116" y="106"/>
                      </a:lnTo>
                      <a:close/>
                      <a:moveTo>
                        <a:pt x="180" y="170"/>
                      </a:moveTo>
                      <a:lnTo>
                        <a:pt x="180" y="170"/>
                      </a:lnTo>
                      <a:lnTo>
                        <a:pt x="182" y="176"/>
                      </a:lnTo>
                      <a:lnTo>
                        <a:pt x="184" y="180"/>
                      </a:lnTo>
                      <a:lnTo>
                        <a:pt x="188" y="182"/>
                      </a:lnTo>
                      <a:lnTo>
                        <a:pt x="194" y="184"/>
                      </a:lnTo>
                      <a:lnTo>
                        <a:pt x="194" y="184"/>
                      </a:lnTo>
                      <a:lnTo>
                        <a:pt x="200" y="182"/>
                      </a:lnTo>
                      <a:lnTo>
                        <a:pt x="204" y="180"/>
                      </a:lnTo>
                      <a:lnTo>
                        <a:pt x="206" y="176"/>
                      </a:lnTo>
                      <a:lnTo>
                        <a:pt x="208" y="170"/>
                      </a:lnTo>
                      <a:lnTo>
                        <a:pt x="208" y="170"/>
                      </a:lnTo>
                      <a:lnTo>
                        <a:pt x="206" y="164"/>
                      </a:lnTo>
                      <a:lnTo>
                        <a:pt x="204" y="160"/>
                      </a:lnTo>
                      <a:lnTo>
                        <a:pt x="200" y="158"/>
                      </a:lnTo>
                      <a:lnTo>
                        <a:pt x="194" y="156"/>
                      </a:lnTo>
                      <a:lnTo>
                        <a:pt x="194" y="156"/>
                      </a:lnTo>
                      <a:lnTo>
                        <a:pt x="188" y="158"/>
                      </a:lnTo>
                      <a:lnTo>
                        <a:pt x="184" y="160"/>
                      </a:lnTo>
                      <a:lnTo>
                        <a:pt x="182" y="164"/>
                      </a:lnTo>
                      <a:lnTo>
                        <a:pt x="180" y="170"/>
                      </a:lnTo>
                      <a:lnTo>
                        <a:pt x="180" y="170"/>
                      </a:lnTo>
                      <a:close/>
                      <a:moveTo>
                        <a:pt x="114" y="194"/>
                      </a:moveTo>
                      <a:lnTo>
                        <a:pt x="114" y="142"/>
                      </a:lnTo>
                      <a:lnTo>
                        <a:pt x="114" y="142"/>
                      </a:lnTo>
                      <a:lnTo>
                        <a:pt x="112" y="138"/>
                      </a:lnTo>
                      <a:lnTo>
                        <a:pt x="108" y="134"/>
                      </a:lnTo>
                      <a:lnTo>
                        <a:pt x="108" y="134"/>
                      </a:lnTo>
                      <a:lnTo>
                        <a:pt x="104" y="132"/>
                      </a:lnTo>
                      <a:lnTo>
                        <a:pt x="98" y="134"/>
                      </a:lnTo>
                      <a:lnTo>
                        <a:pt x="4" y="188"/>
                      </a:lnTo>
                      <a:lnTo>
                        <a:pt x="4" y="188"/>
                      </a:lnTo>
                      <a:lnTo>
                        <a:pt x="2" y="192"/>
                      </a:lnTo>
                      <a:lnTo>
                        <a:pt x="0" y="196"/>
                      </a:lnTo>
                      <a:lnTo>
                        <a:pt x="0" y="248"/>
                      </a:lnTo>
                      <a:lnTo>
                        <a:pt x="0" y="248"/>
                      </a:lnTo>
                      <a:lnTo>
                        <a:pt x="2" y="254"/>
                      </a:lnTo>
                      <a:lnTo>
                        <a:pt x="4" y="256"/>
                      </a:lnTo>
                      <a:lnTo>
                        <a:pt x="4" y="256"/>
                      </a:lnTo>
                      <a:lnTo>
                        <a:pt x="10" y="258"/>
                      </a:lnTo>
                      <a:lnTo>
                        <a:pt x="10" y="258"/>
                      </a:lnTo>
                      <a:lnTo>
                        <a:pt x="14" y="256"/>
                      </a:lnTo>
                      <a:lnTo>
                        <a:pt x="108" y="202"/>
                      </a:lnTo>
                      <a:lnTo>
                        <a:pt x="108" y="202"/>
                      </a:lnTo>
                      <a:lnTo>
                        <a:pt x="112" y="200"/>
                      </a:lnTo>
                      <a:lnTo>
                        <a:pt x="114" y="194"/>
                      </a:lnTo>
                      <a:lnTo>
                        <a:pt x="114" y="194"/>
                      </a:lnTo>
                      <a:close/>
                      <a:moveTo>
                        <a:pt x="360" y="166"/>
                      </a:moveTo>
                      <a:lnTo>
                        <a:pt x="360" y="166"/>
                      </a:lnTo>
                      <a:lnTo>
                        <a:pt x="356" y="166"/>
                      </a:lnTo>
                      <a:lnTo>
                        <a:pt x="354" y="168"/>
                      </a:lnTo>
                      <a:lnTo>
                        <a:pt x="352" y="172"/>
                      </a:lnTo>
                      <a:lnTo>
                        <a:pt x="350" y="176"/>
                      </a:lnTo>
                      <a:lnTo>
                        <a:pt x="350" y="176"/>
                      </a:lnTo>
                      <a:lnTo>
                        <a:pt x="350" y="196"/>
                      </a:lnTo>
                      <a:lnTo>
                        <a:pt x="346" y="214"/>
                      </a:lnTo>
                      <a:lnTo>
                        <a:pt x="346" y="214"/>
                      </a:lnTo>
                      <a:lnTo>
                        <a:pt x="340" y="230"/>
                      </a:lnTo>
                      <a:lnTo>
                        <a:pt x="334" y="244"/>
                      </a:lnTo>
                      <a:lnTo>
                        <a:pt x="328" y="256"/>
                      </a:lnTo>
                      <a:lnTo>
                        <a:pt x="318" y="268"/>
                      </a:lnTo>
                      <a:lnTo>
                        <a:pt x="310" y="280"/>
                      </a:lnTo>
                      <a:lnTo>
                        <a:pt x="298" y="290"/>
                      </a:lnTo>
                      <a:lnTo>
                        <a:pt x="286" y="300"/>
                      </a:lnTo>
                      <a:lnTo>
                        <a:pt x="274" y="308"/>
                      </a:lnTo>
                      <a:lnTo>
                        <a:pt x="274" y="308"/>
                      </a:lnTo>
                      <a:lnTo>
                        <a:pt x="260" y="314"/>
                      </a:lnTo>
                      <a:lnTo>
                        <a:pt x="246" y="320"/>
                      </a:lnTo>
                      <a:lnTo>
                        <a:pt x="232" y="324"/>
                      </a:lnTo>
                      <a:lnTo>
                        <a:pt x="218" y="328"/>
                      </a:lnTo>
                      <a:lnTo>
                        <a:pt x="202" y="328"/>
                      </a:lnTo>
                      <a:lnTo>
                        <a:pt x="188" y="328"/>
                      </a:lnTo>
                      <a:lnTo>
                        <a:pt x="172" y="326"/>
                      </a:lnTo>
                      <a:lnTo>
                        <a:pt x="158" y="324"/>
                      </a:lnTo>
                      <a:lnTo>
                        <a:pt x="158" y="324"/>
                      </a:lnTo>
                      <a:lnTo>
                        <a:pt x="138" y="316"/>
                      </a:lnTo>
                      <a:lnTo>
                        <a:pt x="120" y="308"/>
                      </a:lnTo>
                      <a:lnTo>
                        <a:pt x="120" y="308"/>
                      </a:lnTo>
                      <a:lnTo>
                        <a:pt x="116" y="306"/>
                      </a:lnTo>
                      <a:lnTo>
                        <a:pt x="112" y="308"/>
                      </a:lnTo>
                      <a:lnTo>
                        <a:pt x="110" y="308"/>
                      </a:lnTo>
                      <a:lnTo>
                        <a:pt x="106" y="312"/>
                      </a:lnTo>
                      <a:lnTo>
                        <a:pt x="106" y="312"/>
                      </a:lnTo>
                      <a:lnTo>
                        <a:pt x="106" y="316"/>
                      </a:lnTo>
                      <a:lnTo>
                        <a:pt x="106" y="320"/>
                      </a:lnTo>
                      <a:lnTo>
                        <a:pt x="108" y="322"/>
                      </a:lnTo>
                      <a:lnTo>
                        <a:pt x="110" y="326"/>
                      </a:lnTo>
                      <a:lnTo>
                        <a:pt x="110" y="326"/>
                      </a:lnTo>
                      <a:lnTo>
                        <a:pt x="130" y="336"/>
                      </a:lnTo>
                      <a:lnTo>
                        <a:pt x="152" y="342"/>
                      </a:lnTo>
                      <a:lnTo>
                        <a:pt x="152" y="342"/>
                      </a:lnTo>
                      <a:lnTo>
                        <a:pt x="174" y="348"/>
                      </a:lnTo>
                      <a:lnTo>
                        <a:pt x="198" y="348"/>
                      </a:lnTo>
                      <a:lnTo>
                        <a:pt x="198" y="348"/>
                      </a:lnTo>
                      <a:lnTo>
                        <a:pt x="220" y="348"/>
                      </a:lnTo>
                      <a:lnTo>
                        <a:pt x="242" y="342"/>
                      </a:lnTo>
                      <a:lnTo>
                        <a:pt x="264" y="336"/>
                      </a:lnTo>
                      <a:lnTo>
                        <a:pt x="284" y="326"/>
                      </a:lnTo>
                      <a:lnTo>
                        <a:pt x="284" y="326"/>
                      </a:lnTo>
                      <a:lnTo>
                        <a:pt x="298" y="316"/>
                      </a:lnTo>
                      <a:lnTo>
                        <a:pt x="312" y="306"/>
                      </a:lnTo>
                      <a:lnTo>
                        <a:pt x="324" y="294"/>
                      </a:lnTo>
                      <a:lnTo>
                        <a:pt x="334" y="280"/>
                      </a:lnTo>
                      <a:lnTo>
                        <a:pt x="344" y="266"/>
                      </a:lnTo>
                      <a:lnTo>
                        <a:pt x="352" y="252"/>
                      </a:lnTo>
                      <a:lnTo>
                        <a:pt x="360" y="236"/>
                      </a:lnTo>
                      <a:lnTo>
                        <a:pt x="364" y="220"/>
                      </a:lnTo>
                      <a:lnTo>
                        <a:pt x="364" y="220"/>
                      </a:lnTo>
                      <a:lnTo>
                        <a:pt x="368" y="198"/>
                      </a:lnTo>
                      <a:lnTo>
                        <a:pt x="370" y="176"/>
                      </a:lnTo>
                      <a:lnTo>
                        <a:pt x="370" y="176"/>
                      </a:lnTo>
                      <a:lnTo>
                        <a:pt x="370" y="172"/>
                      </a:lnTo>
                      <a:lnTo>
                        <a:pt x="368" y="168"/>
                      </a:lnTo>
                      <a:lnTo>
                        <a:pt x="364" y="166"/>
                      </a:lnTo>
                      <a:lnTo>
                        <a:pt x="360" y="166"/>
                      </a:lnTo>
                      <a:lnTo>
                        <a:pt x="360" y="16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3" name="Freeform 4958"/>
                <p:cNvSpPr>
                  <a:spLocks noEditPoints="1"/>
                </p:cNvSpPr>
                <p:nvPr/>
              </p:nvSpPr>
              <p:spPr bwMode="auto">
                <a:xfrm>
                  <a:off x="687460" y="5273828"/>
                  <a:ext cx="500939" cy="488839"/>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4" name="Freeform 4903"/>
                <p:cNvSpPr>
                  <a:spLocks noEditPoints="1"/>
                </p:cNvSpPr>
                <p:nvPr/>
              </p:nvSpPr>
              <p:spPr bwMode="auto">
                <a:xfrm>
                  <a:off x="1770778" y="574622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5" name="Freeform 4903"/>
                <p:cNvSpPr>
                  <a:spLocks noEditPoints="1"/>
                </p:cNvSpPr>
                <p:nvPr/>
              </p:nvSpPr>
              <p:spPr bwMode="auto">
                <a:xfrm>
                  <a:off x="2777306" y="535283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6" name="Freeform 4903"/>
                <p:cNvSpPr>
                  <a:spLocks noEditPoints="1"/>
                </p:cNvSpPr>
                <p:nvPr/>
              </p:nvSpPr>
              <p:spPr bwMode="auto">
                <a:xfrm>
                  <a:off x="3178066" y="438288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7" name="Freeform 4831"/>
                <p:cNvSpPr>
                  <a:spLocks noEditPoints="1"/>
                </p:cNvSpPr>
                <p:nvPr/>
              </p:nvSpPr>
              <p:spPr bwMode="auto">
                <a:xfrm>
                  <a:off x="2787899" y="3442992"/>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60" name="Oval 59"/>
                <p:cNvSpPr/>
                <p:nvPr/>
              </p:nvSpPr>
              <p:spPr>
                <a:xfrm>
                  <a:off x="1905000" y="4492752"/>
                  <a:ext cx="152400" cy="155448"/>
                </a:xfrm>
                <a:prstGeom prst="ellipse">
                  <a:avLst/>
                </a:prstGeom>
                <a:solidFill>
                  <a:schemeClr val="accent2"/>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p>
              </p:txBody>
            </p:sp>
          </p:grpSp>
          <p:sp>
            <p:nvSpPr>
              <p:cNvPr id="62" name="TextBox 61"/>
              <p:cNvSpPr txBox="1"/>
              <p:nvPr/>
            </p:nvSpPr>
            <p:spPr>
              <a:xfrm>
                <a:off x="1572333" y="2373453"/>
                <a:ext cx="1910053" cy="488339"/>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Money Sender and Beneficiary Money Transfer </a:t>
                </a:r>
              </a:p>
            </p:txBody>
          </p:sp>
          <p:sp>
            <p:nvSpPr>
              <p:cNvPr id="118" name="TextBox 117"/>
              <p:cNvSpPr txBox="1"/>
              <p:nvPr/>
            </p:nvSpPr>
            <p:spPr>
              <a:xfrm>
                <a:off x="3377585" y="3113513"/>
                <a:ext cx="1022004"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Operator</a:t>
                </a:r>
              </a:p>
            </p:txBody>
          </p:sp>
          <p:sp>
            <p:nvSpPr>
              <p:cNvPr id="119" name="TextBox 118"/>
              <p:cNvSpPr txBox="1"/>
              <p:nvPr/>
            </p:nvSpPr>
            <p:spPr>
              <a:xfrm>
                <a:off x="3693459" y="4874725"/>
                <a:ext cx="1022004"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Sender Bank</a:t>
                </a:r>
              </a:p>
            </p:txBody>
          </p:sp>
          <p:sp>
            <p:nvSpPr>
              <p:cNvPr id="120" name="TextBox 119"/>
              <p:cNvSpPr txBox="1"/>
              <p:nvPr/>
            </p:nvSpPr>
            <p:spPr>
              <a:xfrm>
                <a:off x="3419293" y="5805283"/>
                <a:ext cx="1281155"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Beneficiary Bank</a:t>
                </a:r>
              </a:p>
            </p:txBody>
          </p:sp>
          <p:sp>
            <p:nvSpPr>
              <p:cNvPr id="121" name="TextBox 120"/>
              <p:cNvSpPr txBox="1"/>
              <p:nvPr/>
            </p:nvSpPr>
            <p:spPr>
              <a:xfrm>
                <a:off x="1802959" y="6200399"/>
                <a:ext cx="1448801"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Correspondent Bank</a:t>
                </a:r>
              </a:p>
            </p:txBody>
          </p:sp>
          <p:sp>
            <p:nvSpPr>
              <p:cNvPr id="122" name="TextBox 121"/>
              <p:cNvSpPr txBox="1"/>
              <p:nvPr/>
            </p:nvSpPr>
            <p:spPr>
              <a:xfrm>
                <a:off x="572294" y="5732612"/>
                <a:ext cx="864879"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SWIFT</a:t>
                </a:r>
              </a:p>
            </p:txBody>
          </p:sp>
          <p:sp>
            <p:nvSpPr>
              <p:cNvPr id="123" name="TextBox 122"/>
              <p:cNvSpPr txBox="1"/>
              <p:nvPr/>
            </p:nvSpPr>
            <p:spPr>
              <a:xfrm>
                <a:off x="196098" y="4836583"/>
                <a:ext cx="1281155" cy="488339"/>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Local Clearing House</a:t>
                </a:r>
              </a:p>
            </p:txBody>
          </p:sp>
          <p:sp>
            <p:nvSpPr>
              <p:cNvPr id="124" name="TextBox 123"/>
              <p:cNvSpPr txBox="1"/>
              <p:nvPr/>
            </p:nvSpPr>
            <p:spPr>
              <a:xfrm>
                <a:off x="628537" y="3051567"/>
                <a:ext cx="864879"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Regulator</a:t>
                </a:r>
              </a:p>
            </p:txBody>
          </p:sp>
        </p:grpSp>
        <p:sp>
          <p:nvSpPr>
            <p:cNvPr id="127" name="TextBox 126"/>
            <p:cNvSpPr txBox="1"/>
            <p:nvPr/>
          </p:nvSpPr>
          <p:spPr>
            <a:xfrm>
              <a:off x="1267135" y="2552621"/>
              <a:ext cx="2684697" cy="279050"/>
            </a:xfrm>
            <a:prstGeom prst="rect">
              <a:avLst/>
            </a:prstGeom>
            <a:noFill/>
            <a:ln>
              <a:noFill/>
            </a:ln>
          </p:spPr>
          <p:txBody>
            <a:bodyPr wrap="square" lIns="0" tIns="0" rIns="0" bIns="0" rtlCol="0">
              <a:spAutoFit/>
            </a:bodyPr>
            <a:lstStyle/>
            <a:p>
              <a:r>
                <a:rPr lang="en-GB" sz="1600" b="1">
                  <a:solidFill>
                    <a:schemeClr val="tx2"/>
                  </a:solidFill>
                  <a:latin typeface="Georgia" pitchFamily="18" charset="0"/>
                  <a:cs typeface="Arial" pitchFamily="34" charset="0"/>
                </a:rPr>
                <a:t>Key Ecosystem Stakeholders</a:t>
              </a:r>
            </a:p>
          </p:txBody>
        </p:sp>
      </p:grpSp>
      <p:sp>
        <p:nvSpPr>
          <p:cNvPr id="129" name="TextBox 128"/>
          <p:cNvSpPr txBox="1"/>
          <p:nvPr/>
        </p:nvSpPr>
        <p:spPr>
          <a:xfrm>
            <a:off x="6061046" y="3092303"/>
            <a:ext cx="5497590" cy="2369880"/>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q"/>
            </a:pPr>
            <a:r>
              <a:rPr lang="en-US" sz="1400" b="1">
                <a:solidFill>
                  <a:schemeClr val="accent2"/>
                </a:solidFill>
                <a:latin typeface="Georgia" pitchFamily="18" charset="0"/>
                <a:cs typeface="Arial" pitchFamily="34" charset="0"/>
              </a:rPr>
              <a:t>Business is growing fast and steadily </a:t>
            </a:r>
            <a:r>
              <a:rPr lang="en-US" sz="1400">
                <a:solidFill>
                  <a:schemeClr val="accent2"/>
                </a:solidFill>
                <a:latin typeface="Georgia" pitchFamily="18" charset="0"/>
                <a:cs typeface="Arial" pitchFamily="34" charset="0"/>
              </a:rPr>
              <a:t>: </a:t>
            </a:r>
            <a:r>
              <a:rPr lang="en-US" sz="1400">
                <a:latin typeface="Georgia" pitchFamily="18" charset="0"/>
                <a:cs typeface="Arial" pitchFamily="34" charset="0"/>
              </a:rPr>
              <a:t>The global payments volume is increasing at an approximate rate of 5% yearly worldwide and will reach an estimated US$ 2.2 trillion in 2019 (</a:t>
            </a:r>
            <a:r>
              <a:rPr lang="en-US" sz="1400" i="1">
                <a:latin typeface="Georgia" pitchFamily="18" charset="0"/>
                <a:cs typeface="Arial" pitchFamily="34" charset="0"/>
              </a:rPr>
              <a:t>as per McKinsey &amp; Company report</a:t>
            </a:r>
            <a:r>
              <a:rPr lang="en-US" sz="1400">
                <a:latin typeface="Georgia" pitchFamily="18" charset="0"/>
                <a:cs typeface="Arial" pitchFamily="34" charset="0"/>
              </a:rPr>
              <a:t>). </a:t>
            </a:r>
          </a:p>
          <a:p>
            <a:pPr marL="151287" indent="-151287">
              <a:buFont typeface="Wingdings" panose="05000000000000000000" pitchFamily="2" charset="2"/>
              <a:buChar char="q"/>
            </a:pPr>
            <a:endParaRPr lang="en-US" sz="1400">
              <a:latin typeface="Georgia" pitchFamily="18" charset="0"/>
              <a:cs typeface="Arial" pitchFamily="34" charset="0"/>
            </a:endParaRPr>
          </a:p>
          <a:p>
            <a:pPr marL="151287" indent="-151287">
              <a:buFont typeface="Wingdings" panose="05000000000000000000" pitchFamily="2" charset="2"/>
              <a:buChar char="q"/>
            </a:pPr>
            <a:r>
              <a:rPr lang="en-US" sz="1400" b="1">
                <a:solidFill>
                  <a:schemeClr val="accent2"/>
                </a:solidFill>
                <a:latin typeface="Georgia" pitchFamily="18" charset="0"/>
                <a:cs typeface="Arial" pitchFamily="34" charset="0"/>
              </a:rPr>
              <a:t>Profit margins are high: </a:t>
            </a:r>
            <a:r>
              <a:rPr lang="en-US" sz="1400">
                <a:latin typeface="Georgia" pitchFamily="18" charset="0"/>
                <a:cs typeface="Arial" pitchFamily="34" charset="0"/>
              </a:rPr>
              <a:t>The average cost to the final customer (money sender) is 7.68% of the amount transferred.</a:t>
            </a:r>
          </a:p>
          <a:p>
            <a:endParaRPr lang="en-US" sz="1400">
              <a:latin typeface="Georgia" pitchFamily="18" charset="0"/>
              <a:cs typeface="Arial" pitchFamily="34" charset="0"/>
            </a:endParaRPr>
          </a:p>
          <a:p>
            <a:pPr marL="151287" indent="-151287">
              <a:buFont typeface="Wingdings" panose="05000000000000000000" pitchFamily="2" charset="2"/>
              <a:buChar char="q"/>
            </a:pPr>
            <a:r>
              <a:rPr lang="en-US" sz="1400" b="1">
                <a:solidFill>
                  <a:schemeClr val="accent2"/>
                </a:solidFill>
                <a:latin typeface="Georgia" pitchFamily="18" charset="0"/>
                <a:cs typeface="Arial" pitchFamily="34" charset="0"/>
              </a:rPr>
              <a:t>Newcomers are arriving: </a:t>
            </a:r>
            <a:r>
              <a:rPr lang="en-US" sz="1400">
                <a:latin typeface="Georgia" pitchFamily="18" charset="0"/>
                <a:cs typeface="Arial" pitchFamily="34" charset="0"/>
              </a:rPr>
              <a:t>Non-bank transactions are reaching up to 10% of the total payments volume (</a:t>
            </a:r>
            <a:r>
              <a:rPr lang="en-US" sz="1400" i="1">
                <a:latin typeface="Georgia" pitchFamily="18" charset="0"/>
                <a:cs typeface="Arial" pitchFamily="34" charset="0"/>
              </a:rPr>
              <a:t>A Healthy Industry Confronts Disruption, McKinsey &amp; Company</a:t>
            </a:r>
            <a:r>
              <a:rPr lang="en-US" sz="1400">
                <a:latin typeface="Georgia" pitchFamily="18" charset="0"/>
                <a:cs typeface="Arial" pitchFamily="34" charset="0"/>
              </a:rPr>
              <a:t>)</a:t>
            </a:r>
            <a:endParaRPr lang="en-GB" sz="1400">
              <a:latin typeface="Georgia" pitchFamily="18" charset="0"/>
              <a:cs typeface="Arial" pitchFamily="34" charset="0"/>
            </a:endParaRPr>
          </a:p>
        </p:txBody>
      </p:sp>
      <p:sp>
        <p:nvSpPr>
          <p:cNvPr id="130" name="TextBox 129"/>
          <p:cNvSpPr txBox="1"/>
          <p:nvPr/>
        </p:nvSpPr>
        <p:spPr>
          <a:xfrm>
            <a:off x="6213972" y="2713244"/>
            <a:ext cx="2954320" cy="271613"/>
          </a:xfrm>
          <a:prstGeom prst="rect">
            <a:avLst/>
          </a:prstGeom>
          <a:noFill/>
          <a:ln>
            <a:noFill/>
          </a:ln>
        </p:spPr>
        <p:txBody>
          <a:bodyPr wrap="square" lIns="0" tIns="0" rIns="0" bIns="0" rtlCol="0">
            <a:spAutoFit/>
          </a:bodyPr>
          <a:lstStyle/>
          <a:p>
            <a:r>
              <a:rPr lang="en-GB" sz="1765" b="1">
                <a:solidFill>
                  <a:schemeClr val="tx2"/>
                </a:solidFill>
                <a:latin typeface="Georgia" pitchFamily="18" charset="0"/>
                <a:cs typeface="Arial" pitchFamily="34" charset="0"/>
              </a:rPr>
              <a:t>Overview:</a:t>
            </a:r>
          </a:p>
        </p:txBody>
      </p:sp>
      <p:sp>
        <p:nvSpPr>
          <p:cNvPr id="131" name="TextBox 130"/>
          <p:cNvSpPr txBox="1"/>
          <p:nvPr/>
        </p:nvSpPr>
        <p:spPr>
          <a:xfrm>
            <a:off x="328066" y="1183324"/>
            <a:ext cx="11465960" cy="430887"/>
          </a:xfrm>
          <a:prstGeom prst="rect">
            <a:avLst/>
          </a:prstGeom>
          <a:noFill/>
          <a:ln>
            <a:noFill/>
          </a:ln>
        </p:spPr>
        <p:txBody>
          <a:bodyPr wrap="square" lIns="0" tIns="0" rIns="0" bIns="0" rtlCol="0">
            <a:spAutoFit/>
          </a:bodyPr>
          <a:lstStyle/>
          <a:p>
            <a:r>
              <a:rPr lang="en-GB" sz="1400">
                <a:latin typeface="Georgia" pitchFamily="18" charset="0"/>
                <a:cs typeface="Arial" pitchFamily="34" charset="0"/>
              </a:rPr>
              <a:t>Payment is the process of transferring value from one individual/organization to another in exchange of services or goods. Global payments is extension of the same concept, in which payments can completed across geographical boundaries through various fiat currencies. </a:t>
            </a:r>
          </a:p>
        </p:txBody>
      </p:sp>
    </p:spTree>
    <p:custDataLst>
      <p:custData r:id="rId1"/>
      <p:tags r:id="rId2"/>
    </p:custDataLst>
    <p:extLst>
      <p:ext uri="{BB962C8B-B14F-4D97-AF65-F5344CB8AC3E}">
        <p14:creationId xmlns:p14="http://schemas.microsoft.com/office/powerpoint/2010/main" val="94373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Global Payments</a:t>
            </a:r>
          </a:p>
        </p:txBody>
      </p:sp>
      <p:sp>
        <p:nvSpPr>
          <p:cNvPr id="59" name="Text Placeholder 2"/>
          <p:cNvSpPr>
            <a:spLocks noGrp="1"/>
          </p:cNvSpPr>
          <p:nvPr/>
        </p:nvSpPr>
        <p:spPr>
          <a:xfrm>
            <a:off x="11861" y="0"/>
            <a:ext cx="12180138" cy="771739"/>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Current state and the pain points</a:t>
            </a:r>
          </a:p>
        </p:txBody>
      </p:sp>
      <p:grpSp>
        <p:nvGrpSpPr>
          <p:cNvPr id="58" name="Group 57">
            <a:extLst>
              <a:ext uri="{FF2B5EF4-FFF2-40B4-BE49-F238E27FC236}">
                <a16:creationId xmlns:a16="http://schemas.microsoft.com/office/drawing/2014/main" id="{DA3010A4-B010-4208-8651-634EA018FEFC}"/>
              </a:ext>
            </a:extLst>
          </p:cNvPr>
          <p:cNvGrpSpPr/>
          <p:nvPr/>
        </p:nvGrpSpPr>
        <p:grpSpPr>
          <a:xfrm>
            <a:off x="324468" y="3978491"/>
            <a:ext cx="11503735" cy="2007980"/>
            <a:chOff x="2067335" y="3978491"/>
            <a:chExt cx="8005577" cy="2007980"/>
          </a:xfrm>
        </p:grpSpPr>
        <p:sp>
          <p:nvSpPr>
            <p:cNvPr id="158" name="TextBox 157"/>
            <p:cNvSpPr txBox="1"/>
            <p:nvPr/>
          </p:nvSpPr>
          <p:spPr>
            <a:xfrm>
              <a:off x="2067335" y="3978491"/>
              <a:ext cx="7943593" cy="246221"/>
            </a:xfrm>
            <a:prstGeom prst="rect">
              <a:avLst/>
            </a:prstGeom>
            <a:solidFill>
              <a:schemeClr val="tx2"/>
            </a:solidFill>
            <a:ln>
              <a:solidFill>
                <a:schemeClr val="tx2"/>
              </a:solidFill>
            </a:ln>
          </p:spPr>
          <p:txBody>
            <a:bodyPr wrap="square" lIns="0" tIns="0" rIns="0" bIns="0" rtlCol="0">
              <a:spAutoFit/>
            </a:bodyPr>
            <a:lstStyle/>
            <a:p>
              <a:pPr algn="ctr"/>
              <a:r>
                <a:rPr lang="en-GB" sz="1600" b="1">
                  <a:solidFill>
                    <a:schemeClr val="bg1"/>
                  </a:solidFill>
                  <a:latin typeface="Georgia" pitchFamily="18" charset="0"/>
                  <a:cs typeface="Arial" pitchFamily="34" charset="0"/>
                </a:rPr>
                <a:t>Current-state Pain Points</a:t>
              </a:r>
            </a:p>
          </p:txBody>
        </p:sp>
        <p:sp>
          <p:nvSpPr>
            <p:cNvPr id="159" name="TextBox 158"/>
            <p:cNvSpPr txBox="1"/>
            <p:nvPr/>
          </p:nvSpPr>
          <p:spPr>
            <a:xfrm>
              <a:off x="2126428" y="4262922"/>
              <a:ext cx="2437602" cy="1723549"/>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GB" sz="1400" b="1">
                  <a:solidFill>
                    <a:schemeClr val="accent2">
                      <a:lumMod val="75000"/>
                    </a:schemeClr>
                  </a:solidFill>
                  <a:latin typeface="Georgia" pitchFamily="18" charset="0"/>
                  <a:cs typeface="Arial" pitchFamily="34" charset="0"/>
                </a:rPr>
                <a:t>Inefficient On-boarding: </a:t>
              </a:r>
              <a:r>
                <a:rPr lang="en-US" sz="1400">
                  <a:latin typeface="Georgia" pitchFamily="18" charset="0"/>
                  <a:cs typeface="Arial" pitchFamily="34" charset="0"/>
                </a:rPr>
                <a:t>information about the sender and beneficiary is collected via manual and repetitive business processes</a:t>
              </a:r>
            </a:p>
            <a:p>
              <a:pPr marL="151287" indent="-151287">
                <a:buFont typeface="Wingdings" panose="05000000000000000000" pitchFamily="2" charset="2"/>
                <a:buChar char="Ø"/>
              </a:pPr>
              <a:r>
                <a:rPr lang="en-US" sz="1400" b="1">
                  <a:solidFill>
                    <a:schemeClr val="accent2">
                      <a:lumMod val="75000"/>
                    </a:schemeClr>
                  </a:solidFill>
                  <a:latin typeface="Georgia" pitchFamily="18" charset="0"/>
                  <a:cs typeface="Arial" pitchFamily="34" charset="0"/>
                </a:rPr>
                <a:t>Vulnerable KYC: </a:t>
              </a:r>
              <a:r>
                <a:rPr lang="en-US" sz="1400">
                  <a:latin typeface="Georgia" pitchFamily="18" charset="0"/>
                  <a:cs typeface="Arial" pitchFamily="34" charset="0"/>
                </a:rPr>
                <a:t>limited control exists over the veracity of information and supporting documentation with various maturity levels across institutions</a:t>
              </a:r>
              <a:endParaRPr lang="en-GB" sz="1400">
                <a:latin typeface="Georgia" pitchFamily="18" charset="0"/>
                <a:cs typeface="Arial" pitchFamily="34" charset="0"/>
              </a:endParaRPr>
            </a:p>
          </p:txBody>
        </p:sp>
        <p:sp>
          <p:nvSpPr>
            <p:cNvPr id="161" name="TextBox 160"/>
            <p:cNvSpPr txBox="1"/>
            <p:nvPr/>
          </p:nvSpPr>
          <p:spPr>
            <a:xfrm>
              <a:off x="4972052" y="4252896"/>
              <a:ext cx="2437602" cy="1723549"/>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a:solidFill>
                    <a:schemeClr val="accent2">
                      <a:lumMod val="75000"/>
                    </a:schemeClr>
                  </a:solidFill>
                  <a:latin typeface="Georgia" pitchFamily="18" charset="0"/>
                  <a:cs typeface="Arial" pitchFamily="34" charset="0"/>
                </a:rPr>
                <a:t>Cost and delay: </a:t>
              </a:r>
              <a:r>
                <a:rPr lang="en-US" sz="1400">
                  <a:latin typeface="Georgia" pitchFamily="18" charset="0"/>
                  <a:cs typeface="Arial" pitchFamily="34" charset="0"/>
                </a:rPr>
                <a:t>Payments are costly and time-consuming depending on route</a:t>
              </a:r>
            </a:p>
            <a:p>
              <a:pPr marL="151287" indent="-151287">
                <a:buFont typeface="Wingdings" panose="05000000000000000000" pitchFamily="2" charset="2"/>
                <a:buChar char="Ø"/>
              </a:pPr>
              <a:r>
                <a:rPr lang="en-US" sz="1400" b="1">
                  <a:solidFill>
                    <a:schemeClr val="accent2">
                      <a:lumMod val="75000"/>
                    </a:schemeClr>
                  </a:solidFill>
                  <a:latin typeface="Georgia" pitchFamily="18" charset="0"/>
                  <a:cs typeface="Arial" pitchFamily="34" charset="0"/>
                </a:rPr>
                <a:t>Error prone: </a:t>
              </a:r>
              <a:r>
                <a:rPr lang="en-US" sz="1400">
                  <a:latin typeface="Georgia" pitchFamily="18" charset="0"/>
                  <a:cs typeface="Arial" pitchFamily="34" charset="0"/>
                </a:rPr>
                <a:t>information is validated per bank/transaction, resulting in high rejection rate</a:t>
              </a:r>
            </a:p>
            <a:p>
              <a:pPr marL="151287" indent="-151287">
                <a:buFont typeface="Wingdings" panose="05000000000000000000" pitchFamily="2" charset="2"/>
                <a:buChar char="Ø"/>
              </a:pPr>
              <a:r>
                <a:rPr lang="en-US" sz="1400" b="1">
                  <a:solidFill>
                    <a:schemeClr val="accent2">
                      <a:lumMod val="75000"/>
                    </a:schemeClr>
                  </a:solidFill>
                  <a:latin typeface="Georgia" pitchFamily="18" charset="0"/>
                  <a:cs typeface="Arial" pitchFamily="34" charset="0"/>
                </a:rPr>
                <a:t>Liquidity requirement: </a:t>
              </a:r>
              <a:r>
                <a:rPr lang="en-US" sz="1400">
                  <a:latin typeface="Georgia" pitchFamily="18" charset="0"/>
                  <a:cs typeface="Arial" pitchFamily="34" charset="0"/>
                </a:rPr>
                <a:t>banks must hold funds in nostro accounts, resulting in opportunity and hedging costs</a:t>
              </a:r>
              <a:endParaRPr lang="en-GB" sz="1400">
                <a:latin typeface="Georgia" pitchFamily="18" charset="0"/>
                <a:cs typeface="Arial" pitchFamily="34" charset="0"/>
              </a:endParaRPr>
            </a:p>
          </p:txBody>
        </p:sp>
        <p:sp>
          <p:nvSpPr>
            <p:cNvPr id="162" name="TextBox 161"/>
            <p:cNvSpPr txBox="1"/>
            <p:nvPr/>
          </p:nvSpPr>
          <p:spPr>
            <a:xfrm>
              <a:off x="7635310" y="4235823"/>
              <a:ext cx="2437602" cy="1508105"/>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a:solidFill>
                    <a:schemeClr val="accent2">
                      <a:lumMod val="75000"/>
                    </a:schemeClr>
                  </a:solidFill>
                  <a:latin typeface="Georgia" pitchFamily="18" charset="0"/>
                  <a:cs typeface="Arial" pitchFamily="34" charset="0"/>
                </a:rPr>
                <a:t>Demanding regulatory compliance: </a:t>
              </a:r>
              <a:r>
                <a:rPr lang="en-US" sz="1400">
                  <a:latin typeface="Georgia" pitchFamily="18" charset="0"/>
                  <a:cs typeface="Arial" pitchFamily="34" charset="0"/>
                </a:rPr>
                <a:t>Due to various data sources and channels or origination, regulatory reports can require costly technology capabilities in addition to complex business processes (often supported by multiple operation teams)</a:t>
              </a:r>
              <a:endParaRPr lang="en-GB" sz="1400">
                <a:latin typeface="Georgia" pitchFamily="18" charset="0"/>
                <a:cs typeface="Arial" pitchFamily="34" charset="0"/>
              </a:endParaRPr>
            </a:p>
          </p:txBody>
        </p:sp>
      </p:grpSp>
      <p:grpSp>
        <p:nvGrpSpPr>
          <p:cNvPr id="165" name="Group 164"/>
          <p:cNvGrpSpPr/>
          <p:nvPr/>
        </p:nvGrpSpPr>
        <p:grpSpPr>
          <a:xfrm>
            <a:off x="-67391" y="979875"/>
            <a:ext cx="12265137" cy="2630871"/>
            <a:chOff x="-175286" y="1564515"/>
            <a:chExt cx="10108264" cy="2981654"/>
          </a:xfrm>
        </p:grpSpPr>
        <p:grpSp>
          <p:nvGrpSpPr>
            <p:cNvPr id="157" name="Group 156"/>
            <p:cNvGrpSpPr/>
            <p:nvPr/>
          </p:nvGrpSpPr>
          <p:grpSpPr>
            <a:xfrm>
              <a:off x="-175286" y="1564515"/>
              <a:ext cx="10108264" cy="2981654"/>
              <a:chOff x="-175286" y="1564515"/>
              <a:chExt cx="10108264" cy="2981654"/>
            </a:xfrm>
          </p:grpSpPr>
          <p:grpSp>
            <p:nvGrpSpPr>
              <p:cNvPr id="146" name="Group 145"/>
              <p:cNvGrpSpPr/>
              <p:nvPr/>
            </p:nvGrpSpPr>
            <p:grpSpPr>
              <a:xfrm>
                <a:off x="-175286" y="1849287"/>
                <a:ext cx="10108264" cy="2696882"/>
                <a:chOff x="-173557" y="1465591"/>
                <a:chExt cx="10108264" cy="2696882"/>
              </a:xfrm>
            </p:grpSpPr>
            <p:grpSp>
              <p:nvGrpSpPr>
                <p:cNvPr id="136" name="Group 135"/>
                <p:cNvGrpSpPr/>
                <p:nvPr/>
              </p:nvGrpSpPr>
              <p:grpSpPr>
                <a:xfrm>
                  <a:off x="-173557" y="1465591"/>
                  <a:ext cx="7513670" cy="2696882"/>
                  <a:chOff x="-173557" y="1471615"/>
                  <a:chExt cx="7513670" cy="2696882"/>
                </a:xfrm>
              </p:grpSpPr>
              <p:grpSp>
                <p:nvGrpSpPr>
                  <p:cNvPr id="133" name="Group 132"/>
                  <p:cNvGrpSpPr/>
                  <p:nvPr/>
                </p:nvGrpSpPr>
                <p:grpSpPr>
                  <a:xfrm>
                    <a:off x="59318" y="1471615"/>
                    <a:ext cx="7040868" cy="2696882"/>
                    <a:chOff x="-192134" y="1471615"/>
                    <a:chExt cx="7040868" cy="2696882"/>
                  </a:xfrm>
                </p:grpSpPr>
                <p:sp>
                  <p:nvSpPr>
                    <p:cNvPr id="79" name="Freeform 4851"/>
                    <p:cNvSpPr>
                      <a:spLocks noEditPoints="1"/>
                    </p:cNvSpPr>
                    <p:nvPr/>
                  </p:nvSpPr>
                  <p:spPr bwMode="auto">
                    <a:xfrm>
                      <a:off x="6410065" y="2310080"/>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1" name="Freeform 4831"/>
                    <p:cNvSpPr>
                      <a:spLocks noEditPoints="1"/>
                    </p:cNvSpPr>
                    <p:nvPr/>
                  </p:nvSpPr>
                  <p:spPr bwMode="auto">
                    <a:xfrm>
                      <a:off x="1399730" y="3048000"/>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2" name="Freeform 4983"/>
                    <p:cNvSpPr>
                      <a:spLocks noEditPoints="1"/>
                    </p:cNvSpPr>
                    <p:nvPr/>
                  </p:nvSpPr>
                  <p:spPr bwMode="auto">
                    <a:xfrm>
                      <a:off x="2404536" y="2264944"/>
                      <a:ext cx="448603" cy="421929"/>
                    </a:xfrm>
                    <a:custGeom>
                      <a:avLst/>
                      <a:gdLst>
                        <a:gd name="T0" fmla="*/ 168 w 370"/>
                        <a:gd name="T1" fmla="*/ 282 h 348"/>
                        <a:gd name="T2" fmla="*/ 252 w 370"/>
                        <a:gd name="T3" fmla="*/ 272 h 348"/>
                        <a:gd name="T4" fmla="*/ 304 w 370"/>
                        <a:gd name="T5" fmla="*/ 204 h 348"/>
                        <a:gd name="T6" fmla="*/ 312 w 370"/>
                        <a:gd name="T7" fmla="*/ 168 h 348"/>
                        <a:gd name="T8" fmla="*/ 318 w 370"/>
                        <a:gd name="T9" fmla="*/ 166 h 348"/>
                        <a:gd name="T10" fmla="*/ 328 w 370"/>
                        <a:gd name="T11" fmla="*/ 176 h 348"/>
                        <a:gd name="T12" fmla="*/ 314 w 370"/>
                        <a:gd name="T13" fmla="*/ 234 h 348"/>
                        <a:gd name="T14" fmla="*/ 274 w 370"/>
                        <a:gd name="T15" fmla="*/ 282 h 348"/>
                        <a:gd name="T16" fmla="*/ 214 w 370"/>
                        <a:gd name="T17" fmla="*/ 306 h 348"/>
                        <a:gd name="T18" fmla="*/ 164 w 370"/>
                        <a:gd name="T19" fmla="*/ 302 h 348"/>
                        <a:gd name="T20" fmla="*/ 126 w 370"/>
                        <a:gd name="T21" fmla="*/ 282 h 348"/>
                        <a:gd name="T22" fmla="*/ 134 w 370"/>
                        <a:gd name="T23" fmla="*/ 270 h 348"/>
                        <a:gd name="T24" fmla="*/ 174 w 370"/>
                        <a:gd name="T25" fmla="*/ 262 h 348"/>
                        <a:gd name="T26" fmla="*/ 220 w 370"/>
                        <a:gd name="T27" fmla="*/ 262 h 348"/>
                        <a:gd name="T28" fmla="*/ 268 w 370"/>
                        <a:gd name="T29" fmla="*/ 230 h 348"/>
                        <a:gd name="T30" fmla="*/ 286 w 370"/>
                        <a:gd name="T31" fmla="*/ 176 h 348"/>
                        <a:gd name="T32" fmla="*/ 276 w 370"/>
                        <a:gd name="T33" fmla="*/ 166 h 348"/>
                        <a:gd name="T34" fmla="*/ 266 w 370"/>
                        <a:gd name="T35" fmla="*/ 176 h 348"/>
                        <a:gd name="T36" fmla="*/ 252 w 370"/>
                        <a:gd name="T37" fmla="*/ 218 h 348"/>
                        <a:gd name="T38" fmla="*/ 206 w 370"/>
                        <a:gd name="T39" fmla="*/ 244 h 348"/>
                        <a:gd name="T40" fmla="*/ 162 w 370"/>
                        <a:gd name="T41" fmla="*/ 236 h 348"/>
                        <a:gd name="T42" fmla="*/ 148 w 370"/>
                        <a:gd name="T43" fmla="*/ 238 h 348"/>
                        <a:gd name="T44" fmla="*/ 152 w 370"/>
                        <a:gd name="T45" fmla="*/ 252 h 348"/>
                        <a:gd name="T46" fmla="*/ 232 w 370"/>
                        <a:gd name="T47" fmla="*/ 126 h 348"/>
                        <a:gd name="T48" fmla="*/ 336 w 370"/>
                        <a:gd name="T49" fmla="*/ 72 h 348"/>
                        <a:gd name="T50" fmla="*/ 340 w 370"/>
                        <a:gd name="T51" fmla="*/ 6 h 348"/>
                        <a:gd name="T52" fmla="*/ 232 w 370"/>
                        <a:gd name="T53" fmla="*/ 56 h 348"/>
                        <a:gd name="T54" fmla="*/ 228 w 370"/>
                        <a:gd name="T55" fmla="*/ 116 h 348"/>
                        <a:gd name="T56" fmla="*/ 116 w 370"/>
                        <a:gd name="T57" fmla="*/ 106 h 348"/>
                        <a:gd name="T58" fmla="*/ 114 w 370"/>
                        <a:gd name="T59" fmla="*/ 72 h 348"/>
                        <a:gd name="T60" fmla="*/ 136 w 370"/>
                        <a:gd name="T61" fmla="*/ 54 h 348"/>
                        <a:gd name="T62" fmla="*/ 168 w 370"/>
                        <a:gd name="T63" fmla="*/ 60 h 348"/>
                        <a:gd name="T64" fmla="*/ 228 w 370"/>
                        <a:gd name="T65" fmla="*/ 158 h 348"/>
                        <a:gd name="T66" fmla="*/ 222 w 370"/>
                        <a:gd name="T67" fmla="*/ 192 h 348"/>
                        <a:gd name="T68" fmla="*/ 194 w 370"/>
                        <a:gd name="T69" fmla="*/ 206 h 348"/>
                        <a:gd name="T70" fmla="*/ 162 w 370"/>
                        <a:gd name="T71" fmla="*/ 188 h 348"/>
                        <a:gd name="T72" fmla="*/ 184 w 370"/>
                        <a:gd name="T73" fmla="*/ 180 h 348"/>
                        <a:gd name="T74" fmla="*/ 204 w 370"/>
                        <a:gd name="T75" fmla="*/ 180 h 348"/>
                        <a:gd name="T76" fmla="*/ 204 w 370"/>
                        <a:gd name="T77" fmla="*/ 160 h 348"/>
                        <a:gd name="T78" fmla="*/ 184 w 370"/>
                        <a:gd name="T79" fmla="*/ 160 h 348"/>
                        <a:gd name="T80" fmla="*/ 114 w 370"/>
                        <a:gd name="T81" fmla="*/ 142 h 348"/>
                        <a:gd name="T82" fmla="*/ 104 w 370"/>
                        <a:gd name="T83" fmla="*/ 132 h 348"/>
                        <a:gd name="T84" fmla="*/ 0 w 370"/>
                        <a:gd name="T85" fmla="*/ 196 h 348"/>
                        <a:gd name="T86" fmla="*/ 4 w 370"/>
                        <a:gd name="T87" fmla="*/ 256 h 348"/>
                        <a:gd name="T88" fmla="*/ 108 w 370"/>
                        <a:gd name="T89" fmla="*/ 202 h 348"/>
                        <a:gd name="T90" fmla="*/ 360 w 370"/>
                        <a:gd name="T91" fmla="*/ 166 h 348"/>
                        <a:gd name="T92" fmla="*/ 350 w 370"/>
                        <a:gd name="T93" fmla="*/ 176 h 348"/>
                        <a:gd name="T94" fmla="*/ 334 w 370"/>
                        <a:gd name="T95" fmla="*/ 244 h 348"/>
                        <a:gd name="T96" fmla="*/ 286 w 370"/>
                        <a:gd name="T97" fmla="*/ 300 h 348"/>
                        <a:gd name="T98" fmla="*/ 232 w 370"/>
                        <a:gd name="T99" fmla="*/ 324 h 348"/>
                        <a:gd name="T100" fmla="*/ 158 w 370"/>
                        <a:gd name="T101" fmla="*/ 324 h 348"/>
                        <a:gd name="T102" fmla="*/ 116 w 370"/>
                        <a:gd name="T103" fmla="*/ 306 h 348"/>
                        <a:gd name="T104" fmla="*/ 106 w 370"/>
                        <a:gd name="T105" fmla="*/ 316 h 348"/>
                        <a:gd name="T106" fmla="*/ 130 w 370"/>
                        <a:gd name="T107" fmla="*/ 336 h 348"/>
                        <a:gd name="T108" fmla="*/ 198 w 370"/>
                        <a:gd name="T109" fmla="*/ 348 h 348"/>
                        <a:gd name="T110" fmla="*/ 284 w 370"/>
                        <a:gd name="T111" fmla="*/ 326 h 348"/>
                        <a:gd name="T112" fmla="*/ 344 w 370"/>
                        <a:gd name="T113" fmla="*/ 266 h 348"/>
                        <a:gd name="T114" fmla="*/ 368 w 370"/>
                        <a:gd name="T115" fmla="*/ 198 h 348"/>
                        <a:gd name="T116" fmla="*/ 364 w 370"/>
                        <a:gd name="T117" fmla="*/ 16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48">
                          <a:moveTo>
                            <a:pt x="142" y="272"/>
                          </a:moveTo>
                          <a:lnTo>
                            <a:pt x="142" y="272"/>
                          </a:lnTo>
                          <a:lnTo>
                            <a:pt x="154" y="278"/>
                          </a:lnTo>
                          <a:lnTo>
                            <a:pt x="168" y="282"/>
                          </a:lnTo>
                          <a:lnTo>
                            <a:pt x="168" y="282"/>
                          </a:lnTo>
                          <a:lnTo>
                            <a:pt x="190" y="286"/>
                          </a:lnTo>
                          <a:lnTo>
                            <a:pt x="212" y="286"/>
                          </a:lnTo>
                          <a:lnTo>
                            <a:pt x="232" y="280"/>
                          </a:lnTo>
                          <a:lnTo>
                            <a:pt x="252" y="272"/>
                          </a:lnTo>
                          <a:lnTo>
                            <a:pt x="252" y="272"/>
                          </a:lnTo>
                          <a:lnTo>
                            <a:pt x="270" y="258"/>
                          </a:lnTo>
                          <a:lnTo>
                            <a:pt x="286" y="242"/>
                          </a:lnTo>
                          <a:lnTo>
                            <a:pt x="296" y="224"/>
                          </a:lnTo>
                          <a:lnTo>
                            <a:pt x="304" y="204"/>
                          </a:lnTo>
                          <a:lnTo>
                            <a:pt x="304" y="204"/>
                          </a:lnTo>
                          <a:lnTo>
                            <a:pt x="308" y="190"/>
                          </a:lnTo>
                          <a:lnTo>
                            <a:pt x="308" y="176"/>
                          </a:lnTo>
                          <a:lnTo>
                            <a:pt x="308" y="176"/>
                          </a:lnTo>
                          <a:lnTo>
                            <a:pt x="308" y="172"/>
                          </a:lnTo>
                          <a:lnTo>
                            <a:pt x="312" y="168"/>
                          </a:lnTo>
                          <a:lnTo>
                            <a:pt x="314" y="166"/>
                          </a:lnTo>
                          <a:lnTo>
                            <a:pt x="318" y="166"/>
                          </a:lnTo>
                          <a:lnTo>
                            <a:pt x="318" y="166"/>
                          </a:lnTo>
                          <a:lnTo>
                            <a:pt x="318" y="166"/>
                          </a:lnTo>
                          <a:lnTo>
                            <a:pt x="318" y="166"/>
                          </a:lnTo>
                          <a:lnTo>
                            <a:pt x="322" y="166"/>
                          </a:lnTo>
                          <a:lnTo>
                            <a:pt x="326" y="168"/>
                          </a:lnTo>
                          <a:lnTo>
                            <a:pt x="328" y="172"/>
                          </a:lnTo>
                          <a:lnTo>
                            <a:pt x="328" y="176"/>
                          </a:lnTo>
                          <a:lnTo>
                            <a:pt x="328" y="176"/>
                          </a:lnTo>
                          <a:lnTo>
                            <a:pt x="328" y="192"/>
                          </a:lnTo>
                          <a:lnTo>
                            <a:pt x="324" y="210"/>
                          </a:lnTo>
                          <a:lnTo>
                            <a:pt x="324" y="210"/>
                          </a:lnTo>
                          <a:lnTo>
                            <a:pt x="320" y="222"/>
                          </a:lnTo>
                          <a:lnTo>
                            <a:pt x="314" y="234"/>
                          </a:lnTo>
                          <a:lnTo>
                            <a:pt x="308" y="244"/>
                          </a:lnTo>
                          <a:lnTo>
                            <a:pt x="302" y="254"/>
                          </a:lnTo>
                          <a:lnTo>
                            <a:pt x="292" y="264"/>
                          </a:lnTo>
                          <a:lnTo>
                            <a:pt x="284" y="274"/>
                          </a:lnTo>
                          <a:lnTo>
                            <a:pt x="274" y="282"/>
                          </a:lnTo>
                          <a:lnTo>
                            <a:pt x="262" y="288"/>
                          </a:lnTo>
                          <a:lnTo>
                            <a:pt x="262" y="288"/>
                          </a:lnTo>
                          <a:lnTo>
                            <a:pt x="248" y="296"/>
                          </a:lnTo>
                          <a:lnTo>
                            <a:pt x="230" y="302"/>
                          </a:lnTo>
                          <a:lnTo>
                            <a:pt x="214" y="306"/>
                          </a:lnTo>
                          <a:lnTo>
                            <a:pt x="198" y="306"/>
                          </a:lnTo>
                          <a:lnTo>
                            <a:pt x="198" y="306"/>
                          </a:lnTo>
                          <a:lnTo>
                            <a:pt x="180" y="306"/>
                          </a:lnTo>
                          <a:lnTo>
                            <a:pt x="164" y="302"/>
                          </a:lnTo>
                          <a:lnTo>
                            <a:pt x="164" y="302"/>
                          </a:lnTo>
                          <a:lnTo>
                            <a:pt x="146" y="296"/>
                          </a:lnTo>
                          <a:lnTo>
                            <a:pt x="132" y="288"/>
                          </a:lnTo>
                          <a:lnTo>
                            <a:pt x="132" y="288"/>
                          </a:lnTo>
                          <a:lnTo>
                            <a:pt x="128" y="286"/>
                          </a:lnTo>
                          <a:lnTo>
                            <a:pt x="126" y="282"/>
                          </a:lnTo>
                          <a:lnTo>
                            <a:pt x="126" y="278"/>
                          </a:lnTo>
                          <a:lnTo>
                            <a:pt x="128" y="276"/>
                          </a:lnTo>
                          <a:lnTo>
                            <a:pt x="128" y="276"/>
                          </a:lnTo>
                          <a:lnTo>
                            <a:pt x="130" y="272"/>
                          </a:lnTo>
                          <a:lnTo>
                            <a:pt x="134" y="270"/>
                          </a:lnTo>
                          <a:lnTo>
                            <a:pt x="138" y="270"/>
                          </a:lnTo>
                          <a:lnTo>
                            <a:pt x="142" y="272"/>
                          </a:lnTo>
                          <a:lnTo>
                            <a:pt x="142" y="272"/>
                          </a:lnTo>
                          <a:close/>
                          <a:moveTo>
                            <a:pt x="174" y="262"/>
                          </a:moveTo>
                          <a:lnTo>
                            <a:pt x="174" y="262"/>
                          </a:lnTo>
                          <a:lnTo>
                            <a:pt x="186" y="264"/>
                          </a:lnTo>
                          <a:lnTo>
                            <a:pt x="198" y="264"/>
                          </a:lnTo>
                          <a:lnTo>
                            <a:pt x="198" y="264"/>
                          </a:lnTo>
                          <a:lnTo>
                            <a:pt x="208" y="264"/>
                          </a:lnTo>
                          <a:lnTo>
                            <a:pt x="220" y="262"/>
                          </a:lnTo>
                          <a:lnTo>
                            <a:pt x="232" y="258"/>
                          </a:lnTo>
                          <a:lnTo>
                            <a:pt x="242" y="252"/>
                          </a:lnTo>
                          <a:lnTo>
                            <a:pt x="242" y="252"/>
                          </a:lnTo>
                          <a:lnTo>
                            <a:pt x="256" y="242"/>
                          </a:lnTo>
                          <a:lnTo>
                            <a:pt x="268" y="230"/>
                          </a:lnTo>
                          <a:lnTo>
                            <a:pt x="276" y="214"/>
                          </a:lnTo>
                          <a:lnTo>
                            <a:pt x="284" y="198"/>
                          </a:lnTo>
                          <a:lnTo>
                            <a:pt x="284" y="198"/>
                          </a:lnTo>
                          <a:lnTo>
                            <a:pt x="286" y="186"/>
                          </a:lnTo>
                          <a:lnTo>
                            <a:pt x="286" y="176"/>
                          </a:lnTo>
                          <a:lnTo>
                            <a:pt x="286" y="176"/>
                          </a:lnTo>
                          <a:lnTo>
                            <a:pt x="286" y="172"/>
                          </a:lnTo>
                          <a:lnTo>
                            <a:pt x="284" y="168"/>
                          </a:lnTo>
                          <a:lnTo>
                            <a:pt x="280" y="166"/>
                          </a:lnTo>
                          <a:lnTo>
                            <a:pt x="276" y="166"/>
                          </a:lnTo>
                          <a:lnTo>
                            <a:pt x="276" y="166"/>
                          </a:lnTo>
                          <a:lnTo>
                            <a:pt x="272" y="166"/>
                          </a:lnTo>
                          <a:lnTo>
                            <a:pt x="270" y="168"/>
                          </a:lnTo>
                          <a:lnTo>
                            <a:pt x="266" y="172"/>
                          </a:lnTo>
                          <a:lnTo>
                            <a:pt x="266" y="176"/>
                          </a:lnTo>
                          <a:lnTo>
                            <a:pt x="266" y="176"/>
                          </a:lnTo>
                          <a:lnTo>
                            <a:pt x="264" y="192"/>
                          </a:lnTo>
                          <a:lnTo>
                            <a:pt x="264" y="192"/>
                          </a:lnTo>
                          <a:lnTo>
                            <a:pt x="258" y="206"/>
                          </a:lnTo>
                          <a:lnTo>
                            <a:pt x="252" y="218"/>
                          </a:lnTo>
                          <a:lnTo>
                            <a:pt x="242" y="228"/>
                          </a:lnTo>
                          <a:lnTo>
                            <a:pt x="232" y="234"/>
                          </a:lnTo>
                          <a:lnTo>
                            <a:pt x="232" y="234"/>
                          </a:lnTo>
                          <a:lnTo>
                            <a:pt x="220" y="240"/>
                          </a:lnTo>
                          <a:lnTo>
                            <a:pt x="206" y="244"/>
                          </a:lnTo>
                          <a:lnTo>
                            <a:pt x="192" y="244"/>
                          </a:lnTo>
                          <a:lnTo>
                            <a:pt x="180" y="242"/>
                          </a:lnTo>
                          <a:lnTo>
                            <a:pt x="180" y="242"/>
                          </a:lnTo>
                          <a:lnTo>
                            <a:pt x="162" y="236"/>
                          </a:lnTo>
                          <a:lnTo>
                            <a:pt x="162" y="236"/>
                          </a:lnTo>
                          <a:lnTo>
                            <a:pt x="158" y="234"/>
                          </a:lnTo>
                          <a:lnTo>
                            <a:pt x="154" y="234"/>
                          </a:lnTo>
                          <a:lnTo>
                            <a:pt x="152" y="236"/>
                          </a:lnTo>
                          <a:lnTo>
                            <a:pt x="148" y="238"/>
                          </a:lnTo>
                          <a:lnTo>
                            <a:pt x="148" y="238"/>
                          </a:lnTo>
                          <a:lnTo>
                            <a:pt x="148" y="242"/>
                          </a:lnTo>
                          <a:lnTo>
                            <a:pt x="148" y="246"/>
                          </a:lnTo>
                          <a:lnTo>
                            <a:pt x="150" y="250"/>
                          </a:lnTo>
                          <a:lnTo>
                            <a:pt x="152" y="252"/>
                          </a:lnTo>
                          <a:lnTo>
                            <a:pt x="152" y="252"/>
                          </a:lnTo>
                          <a:lnTo>
                            <a:pt x="162" y="258"/>
                          </a:lnTo>
                          <a:lnTo>
                            <a:pt x="174" y="262"/>
                          </a:lnTo>
                          <a:lnTo>
                            <a:pt x="174" y="262"/>
                          </a:lnTo>
                          <a:close/>
                          <a:moveTo>
                            <a:pt x="232" y="126"/>
                          </a:moveTo>
                          <a:lnTo>
                            <a:pt x="232" y="126"/>
                          </a:lnTo>
                          <a:lnTo>
                            <a:pt x="238" y="126"/>
                          </a:lnTo>
                          <a:lnTo>
                            <a:pt x="238" y="126"/>
                          </a:lnTo>
                          <a:lnTo>
                            <a:pt x="242" y="126"/>
                          </a:lnTo>
                          <a:lnTo>
                            <a:pt x="336" y="72"/>
                          </a:lnTo>
                          <a:lnTo>
                            <a:pt x="336" y="72"/>
                          </a:lnTo>
                          <a:lnTo>
                            <a:pt x="340" y="68"/>
                          </a:lnTo>
                          <a:lnTo>
                            <a:pt x="342" y="62"/>
                          </a:lnTo>
                          <a:lnTo>
                            <a:pt x="342" y="10"/>
                          </a:lnTo>
                          <a:lnTo>
                            <a:pt x="342" y="10"/>
                          </a:lnTo>
                          <a:lnTo>
                            <a:pt x="340" y="6"/>
                          </a:lnTo>
                          <a:lnTo>
                            <a:pt x="336" y="2"/>
                          </a:lnTo>
                          <a:lnTo>
                            <a:pt x="336" y="2"/>
                          </a:lnTo>
                          <a:lnTo>
                            <a:pt x="332" y="0"/>
                          </a:lnTo>
                          <a:lnTo>
                            <a:pt x="326" y="2"/>
                          </a:lnTo>
                          <a:lnTo>
                            <a:pt x="232" y="56"/>
                          </a:lnTo>
                          <a:lnTo>
                            <a:pt x="232" y="56"/>
                          </a:lnTo>
                          <a:lnTo>
                            <a:pt x="230" y="60"/>
                          </a:lnTo>
                          <a:lnTo>
                            <a:pt x="228" y="64"/>
                          </a:lnTo>
                          <a:lnTo>
                            <a:pt x="228" y="116"/>
                          </a:lnTo>
                          <a:lnTo>
                            <a:pt x="228" y="116"/>
                          </a:lnTo>
                          <a:lnTo>
                            <a:pt x="230" y="122"/>
                          </a:lnTo>
                          <a:lnTo>
                            <a:pt x="232" y="126"/>
                          </a:lnTo>
                          <a:lnTo>
                            <a:pt x="232" y="126"/>
                          </a:lnTo>
                          <a:close/>
                          <a:moveTo>
                            <a:pt x="116" y="106"/>
                          </a:moveTo>
                          <a:lnTo>
                            <a:pt x="116" y="106"/>
                          </a:lnTo>
                          <a:lnTo>
                            <a:pt x="112" y="100"/>
                          </a:lnTo>
                          <a:lnTo>
                            <a:pt x="112" y="94"/>
                          </a:lnTo>
                          <a:lnTo>
                            <a:pt x="112" y="86"/>
                          </a:lnTo>
                          <a:lnTo>
                            <a:pt x="112" y="80"/>
                          </a:lnTo>
                          <a:lnTo>
                            <a:pt x="114" y="72"/>
                          </a:lnTo>
                          <a:lnTo>
                            <a:pt x="118" y="66"/>
                          </a:lnTo>
                          <a:lnTo>
                            <a:pt x="124" y="62"/>
                          </a:lnTo>
                          <a:lnTo>
                            <a:pt x="130" y="58"/>
                          </a:lnTo>
                          <a:lnTo>
                            <a:pt x="130" y="58"/>
                          </a:lnTo>
                          <a:lnTo>
                            <a:pt x="136" y="54"/>
                          </a:lnTo>
                          <a:lnTo>
                            <a:pt x="142" y="52"/>
                          </a:lnTo>
                          <a:lnTo>
                            <a:pt x="150" y="52"/>
                          </a:lnTo>
                          <a:lnTo>
                            <a:pt x="156" y="54"/>
                          </a:lnTo>
                          <a:lnTo>
                            <a:pt x="162" y="56"/>
                          </a:lnTo>
                          <a:lnTo>
                            <a:pt x="168" y="60"/>
                          </a:lnTo>
                          <a:lnTo>
                            <a:pt x="174" y="64"/>
                          </a:lnTo>
                          <a:lnTo>
                            <a:pt x="178" y="70"/>
                          </a:lnTo>
                          <a:lnTo>
                            <a:pt x="226" y="152"/>
                          </a:lnTo>
                          <a:lnTo>
                            <a:pt x="226" y="152"/>
                          </a:lnTo>
                          <a:lnTo>
                            <a:pt x="228" y="158"/>
                          </a:lnTo>
                          <a:lnTo>
                            <a:pt x="230" y="166"/>
                          </a:lnTo>
                          <a:lnTo>
                            <a:pt x="230" y="172"/>
                          </a:lnTo>
                          <a:lnTo>
                            <a:pt x="228" y="180"/>
                          </a:lnTo>
                          <a:lnTo>
                            <a:pt x="226" y="186"/>
                          </a:lnTo>
                          <a:lnTo>
                            <a:pt x="222" y="192"/>
                          </a:lnTo>
                          <a:lnTo>
                            <a:pt x="218" y="196"/>
                          </a:lnTo>
                          <a:lnTo>
                            <a:pt x="212" y="202"/>
                          </a:lnTo>
                          <a:lnTo>
                            <a:pt x="212" y="202"/>
                          </a:lnTo>
                          <a:lnTo>
                            <a:pt x="204" y="204"/>
                          </a:lnTo>
                          <a:lnTo>
                            <a:pt x="194" y="206"/>
                          </a:lnTo>
                          <a:lnTo>
                            <a:pt x="194" y="206"/>
                          </a:lnTo>
                          <a:lnTo>
                            <a:pt x="184" y="204"/>
                          </a:lnTo>
                          <a:lnTo>
                            <a:pt x="176" y="202"/>
                          </a:lnTo>
                          <a:lnTo>
                            <a:pt x="168" y="196"/>
                          </a:lnTo>
                          <a:lnTo>
                            <a:pt x="162" y="188"/>
                          </a:lnTo>
                          <a:lnTo>
                            <a:pt x="116" y="106"/>
                          </a:lnTo>
                          <a:close/>
                          <a:moveTo>
                            <a:pt x="180" y="170"/>
                          </a:moveTo>
                          <a:lnTo>
                            <a:pt x="180" y="170"/>
                          </a:lnTo>
                          <a:lnTo>
                            <a:pt x="182" y="176"/>
                          </a:lnTo>
                          <a:lnTo>
                            <a:pt x="184" y="180"/>
                          </a:lnTo>
                          <a:lnTo>
                            <a:pt x="188" y="182"/>
                          </a:lnTo>
                          <a:lnTo>
                            <a:pt x="194" y="184"/>
                          </a:lnTo>
                          <a:lnTo>
                            <a:pt x="194" y="184"/>
                          </a:lnTo>
                          <a:lnTo>
                            <a:pt x="200" y="182"/>
                          </a:lnTo>
                          <a:lnTo>
                            <a:pt x="204" y="180"/>
                          </a:lnTo>
                          <a:lnTo>
                            <a:pt x="206" y="176"/>
                          </a:lnTo>
                          <a:lnTo>
                            <a:pt x="208" y="170"/>
                          </a:lnTo>
                          <a:lnTo>
                            <a:pt x="208" y="170"/>
                          </a:lnTo>
                          <a:lnTo>
                            <a:pt x="206" y="164"/>
                          </a:lnTo>
                          <a:lnTo>
                            <a:pt x="204" y="160"/>
                          </a:lnTo>
                          <a:lnTo>
                            <a:pt x="200" y="158"/>
                          </a:lnTo>
                          <a:lnTo>
                            <a:pt x="194" y="156"/>
                          </a:lnTo>
                          <a:lnTo>
                            <a:pt x="194" y="156"/>
                          </a:lnTo>
                          <a:lnTo>
                            <a:pt x="188" y="158"/>
                          </a:lnTo>
                          <a:lnTo>
                            <a:pt x="184" y="160"/>
                          </a:lnTo>
                          <a:lnTo>
                            <a:pt x="182" y="164"/>
                          </a:lnTo>
                          <a:lnTo>
                            <a:pt x="180" y="170"/>
                          </a:lnTo>
                          <a:lnTo>
                            <a:pt x="180" y="170"/>
                          </a:lnTo>
                          <a:close/>
                          <a:moveTo>
                            <a:pt x="114" y="194"/>
                          </a:moveTo>
                          <a:lnTo>
                            <a:pt x="114" y="142"/>
                          </a:lnTo>
                          <a:lnTo>
                            <a:pt x="114" y="142"/>
                          </a:lnTo>
                          <a:lnTo>
                            <a:pt x="112" y="138"/>
                          </a:lnTo>
                          <a:lnTo>
                            <a:pt x="108" y="134"/>
                          </a:lnTo>
                          <a:lnTo>
                            <a:pt x="108" y="134"/>
                          </a:lnTo>
                          <a:lnTo>
                            <a:pt x="104" y="132"/>
                          </a:lnTo>
                          <a:lnTo>
                            <a:pt x="98" y="134"/>
                          </a:lnTo>
                          <a:lnTo>
                            <a:pt x="4" y="188"/>
                          </a:lnTo>
                          <a:lnTo>
                            <a:pt x="4" y="188"/>
                          </a:lnTo>
                          <a:lnTo>
                            <a:pt x="2" y="192"/>
                          </a:lnTo>
                          <a:lnTo>
                            <a:pt x="0" y="196"/>
                          </a:lnTo>
                          <a:lnTo>
                            <a:pt x="0" y="248"/>
                          </a:lnTo>
                          <a:lnTo>
                            <a:pt x="0" y="248"/>
                          </a:lnTo>
                          <a:lnTo>
                            <a:pt x="2" y="254"/>
                          </a:lnTo>
                          <a:lnTo>
                            <a:pt x="4" y="256"/>
                          </a:lnTo>
                          <a:lnTo>
                            <a:pt x="4" y="256"/>
                          </a:lnTo>
                          <a:lnTo>
                            <a:pt x="10" y="258"/>
                          </a:lnTo>
                          <a:lnTo>
                            <a:pt x="10" y="258"/>
                          </a:lnTo>
                          <a:lnTo>
                            <a:pt x="14" y="256"/>
                          </a:lnTo>
                          <a:lnTo>
                            <a:pt x="108" y="202"/>
                          </a:lnTo>
                          <a:lnTo>
                            <a:pt x="108" y="202"/>
                          </a:lnTo>
                          <a:lnTo>
                            <a:pt x="112" y="200"/>
                          </a:lnTo>
                          <a:lnTo>
                            <a:pt x="114" y="194"/>
                          </a:lnTo>
                          <a:lnTo>
                            <a:pt x="114" y="194"/>
                          </a:lnTo>
                          <a:close/>
                          <a:moveTo>
                            <a:pt x="360" y="166"/>
                          </a:moveTo>
                          <a:lnTo>
                            <a:pt x="360" y="166"/>
                          </a:lnTo>
                          <a:lnTo>
                            <a:pt x="356" y="166"/>
                          </a:lnTo>
                          <a:lnTo>
                            <a:pt x="354" y="168"/>
                          </a:lnTo>
                          <a:lnTo>
                            <a:pt x="352" y="172"/>
                          </a:lnTo>
                          <a:lnTo>
                            <a:pt x="350" y="176"/>
                          </a:lnTo>
                          <a:lnTo>
                            <a:pt x="350" y="176"/>
                          </a:lnTo>
                          <a:lnTo>
                            <a:pt x="350" y="196"/>
                          </a:lnTo>
                          <a:lnTo>
                            <a:pt x="346" y="214"/>
                          </a:lnTo>
                          <a:lnTo>
                            <a:pt x="346" y="214"/>
                          </a:lnTo>
                          <a:lnTo>
                            <a:pt x="340" y="230"/>
                          </a:lnTo>
                          <a:lnTo>
                            <a:pt x="334" y="244"/>
                          </a:lnTo>
                          <a:lnTo>
                            <a:pt x="328" y="256"/>
                          </a:lnTo>
                          <a:lnTo>
                            <a:pt x="318" y="268"/>
                          </a:lnTo>
                          <a:lnTo>
                            <a:pt x="310" y="280"/>
                          </a:lnTo>
                          <a:lnTo>
                            <a:pt x="298" y="290"/>
                          </a:lnTo>
                          <a:lnTo>
                            <a:pt x="286" y="300"/>
                          </a:lnTo>
                          <a:lnTo>
                            <a:pt x="274" y="308"/>
                          </a:lnTo>
                          <a:lnTo>
                            <a:pt x="274" y="308"/>
                          </a:lnTo>
                          <a:lnTo>
                            <a:pt x="260" y="314"/>
                          </a:lnTo>
                          <a:lnTo>
                            <a:pt x="246" y="320"/>
                          </a:lnTo>
                          <a:lnTo>
                            <a:pt x="232" y="324"/>
                          </a:lnTo>
                          <a:lnTo>
                            <a:pt x="218" y="328"/>
                          </a:lnTo>
                          <a:lnTo>
                            <a:pt x="202" y="328"/>
                          </a:lnTo>
                          <a:lnTo>
                            <a:pt x="188" y="328"/>
                          </a:lnTo>
                          <a:lnTo>
                            <a:pt x="172" y="326"/>
                          </a:lnTo>
                          <a:lnTo>
                            <a:pt x="158" y="324"/>
                          </a:lnTo>
                          <a:lnTo>
                            <a:pt x="158" y="324"/>
                          </a:lnTo>
                          <a:lnTo>
                            <a:pt x="138" y="316"/>
                          </a:lnTo>
                          <a:lnTo>
                            <a:pt x="120" y="308"/>
                          </a:lnTo>
                          <a:lnTo>
                            <a:pt x="120" y="308"/>
                          </a:lnTo>
                          <a:lnTo>
                            <a:pt x="116" y="306"/>
                          </a:lnTo>
                          <a:lnTo>
                            <a:pt x="112" y="308"/>
                          </a:lnTo>
                          <a:lnTo>
                            <a:pt x="110" y="308"/>
                          </a:lnTo>
                          <a:lnTo>
                            <a:pt x="106" y="312"/>
                          </a:lnTo>
                          <a:lnTo>
                            <a:pt x="106" y="312"/>
                          </a:lnTo>
                          <a:lnTo>
                            <a:pt x="106" y="316"/>
                          </a:lnTo>
                          <a:lnTo>
                            <a:pt x="106" y="320"/>
                          </a:lnTo>
                          <a:lnTo>
                            <a:pt x="108" y="322"/>
                          </a:lnTo>
                          <a:lnTo>
                            <a:pt x="110" y="326"/>
                          </a:lnTo>
                          <a:lnTo>
                            <a:pt x="110" y="326"/>
                          </a:lnTo>
                          <a:lnTo>
                            <a:pt x="130" y="336"/>
                          </a:lnTo>
                          <a:lnTo>
                            <a:pt x="152" y="342"/>
                          </a:lnTo>
                          <a:lnTo>
                            <a:pt x="152" y="342"/>
                          </a:lnTo>
                          <a:lnTo>
                            <a:pt x="174" y="348"/>
                          </a:lnTo>
                          <a:lnTo>
                            <a:pt x="198" y="348"/>
                          </a:lnTo>
                          <a:lnTo>
                            <a:pt x="198" y="348"/>
                          </a:lnTo>
                          <a:lnTo>
                            <a:pt x="220" y="348"/>
                          </a:lnTo>
                          <a:lnTo>
                            <a:pt x="242" y="342"/>
                          </a:lnTo>
                          <a:lnTo>
                            <a:pt x="264" y="336"/>
                          </a:lnTo>
                          <a:lnTo>
                            <a:pt x="284" y="326"/>
                          </a:lnTo>
                          <a:lnTo>
                            <a:pt x="284" y="326"/>
                          </a:lnTo>
                          <a:lnTo>
                            <a:pt x="298" y="316"/>
                          </a:lnTo>
                          <a:lnTo>
                            <a:pt x="312" y="306"/>
                          </a:lnTo>
                          <a:lnTo>
                            <a:pt x="324" y="294"/>
                          </a:lnTo>
                          <a:lnTo>
                            <a:pt x="334" y="280"/>
                          </a:lnTo>
                          <a:lnTo>
                            <a:pt x="344" y="266"/>
                          </a:lnTo>
                          <a:lnTo>
                            <a:pt x="352" y="252"/>
                          </a:lnTo>
                          <a:lnTo>
                            <a:pt x="360" y="236"/>
                          </a:lnTo>
                          <a:lnTo>
                            <a:pt x="364" y="220"/>
                          </a:lnTo>
                          <a:lnTo>
                            <a:pt x="364" y="220"/>
                          </a:lnTo>
                          <a:lnTo>
                            <a:pt x="368" y="198"/>
                          </a:lnTo>
                          <a:lnTo>
                            <a:pt x="370" y="176"/>
                          </a:lnTo>
                          <a:lnTo>
                            <a:pt x="370" y="176"/>
                          </a:lnTo>
                          <a:lnTo>
                            <a:pt x="370" y="172"/>
                          </a:lnTo>
                          <a:lnTo>
                            <a:pt x="368" y="168"/>
                          </a:lnTo>
                          <a:lnTo>
                            <a:pt x="364" y="166"/>
                          </a:lnTo>
                          <a:lnTo>
                            <a:pt x="360" y="166"/>
                          </a:lnTo>
                          <a:lnTo>
                            <a:pt x="360" y="16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3" name="Freeform 4903"/>
                    <p:cNvSpPr>
                      <a:spLocks noEditPoints="1"/>
                    </p:cNvSpPr>
                    <p:nvPr/>
                  </p:nvSpPr>
                  <p:spPr bwMode="auto">
                    <a:xfrm>
                      <a:off x="3321504" y="295789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4" name="Freeform 4983"/>
                    <p:cNvSpPr>
                      <a:spLocks noEditPoints="1"/>
                    </p:cNvSpPr>
                    <p:nvPr/>
                  </p:nvSpPr>
                  <p:spPr bwMode="auto">
                    <a:xfrm>
                      <a:off x="4114800" y="2264945"/>
                      <a:ext cx="448603" cy="421929"/>
                    </a:xfrm>
                    <a:custGeom>
                      <a:avLst/>
                      <a:gdLst>
                        <a:gd name="T0" fmla="*/ 168 w 370"/>
                        <a:gd name="T1" fmla="*/ 282 h 348"/>
                        <a:gd name="T2" fmla="*/ 252 w 370"/>
                        <a:gd name="T3" fmla="*/ 272 h 348"/>
                        <a:gd name="T4" fmla="*/ 304 w 370"/>
                        <a:gd name="T5" fmla="*/ 204 h 348"/>
                        <a:gd name="T6" fmla="*/ 312 w 370"/>
                        <a:gd name="T7" fmla="*/ 168 h 348"/>
                        <a:gd name="T8" fmla="*/ 318 w 370"/>
                        <a:gd name="T9" fmla="*/ 166 h 348"/>
                        <a:gd name="T10" fmla="*/ 328 w 370"/>
                        <a:gd name="T11" fmla="*/ 176 h 348"/>
                        <a:gd name="T12" fmla="*/ 314 w 370"/>
                        <a:gd name="T13" fmla="*/ 234 h 348"/>
                        <a:gd name="T14" fmla="*/ 274 w 370"/>
                        <a:gd name="T15" fmla="*/ 282 h 348"/>
                        <a:gd name="T16" fmla="*/ 214 w 370"/>
                        <a:gd name="T17" fmla="*/ 306 h 348"/>
                        <a:gd name="T18" fmla="*/ 164 w 370"/>
                        <a:gd name="T19" fmla="*/ 302 h 348"/>
                        <a:gd name="T20" fmla="*/ 126 w 370"/>
                        <a:gd name="T21" fmla="*/ 282 h 348"/>
                        <a:gd name="T22" fmla="*/ 134 w 370"/>
                        <a:gd name="T23" fmla="*/ 270 h 348"/>
                        <a:gd name="T24" fmla="*/ 174 w 370"/>
                        <a:gd name="T25" fmla="*/ 262 h 348"/>
                        <a:gd name="T26" fmla="*/ 220 w 370"/>
                        <a:gd name="T27" fmla="*/ 262 h 348"/>
                        <a:gd name="T28" fmla="*/ 268 w 370"/>
                        <a:gd name="T29" fmla="*/ 230 h 348"/>
                        <a:gd name="T30" fmla="*/ 286 w 370"/>
                        <a:gd name="T31" fmla="*/ 176 h 348"/>
                        <a:gd name="T32" fmla="*/ 276 w 370"/>
                        <a:gd name="T33" fmla="*/ 166 h 348"/>
                        <a:gd name="T34" fmla="*/ 266 w 370"/>
                        <a:gd name="T35" fmla="*/ 176 h 348"/>
                        <a:gd name="T36" fmla="*/ 252 w 370"/>
                        <a:gd name="T37" fmla="*/ 218 h 348"/>
                        <a:gd name="T38" fmla="*/ 206 w 370"/>
                        <a:gd name="T39" fmla="*/ 244 h 348"/>
                        <a:gd name="T40" fmla="*/ 162 w 370"/>
                        <a:gd name="T41" fmla="*/ 236 h 348"/>
                        <a:gd name="T42" fmla="*/ 148 w 370"/>
                        <a:gd name="T43" fmla="*/ 238 h 348"/>
                        <a:gd name="T44" fmla="*/ 152 w 370"/>
                        <a:gd name="T45" fmla="*/ 252 h 348"/>
                        <a:gd name="T46" fmla="*/ 232 w 370"/>
                        <a:gd name="T47" fmla="*/ 126 h 348"/>
                        <a:gd name="T48" fmla="*/ 336 w 370"/>
                        <a:gd name="T49" fmla="*/ 72 h 348"/>
                        <a:gd name="T50" fmla="*/ 340 w 370"/>
                        <a:gd name="T51" fmla="*/ 6 h 348"/>
                        <a:gd name="T52" fmla="*/ 232 w 370"/>
                        <a:gd name="T53" fmla="*/ 56 h 348"/>
                        <a:gd name="T54" fmla="*/ 228 w 370"/>
                        <a:gd name="T55" fmla="*/ 116 h 348"/>
                        <a:gd name="T56" fmla="*/ 116 w 370"/>
                        <a:gd name="T57" fmla="*/ 106 h 348"/>
                        <a:gd name="T58" fmla="*/ 114 w 370"/>
                        <a:gd name="T59" fmla="*/ 72 h 348"/>
                        <a:gd name="T60" fmla="*/ 136 w 370"/>
                        <a:gd name="T61" fmla="*/ 54 h 348"/>
                        <a:gd name="T62" fmla="*/ 168 w 370"/>
                        <a:gd name="T63" fmla="*/ 60 h 348"/>
                        <a:gd name="T64" fmla="*/ 228 w 370"/>
                        <a:gd name="T65" fmla="*/ 158 h 348"/>
                        <a:gd name="T66" fmla="*/ 222 w 370"/>
                        <a:gd name="T67" fmla="*/ 192 h 348"/>
                        <a:gd name="T68" fmla="*/ 194 w 370"/>
                        <a:gd name="T69" fmla="*/ 206 h 348"/>
                        <a:gd name="T70" fmla="*/ 162 w 370"/>
                        <a:gd name="T71" fmla="*/ 188 h 348"/>
                        <a:gd name="T72" fmla="*/ 184 w 370"/>
                        <a:gd name="T73" fmla="*/ 180 h 348"/>
                        <a:gd name="T74" fmla="*/ 204 w 370"/>
                        <a:gd name="T75" fmla="*/ 180 h 348"/>
                        <a:gd name="T76" fmla="*/ 204 w 370"/>
                        <a:gd name="T77" fmla="*/ 160 h 348"/>
                        <a:gd name="T78" fmla="*/ 184 w 370"/>
                        <a:gd name="T79" fmla="*/ 160 h 348"/>
                        <a:gd name="T80" fmla="*/ 114 w 370"/>
                        <a:gd name="T81" fmla="*/ 142 h 348"/>
                        <a:gd name="T82" fmla="*/ 104 w 370"/>
                        <a:gd name="T83" fmla="*/ 132 h 348"/>
                        <a:gd name="T84" fmla="*/ 0 w 370"/>
                        <a:gd name="T85" fmla="*/ 196 h 348"/>
                        <a:gd name="T86" fmla="*/ 4 w 370"/>
                        <a:gd name="T87" fmla="*/ 256 h 348"/>
                        <a:gd name="T88" fmla="*/ 108 w 370"/>
                        <a:gd name="T89" fmla="*/ 202 h 348"/>
                        <a:gd name="T90" fmla="*/ 360 w 370"/>
                        <a:gd name="T91" fmla="*/ 166 h 348"/>
                        <a:gd name="T92" fmla="*/ 350 w 370"/>
                        <a:gd name="T93" fmla="*/ 176 h 348"/>
                        <a:gd name="T94" fmla="*/ 334 w 370"/>
                        <a:gd name="T95" fmla="*/ 244 h 348"/>
                        <a:gd name="T96" fmla="*/ 286 w 370"/>
                        <a:gd name="T97" fmla="*/ 300 h 348"/>
                        <a:gd name="T98" fmla="*/ 232 w 370"/>
                        <a:gd name="T99" fmla="*/ 324 h 348"/>
                        <a:gd name="T100" fmla="*/ 158 w 370"/>
                        <a:gd name="T101" fmla="*/ 324 h 348"/>
                        <a:gd name="T102" fmla="*/ 116 w 370"/>
                        <a:gd name="T103" fmla="*/ 306 h 348"/>
                        <a:gd name="T104" fmla="*/ 106 w 370"/>
                        <a:gd name="T105" fmla="*/ 316 h 348"/>
                        <a:gd name="T106" fmla="*/ 130 w 370"/>
                        <a:gd name="T107" fmla="*/ 336 h 348"/>
                        <a:gd name="T108" fmla="*/ 198 w 370"/>
                        <a:gd name="T109" fmla="*/ 348 h 348"/>
                        <a:gd name="T110" fmla="*/ 284 w 370"/>
                        <a:gd name="T111" fmla="*/ 326 h 348"/>
                        <a:gd name="T112" fmla="*/ 344 w 370"/>
                        <a:gd name="T113" fmla="*/ 266 h 348"/>
                        <a:gd name="T114" fmla="*/ 368 w 370"/>
                        <a:gd name="T115" fmla="*/ 198 h 348"/>
                        <a:gd name="T116" fmla="*/ 364 w 370"/>
                        <a:gd name="T117" fmla="*/ 16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48">
                          <a:moveTo>
                            <a:pt x="142" y="272"/>
                          </a:moveTo>
                          <a:lnTo>
                            <a:pt x="142" y="272"/>
                          </a:lnTo>
                          <a:lnTo>
                            <a:pt x="154" y="278"/>
                          </a:lnTo>
                          <a:lnTo>
                            <a:pt x="168" y="282"/>
                          </a:lnTo>
                          <a:lnTo>
                            <a:pt x="168" y="282"/>
                          </a:lnTo>
                          <a:lnTo>
                            <a:pt x="190" y="286"/>
                          </a:lnTo>
                          <a:lnTo>
                            <a:pt x="212" y="286"/>
                          </a:lnTo>
                          <a:lnTo>
                            <a:pt x="232" y="280"/>
                          </a:lnTo>
                          <a:lnTo>
                            <a:pt x="252" y="272"/>
                          </a:lnTo>
                          <a:lnTo>
                            <a:pt x="252" y="272"/>
                          </a:lnTo>
                          <a:lnTo>
                            <a:pt x="270" y="258"/>
                          </a:lnTo>
                          <a:lnTo>
                            <a:pt x="286" y="242"/>
                          </a:lnTo>
                          <a:lnTo>
                            <a:pt x="296" y="224"/>
                          </a:lnTo>
                          <a:lnTo>
                            <a:pt x="304" y="204"/>
                          </a:lnTo>
                          <a:lnTo>
                            <a:pt x="304" y="204"/>
                          </a:lnTo>
                          <a:lnTo>
                            <a:pt x="308" y="190"/>
                          </a:lnTo>
                          <a:lnTo>
                            <a:pt x="308" y="176"/>
                          </a:lnTo>
                          <a:lnTo>
                            <a:pt x="308" y="176"/>
                          </a:lnTo>
                          <a:lnTo>
                            <a:pt x="308" y="172"/>
                          </a:lnTo>
                          <a:lnTo>
                            <a:pt x="312" y="168"/>
                          </a:lnTo>
                          <a:lnTo>
                            <a:pt x="314" y="166"/>
                          </a:lnTo>
                          <a:lnTo>
                            <a:pt x="318" y="166"/>
                          </a:lnTo>
                          <a:lnTo>
                            <a:pt x="318" y="166"/>
                          </a:lnTo>
                          <a:lnTo>
                            <a:pt x="318" y="166"/>
                          </a:lnTo>
                          <a:lnTo>
                            <a:pt x="318" y="166"/>
                          </a:lnTo>
                          <a:lnTo>
                            <a:pt x="322" y="166"/>
                          </a:lnTo>
                          <a:lnTo>
                            <a:pt x="326" y="168"/>
                          </a:lnTo>
                          <a:lnTo>
                            <a:pt x="328" y="172"/>
                          </a:lnTo>
                          <a:lnTo>
                            <a:pt x="328" y="176"/>
                          </a:lnTo>
                          <a:lnTo>
                            <a:pt x="328" y="176"/>
                          </a:lnTo>
                          <a:lnTo>
                            <a:pt x="328" y="192"/>
                          </a:lnTo>
                          <a:lnTo>
                            <a:pt x="324" y="210"/>
                          </a:lnTo>
                          <a:lnTo>
                            <a:pt x="324" y="210"/>
                          </a:lnTo>
                          <a:lnTo>
                            <a:pt x="320" y="222"/>
                          </a:lnTo>
                          <a:lnTo>
                            <a:pt x="314" y="234"/>
                          </a:lnTo>
                          <a:lnTo>
                            <a:pt x="308" y="244"/>
                          </a:lnTo>
                          <a:lnTo>
                            <a:pt x="302" y="254"/>
                          </a:lnTo>
                          <a:lnTo>
                            <a:pt x="292" y="264"/>
                          </a:lnTo>
                          <a:lnTo>
                            <a:pt x="284" y="274"/>
                          </a:lnTo>
                          <a:lnTo>
                            <a:pt x="274" y="282"/>
                          </a:lnTo>
                          <a:lnTo>
                            <a:pt x="262" y="288"/>
                          </a:lnTo>
                          <a:lnTo>
                            <a:pt x="262" y="288"/>
                          </a:lnTo>
                          <a:lnTo>
                            <a:pt x="248" y="296"/>
                          </a:lnTo>
                          <a:lnTo>
                            <a:pt x="230" y="302"/>
                          </a:lnTo>
                          <a:lnTo>
                            <a:pt x="214" y="306"/>
                          </a:lnTo>
                          <a:lnTo>
                            <a:pt x="198" y="306"/>
                          </a:lnTo>
                          <a:lnTo>
                            <a:pt x="198" y="306"/>
                          </a:lnTo>
                          <a:lnTo>
                            <a:pt x="180" y="306"/>
                          </a:lnTo>
                          <a:lnTo>
                            <a:pt x="164" y="302"/>
                          </a:lnTo>
                          <a:lnTo>
                            <a:pt x="164" y="302"/>
                          </a:lnTo>
                          <a:lnTo>
                            <a:pt x="146" y="296"/>
                          </a:lnTo>
                          <a:lnTo>
                            <a:pt x="132" y="288"/>
                          </a:lnTo>
                          <a:lnTo>
                            <a:pt x="132" y="288"/>
                          </a:lnTo>
                          <a:lnTo>
                            <a:pt x="128" y="286"/>
                          </a:lnTo>
                          <a:lnTo>
                            <a:pt x="126" y="282"/>
                          </a:lnTo>
                          <a:lnTo>
                            <a:pt x="126" y="278"/>
                          </a:lnTo>
                          <a:lnTo>
                            <a:pt x="128" y="276"/>
                          </a:lnTo>
                          <a:lnTo>
                            <a:pt x="128" y="276"/>
                          </a:lnTo>
                          <a:lnTo>
                            <a:pt x="130" y="272"/>
                          </a:lnTo>
                          <a:lnTo>
                            <a:pt x="134" y="270"/>
                          </a:lnTo>
                          <a:lnTo>
                            <a:pt x="138" y="270"/>
                          </a:lnTo>
                          <a:lnTo>
                            <a:pt x="142" y="272"/>
                          </a:lnTo>
                          <a:lnTo>
                            <a:pt x="142" y="272"/>
                          </a:lnTo>
                          <a:close/>
                          <a:moveTo>
                            <a:pt x="174" y="262"/>
                          </a:moveTo>
                          <a:lnTo>
                            <a:pt x="174" y="262"/>
                          </a:lnTo>
                          <a:lnTo>
                            <a:pt x="186" y="264"/>
                          </a:lnTo>
                          <a:lnTo>
                            <a:pt x="198" y="264"/>
                          </a:lnTo>
                          <a:lnTo>
                            <a:pt x="198" y="264"/>
                          </a:lnTo>
                          <a:lnTo>
                            <a:pt x="208" y="264"/>
                          </a:lnTo>
                          <a:lnTo>
                            <a:pt x="220" y="262"/>
                          </a:lnTo>
                          <a:lnTo>
                            <a:pt x="232" y="258"/>
                          </a:lnTo>
                          <a:lnTo>
                            <a:pt x="242" y="252"/>
                          </a:lnTo>
                          <a:lnTo>
                            <a:pt x="242" y="252"/>
                          </a:lnTo>
                          <a:lnTo>
                            <a:pt x="256" y="242"/>
                          </a:lnTo>
                          <a:lnTo>
                            <a:pt x="268" y="230"/>
                          </a:lnTo>
                          <a:lnTo>
                            <a:pt x="276" y="214"/>
                          </a:lnTo>
                          <a:lnTo>
                            <a:pt x="284" y="198"/>
                          </a:lnTo>
                          <a:lnTo>
                            <a:pt x="284" y="198"/>
                          </a:lnTo>
                          <a:lnTo>
                            <a:pt x="286" y="186"/>
                          </a:lnTo>
                          <a:lnTo>
                            <a:pt x="286" y="176"/>
                          </a:lnTo>
                          <a:lnTo>
                            <a:pt x="286" y="176"/>
                          </a:lnTo>
                          <a:lnTo>
                            <a:pt x="286" y="172"/>
                          </a:lnTo>
                          <a:lnTo>
                            <a:pt x="284" y="168"/>
                          </a:lnTo>
                          <a:lnTo>
                            <a:pt x="280" y="166"/>
                          </a:lnTo>
                          <a:lnTo>
                            <a:pt x="276" y="166"/>
                          </a:lnTo>
                          <a:lnTo>
                            <a:pt x="276" y="166"/>
                          </a:lnTo>
                          <a:lnTo>
                            <a:pt x="272" y="166"/>
                          </a:lnTo>
                          <a:lnTo>
                            <a:pt x="270" y="168"/>
                          </a:lnTo>
                          <a:lnTo>
                            <a:pt x="266" y="172"/>
                          </a:lnTo>
                          <a:lnTo>
                            <a:pt x="266" y="176"/>
                          </a:lnTo>
                          <a:lnTo>
                            <a:pt x="266" y="176"/>
                          </a:lnTo>
                          <a:lnTo>
                            <a:pt x="264" y="192"/>
                          </a:lnTo>
                          <a:lnTo>
                            <a:pt x="264" y="192"/>
                          </a:lnTo>
                          <a:lnTo>
                            <a:pt x="258" y="206"/>
                          </a:lnTo>
                          <a:lnTo>
                            <a:pt x="252" y="218"/>
                          </a:lnTo>
                          <a:lnTo>
                            <a:pt x="242" y="228"/>
                          </a:lnTo>
                          <a:lnTo>
                            <a:pt x="232" y="234"/>
                          </a:lnTo>
                          <a:lnTo>
                            <a:pt x="232" y="234"/>
                          </a:lnTo>
                          <a:lnTo>
                            <a:pt x="220" y="240"/>
                          </a:lnTo>
                          <a:lnTo>
                            <a:pt x="206" y="244"/>
                          </a:lnTo>
                          <a:lnTo>
                            <a:pt x="192" y="244"/>
                          </a:lnTo>
                          <a:lnTo>
                            <a:pt x="180" y="242"/>
                          </a:lnTo>
                          <a:lnTo>
                            <a:pt x="180" y="242"/>
                          </a:lnTo>
                          <a:lnTo>
                            <a:pt x="162" y="236"/>
                          </a:lnTo>
                          <a:lnTo>
                            <a:pt x="162" y="236"/>
                          </a:lnTo>
                          <a:lnTo>
                            <a:pt x="158" y="234"/>
                          </a:lnTo>
                          <a:lnTo>
                            <a:pt x="154" y="234"/>
                          </a:lnTo>
                          <a:lnTo>
                            <a:pt x="152" y="236"/>
                          </a:lnTo>
                          <a:lnTo>
                            <a:pt x="148" y="238"/>
                          </a:lnTo>
                          <a:lnTo>
                            <a:pt x="148" y="238"/>
                          </a:lnTo>
                          <a:lnTo>
                            <a:pt x="148" y="242"/>
                          </a:lnTo>
                          <a:lnTo>
                            <a:pt x="148" y="246"/>
                          </a:lnTo>
                          <a:lnTo>
                            <a:pt x="150" y="250"/>
                          </a:lnTo>
                          <a:lnTo>
                            <a:pt x="152" y="252"/>
                          </a:lnTo>
                          <a:lnTo>
                            <a:pt x="152" y="252"/>
                          </a:lnTo>
                          <a:lnTo>
                            <a:pt x="162" y="258"/>
                          </a:lnTo>
                          <a:lnTo>
                            <a:pt x="174" y="262"/>
                          </a:lnTo>
                          <a:lnTo>
                            <a:pt x="174" y="262"/>
                          </a:lnTo>
                          <a:close/>
                          <a:moveTo>
                            <a:pt x="232" y="126"/>
                          </a:moveTo>
                          <a:lnTo>
                            <a:pt x="232" y="126"/>
                          </a:lnTo>
                          <a:lnTo>
                            <a:pt x="238" y="126"/>
                          </a:lnTo>
                          <a:lnTo>
                            <a:pt x="238" y="126"/>
                          </a:lnTo>
                          <a:lnTo>
                            <a:pt x="242" y="126"/>
                          </a:lnTo>
                          <a:lnTo>
                            <a:pt x="336" y="72"/>
                          </a:lnTo>
                          <a:lnTo>
                            <a:pt x="336" y="72"/>
                          </a:lnTo>
                          <a:lnTo>
                            <a:pt x="340" y="68"/>
                          </a:lnTo>
                          <a:lnTo>
                            <a:pt x="342" y="62"/>
                          </a:lnTo>
                          <a:lnTo>
                            <a:pt x="342" y="10"/>
                          </a:lnTo>
                          <a:lnTo>
                            <a:pt x="342" y="10"/>
                          </a:lnTo>
                          <a:lnTo>
                            <a:pt x="340" y="6"/>
                          </a:lnTo>
                          <a:lnTo>
                            <a:pt x="336" y="2"/>
                          </a:lnTo>
                          <a:lnTo>
                            <a:pt x="336" y="2"/>
                          </a:lnTo>
                          <a:lnTo>
                            <a:pt x="332" y="0"/>
                          </a:lnTo>
                          <a:lnTo>
                            <a:pt x="326" y="2"/>
                          </a:lnTo>
                          <a:lnTo>
                            <a:pt x="232" y="56"/>
                          </a:lnTo>
                          <a:lnTo>
                            <a:pt x="232" y="56"/>
                          </a:lnTo>
                          <a:lnTo>
                            <a:pt x="230" y="60"/>
                          </a:lnTo>
                          <a:lnTo>
                            <a:pt x="228" y="64"/>
                          </a:lnTo>
                          <a:lnTo>
                            <a:pt x="228" y="116"/>
                          </a:lnTo>
                          <a:lnTo>
                            <a:pt x="228" y="116"/>
                          </a:lnTo>
                          <a:lnTo>
                            <a:pt x="230" y="122"/>
                          </a:lnTo>
                          <a:lnTo>
                            <a:pt x="232" y="126"/>
                          </a:lnTo>
                          <a:lnTo>
                            <a:pt x="232" y="126"/>
                          </a:lnTo>
                          <a:close/>
                          <a:moveTo>
                            <a:pt x="116" y="106"/>
                          </a:moveTo>
                          <a:lnTo>
                            <a:pt x="116" y="106"/>
                          </a:lnTo>
                          <a:lnTo>
                            <a:pt x="112" y="100"/>
                          </a:lnTo>
                          <a:lnTo>
                            <a:pt x="112" y="94"/>
                          </a:lnTo>
                          <a:lnTo>
                            <a:pt x="112" y="86"/>
                          </a:lnTo>
                          <a:lnTo>
                            <a:pt x="112" y="80"/>
                          </a:lnTo>
                          <a:lnTo>
                            <a:pt x="114" y="72"/>
                          </a:lnTo>
                          <a:lnTo>
                            <a:pt x="118" y="66"/>
                          </a:lnTo>
                          <a:lnTo>
                            <a:pt x="124" y="62"/>
                          </a:lnTo>
                          <a:lnTo>
                            <a:pt x="130" y="58"/>
                          </a:lnTo>
                          <a:lnTo>
                            <a:pt x="130" y="58"/>
                          </a:lnTo>
                          <a:lnTo>
                            <a:pt x="136" y="54"/>
                          </a:lnTo>
                          <a:lnTo>
                            <a:pt x="142" y="52"/>
                          </a:lnTo>
                          <a:lnTo>
                            <a:pt x="150" y="52"/>
                          </a:lnTo>
                          <a:lnTo>
                            <a:pt x="156" y="54"/>
                          </a:lnTo>
                          <a:lnTo>
                            <a:pt x="162" y="56"/>
                          </a:lnTo>
                          <a:lnTo>
                            <a:pt x="168" y="60"/>
                          </a:lnTo>
                          <a:lnTo>
                            <a:pt x="174" y="64"/>
                          </a:lnTo>
                          <a:lnTo>
                            <a:pt x="178" y="70"/>
                          </a:lnTo>
                          <a:lnTo>
                            <a:pt x="226" y="152"/>
                          </a:lnTo>
                          <a:lnTo>
                            <a:pt x="226" y="152"/>
                          </a:lnTo>
                          <a:lnTo>
                            <a:pt x="228" y="158"/>
                          </a:lnTo>
                          <a:lnTo>
                            <a:pt x="230" y="166"/>
                          </a:lnTo>
                          <a:lnTo>
                            <a:pt x="230" y="172"/>
                          </a:lnTo>
                          <a:lnTo>
                            <a:pt x="228" y="180"/>
                          </a:lnTo>
                          <a:lnTo>
                            <a:pt x="226" y="186"/>
                          </a:lnTo>
                          <a:lnTo>
                            <a:pt x="222" y="192"/>
                          </a:lnTo>
                          <a:lnTo>
                            <a:pt x="218" y="196"/>
                          </a:lnTo>
                          <a:lnTo>
                            <a:pt x="212" y="202"/>
                          </a:lnTo>
                          <a:lnTo>
                            <a:pt x="212" y="202"/>
                          </a:lnTo>
                          <a:lnTo>
                            <a:pt x="204" y="204"/>
                          </a:lnTo>
                          <a:lnTo>
                            <a:pt x="194" y="206"/>
                          </a:lnTo>
                          <a:lnTo>
                            <a:pt x="194" y="206"/>
                          </a:lnTo>
                          <a:lnTo>
                            <a:pt x="184" y="204"/>
                          </a:lnTo>
                          <a:lnTo>
                            <a:pt x="176" y="202"/>
                          </a:lnTo>
                          <a:lnTo>
                            <a:pt x="168" y="196"/>
                          </a:lnTo>
                          <a:lnTo>
                            <a:pt x="162" y="188"/>
                          </a:lnTo>
                          <a:lnTo>
                            <a:pt x="116" y="106"/>
                          </a:lnTo>
                          <a:close/>
                          <a:moveTo>
                            <a:pt x="180" y="170"/>
                          </a:moveTo>
                          <a:lnTo>
                            <a:pt x="180" y="170"/>
                          </a:lnTo>
                          <a:lnTo>
                            <a:pt x="182" y="176"/>
                          </a:lnTo>
                          <a:lnTo>
                            <a:pt x="184" y="180"/>
                          </a:lnTo>
                          <a:lnTo>
                            <a:pt x="188" y="182"/>
                          </a:lnTo>
                          <a:lnTo>
                            <a:pt x="194" y="184"/>
                          </a:lnTo>
                          <a:lnTo>
                            <a:pt x="194" y="184"/>
                          </a:lnTo>
                          <a:lnTo>
                            <a:pt x="200" y="182"/>
                          </a:lnTo>
                          <a:lnTo>
                            <a:pt x="204" y="180"/>
                          </a:lnTo>
                          <a:lnTo>
                            <a:pt x="206" y="176"/>
                          </a:lnTo>
                          <a:lnTo>
                            <a:pt x="208" y="170"/>
                          </a:lnTo>
                          <a:lnTo>
                            <a:pt x="208" y="170"/>
                          </a:lnTo>
                          <a:lnTo>
                            <a:pt x="206" y="164"/>
                          </a:lnTo>
                          <a:lnTo>
                            <a:pt x="204" y="160"/>
                          </a:lnTo>
                          <a:lnTo>
                            <a:pt x="200" y="158"/>
                          </a:lnTo>
                          <a:lnTo>
                            <a:pt x="194" y="156"/>
                          </a:lnTo>
                          <a:lnTo>
                            <a:pt x="194" y="156"/>
                          </a:lnTo>
                          <a:lnTo>
                            <a:pt x="188" y="158"/>
                          </a:lnTo>
                          <a:lnTo>
                            <a:pt x="184" y="160"/>
                          </a:lnTo>
                          <a:lnTo>
                            <a:pt x="182" y="164"/>
                          </a:lnTo>
                          <a:lnTo>
                            <a:pt x="180" y="170"/>
                          </a:lnTo>
                          <a:lnTo>
                            <a:pt x="180" y="170"/>
                          </a:lnTo>
                          <a:close/>
                          <a:moveTo>
                            <a:pt x="114" y="194"/>
                          </a:moveTo>
                          <a:lnTo>
                            <a:pt x="114" y="142"/>
                          </a:lnTo>
                          <a:lnTo>
                            <a:pt x="114" y="142"/>
                          </a:lnTo>
                          <a:lnTo>
                            <a:pt x="112" y="138"/>
                          </a:lnTo>
                          <a:lnTo>
                            <a:pt x="108" y="134"/>
                          </a:lnTo>
                          <a:lnTo>
                            <a:pt x="108" y="134"/>
                          </a:lnTo>
                          <a:lnTo>
                            <a:pt x="104" y="132"/>
                          </a:lnTo>
                          <a:lnTo>
                            <a:pt x="98" y="134"/>
                          </a:lnTo>
                          <a:lnTo>
                            <a:pt x="4" y="188"/>
                          </a:lnTo>
                          <a:lnTo>
                            <a:pt x="4" y="188"/>
                          </a:lnTo>
                          <a:lnTo>
                            <a:pt x="2" y="192"/>
                          </a:lnTo>
                          <a:lnTo>
                            <a:pt x="0" y="196"/>
                          </a:lnTo>
                          <a:lnTo>
                            <a:pt x="0" y="248"/>
                          </a:lnTo>
                          <a:lnTo>
                            <a:pt x="0" y="248"/>
                          </a:lnTo>
                          <a:lnTo>
                            <a:pt x="2" y="254"/>
                          </a:lnTo>
                          <a:lnTo>
                            <a:pt x="4" y="256"/>
                          </a:lnTo>
                          <a:lnTo>
                            <a:pt x="4" y="256"/>
                          </a:lnTo>
                          <a:lnTo>
                            <a:pt x="10" y="258"/>
                          </a:lnTo>
                          <a:lnTo>
                            <a:pt x="10" y="258"/>
                          </a:lnTo>
                          <a:lnTo>
                            <a:pt x="14" y="256"/>
                          </a:lnTo>
                          <a:lnTo>
                            <a:pt x="108" y="202"/>
                          </a:lnTo>
                          <a:lnTo>
                            <a:pt x="108" y="202"/>
                          </a:lnTo>
                          <a:lnTo>
                            <a:pt x="112" y="200"/>
                          </a:lnTo>
                          <a:lnTo>
                            <a:pt x="114" y="194"/>
                          </a:lnTo>
                          <a:lnTo>
                            <a:pt x="114" y="194"/>
                          </a:lnTo>
                          <a:close/>
                          <a:moveTo>
                            <a:pt x="360" y="166"/>
                          </a:moveTo>
                          <a:lnTo>
                            <a:pt x="360" y="166"/>
                          </a:lnTo>
                          <a:lnTo>
                            <a:pt x="356" y="166"/>
                          </a:lnTo>
                          <a:lnTo>
                            <a:pt x="354" y="168"/>
                          </a:lnTo>
                          <a:lnTo>
                            <a:pt x="352" y="172"/>
                          </a:lnTo>
                          <a:lnTo>
                            <a:pt x="350" y="176"/>
                          </a:lnTo>
                          <a:lnTo>
                            <a:pt x="350" y="176"/>
                          </a:lnTo>
                          <a:lnTo>
                            <a:pt x="350" y="196"/>
                          </a:lnTo>
                          <a:lnTo>
                            <a:pt x="346" y="214"/>
                          </a:lnTo>
                          <a:lnTo>
                            <a:pt x="346" y="214"/>
                          </a:lnTo>
                          <a:lnTo>
                            <a:pt x="340" y="230"/>
                          </a:lnTo>
                          <a:lnTo>
                            <a:pt x="334" y="244"/>
                          </a:lnTo>
                          <a:lnTo>
                            <a:pt x="328" y="256"/>
                          </a:lnTo>
                          <a:lnTo>
                            <a:pt x="318" y="268"/>
                          </a:lnTo>
                          <a:lnTo>
                            <a:pt x="310" y="280"/>
                          </a:lnTo>
                          <a:lnTo>
                            <a:pt x="298" y="290"/>
                          </a:lnTo>
                          <a:lnTo>
                            <a:pt x="286" y="300"/>
                          </a:lnTo>
                          <a:lnTo>
                            <a:pt x="274" y="308"/>
                          </a:lnTo>
                          <a:lnTo>
                            <a:pt x="274" y="308"/>
                          </a:lnTo>
                          <a:lnTo>
                            <a:pt x="260" y="314"/>
                          </a:lnTo>
                          <a:lnTo>
                            <a:pt x="246" y="320"/>
                          </a:lnTo>
                          <a:lnTo>
                            <a:pt x="232" y="324"/>
                          </a:lnTo>
                          <a:lnTo>
                            <a:pt x="218" y="328"/>
                          </a:lnTo>
                          <a:lnTo>
                            <a:pt x="202" y="328"/>
                          </a:lnTo>
                          <a:lnTo>
                            <a:pt x="188" y="328"/>
                          </a:lnTo>
                          <a:lnTo>
                            <a:pt x="172" y="326"/>
                          </a:lnTo>
                          <a:lnTo>
                            <a:pt x="158" y="324"/>
                          </a:lnTo>
                          <a:lnTo>
                            <a:pt x="158" y="324"/>
                          </a:lnTo>
                          <a:lnTo>
                            <a:pt x="138" y="316"/>
                          </a:lnTo>
                          <a:lnTo>
                            <a:pt x="120" y="308"/>
                          </a:lnTo>
                          <a:lnTo>
                            <a:pt x="120" y="308"/>
                          </a:lnTo>
                          <a:lnTo>
                            <a:pt x="116" y="306"/>
                          </a:lnTo>
                          <a:lnTo>
                            <a:pt x="112" y="308"/>
                          </a:lnTo>
                          <a:lnTo>
                            <a:pt x="110" y="308"/>
                          </a:lnTo>
                          <a:lnTo>
                            <a:pt x="106" y="312"/>
                          </a:lnTo>
                          <a:lnTo>
                            <a:pt x="106" y="312"/>
                          </a:lnTo>
                          <a:lnTo>
                            <a:pt x="106" y="316"/>
                          </a:lnTo>
                          <a:lnTo>
                            <a:pt x="106" y="320"/>
                          </a:lnTo>
                          <a:lnTo>
                            <a:pt x="108" y="322"/>
                          </a:lnTo>
                          <a:lnTo>
                            <a:pt x="110" y="326"/>
                          </a:lnTo>
                          <a:lnTo>
                            <a:pt x="110" y="326"/>
                          </a:lnTo>
                          <a:lnTo>
                            <a:pt x="130" y="336"/>
                          </a:lnTo>
                          <a:lnTo>
                            <a:pt x="152" y="342"/>
                          </a:lnTo>
                          <a:lnTo>
                            <a:pt x="152" y="342"/>
                          </a:lnTo>
                          <a:lnTo>
                            <a:pt x="174" y="348"/>
                          </a:lnTo>
                          <a:lnTo>
                            <a:pt x="198" y="348"/>
                          </a:lnTo>
                          <a:lnTo>
                            <a:pt x="198" y="348"/>
                          </a:lnTo>
                          <a:lnTo>
                            <a:pt x="220" y="348"/>
                          </a:lnTo>
                          <a:lnTo>
                            <a:pt x="242" y="342"/>
                          </a:lnTo>
                          <a:lnTo>
                            <a:pt x="264" y="336"/>
                          </a:lnTo>
                          <a:lnTo>
                            <a:pt x="284" y="326"/>
                          </a:lnTo>
                          <a:lnTo>
                            <a:pt x="284" y="326"/>
                          </a:lnTo>
                          <a:lnTo>
                            <a:pt x="298" y="316"/>
                          </a:lnTo>
                          <a:lnTo>
                            <a:pt x="312" y="306"/>
                          </a:lnTo>
                          <a:lnTo>
                            <a:pt x="324" y="294"/>
                          </a:lnTo>
                          <a:lnTo>
                            <a:pt x="334" y="280"/>
                          </a:lnTo>
                          <a:lnTo>
                            <a:pt x="344" y="266"/>
                          </a:lnTo>
                          <a:lnTo>
                            <a:pt x="352" y="252"/>
                          </a:lnTo>
                          <a:lnTo>
                            <a:pt x="360" y="236"/>
                          </a:lnTo>
                          <a:lnTo>
                            <a:pt x="364" y="220"/>
                          </a:lnTo>
                          <a:lnTo>
                            <a:pt x="364" y="220"/>
                          </a:lnTo>
                          <a:lnTo>
                            <a:pt x="368" y="198"/>
                          </a:lnTo>
                          <a:lnTo>
                            <a:pt x="370" y="176"/>
                          </a:lnTo>
                          <a:lnTo>
                            <a:pt x="370" y="176"/>
                          </a:lnTo>
                          <a:lnTo>
                            <a:pt x="370" y="172"/>
                          </a:lnTo>
                          <a:lnTo>
                            <a:pt x="368" y="168"/>
                          </a:lnTo>
                          <a:lnTo>
                            <a:pt x="364" y="166"/>
                          </a:lnTo>
                          <a:lnTo>
                            <a:pt x="360" y="166"/>
                          </a:lnTo>
                          <a:lnTo>
                            <a:pt x="360" y="16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5" name="Freeform 4958"/>
                    <p:cNvSpPr>
                      <a:spLocks noEditPoints="1"/>
                    </p:cNvSpPr>
                    <p:nvPr/>
                  </p:nvSpPr>
                  <p:spPr bwMode="auto">
                    <a:xfrm>
                      <a:off x="3352800" y="1740193"/>
                      <a:ext cx="500939" cy="488839"/>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7" name="Freeform 4831"/>
                    <p:cNvSpPr>
                      <a:spLocks noEditPoints="1"/>
                    </p:cNvSpPr>
                    <p:nvPr/>
                  </p:nvSpPr>
                  <p:spPr bwMode="auto">
                    <a:xfrm>
                      <a:off x="5083289" y="3048000"/>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8" name="Freeform 4851"/>
                    <p:cNvSpPr>
                      <a:spLocks noEditPoints="1"/>
                    </p:cNvSpPr>
                    <p:nvPr/>
                  </p:nvSpPr>
                  <p:spPr bwMode="auto">
                    <a:xfrm>
                      <a:off x="-192134" y="241330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0" name="Freeform 4903"/>
                    <p:cNvSpPr>
                      <a:spLocks noEditPoints="1"/>
                    </p:cNvSpPr>
                    <p:nvPr/>
                  </p:nvSpPr>
                  <p:spPr bwMode="auto">
                    <a:xfrm>
                      <a:off x="1436168" y="1728964"/>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2" name="Freeform 4903"/>
                    <p:cNvSpPr>
                      <a:spLocks noEditPoints="1"/>
                    </p:cNvSpPr>
                    <p:nvPr/>
                  </p:nvSpPr>
                  <p:spPr bwMode="auto">
                    <a:xfrm>
                      <a:off x="5122116" y="175100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56" name="TextBox 55"/>
                    <p:cNvSpPr txBox="1"/>
                    <p:nvPr/>
                  </p:nvSpPr>
                  <p:spPr>
                    <a:xfrm>
                      <a:off x="1298735" y="2144820"/>
                      <a:ext cx="690687" cy="488339"/>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Sender Bank</a:t>
                      </a:r>
                    </a:p>
                  </p:txBody>
                </p:sp>
                <p:sp>
                  <p:nvSpPr>
                    <p:cNvPr id="105" name="TextBox 104"/>
                    <p:cNvSpPr txBox="1"/>
                    <p:nvPr/>
                  </p:nvSpPr>
                  <p:spPr>
                    <a:xfrm>
                      <a:off x="1123573" y="3372450"/>
                      <a:ext cx="1054419" cy="732509"/>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Money</a:t>
                      </a:r>
                    </a:p>
                    <a:p>
                      <a:pPr algn="ctr"/>
                      <a:r>
                        <a:rPr lang="en-GB" sz="1400">
                          <a:latin typeface="Georgia" pitchFamily="18" charset="0"/>
                          <a:cs typeface="Arial" pitchFamily="34" charset="0"/>
                        </a:rPr>
                        <a:t>Transfer Operator</a:t>
                      </a:r>
                    </a:p>
                  </p:txBody>
                </p:sp>
                <p:sp>
                  <p:nvSpPr>
                    <p:cNvPr id="57" name="Rectangle 56"/>
                    <p:cNvSpPr/>
                    <p:nvPr/>
                  </p:nvSpPr>
                  <p:spPr>
                    <a:xfrm>
                      <a:off x="1219200" y="1600200"/>
                      <a:ext cx="763688" cy="2558490"/>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p>
                  </p:txBody>
                </p:sp>
                <p:cxnSp>
                  <p:nvCxnSpPr>
                    <p:cNvPr id="60" name="Straight Arrow Connector 59"/>
                    <p:cNvCxnSpPr/>
                    <p:nvPr/>
                  </p:nvCxnSpPr>
                  <p:spPr>
                    <a:xfrm flipV="1">
                      <a:off x="660457" y="2299590"/>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679148" y="2705521"/>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660457" y="3108829"/>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98421" y="2037772"/>
                      <a:ext cx="902267" cy="209288"/>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Performs KYC</a:t>
                      </a:r>
                    </a:p>
                  </p:txBody>
                </p:sp>
                <p:sp>
                  <p:nvSpPr>
                    <p:cNvPr id="108" name="TextBox 107"/>
                    <p:cNvSpPr txBox="1"/>
                    <p:nvPr/>
                  </p:nvSpPr>
                  <p:spPr>
                    <a:xfrm>
                      <a:off x="339548" y="2367212"/>
                      <a:ext cx="894212" cy="209288"/>
                    </a:xfrm>
                    <a:prstGeom prst="rect">
                      <a:avLst/>
                    </a:prstGeom>
                    <a:noFill/>
                    <a:ln>
                      <a:noFill/>
                    </a:ln>
                  </p:spPr>
                  <p:txBody>
                    <a:bodyPr wrap="square" lIns="0" tIns="0" rIns="0" bIns="0" rtlCol="0">
                      <a:spAutoFit/>
                    </a:bodyPr>
                    <a:lstStyle/>
                    <a:p>
                      <a:pPr algn="ctr"/>
                      <a:r>
                        <a:rPr lang="en-GB" sz="1200">
                          <a:latin typeface="Georgia" pitchFamily="18" charset="0"/>
                          <a:cs typeface="Arial" pitchFamily="34" charset="0"/>
                        </a:rPr>
                        <a:t>Process Funds</a:t>
                      </a:r>
                    </a:p>
                  </p:txBody>
                </p:sp>
                <p:sp>
                  <p:nvSpPr>
                    <p:cNvPr id="109" name="TextBox 108"/>
                    <p:cNvSpPr txBox="1"/>
                    <p:nvPr/>
                  </p:nvSpPr>
                  <p:spPr>
                    <a:xfrm>
                      <a:off x="286183" y="2822717"/>
                      <a:ext cx="894212" cy="209288"/>
                    </a:xfrm>
                    <a:prstGeom prst="rect">
                      <a:avLst/>
                    </a:prstGeom>
                    <a:noFill/>
                    <a:ln>
                      <a:noFill/>
                    </a:ln>
                  </p:spPr>
                  <p:txBody>
                    <a:bodyPr wrap="square" lIns="0" tIns="0" rIns="0" bIns="0" rtlCol="0">
                      <a:spAutoFit/>
                    </a:bodyPr>
                    <a:lstStyle/>
                    <a:p>
                      <a:pPr algn="ctr"/>
                      <a:r>
                        <a:rPr lang="en-GB" sz="1200">
                          <a:latin typeface="Georgia" pitchFamily="18" charset="0"/>
                          <a:cs typeface="Arial" pitchFamily="34" charset="0"/>
                        </a:rPr>
                        <a:t>Track Transfer</a:t>
                      </a:r>
                    </a:p>
                  </p:txBody>
                </p:sp>
                <p:cxnSp>
                  <p:nvCxnSpPr>
                    <p:cNvPr id="110" name="Straight Arrow Connector 109"/>
                    <p:cNvCxnSpPr/>
                    <p:nvPr/>
                  </p:nvCxnSpPr>
                  <p:spPr>
                    <a:xfrm>
                      <a:off x="2000390" y="2413301"/>
                      <a:ext cx="404147"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218335" y="2714360"/>
                      <a:ext cx="918525" cy="732508"/>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Local Clearing network</a:t>
                      </a:r>
                    </a:p>
                  </p:txBody>
                </p:sp>
                <p:sp>
                  <p:nvSpPr>
                    <p:cNvPr id="112" name="TextBox 111"/>
                    <p:cNvSpPr txBox="1"/>
                    <p:nvPr/>
                  </p:nvSpPr>
                  <p:spPr>
                    <a:xfrm>
                      <a:off x="3969962" y="2704669"/>
                      <a:ext cx="918525" cy="732508"/>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Local Clearing network</a:t>
                      </a:r>
                    </a:p>
                  </p:txBody>
                </p:sp>
                <p:sp>
                  <p:nvSpPr>
                    <p:cNvPr id="113" name="TextBox 112"/>
                    <p:cNvSpPr txBox="1"/>
                    <p:nvPr/>
                  </p:nvSpPr>
                  <p:spPr>
                    <a:xfrm>
                      <a:off x="3041107" y="3392199"/>
                      <a:ext cx="989615" cy="488339"/>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Correspondent Bank</a:t>
                      </a:r>
                    </a:p>
                  </p:txBody>
                </p:sp>
                <p:sp>
                  <p:nvSpPr>
                    <p:cNvPr id="114" name="Rectangle 113"/>
                    <p:cNvSpPr/>
                    <p:nvPr/>
                  </p:nvSpPr>
                  <p:spPr>
                    <a:xfrm>
                      <a:off x="4985239" y="1600199"/>
                      <a:ext cx="738853" cy="2568298"/>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p>
                  </p:txBody>
                </p:sp>
                <p:cxnSp>
                  <p:nvCxnSpPr>
                    <p:cNvPr id="115" name="Straight Arrow Connector 114"/>
                    <p:cNvCxnSpPr/>
                    <p:nvPr/>
                  </p:nvCxnSpPr>
                  <p:spPr>
                    <a:xfrm>
                      <a:off x="4550073" y="2385043"/>
                      <a:ext cx="404147"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3471386" y="2285101"/>
                      <a:ext cx="610" cy="51981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3603269" y="2274988"/>
                      <a:ext cx="0" cy="497108"/>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942076" y="2461650"/>
                      <a:ext cx="381000" cy="400431"/>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3720403" y="2515893"/>
                      <a:ext cx="280396" cy="33133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877784" y="2177339"/>
                      <a:ext cx="989615" cy="488339"/>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Beneficiary Bank</a:t>
                      </a:r>
                    </a:p>
                  </p:txBody>
                </p:sp>
                <p:sp>
                  <p:nvSpPr>
                    <p:cNvPr id="125" name="TextBox 124"/>
                    <p:cNvSpPr txBox="1"/>
                    <p:nvPr/>
                  </p:nvSpPr>
                  <p:spPr>
                    <a:xfrm>
                      <a:off x="4750080" y="3435989"/>
                      <a:ext cx="1221261" cy="732508"/>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Money</a:t>
                      </a:r>
                    </a:p>
                    <a:p>
                      <a:pPr algn="ctr"/>
                      <a:r>
                        <a:rPr lang="en-GB" sz="1400">
                          <a:latin typeface="Georgia" pitchFamily="18" charset="0"/>
                          <a:cs typeface="Arial" pitchFamily="34" charset="0"/>
                        </a:rPr>
                        <a:t>Transfer</a:t>
                      </a:r>
                    </a:p>
                    <a:p>
                      <a:pPr algn="ctr"/>
                      <a:r>
                        <a:rPr lang="en-GB" sz="1400">
                          <a:latin typeface="Georgia" pitchFamily="18" charset="0"/>
                          <a:cs typeface="Arial" pitchFamily="34" charset="0"/>
                        </a:rPr>
                        <a:t>Operator</a:t>
                      </a:r>
                    </a:p>
                  </p:txBody>
                </p:sp>
                <p:sp>
                  <p:nvSpPr>
                    <p:cNvPr id="126" name="TextBox 125"/>
                    <p:cNvSpPr txBox="1"/>
                    <p:nvPr/>
                  </p:nvSpPr>
                  <p:spPr>
                    <a:xfrm>
                      <a:off x="3144006" y="1471615"/>
                      <a:ext cx="918525"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SWIFT</a:t>
                      </a:r>
                    </a:p>
                  </p:txBody>
                </p:sp>
                <p:cxnSp>
                  <p:nvCxnSpPr>
                    <p:cNvPr id="127" name="Straight Arrow Connector 126"/>
                    <p:cNvCxnSpPr/>
                    <p:nvPr/>
                  </p:nvCxnSpPr>
                  <p:spPr>
                    <a:xfrm flipV="1">
                      <a:off x="5759739" y="2304835"/>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5760949" y="1984612"/>
                      <a:ext cx="902267" cy="209288"/>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Performs KYC</a:t>
                      </a:r>
                    </a:p>
                  </p:txBody>
                </p:sp>
                <p:cxnSp>
                  <p:nvCxnSpPr>
                    <p:cNvPr id="131" name="Straight Arrow Connector 130"/>
                    <p:cNvCxnSpPr>
                      <a:cxnSpLocks/>
                    </p:cNvCxnSpPr>
                    <p:nvPr/>
                  </p:nvCxnSpPr>
                  <p:spPr>
                    <a:xfrm>
                      <a:off x="5744805" y="2786437"/>
                      <a:ext cx="540331"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5705526" y="2477585"/>
                      <a:ext cx="671029" cy="209288"/>
                    </a:xfrm>
                    <a:prstGeom prst="rect">
                      <a:avLst/>
                    </a:prstGeom>
                    <a:noFill/>
                    <a:ln>
                      <a:noFill/>
                    </a:ln>
                  </p:spPr>
                  <p:txBody>
                    <a:bodyPr wrap="square" lIns="0" tIns="0" rIns="0" bIns="0" rtlCol="0">
                      <a:spAutoFit/>
                    </a:bodyPr>
                    <a:lstStyle/>
                    <a:p>
                      <a:pPr algn="ctr"/>
                      <a:r>
                        <a:rPr lang="en-GB" sz="1200">
                          <a:latin typeface="Georgia" pitchFamily="18" charset="0"/>
                          <a:cs typeface="Arial" pitchFamily="34" charset="0"/>
                        </a:rPr>
                        <a:t>Pay Funds</a:t>
                      </a:r>
                    </a:p>
                  </p:txBody>
                </p:sp>
              </p:grpSp>
              <p:sp>
                <p:nvSpPr>
                  <p:cNvPr id="134" name="TextBox 133"/>
                  <p:cNvSpPr txBox="1"/>
                  <p:nvPr/>
                </p:nvSpPr>
                <p:spPr>
                  <a:xfrm>
                    <a:off x="-173557" y="2951195"/>
                    <a:ext cx="918525"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Sender</a:t>
                    </a:r>
                  </a:p>
                </p:txBody>
              </p:sp>
              <p:sp>
                <p:nvSpPr>
                  <p:cNvPr id="135" name="TextBox 134"/>
                  <p:cNvSpPr txBox="1"/>
                  <p:nvPr/>
                </p:nvSpPr>
                <p:spPr>
                  <a:xfrm>
                    <a:off x="6421588" y="2885203"/>
                    <a:ext cx="918525"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Beneficiary</a:t>
                    </a:r>
                  </a:p>
                </p:txBody>
              </p:sp>
            </p:grpSp>
            <p:cxnSp>
              <p:nvCxnSpPr>
                <p:cNvPr id="138" name="Straight Connector 137"/>
                <p:cNvCxnSpPr/>
                <p:nvPr/>
              </p:nvCxnSpPr>
              <p:spPr>
                <a:xfrm>
                  <a:off x="7340113" y="1734169"/>
                  <a:ext cx="0" cy="21598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7207233" y="1594176"/>
                  <a:ext cx="2727474" cy="2558487"/>
                  <a:chOff x="7207233" y="1715296"/>
                  <a:chExt cx="2727474" cy="2558487"/>
                </a:xfrm>
              </p:grpSpPr>
              <p:sp>
                <p:nvSpPr>
                  <p:cNvPr id="80" name="Freeform 4838"/>
                  <p:cNvSpPr>
                    <a:spLocks noEditPoints="1"/>
                  </p:cNvSpPr>
                  <p:nvPr/>
                </p:nvSpPr>
                <p:spPr bwMode="auto">
                  <a:xfrm>
                    <a:off x="9221995" y="3126176"/>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92" name="Freeform 4831"/>
                  <p:cNvSpPr>
                    <a:spLocks noEditPoints="1"/>
                  </p:cNvSpPr>
                  <p:nvPr/>
                </p:nvSpPr>
                <p:spPr bwMode="auto">
                  <a:xfrm>
                    <a:off x="7698043" y="3158281"/>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99" name="Freeform 4847"/>
                  <p:cNvSpPr>
                    <a:spLocks noEditPoints="1"/>
                  </p:cNvSpPr>
                  <p:nvPr/>
                </p:nvSpPr>
                <p:spPr bwMode="auto">
                  <a:xfrm>
                    <a:off x="9279573" y="1836810"/>
                    <a:ext cx="307068" cy="42404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1" name="Freeform 4903"/>
                  <p:cNvSpPr>
                    <a:spLocks noEditPoints="1"/>
                  </p:cNvSpPr>
                  <p:nvPr/>
                </p:nvSpPr>
                <p:spPr bwMode="auto">
                  <a:xfrm>
                    <a:off x="7698043" y="1852939"/>
                    <a:ext cx="178654" cy="23170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3" name="Freeform 4903"/>
                  <p:cNvSpPr>
                    <a:spLocks noEditPoints="1"/>
                  </p:cNvSpPr>
                  <p:nvPr/>
                </p:nvSpPr>
                <p:spPr bwMode="auto">
                  <a:xfrm>
                    <a:off x="8006796" y="1839408"/>
                    <a:ext cx="178654" cy="23170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4" name="Freeform 4903"/>
                  <p:cNvSpPr>
                    <a:spLocks noEditPoints="1"/>
                  </p:cNvSpPr>
                  <p:nvPr/>
                </p:nvSpPr>
                <p:spPr bwMode="auto">
                  <a:xfrm>
                    <a:off x="7859260" y="2116489"/>
                    <a:ext cx="178654" cy="23170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39" name="TextBox 138"/>
                  <p:cNvSpPr txBox="1"/>
                  <p:nvPr/>
                </p:nvSpPr>
                <p:spPr>
                  <a:xfrm>
                    <a:off x="7488390" y="2382213"/>
                    <a:ext cx="918525"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All Banks</a:t>
                    </a:r>
                  </a:p>
                </p:txBody>
              </p:sp>
              <p:sp>
                <p:nvSpPr>
                  <p:cNvPr id="140" name="TextBox 139"/>
                  <p:cNvSpPr txBox="1"/>
                  <p:nvPr/>
                </p:nvSpPr>
                <p:spPr>
                  <a:xfrm>
                    <a:off x="7207233" y="3479884"/>
                    <a:ext cx="1426222" cy="732509"/>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Money</a:t>
                    </a:r>
                  </a:p>
                  <a:p>
                    <a:pPr algn="ctr"/>
                    <a:r>
                      <a:rPr lang="en-GB" sz="1400">
                        <a:latin typeface="Georgia" pitchFamily="18" charset="0"/>
                        <a:cs typeface="Arial" pitchFamily="34" charset="0"/>
                      </a:rPr>
                      <a:t>Transfer</a:t>
                    </a:r>
                  </a:p>
                  <a:p>
                    <a:pPr algn="ctr"/>
                    <a:r>
                      <a:rPr lang="en-GB" sz="1400">
                        <a:latin typeface="Georgia" pitchFamily="18" charset="0"/>
                        <a:cs typeface="Arial" pitchFamily="34" charset="0"/>
                      </a:rPr>
                      <a:t>Operator</a:t>
                    </a:r>
                  </a:p>
                </p:txBody>
              </p:sp>
              <p:sp>
                <p:nvSpPr>
                  <p:cNvPr id="141" name="Rectangle 140"/>
                  <p:cNvSpPr/>
                  <p:nvPr/>
                </p:nvSpPr>
                <p:spPr>
                  <a:xfrm>
                    <a:off x="7547318" y="1715296"/>
                    <a:ext cx="738853" cy="2558487"/>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p>
                </p:txBody>
              </p:sp>
              <p:cxnSp>
                <p:nvCxnSpPr>
                  <p:cNvPr id="142" name="Straight Arrow Connector 141"/>
                  <p:cNvCxnSpPr/>
                  <p:nvPr/>
                </p:nvCxnSpPr>
                <p:spPr>
                  <a:xfrm flipV="1">
                    <a:off x="8323027" y="2107884"/>
                    <a:ext cx="822960" cy="1"/>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8841322" y="2316270"/>
                    <a:ext cx="1093385"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Periodic Report</a:t>
                    </a:r>
                  </a:p>
                </p:txBody>
              </p:sp>
              <p:sp>
                <p:nvSpPr>
                  <p:cNvPr id="144" name="TextBox 143"/>
                  <p:cNvSpPr txBox="1"/>
                  <p:nvPr/>
                </p:nvSpPr>
                <p:spPr>
                  <a:xfrm>
                    <a:off x="8982088" y="3603362"/>
                    <a:ext cx="918525"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Regulator</a:t>
                    </a:r>
                  </a:p>
                </p:txBody>
              </p:sp>
            </p:grpSp>
          </p:grpSp>
          <p:grpSp>
            <p:nvGrpSpPr>
              <p:cNvPr id="152" name="Group 151"/>
              <p:cNvGrpSpPr/>
              <p:nvPr/>
            </p:nvGrpSpPr>
            <p:grpSpPr>
              <a:xfrm>
                <a:off x="444857" y="1828800"/>
                <a:ext cx="8927743" cy="0"/>
                <a:chOff x="444857" y="1752600"/>
                <a:chExt cx="8927743" cy="0"/>
              </a:xfrm>
            </p:grpSpPr>
            <p:cxnSp>
              <p:nvCxnSpPr>
                <p:cNvPr id="148" name="Straight Arrow Connector 147"/>
                <p:cNvCxnSpPr/>
                <p:nvPr/>
              </p:nvCxnSpPr>
              <p:spPr>
                <a:xfrm>
                  <a:off x="444857"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2517356" y="1752600"/>
                  <a:ext cx="26517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5241201"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7374801"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3" name="TextBox 152"/>
              <p:cNvSpPr txBox="1"/>
              <p:nvPr/>
            </p:nvSpPr>
            <p:spPr>
              <a:xfrm>
                <a:off x="530352" y="1564515"/>
                <a:ext cx="1761469"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Initiate Relationship</a:t>
                </a:r>
              </a:p>
            </p:txBody>
          </p:sp>
          <p:sp>
            <p:nvSpPr>
              <p:cNvPr id="154" name="TextBox 153"/>
              <p:cNvSpPr txBox="1"/>
              <p:nvPr/>
            </p:nvSpPr>
            <p:spPr>
              <a:xfrm>
                <a:off x="2952944" y="1570394"/>
                <a:ext cx="1761469"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Transfer Money</a:t>
                </a:r>
              </a:p>
            </p:txBody>
          </p:sp>
          <p:sp>
            <p:nvSpPr>
              <p:cNvPr id="155" name="TextBox 154"/>
              <p:cNvSpPr txBox="1"/>
              <p:nvPr/>
            </p:nvSpPr>
            <p:spPr>
              <a:xfrm>
                <a:off x="5391554" y="1576491"/>
                <a:ext cx="1761469"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Deliver Funds</a:t>
                </a:r>
              </a:p>
            </p:txBody>
          </p:sp>
          <p:sp>
            <p:nvSpPr>
              <p:cNvPr id="156" name="TextBox 155"/>
              <p:cNvSpPr txBox="1"/>
              <p:nvPr/>
            </p:nvSpPr>
            <p:spPr>
              <a:xfrm>
                <a:off x="7570991" y="1564931"/>
                <a:ext cx="1761469"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Act Post Payments</a:t>
                </a:r>
              </a:p>
            </p:txBody>
          </p:sp>
        </p:grpSp>
        <p:cxnSp>
          <p:nvCxnSpPr>
            <p:cNvPr id="164" name="Straight Arrow Connector 163"/>
            <p:cNvCxnSpPr/>
            <p:nvPr/>
          </p:nvCxnSpPr>
          <p:spPr>
            <a:xfrm>
              <a:off x="9409886" y="2911226"/>
              <a:ext cx="0" cy="336828"/>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custDataLst>
      <p:custData r:id="rId1"/>
      <p:tags r:id="rId2"/>
    </p:custDataLst>
    <p:extLst>
      <p:ext uri="{BB962C8B-B14F-4D97-AF65-F5344CB8AC3E}">
        <p14:creationId xmlns:p14="http://schemas.microsoft.com/office/powerpoint/2010/main" val="2639432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Global Payments</a:t>
            </a:r>
          </a:p>
        </p:txBody>
      </p:sp>
      <p:sp>
        <p:nvSpPr>
          <p:cNvPr id="59" name="Text Placeholder 2"/>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How DLT can help?</a:t>
            </a:r>
          </a:p>
        </p:txBody>
      </p:sp>
      <p:grpSp>
        <p:nvGrpSpPr>
          <p:cNvPr id="163" name="Group 162"/>
          <p:cNvGrpSpPr/>
          <p:nvPr/>
        </p:nvGrpSpPr>
        <p:grpSpPr>
          <a:xfrm>
            <a:off x="0" y="1047965"/>
            <a:ext cx="12082408" cy="2848668"/>
            <a:chOff x="-270499" y="1599447"/>
            <a:chExt cx="10093402" cy="2838996"/>
          </a:xfrm>
        </p:grpSpPr>
        <p:grpSp>
          <p:nvGrpSpPr>
            <p:cNvPr id="79" name="Group 78"/>
            <p:cNvGrpSpPr/>
            <p:nvPr/>
          </p:nvGrpSpPr>
          <p:grpSpPr>
            <a:xfrm>
              <a:off x="-270499" y="1599447"/>
              <a:ext cx="10093402" cy="2838996"/>
              <a:chOff x="-270499" y="1599447"/>
              <a:chExt cx="10093402" cy="2838996"/>
            </a:xfrm>
          </p:grpSpPr>
          <p:grpSp>
            <p:nvGrpSpPr>
              <p:cNvPr id="80" name="Group 79"/>
              <p:cNvGrpSpPr/>
              <p:nvPr/>
            </p:nvGrpSpPr>
            <p:grpSpPr>
              <a:xfrm>
                <a:off x="-270499" y="1977871"/>
                <a:ext cx="10093402" cy="2460572"/>
                <a:chOff x="-268770" y="1594175"/>
                <a:chExt cx="10093402" cy="2460572"/>
              </a:xfrm>
            </p:grpSpPr>
            <p:grpSp>
              <p:nvGrpSpPr>
                <p:cNvPr id="90" name="Group 89"/>
                <p:cNvGrpSpPr/>
                <p:nvPr/>
              </p:nvGrpSpPr>
              <p:grpSpPr>
                <a:xfrm>
                  <a:off x="-268770" y="1594175"/>
                  <a:ext cx="7711870" cy="2460572"/>
                  <a:chOff x="-268770" y="1600199"/>
                  <a:chExt cx="7711870" cy="2460572"/>
                </a:xfrm>
              </p:grpSpPr>
              <p:grpSp>
                <p:nvGrpSpPr>
                  <p:cNvPr id="111" name="Group 110"/>
                  <p:cNvGrpSpPr/>
                  <p:nvPr/>
                </p:nvGrpSpPr>
                <p:grpSpPr>
                  <a:xfrm>
                    <a:off x="-27295" y="1600199"/>
                    <a:ext cx="7230477" cy="2460572"/>
                    <a:chOff x="-278747" y="1600199"/>
                    <a:chExt cx="7230477" cy="2460572"/>
                  </a:xfrm>
                </p:grpSpPr>
                <p:sp>
                  <p:nvSpPr>
                    <p:cNvPr id="114" name="Freeform 4851"/>
                    <p:cNvSpPr>
                      <a:spLocks noEditPoints="1"/>
                    </p:cNvSpPr>
                    <p:nvPr/>
                  </p:nvSpPr>
                  <p:spPr bwMode="auto">
                    <a:xfrm>
                      <a:off x="6513061" y="2310080"/>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15" name="Freeform 4831"/>
                    <p:cNvSpPr>
                      <a:spLocks noEditPoints="1"/>
                    </p:cNvSpPr>
                    <p:nvPr/>
                  </p:nvSpPr>
                  <p:spPr bwMode="auto">
                    <a:xfrm>
                      <a:off x="1331988" y="3048000"/>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20" name="Freeform 4831"/>
                    <p:cNvSpPr>
                      <a:spLocks noEditPoints="1"/>
                    </p:cNvSpPr>
                    <p:nvPr/>
                  </p:nvSpPr>
                  <p:spPr bwMode="auto">
                    <a:xfrm>
                      <a:off x="5083289" y="3048000"/>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21" name="Freeform 4851"/>
                    <p:cNvSpPr>
                      <a:spLocks noEditPoints="1"/>
                    </p:cNvSpPr>
                    <p:nvPr/>
                  </p:nvSpPr>
                  <p:spPr bwMode="auto">
                    <a:xfrm>
                      <a:off x="-278747" y="241330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22" name="Freeform 4903"/>
                    <p:cNvSpPr>
                      <a:spLocks noEditPoints="1"/>
                    </p:cNvSpPr>
                    <p:nvPr/>
                  </p:nvSpPr>
                  <p:spPr bwMode="auto">
                    <a:xfrm>
                      <a:off x="1368426" y="1740193"/>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23" name="Freeform 4903"/>
                    <p:cNvSpPr>
                      <a:spLocks noEditPoints="1"/>
                    </p:cNvSpPr>
                    <p:nvPr/>
                  </p:nvSpPr>
                  <p:spPr bwMode="auto">
                    <a:xfrm>
                      <a:off x="5122116" y="175100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24" name="TextBox 123"/>
                    <p:cNvSpPr txBox="1"/>
                    <p:nvPr/>
                  </p:nvSpPr>
                  <p:spPr>
                    <a:xfrm>
                      <a:off x="1248320" y="2153015"/>
                      <a:ext cx="690687" cy="429424"/>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Sender Bank</a:t>
                      </a:r>
                    </a:p>
                  </p:txBody>
                </p:sp>
                <p:sp>
                  <p:nvSpPr>
                    <p:cNvPr id="125" name="TextBox 124"/>
                    <p:cNvSpPr txBox="1"/>
                    <p:nvPr/>
                  </p:nvSpPr>
                  <p:spPr>
                    <a:xfrm>
                      <a:off x="1123573" y="3372450"/>
                      <a:ext cx="918525" cy="644136"/>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Money Transfer Operator</a:t>
                      </a:r>
                    </a:p>
                  </p:txBody>
                </p:sp>
                <p:sp>
                  <p:nvSpPr>
                    <p:cNvPr id="126" name="Rectangle 125"/>
                    <p:cNvSpPr/>
                    <p:nvPr/>
                  </p:nvSpPr>
                  <p:spPr>
                    <a:xfrm>
                      <a:off x="1219200" y="1600200"/>
                      <a:ext cx="738853" cy="2430890"/>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p>
                  </p:txBody>
                </p:sp>
                <p:cxnSp>
                  <p:nvCxnSpPr>
                    <p:cNvPr id="127" name="Straight Arrow Connector 126"/>
                    <p:cNvCxnSpPr/>
                    <p:nvPr/>
                  </p:nvCxnSpPr>
                  <p:spPr>
                    <a:xfrm flipV="1">
                      <a:off x="660457" y="2299590"/>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679148" y="2705521"/>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V="1">
                      <a:off x="660457" y="3108829"/>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278260" y="2011787"/>
                      <a:ext cx="902267" cy="214712"/>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Performs</a:t>
                      </a:r>
                      <a:r>
                        <a:rPr lang="en-GB" sz="1400">
                          <a:latin typeface="Georgia" pitchFamily="18" charset="0"/>
                          <a:cs typeface="Arial" pitchFamily="34" charset="0"/>
                        </a:rPr>
                        <a:t> KYC</a:t>
                      </a:r>
                    </a:p>
                  </p:txBody>
                </p:sp>
                <p:sp>
                  <p:nvSpPr>
                    <p:cNvPr id="131" name="TextBox 130"/>
                    <p:cNvSpPr txBox="1"/>
                    <p:nvPr/>
                  </p:nvSpPr>
                  <p:spPr>
                    <a:xfrm>
                      <a:off x="267377" y="2447145"/>
                      <a:ext cx="915193" cy="214712"/>
                    </a:xfrm>
                    <a:prstGeom prst="rect">
                      <a:avLst/>
                    </a:prstGeom>
                    <a:noFill/>
                    <a:ln>
                      <a:noFill/>
                    </a:ln>
                  </p:spPr>
                  <p:txBody>
                    <a:bodyPr wrap="square" lIns="0" tIns="0" rIns="0" bIns="0" rtlCol="0">
                      <a:spAutoFit/>
                    </a:bodyPr>
                    <a:lstStyle/>
                    <a:p>
                      <a:pPr algn="ctr"/>
                      <a:r>
                        <a:rPr lang="en-GB" sz="1200">
                          <a:latin typeface="Georgia" pitchFamily="18" charset="0"/>
                          <a:cs typeface="Arial" pitchFamily="34" charset="0"/>
                        </a:rPr>
                        <a:t>Process</a:t>
                      </a:r>
                      <a:r>
                        <a:rPr lang="en-GB" sz="1400">
                          <a:latin typeface="Georgia" pitchFamily="18" charset="0"/>
                          <a:cs typeface="Arial" pitchFamily="34" charset="0"/>
                        </a:rPr>
                        <a:t> Funds</a:t>
                      </a:r>
                    </a:p>
                  </p:txBody>
                </p:sp>
                <p:sp>
                  <p:nvSpPr>
                    <p:cNvPr id="132" name="TextBox 131"/>
                    <p:cNvSpPr txBox="1"/>
                    <p:nvPr/>
                  </p:nvSpPr>
                  <p:spPr>
                    <a:xfrm>
                      <a:off x="261872" y="2802456"/>
                      <a:ext cx="918524"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Track </a:t>
                      </a:r>
                      <a:r>
                        <a:rPr lang="en-GB" sz="1200">
                          <a:latin typeface="Georgia" pitchFamily="18" charset="0"/>
                          <a:cs typeface="Arial" pitchFamily="34" charset="0"/>
                        </a:rPr>
                        <a:t>Transfer</a:t>
                      </a:r>
                    </a:p>
                  </p:txBody>
                </p:sp>
                <p:cxnSp>
                  <p:nvCxnSpPr>
                    <p:cNvPr id="133" name="Straight Arrow Connector 132"/>
                    <p:cNvCxnSpPr/>
                    <p:nvPr/>
                  </p:nvCxnSpPr>
                  <p:spPr>
                    <a:xfrm>
                      <a:off x="1958052" y="2413301"/>
                      <a:ext cx="12801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4985239" y="1600199"/>
                      <a:ext cx="738853" cy="2460572"/>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p>
                  </p:txBody>
                </p:sp>
                <p:cxnSp>
                  <p:nvCxnSpPr>
                    <p:cNvPr id="138" name="Straight Arrow Connector 137"/>
                    <p:cNvCxnSpPr/>
                    <p:nvPr/>
                  </p:nvCxnSpPr>
                  <p:spPr>
                    <a:xfrm>
                      <a:off x="3744582" y="2413301"/>
                      <a:ext cx="118872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877784" y="2177339"/>
                      <a:ext cx="989615" cy="429424"/>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Beneficiary Bank</a:t>
                      </a:r>
                    </a:p>
                  </p:txBody>
                </p:sp>
                <p:sp>
                  <p:nvSpPr>
                    <p:cNvPr id="144" name="TextBox 143"/>
                    <p:cNvSpPr txBox="1"/>
                    <p:nvPr/>
                  </p:nvSpPr>
                  <p:spPr>
                    <a:xfrm>
                      <a:off x="4888487" y="3392199"/>
                      <a:ext cx="918525" cy="644136"/>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Money Transfer Operator</a:t>
                      </a:r>
                    </a:p>
                  </p:txBody>
                </p:sp>
                <p:cxnSp>
                  <p:nvCxnSpPr>
                    <p:cNvPr id="146" name="Straight Arrow Connector 145"/>
                    <p:cNvCxnSpPr/>
                    <p:nvPr/>
                  </p:nvCxnSpPr>
                  <p:spPr>
                    <a:xfrm flipV="1">
                      <a:off x="5759739" y="2304835"/>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795014" y="2077687"/>
                      <a:ext cx="902267" cy="184039"/>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Performs KYC</a:t>
                      </a:r>
                    </a:p>
                  </p:txBody>
                </p:sp>
                <p:cxnSp>
                  <p:nvCxnSpPr>
                    <p:cNvPr id="148" name="Straight Arrow Connector 147"/>
                    <p:cNvCxnSpPr>
                      <a:cxnSpLocks/>
                      <a:stCxn id="137" idx="3"/>
                    </p:cNvCxnSpPr>
                    <p:nvPr/>
                  </p:nvCxnSpPr>
                  <p:spPr>
                    <a:xfrm flipV="1">
                      <a:off x="5724091" y="2781357"/>
                      <a:ext cx="527884" cy="49129"/>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5739034" y="2552401"/>
                      <a:ext cx="671029" cy="184039"/>
                    </a:xfrm>
                    <a:prstGeom prst="rect">
                      <a:avLst/>
                    </a:prstGeom>
                    <a:noFill/>
                    <a:ln>
                      <a:noFill/>
                    </a:ln>
                  </p:spPr>
                  <p:txBody>
                    <a:bodyPr wrap="square" lIns="0" tIns="0" rIns="0" bIns="0" rtlCol="0">
                      <a:spAutoFit/>
                    </a:bodyPr>
                    <a:lstStyle/>
                    <a:p>
                      <a:pPr algn="ctr"/>
                      <a:r>
                        <a:rPr lang="en-GB" sz="1200">
                          <a:latin typeface="Georgia" pitchFamily="18" charset="0"/>
                          <a:cs typeface="Arial" pitchFamily="34" charset="0"/>
                        </a:rPr>
                        <a:t>Pay Funds</a:t>
                      </a:r>
                    </a:p>
                  </p:txBody>
                </p:sp>
              </p:grpSp>
              <p:sp>
                <p:nvSpPr>
                  <p:cNvPr id="112" name="TextBox 111"/>
                  <p:cNvSpPr txBox="1"/>
                  <p:nvPr/>
                </p:nvSpPr>
                <p:spPr>
                  <a:xfrm>
                    <a:off x="-268770" y="2971575"/>
                    <a:ext cx="918525"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Sender</a:t>
                    </a:r>
                  </a:p>
                </p:txBody>
              </p:sp>
              <p:sp>
                <p:nvSpPr>
                  <p:cNvPr id="113" name="TextBox 112"/>
                  <p:cNvSpPr txBox="1"/>
                  <p:nvPr/>
                </p:nvSpPr>
                <p:spPr>
                  <a:xfrm>
                    <a:off x="6524575" y="2885203"/>
                    <a:ext cx="918525"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Beneficiary</a:t>
                    </a:r>
                  </a:p>
                </p:txBody>
              </p:sp>
            </p:grpSp>
            <p:cxnSp>
              <p:nvCxnSpPr>
                <p:cNvPr id="91" name="Straight Connector 90"/>
                <p:cNvCxnSpPr/>
                <p:nvPr/>
              </p:nvCxnSpPr>
              <p:spPr>
                <a:xfrm>
                  <a:off x="7391609" y="1734169"/>
                  <a:ext cx="0" cy="21598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7488390" y="1715690"/>
                  <a:ext cx="2336242" cy="1909776"/>
                  <a:chOff x="7488390" y="1836810"/>
                  <a:chExt cx="2336242" cy="1909776"/>
                </a:xfrm>
              </p:grpSpPr>
              <p:sp>
                <p:nvSpPr>
                  <p:cNvPr id="99" name="Freeform 4838"/>
                  <p:cNvSpPr>
                    <a:spLocks noEditPoints="1"/>
                  </p:cNvSpPr>
                  <p:nvPr/>
                </p:nvSpPr>
                <p:spPr bwMode="auto">
                  <a:xfrm>
                    <a:off x="9154259" y="3076008"/>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1" name="Freeform 4847"/>
                  <p:cNvSpPr>
                    <a:spLocks noEditPoints="1"/>
                  </p:cNvSpPr>
                  <p:nvPr/>
                </p:nvSpPr>
                <p:spPr bwMode="auto">
                  <a:xfrm>
                    <a:off x="9211836" y="1836810"/>
                    <a:ext cx="307068" cy="42404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5" name="TextBox 104"/>
                  <p:cNvSpPr txBox="1"/>
                  <p:nvPr/>
                </p:nvSpPr>
                <p:spPr>
                  <a:xfrm>
                    <a:off x="7488390" y="2413759"/>
                    <a:ext cx="918525" cy="429424"/>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Distributed Ledger</a:t>
                    </a:r>
                  </a:p>
                </p:txBody>
              </p:sp>
              <p:cxnSp>
                <p:nvCxnSpPr>
                  <p:cNvPr id="108" name="Straight Arrow Connector 107"/>
                  <p:cNvCxnSpPr/>
                  <p:nvPr/>
                </p:nvCxnSpPr>
                <p:spPr>
                  <a:xfrm flipV="1">
                    <a:off x="8263667" y="2025042"/>
                    <a:ext cx="822960" cy="1"/>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906107" y="2316268"/>
                    <a:ext cx="918525" cy="429424"/>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On-demand Reports</a:t>
                    </a:r>
                  </a:p>
                </p:txBody>
              </p:sp>
              <p:sp>
                <p:nvSpPr>
                  <p:cNvPr id="110" name="TextBox 109"/>
                  <p:cNvSpPr txBox="1"/>
                  <p:nvPr/>
                </p:nvSpPr>
                <p:spPr>
                  <a:xfrm>
                    <a:off x="8906107" y="3531874"/>
                    <a:ext cx="918525"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Regulator</a:t>
                    </a:r>
                  </a:p>
                </p:txBody>
              </p:sp>
            </p:grpSp>
          </p:grpSp>
          <p:grpSp>
            <p:nvGrpSpPr>
              <p:cNvPr id="81" name="Group 80"/>
              <p:cNvGrpSpPr/>
              <p:nvPr/>
            </p:nvGrpSpPr>
            <p:grpSpPr>
              <a:xfrm>
                <a:off x="444857" y="1828800"/>
                <a:ext cx="8927743" cy="0"/>
                <a:chOff x="444857" y="1752600"/>
                <a:chExt cx="8927743" cy="0"/>
              </a:xfrm>
            </p:grpSpPr>
            <p:cxnSp>
              <p:nvCxnSpPr>
                <p:cNvPr id="86" name="Straight Arrow Connector 85"/>
                <p:cNvCxnSpPr/>
                <p:nvPr/>
              </p:nvCxnSpPr>
              <p:spPr>
                <a:xfrm>
                  <a:off x="444857"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2517356" y="1752600"/>
                  <a:ext cx="26517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241201"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374801"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530352" y="1599447"/>
                <a:ext cx="1761469"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Initiate Relationship</a:t>
                </a:r>
              </a:p>
            </p:txBody>
          </p:sp>
          <p:sp>
            <p:nvSpPr>
              <p:cNvPr id="83" name="TextBox 82"/>
              <p:cNvSpPr txBox="1"/>
              <p:nvPr/>
            </p:nvSpPr>
            <p:spPr>
              <a:xfrm>
                <a:off x="2952944" y="1605326"/>
                <a:ext cx="1761469"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Transfer Money</a:t>
                </a:r>
              </a:p>
            </p:txBody>
          </p:sp>
          <p:sp>
            <p:nvSpPr>
              <p:cNvPr id="84" name="TextBox 83"/>
              <p:cNvSpPr txBox="1"/>
              <p:nvPr/>
            </p:nvSpPr>
            <p:spPr>
              <a:xfrm>
                <a:off x="5391554" y="1611423"/>
                <a:ext cx="1761469"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Deliver Funds</a:t>
                </a:r>
              </a:p>
            </p:txBody>
          </p:sp>
          <p:sp>
            <p:nvSpPr>
              <p:cNvPr id="85" name="TextBox 84"/>
              <p:cNvSpPr txBox="1"/>
              <p:nvPr/>
            </p:nvSpPr>
            <p:spPr>
              <a:xfrm>
                <a:off x="7570991" y="1599862"/>
                <a:ext cx="1761469"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Act Post Payments</a:t>
                </a:r>
              </a:p>
            </p:txBody>
          </p:sp>
        </p:grpSp>
        <p:sp>
          <p:nvSpPr>
            <p:cNvPr id="151" name="Freeform 4846"/>
            <p:cNvSpPr>
              <a:spLocks noEditPoints="1"/>
            </p:cNvSpPr>
            <p:nvPr/>
          </p:nvSpPr>
          <p:spPr bwMode="auto">
            <a:xfrm>
              <a:off x="3549513" y="2660904"/>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cxnSp>
          <p:nvCxnSpPr>
            <p:cNvPr id="57" name="Elbow Connector 56"/>
            <p:cNvCxnSpPr/>
            <p:nvPr/>
          </p:nvCxnSpPr>
          <p:spPr>
            <a:xfrm rot="5400000">
              <a:off x="3145826" y="3276600"/>
              <a:ext cx="640080" cy="640080"/>
            </a:xfrm>
            <a:prstGeom prst="bentConnector3">
              <a:avLst>
                <a:gd name="adj1" fmla="val 9964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Freeform 4838"/>
            <p:cNvSpPr>
              <a:spLocks noEditPoints="1"/>
            </p:cNvSpPr>
            <p:nvPr/>
          </p:nvSpPr>
          <p:spPr bwMode="auto">
            <a:xfrm>
              <a:off x="2521488" y="3520883"/>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53" name="TextBox 152"/>
            <p:cNvSpPr txBox="1"/>
            <p:nvPr/>
          </p:nvSpPr>
          <p:spPr>
            <a:xfrm>
              <a:off x="2289854" y="3962400"/>
              <a:ext cx="918525" cy="214713"/>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Regulator</a:t>
              </a:r>
            </a:p>
          </p:txBody>
        </p:sp>
        <p:sp>
          <p:nvSpPr>
            <p:cNvPr id="154" name="TextBox 153"/>
            <p:cNvSpPr txBox="1"/>
            <p:nvPr/>
          </p:nvSpPr>
          <p:spPr>
            <a:xfrm>
              <a:off x="3232334" y="3067302"/>
              <a:ext cx="1145236"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Smart Contract</a:t>
              </a:r>
            </a:p>
          </p:txBody>
        </p:sp>
        <p:sp>
          <p:nvSpPr>
            <p:cNvPr id="155" name="TextBox 154"/>
            <p:cNvSpPr txBox="1"/>
            <p:nvPr/>
          </p:nvSpPr>
          <p:spPr>
            <a:xfrm>
              <a:off x="3769434" y="3496761"/>
              <a:ext cx="1145236"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Real-time AML</a:t>
              </a:r>
            </a:p>
          </p:txBody>
        </p:sp>
        <p:sp>
          <p:nvSpPr>
            <p:cNvPr id="156" name="TextBox 155"/>
            <p:cNvSpPr txBox="1"/>
            <p:nvPr/>
          </p:nvSpPr>
          <p:spPr>
            <a:xfrm>
              <a:off x="2278698" y="2555011"/>
              <a:ext cx="1145236"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Fiat Currency</a:t>
              </a:r>
            </a:p>
          </p:txBody>
        </p:sp>
        <p:sp>
          <p:nvSpPr>
            <p:cNvPr id="157" name="TextBox 156"/>
            <p:cNvSpPr txBox="1"/>
            <p:nvPr/>
          </p:nvSpPr>
          <p:spPr>
            <a:xfrm>
              <a:off x="4023880" y="2545131"/>
              <a:ext cx="1145236" cy="21471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Fiat Currency</a:t>
              </a:r>
            </a:p>
          </p:txBody>
        </p:sp>
        <p:sp>
          <p:nvSpPr>
            <p:cNvPr id="158" name="TextBox 157"/>
            <p:cNvSpPr txBox="1"/>
            <p:nvPr/>
          </p:nvSpPr>
          <p:spPr>
            <a:xfrm>
              <a:off x="2371092" y="1969713"/>
              <a:ext cx="2756416" cy="429424"/>
            </a:xfrm>
            <a:prstGeom prst="rect">
              <a:avLst/>
            </a:prstGeom>
            <a:noFill/>
            <a:ln>
              <a:noFill/>
            </a:ln>
          </p:spPr>
          <p:txBody>
            <a:bodyPr wrap="square" lIns="0" tIns="0" rIns="0" bIns="0" rtlCol="0">
              <a:spAutoFit/>
            </a:bodyPr>
            <a:lstStyle/>
            <a:p>
              <a:pPr algn="ctr"/>
              <a:r>
                <a:rPr lang="en-GB" sz="1400" i="1">
                  <a:latin typeface="Georgia" pitchFamily="18" charset="0"/>
                  <a:cs typeface="Arial" pitchFamily="34" charset="0"/>
                </a:rPr>
                <a:t>Sender ID, Beneficiary ID, Transfer Amount, FX Rate, Date and Time</a:t>
              </a:r>
            </a:p>
          </p:txBody>
        </p:sp>
        <p:cxnSp>
          <p:nvCxnSpPr>
            <p:cNvPr id="61" name="Straight Arrow Connector 60"/>
            <p:cNvCxnSpPr/>
            <p:nvPr/>
          </p:nvCxnSpPr>
          <p:spPr>
            <a:xfrm flipH="1">
              <a:off x="3715511" y="2304524"/>
              <a:ext cx="5690" cy="27432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Freeform 4994"/>
            <p:cNvSpPr>
              <a:spLocks noEditPoints="1"/>
            </p:cNvSpPr>
            <p:nvPr/>
          </p:nvSpPr>
          <p:spPr bwMode="auto">
            <a:xfrm>
              <a:off x="7625022" y="2158007"/>
              <a:ext cx="145307" cy="214298"/>
            </a:xfrm>
            <a:custGeom>
              <a:avLst/>
              <a:gdLst>
                <a:gd name="T0" fmla="*/ 188 w 232"/>
                <a:gd name="T1" fmla="*/ 150 h 308"/>
                <a:gd name="T2" fmla="*/ 178 w 232"/>
                <a:gd name="T3" fmla="*/ 142 h 308"/>
                <a:gd name="T4" fmla="*/ 182 w 232"/>
                <a:gd name="T5" fmla="*/ 126 h 308"/>
                <a:gd name="T6" fmla="*/ 194 w 232"/>
                <a:gd name="T7" fmla="*/ 132 h 308"/>
                <a:gd name="T8" fmla="*/ 232 w 232"/>
                <a:gd name="T9" fmla="*/ 292 h 308"/>
                <a:gd name="T10" fmla="*/ 16 w 232"/>
                <a:gd name="T11" fmla="*/ 308 h 308"/>
                <a:gd name="T12" fmla="*/ 0 w 232"/>
                <a:gd name="T13" fmla="*/ 292 h 308"/>
                <a:gd name="T14" fmla="*/ 10 w 232"/>
                <a:gd name="T15" fmla="*/ 0 h 308"/>
                <a:gd name="T16" fmla="*/ 232 w 232"/>
                <a:gd name="T17" fmla="*/ 82 h 308"/>
                <a:gd name="T18" fmla="*/ 116 w 232"/>
                <a:gd name="T19" fmla="*/ 146 h 308"/>
                <a:gd name="T20" fmla="*/ 136 w 232"/>
                <a:gd name="T21" fmla="*/ 162 h 308"/>
                <a:gd name="T22" fmla="*/ 146 w 232"/>
                <a:gd name="T23" fmla="*/ 166 h 308"/>
                <a:gd name="T24" fmla="*/ 150 w 232"/>
                <a:gd name="T25" fmla="*/ 148 h 308"/>
                <a:gd name="T26" fmla="*/ 158 w 232"/>
                <a:gd name="T27" fmla="*/ 140 h 308"/>
                <a:gd name="T28" fmla="*/ 150 w 232"/>
                <a:gd name="T29" fmla="*/ 116 h 308"/>
                <a:gd name="T30" fmla="*/ 142 w 232"/>
                <a:gd name="T31" fmla="*/ 108 h 308"/>
                <a:gd name="T32" fmla="*/ 134 w 232"/>
                <a:gd name="T33" fmla="*/ 116 h 308"/>
                <a:gd name="T34" fmla="*/ 126 w 232"/>
                <a:gd name="T35" fmla="*/ 114 h 308"/>
                <a:gd name="T36" fmla="*/ 116 w 232"/>
                <a:gd name="T37" fmla="*/ 110 h 308"/>
                <a:gd name="T38" fmla="*/ 116 w 232"/>
                <a:gd name="T39" fmla="*/ 192 h 308"/>
                <a:gd name="T40" fmla="*/ 24 w 232"/>
                <a:gd name="T41" fmla="*/ 198 h 308"/>
                <a:gd name="T42" fmla="*/ 28 w 232"/>
                <a:gd name="T43" fmla="*/ 208 h 308"/>
                <a:gd name="T44" fmla="*/ 122 w 232"/>
                <a:gd name="T45" fmla="*/ 206 h 308"/>
                <a:gd name="T46" fmla="*/ 122 w 232"/>
                <a:gd name="T47" fmla="*/ 196 h 308"/>
                <a:gd name="T48" fmla="*/ 54 w 232"/>
                <a:gd name="T49" fmla="*/ 138 h 308"/>
                <a:gd name="T50" fmla="*/ 78 w 232"/>
                <a:gd name="T51" fmla="*/ 166 h 308"/>
                <a:gd name="T52" fmla="*/ 104 w 232"/>
                <a:gd name="T53" fmla="*/ 138 h 308"/>
                <a:gd name="T54" fmla="*/ 78 w 232"/>
                <a:gd name="T55" fmla="*/ 108 h 308"/>
                <a:gd name="T56" fmla="*/ 54 w 232"/>
                <a:gd name="T57" fmla="*/ 138 h 308"/>
                <a:gd name="T58" fmla="*/ 30 w 232"/>
                <a:gd name="T59" fmla="*/ 158 h 308"/>
                <a:gd name="T60" fmla="*/ 38 w 232"/>
                <a:gd name="T61" fmla="*/ 166 h 308"/>
                <a:gd name="T62" fmla="*/ 46 w 232"/>
                <a:gd name="T63" fmla="*/ 158 h 308"/>
                <a:gd name="T64" fmla="*/ 40 w 232"/>
                <a:gd name="T65" fmla="*/ 110 h 308"/>
                <a:gd name="T66" fmla="*/ 20 w 232"/>
                <a:gd name="T67" fmla="*/ 124 h 308"/>
                <a:gd name="T68" fmla="*/ 208 w 232"/>
                <a:gd name="T69" fmla="*/ 278 h 308"/>
                <a:gd name="T70" fmla="*/ 200 w 232"/>
                <a:gd name="T71" fmla="*/ 270 h 308"/>
                <a:gd name="T72" fmla="*/ 24 w 232"/>
                <a:gd name="T73" fmla="*/ 276 h 308"/>
                <a:gd name="T74" fmla="*/ 28 w 232"/>
                <a:gd name="T75" fmla="*/ 286 h 308"/>
                <a:gd name="T76" fmla="*/ 206 w 232"/>
                <a:gd name="T77" fmla="*/ 284 h 308"/>
                <a:gd name="T78" fmla="*/ 208 w 232"/>
                <a:gd name="T79" fmla="*/ 240 h 308"/>
                <a:gd name="T80" fmla="*/ 32 w 232"/>
                <a:gd name="T81" fmla="*/ 232 h 308"/>
                <a:gd name="T82" fmla="*/ 24 w 232"/>
                <a:gd name="T83" fmla="*/ 240 h 308"/>
                <a:gd name="T84" fmla="*/ 32 w 232"/>
                <a:gd name="T85" fmla="*/ 248 h 308"/>
                <a:gd name="T86" fmla="*/ 208 w 232"/>
                <a:gd name="T87" fmla="*/ 242 h 308"/>
                <a:gd name="T88" fmla="*/ 208 w 232"/>
                <a:gd name="T89" fmla="*/ 126 h 308"/>
                <a:gd name="T90" fmla="*/ 176 w 232"/>
                <a:gd name="T91" fmla="*/ 110 h 308"/>
                <a:gd name="T92" fmla="*/ 162 w 232"/>
                <a:gd name="T93" fmla="*/ 148 h 308"/>
                <a:gd name="T94" fmla="*/ 196 w 232"/>
                <a:gd name="T95" fmla="*/ 164 h 308"/>
                <a:gd name="T96" fmla="*/ 216 w 232"/>
                <a:gd name="T97" fmla="*/ 86 h 308"/>
                <a:gd name="T98" fmla="*/ 156 w 232"/>
                <a:gd name="T99" fmla="*/ 86 h 308"/>
                <a:gd name="T100" fmla="*/ 84 w 232"/>
                <a:gd name="T101" fmla="*/ 146 h 308"/>
                <a:gd name="T102" fmla="*/ 84 w 232"/>
                <a:gd name="T103" fmla="*/ 128 h 308"/>
                <a:gd name="T104" fmla="*/ 72 w 232"/>
                <a:gd name="T105" fmla="*/ 128 h 308"/>
                <a:gd name="T106" fmla="*/ 72 w 232"/>
                <a:gd name="T107" fmla="*/ 14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308">
                  <a:moveTo>
                    <a:pt x="194" y="138"/>
                  </a:moveTo>
                  <a:lnTo>
                    <a:pt x="194" y="138"/>
                  </a:lnTo>
                  <a:lnTo>
                    <a:pt x="194" y="142"/>
                  </a:lnTo>
                  <a:lnTo>
                    <a:pt x="192" y="146"/>
                  </a:lnTo>
                  <a:lnTo>
                    <a:pt x="188" y="150"/>
                  </a:lnTo>
                  <a:lnTo>
                    <a:pt x="186" y="150"/>
                  </a:lnTo>
                  <a:lnTo>
                    <a:pt x="186" y="150"/>
                  </a:lnTo>
                  <a:lnTo>
                    <a:pt x="182" y="150"/>
                  </a:lnTo>
                  <a:lnTo>
                    <a:pt x="180" y="146"/>
                  </a:lnTo>
                  <a:lnTo>
                    <a:pt x="178" y="142"/>
                  </a:lnTo>
                  <a:lnTo>
                    <a:pt x="178" y="138"/>
                  </a:lnTo>
                  <a:lnTo>
                    <a:pt x="178" y="138"/>
                  </a:lnTo>
                  <a:lnTo>
                    <a:pt x="178" y="132"/>
                  </a:lnTo>
                  <a:lnTo>
                    <a:pt x="180" y="128"/>
                  </a:lnTo>
                  <a:lnTo>
                    <a:pt x="182" y="126"/>
                  </a:lnTo>
                  <a:lnTo>
                    <a:pt x="186" y="124"/>
                  </a:lnTo>
                  <a:lnTo>
                    <a:pt x="186" y="124"/>
                  </a:lnTo>
                  <a:lnTo>
                    <a:pt x="188" y="126"/>
                  </a:lnTo>
                  <a:lnTo>
                    <a:pt x="192" y="128"/>
                  </a:lnTo>
                  <a:lnTo>
                    <a:pt x="194" y="132"/>
                  </a:lnTo>
                  <a:lnTo>
                    <a:pt x="194" y="138"/>
                  </a:lnTo>
                  <a:lnTo>
                    <a:pt x="194" y="138"/>
                  </a:lnTo>
                  <a:close/>
                  <a:moveTo>
                    <a:pt x="232" y="82"/>
                  </a:moveTo>
                  <a:lnTo>
                    <a:pt x="232" y="292"/>
                  </a:lnTo>
                  <a:lnTo>
                    <a:pt x="232" y="292"/>
                  </a:lnTo>
                  <a:lnTo>
                    <a:pt x="230" y="298"/>
                  </a:lnTo>
                  <a:lnTo>
                    <a:pt x="226" y="304"/>
                  </a:lnTo>
                  <a:lnTo>
                    <a:pt x="222" y="308"/>
                  </a:lnTo>
                  <a:lnTo>
                    <a:pt x="216" y="308"/>
                  </a:lnTo>
                  <a:lnTo>
                    <a:pt x="16" y="308"/>
                  </a:lnTo>
                  <a:lnTo>
                    <a:pt x="16" y="308"/>
                  </a:lnTo>
                  <a:lnTo>
                    <a:pt x="10" y="308"/>
                  </a:lnTo>
                  <a:lnTo>
                    <a:pt x="6" y="304"/>
                  </a:lnTo>
                  <a:lnTo>
                    <a:pt x="2" y="298"/>
                  </a:lnTo>
                  <a:lnTo>
                    <a:pt x="0" y="292"/>
                  </a:lnTo>
                  <a:lnTo>
                    <a:pt x="0" y="16"/>
                  </a:lnTo>
                  <a:lnTo>
                    <a:pt x="0" y="16"/>
                  </a:lnTo>
                  <a:lnTo>
                    <a:pt x="2" y="10"/>
                  </a:lnTo>
                  <a:lnTo>
                    <a:pt x="6" y="4"/>
                  </a:lnTo>
                  <a:lnTo>
                    <a:pt x="10" y="0"/>
                  </a:lnTo>
                  <a:lnTo>
                    <a:pt x="16" y="0"/>
                  </a:lnTo>
                  <a:lnTo>
                    <a:pt x="150" y="0"/>
                  </a:lnTo>
                  <a:lnTo>
                    <a:pt x="166" y="16"/>
                  </a:lnTo>
                  <a:lnTo>
                    <a:pt x="214" y="66"/>
                  </a:lnTo>
                  <a:lnTo>
                    <a:pt x="232" y="82"/>
                  </a:lnTo>
                  <a:close/>
                  <a:moveTo>
                    <a:pt x="110" y="140"/>
                  </a:moveTo>
                  <a:lnTo>
                    <a:pt x="110" y="140"/>
                  </a:lnTo>
                  <a:lnTo>
                    <a:pt x="110" y="142"/>
                  </a:lnTo>
                  <a:lnTo>
                    <a:pt x="112" y="146"/>
                  </a:lnTo>
                  <a:lnTo>
                    <a:pt x="116" y="146"/>
                  </a:lnTo>
                  <a:lnTo>
                    <a:pt x="118" y="148"/>
                  </a:lnTo>
                  <a:lnTo>
                    <a:pt x="134" y="148"/>
                  </a:lnTo>
                  <a:lnTo>
                    <a:pt x="134" y="158"/>
                  </a:lnTo>
                  <a:lnTo>
                    <a:pt x="134" y="158"/>
                  </a:lnTo>
                  <a:lnTo>
                    <a:pt x="136" y="162"/>
                  </a:lnTo>
                  <a:lnTo>
                    <a:pt x="136" y="164"/>
                  </a:lnTo>
                  <a:lnTo>
                    <a:pt x="140" y="166"/>
                  </a:lnTo>
                  <a:lnTo>
                    <a:pt x="142" y="166"/>
                  </a:lnTo>
                  <a:lnTo>
                    <a:pt x="142" y="166"/>
                  </a:lnTo>
                  <a:lnTo>
                    <a:pt x="146" y="166"/>
                  </a:lnTo>
                  <a:lnTo>
                    <a:pt x="148" y="164"/>
                  </a:lnTo>
                  <a:lnTo>
                    <a:pt x="150" y="162"/>
                  </a:lnTo>
                  <a:lnTo>
                    <a:pt x="150" y="158"/>
                  </a:lnTo>
                  <a:lnTo>
                    <a:pt x="150" y="148"/>
                  </a:lnTo>
                  <a:lnTo>
                    <a:pt x="150" y="148"/>
                  </a:lnTo>
                  <a:lnTo>
                    <a:pt x="154" y="146"/>
                  </a:lnTo>
                  <a:lnTo>
                    <a:pt x="156" y="146"/>
                  </a:lnTo>
                  <a:lnTo>
                    <a:pt x="158" y="142"/>
                  </a:lnTo>
                  <a:lnTo>
                    <a:pt x="158" y="140"/>
                  </a:lnTo>
                  <a:lnTo>
                    <a:pt x="158" y="140"/>
                  </a:lnTo>
                  <a:lnTo>
                    <a:pt x="158" y="136"/>
                  </a:lnTo>
                  <a:lnTo>
                    <a:pt x="156" y="134"/>
                  </a:lnTo>
                  <a:lnTo>
                    <a:pt x="154" y="132"/>
                  </a:lnTo>
                  <a:lnTo>
                    <a:pt x="150" y="132"/>
                  </a:lnTo>
                  <a:lnTo>
                    <a:pt x="150" y="116"/>
                  </a:lnTo>
                  <a:lnTo>
                    <a:pt x="150" y="116"/>
                  </a:lnTo>
                  <a:lnTo>
                    <a:pt x="150" y="114"/>
                  </a:lnTo>
                  <a:lnTo>
                    <a:pt x="148" y="110"/>
                  </a:lnTo>
                  <a:lnTo>
                    <a:pt x="146" y="110"/>
                  </a:lnTo>
                  <a:lnTo>
                    <a:pt x="142" y="108"/>
                  </a:lnTo>
                  <a:lnTo>
                    <a:pt x="142" y="108"/>
                  </a:lnTo>
                  <a:lnTo>
                    <a:pt x="140" y="110"/>
                  </a:lnTo>
                  <a:lnTo>
                    <a:pt x="136" y="110"/>
                  </a:lnTo>
                  <a:lnTo>
                    <a:pt x="136" y="114"/>
                  </a:lnTo>
                  <a:lnTo>
                    <a:pt x="134" y="116"/>
                  </a:lnTo>
                  <a:lnTo>
                    <a:pt x="134" y="132"/>
                  </a:lnTo>
                  <a:lnTo>
                    <a:pt x="126" y="132"/>
                  </a:lnTo>
                  <a:lnTo>
                    <a:pt x="126" y="116"/>
                  </a:lnTo>
                  <a:lnTo>
                    <a:pt x="126" y="116"/>
                  </a:lnTo>
                  <a:lnTo>
                    <a:pt x="126" y="114"/>
                  </a:lnTo>
                  <a:lnTo>
                    <a:pt x="124" y="110"/>
                  </a:lnTo>
                  <a:lnTo>
                    <a:pt x="122" y="110"/>
                  </a:lnTo>
                  <a:lnTo>
                    <a:pt x="118" y="108"/>
                  </a:lnTo>
                  <a:lnTo>
                    <a:pt x="118" y="108"/>
                  </a:lnTo>
                  <a:lnTo>
                    <a:pt x="116" y="110"/>
                  </a:lnTo>
                  <a:lnTo>
                    <a:pt x="112" y="110"/>
                  </a:lnTo>
                  <a:lnTo>
                    <a:pt x="110" y="114"/>
                  </a:lnTo>
                  <a:lnTo>
                    <a:pt x="110" y="116"/>
                  </a:lnTo>
                  <a:lnTo>
                    <a:pt x="110" y="140"/>
                  </a:lnTo>
                  <a:close/>
                  <a:moveTo>
                    <a:pt x="116" y="192"/>
                  </a:moveTo>
                  <a:lnTo>
                    <a:pt x="32" y="192"/>
                  </a:lnTo>
                  <a:lnTo>
                    <a:pt x="32" y="192"/>
                  </a:lnTo>
                  <a:lnTo>
                    <a:pt x="28" y="194"/>
                  </a:lnTo>
                  <a:lnTo>
                    <a:pt x="26" y="196"/>
                  </a:lnTo>
                  <a:lnTo>
                    <a:pt x="24" y="198"/>
                  </a:lnTo>
                  <a:lnTo>
                    <a:pt x="24" y="200"/>
                  </a:lnTo>
                  <a:lnTo>
                    <a:pt x="24" y="200"/>
                  </a:lnTo>
                  <a:lnTo>
                    <a:pt x="24" y="204"/>
                  </a:lnTo>
                  <a:lnTo>
                    <a:pt x="26" y="206"/>
                  </a:lnTo>
                  <a:lnTo>
                    <a:pt x="28" y="208"/>
                  </a:lnTo>
                  <a:lnTo>
                    <a:pt x="32" y="208"/>
                  </a:lnTo>
                  <a:lnTo>
                    <a:pt x="116" y="208"/>
                  </a:lnTo>
                  <a:lnTo>
                    <a:pt x="116" y="208"/>
                  </a:lnTo>
                  <a:lnTo>
                    <a:pt x="120" y="208"/>
                  </a:lnTo>
                  <a:lnTo>
                    <a:pt x="122" y="206"/>
                  </a:lnTo>
                  <a:lnTo>
                    <a:pt x="124" y="204"/>
                  </a:lnTo>
                  <a:lnTo>
                    <a:pt x="124" y="200"/>
                  </a:lnTo>
                  <a:lnTo>
                    <a:pt x="124" y="200"/>
                  </a:lnTo>
                  <a:lnTo>
                    <a:pt x="124" y="198"/>
                  </a:lnTo>
                  <a:lnTo>
                    <a:pt x="122" y="196"/>
                  </a:lnTo>
                  <a:lnTo>
                    <a:pt x="120" y="194"/>
                  </a:lnTo>
                  <a:lnTo>
                    <a:pt x="116" y="192"/>
                  </a:lnTo>
                  <a:lnTo>
                    <a:pt x="116" y="192"/>
                  </a:lnTo>
                  <a:close/>
                  <a:moveTo>
                    <a:pt x="54" y="138"/>
                  </a:moveTo>
                  <a:lnTo>
                    <a:pt x="54" y="138"/>
                  </a:lnTo>
                  <a:lnTo>
                    <a:pt x="56" y="148"/>
                  </a:lnTo>
                  <a:lnTo>
                    <a:pt x="62" y="158"/>
                  </a:lnTo>
                  <a:lnTo>
                    <a:pt x="70" y="164"/>
                  </a:lnTo>
                  <a:lnTo>
                    <a:pt x="78" y="166"/>
                  </a:lnTo>
                  <a:lnTo>
                    <a:pt x="78" y="166"/>
                  </a:lnTo>
                  <a:lnTo>
                    <a:pt x="88" y="164"/>
                  </a:lnTo>
                  <a:lnTo>
                    <a:pt x="96" y="158"/>
                  </a:lnTo>
                  <a:lnTo>
                    <a:pt x="102" y="148"/>
                  </a:lnTo>
                  <a:lnTo>
                    <a:pt x="104" y="138"/>
                  </a:lnTo>
                  <a:lnTo>
                    <a:pt x="104" y="138"/>
                  </a:lnTo>
                  <a:lnTo>
                    <a:pt x="102" y="126"/>
                  </a:lnTo>
                  <a:lnTo>
                    <a:pt x="96" y="118"/>
                  </a:lnTo>
                  <a:lnTo>
                    <a:pt x="88" y="110"/>
                  </a:lnTo>
                  <a:lnTo>
                    <a:pt x="78" y="108"/>
                  </a:lnTo>
                  <a:lnTo>
                    <a:pt x="78" y="108"/>
                  </a:lnTo>
                  <a:lnTo>
                    <a:pt x="70" y="110"/>
                  </a:lnTo>
                  <a:lnTo>
                    <a:pt x="62" y="118"/>
                  </a:lnTo>
                  <a:lnTo>
                    <a:pt x="56" y="126"/>
                  </a:lnTo>
                  <a:lnTo>
                    <a:pt x="54" y="138"/>
                  </a:lnTo>
                  <a:lnTo>
                    <a:pt x="54" y="138"/>
                  </a:lnTo>
                  <a:close/>
                  <a:moveTo>
                    <a:pt x="22" y="132"/>
                  </a:moveTo>
                  <a:lnTo>
                    <a:pt x="22" y="132"/>
                  </a:lnTo>
                  <a:lnTo>
                    <a:pt x="24" y="134"/>
                  </a:lnTo>
                  <a:lnTo>
                    <a:pt x="30" y="134"/>
                  </a:lnTo>
                  <a:lnTo>
                    <a:pt x="30" y="158"/>
                  </a:lnTo>
                  <a:lnTo>
                    <a:pt x="30" y="158"/>
                  </a:lnTo>
                  <a:lnTo>
                    <a:pt x="30" y="162"/>
                  </a:lnTo>
                  <a:lnTo>
                    <a:pt x="32" y="164"/>
                  </a:lnTo>
                  <a:lnTo>
                    <a:pt x="34" y="166"/>
                  </a:lnTo>
                  <a:lnTo>
                    <a:pt x="38" y="166"/>
                  </a:lnTo>
                  <a:lnTo>
                    <a:pt x="38" y="166"/>
                  </a:lnTo>
                  <a:lnTo>
                    <a:pt x="40" y="166"/>
                  </a:lnTo>
                  <a:lnTo>
                    <a:pt x="42" y="164"/>
                  </a:lnTo>
                  <a:lnTo>
                    <a:pt x="44" y="162"/>
                  </a:lnTo>
                  <a:lnTo>
                    <a:pt x="46" y="158"/>
                  </a:lnTo>
                  <a:lnTo>
                    <a:pt x="46" y="116"/>
                  </a:lnTo>
                  <a:lnTo>
                    <a:pt x="46" y="116"/>
                  </a:lnTo>
                  <a:lnTo>
                    <a:pt x="44" y="112"/>
                  </a:lnTo>
                  <a:lnTo>
                    <a:pt x="40" y="110"/>
                  </a:lnTo>
                  <a:lnTo>
                    <a:pt x="40" y="110"/>
                  </a:lnTo>
                  <a:lnTo>
                    <a:pt x="36" y="108"/>
                  </a:lnTo>
                  <a:lnTo>
                    <a:pt x="32" y="110"/>
                  </a:lnTo>
                  <a:lnTo>
                    <a:pt x="22" y="122"/>
                  </a:lnTo>
                  <a:lnTo>
                    <a:pt x="22" y="122"/>
                  </a:lnTo>
                  <a:lnTo>
                    <a:pt x="20" y="124"/>
                  </a:lnTo>
                  <a:lnTo>
                    <a:pt x="18" y="128"/>
                  </a:lnTo>
                  <a:lnTo>
                    <a:pt x="20" y="130"/>
                  </a:lnTo>
                  <a:lnTo>
                    <a:pt x="22" y="132"/>
                  </a:lnTo>
                  <a:lnTo>
                    <a:pt x="22" y="132"/>
                  </a:lnTo>
                  <a:close/>
                  <a:moveTo>
                    <a:pt x="208" y="278"/>
                  </a:moveTo>
                  <a:lnTo>
                    <a:pt x="208" y="278"/>
                  </a:lnTo>
                  <a:lnTo>
                    <a:pt x="208" y="276"/>
                  </a:lnTo>
                  <a:lnTo>
                    <a:pt x="206" y="272"/>
                  </a:lnTo>
                  <a:lnTo>
                    <a:pt x="204" y="270"/>
                  </a:lnTo>
                  <a:lnTo>
                    <a:pt x="200" y="270"/>
                  </a:lnTo>
                  <a:lnTo>
                    <a:pt x="32" y="270"/>
                  </a:lnTo>
                  <a:lnTo>
                    <a:pt x="32" y="270"/>
                  </a:lnTo>
                  <a:lnTo>
                    <a:pt x="28" y="270"/>
                  </a:lnTo>
                  <a:lnTo>
                    <a:pt x="26" y="272"/>
                  </a:lnTo>
                  <a:lnTo>
                    <a:pt x="24" y="276"/>
                  </a:lnTo>
                  <a:lnTo>
                    <a:pt x="24" y="278"/>
                  </a:lnTo>
                  <a:lnTo>
                    <a:pt x="24" y="278"/>
                  </a:lnTo>
                  <a:lnTo>
                    <a:pt x="24" y="282"/>
                  </a:lnTo>
                  <a:lnTo>
                    <a:pt x="26" y="284"/>
                  </a:lnTo>
                  <a:lnTo>
                    <a:pt x="28" y="286"/>
                  </a:lnTo>
                  <a:lnTo>
                    <a:pt x="32" y="286"/>
                  </a:lnTo>
                  <a:lnTo>
                    <a:pt x="200" y="286"/>
                  </a:lnTo>
                  <a:lnTo>
                    <a:pt x="200" y="286"/>
                  </a:lnTo>
                  <a:lnTo>
                    <a:pt x="204" y="286"/>
                  </a:lnTo>
                  <a:lnTo>
                    <a:pt x="206" y="284"/>
                  </a:lnTo>
                  <a:lnTo>
                    <a:pt x="208" y="282"/>
                  </a:lnTo>
                  <a:lnTo>
                    <a:pt x="208" y="278"/>
                  </a:lnTo>
                  <a:lnTo>
                    <a:pt x="208" y="278"/>
                  </a:lnTo>
                  <a:close/>
                  <a:moveTo>
                    <a:pt x="208" y="240"/>
                  </a:moveTo>
                  <a:lnTo>
                    <a:pt x="208" y="240"/>
                  </a:lnTo>
                  <a:lnTo>
                    <a:pt x="208" y="236"/>
                  </a:lnTo>
                  <a:lnTo>
                    <a:pt x="206" y="234"/>
                  </a:lnTo>
                  <a:lnTo>
                    <a:pt x="204" y="232"/>
                  </a:lnTo>
                  <a:lnTo>
                    <a:pt x="200" y="232"/>
                  </a:lnTo>
                  <a:lnTo>
                    <a:pt x="32" y="232"/>
                  </a:lnTo>
                  <a:lnTo>
                    <a:pt x="32" y="232"/>
                  </a:lnTo>
                  <a:lnTo>
                    <a:pt x="28" y="232"/>
                  </a:lnTo>
                  <a:lnTo>
                    <a:pt x="26" y="234"/>
                  </a:lnTo>
                  <a:lnTo>
                    <a:pt x="24" y="236"/>
                  </a:lnTo>
                  <a:lnTo>
                    <a:pt x="24" y="240"/>
                  </a:lnTo>
                  <a:lnTo>
                    <a:pt x="24" y="240"/>
                  </a:lnTo>
                  <a:lnTo>
                    <a:pt x="24" y="242"/>
                  </a:lnTo>
                  <a:lnTo>
                    <a:pt x="26" y="246"/>
                  </a:lnTo>
                  <a:lnTo>
                    <a:pt x="28" y="246"/>
                  </a:lnTo>
                  <a:lnTo>
                    <a:pt x="32" y="248"/>
                  </a:lnTo>
                  <a:lnTo>
                    <a:pt x="200" y="248"/>
                  </a:lnTo>
                  <a:lnTo>
                    <a:pt x="200" y="248"/>
                  </a:lnTo>
                  <a:lnTo>
                    <a:pt x="204" y="246"/>
                  </a:lnTo>
                  <a:lnTo>
                    <a:pt x="206" y="246"/>
                  </a:lnTo>
                  <a:lnTo>
                    <a:pt x="208" y="242"/>
                  </a:lnTo>
                  <a:lnTo>
                    <a:pt x="208" y="240"/>
                  </a:lnTo>
                  <a:lnTo>
                    <a:pt x="208" y="240"/>
                  </a:lnTo>
                  <a:close/>
                  <a:moveTo>
                    <a:pt x="210" y="138"/>
                  </a:moveTo>
                  <a:lnTo>
                    <a:pt x="210" y="138"/>
                  </a:lnTo>
                  <a:lnTo>
                    <a:pt x="208" y="126"/>
                  </a:lnTo>
                  <a:lnTo>
                    <a:pt x="202" y="118"/>
                  </a:lnTo>
                  <a:lnTo>
                    <a:pt x="196" y="110"/>
                  </a:lnTo>
                  <a:lnTo>
                    <a:pt x="186" y="108"/>
                  </a:lnTo>
                  <a:lnTo>
                    <a:pt x="186" y="108"/>
                  </a:lnTo>
                  <a:lnTo>
                    <a:pt x="176" y="110"/>
                  </a:lnTo>
                  <a:lnTo>
                    <a:pt x="168" y="118"/>
                  </a:lnTo>
                  <a:lnTo>
                    <a:pt x="162" y="126"/>
                  </a:lnTo>
                  <a:lnTo>
                    <a:pt x="162" y="138"/>
                  </a:lnTo>
                  <a:lnTo>
                    <a:pt x="162" y="138"/>
                  </a:lnTo>
                  <a:lnTo>
                    <a:pt x="162" y="148"/>
                  </a:lnTo>
                  <a:lnTo>
                    <a:pt x="168" y="158"/>
                  </a:lnTo>
                  <a:lnTo>
                    <a:pt x="176" y="164"/>
                  </a:lnTo>
                  <a:lnTo>
                    <a:pt x="186" y="166"/>
                  </a:lnTo>
                  <a:lnTo>
                    <a:pt x="186" y="166"/>
                  </a:lnTo>
                  <a:lnTo>
                    <a:pt x="196" y="164"/>
                  </a:lnTo>
                  <a:lnTo>
                    <a:pt x="202" y="158"/>
                  </a:lnTo>
                  <a:lnTo>
                    <a:pt x="208" y="148"/>
                  </a:lnTo>
                  <a:lnTo>
                    <a:pt x="210" y="138"/>
                  </a:lnTo>
                  <a:lnTo>
                    <a:pt x="210" y="138"/>
                  </a:lnTo>
                  <a:close/>
                  <a:moveTo>
                    <a:pt x="216" y="86"/>
                  </a:moveTo>
                  <a:lnTo>
                    <a:pt x="198" y="68"/>
                  </a:lnTo>
                  <a:lnTo>
                    <a:pt x="174" y="68"/>
                  </a:lnTo>
                  <a:lnTo>
                    <a:pt x="174" y="44"/>
                  </a:lnTo>
                  <a:lnTo>
                    <a:pt x="156" y="26"/>
                  </a:lnTo>
                  <a:lnTo>
                    <a:pt x="156" y="86"/>
                  </a:lnTo>
                  <a:lnTo>
                    <a:pt x="216" y="86"/>
                  </a:lnTo>
                  <a:close/>
                  <a:moveTo>
                    <a:pt x="78" y="150"/>
                  </a:moveTo>
                  <a:lnTo>
                    <a:pt x="78" y="150"/>
                  </a:lnTo>
                  <a:lnTo>
                    <a:pt x="82" y="150"/>
                  </a:lnTo>
                  <a:lnTo>
                    <a:pt x="84" y="146"/>
                  </a:lnTo>
                  <a:lnTo>
                    <a:pt x="86" y="142"/>
                  </a:lnTo>
                  <a:lnTo>
                    <a:pt x="88" y="138"/>
                  </a:lnTo>
                  <a:lnTo>
                    <a:pt x="88" y="138"/>
                  </a:lnTo>
                  <a:lnTo>
                    <a:pt x="86" y="132"/>
                  </a:lnTo>
                  <a:lnTo>
                    <a:pt x="84" y="128"/>
                  </a:lnTo>
                  <a:lnTo>
                    <a:pt x="82" y="126"/>
                  </a:lnTo>
                  <a:lnTo>
                    <a:pt x="78" y="124"/>
                  </a:lnTo>
                  <a:lnTo>
                    <a:pt x="78" y="124"/>
                  </a:lnTo>
                  <a:lnTo>
                    <a:pt x="76" y="126"/>
                  </a:lnTo>
                  <a:lnTo>
                    <a:pt x="72" y="128"/>
                  </a:lnTo>
                  <a:lnTo>
                    <a:pt x="70" y="132"/>
                  </a:lnTo>
                  <a:lnTo>
                    <a:pt x="70" y="138"/>
                  </a:lnTo>
                  <a:lnTo>
                    <a:pt x="70" y="138"/>
                  </a:lnTo>
                  <a:lnTo>
                    <a:pt x="70" y="142"/>
                  </a:lnTo>
                  <a:lnTo>
                    <a:pt x="72" y="146"/>
                  </a:lnTo>
                  <a:lnTo>
                    <a:pt x="76" y="150"/>
                  </a:lnTo>
                  <a:lnTo>
                    <a:pt x="78" y="150"/>
                  </a:lnTo>
                  <a:lnTo>
                    <a:pt x="78" y="15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60" name="Freeform 4994"/>
            <p:cNvSpPr>
              <a:spLocks noEditPoints="1"/>
            </p:cNvSpPr>
            <p:nvPr/>
          </p:nvSpPr>
          <p:spPr bwMode="auto">
            <a:xfrm>
              <a:off x="7794333" y="2428448"/>
              <a:ext cx="145307" cy="214298"/>
            </a:xfrm>
            <a:custGeom>
              <a:avLst/>
              <a:gdLst>
                <a:gd name="T0" fmla="*/ 188 w 232"/>
                <a:gd name="T1" fmla="*/ 150 h 308"/>
                <a:gd name="T2" fmla="*/ 178 w 232"/>
                <a:gd name="T3" fmla="*/ 142 h 308"/>
                <a:gd name="T4" fmla="*/ 182 w 232"/>
                <a:gd name="T5" fmla="*/ 126 h 308"/>
                <a:gd name="T6" fmla="*/ 194 w 232"/>
                <a:gd name="T7" fmla="*/ 132 h 308"/>
                <a:gd name="T8" fmla="*/ 232 w 232"/>
                <a:gd name="T9" fmla="*/ 292 h 308"/>
                <a:gd name="T10" fmla="*/ 16 w 232"/>
                <a:gd name="T11" fmla="*/ 308 h 308"/>
                <a:gd name="T12" fmla="*/ 0 w 232"/>
                <a:gd name="T13" fmla="*/ 292 h 308"/>
                <a:gd name="T14" fmla="*/ 10 w 232"/>
                <a:gd name="T15" fmla="*/ 0 h 308"/>
                <a:gd name="T16" fmla="*/ 232 w 232"/>
                <a:gd name="T17" fmla="*/ 82 h 308"/>
                <a:gd name="T18" fmla="*/ 116 w 232"/>
                <a:gd name="T19" fmla="*/ 146 h 308"/>
                <a:gd name="T20" fmla="*/ 136 w 232"/>
                <a:gd name="T21" fmla="*/ 162 h 308"/>
                <a:gd name="T22" fmla="*/ 146 w 232"/>
                <a:gd name="T23" fmla="*/ 166 h 308"/>
                <a:gd name="T24" fmla="*/ 150 w 232"/>
                <a:gd name="T25" fmla="*/ 148 h 308"/>
                <a:gd name="T26" fmla="*/ 158 w 232"/>
                <a:gd name="T27" fmla="*/ 140 h 308"/>
                <a:gd name="T28" fmla="*/ 150 w 232"/>
                <a:gd name="T29" fmla="*/ 116 h 308"/>
                <a:gd name="T30" fmla="*/ 142 w 232"/>
                <a:gd name="T31" fmla="*/ 108 h 308"/>
                <a:gd name="T32" fmla="*/ 134 w 232"/>
                <a:gd name="T33" fmla="*/ 116 h 308"/>
                <a:gd name="T34" fmla="*/ 126 w 232"/>
                <a:gd name="T35" fmla="*/ 114 h 308"/>
                <a:gd name="T36" fmla="*/ 116 w 232"/>
                <a:gd name="T37" fmla="*/ 110 h 308"/>
                <a:gd name="T38" fmla="*/ 116 w 232"/>
                <a:gd name="T39" fmla="*/ 192 h 308"/>
                <a:gd name="T40" fmla="*/ 24 w 232"/>
                <a:gd name="T41" fmla="*/ 198 h 308"/>
                <a:gd name="T42" fmla="*/ 28 w 232"/>
                <a:gd name="T43" fmla="*/ 208 h 308"/>
                <a:gd name="T44" fmla="*/ 122 w 232"/>
                <a:gd name="T45" fmla="*/ 206 h 308"/>
                <a:gd name="T46" fmla="*/ 122 w 232"/>
                <a:gd name="T47" fmla="*/ 196 h 308"/>
                <a:gd name="T48" fmla="*/ 54 w 232"/>
                <a:gd name="T49" fmla="*/ 138 h 308"/>
                <a:gd name="T50" fmla="*/ 78 w 232"/>
                <a:gd name="T51" fmla="*/ 166 h 308"/>
                <a:gd name="T52" fmla="*/ 104 w 232"/>
                <a:gd name="T53" fmla="*/ 138 h 308"/>
                <a:gd name="T54" fmla="*/ 78 w 232"/>
                <a:gd name="T55" fmla="*/ 108 h 308"/>
                <a:gd name="T56" fmla="*/ 54 w 232"/>
                <a:gd name="T57" fmla="*/ 138 h 308"/>
                <a:gd name="T58" fmla="*/ 30 w 232"/>
                <a:gd name="T59" fmla="*/ 158 h 308"/>
                <a:gd name="T60" fmla="*/ 38 w 232"/>
                <a:gd name="T61" fmla="*/ 166 h 308"/>
                <a:gd name="T62" fmla="*/ 46 w 232"/>
                <a:gd name="T63" fmla="*/ 158 h 308"/>
                <a:gd name="T64" fmla="*/ 40 w 232"/>
                <a:gd name="T65" fmla="*/ 110 h 308"/>
                <a:gd name="T66" fmla="*/ 20 w 232"/>
                <a:gd name="T67" fmla="*/ 124 h 308"/>
                <a:gd name="T68" fmla="*/ 208 w 232"/>
                <a:gd name="T69" fmla="*/ 278 h 308"/>
                <a:gd name="T70" fmla="*/ 200 w 232"/>
                <a:gd name="T71" fmla="*/ 270 h 308"/>
                <a:gd name="T72" fmla="*/ 24 w 232"/>
                <a:gd name="T73" fmla="*/ 276 h 308"/>
                <a:gd name="T74" fmla="*/ 28 w 232"/>
                <a:gd name="T75" fmla="*/ 286 h 308"/>
                <a:gd name="T76" fmla="*/ 206 w 232"/>
                <a:gd name="T77" fmla="*/ 284 h 308"/>
                <a:gd name="T78" fmla="*/ 208 w 232"/>
                <a:gd name="T79" fmla="*/ 240 h 308"/>
                <a:gd name="T80" fmla="*/ 32 w 232"/>
                <a:gd name="T81" fmla="*/ 232 h 308"/>
                <a:gd name="T82" fmla="*/ 24 w 232"/>
                <a:gd name="T83" fmla="*/ 240 h 308"/>
                <a:gd name="T84" fmla="*/ 32 w 232"/>
                <a:gd name="T85" fmla="*/ 248 h 308"/>
                <a:gd name="T86" fmla="*/ 208 w 232"/>
                <a:gd name="T87" fmla="*/ 242 h 308"/>
                <a:gd name="T88" fmla="*/ 208 w 232"/>
                <a:gd name="T89" fmla="*/ 126 h 308"/>
                <a:gd name="T90" fmla="*/ 176 w 232"/>
                <a:gd name="T91" fmla="*/ 110 h 308"/>
                <a:gd name="T92" fmla="*/ 162 w 232"/>
                <a:gd name="T93" fmla="*/ 148 h 308"/>
                <a:gd name="T94" fmla="*/ 196 w 232"/>
                <a:gd name="T95" fmla="*/ 164 h 308"/>
                <a:gd name="T96" fmla="*/ 216 w 232"/>
                <a:gd name="T97" fmla="*/ 86 h 308"/>
                <a:gd name="T98" fmla="*/ 156 w 232"/>
                <a:gd name="T99" fmla="*/ 86 h 308"/>
                <a:gd name="T100" fmla="*/ 84 w 232"/>
                <a:gd name="T101" fmla="*/ 146 h 308"/>
                <a:gd name="T102" fmla="*/ 84 w 232"/>
                <a:gd name="T103" fmla="*/ 128 h 308"/>
                <a:gd name="T104" fmla="*/ 72 w 232"/>
                <a:gd name="T105" fmla="*/ 128 h 308"/>
                <a:gd name="T106" fmla="*/ 72 w 232"/>
                <a:gd name="T107" fmla="*/ 14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308">
                  <a:moveTo>
                    <a:pt x="194" y="138"/>
                  </a:moveTo>
                  <a:lnTo>
                    <a:pt x="194" y="138"/>
                  </a:lnTo>
                  <a:lnTo>
                    <a:pt x="194" y="142"/>
                  </a:lnTo>
                  <a:lnTo>
                    <a:pt x="192" y="146"/>
                  </a:lnTo>
                  <a:lnTo>
                    <a:pt x="188" y="150"/>
                  </a:lnTo>
                  <a:lnTo>
                    <a:pt x="186" y="150"/>
                  </a:lnTo>
                  <a:lnTo>
                    <a:pt x="186" y="150"/>
                  </a:lnTo>
                  <a:lnTo>
                    <a:pt x="182" y="150"/>
                  </a:lnTo>
                  <a:lnTo>
                    <a:pt x="180" y="146"/>
                  </a:lnTo>
                  <a:lnTo>
                    <a:pt x="178" y="142"/>
                  </a:lnTo>
                  <a:lnTo>
                    <a:pt x="178" y="138"/>
                  </a:lnTo>
                  <a:lnTo>
                    <a:pt x="178" y="138"/>
                  </a:lnTo>
                  <a:lnTo>
                    <a:pt x="178" y="132"/>
                  </a:lnTo>
                  <a:lnTo>
                    <a:pt x="180" y="128"/>
                  </a:lnTo>
                  <a:lnTo>
                    <a:pt x="182" y="126"/>
                  </a:lnTo>
                  <a:lnTo>
                    <a:pt x="186" y="124"/>
                  </a:lnTo>
                  <a:lnTo>
                    <a:pt x="186" y="124"/>
                  </a:lnTo>
                  <a:lnTo>
                    <a:pt x="188" y="126"/>
                  </a:lnTo>
                  <a:lnTo>
                    <a:pt x="192" y="128"/>
                  </a:lnTo>
                  <a:lnTo>
                    <a:pt x="194" y="132"/>
                  </a:lnTo>
                  <a:lnTo>
                    <a:pt x="194" y="138"/>
                  </a:lnTo>
                  <a:lnTo>
                    <a:pt x="194" y="138"/>
                  </a:lnTo>
                  <a:close/>
                  <a:moveTo>
                    <a:pt x="232" y="82"/>
                  </a:moveTo>
                  <a:lnTo>
                    <a:pt x="232" y="292"/>
                  </a:lnTo>
                  <a:lnTo>
                    <a:pt x="232" y="292"/>
                  </a:lnTo>
                  <a:lnTo>
                    <a:pt x="230" y="298"/>
                  </a:lnTo>
                  <a:lnTo>
                    <a:pt x="226" y="304"/>
                  </a:lnTo>
                  <a:lnTo>
                    <a:pt x="222" y="308"/>
                  </a:lnTo>
                  <a:lnTo>
                    <a:pt x="216" y="308"/>
                  </a:lnTo>
                  <a:lnTo>
                    <a:pt x="16" y="308"/>
                  </a:lnTo>
                  <a:lnTo>
                    <a:pt x="16" y="308"/>
                  </a:lnTo>
                  <a:lnTo>
                    <a:pt x="10" y="308"/>
                  </a:lnTo>
                  <a:lnTo>
                    <a:pt x="6" y="304"/>
                  </a:lnTo>
                  <a:lnTo>
                    <a:pt x="2" y="298"/>
                  </a:lnTo>
                  <a:lnTo>
                    <a:pt x="0" y="292"/>
                  </a:lnTo>
                  <a:lnTo>
                    <a:pt x="0" y="16"/>
                  </a:lnTo>
                  <a:lnTo>
                    <a:pt x="0" y="16"/>
                  </a:lnTo>
                  <a:lnTo>
                    <a:pt x="2" y="10"/>
                  </a:lnTo>
                  <a:lnTo>
                    <a:pt x="6" y="4"/>
                  </a:lnTo>
                  <a:lnTo>
                    <a:pt x="10" y="0"/>
                  </a:lnTo>
                  <a:lnTo>
                    <a:pt x="16" y="0"/>
                  </a:lnTo>
                  <a:lnTo>
                    <a:pt x="150" y="0"/>
                  </a:lnTo>
                  <a:lnTo>
                    <a:pt x="166" y="16"/>
                  </a:lnTo>
                  <a:lnTo>
                    <a:pt x="214" y="66"/>
                  </a:lnTo>
                  <a:lnTo>
                    <a:pt x="232" y="82"/>
                  </a:lnTo>
                  <a:close/>
                  <a:moveTo>
                    <a:pt x="110" y="140"/>
                  </a:moveTo>
                  <a:lnTo>
                    <a:pt x="110" y="140"/>
                  </a:lnTo>
                  <a:lnTo>
                    <a:pt x="110" y="142"/>
                  </a:lnTo>
                  <a:lnTo>
                    <a:pt x="112" y="146"/>
                  </a:lnTo>
                  <a:lnTo>
                    <a:pt x="116" y="146"/>
                  </a:lnTo>
                  <a:lnTo>
                    <a:pt x="118" y="148"/>
                  </a:lnTo>
                  <a:lnTo>
                    <a:pt x="134" y="148"/>
                  </a:lnTo>
                  <a:lnTo>
                    <a:pt x="134" y="158"/>
                  </a:lnTo>
                  <a:lnTo>
                    <a:pt x="134" y="158"/>
                  </a:lnTo>
                  <a:lnTo>
                    <a:pt x="136" y="162"/>
                  </a:lnTo>
                  <a:lnTo>
                    <a:pt x="136" y="164"/>
                  </a:lnTo>
                  <a:lnTo>
                    <a:pt x="140" y="166"/>
                  </a:lnTo>
                  <a:lnTo>
                    <a:pt x="142" y="166"/>
                  </a:lnTo>
                  <a:lnTo>
                    <a:pt x="142" y="166"/>
                  </a:lnTo>
                  <a:lnTo>
                    <a:pt x="146" y="166"/>
                  </a:lnTo>
                  <a:lnTo>
                    <a:pt x="148" y="164"/>
                  </a:lnTo>
                  <a:lnTo>
                    <a:pt x="150" y="162"/>
                  </a:lnTo>
                  <a:lnTo>
                    <a:pt x="150" y="158"/>
                  </a:lnTo>
                  <a:lnTo>
                    <a:pt x="150" y="148"/>
                  </a:lnTo>
                  <a:lnTo>
                    <a:pt x="150" y="148"/>
                  </a:lnTo>
                  <a:lnTo>
                    <a:pt x="154" y="146"/>
                  </a:lnTo>
                  <a:lnTo>
                    <a:pt x="156" y="146"/>
                  </a:lnTo>
                  <a:lnTo>
                    <a:pt x="158" y="142"/>
                  </a:lnTo>
                  <a:lnTo>
                    <a:pt x="158" y="140"/>
                  </a:lnTo>
                  <a:lnTo>
                    <a:pt x="158" y="140"/>
                  </a:lnTo>
                  <a:lnTo>
                    <a:pt x="158" y="136"/>
                  </a:lnTo>
                  <a:lnTo>
                    <a:pt x="156" y="134"/>
                  </a:lnTo>
                  <a:lnTo>
                    <a:pt x="154" y="132"/>
                  </a:lnTo>
                  <a:lnTo>
                    <a:pt x="150" y="132"/>
                  </a:lnTo>
                  <a:lnTo>
                    <a:pt x="150" y="116"/>
                  </a:lnTo>
                  <a:lnTo>
                    <a:pt x="150" y="116"/>
                  </a:lnTo>
                  <a:lnTo>
                    <a:pt x="150" y="114"/>
                  </a:lnTo>
                  <a:lnTo>
                    <a:pt x="148" y="110"/>
                  </a:lnTo>
                  <a:lnTo>
                    <a:pt x="146" y="110"/>
                  </a:lnTo>
                  <a:lnTo>
                    <a:pt x="142" y="108"/>
                  </a:lnTo>
                  <a:lnTo>
                    <a:pt x="142" y="108"/>
                  </a:lnTo>
                  <a:lnTo>
                    <a:pt x="140" y="110"/>
                  </a:lnTo>
                  <a:lnTo>
                    <a:pt x="136" y="110"/>
                  </a:lnTo>
                  <a:lnTo>
                    <a:pt x="136" y="114"/>
                  </a:lnTo>
                  <a:lnTo>
                    <a:pt x="134" y="116"/>
                  </a:lnTo>
                  <a:lnTo>
                    <a:pt x="134" y="132"/>
                  </a:lnTo>
                  <a:lnTo>
                    <a:pt x="126" y="132"/>
                  </a:lnTo>
                  <a:lnTo>
                    <a:pt x="126" y="116"/>
                  </a:lnTo>
                  <a:lnTo>
                    <a:pt x="126" y="116"/>
                  </a:lnTo>
                  <a:lnTo>
                    <a:pt x="126" y="114"/>
                  </a:lnTo>
                  <a:lnTo>
                    <a:pt x="124" y="110"/>
                  </a:lnTo>
                  <a:lnTo>
                    <a:pt x="122" y="110"/>
                  </a:lnTo>
                  <a:lnTo>
                    <a:pt x="118" y="108"/>
                  </a:lnTo>
                  <a:lnTo>
                    <a:pt x="118" y="108"/>
                  </a:lnTo>
                  <a:lnTo>
                    <a:pt x="116" y="110"/>
                  </a:lnTo>
                  <a:lnTo>
                    <a:pt x="112" y="110"/>
                  </a:lnTo>
                  <a:lnTo>
                    <a:pt x="110" y="114"/>
                  </a:lnTo>
                  <a:lnTo>
                    <a:pt x="110" y="116"/>
                  </a:lnTo>
                  <a:lnTo>
                    <a:pt x="110" y="140"/>
                  </a:lnTo>
                  <a:close/>
                  <a:moveTo>
                    <a:pt x="116" y="192"/>
                  </a:moveTo>
                  <a:lnTo>
                    <a:pt x="32" y="192"/>
                  </a:lnTo>
                  <a:lnTo>
                    <a:pt x="32" y="192"/>
                  </a:lnTo>
                  <a:lnTo>
                    <a:pt x="28" y="194"/>
                  </a:lnTo>
                  <a:lnTo>
                    <a:pt x="26" y="196"/>
                  </a:lnTo>
                  <a:lnTo>
                    <a:pt x="24" y="198"/>
                  </a:lnTo>
                  <a:lnTo>
                    <a:pt x="24" y="200"/>
                  </a:lnTo>
                  <a:lnTo>
                    <a:pt x="24" y="200"/>
                  </a:lnTo>
                  <a:lnTo>
                    <a:pt x="24" y="204"/>
                  </a:lnTo>
                  <a:lnTo>
                    <a:pt x="26" y="206"/>
                  </a:lnTo>
                  <a:lnTo>
                    <a:pt x="28" y="208"/>
                  </a:lnTo>
                  <a:lnTo>
                    <a:pt x="32" y="208"/>
                  </a:lnTo>
                  <a:lnTo>
                    <a:pt x="116" y="208"/>
                  </a:lnTo>
                  <a:lnTo>
                    <a:pt x="116" y="208"/>
                  </a:lnTo>
                  <a:lnTo>
                    <a:pt x="120" y="208"/>
                  </a:lnTo>
                  <a:lnTo>
                    <a:pt x="122" y="206"/>
                  </a:lnTo>
                  <a:lnTo>
                    <a:pt x="124" y="204"/>
                  </a:lnTo>
                  <a:lnTo>
                    <a:pt x="124" y="200"/>
                  </a:lnTo>
                  <a:lnTo>
                    <a:pt x="124" y="200"/>
                  </a:lnTo>
                  <a:lnTo>
                    <a:pt x="124" y="198"/>
                  </a:lnTo>
                  <a:lnTo>
                    <a:pt x="122" y="196"/>
                  </a:lnTo>
                  <a:lnTo>
                    <a:pt x="120" y="194"/>
                  </a:lnTo>
                  <a:lnTo>
                    <a:pt x="116" y="192"/>
                  </a:lnTo>
                  <a:lnTo>
                    <a:pt x="116" y="192"/>
                  </a:lnTo>
                  <a:close/>
                  <a:moveTo>
                    <a:pt x="54" y="138"/>
                  </a:moveTo>
                  <a:lnTo>
                    <a:pt x="54" y="138"/>
                  </a:lnTo>
                  <a:lnTo>
                    <a:pt x="56" y="148"/>
                  </a:lnTo>
                  <a:lnTo>
                    <a:pt x="62" y="158"/>
                  </a:lnTo>
                  <a:lnTo>
                    <a:pt x="70" y="164"/>
                  </a:lnTo>
                  <a:lnTo>
                    <a:pt x="78" y="166"/>
                  </a:lnTo>
                  <a:lnTo>
                    <a:pt x="78" y="166"/>
                  </a:lnTo>
                  <a:lnTo>
                    <a:pt x="88" y="164"/>
                  </a:lnTo>
                  <a:lnTo>
                    <a:pt x="96" y="158"/>
                  </a:lnTo>
                  <a:lnTo>
                    <a:pt x="102" y="148"/>
                  </a:lnTo>
                  <a:lnTo>
                    <a:pt x="104" y="138"/>
                  </a:lnTo>
                  <a:lnTo>
                    <a:pt x="104" y="138"/>
                  </a:lnTo>
                  <a:lnTo>
                    <a:pt x="102" y="126"/>
                  </a:lnTo>
                  <a:lnTo>
                    <a:pt x="96" y="118"/>
                  </a:lnTo>
                  <a:lnTo>
                    <a:pt x="88" y="110"/>
                  </a:lnTo>
                  <a:lnTo>
                    <a:pt x="78" y="108"/>
                  </a:lnTo>
                  <a:lnTo>
                    <a:pt x="78" y="108"/>
                  </a:lnTo>
                  <a:lnTo>
                    <a:pt x="70" y="110"/>
                  </a:lnTo>
                  <a:lnTo>
                    <a:pt x="62" y="118"/>
                  </a:lnTo>
                  <a:lnTo>
                    <a:pt x="56" y="126"/>
                  </a:lnTo>
                  <a:lnTo>
                    <a:pt x="54" y="138"/>
                  </a:lnTo>
                  <a:lnTo>
                    <a:pt x="54" y="138"/>
                  </a:lnTo>
                  <a:close/>
                  <a:moveTo>
                    <a:pt x="22" y="132"/>
                  </a:moveTo>
                  <a:lnTo>
                    <a:pt x="22" y="132"/>
                  </a:lnTo>
                  <a:lnTo>
                    <a:pt x="24" y="134"/>
                  </a:lnTo>
                  <a:lnTo>
                    <a:pt x="30" y="134"/>
                  </a:lnTo>
                  <a:lnTo>
                    <a:pt x="30" y="158"/>
                  </a:lnTo>
                  <a:lnTo>
                    <a:pt x="30" y="158"/>
                  </a:lnTo>
                  <a:lnTo>
                    <a:pt x="30" y="162"/>
                  </a:lnTo>
                  <a:lnTo>
                    <a:pt x="32" y="164"/>
                  </a:lnTo>
                  <a:lnTo>
                    <a:pt x="34" y="166"/>
                  </a:lnTo>
                  <a:lnTo>
                    <a:pt x="38" y="166"/>
                  </a:lnTo>
                  <a:lnTo>
                    <a:pt x="38" y="166"/>
                  </a:lnTo>
                  <a:lnTo>
                    <a:pt x="40" y="166"/>
                  </a:lnTo>
                  <a:lnTo>
                    <a:pt x="42" y="164"/>
                  </a:lnTo>
                  <a:lnTo>
                    <a:pt x="44" y="162"/>
                  </a:lnTo>
                  <a:lnTo>
                    <a:pt x="46" y="158"/>
                  </a:lnTo>
                  <a:lnTo>
                    <a:pt x="46" y="116"/>
                  </a:lnTo>
                  <a:lnTo>
                    <a:pt x="46" y="116"/>
                  </a:lnTo>
                  <a:lnTo>
                    <a:pt x="44" y="112"/>
                  </a:lnTo>
                  <a:lnTo>
                    <a:pt x="40" y="110"/>
                  </a:lnTo>
                  <a:lnTo>
                    <a:pt x="40" y="110"/>
                  </a:lnTo>
                  <a:lnTo>
                    <a:pt x="36" y="108"/>
                  </a:lnTo>
                  <a:lnTo>
                    <a:pt x="32" y="110"/>
                  </a:lnTo>
                  <a:lnTo>
                    <a:pt x="22" y="122"/>
                  </a:lnTo>
                  <a:lnTo>
                    <a:pt x="22" y="122"/>
                  </a:lnTo>
                  <a:lnTo>
                    <a:pt x="20" y="124"/>
                  </a:lnTo>
                  <a:lnTo>
                    <a:pt x="18" y="128"/>
                  </a:lnTo>
                  <a:lnTo>
                    <a:pt x="20" y="130"/>
                  </a:lnTo>
                  <a:lnTo>
                    <a:pt x="22" y="132"/>
                  </a:lnTo>
                  <a:lnTo>
                    <a:pt x="22" y="132"/>
                  </a:lnTo>
                  <a:close/>
                  <a:moveTo>
                    <a:pt x="208" y="278"/>
                  </a:moveTo>
                  <a:lnTo>
                    <a:pt x="208" y="278"/>
                  </a:lnTo>
                  <a:lnTo>
                    <a:pt x="208" y="276"/>
                  </a:lnTo>
                  <a:lnTo>
                    <a:pt x="206" y="272"/>
                  </a:lnTo>
                  <a:lnTo>
                    <a:pt x="204" y="270"/>
                  </a:lnTo>
                  <a:lnTo>
                    <a:pt x="200" y="270"/>
                  </a:lnTo>
                  <a:lnTo>
                    <a:pt x="32" y="270"/>
                  </a:lnTo>
                  <a:lnTo>
                    <a:pt x="32" y="270"/>
                  </a:lnTo>
                  <a:lnTo>
                    <a:pt x="28" y="270"/>
                  </a:lnTo>
                  <a:lnTo>
                    <a:pt x="26" y="272"/>
                  </a:lnTo>
                  <a:lnTo>
                    <a:pt x="24" y="276"/>
                  </a:lnTo>
                  <a:lnTo>
                    <a:pt x="24" y="278"/>
                  </a:lnTo>
                  <a:lnTo>
                    <a:pt x="24" y="278"/>
                  </a:lnTo>
                  <a:lnTo>
                    <a:pt x="24" y="282"/>
                  </a:lnTo>
                  <a:lnTo>
                    <a:pt x="26" y="284"/>
                  </a:lnTo>
                  <a:lnTo>
                    <a:pt x="28" y="286"/>
                  </a:lnTo>
                  <a:lnTo>
                    <a:pt x="32" y="286"/>
                  </a:lnTo>
                  <a:lnTo>
                    <a:pt x="200" y="286"/>
                  </a:lnTo>
                  <a:lnTo>
                    <a:pt x="200" y="286"/>
                  </a:lnTo>
                  <a:lnTo>
                    <a:pt x="204" y="286"/>
                  </a:lnTo>
                  <a:lnTo>
                    <a:pt x="206" y="284"/>
                  </a:lnTo>
                  <a:lnTo>
                    <a:pt x="208" y="282"/>
                  </a:lnTo>
                  <a:lnTo>
                    <a:pt x="208" y="278"/>
                  </a:lnTo>
                  <a:lnTo>
                    <a:pt x="208" y="278"/>
                  </a:lnTo>
                  <a:close/>
                  <a:moveTo>
                    <a:pt x="208" y="240"/>
                  </a:moveTo>
                  <a:lnTo>
                    <a:pt x="208" y="240"/>
                  </a:lnTo>
                  <a:lnTo>
                    <a:pt x="208" y="236"/>
                  </a:lnTo>
                  <a:lnTo>
                    <a:pt x="206" y="234"/>
                  </a:lnTo>
                  <a:lnTo>
                    <a:pt x="204" y="232"/>
                  </a:lnTo>
                  <a:lnTo>
                    <a:pt x="200" y="232"/>
                  </a:lnTo>
                  <a:lnTo>
                    <a:pt x="32" y="232"/>
                  </a:lnTo>
                  <a:lnTo>
                    <a:pt x="32" y="232"/>
                  </a:lnTo>
                  <a:lnTo>
                    <a:pt x="28" y="232"/>
                  </a:lnTo>
                  <a:lnTo>
                    <a:pt x="26" y="234"/>
                  </a:lnTo>
                  <a:lnTo>
                    <a:pt x="24" y="236"/>
                  </a:lnTo>
                  <a:lnTo>
                    <a:pt x="24" y="240"/>
                  </a:lnTo>
                  <a:lnTo>
                    <a:pt x="24" y="240"/>
                  </a:lnTo>
                  <a:lnTo>
                    <a:pt x="24" y="242"/>
                  </a:lnTo>
                  <a:lnTo>
                    <a:pt x="26" y="246"/>
                  </a:lnTo>
                  <a:lnTo>
                    <a:pt x="28" y="246"/>
                  </a:lnTo>
                  <a:lnTo>
                    <a:pt x="32" y="248"/>
                  </a:lnTo>
                  <a:lnTo>
                    <a:pt x="200" y="248"/>
                  </a:lnTo>
                  <a:lnTo>
                    <a:pt x="200" y="248"/>
                  </a:lnTo>
                  <a:lnTo>
                    <a:pt x="204" y="246"/>
                  </a:lnTo>
                  <a:lnTo>
                    <a:pt x="206" y="246"/>
                  </a:lnTo>
                  <a:lnTo>
                    <a:pt x="208" y="242"/>
                  </a:lnTo>
                  <a:lnTo>
                    <a:pt x="208" y="240"/>
                  </a:lnTo>
                  <a:lnTo>
                    <a:pt x="208" y="240"/>
                  </a:lnTo>
                  <a:close/>
                  <a:moveTo>
                    <a:pt x="210" y="138"/>
                  </a:moveTo>
                  <a:lnTo>
                    <a:pt x="210" y="138"/>
                  </a:lnTo>
                  <a:lnTo>
                    <a:pt x="208" y="126"/>
                  </a:lnTo>
                  <a:lnTo>
                    <a:pt x="202" y="118"/>
                  </a:lnTo>
                  <a:lnTo>
                    <a:pt x="196" y="110"/>
                  </a:lnTo>
                  <a:lnTo>
                    <a:pt x="186" y="108"/>
                  </a:lnTo>
                  <a:lnTo>
                    <a:pt x="186" y="108"/>
                  </a:lnTo>
                  <a:lnTo>
                    <a:pt x="176" y="110"/>
                  </a:lnTo>
                  <a:lnTo>
                    <a:pt x="168" y="118"/>
                  </a:lnTo>
                  <a:lnTo>
                    <a:pt x="162" y="126"/>
                  </a:lnTo>
                  <a:lnTo>
                    <a:pt x="162" y="138"/>
                  </a:lnTo>
                  <a:lnTo>
                    <a:pt x="162" y="138"/>
                  </a:lnTo>
                  <a:lnTo>
                    <a:pt x="162" y="148"/>
                  </a:lnTo>
                  <a:lnTo>
                    <a:pt x="168" y="158"/>
                  </a:lnTo>
                  <a:lnTo>
                    <a:pt x="176" y="164"/>
                  </a:lnTo>
                  <a:lnTo>
                    <a:pt x="186" y="166"/>
                  </a:lnTo>
                  <a:lnTo>
                    <a:pt x="186" y="166"/>
                  </a:lnTo>
                  <a:lnTo>
                    <a:pt x="196" y="164"/>
                  </a:lnTo>
                  <a:lnTo>
                    <a:pt x="202" y="158"/>
                  </a:lnTo>
                  <a:lnTo>
                    <a:pt x="208" y="148"/>
                  </a:lnTo>
                  <a:lnTo>
                    <a:pt x="210" y="138"/>
                  </a:lnTo>
                  <a:lnTo>
                    <a:pt x="210" y="138"/>
                  </a:lnTo>
                  <a:close/>
                  <a:moveTo>
                    <a:pt x="216" y="86"/>
                  </a:moveTo>
                  <a:lnTo>
                    <a:pt x="198" y="68"/>
                  </a:lnTo>
                  <a:lnTo>
                    <a:pt x="174" y="68"/>
                  </a:lnTo>
                  <a:lnTo>
                    <a:pt x="174" y="44"/>
                  </a:lnTo>
                  <a:lnTo>
                    <a:pt x="156" y="26"/>
                  </a:lnTo>
                  <a:lnTo>
                    <a:pt x="156" y="86"/>
                  </a:lnTo>
                  <a:lnTo>
                    <a:pt x="216" y="86"/>
                  </a:lnTo>
                  <a:close/>
                  <a:moveTo>
                    <a:pt x="78" y="150"/>
                  </a:moveTo>
                  <a:lnTo>
                    <a:pt x="78" y="150"/>
                  </a:lnTo>
                  <a:lnTo>
                    <a:pt x="82" y="150"/>
                  </a:lnTo>
                  <a:lnTo>
                    <a:pt x="84" y="146"/>
                  </a:lnTo>
                  <a:lnTo>
                    <a:pt x="86" y="142"/>
                  </a:lnTo>
                  <a:lnTo>
                    <a:pt x="88" y="138"/>
                  </a:lnTo>
                  <a:lnTo>
                    <a:pt x="88" y="138"/>
                  </a:lnTo>
                  <a:lnTo>
                    <a:pt x="86" y="132"/>
                  </a:lnTo>
                  <a:lnTo>
                    <a:pt x="84" y="128"/>
                  </a:lnTo>
                  <a:lnTo>
                    <a:pt x="82" y="126"/>
                  </a:lnTo>
                  <a:lnTo>
                    <a:pt x="78" y="124"/>
                  </a:lnTo>
                  <a:lnTo>
                    <a:pt x="78" y="124"/>
                  </a:lnTo>
                  <a:lnTo>
                    <a:pt x="76" y="126"/>
                  </a:lnTo>
                  <a:lnTo>
                    <a:pt x="72" y="128"/>
                  </a:lnTo>
                  <a:lnTo>
                    <a:pt x="70" y="132"/>
                  </a:lnTo>
                  <a:lnTo>
                    <a:pt x="70" y="138"/>
                  </a:lnTo>
                  <a:lnTo>
                    <a:pt x="70" y="138"/>
                  </a:lnTo>
                  <a:lnTo>
                    <a:pt x="70" y="142"/>
                  </a:lnTo>
                  <a:lnTo>
                    <a:pt x="72" y="146"/>
                  </a:lnTo>
                  <a:lnTo>
                    <a:pt x="76" y="150"/>
                  </a:lnTo>
                  <a:lnTo>
                    <a:pt x="78" y="150"/>
                  </a:lnTo>
                  <a:lnTo>
                    <a:pt x="78" y="15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61" name="Freeform 4994"/>
            <p:cNvSpPr>
              <a:spLocks noEditPoints="1"/>
            </p:cNvSpPr>
            <p:nvPr/>
          </p:nvSpPr>
          <p:spPr bwMode="auto">
            <a:xfrm>
              <a:off x="7933248" y="2149539"/>
              <a:ext cx="145307" cy="214298"/>
            </a:xfrm>
            <a:custGeom>
              <a:avLst/>
              <a:gdLst>
                <a:gd name="T0" fmla="*/ 188 w 232"/>
                <a:gd name="T1" fmla="*/ 150 h 308"/>
                <a:gd name="T2" fmla="*/ 178 w 232"/>
                <a:gd name="T3" fmla="*/ 142 h 308"/>
                <a:gd name="T4" fmla="*/ 182 w 232"/>
                <a:gd name="T5" fmla="*/ 126 h 308"/>
                <a:gd name="T6" fmla="*/ 194 w 232"/>
                <a:gd name="T7" fmla="*/ 132 h 308"/>
                <a:gd name="T8" fmla="*/ 232 w 232"/>
                <a:gd name="T9" fmla="*/ 292 h 308"/>
                <a:gd name="T10" fmla="*/ 16 w 232"/>
                <a:gd name="T11" fmla="*/ 308 h 308"/>
                <a:gd name="T12" fmla="*/ 0 w 232"/>
                <a:gd name="T13" fmla="*/ 292 h 308"/>
                <a:gd name="T14" fmla="*/ 10 w 232"/>
                <a:gd name="T15" fmla="*/ 0 h 308"/>
                <a:gd name="T16" fmla="*/ 232 w 232"/>
                <a:gd name="T17" fmla="*/ 82 h 308"/>
                <a:gd name="T18" fmla="*/ 116 w 232"/>
                <a:gd name="T19" fmla="*/ 146 h 308"/>
                <a:gd name="T20" fmla="*/ 136 w 232"/>
                <a:gd name="T21" fmla="*/ 162 h 308"/>
                <a:gd name="T22" fmla="*/ 146 w 232"/>
                <a:gd name="T23" fmla="*/ 166 h 308"/>
                <a:gd name="T24" fmla="*/ 150 w 232"/>
                <a:gd name="T25" fmla="*/ 148 h 308"/>
                <a:gd name="T26" fmla="*/ 158 w 232"/>
                <a:gd name="T27" fmla="*/ 140 h 308"/>
                <a:gd name="T28" fmla="*/ 150 w 232"/>
                <a:gd name="T29" fmla="*/ 116 h 308"/>
                <a:gd name="T30" fmla="*/ 142 w 232"/>
                <a:gd name="T31" fmla="*/ 108 h 308"/>
                <a:gd name="T32" fmla="*/ 134 w 232"/>
                <a:gd name="T33" fmla="*/ 116 h 308"/>
                <a:gd name="T34" fmla="*/ 126 w 232"/>
                <a:gd name="T35" fmla="*/ 114 h 308"/>
                <a:gd name="T36" fmla="*/ 116 w 232"/>
                <a:gd name="T37" fmla="*/ 110 h 308"/>
                <a:gd name="T38" fmla="*/ 116 w 232"/>
                <a:gd name="T39" fmla="*/ 192 h 308"/>
                <a:gd name="T40" fmla="*/ 24 w 232"/>
                <a:gd name="T41" fmla="*/ 198 h 308"/>
                <a:gd name="T42" fmla="*/ 28 w 232"/>
                <a:gd name="T43" fmla="*/ 208 h 308"/>
                <a:gd name="T44" fmla="*/ 122 w 232"/>
                <a:gd name="T45" fmla="*/ 206 h 308"/>
                <a:gd name="T46" fmla="*/ 122 w 232"/>
                <a:gd name="T47" fmla="*/ 196 h 308"/>
                <a:gd name="T48" fmla="*/ 54 w 232"/>
                <a:gd name="T49" fmla="*/ 138 h 308"/>
                <a:gd name="T50" fmla="*/ 78 w 232"/>
                <a:gd name="T51" fmla="*/ 166 h 308"/>
                <a:gd name="T52" fmla="*/ 104 w 232"/>
                <a:gd name="T53" fmla="*/ 138 h 308"/>
                <a:gd name="T54" fmla="*/ 78 w 232"/>
                <a:gd name="T55" fmla="*/ 108 h 308"/>
                <a:gd name="T56" fmla="*/ 54 w 232"/>
                <a:gd name="T57" fmla="*/ 138 h 308"/>
                <a:gd name="T58" fmla="*/ 30 w 232"/>
                <a:gd name="T59" fmla="*/ 158 h 308"/>
                <a:gd name="T60" fmla="*/ 38 w 232"/>
                <a:gd name="T61" fmla="*/ 166 h 308"/>
                <a:gd name="T62" fmla="*/ 46 w 232"/>
                <a:gd name="T63" fmla="*/ 158 h 308"/>
                <a:gd name="T64" fmla="*/ 40 w 232"/>
                <a:gd name="T65" fmla="*/ 110 h 308"/>
                <a:gd name="T66" fmla="*/ 20 w 232"/>
                <a:gd name="T67" fmla="*/ 124 h 308"/>
                <a:gd name="T68" fmla="*/ 208 w 232"/>
                <a:gd name="T69" fmla="*/ 278 h 308"/>
                <a:gd name="T70" fmla="*/ 200 w 232"/>
                <a:gd name="T71" fmla="*/ 270 h 308"/>
                <a:gd name="T72" fmla="*/ 24 w 232"/>
                <a:gd name="T73" fmla="*/ 276 h 308"/>
                <a:gd name="T74" fmla="*/ 28 w 232"/>
                <a:gd name="T75" fmla="*/ 286 h 308"/>
                <a:gd name="T76" fmla="*/ 206 w 232"/>
                <a:gd name="T77" fmla="*/ 284 h 308"/>
                <a:gd name="T78" fmla="*/ 208 w 232"/>
                <a:gd name="T79" fmla="*/ 240 h 308"/>
                <a:gd name="T80" fmla="*/ 32 w 232"/>
                <a:gd name="T81" fmla="*/ 232 h 308"/>
                <a:gd name="T82" fmla="*/ 24 w 232"/>
                <a:gd name="T83" fmla="*/ 240 h 308"/>
                <a:gd name="T84" fmla="*/ 32 w 232"/>
                <a:gd name="T85" fmla="*/ 248 h 308"/>
                <a:gd name="T86" fmla="*/ 208 w 232"/>
                <a:gd name="T87" fmla="*/ 242 h 308"/>
                <a:gd name="T88" fmla="*/ 208 w 232"/>
                <a:gd name="T89" fmla="*/ 126 h 308"/>
                <a:gd name="T90" fmla="*/ 176 w 232"/>
                <a:gd name="T91" fmla="*/ 110 h 308"/>
                <a:gd name="T92" fmla="*/ 162 w 232"/>
                <a:gd name="T93" fmla="*/ 148 h 308"/>
                <a:gd name="T94" fmla="*/ 196 w 232"/>
                <a:gd name="T95" fmla="*/ 164 h 308"/>
                <a:gd name="T96" fmla="*/ 216 w 232"/>
                <a:gd name="T97" fmla="*/ 86 h 308"/>
                <a:gd name="T98" fmla="*/ 156 w 232"/>
                <a:gd name="T99" fmla="*/ 86 h 308"/>
                <a:gd name="T100" fmla="*/ 84 w 232"/>
                <a:gd name="T101" fmla="*/ 146 h 308"/>
                <a:gd name="T102" fmla="*/ 84 w 232"/>
                <a:gd name="T103" fmla="*/ 128 h 308"/>
                <a:gd name="T104" fmla="*/ 72 w 232"/>
                <a:gd name="T105" fmla="*/ 128 h 308"/>
                <a:gd name="T106" fmla="*/ 72 w 232"/>
                <a:gd name="T107" fmla="*/ 14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308">
                  <a:moveTo>
                    <a:pt x="194" y="138"/>
                  </a:moveTo>
                  <a:lnTo>
                    <a:pt x="194" y="138"/>
                  </a:lnTo>
                  <a:lnTo>
                    <a:pt x="194" y="142"/>
                  </a:lnTo>
                  <a:lnTo>
                    <a:pt x="192" y="146"/>
                  </a:lnTo>
                  <a:lnTo>
                    <a:pt x="188" y="150"/>
                  </a:lnTo>
                  <a:lnTo>
                    <a:pt x="186" y="150"/>
                  </a:lnTo>
                  <a:lnTo>
                    <a:pt x="186" y="150"/>
                  </a:lnTo>
                  <a:lnTo>
                    <a:pt x="182" y="150"/>
                  </a:lnTo>
                  <a:lnTo>
                    <a:pt x="180" y="146"/>
                  </a:lnTo>
                  <a:lnTo>
                    <a:pt x="178" y="142"/>
                  </a:lnTo>
                  <a:lnTo>
                    <a:pt x="178" y="138"/>
                  </a:lnTo>
                  <a:lnTo>
                    <a:pt x="178" y="138"/>
                  </a:lnTo>
                  <a:lnTo>
                    <a:pt x="178" y="132"/>
                  </a:lnTo>
                  <a:lnTo>
                    <a:pt x="180" y="128"/>
                  </a:lnTo>
                  <a:lnTo>
                    <a:pt x="182" y="126"/>
                  </a:lnTo>
                  <a:lnTo>
                    <a:pt x="186" y="124"/>
                  </a:lnTo>
                  <a:lnTo>
                    <a:pt x="186" y="124"/>
                  </a:lnTo>
                  <a:lnTo>
                    <a:pt x="188" y="126"/>
                  </a:lnTo>
                  <a:lnTo>
                    <a:pt x="192" y="128"/>
                  </a:lnTo>
                  <a:lnTo>
                    <a:pt x="194" y="132"/>
                  </a:lnTo>
                  <a:lnTo>
                    <a:pt x="194" y="138"/>
                  </a:lnTo>
                  <a:lnTo>
                    <a:pt x="194" y="138"/>
                  </a:lnTo>
                  <a:close/>
                  <a:moveTo>
                    <a:pt x="232" y="82"/>
                  </a:moveTo>
                  <a:lnTo>
                    <a:pt x="232" y="292"/>
                  </a:lnTo>
                  <a:lnTo>
                    <a:pt x="232" y="292"/>
                  </a:lnTo>
                  <a:lnTo>
                    <a:pt x="230" y="298"/>
                  </a:lnTo>
                  <a:lnTo>
                    <a:pt x="226" y="304"/>
                  </a:lnTo>
                  <a:lnTo>
                    <a:pt x="222" y="308"/>
                  </a:lnTo>
                  <a:lnTo>
                    <a:pt x="216" y="308"/>
                  </a:lnTo>
                  <a:lnTo>
                    <a:pt x="16" y="308"/>
                  </a:lnTo>
                  <a:lnTo>
                    <a:pt x="16" y="308"/>
                  </a:lnTo>
                  <a:lnTo>
                    <a:pt x="10" y="308"/>
                  </a:lnTo>
                  <a:lnTo>
                    <a:pt x="6" y="304"/>
                  </a:lnTo>
                  <a:lnTo>
                    <a:pt x="2" y="298"/>
                  </a:lnTo>
                  <a:lnTo>
                    <a:pt x="0" y="292"/>
                  </a:lnTo>
                  <a:lnTo>
                    <a:pt x="0" y="16"/>
                  </a:lnTo>
                  <a:lnTo>
                    <a:pt x="0" y="16"/>
                  </a:lnTo>
                  <a:lnTo>
                    <a:pt x="2" y="10"/>
                  </a:lnTo>
                  <a:lnTo>
                    <a:pt x="6" y="4"/>
                  </a:lnTo>
                  <a:lnTo>
                    <a:pt x="10" y="0"/>
                  </a:lnTo>
                  <a:lnTo>
                    <a:pt x="16" y="0"/>
                  </a:lnTo>
                  <a:lnTo>
                    <a:pt x="150" y="0"/>
                  </a:lnTo>
                  <a:lnTo>
                    <a:pt x="166" y="16"/>
                  </a:lnTo>
                  <a:lnTo>
                    <a:pt x="214" y="66"/>
                  </a:lnTo>
                  <a:lnTo>
                    <a:pt x="232" y="82"/>
                  </a:lnTo>
                  <a:close/>
                  <a:moveTo>
                    <a:pt x="110" y="140"/>
                  </a:moveTo>
                  <a:lnTo>
                    <a:pt x="110" y="140"/>
                  </a:lnTo>
                  <a:lnTo>
                    <a:pt x="110" y="142"/>
                  </a:lnTo>
                  <a:lnTo>
                    <a:pt x="112" y="146"/>
                  </a:lnTo>
                  <a:lnTo>
                    <a:pt x="116" y="146"/>
                  </a:lnTo>
                  <a:lnTo>
                    <a:pt x="118" y="148"/>
                  </a:lnTo>
                  <a:lnTo>
                    <a:pt x="134" y="148"/>
                  </a:lnTo>
                  <a:lnTo>
                    <a:pt x="134" y="158"/>
                  </a:lnTo>
                  <a:lnTo>
                    <a:pt x="134" y="158"/>
                  </a:lnTo>
                  <a:lnTo>
                    <a:pt x="136" y="162"/>
                  </a:lnTo>
                  <a:lnTo>
                    <a:pt x="136" y="164"/>
                  </a:lnTo>
                  <a:lnTo>
                    <a:pt x="140" y="166"/>
                  </a:lnTo>
                  <a:lnTo>
                    <a:pt x="142" y="166"/>
                  </a:lnTo>
                  <a:lnTo>
                    <a:pt x="142" y="166"/>
                  </a:lnTo>
                  <a:lnTo>
                    <a:pt x="146" y="166"/>
                  </a:lnTo>
                  <a:lnTo>
                    <a:pt x="148" y="164"/>
                  </a:lnTo>
                  <a:lnTo>
                    <a:pt x="150" y="162"/>
                  </a:lnTo>
                  <a:lnTo>
                    <a:pt x="150" y="158"/>
                  </a:lnTo>
                  <a:lnTo>
                    <a:pt x="150" y="148"/>
                  </a:lnTo>
                  <a:lnTo>
                    <a:pt x="150" y="148"/>
                  </a:lnTo>
                  <a:lnTo>
                    <a:pt x="154" y="146"/>
                  </a:lnTo>
                  <a:lnTo>
                    <a:pt x="156" y="146"/>
                  </a:lnTo>
                  <a:lnTo>
                    <a:pt x="158" y="142"/>
                  </a:lnTo>
                  <a:lnTo>
                    <a:pt x="158" y="140"/>
                  </a:lnTo>
                  <a:lnTo>
                    <a:pt x="158" y="140"/>
                  </a:lnTo>
                  <a:lnTo>
                    <a:pt x="158" y="136"/>
                  </a:lnTo>
                  <a:lnTo>
                    <a:pt x="156" y="134"/>
                  </a:lnTo>
                  <a:lnTo>
                    <a:pt x="154" y="132"/>
                  </a:lnTo>
                  <a:lnTo>
                    <a:pt x="150" y="132"/>
                  </a:lnTo>
                  <a:lnTo>
                    <a:pt x="150" y="116"/>
                  </a:lnTo>
                  <a:lnTo>
                    <a:pt x="150" y="116"/>
                  </a:lnTo>
                  <a:lnTo>
                    <a:pt x="150" y="114"/>
                  </a:lnTo>
                  <a:lnTo>
                    <a:pt x="148" y="110"/>
                  </a:lnTo>
                  <a:lnTo>
                    <a:pt x="146" y="110"/>
                  </a:lnTo>
                  <a:lnTo>
                    <a:pt x="142" y="108"/>
                  </a:lnTo>
                  <a:lnTo>
                    <a:pt x="142" y="108"/>
                  </a:lnTo>
                  <a:lnTo>
                    <a:pt x="140" y="110"/>
                  </a:lnTo>
                  <a:lnTo>
                    <a:pt x="136" y="110"/>
                  </a:lnTo>
                  <a:lnTo>
                    <a:pt x="136" y="114"/>
                  </a:lnTo>
                  <a:lnTo>
                    <a:pt x="134" y="116"/>
                  </a:lnTo>
                  <a:lnTo>
                    <a:pt x="134" y="132"/>
                  </a:lnTo>
                  <a:lnTo>
                    <a:pt x="126" y="132"/>
                  </a:lnTo>
                  <a:lnTo>
                    <a:pt x="126" y="116"/>
                  </a:lnTo>
                  <a:lnTo>
                    <a:pt x="126" y="116"/>
                  </a:lnTo>
                  <a:lnTo>
                    <a:pt x="126" y="114"/>
                  </a:lnTo>
                  <a:lnTo>
                    <a:pt x="124" y="110"/>
                  </a:lnTo>
                  <a:lnTo>
                    <a:pt x="122" y="110"/>
                  </a:lnTo>
                  <a:lnTo>
                    <a:pt x="118" y="108"/>
                  </a:lnTo>
                  <a:lnTo>
                    <a:pt x="118" y="108"/>
                  </a:lnTo>
                  <a:lnTo>
                    <a:pt x="116" y="110"/>
                  </a:lnTo>
                  <a:lnTo>
                    <a:pt x="112" y="110"/>
                  </a:lnTo>
                  <a:lnTo>
                    <a:pt x="110" y="114"/>
                  </a:lnTo>
                  <a:lnTo>
                    <a:pt x="110" y="116"/>
                  </a:lnTo>
                  <a:lnTo>
                    <a:pt x="110" y="140"/>
                  </a:lnTo>
                  <a:close/>
                  <a:moveTo>
                    <a:pt x="116" y="192"/>
                  </a:moveTo>
                  <a:lnTo>
                    <a:pt x="32" y="192"/>
                  </a:lnTo>
                  <a:lnTo>
                    <a:pt x="32" y="192"/>
                  </a:lnTo>
                  <a:lnTo>
                    <a:pt x="28" y="194"/>
                  </a:lnTo>
                  <a:lnTo>
                    <a:pt x="26" y="196"/>
                  </a:lnTo>
                  <a:lnTo>
                    <a:pt x="24" y="198"/>
                  </a:lnTo>
                  <a:lnTo>
                    <a:pt x="24" y="200"/>
                  </a:lnTo>
                  <a:lnTo>
                    <a:pt x="24" y="200"/>
                  </a:lnTo>
                  <a:lnTo>
                    <a:pt x="24" y="204"/>
                  </a:lnTo>
                  <a:lnTo>
                    <a:pt x="26" y="206"/>
                  </a:lnTo>
                  <a:lnTo>
                    <a:pt x="28" y="208"/>
                  </a:lnTo>
                  <a:lnTo>
                    <a:pt x="32" y="208"/>
                  </a:lnTo>
                  <a:lnTo>
                    <a:pt x="116" y="208"/>
                  </a:lnTo>
                  <a:lnTo>
                    <a:pt x="116" y="208"/>
                  </a:lnTo>
                  <a:lnTo>
                    <a:pt x="120" y="208"/>
                  </a:lnTo>
                  <a:lnTo>
                    <a:pt x="122" y="206"/>
                  </a:lnTo>
                  <a:lnTo>
                    <a:pt x="124" y="204"/>
                  </a:lnTo>
                  <a:lnTo>
                    <a:pt x="124" y="200"/>
                  </a:lnTo>
                  <a:lnTo>
                    <a:pt x="124" y="200"/>
                  </a:lnTo>
                  <a:lnTo>
                    <a:pt x="124" y="198"/>
                  </a:lnTo>
                  <a:lnTo>
                    <a:pt x="122" y="196"/>
                  </a:lnTo>
                  <a:lnTo>
                    <a:pt x="120" y="194"/>
                  </a:lnTo>
                  <a:lnTo>
                    <a:pt x="116" y="192"/>
                  </a:lnTo>
                  <a:lnTo>
                    <a:pt x="116" y="192"/>
                  </a:lnTo>
                  <a:close/>
                  <a:moveTo>
                    <a:pt x="54" y="138"/>
                  </a:moveTo>
                  <a:lnTo>
                    <a:pt x="54" y="138"/>
                  </a:lnTo>
                  <a:lnTo>
                    <a:pt x="56" y="148"/>
                  </a:lnTo>
                  <a:lnTo>
                    <a:pt x="62" y="158"/>
                  </a:lnTo>
                  <a:lnTo>
                    <a:pt x="70" y="164"/>
                  </a:lnTo>
                  <a:lnTo>
                    <a:pt x="78" y="166"/>
                  </a:lnTo>
                  <a:lnTo>
                    <a:pt x="78" y="166"/>
                  </a:lnTo>
                  <a:lnTo>
                    <a:pt x="88" y="164"/>
                  </a:lnTo>
                  <a:lnTo>
                    <a:pt x="96" y="158"/>
                  </a:lnTo>
                  <a:lnTo>
                    <a:pt x="102" y="148"/>
                  </a:lnTo>
                  <a:lnTo>
                    <a:pt x="104" y="138"/>
                  </a:lnTo>
                  <a:lnTo>
                    <a:pt x="104" y="138"/>
                  </a:lnTo>
                  <a:lnTo>
                    <a:pt x="102" y="126"/>
                  </a:lnTo>
                  <a:lnTo>
                    <a:pt x="96" y="118"/>
                  </a:lnTo>
                  <a:lnTo>
                    <a:pt x="88" y="110"/>
                  </a:lnTo>
                  <a:lnTo>
                    <a:pt x="78" y="108"/>
                  </a:lnTo>
                  <a:lnTo>
                    <a:pt x="78" y="108"/>
                  </a:lnTo>
                  <a:lnTo>
                    <a:pt x="70" y="110"/>
                  </a:lnTo>
                  <a:lnTo>
                    <a:pt x="62" y="118"/>
                  </a:lnTo>
                  <a:lnTo>
                    <a:pt x="56" y="126"/>
                  </a:lnTo>
                  <a:lnTo>
                    <a:pt x="54" y="138"/>
                  </a:lnTo>
                  <a:lnTo>
                    <a:pt x="54" y="138"/>
                  </a:lnTo>
                  <a:close/>
                  <a:moveTo>
                    <a:pt x="22" y="132"/>
                  </a:moveTo>
                  <a:lnTo>
                    <a:pt x="22" y="132"/>
                  </a:lnTo>
                  <a:lnTo>
                    <a:pt x="24" y="134"/>
                  </a:lnTo>
                  <a:lnTo>
                    <a:pt x="30" y="134"/>
                  </a:lnTo>
                  <a:lnTo>
                    <a:pt x="30" y="158"/>
                  </a:lnTo>
                  <a:lnTo>
                    <a:pt x="30" y="158"/>
                  </a:lnTo>
                  <a:lnTo>
                    <a:pt x="30" y="162"/>
                  </a:lnTo>
                  <a:lnTo>
                    <a:pt x="32" y="164"/>
                  </a:lnTo>
                  <a:lnTo>
                    <a:pt x="34" y="166"/>
                  </a:lnTo>
                  <a:lnTo>
                    <a:pt x="38" y="166"/>
                  </a:lnTo>
                  <a:lnTo>
                    <a:pt x="38" y="166"/>
                  </a:lnTo>
                  <a:lnTo>
                    <a:pt x="40" y="166"/>
                  </a:lnTo>
                  <a:lnTo>
                    <a:pt x="42" y="164"/>
                  </a:lnTo>
                  <a:lnTo>
                    <a:pt x="44" y="162"/>
                  </a:lnTo>
                  <a:lnTo>
                    <a:pt x="46" y="158"/>
                  </a:lnTo>
                  <a:lnTo>
                    <a:pt x="46" y="116"/>
                  </a:lnTo>
                  <a:lnTo>
                    <a:pt x="46" y="116"/>
                  </a:lnTo>
                  <a:lnTo>
                    <a:pt x="44" y="112"/>
                  </a:lnTo>
                  <a:lnTo>
                    <a:pt x="40" y="110"/>
                  </a:lnTo>
                  <a:lnTo>
                    <a:pt x="40" y="110"/>
                  </a:lnTo>
                  <a:lnTo>
                    <a:pt x="36" y="108"/>
                  </a:lnTo>
                  <a:lnTo>
                    <a:pt x="32" y="110"/>
                  </a:lnTo>
                  <a:lnTo>
                    <a:pt x="22" y="122"/>
                  </a:lnTo>
                  <a:lnTo>
                    <a:pt x="22" y="122"/>
                  </a:lnTo>
                  <a:lnTo>
                    <a:pt x="20" y="124"/>
                  </a:lnTo>
                  <a:lnTo>
                    <a:pt x="18" y="128"/>
                  </a:lnTo>
                  <a:lnTo>
                    <a:pt x="20" y="130"/>
                  </a:lnTo>
                  <a:lnTo>
                    <a:pt x="22" y="132"/>
                  </a:lnTo>
                  <a:lnTo>
                    <a:pt x="22" y="132"/>
                  </a:lnTo>
                  <a:close/>
                  <a:moveTo>
                    <a:pt x="208" y="278"/>
                  </a:moveTo>
                  <a:lnTo>
                    <a:pt x="208" y="278"/>
                  </a:lnTo>
                  <a:lnTo>
                    <a:pt x="208" y="276"/>
                  </a:lnTo>
                  <a:lnTo>
                    <a:pt x="206" y="272"/>
                  </a:lnTo>
                  <a:lnTo>
                    <a:pt x="204" y="270"/>
                  </a:lnTo>
                  <a:lnTo>
                    <a:pt x="200" y="270"/>
                  </a:lnTo>
                  <a:lnTo>
                    <a:pt x="32" y="270"/>
                  </a:lnTo>
                  <a:lnTo>
                    <a:pt x="32" y="270"/>
                  </a:lnTo>
                  <a:lnTo>
                    <a:pt x="28" y="270"/>
                  </a:lnTo>
                  <a:lnTo>
                    <a:pt x="26" y="272"/>
                  </a:lnTo>
                  <a:lnTo>
                    <a:pt x="24" y="276"/>
                  </a:lnTo>
                  <a:lnTo>
                    <a:pt x="24" y="278"/>
                  </a:lnTo>
                  <a:lnTo>
                    <a:pt x="24" y="278"/>
                  </a:lnTo>
                  <a:lnTo>
                    <a:pt x="24" y="282"/>
                  </a:lnTo>
                  <a:lnTo>
                    <a:pt x="26" y="284"/>
                  </a:lnTo>
                  <a:lnTo>
                    <a:pt x="28" y="286"/>
                  </a:lnTo>
                  <a:lnTo>
                    <a:pt x="32" y="286"/>
                  </a:lnTo>
                  <a:lnTo>
                    <a:pt x="200" y="286"/>
                  </a:lnTo>
                  <a:lnTo>
                    <a:pt x="200" y="286"/>
                  </a:lnTo>
                  <a:lnTo>
                    <a:pt x="204" y="286"/>
                  </a:lnTo>
                  <a:lnTo>
                    <a:pt x="206" y="284"/>
                  </a:lnTo>
                  <a:lnTo>
                    <a:pt x="208" y="282"/>
                  </a:lnTo>
                  <a:lnTo>
                    <a:pt x="208" y="278"/>
                  </a:lnTo>
                  <a:lnTo>
                    <a:pt x="208" y="278"/>
                  </a:lnTo>
                  <a:close/>
                  <a:moveTo>
                    <a:pt x="208" y="240"/>
                  </a:moveTo>
                  <a:lnTo>
                    <a:pt x="208" y="240"/>
                  </a:lnTo>
                  <a:lnTo>
                    <a:pt x="208" y="236"/>
                  </a:lnTo>
                  <a:lnTo>
                    <a:pt x="206" y="234"/>
                  </a:lnTo>
                  <a:lnTo>
                    <a:pt x="204" y="232"/>
                  </a:lnTo>
                  <a:lnTo>
                    <a:pt x="200" y="232"/>
                  </a:lnTo>
                  <a:lnTo>
                    <a:pt x="32" y="232"/>
                  </a:lnTo>
                  <a:lnTo>
                    <a:pt x="32" y="232"/>
                  </a:lnTo>
                  <a:lnTo>
                    <a:pt x="28" y="232"/>
                  </a:lnTo>
                  <a:lnTo>
                    <a:pt x="26" y="234"/>
                  </a:lnTo>
                  <a:lnTo>
                    <a:pt x="24" y="236"/>
                  </a:lnTo>
                  <a:lnTo>
                    <a:pt x="24" y="240"/>
                  </a:lnTo>
                  <a:lnTo>
                    <a:pt x="24" y="240"/>
                  </a:lnTo>
                  <a:lnTo>
                    <a:pt x="24" y="242"/>
                  </a:lnTo>
                  <a:lnTo>
                    <a:pt x="26" y="246"/>
                  </a:lnTo>
                  <a:lnTo>
                    <a:pt x="28" y="246"/>
                  </a:lnTo>
                  <a:lnTo>
                    <a:pt x="32" y="248"/>
                  </a:lnTo>
                  <a:lnTo>
                    <a:pt x="200" y="248"/>
                  </a:lnTo>
                  <a:lnTo>
                    <a:pt x="200" y="248"/>
                  </a:lnTo>
                  <a:lnTo>
                    <a:pt x="204" y="246"/>
                  </a:lnTo>
                  <a:lnTo>
                    <a:pt x="206" y="246"/>
                  </a:lnTo>
                  <a:lnTo>
                    <a:pt x="208" y="242"/>
                  </a:lnTo>
                  <a:lnTo>
                    <a:pt x="208" y="240"/>
                  </a:lnTo>
                  <a:lnTo>
                    <a:pt x="208" y="240"/>
                  </a:lnTo>
                  <a:close/>
                  <a:moveTo>
                    <a:pt x="210" y="138"/>
                  </a:moveTo>
                  <a:lnTo>
                    <a:pt x="210" y="138"/>
                  </a:lnTo>
                  <a:lnTo>
                    <a:pt x="208" y="126"/>
                  </a:lnTo>
                  <a:lnTo>
                    <a:pt x="202" y="118"/>
                  </a:lnTo>
                  <a:lnTo>
                    <a:pt x="196" y="110"/>
                  </a:lnTo>
                  <a:lnTo>
                    <a:pt x="186" y="108"/>
                  </a:lnTo>
                  <a:lnTo>
                    <a:pt x="186" y="108"/>
                  </a:lnTo>
                  <a:lnTo>
                    <a:pt x="176" y="110"/>
                  </a:lnTo>
                  <a:lnTo>
                    <a:pt x="168" y="118"/>
                  </a:lnTo>
                  <a:lnTo>
                    <a:pt x="162" y="126"/>
                  </a:lnTo>
                  <a:lnTo>
                    <a:pt x="162" y="138"/>
                  </a:lnTo>
                  <a:lnTo>
                    <a:pt x="162" y="138"/>
                  </a:lnTo>
                  <a:lnTo>
                    <a:pt x="162" y="148"/>
                  </a:lnTo>
                  <a:lnTo>
                    <a:pt x="168" y="158"/>
                  </a:lnTo>
                  <a:lnTo>
                    <a:pt x="176" y="164"/>
                  </a:lnTo>
                  <a:lnTo>
                    <a:pt x="186" y="166"/>
                  </a:lnTo>
                  <a:lnTo>
                    <a:pt x="186" y="166"/>
                  </a:lnTo>
                  <a:lnTo>
                    <a:pt x="196" y="164"/>
                  </a:lnTo>
                  <a:lnTo>
                    <a:pt x="202" y="158"/>
                  </a:lnTo>
                  <a:lnTo>
                    <a:pt x="208" y="148"/>
                  </a:lnTo>
                  <a:lnTo>
                    <a:pt x="210" y="138"/>
                  </a:lnTo>
                  <a:lnTo>
                    <a:pt x="210" y="138"/>
                  </a:lnTo>
                  <a:close/>
                  <a:moveTo>
                    <a:pt x="216" y="86"/>
                  </a:moveTo>
                  <a:lnTo>
                    <a:pt x="198" y="68"/>
                  </a:lnTo>
                  <a:lnTo>
                    <a:pt x="174" y="68"/>
                  </a:lnTo>
                  <a:lnTo>
                    <a:pt x="174" y="44"/>
                  </a:lnTo>
                  <a:lnTo>
                    <a:pt x="156" y="26"/>
                  </a:lnTo>
                  <a:lnTo>
                    <a:pt x="156" y="86"/>
                  </a:lnTo>
                  <a:lnTo>
                    <a:pt x="216" y="86"/>
                  </a:lnTo>
                  <a:close/>
                  <a:moveTo>
                    <a:pt x="78" y="150"/>
                  </a:moveTo>
                  <a:lnTo>
                    <a:pt x="78" y="150"/>
                  </a:lnTo>
                  <a:lnTo>
                    <a:pt x="82" y="150"/>
                  </a:lnTo>
                  <a:lnTo>
                    <a:pt x="84" y="146"/>
                  </a:lnTo>
                  <a:lnTo>
                    <a:pt x="86" y="142"/>
                  </a:lnTo>
                  <a:lnTo>
                    <a:pt x="88" y="138"/>
                  </a:lnTo>
                  <a:lnTo>
                    <a:pt x="88" y="138"/>
                  </a:lnTo>
                  <a:lnTo>
                    <a:pt x="86" y="132"/>
                  </a:lnTo>
                  <a:lnTo>
                    <a:pt x="84" y="128"/>
                  </a:lnTo>
                  <a:lnTo>
                    <a:pt x="82" y="126"/>
                  </a:lnTo>
                  <a:lnTo>
                    <a:pt x="78" y="124"/>
                  </a:lnTo>
                  <a:lnTo>
                    <a:pt x="78" y="124"/>
                  </a:lnTo>
                  <a:lnTo>
                    <a:pt x="76" y="126"/>
                  </a:lnTo>
                  <a:lnTo>
                    <a:pt x="72" y="128"/>
                  </a:lnTo>
                  <a:lnTo>
                    <a:pt x="70" y="132"/>
                  </a:lnTo>
                  <a:lnTo>
                    <a:pt x="70" y="138"/>
                  </a:lnTo>
                  <a:lnTo>
                    <a:pt x="70" y="138"/>
                  </a:lnTo>
                  <a:lnTo>
                    <a:pt x="70" y="142"/>
                  </a:lnTo>
                  <a:lnTo>
                    <a:pt x="72" y="146"/>
                  </a:lnTo>
                  <a:lnTo>
                    <a:pt x="76" y="150"/>
                  </a:lnTo>
                  <a:lnTo>
                    <a:pt x="78" y="150"/>
                  </a:lnTo>
                  <a:lnTo>
                    <a:pt x="78" y="15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cxnSp>
          <p:nvCxnSpPr>
            <p:cNvPr id="162" name="Straight Arrow Connector 161"/>
            <p:cNvCxnSpPr/>
            <p:nvPr/>
          </p:nvCxnSpPr>
          <p:spPr>
            <a:xfrm rot="10800000">
              <a:off x="9362054" y="2936895"/>
              <a:ext cx="0" cy="36576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65" name="TextBox 164"/>
          <p:cNvSpPr txBox="1"/>
          <p:nvPr/>
        </p:nvSpPr>
        <p:spPr>
          <a:xfrm>
            <a:off x="407430" y="4350905"/>
            <a:ext cx="3785672" cy="1723549"/>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a:latin typeface="Georgia" pitchFamily="18" charset="0"/>
                <a:cs typeface="Arial" pitchFamily="34" charset="0"/>
              </a:rPr>
              <a:t>Trust between the sender and a bank or money transfer operator is established either via traditional KYC or a digital identity profile</a:t>
            </a:r>
          </a:p>
          <a:p>
            <a:pPr marL="252146" indent="-252146">
              <a:buFont typeface="Wingdings" panose="05000000000000000000" pitchFamily="2" charset="2"/>
              <a:buChar char="ü"/>
            </a:pPr>
            <a:r>
              <a:rPr lang="en-US" sz="1400">
                <a:latin typeface="Georgia" pitchFamily="18" charset="0"/>
                <a:cs typeface="Arial" pitchFamily="34" charset="0"/>
              </a:rPr>
              <a:t>A smart contract encapsulates the obligation to transfer funds between sender and beneficiary</a:t>
            </a:r>
          </a:p>
          <a:p>
            <a:pPr marL="252146" indent="-252146">
              <a:buFont typeface="Wingdings" panose="05000000000000000000" pitchFamily="2" charset="2"/>
              <a:buChar char="ü"/>
            </a:pPr>
            <a:endParaRPr lang="en-GB" sz="1400">
              <a:latin typeface="Georgia" pitchFamily="18" charset="0"/>
              <a:cs typeface="Arial" pitchFamily="34" charset="0"/>
            </a:endParaRPr>
          </a:p>
        </p:txBody>
      </p:sp>
      <p:sp>
        <p:nvSpPr>
          <p:cNvPr id="168" name="TextBox 167"/>
          <p:cNvSpPr txBox="1"/>
          <p:nvPr/>
        </p:nvSpPr>
        <p:spPr>
          <a:xfrm>
            <a:off x="4572785" y="4311092"/>
            <a:ext cx="3426116" cy="1508105"/>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a:latin typeface="Georgia" pitchFamily="18" charset="0"/>
                <a:cs typeface="Arial" pitchFamily="34" charset="0"/>
              </a:rPr>
              <a:t>The regulator can monitor transactions in real time and receive specific AML alerts through a smart contract</a:t>
            </a:r>
          </a:p>
          <a:p>
            <a:pPr marL="252146" indent="-252146">
              <a:buFont typeface="Wingdings" panose="05000000000000000000" pitchFamily="2" charset="2"/>
              <a:buChar char="ü"/>
            </a:pPr>
            <a:r>
              <a:rPr lang="en-US" sz="1400">
                <a:latin typeface="Georgia" pitchFamily="18" charset="0"/>
                <a:cs typeface="Arial" pitchFamily="34" charset="0"/>
              </a:rPr>
              <a:t>A smart contract enables the real-time transfer of funds with minimal fees and guaranteed delivery without the need for correspondent bank(s)</a:t>
            </a:r>
            <a:endParaRPr lang="en-GB" sz="1400">
              <a:latin typeface="Georgia" pitchFamily="18" charset="0"/>
              <a:cs typeface="Arial" pitchFamily="34" charset="0"/>
            </a:endParaRPr>
          </a:p>
        </p:txBody>
      </p:sp>
      <p:sp>
        <p:nvSpPr>
          <p:cNvPr id="169" name="TextBox 168"/>
          <p:cNvSpPr txBox="1"/>
          <p:nvPr/>
        </p:nvSpPr>
        <p:spPr>
          <a:xfrm>
            <a:off x="8250971" y="4332913"/>
            <a:ext cx="3533599" cy="1508105"/>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a:latin typeface="Georgia" pitchFamily="18" charset="0"/>
                <a:cs typeface="Arial" pitchFamily="34" charset="0"/>
              </a:rPr>
              <a:t>Funds are deposited automatically to the beneficiary account via a smart contract or made available for pickup after verifying KYC</a:t>
            </a:r>
          </a:p>
          <a:p>
            <a:pPr marL="252146" indent="-252146">
              <a:buFont typeface="Wingdings" panose="05000000000000000000" pitchFamily="2" charset="2"/>
              <a:buChar char="ü"/>
            </a:pPr>
            <a:r>
              <a:rPr lang="en-US" sz="1400">
                <a:latin typeface="Georgia" pitchFamily="18" charset="0"/>
                <a:cs typeface="Arial" pitchFamily="34" charset="0"/>
              </a:rPr>
              <a:t>The transaction history is available on the ledger and can be continuously reviewed by regulators</a:t>
            </a:r>
            <a:endParaRPr lang="en-GB" sz="1400">
              <a:latin typeface="Georgia" pitchFamily="18" charset="0"/>
              <a:cs typeface="Arial" pitchFamily="34" charset="0"/>
            </a:endParaRPr>
          </a:p>
        </p:txBody>
      </p:sp>
      <p:sp>
        <p:nvSpPr>
          <p:cNvPr id="174" name="TextBox 173">
            <a:extLst>
              <a:ext uri="{FF2B5EF4-FFF2-40B4-BE49-F238E27FC236}">
                <a16:creationId xmlns:a16="http://schemas.microsoft.com/office/drawing/2014/main" id="{04813235-01E4-4F05-B8EF-529942BE1FF7}"/>
              </a:ext>
            </a:extLst>
          </p:cNvPr>
          <p:cNvSpPr txBox="1"/>
          <p:nvPr/>
        </p:nvSpPr>
        <p:spPr>
          <a:xfrm>
            <a:off x="324468" y="3978491"/>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a:solidFill>
                  <a:schemeClr val="bg1"/>
                </a:solidFill>
                <a:latin typeface="Georgia" pitchFamily="18" charset="0"/>
                <a:cs typeface="Arial" pitchFamily="34" charset="0"/>
              </a:rPr>
              <a:t>Benefits with DLT</a:t>
            </a:r>
          </a:p>
        </p:txBody>
      </p:sp>
    </p:spTree>
    <p:custDataLst>
      <p:custData r:id="rId1"/>
      <p:tags r:id="rId2"/>
    </p:custDataLst>
    <p:extLst>
      <p:ext uri="{BB962C8B-B14F-4D97-AF65-F5344CB8AC3E}">
        <p14:creationId xmlns:p14="http://schemas.microsoft.com/office/powerpoint/2010/main" val="60316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7285602" y="1972638"/>
            <a:ext cx="4083903" cy="4204289"/>
          </a:xfrm>
          <a:prstGeom prst="rect">
            <a:avLst/>
          </a:prstGeom>
          <a:solidFill>
            <a:schemeClr val="bg1">
              <a:lumMod val="95000"/>
            </a:schemeClr>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p>
        </p:txBody>
      </p:sp>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Syndicated Loan</a:t>
            </a:r>
          </a:p>
        </p:txBody>
      </p:sp>
      <p:grpSp>
        <p:nvGrpSpPr>
          <p:cNvPr id="75" name="Group 74"/>
          <p:cNvGrpSpPr/>
          <p:nvPr/>
        </p:nvGrpSpPr>
        <p:grpSpPr>
          <a:xfrm>
            <a:off x="256855" y="1830491"/>
            <a:ext cx="6845898" cy="4664876"/>
            <a:chOff x="4778375" y="1484313"/>
            <a:chExt cx="5676900" cy="5394325"/>
          </a:xfrm>
        </p:grpSpPr>
        <p:sp>
          <p:nvSpPr>
            <p:cNvPr id="76" name="Freeform 9"/>
            <p:cNvSpPr>
              <a:spLocks/>
            </p:cNvSpPr>
            <p:nvPr/>
          </p:nvSpPr>
          <p:spPr bwMode="auto">
            <a:xfrm>
              <a:off x="4778375" y="4319588"/>
              <a:ext cx="5676900" cy="2559050"/>
            </a:xfrm>
            <a:custGeom>
              <a:avLst/>
              <a:gdLst>
                <a:gd name="T0" fmla="*/ 3576 w 3576"/>
                <a:gd name="T1" fmla="*/ 0 h 1612"/>
                <a:gd name="T2" fmla="*/ 2536 w 3576"/>
                <a:gd name="T3" fmla="*/ 0 h 1612"/>
                <a:gd name="T4" fmla="*/ 2504 w 3576"/>
                <a:gd name="T5" fmla="*/ 2 h 1612"/>
                <a:gd name="T6" fmla="*/ 2474 w 3576"/>
                <a:gd name="T7" fmla="*/ 12 h 1612"/>
                <a:gd name="T8" fmla="*/ 2446 w 3576"/>
                <a:gd name="T9" fmla="*/ 26 h 1612"/>
                <a:gd name="T10" fmla="*/ 2422 w 3576"/>
                <a:gd name="T11" fmla="*/ 46 h 1612"/>
                <a:gd name="T12" fmla="*/ 2402 w 3576"/>
                <a:gd name="T13" fmla="*/ 70 h 1612"/>
                <a:gd name="T14" fmla="*/ 2386 w 3576"/>
                <a:gd name="T15" fmla="*/ 98 h 1612"/>
                <a:gd name="T16" fmla="*/ 2378 w 3576"/>
                <a:gd name="T17" fmla="*/ 128 h 1612"/>
                <a:gd name="T18" fmla="*/ 2374 w 3576"/>
                <a:gd name="T19" fmla="*/ 162 h 1612"/>
                <a:gd name="T20" fmla="*/ 2374 w 3576"/>
                <a:gd name="T21" fmla="*/ 612 h 1612"/>
                <a:gd name="T22" fmla="*/ 2368 w 3576"/>
                <a:gd name="T23" fmla="*/ 678 h 1612"/>
                <a:gd name="T24" fmla="*/ 2348 w 3576"/>
                <a:gd name="T25" fmla="*/ 738 h 1612"/>
                <a:gd name="T26" fmla="*/ 2318 w 3576"/>
                <a:gd name="T27" fmla="*/ 794 h 1612"/>
                <a:gd name="T28" fmla="*/ 2280 w 3576"/>
                <a:gd name="T29" fmla="*/ 842 h 1612"/>
                <a:gd name="T30" fmla="*/ 2232 w 3576"/>
                <a:gd name="T31" fmla="*/ 880 h 1612"/>
                <a:gd name="T32" fmla="*/ 2176 w 3576"/>
                <a:gd name="T33" fmla="*/ 910 h 1612"/>
                <a:gd name="T34" fmla="*/ 2116 w 3576"/>
                <a:gd name="T35" fmla="*/ 930 h 1612"/>
                <a:gd name="T36" fmla="*/ 2050 w 3576"/>
                <a:gd name="T37" fmla="*/ 936 h 1612"/>
                <a:gd name="T38" fmla="*/ 324 w 3576"/>
                <a:gd name="T39" fmla="*/ 936 h 1612"/>
                <a:gd name="T40" fmla="*/ 292 w 3576"/>
                <a:gd name="T41" fmla="*/ 938 h 1612"/>
                <a:gd name="T42" fmla="*/ 228 w 3576"/>
                <a:gd name="T43" fmla="*/ 950 h 1612"/>
                <a:gd name="T44" fmla="*/ 170 w 3576"/>
                <a:gd name="T45" fmla="*/ 976 h 1612"/>
                <a:gd name="T46" fmla="*/ 118 w 3576"/>
                <a:gd name="T47" fmla="*/ 1010 h 1612"/>
                <a:gd name="T48" fmla="*/ 74 w 3576"/>
                <a:gd name="T49" fmla="*/ 1054 h 1612"/>
                <a:gd name="T50" fmla="*/ 40 w 3576"/>
                <a:gd name="T51" fmla="*/ 1106 h 1612"/>
                <a:gd name="T52" fmla="*/ 14 w 3576"/>
                <a:gd name="T53" fmla="*/ 1164 h 1612"/>
                <a:gd name="T54" fmla="*/ 2 w 3576"/>
                <a:gd name="T55" fmla="*/ 1228 h 1612"/>
                <a:gd name="T56" fmla="*/ 0 w 3576"/>
                <a:gd name="T57" fmla="*/ 1288 h 1612"/>
                <a:gd name="T58" fmla="*/ 2 w 3576"/>
                <a:gd name="T59" fmla="*/ 1320 h 1612"/>
                <a:gd name="T60" fmla="*/ 14 w 3576"/>
                <a:gd name="T61" fmla="*/ 1384 h 1612"/>
                <a:gd name="T62" fmla="*/ 40 w 3576"/>
                <a:gd name="T63" fmla="*/ 1442 h 1612"/>
                <a:gd name="T64" fmla="*/ 74 w 3576"/>
                <a:gd name="T65" fmla="*/ 1494 h 1612"/>
                <a:gd name="T66" fmla="*/ 118 w 3576"/>
                <a:gd name="T67" fmla="*/ 1538 h 1612"/>
                <a:gd name="T68" fmla="*/ 170 w 3576"/>
                <a:gd name="T69" fmla="*/ 1572 h 1612"/>
                <a:gd name="T70" fmla="*/ 228 w 3576"/>
                <a:gd name="T71" fmla="*/ 1596 h 1612"/>
                <a:gd name="T72" fmla="*/ 292 w 3576"/>
                <a:gd name="T73" fmla="*/ 1610 h 1612"/>
                <a:gd name="T74" fmla="*/ 324 w 3576"/>
                <a:gd name="T75" fmla="*/ 1612 h 1612"/>
                <a:gd name="T76" fmla="*/ 2106 w 3576"/>
                <a:gd name="T77" fmla="*/ 1612 h 1612"/>
                <a:gd name="T78" fmla="*/ 2172 w 3576"/>
                <a:gd name="T79" fmla="*/ 1604 h 1612"/>
                <a:gd name="T80" fmla="*/ 2232 w 3576"/>
                <a:gd name="T81" fmla="*/ 1586 h 1612"/>
                <a:gd name="T82" fmla="*/ 2288 w 3576"/>
                <a:gd name="T83" fmla="*/ 1556 h 1612"/>
                <a:gd name="T84" fmla="*/ 2336 w 3576"/>
                <a:gd name="T85" fmla="*/ 1516 h 1612"/>
                <a:gd name="T86" fmla="*/ 2376 w 3576"/>
                <a:gd name="T87" fmla="*/ 1468 h 1612"/>
                <a:gd name="T88" fmla="*/ 2406 w 3576"/>
                <a:gd name="T89" fmla="*/ 1414 h 1612"/>
                <a:gd name="T90" fmla="*/ 2424 w 3576"/>
                <a:gd name="T91" fmla="*/ 1352 h 1612"/>
                <a:gd name="T92" fmla="*/ 2430 w 3576"/>
                <a:gd name="T93" fmla="*/ 1288 h 1612"/>
                <a:gd name="T94" fmla="*/ 2430 w 3576"/>
                <a:gd name="T95" fmla="*/ 154 h 1612"/>
                <a:gd name="T96" fmla="*/ 2440 w 3576"/>
                <a:gd name="T97" fmla="*/ 120 h 1612"/>
                <a:gd name="T98" fmla="*/ 2462 w 3576"/>
                <a:gd name="T99" fmla="*/ 88 h 1612"/>
                <a:gd name="T100" fmla="*/ 2494 w 3576"/>
                <a:gd name="T101" fmla="*/ 64 h 1612"/>
                <a:gd name="T102" fmla="*/ 2528 w 3576"/>
                <a:gd name="T103" fmla="*/ 56 h 1612"/>
                <a:gd name="T104" fmla="*/ 3576 w 3576"/>
                <a:gd name="T105" fmla="*/ 56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76" h="1612">
                  <a:moveTo>
                    <a:pt x="3576" y="0"/>
                  </a:moveTo>
                  <a:lnTo>
                    <a:pt x="3576" y="0"/>
                  </a:lnTo>
                  <a:lnTo>
                    <a:pt x="2536" y="0"/>
                  </a:lnTo>
                  <a:lnTo>
                    <a:pt x="2536" y="0"/>
                  </a:lnTo>
                  <a:lnTo>
                    <a:pt x="2520" y="0"/>
                  </a:lnTo>
                  <a:lnTo>
                    <a:pt x="2504" y="2"/>
                  </a:lnTo>
                  <a:lnTo>
                    <a:pt x="2488" y="6"/>
                  </a:lnTo>
                  <a:lnTo>
                    <a:pt x="2474" y="12"/>
                  </a:lnTo>
                  <a:lnTo>
                    <a:pt x="2458" y="18"/>
                  </a:lnTo>
                  <a:lnTo>
                    <a:pt x="2446" y="26"/>
                  </a:lnTo>
                  <a:lnTo>
                    <a:pt x="2434" y="36"/>
                  </a:lnTo>
                  <a:lnTo>
                    <a:pt x="2422" y="46"/>
                  </a:lnTo>
                  <a:lnTo>
                    <a:pt x="2412" y="58"/>
                  </a:lnTo>
                  <a:lnTo>
                    <a:pt x="2402" y="70"/>
                  </a:lnTo>
                  <a:lnTo>
                    <a:pt x="2394" y="84"/>
                  </a:lnTo>
                  <a:lnTo>
                    <a:pt x="2386" y="98"/>
                  </a:lnTo>
                  <a:lnTo>
                    <a:pt x="2382" y="114"/>
                  </a:lnTo>
                  <a:lnTo>
                    <a:pt x="2378" y="128"/>
                  </a:lnTo>
                  <a:lnTo>
                    <a:pt x="2374" y="144"/>
                  </a:lnTo>
                  <a:lnTo>
                    <a:pt x="2374" y="162"/>
                  </a:lnTo>
                  <a:lnTo>
                    <a:pt x="2374" y="612"/>
                  </a:lnTo>
                  <a:lnTo>
                    <a:pt x="2374" y="612"/>
                  </a:lnTo>
                  <a:lnTo>
                    <a:pt x="2372" y="646"/>
                  </a:lnTo>
                  <a:lnTo>
                    <a:pt x="2368" y="678"/>
                  </a:lnTo>
                  <a:lnTo>
                    <a:pt x="2360" y="708"/>
                  </a:lnTo>
                  <a:lnTo>
                    <a:pt x="2348" y="738"/>
                  </a:lnTo>
                  <a:lnTo>
                    <a:pt x="2334" y="766"/>
                  </a:lnTo>
                  <a:lnTo>
                    <a:pt x="2318" y="794"/>
                  </a:lnTo>
                  <a:lnTo>
                    <a:pt x="2300" y="818"/>
                  </a:lnTo>
                  <a:lnTo>
                    <a:pt x="2280" y="842"/>
                  </a:lnTo>
                  <a:lnTo>
                    <a:pt x="2256" y="862"/>
                  </a:lnTo>
                  <a:lnTo>
                    <a:pt x="2232" y="880"/>
                  </a:lnTo>
                  <a:lnTo>
                    <a:pt x="2204" y="898"/>
                  </a:lnTo>
                  <a:lnTo>
                    <a:pt x="2176" y="910"/>
                  </a:lnTo>
                  <a:lnTo>
                    <a:pt x="2146" y="922"/>
                  </a:lnTo>
                  <a:lnTo>
                    <a:pt x="2116" y="930"/>
                  </a:lnTo>
                  <a:lnTo>
                    <a:pt x="2084" y="934"/>
                  </a:lnTo>
                  <a:lnTo>
                    <a:pt x="2050" y="936"/>
                  </a:lnTo>
                  <a:lnTo>
                    <a:pt x="2050" y="936"/>
                  </a:lnTo>
                  <a:lnTo>
                    <a:pt x="324" y="936"/>
                  </a:lnTo>
                  <a:lnTo>
                    <a:pt x="324" y="936"/>
                  </a:lnTo>
                  <a:lnTo>
                    <a:pt x="292" y="938"/>
                  </a:lnTo>
                  <a:lnTo>
                    <a:pt x="258" y="942"/>
                  </a:lnTo>
                  <a:lnTo>
                    <a:pt x="228" y="950"/>
                  </a:lnTo>
                  <a:lnTo>
                    <a:pt x="198" y="962"/>
                  </a:lnTo>
                  <a:lnTo>
                    <a:pt x="170" y="976"/>
                  </a:lnTo>
                  <a:lnTo>
                    <a:pt x="144" y="992"/>
                  </a:lnTo>
                  <a:lnTo>
                    <a:pt x="118" y="1010"/>
                  </a:lnTo>
                  <a:lnTo>
                    <a:pt x="96" y="1032"/>
                  </a:lnTo>
                  <a:lnTo>
                    <a:pt x="74" y="1054"/>
                  </a:lnTo>
                  <a:lnTo>
                    <a:pt x="56" y="1080"/>
                  </a:lnTo>
                  <a:lnTo>
                    <a:pt x="40" y="1106"/>
                  </a:lnTo>
                  <a:lnTo>
                    <a:pt x="26" y="1134"/>
                  </a:lnTo>
                  <a:lnTo>
                    <a:pt x="14" y="1164"/>
                  </a:lnTo>
                  <a:lnTo>
                    <a:pt x="6" y="1196"/>
                  </a:lnTo>
                  <a:lnTo>
                    <a:pt x="2" y="1228"/>
                  </a:lnTo>
                  <a:lnTo>
                    <a:pt x="0" y="1260"/>
                  </a:lnTo>
                  <a:lnTo>
                    <a:pt x="0" y="1288"/>
                  </a:lnTo>
                  <a:lnTo>
                    <a:pt x="0" y="1288"/>
                  </a:lnTo>
                  <a:lnTo>
                    <a:pt x="2" y="1320"/>
                  </a:lnTo>
                  <a:lnTo>
                    <a:pt x="6" y="1352"/>
                  </a:lnTo>
                  <a:lnTo>
                    <a:pt x="14" y="1384"/>
                  </a:lnTo>
                  <a:lnTo>
                    <a:pt x="26" y="1414"/>
                  </a:lnTo>
                  <a:lnTo>
                    <a:pt x="40" y="1442"/>
                  </a:lnTo>
                  <a:lnTo>
                    <a:pt x="56" y="1468"/>
                  </a:lnTo>
                  <a:lnTo>
                    <a:pt x="74" y="1494"/>
                  </a:lnTo>
                  <a:lnTo>
                    <a:pt x="96" y="1516"/>
                  </a:lnTo>
                  <a:lnTo>
                    <a:pt x="118" y="1538"/>
                  </a:lnTo>
                  <a:lnTo>
                    <a:pt x="144" y="1556"/>
                  </a:lnTo>
                  <a:lnTo>
                    <a:pt x="170" y="1572"/>
                  </a:lnTo>
                  <a:lnTo>
                    <a:pt x="198" y="1586"/>
                  </a:lnTo>
                  <a:lnTo>
                    <a:pt x="228" y="1596"/>
                  </a:lnTo>
                  <a:lnTo>
                    <a:pt x="258" y="1604"/>
                  </a:lnTo>
                  <a:lnTo>
                    <a:pt x="292" y="1610"/>
                  </a:lnTo>
                  <a:lnTo>
                    <a:pt x="324" y="1612"/>
                  </a:lnTo>
                  <a:lnTo>
                    <a:pt x="324" y="1612"/>
                  </a:lnTo>
                  <a:lnTo>
                    <a:pt x="2106" y="1612"/>
                  </a:lnTo>
                  <a:lnTo>
                    <a:pt x="2106" y="1612"/>
                  </a:lnTo>
                  <a:lnTo>
                    <a:pt x="2140" y="1610"/>
                  </a:lnTo>
                  <a:lnTo>
                    <a:pt x="2172" y="1604"/>
                  </a:lnTo>
                  <a:lnTo>
                    <a:pt x="2204" y="1596"/>
                  </a:lnTo>
                  <a:lnTo>
                    <a:pt x="2232" y="1586"/>
                  </a:lnTo>
                  <a:lnTo>
                    <a:pt x="2262" y="1572"/>
                  </a:lnTo>
                  <a:lnTo>
                    <a:pt x="2288" y="1556"/>
                  </a:lnTo>
                  <a:lnTo>
                    <a:pt x="2312" y="1538"/>
                  </a:lnTo>
                  <a:lnTo>
                    <a:pt x="2336" y="1516"/>
                  </a:lnTo>
                  <a:lnTo>
                    <a:pt x="2356" y="1494"/>
                  </a:lnTo>
                  <a:lnTo>
                    <a:pt x="2376" y="1468"/>
                  </a:lnTo>
                  <a:lnTo>
                    <a:pt x="2392" y="1442"/>
                  </a:lnTo>
                  <a:lnTo>
                    <a:pt x="2406" y="1414"/>
                  </a:lnTo>
                  <a:lnTo>
                    <a:pt x="2416" y="1384"/>
                  </a:lnTo>
                  <a:lnTo>
                    <a:pt x="2424" y="1352"/>
                  </a:lnTo>
                  <a:lnTo>
                    <a:pt x="2430" y="1320"/>
                  </a:lnTo>
                  <a:lnTo>
                    <a:pt x="2430" y="1288"/>
                  </a:lnTo>
                  <a:lnTo>
                    <a:pt x="2430" y="154"/>
                  </a:lnTo>
                  <a:lnTo>
                    <a:pt x="2430" y="154"/>
                  </a:lnTo>
                  <a:lnTo>
                    <a:pt x="2434" y="136"/>
                  </a:lnTo>
                  <a:lnTo>
                    <a:pt x="2440" y="120"/>
                  </a:lnTo>
                  <a:lnTo>
                    <a:pt x="2450" y="102"/>
                  </a:lnTo>
                  <a:lnTo>
                    <a:pt x="2462" y="88"/>
                  </a:lnTo>
                  <a:lnTo>
                    <a:pt x="2478" y="74"/>
                  </a:lnTo>
                  <a:lnTo>
                    <a:pt x="2494" y="64"/>
                  </a:lnTo>
                  <a:lnTo>
                    <a:pt x="2512" y="58"/>
                  </a:lnTo>
                  <a:lnTo>
                    <a:pt x="2528" y="56"/>
                  </a:lnTo>
                  <a:lnTo>
                    <a:pt x="2528" y="56"/>
                  </a:lnTo>
                  <a:lnTo>
                    <a:pt x="3576" y="56"/>
                  </a:lnTo>
                  <a:lnTo>
                    <a:pt x="3576" y="0"/>
                  </a:lnTo>
                  <a:close/>
                </a:path>
              </a:pathLst>
            </a:custGeom>
            <a:solidFill>
              <a:schemeClr val="tx2"/>
            </a:solidFill>
            <a:ln w="9525">
              <a:solidFill>
                <a:schemeClr val="tx2"/>
              </a:solidFill>
              <a:round/>
              <a:headEnd/>
              <a:tailEnd/>
            </a:ln>
          </p:spPr>
          <p:txBody>
            <a:bodyPr vert="horz" wrap="square" lIns="80682" tIns="40341" rIns="80682" bIns="40341" numCol="1" anchor="t" anchorCtr="0" compatLnSpc="1">
              <a:prstTxWarp prst="textNoShape">
                <a:avLst/>
              </a:prstTxWarp>
            </a:bodyPr>
            <a:lstStyle/>
            <a:p>
              <a:endParaRPr lang="en-GB" sz="1588"/>
            </a:p>
          </p:txBody>
        </p:sp>
        <p:sp>
          <p:nvSpPr>
            <p:cNvPr id="77" name="Freeform 13"/>
            <p:cNvSpPr>
              <a:spLocks/>
            </p:cNvSpPr>
            <p:nvPr/>
          </p:nvSpPr>
          <p:spPr bwMode="auto">
            <a:xfrm>
              <a:off x="4778375" y="4227513"/>
              <a:ext cx="5676900" cy="1577975"/>
            </a:xfrm>
            <a:custGeom>
              <a:avLst/>
              <a:gdLst>
                <a:gd name="T0" fmla="*/ 3576 w 3576"/>
                <a:gd name="T1" fmla="*/ 0 h 994"/>
                <a:gd name="T2" fmla="*/ 2560 w 3576"/>
                <a:gd name="T3" fmla="*/ 0 h 994"/>
                <a:gd name="T4" fmla="*/ 2482 w 3576"/>
                <a:gd name="T5" fmla="*/ 8 h 994"/>
                <a:gd name="T6" fmla="*/ 2420 w 3576"/>
                <a:gd name="T7" fmla="*/ 32 h 994"/>
                <a:gd name="T8" fmla="*/ 2374 w 3576"/>
                <a:gd name="T9" fmla="*/ 68 h 994"/>
                <a:gd name="T10" fmla="*/ 2344 w 3576"/>
                <a:gd name="T11" fmla="*/ 114 h 994"/>
                <a:gd name="T12" fmla="*/ 2336 w 3576"/>
                <a:gd name="T13" fmla="*/ 134 h 994"/>
                <a:gd name="T14" fmla="*/ 2324 w 3576"/>
                <a:gd name="T15" fmla="*/ 154 h 994"/>
                <a:gd name="T16" fmla="*/ 2300 w 3576"/>
                <a:gd name="T17" fmla="*/ 192 h 994"/>
                <a:gd name="T18" fmla="*/ 2270 w 3576"/>
                <a:gd name="T19" fmla="*/ 224 h 994"/>
                <a:gd name="T20" fmla="*/ 2236 w 3576"/>
                <a:gd name="T21" fmla="*/ 254 h 994"/>
                <a:gd name="T22" fmla="*/ 2198 w 3576"/>
                <a:gd name="T23" fmla="*/ 278 h 994"/>
                <a:gd name="T24" fmla="*/ 2156 w 3576"/>
                <a:gd name="T25" fmla="*/ 298 h 994"/>
                <a:gd name="T26" fmla="*/ 2112 w 3576"/>
                <a:gd name="T27" fmla="*/ 312 h 994"/>
                <a:gd name="T28" fmla="*/ 2066 w 3576"/>
                <a:gd name="T29" fmla="*/ 318 h 994"/>
                <a:gd name="T30" fmla="*/ 326 w 3576"/>
                <a:gd name="T31" fmla="*/ 320 h 994"/>
                <a:gd name="T32" fmla="*/ 324 w 3576"/>
                <a:gd name="T33" fmla="*/ 320 h 994"/>
                <a:gd name="T34" fmla="*/ 258 w 3576"/>
                <a:gd name="T35" fmla="*/ 326 h 994"/>
                <a:gd name="T36" fmla="*/ 198 w 3576"/>
                <a:gd name="T37" fmla="*/ 344 h 994"/>
                <a:gd name="T38" fmla="*/ 144 w 3576"/>
                <a:gd name="T39" fmla="*/ 374 h 994"/>
                <a:gd name="T40" fmla="*/ 96 w 3576"/>
                <a:gd name="T41" fmla="*/ 414 h 994"/>
                <a:gd name="T42" fmla="*/ 56 w 3576"/>
                <a:gd name="T43" fmla="*/ 462 h 994"/>
                <a:gd name="T44" fmla="*/ 26 w 3576"/>
                <a:gd name="T45" fmla="*/ 518 h 994"/>
                <a:gd name="T46" fmla="*/ 6 w 3576"/>
                <a:gd name="T47" fmla="*/ 578 h 994"/>
                <a:gd name="T48" fmla="*/ 0 w 3576"/>
                <a:gd name="T49" fmla="*/ 644 h 994"/>
                <a:gd name="T50" fmla="*/ 0 w 3576"/>
                <a:gd name="T51" fmla="*/ 670 h 994"/>
                <a:gd name="T52" fmla="*/ 6 w 3576"/>
                <a:gd name="T53" fmla="*/ 736 h 994"/>
                <a:gd name="T54" fmla="*/ 26 w 3576"/>
                <a:gd name="T55" fmla="*/ 796 h 994"/>
                <a:gd name="T56" fmla="*/ 56 w 3576"/>
                <a:gd name="T57" fmla="*/ 852 h 994"/>
                <a:gd name="T58" fmla="*/ 96 w 3576"/>
                <a:gd name="T59" fmla="*/ 900 h 994"/>
                <a:gd name="T60" fmla="*/ 144 w 3576"/>
                <a:gd name="T61" fmla="*/ 938 h 994"/>
                <a:gd name="T62" fmla="*/ 198 w 3576"/>
                <a:gd name="T63" fmla="*/ 968 h 994"/>
                <a:gd name="T64" fmla="*/ 258 w 3576"/>
                <a:gd name="T65" fmla="*/ 988 h 994"/>
                <a:gd name="T66" fmla="*/ 324 w 3576"/>
                <a:gd name="T67" fmla="*/ 994 h 994"/>
                <a:gd name="T68" fmla="*/ 2050 w 3576"/>
                <a:gd name="T69" fmla="*/ 994 h 994"/>
                <a:gd name="T70" fmla="*/ 2116 w 3576"/>
                <a:gd name="T71" fmla="*/ 988 h 994"/>
                <a:gd name="T72" fmla="*/ 2176 w 3576"/>
                <a:gd name="T73" fmla="*/ 968 h 994"/>
                <a:gd name="T74" fmla="*/ 2232 w 3576"/>
                <a:gd name="T75" fmla="*/ 938 h 994"/>
                <a:gd name="T76" fmla="*/ 2280 w 3576"/>
                <a:gd name="T77" fmla="*/ 900 h 994"/>
                <a:gd name="T78" fmla="*/ 2318 w 3576"/>
                <a:gd name="T79" fmla="*/ 852 h 994"/>
                <a:gd name="T80" fmla="*/ 2348 w 3576"/>
                <a:gd name="T81" fmla="*/ 796 h 994"/>
                <a:gd name="T82" fmla="*/ 2368 w 3576"/>
                <a:gd name="T83" fmla="*/ 736 h 994"/>
                <a:gd name="T84" fmla="*/ 2374 w 3576"/>
                <a:gd name="T85" fmla="*/ 670 h 994"/>
                <a:gd name="T86" fmla="*/ 2374 w 3576"/>
                <a:gd name="T87" fmla="*/ 220 h 994"/>
                <a:gd name="T88" fmla="*/ 2378 w 3576"/>
                <a:gd name="T89" fmla="*/ 186 h 994"/>
                <a:gd name="T90" fmla="*/ 2386 w 3576"/>
                <a:gd name="T91" fmla="*/ 156 h 994"/>
                <a:gd name="T92" fmla="*/ 2402 w 3576"/>
                <a:gd name="T93" fmla="*/ 128 h 994"/>
                <a:gd name="T94" fmla="*/ 2422 w 3576"/>
                <a:gd name="T95" fmla="*/ 104 h 994"/>
                <a:gd name="T96" fmla="*/ 2446 w 3576"/>
                <a:gd name="T97" fmla="*/ 84 h 994"/>
                <a:gd name="T98" fmla="*/ 2474 w 3576"/>
                <a:gd name="T99" fmla="*/ 70 h 994"/>
                <a:gd name="T100" fmla="*/ 2504 w 3576"/>
                <a:gd name="T101" fmla="*/ 60 h 994"/>
                <a:gd name="T102" fmla="*/ 2536 w 3576"/>
                <a:gd name="T103" fmla="*/ 58 h 994"/>
                <a:gd name="T104" fmla="*/ 3576 w 3576"/>
                <a:gd name="T105" fmla="*/ 58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76" h="994">
                  <a:moveTo>
                    <a:pt x="3576" y="0"/>
                  </a:moveTo>
                  <a:lnTo>
                    <a:pt x="3576" y="0"/>
                  </a:lnTo>
                  <a:lnTo>
                    <a:pt x="2560" y="0"/>
                  </a:lnTo>
                  <a:lnTo>
                    <a:pt x="2560" y="0"/>
                  </a:lnTo>
                  <a:lnTo>
                    <a:pt x="2520" y="2"/>
                  </a:lnTo>
                  <a:lnTo>
                    <a:pt x="2482" y="8"/>
                  </a:lnTo>
                  <a:lnTo>
                    <a:pt x="2450" y="18"/>
                  </a:lnTo>
                  <a:lnTo>
                    <a:pt x="2420" y="32"/>
                  </a:lnTo>
                  <a:lnTo>
                    <a:pt x="2396" y="48"/>
                  </a:lnTo>
                  <a:lnTo>
                    <a:pt x="2374" y="68"/>
                  </a:lnTo>
                  <a:lnTo>
                    <a:pt x="2358" y="90"/>
                  </a:lnTo>
                  <a:lnTo>
                    <a:pt x="2344" y="114"/>
                  </a:lnTo>
                  <a:lnTo>
                    <a:pt x="2344" y="114"/>
                  </a:lnTo>
                  <a:lnTo>
                    <a:pt x="2336" y="134"/>
                  </a:lnTo>
                  <a:lnTo>
                    <a:pt x="2336" y="134"/>
                  </a:lnTo>
                  <a:lnTo>
                    <a:pt x="2324" y="154"/>
                  </a:lnTo>
                  <a:lnTo>
                    <a:pt x="2312" y="172"/>
                  </a:lnTo>
                  <a:lnTo>
                    <a:pt x="2300" y="192"/>
                  </a:lnTo>
                  <a:lnTo>
                    <a:pt x="2286" y="208"/>
                  </a:lnTo>
                  <a:lnTo>
                    <a:pt x="2270" y="224"/>
                  </a:lnTo>
                  <a:lnTo>
                    <a:pt x="2254" y="240"/>
                  </a:lnTo>
                  <a:lnTo>
                    <a:pt x="2236" y="254"/>
                  </a:lnTo>
                  <a:lnTo>
                    <a:pt x="2218" y="268"/>
                  </a:lnTo>
                  <a:lnTo>
                    <a:pt x="2198" y="278"/>
                  </a:lnTo>
                  <a:lnTo>
                    <a:pt x="2178" y="290"/>
                  </a:lnTo>
                  <a:lnTo>
                    <a:pt x="2156" y="298"/>
                  </a:lnTo>
                  <a:lnTo>
                    <a:pt x="2136" y="306"/>
                  </a:lnTo>
                  <a:lnTo>
                    <a:pt x="2112" y="312"/>
                  </a:lnTo>
                  <a:lnTo>
                    <a:pt x="2090" y="316"/>
                  </a:lnTo>
                  <a:lnTo>
                    <a:pt x="2066" y="318"/>
                  </a:lnTo>
                  <a:lnTo>
                    <a:pt x="2042" y="320"/>
                  </a:lnTo>
                  <a:lnTo>
                    <a:pt x="326" y="320"/>
                  </a:lnTo>
                  <a:lnTo>
                    <a:pt x="324" y="320"/>
                  </a:lnTo>
                  <a:lnTo>
                    <a:pt x="324" y="320"/>
                  </a:lnTo>
                  <a:lnTo>
                    <a:pt x="292" y="320"/>
                  </a:lnTo>
                  <a:lnTo>
                    <a:pt x="258" y="326"/>
                  </a:lnTo>
                  <a:lnTo>
                    <a:pt x="228" y="334"/>
                  </a:lnTo>
                  <a:lnTo>
                    <a:pt x="198" y="344"/>
                  </a:lnTo>
                  <a:lnTo>
                    <a:pt x="170" y="358"/>
                  </a:lnTo>
                  <a:lnTo>
                    <a:pt x="144" y="374"/>
                  </a:lnTo>
                  <a:lnTo>
                    <a:pt x="118" y="394"/>
                  </a:lnTo>
                  <a:lnTo>
                    <a:pt x="96" y="414"/>
                  </a:lnTo>
                  <a:lnTo>
                    <a:pt x="74" y="438"/>
                  </a:lnTo>
                  <a:lnTo>
                    <a:pt x="56" y="462"/>
                  </a:lnTo>
                  <a:lnTo>
                    <a:pt x="40" y="488"/>
                  </a:lnTo>
                  <a:lnTo>
                    <a:pt x="26" y="518"/>
                  </a:lnTo>
                  <a:lnTo>
                    <a:pt x="14" y="546"/>
                  </a:lnTo>
                  <a:lnTo>
                    <a:pt x="6" y="578"/>
                  </a:lnTo>
                  <a:lnTo>
                    <a:pt x="2" y="610"/>
                  </a:lnTo>
                  <a:lnTo>
                    <a:pt x="0" y="644"/>
                  </a:lnTo>
                  <a:lnTo>
                    <a:pt x="0" y="670"/>
                  </a:lnTo>
                  <a:lnTo>
                    <a:pt x="0" y="670"/>
                  </a:lnTo>
                  <a:lnTo>
                    <a:pt x="2" y="704"/>
                  </a:lnTo>
                  <a:lnTo>
                    <a:pt x="6" y="736"/>
                  </a:lnTo>
                  <a:lnTo>
                    <a:pt x="14" y="766"/>
                  </a:lnTo>
                  <a:lnTo>
                    <a:pt x="26" y="796"/>
                  </a:lnTo>
                  <a:lnTo>
                    <a:pt x="40" y="824"/>
                  </a:lnTo>
                  <a:lnTo>
                    <a:pt x="56" y="852"/>
                  </a:lnTo>
                  <a:lnTo>
                    <a:pt x="74" y="876"/>
                  </a:lnTo>
                  <a:lnTo>
                    <a:pt x="96" y="900"/>
                  </a:lnTo>
                  <a:lnTo>
                    <a:pt x="118" y="920"/>
                  </a:lnTo>
                  <a:lnTo>
                    <a:pt x="144" y="938"/>
                  </a:lnTo>
                  <a:lnTo>
                    <a:pt x="170" y="956"/>
                  </a:lnTo>
                  <a:lnTo>
                    <a:pt x="198" y="968"/>
                  </a:lnTo>
                  <a:lnTo>
                    <a:pt x="228" y="980"/>
                  </a:lnTo>
                  <a:lnTo>
                    <a:pt x="258" y="988"/>
                  </a:lnTo>
                  <a:lnTo>
                    <a:pt x="292" y="992"/>
                  </a:lnTo>
                  <a:lnTo>
                    <a:pt x="324" y="994"/>
                  </a:lnTo>
                  <a:lnTo>
                    <a:pt x="2050" y="994"/>
                  </a:lnTo>
                  <a:lnTo>
                    <a:pt x="2050" y="994"/>
                  </a:lnTo>
                  <a:lnTo>
                    <a:pt x="2084" y="992"/>
                  </a:lnTo>
                  <a:lnTo>
                    <a:pt x="2116" y="988"/>
                  </a:lnTo>
                  <a:lnTo>
                    <a:pt x="2146" y="980"/>
                  </a:lnTo>
                  <a:lnTo>
                    <a:pt x="2176" y="968"/>
                  </a:lnTo>
                  <a:lnTo>
                    <a:pt x="2204" y="956"/>
                  </a:lnTo>
                  <a:lnTo>
                    <a:pt x="2232" y="938"/>
                  </a:lnTo>
                  <a:lnTo>
                    <a:pt x="2256" y="920"/>
                  </a:lnTo>
                  <a:lnTo>
                    <a:pt x="2280" y="900"/>
                  </a:lnTo>
                  <a:lnTo>
                    <a:pt x="2300" y="876"/>
                  </a:lnTo>
                  <a:lnTo>
                    <a:pt x="2318" y="852"/>
                  </a:lnTo>
                  <a:lnTo>
                    <a:pt x="2334" y="824"/>
                  </a:lnTo>
                  <a:lnTo>
                    <a:pt x="2348" y="796"/>
                  </a:lnTo>
                  <a:lnTo>
                    <a:pt x="2360" y="766"/>
                  </a:lnTo>
                  <a:lnTo>
                    <a:pt x="2368" y="736"/>
                  </a:lnTo>
                  <a:lnTo>
                    <a:pt x="2372" y="704"/>
                  </a:lnTo>
                  <a:lnTo>
                    <a:pt x="2374" y="670"/>
                  </a:lnTo>
                  <a:lnTo>
                    <a:pt x="2374" y="220"/>
                  </a:lnTo>
                  <a:lnTo>
                    <a:pt x="2374" y="220"/>
                  </a:lnTo>
                  <a:lnTo>
                    <a:pt x="2374" y="202"/>
                  </a:lnTo>
                  <a:lnTo>
                    <a:pt x="2378" y="186"/>
                  </a:lnTo>
                  <a:lnTo>
                    <a:pt x="2382" y="172"/>
                  </a:lnTo>
                  <a:lnTo>
                    <a:pt x="2386" y="156"/>
                  </a:lnTo>
                  <a:lnTo>
                    <a:pt x="2394" y="142"/>
                  </a:lnTo>
                  <a:lnTo>
                    <a:pt x="2402" y="128"/>
                  </a:lnTo>
                  <a:lnTo>
                    <a:pt x="2412" y="116"/>
                  </a:lnTo>
                  <a:lnTo>
                    <a:pt x="2422" y="104"/>
                  </a:lnTo>
                  <a:lnTo>
                    <a:pt x="2434" y="94"/>
                  </a:lnTo>
                  <a:lnTo>
                    <a:pt x="2446" y="84"/>
                  </a:lnTo>
                  <a:lnTo>
                    <a:pt x="2458" y="76"/>
                  </a:lnTo>
                  <a:lnTo>
                    <a:pt x="2474" y="70"/>
                  </a:lnTo>
                  <a:lnTo>
                    <a:pt x="2488" y="64"/>
                  </a:lnTo>
                  <a:lnTo>
                    <a:pt x="2504" y="60"/>
                  </a:lnTo>
                  <a:lnTo>
                    <a:pt x="2520" y="58"/>
                  </a:lnTo>
                  <a:lnTo>
                    <a:pt x="2536" y="58"/>
                  </a:lnTo>
                  <a:lnTo>
                    <a:pt x="2536" y="58"/>
                  </a:lnTo>
                  <a:lnTo>
                    <a:pt x="3576" y="58"/>
                  </a:lnTo>
                  <a:lnTo>
                    <a:pt x="3576" y="0"/>
                  </a:lnTo>
                  <a:close/>
                </a:path>
              </a:pathLst>
            </a:custGeom>
            <a:solidFill>
              <a:schemeClr val="tx2">
                <a:lumMod val="60000"/>
                <a:lumOff val="40000"/>
              </a:schemeClr>
            </a:solidFill>
            <a:ln w="9525">
              <a:solidFill>
                <a:schemeClr val="tx2">
                  <a:lumMod val="60000"/>
                  <a:lumOff val="40000"/>
                </a:schemeClr>
              </a:solidFill>
              <a:round/>
              <a:headEnd/>
              <a:tailEnd/>
            </a:ln>
          </p:spPr>
          <p:txBody>
            <a:bodyPr vert="horz" wrap="square" lIns="80682" tIns="40341" rIns="80682" bIns="40341" numCol="1" anchor="t" anchorCtr="0" compatLnSpc="1">
              <a:prstTxWarp prst="textNoShape">
                <a:avLst/>
              </a:prstTxWarp>
            </a:bodyPr>
            <a:lstStyle/>
            <a:p>
              <a:endParaRPr lang="en-GB" sz="1588"/>
            </a:p>
          </p:txBody>
        </p:sp>
        <p:sp>
          <p:nvSpPr>
            <p:cNvPr id="78" name="Freeform 21"/>
            <p:cNvSpPr>
              <a:spLocks/>
            </p:cNvSpPr>
            <p:nvPr/>
          </p:nvSpPr>
          <p:spPr bwMode="auto">
            <a:xfrm>
              <a:off x="4778375" y="3627438"/>
              <a:ext cx="5676900" cy="1108075"/>
            </a:xfrm>
            <a:custGeom>
              <a:avLst/>
              <a:gdLst>
                <a:gd name="T0" fmla="*/ 3576 w 3576"/>
                <a:gd name="T1" fmla="*/ 378 h 698"/>
                <a:gd name="T2" fmla="*/ 2560 w 3576"/>
                <a:gd name="T3" fmla="*/ 378 h 698"/>
                <a:gd name="T4" fmla="*/ 2482 w 3576"/>
                <a:gd name="T5" fmla="*/ 386 h 698"/>
                <a:gd name="T6" fmla="*/ 2420 w 3576"/>
                <a:gd name="T7" fmla="*/ 410 h 698"/>
                <a:gd name="T8" fmla="*/ 2374 w 3576"/>
                <a:gd name="T9" fmla="*/ 446 h 698"/>
                <a:gd name="T10" fmla="*/ 2344 w 3576"/>
                <a:gd name="T11" fmla="*/ 492 h 698"/>
                <a:gd name="T12" fmla="*/ 2336 w 3576"/>
                <a:gd name="T13" fmla="*/ 512 h 698"/>
                <a:gd name="T14" fmla="*/ 2324 w 3576"/>
                <a:gd name="T15" fmla="*/ 532 h 698"/>
                <a:gd name="T16" fmla="*/ 2300 w 3576"/>
                <a:gd name="T17" fmla="*/ 570 h 698"/>
                <a:gd name="T18" fmla="*/ 2270 w 3576"/>
                <a:gd name="T19" fmla="*/ 602 h 698"/>
                <a:gd name="T20" fmla="*/ 2236 w 3576"/>
                <a:gd name="T21" fmla="*/ 632 h 698"/>
                <a:gd name="T22" fmla="*/ 2198 w 3576"/>
                <a:gd name="T23" fmla="*/ 656 h 698"/>
                <a:gd name="T24" fmla="*/ 2156 w 3576"/>
                <a:gd name="T25" fmla="*/ 676 h 698"/>
                <a:gd name="T26" fmla="*/ 2112 w 3576"/>
                <a:gd name="T27" fmla="*/ 690 h 698"/>
                <a:gd name="T28" fmla="*/ 2066 w 3576"/>
                <a:gd name="T29" fmla="*/ 696 h 698"/>
                <a:gd name="T30" fmla="*/ 2042 w 3576"/>
                <a:gd name="T31" fmla="*/ 698 h 698"/>
                <a:gd name="T32" fmla="*/ 324 w 3576"/>
                <a:gd name="T33" fmla="*/ 698 h 698"/>
                <a:gd name="T34" fmla="*/ 258 w 3576"/>
                <a:gd name="T35" fmla="*/ 690 h 698"/>
                <a:gd name="T36" fmla="*/ 198 w 3576"/>
                <a:gd name="T37" fmla="*/ 672 h 698"/>
                <a:gd name="T38" fmla="*/ 144 w 3576"/>
                <a:gd name="T39" fmla="*/ 642 h 698"/>
                <a:gd name="T40" fmla="*/ 96 w 3576"/>
                <a:gd name="T41" fmla="*/ 602 h 698"/>
                <a:gd name="T42" fmla="*/ 56 w 3576"/>
                <a:gd name="T43" fmla="*/ 554 h 698"/>
                <a:gd name="T44" fmla="*/ 26 w 3576"/>
                <a:gd name="T45" fmla="*/ 500 h 698"/>
                <a:gd name="T46" fmla="*/ 6 w 3576"/>
                <a:gd name="T47" fmla="*/ 438 h 698"/>
                <a:gd name="T48" fmla="*/ 0 w 3576"/>
                <a:gd name="T49" fmla="*/ 372 h 698"/>
                <a:gd name="T50" fmla="*/ 0 w 3576"/>
                <a:gd name="T51" fmla="*/ 324 h 698"/>
                <a:gd name="T52" fmla="*/ 6 w 3576"/>
                <a:gd name="T53" fmla="*/ 258 h 698"/>
                <a:gd name="T54" fmla="*/ 26 w 3576"/>
                <a:gd name="T55" fmla="*/ 198 h 698"/>
                <a:gd name="T56" fmla="*/ 56 w 3576"/>
                <a:gd name="T57" fmla="*/ 144 h 698"/>
                <a:gd name="T58" fmla="*/ 96 w 3576"/>
                <a:gd name="T59" fmla="*/ 96 h 698"/>
                <a:gd name="T60" fmla="*/ 144 w 3576"/>
                <a:gd name="T61" fmla="*/ 56 h 698"/>
                <a:gd name="T62" fmla="*/ 198 w 3576"/>
                <a:gd name="T63" fmla="*/ 26 h 698"/>
                <a:gd name="T64" fmla="*/ 258 w 3576"/>
                <a:gd name="T65" fmla="*/ 6 h 698"/>
                <a:gd name="T66" fmla="*/ 324 w 3576"/>
                <a:gd name="T67" fmla="*/ 0 h 698"/>
                <a:gd name="T68" fmla="*/ 2042 w 3576"/>
                <a:gd name="T69" fmla="*/ 0 h 698"/>
                <a:gd name="T70" fmla="*/ 2066 w 3576"/>
                <a:gd name="T71" fmla="*/ 2 h 698"/>
                <a:gd name="T72" fmla="*/ 2112 w 3576"/>
                <a:gd name="T73" fmla="*/ 8 h 698"/>
                <a:gd name="T74" fmla="*/ 2156 w 3576"/>
                <a:gd name="T75" fmla="*/ 22 h 698"/>
                <a:gd name="T76" fmla="*/ 2198 w 3576"/>
                <a:gd name="T77" fmla="*/ 40 h 698"/>
                <a:gd name="T78" fmla="*/ 2236 w 3576"/>
                <a:gd name="T79" fmla="*/ 64 h 698"/>
                <a:gd name="T80" fmla="*/ 2270 w 3576"/>
                <a:gd name="T81" fmla="*/ 94 h 698"/>
                <a:gd name="T82" fmla="*/ 2300 w 3576"/>
                <a:gd name="T83" fmla="*/ 128 h 698"/>
                <a:gd name="T84" fmla="*/ 2324 w 3576"/>
                <a:gd name="T85" fmla="*/ 166 h 698"/>
                <a:gd name="T86" fmla="*/ 2336 w 3576"/>
                <a:gd name="T87" fmla="*/ 186 h 698"/>
                <a:gd name="T88" fmla="*/ 2344 w 3576"/>
                <a:gd name="T89" fmla="*/ 206 h 698"/>
                <a:gd name="T90" fmla="*/ 2374 w 3576"/>
                <a:gd name="T91" fmla="*/ 252 h 698"/>
                <a:gd name="T92" fmla="*/ 2420 w 3576"/>
                <a:gd name="T93" fmla="*/ 288 h 698"/>
                <a:gd name="T94" fmla="*/ 2482 w 3576"/>
                <a:gd name="T95" fmla="*/ 310 h 698"/>
                <a:gd name="T96" fmla="*/ 2560 w 3576"/>
                <a:gd name="T97" fmla="*/ 318 h 698"/>
                <a:gd name="T98" fmla="*/ 3576 w 3576"/>
                <a:gd name="T99" fmla="*/ 31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6" h="698">
                  <a:moveTo>
                    <a:pt x="3576" y="378"/>
                  </a:moveTo>
                  <a:lnTo>
                    <a:pt x="3576" y="378"/>
                  </a:lnTo>
                  <a:lnTo>
                    <a:pt x="2560" y="378"/>
                  </a:lnTo>
                  <a:lnTo>
                    <a:pt x="2560" y="378"/>
                  </a:lnTo>
                  <a:lnTo>
                    <a:pt x="2520" y="380"/>
                  </a:lnTo>
                  <a:lnTo>
                    <a:pt x="2482" y="386"/>
                  </a:lnTo>
                  <a:lnTo>
                    <a:pt x="2450" y="396"/>
                  </a:lnTo>
                  <a:lnTo>
                    <a:pt x="2420" y="410"/>
                  </a:lnTo>
                  <a:lnTo>
                    <a:pt x="2396" y="426"/>
                  </a:lnTo>
                  <a:lnTo>
                    <a:pt x="2374" y="446"/>
                  </a:lnTo>
                  <a:lnTo>
                    <a:pt x="2358" y="468"/>
                  </a:lnTo>
                  <a:lnTo>
                    <a:pt x="2344" y="492"/>
                  </a:lnTo>
                  <a:lnTo>
                    <a:pt x="2344" y="492"/>
                  </a:lnTo>
                  <a:lnTo>
                    <a:pt x="2336" y="512"/>
                  </a:lnTo>
                  <a:lnTo>
                    <a:pt x="2336" y="512"/>
                  </a:lnTo>
                  <a:lnTo>
                    <a:pt x="2324" y="532"/>
                  </a:lnTo>
                  <a:lnTo>
                    <a:pt x="2312" y="550"/>
                  </a:lnTo>
                  <a:lnTo>
                    <a:pt x="2300" y="570"/>
                  </a:lnTo>
                  <a:lnTo>
                    <a:pt x="2286" y="586"/>
                  </a:lnTo>
                  <a:lnTo>
                    <a:pt x="2270" y="602"/>
                  </a:lnTo>
                  <a:lnTo>
                    <a:pt x="2254" y="618"/>
                  </a:lnTo>
                  <a:lnTo>
                    <a:pt x="2236" y="632"/>
                  </a:lnTo>
                  <a:lnTo>
                    <a:pt x="2218" y="646"/>
                  </a:lnTo>
                  <a:lnTo>
                    <a:pt x="2198" y="656"/>
                  </a:lnTo>
                  <a:lnTo>
                    <a:pt x="2178" y="668"/>
                  </a:lnTo>
                  <a:lnTo>
                    <a:pt x="2156" y="676"/>
                  </a:lnTo>
                  <a:lnTo>
                    <a:pt x="2136" y="684"/>
                  </a:lnTo>
                  <a:lnTo>
                    <a:pt x="2112" y="690"/>
                  </a:lnTo>
                  <a:lnTo>
                    <a:pt x="2090" y="694"/>
                  </a:lnTo>
                  <a:lnTo>
                    <a:pt x="2066" y="696"/>
                  </a:lnTo>
                  <a:lnTo>
                    <a:pt x="2042" y="698"/>
                  </a:lnTo>
                  <a:lnTo>
                    <a:pt x="2042" y="698"/>
                  </a:lnTo>
                  <a:lnTo>
                    <a:pt x="324" y="698"/>
                  </a:lnTo>
                  <a:lnTo>
                    <a:pt x="324" y="698"/>
                  </a:lnTo>
                  <a:lnTo>
                    <a:pt x="292" y="696"/>
                  </a:lnTo>
                  <a:lnTo>
                    <a:pt x="258" y="690"/>
                  </a:lnTo>
                  <a:lnTo>
                    <a:pt x="228" y="682"/>
                  </a:lnTo>
                  <a:lnTo>
                    <a:pt x="198" y="672"/>
                  </a:lnTo>
                  <a:lnTo>
                    <a:pt x="170" y="658"/>
                  </a:lnTo>
                  <a:lnTo>
                    <a:pt x="144" y="642"/>
                  </a:lnTo>
                  <a:lnTo>
                    <a:pt x="118" y="624"/>
                  </a:lnTo>
                  <a:lnTo>
                    <a:pt x="96" y="602"/>
                  </a:lnTo>
                  <a:lnTo>
                    <a:pt x="74" y="580"/>
                  </a:lnTo>
                  <a:lnTo>
                    <a:pt x="56" y="554"/>
                  </a:lnTo>
                  <a:lnTo>
                    <a:pt x="40" y="528"/>
                  </a:lnTo>
                  <a:lnTo>
                    <a:pt x="26" y="500"/>
                  </a:lnTo>
                  <a:lnTo>
                    <a:pt x="14" y="470"/>
                  </a:lnTo>
                  <a:lnTo>
                    <a:pt x="6" y="438"/>
                  </a:lnTo>
                  <a:lnTo>
                    <a:pt x="2" y="406"/>
                  </a:lnTo>
                  <a:lnTo>
                    <a:pt x="0" y="372"/>
                  </a:lnTo>
                  <a:lnTo>
                    <a:pt x="0" y="324"/>
                  </a:lnTo>
                  <a:lnTo>
                    <a:pt x="0" y="324"/>
                  </a:lnTo>
                  <a:lnTo>
                    <a:pt x="2" y="292"/>
                  </a:lnTo>
                  <a:lnTo>
                    <a:pt x="6" y="258"/>
                  </a:lnTo>
                  <a:lnTo>
                    <a:pt x="14" y="228"/>
                  </a:lnTo>
                  <a:lnTo>
                    <a:pt x="26" y="198"/>
                  </a:lnTo>
                  <a:lnTo>
                    <a:pt x="40" y="170"/>
                  </a:lnTo>
                  <a:lnTo>
                    <a:pt x="56" y="144"/>
                  </a:lnTo>
                  <a:lnTo>
                    <a:pt x="74" y="118"/>
                  </a:lnTo>
                  <a:lnTo>
                    <a:pt x="96" y="96"/>
                  </a:lnTo>
                  <a:lnTo>
                    <a:pt x="118" y="74"/>
                  </a:lnTo>
                  <a:lnTo>
                    <a:pt x="144" y="56"/>
                  </a:lnTo>
                  <a:lnTo>
                    <a:pt x="170" y="40"/>
                  </a:lnTo>
                  <a:lnTo>
                    <a:pt x="198" y="26"/>
                  </a:lnTo>
                  <a:lnTo>
                    <a:pt x="228" y="14"/>
                  </a:lnTo>
                  <a:lnTo>
                    <a:pt x="258" y="6"/>
                  </a:lnTo>
                  <a:lnTo>
                    <a:pt x="292" y="2"/>
                  </a:lnTo>
                  <a:lnTo>
                    <a:pt x="324" y="0"/>
                  </a:lnTo>
                  <a:lnTo>
                    <a:pt x="324" y="0"/>
                  </a:lnTo>
                  <a:lnTo>
                    <a:pt x="2042" y="0"/>
                  </a:lnTo>
                  <a:lnTo>
                    <a:pt x="2042" y="0"/>
                  </a:lnTo>
                  <a:lnTo>
                    <a:pt x="2066" y="2"/>
                  </a:lnTo>
                  <a:lnTo>
                    <a:pt x="2090" y="4"/>
                  </a:lnTo>
                  <a:lnTo>
                    <a:pt x="2112" y="8"/>
                  </a:lnTo>
                  <a:lnTo>
                    <a:pt x="2136" y="14"/>
                  </a:lnTo>
                  <a:lnTo>
                    <a:pt x="2156" y="22"/>
                  </a:lnTo>
                  <a:lnTo>
                    <a:pt x="2178" y="30"/>
                  </a:lnTo>
                  <a:lnTo>
                    <a:pt x="2198" y="40"/>
                  </a:lnTo>
                  <a:lnTo>
                    <a:pt x="2218" y="52"/>
                  </a:lnTo>
                  <a:lnTo>
                    <a:pt x="2236" y="64"/>
                  </a:lnTo>
                  <a:lnTo>
                    <a:pt x="2254" y="80"/>
                  </a:lnTo>
                  <a:lnTo>
                    <a:pt x="2270" y="94"/>
                  </a:lnTo>
                  <a:lnTo>
                    <a:pt x="2286" y="110"/>
                  </a:lnTo>
                  <a:lnTo>
                    <a:pt x="2300" y="128"/>
                  </a:lnTo>
                  <a:lnTo>
                    <a:pt x="2312" y="146"/>
                  </a:lnTo>
                  <a:lnTo>
                    <a:pt x="2324" y="166"/>
                  </a:lnTo>
                  <a:lnTo>
                    <a:pt x="2336" y="186"/>
                  </a:lnTo>
                  <a:lnTo>
                    <a:pt x="2336" y="186"/>
                  </a:lnTo>
                  <a:lnTo>
                    <a:pt x="2344" y="206"/>
                  </a:lnTo>
                  <a:lnTo>
                    <a:pt x="2344" y="206"/>
                  </a:lnTo>
                  <a:lnTo>
                    <a:pt x="2358" y="230"/>
                  </a:lnTo>
                  <a:lnTo>
                    <a:pt x="2374" y="252"/>
                  </a:lnTo>
                  <a:lnTo>
                    <a:pt x="2396" y="272"/>
                  </a:lnTo>
                  <a:lnTo>
                    <a:pt x="2420" y="288"/>
                  </a:lnTo>
                  <a:lnTo>
                    <a:pt x="2450" y="300"/>
                  </a:lnTo>
                  <a:lnTo>
                    <a:pt x="2482" y="310"/>
                  </a:lnTo>
                  <a:lnTo>
                    <a:pt x="2520" y="316"/>
                  </a:lnTo>
                  <a:lnTo>
                    <a:pt x="2560" y="318"/>
                  </a:lnTo>
                  <a:lnTo>
                    <a:pt x="2560" y="318"/>
                  </a:lnTo>
                  <a:lnTo>
                    <a:pt x="3576" y="318"/>
                  </a:lnTo>
                  <a:lnTo>
                    <a:pt x="3576" y="378"/>
                  </a:lnTo>
                  <a:close/>
                </a:path>
              </a:pathLst>
            </a:custGeom>
            <a:solidFill>
              <a:schemeClr val="tx2"/>
            </a:solidFill>
            <a:ln w="9525">
              <a:solidFill>
                <a:schemeClr val="tx2"/>
              </a:solidFill>
              <a:round/>
              <a:headEnd/>
              <a:tailEnd/>
            </a:ln>
          </p:spPr>
          <p:txBody>
            <a:bodyPr vert="horz" wrap="square" lIns="80682" tIns="40341" rIns="80682" bIns="40341" numCol="1" anchor="t" anchorCtr="0" compatLnSpc="1">
              <a:prstTxWarp prst="textNoShape">
                <a:avLst/>
              </a:prstTxWarp>
            </a:bodyPr>
            <a:lstStyle/>
            <a:p>
              <a:endParaRPr lang="en-GB" sz="1588"/>
            </a:p>
          </p:txBody>
        </p:sp>
        <p:sp>
          <p:nvSpPr>
            <p:cNvPr id="87" name="Freeform 29"/>
            <p:cNvSpPr>
              <a:spLocks/>
            </p:cNvSpPr>
            <p:nvPr/>
          </p:nvSpPr>
          <p:spPr bwMode="auto">
            <a:xfrm>
              <a:off x="4778375" y="2557463"/>
              <a:ext cx="5676900" cy="1574800"/>
            </a:xfrm>
            <a:custGeom>
              <a:avLst/>
              <a:gdLst>
                <a:gd name="T0" fmla="*/ 3576 w 3576"/>
                <a:gd name="T1" fmla="*/ 992 h 992"/>
                <a:gd name="T2" fmla="*/ 2560 w 3576"/>
                <a:gd name="T3" fmla="*/ 992 h 992"/>
                <a:gd name="T4" fmla="*/ 2482 w 3576"/>
                <a:gd name="T5" fmla="*/ 984 h 992"/>
                <a:gd name="T6" fmla="*/ 2420 w 3576"/>
                <a:gd name="T7" fmla="*/ 962 h 992"/>
                <a:gd name="T8" fmla="*/ 2374 w 3576"/>
                <a:gd name="T9" fmla="*/ 926 h 992"/>
                <a:gd name="T10" fmla="*/ 2344 w 3576"/>
                <a:gd name="T11" fmla="*/ 880 h 992"/>
                <a:gd name="T12" fmla="*/ 2336 w 3576"/>
                <a:gd name="T13" fmla="*/ 860 h 992"/>
                <a:gd name="T14" fmla="*/ 2324 w 3576"/>
                <a:gd name="T15" fmla="*/ 840 h 992"/>
                <a:gd name="T16" fmla="*/ 2300 w 3576"/>
                <a:gd name="T17" fmla="*/ 802 h 992"/>
                <a:gd name="T18" fmla="*/ 2270 w 3576"/>
                <a:gd name="T19" fmla="*/ 768 h 992"/>
                <a:gd name="T20" fmla="*/ 2236 w 3576"/>
                <a:gd name="T21" fmla="*/ 738 h 992"/>
                <a:gd name="T22" fmla="*/ 2198 w 3576"/>
                <a:gd name="T23" fmla="*/ 714 h 992"/>
                <a:gd name="T24" fmla="*/ 2156 w 3576"/>
                <a:gd name="T25" fmla="*/ 696 h 992"/>
                <a:gd name="T26" fmla="*/ 2112 w 3576"/>
                <a:gd name="T27" fmla="*/ 682 h 992"/>
                <a:gd name="T28" fmla="*/ 2066 w 3576"/>
                <a:gd name="T29" fmla="*/ 676 h 992"/>
                <a:gd name="T30" fmla="*/ 324 w 3576"/>
                <a:gd name="T31" fmla="*/ 674 h 992"/>
                <a:gd name="T32" fmla="*/ 292 w 3576"/>
                <a:gd name="T33" fmla="*/ 672 h 992"/>
                <a:gd name="T34" fmla="*/ 228 w 3576"/>
                <a:gd name="T35" fmla="*/ 660 h 992"/>
                <a:gd name="T36" fmla="*/ 170 w 3576"/>
                <a:gd name="T37" fmla="*/ 636 h 992"/>
                <a:gd name="T38" fmla="*/ 118 w 3576"/>
                <a:gd name="T39" fmla="*/ 600 h 992"/>
                <a:gd name="T40" fmla="*/ 74 w 3576"/>
                <a:gd name="T41" fmla="*/ 556 h 992"/>
                <a:gd name="T42" fmla="*/ 40 w 3576"/>
                <a:gd name="T43" fmla="*/ 504 h 992"/>
                <a:gd name="T44" fmla="*/ 14 w 3576"/>
                <a:gd name="T45" fmla="*/ 446 h 992"/>
                <a:gd name="T46" fmla="*/ 2 w 3576"/>
                <a:gd name="T47" fmla="*/ 384 h 992"/>
                <a:gd name="T48" fmla="*/ 0 w 3576"/>
                <a:gd name="T49" fmla="*/ 324 h 992"/>
                <a:gd name="T50" fmla="*/ 2 w 3576"/>
                <a:gd name="T51" fmla="*/ 290 h 992"/>
                <a:gd name="T52" fmla="*/ 14 w 3576"/>
                <a:gd name="T53" fmla="*/ 226 h 992"/>
                <a:gd name="T54" fmla="*/ 40 w 3576"/>
                <a:gd name="T55" fmla="*/ 168 h 992"/>
                <a:gd name="T56" fmla="*/ 74 w 3576"/>
                <a:gd name="T57" fmla="*/ 116 h 992"/>
                <a:gd name="T58" fmla="*/ 118 w 3576"/>
                <a:gd name="T59" fmla="*/ 74 h 992"/>
                <a:gd name="T60" fmla="*/ 170 w 3576"/>
                <a:gd name="T61" fmla="*/ 38 h 992"/>
                <a:gd name="T62" fmla="*/ 228 w 3576"/>
                <a:gd name="T63" fmla="*/ 14 h 992"/>
                <a:gd name="T64" fmla="*/ 292 w 3576"/>
                <a:gd name="T65" fmla="*/ 0 h 992"/>
                <a:gd name="T66" fmla="*/ 2050 w 3576"/>
                <a:gd name="T67" fmla="*/ 0 h 992"/>
                <a:gd name="T68" fmla="*/ 2084 w 3576"/>
                <a:gd name="T69" fmla="*/ 0 h 992"/>
                <a:gd name="T70" fmla="*/ 2146 w 3576"/>
                <a:gd name="T71" fmla="*/ 14 h 992"/>
                <a:gd name="T72" fmla="*/ 2204 w 3576"/>
                <a:gd name="T73" fmla="*/ 38 h 992"/>
                <a:gd name="T74" fmla="*/ 2256 w 3576"/>
                <a:gd name="T75" fmla="*/ 74 h 992"/>
                <a:gd name="T76" fmla="*/ 2300 w 3576"/>
                <a:gd name="T77" fmla="*/ 116 h 992"/>
                <a:gd name="T78" fmla="*/ 2334 w 3576"/>
                <a:gd name="T79" fmla="*/ 168 h 992"/>
                <a:gd name="T80" fmla="*/ 2360 w 3576"/>
                <a:gd name="T81" fmla="*/ 226 h 992"/>
                <a:gd name="T82" fmla="*/ 2372 w 3576"/>
                <a:gd name="T83" fmla="*/ 290 h 992"/>
                <a:gd name="T84" fmla="*/ 2374 w 3576"/>
                <a:gd name="T85" fmla="*/ 774 h 992"/>
                <a:gd name="T86" fmla="*/ 2374 w 3576"/>
                <a:gd name="T87" fmla="*/ 790 h 992"/>
                <a:gd name="T88" fmla="*/ 2382 w 3576"/>
                <a:gd name="T89" fmla="*/ 822 h 992"/>
                <a:gd name="T90" fmla="*/ 2394 w 3576"/>
                <a:gd name="T91" fmla="*/ 852 h 992"/>
                <a:gd name="T92" fmla="*/ 2412 w 3576"/>
                <a:gd name="T93" fmla="*/ 878 h 992"/>
                <a:gd name="T94" fmla="*/ 2434 w 3576"/>
                <a:gd name="T95" fmla="*/ 898 h 992"/>
                <a:gd name="T96" fmla="*/ 2458 w 3576"/>
                <a:gd name="T97" fmla="*/ 916 h 992"/>
                <a:gd name="T98" fmla="*/ 2488 w 3576"/>
                <a:gd name="T99" fmla="*/ 928 h 992"/>
                <a:gd name="T100" fmla="*/ 2520 w 3576"/>
                <a:gd name="T101" fmla="*/ 936 h 992"/>
                <a:gd name="T102" fmla="*/ 2536 w 3576"/>
                <a:gd name="T103" fmla="*/ 936 h 992"/>
                <a:gd name="T104" fmla="*/ 3576 w 3576"/>
                <a:gd name="T105" fmla="*/ 992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76" h="992">
                  <a:moveTo>
                    <a:pt x="3576" y="992"/>
                  </a:moveTo>
                  <a:lnTo>
                    <a:pt x="3576" y="992"/>
                  </a:lnTo>
                  <a:lnTo>
                    <a:pt x="2560" y="992"/>
                  </a:lnTo>
                  <a:lnTo>
                    <a:pt x="2560" y="992"/>
                  </a:lnTo>
                  <a:lnTo>
                    <a:pt x="2520" y="990"/>
                  </a:lnTo>
                  <a:lnTo>
                    <a:pt x="2482" y="984"/>
                  </a:lnTo>
                  <a:lnTo>
                    <a:pt x="2450" y="974"/>
                  </a:lnTo>
                  <a:lnTo>
                    <a:pt x="2420" y="962"/>
                  </a:lnTo>
                  <a:lnTo>
                    <a:pt x="2396" y="946"/>
                  </a:lnTo>
                  <a:lnTo>
                    <a:pt x="2374" y="926"/>
                  </a:lnTo>
                  <a:lnTo>
                    <a:pt x="2358" y="904"/>
                  </a:lnTo>
                  <a:lnTo>
                    <a:pt x="2344" y="880"/>
                  </a:lnTo>
                  <a:lnTo>
                    <a:pt x="2344" y="880"/>
                  </a:lnTo>
                  <a:lnTo>
                    <a:pt x="2336" y="860"/>
                  </a:lnTo>
                  <a:lnTo>
                    <a:pt x="2336" y="860"/>
                  </a:lnTo>
                  <a:lnTo>
                    <a:pt x="2324" y="840"/>
                  </a:lnTo>
                  <a:lnTo>
                    <a:pt x="2312" y="820"/>
                  </a:lnTo>
                  <a:lnTo>
                    <a:pt x="2300" y="802"/>
                  </a:lnTo>
                  <a:lnTo>
                    <a:pt x="2286" y="784"/>
                  </a:lnTo>
                  <a:lnTo>
                    <a:pt x="2270" y="768"/>
                  </a:lnTo>
                  <a:lnTo>
                    <a:pt x="2254" y="754"/>
                  </a:lnTo>
                  <a:lnTo>
                    <a:pt x="2236" y="738"/>
                  </a:lnTo>
                  <a:lnTo>
                    <a:pt x="2218" y="726"/>
                  </a:lnTo>
                  <a:lnTo>
                    <a:pt x="2198" y="714"/>
                  </a:lnTo>
                  <a:lnTo>
                    <a:pt x="2178" y="704"/>
                  </a:lnTo>
                  <a:lnTo>
                    <a:pt x="2156" y="696"/>
                  </a:lnTo>
                  <a:lnTo>
                    <a:pt x="2136" y="688"/>
                  </a:lnTo>
                  <a:lnTo>
                    <a:pt x="2112" y="682"/>
                  </a:lnTo>
                  <a:lnTo>
                    <a:pt x="2090" y="678"/>
                  </a:lnTo>
                  <a:lnTo>
                    <a:pt x="2066" y="676"/>
                  </a:lnTo>
                  <a:lnTo>
                    <a:pt x="2042" y="674"/>
                  </a:lnTo>
                  <a:lnTo>
                    <a:pt x="324" y="674"/>
                  </a:lnTo>
                  <a:lnTo>
                    <a:pt x="324" y="674"/>
                  </a:lnTo>
                  <a:lnTo>
                    <a:pt x="292" y="672"/>
                  </a:lnTo>
                  <a:lnTo>
                    <a:pt x="258" y="668"/>
                  </a:lnTo>
                  <a:lnTo>
                    <a:pt x="228" y="660"/>
                  </a:lnTo>
                  <a:lnTo>
                    <a:pt x="198" y="648"/>
                  </a:lnTo>
                  <a:lnTo>
                    <a:pt x="170" y="636"/>
                  </a:lnTo>
                  <a:lnTo>
                    <a:pt x="144" y="618"/>
                  </a:lnTo>
                  <a:lnTo>
                    <a:pt x="118" y="600"/>
                  </a:lnTo>
                  <a:lnTo>
                    <a:pt x="96" y="580"/>
                  </a:lnTo>
                  <a:lnTo>
                    <a:pt x="74" y="556"/>
                  </a:lnTo>
                  <a:lnTo>
                    <a:pt x="56" y="532"/>
                  </a:lnTo>
                  <a:lnTo>
                    <a:pt x="40" y="504"/>
                  </a:lnTo>
                  <a:lnTo>
                    <a:pt x="26" y="476"/>
                  </a:lnTo>
                  <a:lnTo>
                    <a:pt x="14" y="446"/>
                  </a:lnTo>
                  <a:lnTo>
                    <a:pt x="6" y="416"/>
                  </a:lnTo>
                  <a:lnTo>
                    <a:pt x="2" y="384"/>
                  </a:lnTo>
                  <a:lnTo>
                    <a:pt x="0" y="350"/>
                  </a:lnTo>
                  <a:lnTo>
                    <a:pt x="0" y="324"/>
                  </a:lnTo>
                  <a:lnTo>
                    <a:pt x="0" y="324"/>
                  </a:lnTo>
                  <a:lnTo>
                    <a:pt x="2" y="290"/>
                  </a:lnTo>
                  <a:lnTo>
                    <a:pt x="6" y="258"/>
                  </a:lnTo>
                  <a:lnTo>
                    <a:pt x="14" y="226"/>
                  </a:lnTo>
                  <a:lnTo>
                    <a:pt x="26" y="198"/>
                  </a:lnTo>
                  <a:lnTo>
                    <a:pt x="40" y="168"/>
                  </a:lnTo>
                  <a:lnTo>
                    <a:pt x="56" y="142"/>
                  </a:lnTo>
                  <a:lnTo>
                    <a:pt x="74" y="116"/>
                  </a:lnTo>
                  <a:lnTo>
                    <a:pt x="96" y="94"/>
                  </a:lnTo>
                  <a:lnTo>
                    <a:pt x="118" y="74"/>
                  </a:lnTo>
                  <a:lnTo>
                    <a:pt x="144" y="54"/>
                  </a:lnTo>
                  <a:lnTo>
                    <a:pt x="170" y="38"/>
                  </a:lnTo>
                  <a:lnTo>
                    <a:pt x="198" y="24"/>
                  </a:lnTo>
                  <a:lnTo>
                    <a:pt x="228" y="14"/>
                  </a:lnTo>
                  <a:lnTo>
                    <a:pt x="258" y="6"/>
                  </a:lnTo>
                  <a:lnTo>
                    <a:pt x="292" y="0"/>
                  </a:lnTo>
                  <a:lnTo>
                    <a:pt x="324" y="0"/>
                  </a:lnTo>
                  <a:lnTo>
                    <a:pt x="2050" y="0"/>
                  </a:lnTo>
                  <a:lnTo>
                    <a:pt x="2050" y="0"/>
                  </a:lnTo>
                  <a:lnTo>
                    <a:pt x="2084" y="0"/>
                  </a:lnTo>
                  <a:lnTo>
                    <a:pt x="2116" y="6"/>
                  </a:lnTo>
                  <a:lnTo>
                    <a:pt x="2146" y="14"/>
                  </a:lnTo>
                  <a:lnTo>
                    <a:pt x="2176" y="24"/>
                  </a:lnTo>
                  <a:lnTo>
                    <a:pt x="2204" y="38"/>
                  </a:lnTo>
                  <a:lnTo>
                    <a:pt x="2232" y="54"/>
                  </a:lnTo>
                  <a:lnTo>
                    <a:pt x="2256" y="74"/>
                  </a:lnTo>
                  <a:lnTo>
                    <a:pt x="2280" y="94"/>
                  </a:lnTo>
                  <a:lnTo>
                    <a:pt x="2300" y="116"/>
                  </a:lnTo>
                  <a:lnTo>
                    <a:pt x="2318" y="142"/>
                  </a:lnTo>
                  <a:lnTo>
                    <a:pt x="2334" y="168"/>
                  </a:lnTo>
                  <a:lnTo>
                    <a:pt x="2348" y="198"/>
                  </a:lnTo>
                  <a:lnTo>
                    <a:pt x="2360" y="226"/>
                  </a:lnTo>
                  <a:lnTo>
                    <a:pt x="2368" y="258"/>
                  </a:lnTo>
                  <a:lnTo>
                    <a:pt x="2372" y="290"/>
                  </a:lnTo>
                  <a:lnTo>
                    <a:pt x="2374" y="324"/>
                  </a:lnTo>
                  <a:lnTo>
                    <a:pt x="2374" y="774"/>
                  </a:lnTo>
                  <a:lnTo>
                    <a:pt x="2374" y="774"/>
                  </a:lnTo>
                  <a:lnTo>
                    <a:pt x="2374" y="790"/>
                  </a:lnTo>
                  <a:lnTo>
                    <a:pt x="2378" y="806"/>
                  </a:lnTo>
                  <a:lnTo>
                    <a:pt x="2382" y="822"/>
                  </a:lnTo>
                  <a:lnTo>
                    <a:pt x="2386" y="838"/>
                  </a:lnTo>
                  <a:lnTo>
                    <a:pt x="2394" y="852"/>
                  </a:lnTo>
                  <a:lnTo>
                    <a:pt x="2402" y="864"/>
                  </a:lnTo>
                  <a:lnTo>
                    <a:pt x="2412" y="878"/>
                  </a:lnTo>
                  <a:lnTo>
                    <a:pt x="2422" y="888"/>
                  </a:lnTo>
                  <a:lnTo>
                    <a:pt x="2434" y="898"/>
                  </a:lnTo>
                  <a:lnTo>
                    <a:pt x="2446" y="908"/>
                  </a:lnTo>
                  <a:lnTo>
                    <a:pt x="2458" y="916"/>
                  </a:lnTo>
                  <a:lnTo>
                    <a:pt x="2474" y="924"/>
                  </a:lnTo>
                  <a:lnTo>
                    <a:pt x="2488" y="928"/>
                  </a:lnTo>
                  <a:lnTo>
                    <a:pt x="2504" y="932"/>
                  </a:lnTo>
                  <a:lnTo>
                    <a:pt x="2520" y="936"/>
                  </a:lnTo>
                  <a:lnTo>
                    <a:pt x="2536" y="936"/>
                  </a:lnTo>
                  <a:lnTo>
                    <a:pt x="2536" y="936"/>
                  </a:lnTo>
                  <a:lnTo>
                    <a:pt x="3576" y="936"/>
                  </a:lnTo>
                  <a:lnTo>
                    <a:pt x="3576" y="992"/>
                  </a:lnTo>
                  <a:close/>
                </a:path>
              </a:pathLst>
            </a:custGeom>
            <a:solidFill>
              <a:schemeClr val="tx2">
                <a:lumMod val="60000"/>
                <a:lumOff val="40000"/>
              </a:schemeClr>
            </a:solidFill>
            <a:ln w="9525">
              <a:solidFill>
                <a:schemeClr val="tx2">
                  <a:lumMod val="60000"/>
                  <a:lumOff val="40000"/>
                </a:schemeClr>
              </a:solidFill>
              <a:round/>
              <a:headEnd/>
              <a:tailEnd/>
            </a:ln>
          </p:spPr>
          <p:txBody>
            <a:bodyPr vert="horz" wrap="square" lIns="80682" tIns="40341" rIns="80682" bIns="40341" numCol="1" anchor="t" anchorCtr="0" compatLnSpc="1">
              <a:prstTxWarp prst="textNoShape">
                <a:avLst/>
              </a:prstTxWarp>
            </a:bodyPr>
            <a:lstStyle/>
            <a:p>
              <a:endParaRPr lang="en-GB" sz="1588"/>
            </a:p>
          </p:txBody>
        </p:sp>
        <p:sp>
          <p:nvSpPr>
            <p:cNvPr id="88" name="Freeform 36"/>
            <p:cNvSpPr>
              <a:spLocks/>
            </p:cNvSpPr>
            <p:nvPr/>
          </p:nvSpPr>
          <p:spPr bwMode="auto">
            <a:xfrm>
              <a:off x="4778375" y="1484313"/>
              <a:ext cx="5676900" cy="2559050"/>
            </a:xfrm>
            <a:custGeom>
              <a:avLst/>
              <a:gdLst>
                <a:gd name="T0" fmla="*/ 3576 w 3576"/>
                <a:gd name="T1" fmla="*/ 1612 h 1612"/>
                <a:gd name="T2" fmla="*/ 2536 w 3576"/>
                <a:gd name="T3" fmla="*/ 1612 h 1612"/>
                <a:gd name="T4" fmla="*/ 2504 w 3576"/>
                <a:gd name="T5" fmla="*/ 1608 h 1612"/>
                <a:gd name="T6" fmla="*/ 2474 w 3576"/>
                <a:gd name="T7" fmla="*/ 1600 h 1612"/>
                <a:gd name="T8" fmla="*/ 2446 w 3576"/>
                <a:gd name="T9" fmla="*/ 1584 h 1612"/>
                <a:gd name="T10" fmla="*/ 2422 w 3576"/>
                <a:gd name="T11" fmla="*/ 1564 h 1612"/>
                <a:gd name="T12" fmla="*/ 2402 w 3576"/>
                <a:gd name="T13" fmla="*/ 1540 h 1612"/>
                <a:gd name="T14" fmla="*/ 2386 w 3576"/>
                <a:gd name="T15" fmla="*/ 1514 h 1612"/>
                <a:gd name="T16" fmla="*/ 2378 w 3576"/>
                <a:gd name="T17" fmla="*/ 1482 h 1612"/>
                <a:gd name="T18" fmla="*/ 2374 w 3576"/>
                <a:gd name="T19" fmla="*/ 1450 h 1612"/>
                <a:gd name="T20" fmla="*/ 2374 w 3576"/>
                <a:gd name="T21" fmla="*/ 1000 h 1612"/>
                <a:gd name="T22" fmla="*/ 2368 w 3576"/>
                <a:gd name="T23" fmla="*/ 934 h 1612"/>
                <a:gd name="T24" fmla="*/ 2348 w 3576"/>
                <a:gd name="T25" fmla="*/ 874 h 1612"/>
                <a:gd name="T26" fmla="*/ 2318 w 3576"/>
                <a:gd name="T27" fmla="*/ 818 h 1612"/>
                <a:gd name="T28" fmla="*/ 2280 w 3576"/>
                <a:gd name="T29" fmla="*/ 770 h 1612"/>
                <a:gd name="T30" fmla="*/ 2232 w 3576"/>
                <a:gd name="T31" fmla="*/ 730 h 1612"/>
                <a:gd name="T32" fmla="*/ 2176 w 3576"/>
                <a:gd name="T33" fmla="*/ 700 h 1612"/>
                <a:gd name="T34" fmla="*/ 2116 w 3576"/>
                <a:gd name="T35" fmla="*/ 682 h 1612"/>
                <a:gd name="T36" fmla="*/ 2050 w 3576"/>
                <a:gd name="T37" fmla="*/ 676 h 1612"/>
                <a:gd name="T38" fmla="*/ 324 w 3576"/>
                <a:gd name="T39" fmla="*/ 676 h 1612"/>
                <a:gd name="T40" fmla="*/ 292 w 3576"/>
                <a:gd name="T41" fmla="*/ 674 h 1612"/>
                <a:gd name="T42" fmla="*/ 228 w 3576"/>
                <a:gd name="T43" fmla="*/ 660 h 1612"/>
                <a:gd name="T44" fmla="*/ 170 w 3576"/>
                <a:gd name="T45" fmla="*/ 636 h 1612"/>
                <a:gd name="T46" fmla="*/ 118 w 3576"/>
                <a:gd name="T47" fmla="*/ 602 h 1612"/>
                <a:gd name="T48" fmla="*/ 74 w 3576"/>
                <a:gd name="T49" fmla="*/ 558 h 1612"/>
                <a:gd name="T50" fmla="*/ 40 w 3576"/>
                <a:gd name="T51" fmla="*/ 506 h 1612"/>
                <a:gd name="T52" fmla="*/ 14 w 3576"/>
                <a:gd name="T53" fmla="*/ 448 h 1612"/>
                <a:gd name="T54" fmla="*/ 2 w 3576"/>
                <a:gd name="T55" fmla="*/ 384 h 1612"/>
                <a:gd name="T56" fmla="*/ 0 w 3576"/>
                <a:gd name="T57" fmla="*/ 324 h 1612"/>
                <a:gd name="T58" fmla="*/ 2 w 3576"/>
                <a:gd name="T59" fmla="*/ 290 h 1612"/>
                <a:gd name="T60" fmla="*/ 14 w 3576"/>
                <a:gd name="T61" fmla="*/ 228 h 1612"/>
                <a:gd name="T62" fmla="*/ 40 w 3576"/>
                <a:gd name="T63" fmla="*/ 170 h 1612"/>
                <a:gd name="T64" fmla="*/ 74 w 3576"/>
                <a:gd name="T65" fmla="*/ 118 h 1612"/>
                <a:gd name="T66" fmla="*/ 118 w 3576"/>
                <a:gd name="T67" fmla="*/ 74 h 1612"/>
                <a:gd name="T68" fmla="*/ 170 w 3576"/>
                <a:gd name="T69" fmla="*/ 40 h 1612"/>
                <a:gd name="T70" fmla="*/ 228 w 3576"/>
                <a:gd name="T71" fmla="*/ 14 h 1612"/>
                <a:gd name="T72" fmla="*/ 292 w 3576"/>
                <a:gd name="T73" fmla="*/ 2 h 1612"/>
                <a:gd name="T74" fmla="*/ 324 w 3576"/>
                <a:gd name="T75" fmla="*/ 0 h 1612"/>
                <a:gd name="T76" fmla="*/ 2106 w 3576"/>
                <a:gd name="T77" fmla="*/ 0 h 1612"/>
                <a:gd name="T78" fmla="*/ 2172 w 3576"/>
                <a:gd name="T79" fmla="*/ 6 h 1612"/>
                <a:gd name="T80" fmla="*/ 2232 w 3576"/>
                <a:gd name="T81" fmla="*/ 26 h 1612"/>
                <a:gd name="T82" fmla="*/ 2288 w 3576"/>
                <a:gd name="T83" fmla="*/ 56 h 1612"/>
                <a:gd name="T84" fmla="*/ 2336 w 3576"/>
                <a:gd name="T85" fmla="*/ 94 h 1612"/>
                <a:gd name="T86" fmla="*/ 2376 w 3576"/>
                <a:gd name="T87" fmla="*/ 142 h 1612"/>
                <a:gd name="T88" fmla="*/ 2406 w 3576"/>
                <a:gd name="T89" fmla="*/ 198 h 1612"/>
                <a:gd name="T90" fmla="*/ 2424 w 3576"/>
                <a:gd name="T91" fmla="*/ 258 h 1612"/>
                <a:gd name="T92" fmla="*/ 2430 w 3576"/>
                <a:gd name="T93" fmla="*/ 324 h 1612"/>
                <a:gd name="T94" fmla="*/ 2430 w 3576"/>
                <a:gd name="T95" fmla="*/ 1458 h 1612"/>
                <a:gd name="T96" fmla="*/ 2440 w 3576"/>
                <a:gd name="T97" fmla="*/ 1492 h 1612"/>
                <a:gd name="T98" fmla="*/ 2462 w 3576"/>
                <a:gd name="T99" fmla="*/ 1524 h 1612"/>
                <a:gd name="T100" fmla="*/ 2494 w 3576"/>
                <a:gd name="T101" fmla="*/ 1546 h 1612"/>
                <a:gd name="T102" fmla="*/ 2528 w 3576"/>
                <a:gd name="T103" fmla="*/ 1556 h 1612"/>
                <a:gd name="T104" fmla="*/ 3576 w 3576"/>
                <a:gd name="T105" fmla="*/ 1556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76" h="1612">
                  <a:moveTo>
                    <a:pt x="3576" y="1612"/>
                  </a:moveTo>
                  <a:lnTo>
                    <a:pt x="3576" y="1612"/>
                  </a:lnTo>
                  <a:lnTo>
                    <a:pt x="2536" y="1612"/>
                  </a:lnTo>
                  <a:lnTo>
                    <a:pt x="2536" y="1612"/>
                  </a:lnTo>
                  <a:lnTo>
                    <a:pt x="2520" y="1612"/>
                  </a:lnTo>
                  <a:lnTo>
                    <a:pt x="2504" y="1608"/>
                  </a:lnTo>
                  <a:lnTo>
                    <a:pt x="2488" y="1604"/>
                  </a:lnTo>
                  <a:lnTo>
                    <a:pt x="2474" y="1600"/>
                  </a:lnTo>
                  <a:lnTo>
                    <a:pt x="2458" y="1592"/>
                  </a:lnTo>
                  <a:lnTo>
                    <a:pt x="2446" y="1584"/>
                  </a:lnTo>
                  <a:lnTo>
                    <a:pt x="2434" y="1574"/>
                  </a:lnTo>
                  <a:lnTo>
                    <a:pt x="2422" y="1564"/>
                  </a:lnTo>
                  <a:lnTo>
                    <a:pt x="2412" y="1554"/>
                  </a:lnTo>
                  <a:lnTo>
                    <a:pt x="2402" y="1540"/>
                  </a:lnTo>
                  <a:lnTo>
                    <a:pt x="2394" y="1528"/>
                  </a:lnTo>
                  <a:lnTo>
                    <a:pt x="2386" y="1514"/>
                  </a:lnTo>
                  <a:lnTo>
                    <a:pt x="2382" y="1498"/>
                  </a:lnTo>
                  <a:lnTo>
                    <a:pt x="2378" y="1482"/>
                  </a:lnTo>
                  <a:lnTo>
                    <a:pt x="2374" y="1466"/>
                  </a:lnTo>
                  <a:lnTo>
                    <a:pt x="2374" y="1450"/>
                  </a:lnTo>
                  <a:lnTo>
                    <a:pt x="2374" y="1000"/>
                  </a:lnTo>
                  <a:lnTo>
                    <a:pt x="2374" y="1000"/>
                  </a:lnTo>
                  <a:lnTo>
                    <a:pt x="2372" y="966"/>
                  </a:lnTo>
                  <a:lnTo>
                    <a:pt x="2368" y="934"/>
                  </a:lnTo>
                  <a:lnTo>
                    <a:pt x="2360" y="902"/>
                  </a:lnTo>
                  <a:lnTo>
                    <a:pt x="2348" y="874"/>
                  </a:lnTo>
                  <a:lnTo>
                    <a:pt x="2334" y="844"/>
                  </a:lnTo>
                  <a:lnTo>
                    <a:pt x="2318" y="818"/>
                  </a:lnTo>
                  <a:lnTo>
                    <a:pt x="2300" y="792"/>
                  </a:lnTo>
                  <a:lnTo>
                    <a:pt x="2280" y="770"/>
                  </a:lnTo>
                  <a:lnTo>
                    <a:pt x="2256" y="750"/>
                  </a:lnTo>
                  <a:lnTo>
                    <a:pt x="2232" y="730"/>
                  </a:lnTo>
                  <a:lnTo>
                    <a:pt x="2204" y="714"/>
                  </a:lnTo>
                  <a:lnTo>
                    <a:pt x="2176" y="700"/>
                  </a:lnTo>
                  <a:lnTo>
                    <a:pt x="2146" y="690"/>
                  </a:lnTo>
                  <a:lnTo>
                    <a:pt x="2116" y="682"/>
                  </a:lnTo>
                  <a:lnTo>
                    <a:pt x="2084" y="676"/>
                  </a:lnTo>
                  <a:lnTo>
                    <a:pt x="2050" y="676"/>
                  </a:lnTo>
                  <a:lnTo>
                    <a:pt x="2050" y="676"/>
                  </a:lnTo>
                  <a:lnTo>
                    <a:pt x="324" y="676"/>
                  </a:lnTo>
                  <a:lnTo>
                    <a:pt x="324" y="676"/>
                  </a:lnTo>
                  <a:lnTo>
                    <a:pt x="292" y="674"/>
                  </a:lnTo>
                  <a:lnTo>
                    <a:pt x="258" y="668"/>
                  </a:lnTo>
                  <a:lnTo>
                    <a:pt x="228" y="660"/>
                  </a:lnTo>
                  <a:lnTo>
                    <a:pt x="198" y="650"/>
                  </a:lnTo>
                  <a:lnTo>
                    <a:pt x="170" y="636"/>
                  </a:lnTo>
                  <a:lnTo>
                    <a:pt x="144" y="620"/>
                  </a:lnTo>
                  <a:lnTo>
                    <a:pt x="118" y="602"/>
                  </a:lnTo>
                  <a:lnTo>
                    <a:pt x="96" y="580"/>
                  </a:lnTo>
                  <a:lnTo>
                    <a:pt x="74" y="558"/>
                  </a:lnTo>
                  <a:lnTo>
                    <a:pt x="56" y="532"/>
                  </a:lnTo>
                  <a:lnTo>
                    <a:pt x="40" y="506"/>
                  </a:lnTo>
                  <a:lnTo>
                    <a:pt x="26" y="478"/>
                  </a:lnTo>
                  <a:lnTo>
                    <a:pt x="14" y="448"/>
                  </a:lnTo>
                  <a:lnTo>
                    <a:pt x="6" y="416"/>
                  </a:lnTo>
                  <a:lnTo>
                    <a:pt x="2" y="384"/>
                  </a:lnTo>
                  <a:lnTo>
                    <a:pt x="0" y="350"/>
                  </a:lnTo>
                  <a:lnTo>
                    <a:pt x="0" y="324"/>
                  </a:lnTo>
                  <a:lnTo>
                    <a:pt x="0" y="324"/>
                  </a:lnTo>
                  <a:lnTo>
                    <a:pt x="2" y="290"/>
                  </a:lnTo>
                  <a:lnTo>
                    <a:pt x="6" y="258"/>
                  </a:lnTo>
                  <a:lnTo>
                    <a:pt x="14" y="228"/>
                  </a:lnTo>
                  <a:lnTo>
                    <a:pt x="26" y="198"/>
                  </a:lnTo>
                  <a:lnTo>
                    <a:pt x="40" y="170"/>
                  </a:lnTo>
                  <a:lnTo>
                    <a:pt x="56" y="142"/>
                  </a:lnTo>
                  <a:lnTo>
                    <a:pt x="74" y="118"/>
                  </a:lnTo>
                  <a:lnTo>
                    <a:pt x="96" y="94"/>
                  </a:lnTo>
                  <a:lnTo>
                    <a:pt x="118" y="74"/>
                  </a:lnTo>
                  <a:lnTo>
                    <a:pt x="144" y="56"/>
                  </a:lnTo>
                  <a:lnTo>
                    <a:pt x="170" y="40"/>
                  </a:lnTo>
                  <a:lnTo>
                    <a:pt x="198" y="26"/>
                  </a:lnTo>
                  <a:lnTo>
                    <a:pt x="228" y="14"/>
                  </a:lnTo>
                  <a:lnTo>
                    <a:pt x="258" y="6"/>
                  </a:lnTo>
                  <a:lnTo>
                    <a:pt x="292" y="2"/>
                  </a:lnTo>
                  <a:lnTo>
                    <a:pt x="324" y="0"/>
                  </a:lnTo>
                  <a:lnTo>
                    <a:pt x="324" y="0"/>
                  </a:lnTo>
                  <a:lnTo>
                    <a:pt x="2106" y="0"/>
                  </a:lnTo>
                  <a:lnTo>
                    <a:pt x="2106" y="0"/>
                  </a:lnTo>
                  <a:lnTo>
                    <a:pt x="2140" y="2"/>
                  </a:lnTo>
                  <a:lnTo>
                    <a:pt x="2172" y="6"/>
                  </a:lnTo>
                  <a:lnTo>
                    <a:pt x="2204" y="14"/>
                  </a:lnTo>
                  <a:lnTo>
                    <a:pt x="2232" y="26"/>
                  </a:lnTo>
                  <a:lnTo>
                    <a:pt x="2262" y="40"/>
                  </a:lnTo>
                  <a:lnTo>
                    <a:pt x="2288" y="56"/>
                  </a:lnTo>
                  <a:lnTo>
                    <a:pt x="2312" y="74"/>
                  </a:lnTo>
                  <a:lnTo>
                    <a:pt x="2336" y="94"/>
                  </a:lnTo>
                  <a:lnTo>
                    <a:pt x="2356" y="118"/>
                  </a:lnTo>
                  <a:lnTo>
                    <a:pt x="2376" y="142"/>
                  </a:lnTo>
                  <a:lnTo>
                    <a:pt x="2392" y="170"/>
                  </a:lnTo>
                  <a:lnTo>
                    <a:pt x="2406" y="198"/>
                  </a:lnTo>
                  <a:lnTo>
                    <a:pt x="2416" y="228"/>
                  </a:lnTo>
                  <a:lnTo>
                    <a:pt x="2424" y="258"/>
                  </a:lnTo>
                  <a:lnTo>
                    <a:pt x="2430" y="290"/>
                  </a:lnTo>
                  <a:lnTo>
                    <a:pt x="2430" y="324"/>
                  </a:lnTo>
                  <a:lnTo>
                    <a:pt x="2430" y="1458"/>
                  </a:lnTo>
                  <a:lnTo>
                    <a:pt x="2430" y="1458"/>
                  </a:lnTo>
                  <a:lnTo>
                    <a:pt x="2434" y="1476"/>
                  </a:lnTo>
                  <a:lnTo>
                    <a:pt x="2440" y="1492"/>
                  </a:lnTo>
                  <a:lnTo>
                    <a:pt x="2450" y="1508"/>
                  </a:lnTo>
                  <a:lnTo>
                    <a:pt x="2462" y="1524"/>
                  </a:lnTo>
                  <a:lnTo>
                    <a:pt x="2478" y="1536"/>
                  </a:lnTo>
                  <a:lnTo>
                    <a:pt x="2494" y="1546"/>
                  </a:lnTo>
                  <a:lnTo>
                    <a:pt x="2512" y="1552"/>
                  </a:lnTo>
                  <a:lnTo>
                    <a:pt x="2528" y="1556"/>
                  </a:lnTo>
                  <a:lnTo>
                    <a:pt x="2528" y="1556"/>
                  </a:lnTo>
                  <a:lnTo>
                    <a:pt x="3576" y="1556"/>
                  </a:lnTo>
                  <a:lnTo>
                    <a:pt x="3576" y="1612"/>
                  </a:lnTo>
                  <a:close/>
                </a:path>
              </a:pathLst>
            </a:custGeom>
            <a:solidFill>
              <a:schemeClr val="tx2"/>
            </a:solidFill>
            <a:ln w="9525">
              <a:solidFill>
                <a:schemeClr val="bg2"/>
              </a:solidFill>
              <a:round/>
              <a:headEnd/>
              <a:tailEnd/>
            </a:ln>
          </p:spPr>
          <p:txBody>
            <a:bodyPr vert="horz" wrap="square" lIns="80682" tIns="40341" rIns="80682" bIns="40341" numCol="1" anchor="t" anchorCtr="0" compatLnSpc="1">
              <a:prstTxWarp prst="textNoShape">
                <a:avLst/>
              </a:prstTxWarp>
            </a:bodyPr>
            <a:lstStyle/>
            <a:p>
              <a:endParaRPr lang="en-GB" sz="1588"/>
            </a:p>
          </p:txBody>
        </p:sp>
      </p:grpSp>
      <p:grpSp>
        <p:nvGrpSpPr>
          <p:cNvPr id="58" name="Group 57"/>
          <p:cNvGrpSpPr/>
          <p:nvPr/>
        </p:nvGrpSpPr>
        <p:grpSpPr>
          <a:xfrm>
            <a:off x="7978645" y="2803212"/>
            <a:ext cx="2697816" cy="2697816"/>
            <a:chOff x="6474677" y="2895600"/>
            <a:chExt cx="3057525" cy="3057525"/>
          </a:xfrm>
        </p:grpSpPr>
        <p:cxnSp>
          <p:nvCxnSpPr>
            <p:cNvPr id="57" name="Straight Connector 56"/>
            <p:cNvCxnSpPr/>
            <p:nvPr/>
          </p:nvCxnSpPr>
          <p:spPr>
            <a:xfrm rot="-2700000">
              <a:off x="8003440" y="2895600"/>
              <a:ext cx="0" cy="3057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2700000">
              <a:off x="8003440" y="2895600"/>
              <a:ext cx="0" cy="3057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Freeform 4838"/>
          <p:cNvSpPr>
            <a:spLocks noEditPoints="1"/>
          </p:cNvSpPr>
          <p:nvPr/>
        </p:nvSpPr>
        <p:spPr bwMode="auto">
          <a:xfrm>
            <a:off x="7902532" y="2731159"/>
            <a:ext cx="372549" cy="370357"/>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91" name="Freeform 4921"/>
          <p:cNvSpPr>
            <a:spLocks noEditPoints="1"/>
          </p:cNvSpPr>
          <p:nvPr/>
        </p:nvSpPr>
        <p:spPr bwMode="auto">
          <a:xfrm>
            <a:off x="7940219" y="5014117"/>
            <a:ext cx="297176" cy="380557"/>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92" name="Freeform 4903"/>
          <p:cNvSpPr>
            <a:spLocks noEditPoints="1"/>
          </p:cNvSpPr>
          <p:nvPr/>
        </p:nvSpPr>
        <p:spPr bwMode="auto">
          <a:xfrm>
            <a:off x="10293502" y="4988952"/>
            <a:ext cx="378372" cy="333732"/>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93" name="Freeform 4903"/>
          <p:cNvSpPr>
            <a:spLocks noEditPoints="1"/>
          </p:cNvSpPr>
          <p:nvPr/>
        </p:nvSpPr>
        <p:spPr bwMode="auto">
          <a:xfrm>
            <a:off x="10281375" y="2768176"/>
            <a:ext cx="378372" cy="333732"/>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94" name="Oval 93"/>
          <p:cNvSpPr/>
          <p:nvPr/>
        </p:nvSpPr>
        <p:spPr>
          <a:xfrm>
            <a:off x="9259593" y="4094349"/>
            <a:ext cx="134471" cy="137160"/>
          </a:xfrm>
          <a:prstGeom prst="ellipse">
            <a:avLst/>
          </a:prstGeom>
          <a:solidFill>
            <a:schemeClr val="accent2"/>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p>
        </p:txBody>
      </p:sp>
      <p:sp>
        <p:nvSpPr>
          <p:cNvPr id="60" name="TextBox 59"/>
          <p:cNvSpPr txBox="1"/>
          <p:nvPr/>
        </p:nvSpPr>
        <p:spPr>
          <a:xfrm>
            <a:off x="7508737" y="2451078"/>
            <a:ext cx="864994" cy="215444"/>
          </a:xfrm>
          <a:prstGeom prst="rect">
            <a:avLst/>
          </a:prstGeom>
          <a:noFill/>
          <a:ln>
            <a:noFill/>
          </a:ln>
        </p:spPr>
        <p:txBody>
          <a:bodyPr wrap="square" lIns="0" tIns="0" rIns="0" bIns="0" rtlCol="0">
            <a:spAutoFit/>
          </a:bodyPr>
          <a:lstStyle/>
          <a:p>
            <a:r>
              <a:rPr lang="en-GB" sz="1400">
                <a:latin typeface="Georgia" pitchFamily="18" charset="0"/>
                <a:cs typeface="Arial" pitchFamily="34" charset="0"/>
              </a:rPr>
              <a:t>Regulator</a:t>
            </a:r>
          </a:p>
        </p:txBody>
      </p:sp>
      <p:sp>
        <p:nvSpPr>
          <p:cNvPr id="95" name="TextBox 94"/>
          <p:cNvSpPr txBox="1"/>
          <p:nvPr/>
        </p:nvSpPr>
        <p:spPr>
          <a:xfrm>
            <a:off x="10006796" y="2476143"/>
            <a:ext cx="1155561" cy="215444"/>
          </a:xfrm>
          <a:prstGeom prst="rect">
            <a:avLst/>
          </a:prstGeom>
          <a:noFill/>
          <a:ln>
            <a:noFill/>
          </a:ln>
        </p:spPr>
        <p:txBody>
          <a:bodyPr wrap="square" lIns="0" tIns="0" rIns="0" bIns="0" rtlCol="0">
            <a:spAutoFit/>
          </a:bodyPr>
          <a:lstStyle/>
          <a:p>
            <a:r>
              <a:rPr lang="en-GB" sz="1400">
                <a:latin typeface="Georgia" pitchFamily="18" charset="0"/>
                <a:cs typeface="Arial" pitchFamily="34" charset="0"/>
              </a:rPr>
              <a:t>Lead Arranger</a:t>
            </a:r>
          </a:p>
        </p:txBody>
      </p:sp>
      <p:sp>
        <p:nvSpPr>
          <p:cNvPr id="96" name="TextBox 95"/>
          <p:cNvSpPr txBox="1"/>
          <p:nvPr/>
        </p:nvSpPr>
        <p:spPr>
          <a:xfrm>
            <a:off x="9904907" y="5459464"/>
            <a:ext cx="1155561" cy="215444"/>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Syndicate</a:t>
            </a:r>
          </a:p>
        </p:txBody>
      </p:sp>
      <p:sp>
        <p:nvSpPr>
          <p:cNvPr id="97" name="TextBox 96"/>
          <p:cNvSpPr txBox="1"/>
          <p:nvPr/>
        </p:nvSpPr>
        <p:spPr>
          <a:xfrm>
            <a:off x="7434190" y="5504931"/>
            <a:ext cx="1606410" cy="215444"/>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Requesting Entity</a:t>
            </a:r>
          </a:p>
        </p:txBody>
      </p:sp>
      <p:sp>
        <p:nvSpPr>
          <p:cNvPr id="62" name="TextBox 61"/>
          <p:cNvSpPr txBox="1"/>
          <p:nvPr/>
        </p:nvSpPr>
        <p:spPr>
          <a:xfrm>
            <a:off x="7690542" y="2065403"/>
            <a:ext cx="3138102" cy="246221"/>
          </a:xfrm>
          <a:prstGeom prst="rect">
            <a:avLst/>
          </a:prstGeom>
          <a:noFill/>
          <a:ln>
            <a:noFill/>
          </a:ln>
        </p:spPr>
        <p:txBody>
          <a:bodyPr wrap="square" lIns="0" tIns="0" rIns="0" bIns="0" rtlCol="0">
            <a:spAutoFit/>
          </a:bodyPr>
          <a:lstStyle/>
          <a:p>
            <a:pPr algn="ctr"/>
            <a:r>
              <a:rPr lang="en-GB" sz="1600" b="1">
                <a:solidFill>
                  <a:schemeClr val="tx2"/>
                </a:solidFill>
                <a:latin typeface="Georgia" pitchFamily="18" charset="0"/>
                <a:cs typeface="Arial" pitchFamily="34" charset="0"/>
              </a:rPr>
              <a:t>Eco System Stakeholders</a:t>
            </a:r>
          </a:p>
        </p:txBody>
      </p:sp>
      <p:sp>
        <p:nvSpPr>
          <p:cNvPr id="63" name="TextBox 62"/>
          <p:cNvSpPr txBox="1"/>
          <p:nvPr/>
        </p:nvSpPr>
        <p:spPr>
          <a:xfrm>
            <a:off x="816860" y="1863621"/>
            <a:ext cx="3873357" cy="861774"/>
          </a:xfrm>
          <a:prstGeom prst="rect">
            <a:avLst/>
          </a:prstGeom>
          <a:noFill/>
          <a:ln>
            <a:noFill/>
          </a:ln>
        </p:spPr>
        <p:txBody>
          <a:bodyPr wrap="square" lIns="0" tIns="0" rIns="0" bIns="0" rtlCol="0">
            <a:spAutoFit/>
          </a:bodyPr>
          <a:lstStyle/>
          <a:p>
            <a:r>
              <a:rPr lang="en-US" sz="1400" b="1">
                <a:solidFill>
                  <a:schemeClr val="bg1"/>
                </a:solidFill>
                <a:latin typeface="Georgia" pitchFamily="18" charset="0"/>
                <a:cs typeface="Arial" pitchFamily="34" charset="0"/>
              </a:rPr>
              <a:t>The Asia-Pacific market is growing: </a:t>
            </a:r>
            <a:r>
              <a:rPr lang="en-US" sz="1400">
                <a:solidFill>
                  <a:schemeClr val="bg1"/>
                </a:solidFill>
                <a:latin typeface="Georgia" pitchFamily="18" charset="0"/>
                <a:cs typeface="Arial" pitchFamily="34" charset="0"/>
              </a:rPr>
              <a:t>The Asia-Pacific syndicated loan volume increased by 22% in 2014, bringing total volume to US$ 524.2 billion</a:t>
            </a:r>
            <a:endParaRPr lang="en-GB" sz="1400">
              <a:solidFill>
                <a:schemeClr val="bg1"/>
              </a:solidFill>
              <a:latin typeface="Georgia" pitchFamily="18" charset="0"/>
              <a:cs typeface="Arial" pitchFamily="34" charset="0"/>
            </a:endParaRPr>
          </a:p>
        </p:txBody>
      </p:sp>
      <p:sp>
        <p:nvSpPr>
          <p:cNvPr id="98" name="TextBox 97"/>
          <p:cNvSpPr txBox="1"/>
          <p:nvPr/>
        </p:nvSpPr>
        <p:spPr>
          <a:xfrm>
            <a:off x="822494" y="2816564"/>
            <a:ext cx="3873357" cy="861774"/>
          </a:xfrm>
          <a:prstGeom prst="rect">
            <a:avLst/>
          </a:prstGeom>
          <a:noFill/>
          <a:ln>
            <a:noFill/>
          </a:ln>
        </p:spPr>
        <p:txBody>
          <a:bodyPr wrap="square" lIns="0" tIns="0" rIns="0" bIns="0" rtlCol="0">
            <a:spAutoFit/>
          </a:bodyPr>
          <a:lstStyle/>
          <a:p>
            <a:r>
              <a:rPr lang="en-US" sz="1400">
                <a:solidFill>
                  <a:schemeClr val="bg1"/>
                </a:solidFill>
                <a:latin typeface="Georgia" pitchFamily="18" charset="0"/>
                <a:cs typeface="Arial" pitchFamily="34" charset="0"/>
              </a:rPr>
              <a:t>The income generated from arranging</a:t>
            </a:r>
          </a:p>
          <a:p>
            <a:r>
              <a:rPr lang="en-US" sz="1400">
                <a:solidFill>
                  <a:schemeClr val="bg1"/>
                </a:solidFill>
                <a:latin typeface="Georgia" pitchFamily="18" charset="0"/>
                <a:cs typeface="Arial" pitchFamily="34" charset="0"/>
              </a:rPr>
              <a:t>syndicated loans now account for almost half of the country’s investment banking revenue (</a:t>
            </a:r>
            <a:r>
              <a:rPr lang="en-US" sz="1400" i="1">
                <a:solidFill>
                  <a:schemeClr val="bg1"/>
                </a:solidFill>
                <a:latin typeface="Georgia" pitchFamily="18" charset="0"/>
                <a:cs typeface="Arial" pitchFamily="34" charset="0"/>
              </a:rPr>
              <a:t>www.livemint.com</a:t>
            </a:r>
            <a:r>
              <a:rPr lang="en-US" sz="1400">
                <a:solidFill>
                  <a:schemeClr val="bg1"/>
                </a:solidFill>
                <a:latin typeface="Georgia" pitchFamily="18" charset="0"/>
                <a:cs typeface="Arial" pitchFamily="34" charset="0"/>
              </a:rPr>
              <a:t>)</a:t>
            </a:r>
            <a:endParaRPr lang="en-GB" sz="1400">
              <a:solidFill>
                <a:schemeClr val="bg1"/>
              </a:solidFill>
              <a:latin typeface="Georgia" pitchFamily="18" charset="0"/>
              <a:cs typeface="Arial" pitchFamily="34" charset="0"/>
            </a:endParaRPr>
          </a:p>
        </p:txBody>
      </p:sp>
      <p:sp>
        <p:nvSpPr>
          <p:cNvPr id="99" name="TextBox 98"/>
          <p:cNvSpPr txBox="1"/>
          <p:nvPr/>
        </p:nvSpPr>
        <p:spPr>
          <a:xfrm>
            <a:off x="816860" y="3909884"/>
            <a:ext cx="3873357" cy="430887"/>
          </a:xfrm>
          <a:prstGeom prst="rect">
            <a:avLst/>
          </a:prstGeom>
          <a:noFill/>
          <a:ln>
            <a:noFill/>
          </a:ln>
        </p:spPr>
        <p:txBody>
          <a:bodyPr wrap="square" lIns="0" tIns="0" rIns="0" bIns="0" rtlCol="0">
            <a:spAutoFit/>
          </a:bodyPr>
          <a:lstStyle/>
          <a:p>
            <a:r>
              <a:rPr lang="en-US" sz="1400">
                <a:solidFill>
                  <a:schemeClr val="bg1"/>
                </a:solidFill>
                <a:latin typeface="Georgia" pitchFamily="18" charset="0"/>
                <a:cs typeface="Arial" pitchFamily="34" charset="0"/>
              </a:rPr>
              <a:t>Four Indian FIs account for more than 50% of the market</a:t>
            </a:r>
            <a:endParaRPr lang="en-GB" sz="1400">
              <a:solidFill>
                <a:schemeClr val="bg1"/>
              </a:solidFill>
              <a:latin typeface="Georgia" pitchFamily="18" charset="0"/>
              <a:cs typeface="Arial" pitchFamily="34" charset="0"/>
            </a:endParaRPr>
          </a:p>
        </p:txBody>
      </p:sp>
      <p:sp>
        <p:nvSpPr>
          <p:cNvPr id="100" name="TextBox 99"/>
          <p:cNvSpPr txBox="1"/>
          <p:nvPr/>
        </p:nvSpPr>
        <p:spPr>
          <a:xfrm>
            <a:off x="822494" y="4773509"/>
            <a:ext cx="3873357" cy="430887"/>
          </a:xfrm>
          <a:prstGeom prst="rect">
            <a:avLst/>
          </a:prstGeom>
          <a:noFill/>
          <a:ln>
            <a:noFill/>
          </a:ln>
        </p:spPr>
        <p:txBody>
          <a:bodyPr wrap="square" lIns="0" tIns="0" rIns="0" bIns="0" rtlCol="0">
            <a:spAutoFit/>
          </a:bodyPr>
          <a:lstStyle/>
          <a:p>
            <a:r>
              <a:rPr lang="en-US" sz="1400">
                <a:solidFill>
                  <a:schemeClr val="bg1"/>
                </a:solidFill>
                <a:latin typeface="Georgia" pitchFamily="18" charset="0"/>
                <a:cs typeface="Arial" pitchFamily="34" charset="0"/>
              </a:rPr>
              <a:t>The total Indian syndicated loan volume in 2017 amounted to US$ 34 billion</a:t>
            </a:r>
            <a:endParaRPr lang="en-GB" sz="1400">
              <a:solidFill>
                <a:schemeClr val="bg1"/>
              </a:solidFill>
              <a:latin typeface="Georgia" pitchFamily="18" charset="0"/>
              <a:cs typeface="Arial" pitchFamily="34" charset="0"/>
            </a:endParaRPr>
          </a:p>
        </p:txBody>
      </p:sp>
      <p:sp>
        <p:nvSpPr>
          <p:cNvPr id="101" name="TextBox 100"/>
          <p:cNvSpPr txBox="1"/>
          <p:nvPr/>
        </p:nvSpPr>
        <p:spPr>
          <a:xfrm>
            <a:off x="822494" y="5588524"/>
            <a:ext cx="3873357" cy="430887"/>
          </a:xfrm>
          <a:prstGeom prst="rect">
            <a:avLst/>
          </a:prstGeom>
          <a:noFill/>
          <a:ln>
            <a:noFill/>
          </a:ln>
        </p:spPr>
        <p:txBody>
          <a:bodyPr wrap="square" lIns="0" tIns="0" rIns="0" bIns="0" rtlCol="0">
            <a:spAutoFit/>
          </a:bodyPr>
          <a:lstStyle/>
          <a:p>
            <a:r>
              <a:rPr lang="en-US" sz="1400">
                <a:solidFill>
                  <a:schemeClr val="bg1"/>
                </a:solidFill>
                <a:latin typeface="Georgia" pitchFamily="18" charset="0"/>
                <a:cs typeface="Arial" pitchFamily="34" charset="0"/>
              </a:rPr>
              <a:t>DLT has the potential to optimize syndicated loan back-office operations</a:t>
            </a:r>
            <a:endParaRPr lang="en-GB" sz="1400">
              <a:solidFill>
                <a:schemeClr val="bg1"/>
              </a:solidFill>
              <a:latin typeface="Georgia" pitchFamily="18" charset="0"/>
              <a:cs typeface="Arial" pitchFamily="34" charset="0"/>
            </a:endParaRPr>
          </a:p>
        </p:txBody>
      </p:sp>
      <p:sp>
        <p:nvSpPr>
          <p:cNvPr id="64" name="TextBox 63"/>
          <p:cNvSpPr txBox="1"/>
          <p:nvPr/>
        </p:nvSpPr>
        <p:spPr>
          <a:xfrm>
            <a:off x="184935" y="1002903"/>
            <a:ext cx="11794732" cy="430887"/>
          </a:xfrm>
          <a:prstGeom prst="rect">
            <a:avLst/>
          </a:prstGeom>
          <a:noFill/>
          <a:ln>
            <a:noFill/>
          </a:ln>
        </p:spPr>
        <p:txBody>
          <a:bodyPr wrap="square" lIns="0" tIns="0" rIns="0" bIns="0" rtlCol="0">
            <a:spAutoFit/>
          </a:bodyPr>
          <a:lstStyle/>
          <a:p>
            <a:r>
              <a:rPr lang="en-US" sz="1400">
                <a:latin typeface="Georgia" pitchFamily="18" charset="0"/>
                <a:cs typeface="Arial" pitchFamily="34" charset="0"/>
              </a:rPr>
              <a:t>Syndicated loans provide clients with the ability to secure large-scale diversified financing at the current market rate. These loans are funded by a group of investors (e.g., syndicate), where one investor serves as the lead arranger.</a:t>
            </a:r>
            <a:endParaRPr lang="en-GB" sz="1400">
              <a:latin typeface="Georgia" pitchFamily="18" charset="0"/>
              <a:cs typeface="Arial" pitchFamily="34" charset="0"/>
            </a:endParaRPr>
          </a:p>
        </p:txBody>
      </p:sp>
      <p:sp>
        <p:nvSpPr>
          <p:cNvPr id="115" name="Text Placeholder 2">
            <a:extLst>
              <a:ext uri="{FF2B5EF4-FFF2-40B4-BE49-F238E27FC236}">
                <a16:creationId xmlns:a16="http://schemas.microsoft.com/office/drawing/2014/main" id="{2B199BE7-2E38-4575-A696-209B0405A105}"/>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Our understanding of Syndicated Loans</a:t>
            </a:r>
          </a:p>
        </p:txBody>
      </p:sp>
    </p:spTree>
    <p:custDataLst>
      <p:custData r:id="rId1"/>
      <p:tags r:id="rId2"/>
    </p:custDataLst>
    <p:extLst>
      <p:ext uri="{BB962C8B-B14F-4D97-AF65-F5344CB8AC3E}">
        <p14:creationId xmlns:p14="http://schemas.microsoft.com/office/powerpoint/2010/main" val="273017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Syndicated Loan</a:t>
            </a:r>
          </a:p>
        </p:txBody>
      </p:sp>
      <p:sp>
        <p:nvSpPr>
          <p:cNvPr id="59" name="Text Placeholder 2"/>
          <p:cNvSpPr>
            <a:spLocks noGrp="1"/>
          </p:cNvSpPr>
          <p:nvPr/>
        </p:nvSpPr>
        <p:spPr>
          <a:xfrm>
            <a:off x="2126428" y="941294"/>
            <a:ext cx="7947213" cy="734209"/>
          </a:xfrm>
          <a:prstGeom prst="rect">
            <a:avLst/>
          </a:prstGeom>
        </p:spPr>
        <p:txBody>
          <a:bodyPr vert="horz" lIns="0" tIns="0" rIns="0" bIns="0" rtlCol="0">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endParaRPr lang="en-US" sz="2118" b="1" i="1">
              <a:solidFill>
                <a:schemeClr val="tx2"/>
              </a:solidFill>
            </a:endParaRPr>
          </a:p>
        </p:txBody>
      </p:sp>
      <p:grpSp>
        <p:nvGrpSpPr>
          <p:cNvPr id="177" name="Group 176"/>
          <p:cNvGrpSpPr/>
          <p:nvPr/>
        </p:nvGrpSpPr>
        <p:grpSpPr>
          <a:xfrm>
            <a:off x="122003" y="1027423"/>
            <a:ext cx="12069998" cy="2838351"/>
            <a:chOff x="173278" y="1418707"/>
            <a:chExt cx="10023634" cy="2879093"/>
          </a:xfrm>
        </p:grpSpPr>
        <p:grpSp>
          <p:nvGrpSpPr>
            <p:cNvPr id="168" name="Group 167"/>
            <p:cNvGrpSpPr/>
            <p:nvPr/>
          </p:nvGrpSpPr>
          <p:grpSpPr>
            <a:xfrm>
              <a:off x="173278" y="1773023"/>
              <a:ext cx="10023634" cy="2524777"/>
              <a:chOff x="188772" y="1533704"/>
              <a:chExt cx="10023634" cy="2524777"/>
            </a:xfrm>
          </p:grpSpPr>
          <p:grpSp>
            <p:nvGrpSpPr>
              <p:cNvPr id="137" name="Group 136"/>
              <p:cNvGrpSpPr/>
              <p:nvPr/>
            </p:nvGrpSpPr>
            <p:grpSpPr>
              <a:xfrm>
                <a:off x="188772" y="1783081"/>
                <a:ext cx="7659828" cy="2123576"/>
                <a:chOff x="188772" y="1783081"/>
                <a:chExt cx="7659828" cy="2123576"/>
              </a:xfrm>
            </p:grpSpPr>
            <p:grpSp>
              <p:nvGrpSpPr>
                <p:cNvPr id="120" name="Group 119"/>
                <p:cNvGrpSpPr/>
                <p:nvPr/>
              </p:nvGrpSpPr>
              <p:grpSpPr>
                <a:xfrm>
                  <a:off x="188772" y="1783081"/>
                  <a:ext cx="5521654" cy="2123576"/>
                  <a:chOff x="188772" y="1783081"/>
                  <a:chExt cx="5521654" cy="2123576"/>
                </a:xfrm>
              </p:grpSpPr>
              <p:grpSp>
                <p:nvGrpSpPr>
                  <p:cNvPr id="102" name="Group 101"/>
                  <p:cNvGrpSpPr/>
                  <p:nvPr/>
                </p:nvGrpSpPr>
                <p:grpSpPr>
                  <a:xfrm>
                    <a:off x="188772" y="1839015"/>
                    <a:ext cx="2389671" cy="2047185"/>
                    <a:chOff x="188772" y="1839015"/>
                    <a:chExt cx="2389671" cy="2047185"/>
                  </a:xfrm>
                </p:grpSpPr>
                <p:sp>
                  <p:nvSpPr>
                    <p:cNvPr id="93" name="Freeform 4903"/>
                    <p:cNvSpPr>
                      <a:spLocks noEditPoints="1"/>
                    </p:cNvSpPr>
                    <p:nvPr/>
                  </p:nvSpPr>
                  <p:spPr bwMode="auto">
                    <a:xfrm>
                      <a:off x="1857178" y="1898904"/>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94" name="Freeform 4921"/>
                    <p:cNvSpPr>
                      <a:spLocks noEditPoints="1"/>
                    </p:cNvSpPr>
                    <p:nvPr/>
                  </p:nvSpPr>
                  <p:spPr bwMode="auto">
                    <a:xfrm>
                      <a:off x="365000" y="1847875"/>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cxnSp>
                  <p:nvCxnSpPr>
                    <p:cNvPr id="57" name="Straight Arrow Connector 56"/>
                    <p:cNvCxnSpPr/>
                    <p:nvPr/>
                  </p:nvCxnSpPr>
                  <p:spPr>
                    <a:xfrm>
                      <a:off x="762000" y="2054352"/>
                      <a:ext cx="1018978"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a:off x="2058010" y="2622267"/>
                      <a:ext cx="0" cy="34953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Freeform 4903"/>
                    <p:cNvSpPr>
                      <a:spLocks noEditPoints="1"/>
                    </p:cNvSpPr>
                    <p:nvPr/>
                  </p:nvSpPr>
                  <p:spPr bwMode="auto">
                    <a:xfrm>
                      <a:off x="365000" y="306613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96" name="Freeform 4903"/>
                    <p:cNvSpPr>
                      <a:spLocks noEditPoints="1"/>
                    </p:cNvSpPr>
                    <p:nvPr/>
                  </p:nvSpPr>
                  <p:spPr bwMode="auto">
                    <a:xfrm>
                      <a:off x="1098176" y="306613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97" name="Freeform 4903"/>
                    <p:cNvSpPr>
                      <a:spLocks noEditPoints="1"/>
                    </p:cNvSpPr>
                    <p:nvPr/>
                  </p:nvSpPr>
                  <p:spPr bwMode="auto">
                    <a:xfrm>
                      <a:off x="1843599" y="306613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61" name="Rectangle 60"/>
                    <p:cNvSpPr/>
                    <p:nvPr/>
                  </p:nvSpPr>
                  <p:spPr>
                    <a:xfrm>
                      <a:off x="304800" y="2971800"/>
                      <a:ext cx="2057400" cy="758952"/>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latin typeface="Georgia" panose="02040502050405020303" pitchFamily="18" charset="0"/>
                      </a:endParaRPr>
                    </a:p>
                  </p:txBody>
                </p:sp>
                <p:sp>
                  <p:nvSpPr>
                    <p:cNvPr id="62" name="TextBox 61"/>
                    <p:cNvSpPr txBox="1"/>
                    <p:nvPr/>
                  </p:nvSpPr>
                  <p:spPr>
                    <a:xfrm>
                      <a:off x="336755" y="3501409"/>
                      <a:ext cx="7331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Member 1</a:t>
                      </a:r>
                    </a:p>
                  </p:txBody>
                </p:sp>
                <p:sp>
                  <p:nvSpPr>
                    <p:cNvPr id="98" name="TextBox 97"/>
                    <p:cNvSpPr txBox="1"/>
                    <p:nvPr/>
                  </p:nvSpPr>
                  <p:spPr>
                    <a:xfrm>
                      <a:off x="1069931" y="3505580"/>
                      <a:ext cx="7331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Member 2</a:t>
                      </a:r>
                    </a:p>
                  </p:txBody>
                </p:sp>
                <p:sp>
                  <p:nvSpPr>
                    <p:cNvPr id="99" name="TextBox 98"/>
                    <p:cNvSpPr txBox="1"/>
                    <p:nvPr/>
                  </p:nvSpPr>
                  <p:spPr>
                    <a:xfrm>
                      <a:off x="1756734" y="3510612"/>
                      <a:ext cx="7331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Member 3</a:t>
                      </a:r>
                    </a:p>
                  </p:txBody>
                </p:sp>
                <p:sp>
                  <p:nvSpPr>
                    <p:cNvPr id="63" name="TextBox 62"/>
                    <p:cNvSpPr txBox="1"/>
                    <p:nvPr/>
                  </p:nvSpPr>
                  <p:spPr>
                    <a:xfrm>
                      <a:off x="188772" y="2330706"/>
                      <a:ext cx="868065" cy="218537"/>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Corporation</a:t>
                      </a:r>
                    </a:p>
                  </p:txBody>
                </p:sp>
                <p:sp>
                  <p:nvSpPr>
                    <p:cNvPr id="100" name="TextBox 99"/>
                    <p:cNvSpPr txBox="1"/>
                    <p:nvPr/>
                  </p:nvSpPr>
                  <p:spPr>
                    <a:xfrm>
                      <a:off x="1607977" y="2325773"/>
                      <a:ext cx="970466" cy="218537"/>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Lead Arranger</a:t>
                      </a:r>
                    </a:p>
                  </p:txBody>
                </p:sp>
                <p:sp>
                  <p:nvSpPr>
                    <p:cNvPr id="64" name="Rectangle 63"/>
                    <p:cNvSpPr/>
                    <p:nvPr/>
                  </p:nvSpPr>
                  <p:spPr>
                    <a:xfrm>
                      <a:off x="762000" y="3659468"/>
                      <a:ext cx="1143000" cy="226732"/>
                    </a:xfrm>
                    <a:prstGeom prst="rect">
                      <a:avLst/>
                    </a:prstGeom>
                    <a:solidFill>
                      <a:srgbClr val="FFFFFF"/>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600" b="1">
                          <a:latin typeface="Georgia" panose="02040502050405020303" pitchFamily="18" charset="0"/>
                        </a:rPr>
                        <a:t>Syndicate</a:t>
                      </a:r>
                    </a:p>
                  </p:txBody>
                </p:sp>
                <p:sp>
                  <p:nvSpPr>
                    <p:cNvPr id="101" name="TextBox 100"/>
                    <p:cNvSpPr txBox="1"/>
                    <p:nvPr/>
                  </p:nvSpPr>
                  <p:spPr>
                    <a:xfrm>
                      <a:off x="874383" y="1839015"/>
                      <a:ext cx="882790"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Loan Request</a:t>
                      </a:r>
                    </a:p>
                  </p:txBody>
                </p:sp>
              </p:grpSp>
              <p:grpSp>
                <p:nvGrpSpPr>
                  <p:cNvPr id="119" name="Group 118"/>
                  <p:cNvGrpSpPr/>
                  <p:nvPr/>
                </p:nvGrpSpPr>
                <p:grpSpPr>
                  <a:xfrm>
                    <a:off x="2654710" y="1783081"/>
                    <a:ext cx="3055716" cy="2123576"/>
                    <a:chOff x="2654710" y="1783081"/>
                    <a:chExt cx="3055716" cy="2123576"/>
                  </a:xfrm>
                </p:grpSpPr>
                <p:sp>
                  <p:nvSpPr>
                    <p:cNvPr id="103" name="Freeform 4903"/>
                    <p:cNvSpPr>
                      <a:spLocks noEditPoints="1"/>
                    </p:cNvSpPr>
                    <p:nvPr/>
                  </p:nvSpPr>
                  <p:spPr bwMode="auto">
                    <a:xfrm>
                      <a:off x="3046684" y="1934002"/>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cxnSp>
                  <p:nvCxnSpPr>
                    <p:cNvPr id="105" name="Straight Connector 104"/>
                    <p:cNvCxnSpPr/>
                    <p:nvPr/>
                  </p:nvCxnSpPr>
                  <p:spPr>
                    <a:xfrm>
                      <a:off x="2654710" y="1847875"/>
                      <a:ext cx="0" cy="1924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858620" y="2901777"/>
                      <a:ext cx="671049" cy="632757"/>
                      <a:chOff x="2931081" y="3068994"/>
                      <a:chExt cx="671049" cy="632757"/>
                    </a:xfrm>
                  </p:grpSpPr>
                  <p:sp>
                    <p:nvSpPr>
                      <p:cNvPr id="106" name="Freeform 4903"/>
                      <p:cNvSpPr>
                        <a:spLocks noEditPoints="1"/>
                      </p:cNvSpPr>
                      <p:nvPr/>
                    </p:nvSpPr>
                    <p:spPr bwMode="auto">
                      <a:xfrm>
                        <a:off x="3085213" y="3068994"/>
                        <a:ext cx="283508" cy="283806"/>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7" name="Freeform 4903"/>
                      <p:cNvSpPr>
                        <a:spLocks noEditPoints="1"/>
                      </p:cNvSpPr>
                      <p:nvPr/>
                    </p:nvSpPr>
                    <p:spPr bwMode="auto">
                      <a:xfrm>
                        <a:off x="2931081" y="3417945"/>
                        <a:ext cx="283508" cy="283806"/>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8" name="Freeform 4903"/>
                      <p:cNvSpPr>
                        <a:spLocks noEditPoints="1"/>
                      </p:cNvSpPr>
                      <p:nvPr/>
                    </p:nvSpPr>
                    <p:spPr bwMode="auto">
                      <a:xfrm>
                        <a:off x="3318622" y="3406895"/>
                        <a:ext cx="283508" cy="283806"/>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grpSp>
                <p:sp>
                  <p:nvSpPr>
                    <p:cNvPr id="109" name="TextBox 108"/>
                    <p:cNvSpPr txBox="1"/>
                    <p:nvPr/>
                  </p:nvSpPr>
                  <p:spPr>
                    <a:xfrm>
                      <a:off x="2779464" y="2344240"/>
                      <a:ext cx="970467" cy="43707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Lead</a:t>
                      </a:r>
                    </a:p>
                    <a:p>
                      <a:pPr algn="ctr"/>
                      <a:r>
                        <a:rPr lang="en-GB" sz="1400">
                          <a:latin typeface="Georgia" pitchFamily="18" charset="0"/>
                          <a:cs typeface="Arial" pitchFamily="34" charset="0"/>
                        </a:rPr>
                        <a:t>Arranger</a:t>
                      </a:r>
                    </a:p>
                  </p:txBody>
                </p:sp>
                <p:sp>
                  <p:nvSpPr>
                    <p:cNvPr id="111" name="TextBox 110"/>
                    <p:cNvSpPr txBox="1"/>
                    <p:nvPr/>
                  </p:nvSpPr>
                  <p:spPr>
                    <a:xfrm>
                      <a:off x="2691480" y="3636550"/>
                      <a:ext cx="970467" cy="21853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Syndicate</a:t>
                      </a:r>
                    </a:p>
                  </p:txBody>
                </p:sp>
                <p:sp>
                  <p:nvSpPr>
                    <p:cNvPr id="112" name="Freeform 4899"/>
                    <p:cNvSpPr>
                      <a:spLocks noEditPoints="1"/>
                    </p:cNvSpPr>
                    <p:nvPr/>
                  </p:nvSpPr>
                  <p:spPr bwMode="auto">
                    <a:xfrm>
                      <a:off x="3733888" y="1854789"/>
                      <a:ext cx="1828712" cy="172661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13" name="Freeform 4921"/>
                    <p:cNvSpPr>
                      <a:spLocks noEditPoints="1"/>
                    </p:cNvSpPr>
                    <p:nvPr/>
                  </p:nvSpPr>
                  <p:spPr bwMode="auto">
                    <a:xfrm>
                      <a:off x="4736438" y="2255595"/>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14" name="TextBox 113"/>
                    <p:cNvSpPr txBox="1"/>
                    <p:nvPr/>
                  </p:nvSpPr>
                  <p:spPr>
                    <a:xfrm>
                      <a:off x="4550810" y="2686969"/>
                      <a:ext cx="7933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Corporation</a:t>
                      </a:r>
                    </a:p>
                  </p:txBody>
                </p:sp>
                <p:sp>
                  <p:nvSpPr>
                    <p:cNvPr id="115" name="Rectangle 114"/>
                    <p:cNvSpPr/>
                    <p:nvPr/>
                  </p:nvSpPr>
                  <p:spPr>
                    <a:xfrm>
                      <a:off x="2717419" y="1783081"/>
                      <a:ext cx="970466" cy="2123576"/>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latin typeface="Georgia" panose="02040502050405020303" pitchFamily="18" charset="0"/>
                      </a:endParaRPr>
                    </a:p>
                  </p:txBody>
                </p:sp>
                <p:cxnSp>
                  <p:nvCxnSpPr>
                    <p:cNvPr id="117" name="Straight Arrow Connector 116"/>
                    <p:cNvCxnSpPr/>
                    <p:nvPr/>
                  </p:nvCxnSpPr>
                  <p:spPr>
                    <a:xfrm>
                      <a:off x="3688664" y="2514600"/>
                      <a:ext cx="42613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710426" y="1885041"/>
                      <a:ext cx="0" cy="1924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6" name="Group 135"/>
                <p:cNvGrpSpPr/>
                <p:nvPr/>
              </p:nvGrpSpPr>
              <p:grpSpPr>
                <a:xfrm>
                  <a:off x="5831328" y="1893766"/>
                  <a:ext cx="2017272" cy="1924959"/>
                  <a:chOff x="5831328" y="1893766"/>
                  <a:chExt cx="2017272" cy="1924959"/>
                </a:xfrm>
              </p:grpSpPr>
              <p:sp>
                <p:nvSpPr>
                  <p:cNvPr id="121" name="Freeform 4903"/>
                  <p:cNvSpPr>
                    <a:spLocks noEditPoints="1"/>
                  </p:cNvSpPr>
                  <p:nvPr/>
                </p:nvSpPr>
                <p:spPr bwMode="auto">
                  <a:xfrm>
                    <a:off x="5831328" y="3132382"/>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cxnSp>
                <p:nvCxnSpPr>
                  <p:cNvPr id="122" name="Straight Connector 121"/>
                  <p:cNvCxnSpPr/>
                  <p:nvPr/>
                </p:nvCxnSpPr>
                <p:spPr>
                  <a:xfrm>
                    <a:off x="7848600" y="1893766"/>
                    <a:ext cx="0" cy="1924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Freeform 4903"/>
                  <p:cNvSpPr>
                    <a:spLocks noEditPoints="1"/>
                  </p:cNvSpPr>
                  <p:nvPr/>
                </p:nvSpPr>
                <p:spPr bwMode="auto">
                  <a:xfrm>
                    <a:off x="6527002" y="190777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24" name="Freeform 4903"/>
                  <p:cNvSpPr>
                    <a:spLocks noEditPoints="1"/>
                  </p:cNvSpPr>
                  <p:nvPr/>
                </p:nvSpPr>
                <p:spPr bwMode="auto">
                  <a:xfrm>
                    <a:off x="6603657" y="3132382"/>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25" name="Freeform 4903"/>
                  <p:cNvSpPr>
                    <a:spLocks noEditPoints="1"/>
                  </p:cNvSpPr>
                  <p:nvPr/>
                </p:nvSpPr>
                <p:spPr bwMode="auto">
                  <a:xfrm>
                    <a:off x="7375986" y="3132382"/>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cxnSp>
                <p:nvCxnSpPr>
                  <p:cNvPr id="127" name="Straight Connector 126"/>
                  <p:cNvCxnSpPr/>
                  <p:nvPr/>
                </p:nvCxnSpPr>
                <p:spPr>
                  <a:xfrm>
                    <a:off x="5914999" y="2790746"/>
                    <a:ext cx="1607096"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718547" y="2513516"/>
                    <a:ext cx="0" cy="53016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914999" y="2790746"/>
                    <a:ext cx="0" cy="18105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522095" y="2787477"/>
                    <a:ext cx="0" cy="228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8" name="TextBox 137"/>
              <p:cNvSpPr txBox="1"/>
              <p:nvPr/>
            </p:nvSpPr>
            <p:spPr>
              <a:xfrm>
                <a:off x="6301747" y="2345323"/>
                <a:ext cx="970467" cy="218537"/>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Lead Arranger</a:t>
                </a:r>
              </a:p>
            </p:txBody>
          </p:sp>
          <p:sp>
            <p:nvSpPr>
              <p:cNvPr id="139" name="TextBox 138"/>
              <p:cNvSpPr txBox="1"/>
              <p:nvPr/>
            </p:nvSpPr>
            <p:spPr>
              <a:xfrm>
                <a:off x="6966442" y="1853209"/>
                <a:ext cx="660291" cy="466407"/>
              </a:xfrm>
              <a:prstGeom prst="rect">
                <a:avLst/>
              </a:prstGeom>
              <a:noFill/>
              <a:ln>
                <a:noFill/>
              </a:ln>
            </p:spPr>
            <p:txBody>
              <a:bodyPr wrap="square" lIns="0" tIns="0" rIns="0" bIns="0" rtlCol="0">
                <a:spAutoFit/>
              </a:bodyPr>
              <a:lstStyle/>
              <a:p>
                <a:pPr algn="ctr"/>
                <a:r>
                  <a:rPr lang="en-GB" sz="1588" i="1">
                    <a:latin typeface="Georgia" panose="02040502050405020303" pitchFamily="18" charset="0"/>
                    <a:cs typeface="Arial" pitchFamily="34" charset="0"/>
                  </a:rPr>
                  <a:t>30% </a:t>
                </a:r>
                <a:r>
                  <a:rPr lang="en-GB" sz="1400" i="1">
                    <a:latin typeface="Georgia" panose="02040502050405020303" pitchFamily="18" charset="0"/>
                    <a:cs typeface="Arial" pitchFamily="34" charset="0"/>
                  </a:rPr>
                  <a:t>Pledged</a:t>
                </a:r>
              </a:p>
            </p:txBody>
          </p:sp>
          <p:sp>
            <p:nvSpPr>
              <p:cNvPr id="140" name="TextBox 139"/>
              <p:cNvSpPr txBox="1"/>
              <p:nvPr/>
            </p:nvSpPr>
            <p:spPr>
              <a:xfrm>
                <a:off x="5735061" y="3475660"/>
                <a:ext cx="7331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Member 1</a:t>
                </a:r>
              </a:p>
            </p:txBody>
          </p:sp>
          <p:sp>
            <p:nvSpPr>
              <p:cNvPr id="141" name="TextBox 140"/>
              <p:cNvSpPr txBox="1"/>
              <p:nvPr/>
            </p:nvSpPr>
            <p:spPr>
              <a:xfrm>
                <a:off x="6470849" y="3477849"/>
                <a:ext cx="7331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Member 2</a:t>
                </a:r>
              </a:p>
            </p:txBody>
          </p:sp>
          <p:sp>
            <p:nvSpPr>
              <p:cNvPr id="142" name="TextBox 141"/>
              <p:cNvSpPr txBox="1"/>
              <p:nvPr/>
            </p:nvSpPr>
            <p:spPr>
              <a:xfrm>
                <a:off x="7231271" y="3473791"/>
                <a:ext cx="7331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Member 3</a:t>
                </a:r>
              </a:p>
            </p:txBody>
          </p:sp>
          <p:sp>
            <p:nvSpPr>
              <p:cNvPr id="143" name="TextBox 142"/>
              <p:cNvSpPr txBox="1"/>
              <p:nvPr/>
            </p:nvSpPr>
            <p:spPr>
              <a:xfrm>
                <a:off x="5688669" y="3683846"/>
                <a:ext cx="583258" cy="374635"/>
              </a:xfrm>
              <a:prstGeom prst="rect">
                <a:avLst/>
              </a:prstGeom>
              <a:noFill/>
              <a:ln>
                <a:noFill/>
              </a:ln>
            </p:spPr>
            <p:txBody>
              <a:bodyPr wrap="square" lIns="0" tIns="0" rIns="0" bIns="0" rtlCol="0">
                <a:spAutoFit/>
              </a:bodyPr>
              <a:lstStyle/>
              <a:p>
                <a:pPr algn="ctr"/>
                <a:r>
                  <a:rPr lang="en-GB" sz="1200" i="1">
                    <a:latin typeface="Georgia" panose="02040502050405020303" pitchFamily="18" charset="0"/>
                    <a:cs typeface="Arial" pitchFamily="34" charset="0"/>
                  </a:rPr>
                  <a:t>25% Pledged</a:t>
                </a:r>
              </a:p>
            </p:txBody>
          </p:sp>
          <p:sp>
            <p:nvSpPr>
              <p:cNvPr id="144" name="TextBox 143"/>
              <p:cNvSpPr txBox="1"/>
              <p:nvPr/>
            </p:nvSpPr>
            <p:spPr>
              <a:xfrm>
                <a:off x="6426918" y="3682152"/>
                <a:ext cx="583258" cy="374634"/>
              </a:xfrm>
              <a:prstGeom prst="rect">
                <a:avLst/>
              </a:prstGeom>
              <a:noFill/>
              <a:ln>
                <a:noFill/>
              </a:ln>
            </p:spPr>
            <p:txBody>
              <a:bodyPr wrap="square" lIns="0" tIns="0" rIns="0" bIns="0" rtlCol="0">
                <a:spAutoFit/>
              </a:bodyPr>
              <a:lstStyle/>
              <a:p>
                <a:pPr algn="ctr"/>
                <a:r>
                  <a:rPr lang="en-GB" sz="1200" i="1">
                    <a:latin typeface="Georgia" panose="02040502050405020303" pitchFamily="18" charset="0"/>
                    <a:cs typeface="Arial" pitchFamily="34" charset="0"/>
                  </a:rPr>
                  <a:t>20% Pledged</a:t>
                </a:r>
              </a:p>
            </p:txBody>
          </p:sp>
          <p:sp>
            <p:nvSpPr>
              <p:cNvPr id="145" name="TextBox 144"/>
              <p:cNvSpPr txBox="1"/>
              <p:nvPr/>
            </p:nvSpPr>
            <p:spPr>
              <a:xfrm>
                <a:off x="7216693" y="3675339"/>
                <a:ext cx="583258" cy="374634"/>
              </a:xfrm>
              <a:prstGeom prst="rect">
                <a:avLst/>
              </a:prstGeom>
              <a:noFill/>
              <a:ln>
                <a:noFill/>
              </a:ln>
            </p:spPr>
            <p:txBody>
              <a:bodyPr wrap="square" lIns="0" tIns="0" rIns="0" bIns="0" rtlCol="0">
                <a:spAutoFit/>
              </a:bodyPr>
              <a:lstStyle/>
              <a:p>
                <a:pPr algn="ctr"/>
                <a:r>
                  <a:rPr lang="en-GB" sz="1200" i="1">
                    <a:latin typeface="Georgia" panose="02040502050405020303" pitchFamily="18" charset="0"/>
                    <a:cs typeface="Arial" pitchFamily="34" charset="0"/>
                  </a:rPr>
                  <a:t>25% Pledged</a:t>
                </a:r>
              </a:p>
            </p:txBody>
          </p:sp>
          <p:sp>
            <p:nvSpPr>
              <p:cNvPr id="146" name="Freeform 4903"/>
              <p:cNvSpPr>
                <a:spLocks noEditPoints="1"/>
              </p:cNvSpPr>
              <p:nvPr/>
            </p:nvSpPr>
            <p:spPr bwMode="auto">
              <a:xfrm>
                <a:off x="7996164" y="1909862"/>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47" name="Freeform 4921"/>
              <p:cNvSpPr>
                <a:spLocks noEditPoints="1"/>
              </p:cNvSpPr>
              <p:nvPr/>
            </p:nvSpPr>
            <p:spPr bwMode="auto">
              <a:xfrm>
                <a:off x="9554914" y="1818495"/>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cxnSp>
            <p:nvCxnSpPr>
              <p:cNvPr id="148" name="Straight Arrow Connector 147"/>
              <p:cNvCxnSpPr/>
              <p:nvPr/>
            </p:nvCxnSpPr>
            <p:spPr>
              <a:xfrm>
                <a:off x="8549640" y="1992712"/>
                <a:ext cx="8229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H="1">
                <a:off x="8549640" y="2218382"/>
                <a:ext cx="8229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8566167" y="1770121"/>
                <a:ext cx="882790"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Loan Funded</a:t>
                </a:r>
              </a:p>
            </p:txBody>
          </p:sp>
          <p:sp>
            <p:nvSpPr>
              <p:cNvPr id="154" name="TextBox 153"/>
              <p:cNvSpPr txBox="1"/>
              <p:nvPr/>
            </p:nvSpPr>
            <p:spPr>
              <a:xfrm>
                <a:off x="8472703" y="2305955"/>
                <a:ext cx="1126249"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Principal &amp; Interest</a:t>
                </a:r>
              </a:p>
            </p:txBody>
          </p:sp>
          <p:sp>
            <p:nvSpPr>
              <p:cNvPr id="155" name="Freeform 4903"/>
              <p:cNvSpPr>
                <a:spLocks noEditPoints="1"/>
              </p:cNvSpPr>
              <p:nvPr/>
            </p:nvSpPr>
            <p:spPr bwMode="auto">
              <a:xfrm>
                <a:off x="7945291" y="317644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56" name="Freeform 4903"/>
              <p:cNvSpPr>
                <a:spLocks noEditPoints="1"/>
              </p:cNvSpPr>
              <p:nvPr/>
            </p:nvSpPr>
            <p:spPr bwMode="auto">
              <a:xfrm>
                <a:off x="8678467" y="317644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57" name="Freeform 4903"/>
              <p:cNvSpPr>
                <a:spLocks noEditPoints="1"/>
              </p:cNvSpPr>
              <p:nvPr/>
            </p:nvSpPr>
            <p:spPr bwMode="auto">
              <a:xfrm>
                <a:off x="9423890" y="317644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58" name="Rectangle 157"/>
              <p:cNvSpPr/>
              <p:nvPr/>
            </p:nvSpPr>
            <p:spPr>
              <a:xfrm>
                <a:off x="7885091" y="3082118"/>
                <a:ext cx="2057400" cy="758952"/>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latin typeface="Georgia" panose="02040502050405020303" pitchFamily="18" charset="0"/>
                </a:endParaRPr>
              </a:p>
            </p:txBody>
          </p:sp>
          <p:sp>
            <p:nvSpPr>
              <p:cNvPr id="159" name="TextBox 158"/>
              <p:cNvSpPr txBox="1"/>
              <p:nvPr/>
            </p:nvSpPr>
            <p:spPr>
              <a:xfrm>
                <a:off x="7917046" y="3611726"/>
                <a:ext cx="7331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Member 1</a:t>
                </a:r>
              </a:p>
            </p:txBody>
          </p:sp>
          <p:sp>
            <p:nvSpPr>
              <p:cNvPr id="160" name="TextBox 159"/>
              <p:cNvSpPr txBox="1"/>
              <p:nvPr/>
            </p:nvSpPr>
            <p:spPr>
              <a:xfrm>
                <a:off x="8650222" y="3615898"/>
                <a:ext cx="7331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Member 2</a:t>
                </a:r>
              </a:p>
            </p:txBody>
          </p:sp>
          <p:sp>
            <p:nvSpPr>
              <p:cNvPr id="161" name="TextBox 160"/>
              <p:cNvSpPr txBox="1"/>
              <p:nvPr/>
            </p:nvSpPr>
            <p:spPr>
              <a:xfrm>
                <a:off x="9337025" y="3620930"/>
                <a:ext cx="733176" cy="187317"/>
              </a:xfrm>
              <a:prstGeom prst="rect">
                <a:avLst/>
              </a:prstGeom>
              <a:noFill/>
              <a:ln>
                <a:noFill/>
              </a:ln>
            </p:spPr>
            <p:txBody>
              <a:bodyPr wrap="square" lIns="0" tIns="0" rIns="0" bIns="0" rtlCol="0">
                <a:spAutoFit/>
              </a:bodyPr>
              <a:lstStyle/>
              <a:p>
                <a:r>
                  <a:rPr lang="en-GB" sz="1200">
                    <a:latin typeface="Georgia" panose="02040502050405020303" pitchFamily="18" charset="0"/>
                    <a:cs typeface="Arial" pitchFamily="34" charset="0"/>
                  </a:rPr>
                  <a:t>Member 3</a:t>
                </a:r>
              </a:p>
            </p:txBody>
          </p:sp>
          <p:sp>
            <p:nvSpPr>
              <p:cNvPr id="162" name="Rectangle 161"/>
              <p:cNvSpPr/>
              <p:nvPr/>
            </p:nvSpPr>
            <p:spPr>
              <a:xfrm>
                <a:off x="8342291" y="3769786"/>
                <a:ext cx="1143000" cy="226732"/>
              </a:xfrm>
              <a:prstGeom prst="rect">
                <a:avLst/>
              </a:prstGeom>
              <a:solidFill>
                <a:srgbClr val="FFFFFF"/>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600" b="1">
                    <a:latin typeface="Georgia" panose="02040502050405020303" pitchFamily="18" charset="0"/>
                  </a:rPr>
                  <a:t>Syndicate</a:t>
                </a:r>
              </a:p>
            </p:txBody>
          </p:sp>
          <p:sp>
            <p:nvSpPr>
              <p:cNvPr id="163" name="TextBox 162"/>
              <p:cNvSpPr txBox="1"/>
              <p:nvPr/>
            </p:nvSpPr>
            <p:spPr>
              <a:xfrm>
                <a:off x="7799950" y="1533704"/>
                <a:ext cx="1002891" cy="21853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Lead Arranger</a:t>
                </a:r>
              </a:p>
            </p:txBody>
          </p:sp>
          <p:sp>
            <p:nvSpPr>
              <p:cNvPr id="164" name="TextBox 163"/>
              <p:cNvSpPr txBox="1"/>
              <p:nvPr/>
            </p:nvSpPr>
            <p:spPr>
              <a:xfrm>
                <a:off x="9248224" y="1555607"/>
                <a:ext cx="964182" cy="218537"/>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Corporation</a:t>
                </a:r>
              </a:p>
            </p:txBody>
          </p:sp>
          <p:cxnSp>
            <p:nvCxnSpPr>
              <p:cNvPr id="166" name="Straight Arrow Connector 165"/>
              <p:cNvCxnSpPr/>
              <p:nvPr/>
            </p:nvCxnSpPr>
            <p:spPr>
              <a:xfrm>
                <a:off x="8249026" y="2344239"/>
                <a:ext cx="0" cy="64257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8347562" y="2718094"/>
                <a:ext cx="1329500" cy="218537"/>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Syndication</a:t>
                </a:r>
              </a:p>
            </p:txBody>
          </p:sp>
        </p:grpSp>
        <p:cxnSp>
          <p:nvCxnSpPr>
            <p:cNvPr id="169" name="Straight Arrow Connector 168"/>
            <p:cNvCxnSpPr/>
            <p:nvPr/>
          </p:nvCxnSpPr>
          <p:spPr>
            <a:xfrm>
              <a:off x="473659" y="1696061"/>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2634272" y="1696061"/>
              <a:ext cx="26517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580926" y="1696061"/>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7803055" y="1689964"/>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73881" y="1418707"/>
              <a:ext cx="1761469" cy="21853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Syndication</a:t>
              </a:r>
            </a:p>
          </p:txBody>
        </p:sp>
        <p:sp>
          <p:nvSpPr>
            <p:cNvPr id="174" name="TextBox 173"/>
            <p:cNvSpPr txBox="1"/>
            <p:nvPr/>
          </p:nvSpPr>
          <p:spPr>
            <a:xfrm>
              <a:off x="3110183" y="1432003"/>
              <a:ext cx="1761469" cy="21853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Diligence</a:t>
              </a:r>
            </a:p>
          </p:txBody>
        </p:sp>
        <p:sp>
          <p:nvSpPr>
            <p:cNvPr id="175" name="TextBox 174"/>
            <p:cNvSpPr txBox="1"/>
            <p:nvPr/>
          </p:nvSpPr>
          <p:spPr>
            <a:xfrm>
              <a:off x="5808179" y="1430691"/>
              <a:ext cx="1761469" cy="21853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Underwriting</a:t>
              </a:r>
            </a:p>
          </p:txBody>
        </p:sp>
        <p:sp>
          <p:nvSpPr>
            <p:cNvPr id="176" name="TextBox 175"/>
            <p:cNvSpPr txBox="1"/>
            <p:nvPr/>
          </p:nvSpPr>
          <p:spPr>
            <a:xfrm>
              <a:off x="7985055" y="1429722"/>
              <a:ext cx="1761469" cy="21853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Closing and servicing</a:t>
              </a:r>
            </a:p>
          </p:txBody>
        </p:sp>
      </p:grpSp>
      <p:sp>
        <p:nvSpPr>
          <p:cNvPr id="179" name="TextBox 178"/>
          <p:cNvSpPr txBox="1"/>
          <p:nvPr/>
        </p:nvSpPr>
        <p:spPr>
          <a:xfrm>
            <a:off x="437334" y="4364016"/>
            <a:ext cx="3366235" cy="1938992"/>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GB" sz="1400" b="1">
                <a:solidFill>
                  <a:schemeClr val="accent2">
                    <a:lumMod val="75000"/>
                  </a:schemeClr>
                </a:solidFill>
                <a:latin typeface="Georgia" panose="02040502050405020303" pitchFamily="18" charset="0"/>
                <a:cs typeface="Arial" pitchFamily="34" charset="0"/>
              </a:rPr>
              <a:t>Time-intensive process: </a:t>
            </a:r>
            <a:r>
              <a:rPr lang="en-GB" sz="1400">
                <a:latin typeface="Georgia" panose="02040502050405020303" pitchFamily="18" charset="0"/>
                <a:cs typeface="Arial" pitchFamily="34" charset="0"/>
              </a:rPr>
              <a:t>S</a:t>
            </a:r>
            <a:r>
              <a:rPr lang="en-US" sz="1400">
                <a:latin typeface="Georgia" panose="02040502050405020303" pitchFamily="18" charset="0"/>
                <a:cs typeface="Arial" pitchFamily="34" charset="0"/>
              </a:rPr>
              <a:t>electing syndicate members based on financial health and industry expertise is time-intensive and inefficient due to manual review processes</a:t>
            </a:r>
          </a:p>
          <a:p>
            <a:pPr marL="151287" indent="-151287">
              <a:buFont typeface="Wingdings" panose="05000000000000000000" pitchFamily="2" charset="2"/>
              <a:buChar char="Ø"/>
            </a:pPr>
            <a:r>
              <a:rPr lang="en-US" sz="1400" b="1">
                <a:solidFill>
                  <a:schemeClr val="accent2">
                    <a:lumMod val="75000"/>
                  </a:schemeClr>
                </a:solidFill>
                <a:latin typeface="Georgia" panose="02040502050405020303" pitchFamily="18" charset="0"/>
                <a:cs typeface="Arial" pitchFamily="34" charset="0"/>
              </a:rPr>
              <a:t>Time-intensive review: </a:t>
            </a:r>
            <a:r>
              <a:rPr lang="en-US" sz="1400">
                <a:latin typeface="Georgia" panose="02040502050405020303" pitchFamily="18" charset="0"/>
                <a:cs typeface="Arial" pitchFamily="34" charset="0"/>
              </a:rPr>
              <a:t>Analyzing a corporation’s financial information is time-intensive and inefficient due to manual review processes</a:t>
            </a:r>
            <a:endParaRPr lang="en-GB" sz="1400">
              <a:latin typeface="Georgia" panose="02040502050405020303" pitchFamily="18" charset="0"/>
              <a:cs typeface="Arial" pitchFamily="34" charset="0"/>
            </a:endParaRPr>
          </a:p>
        </p:txBody>
      </p:sp>
      <p:sp>
        <p:nvSpPr>
          <p:cNvPr id="180" name="TextBox 179"/>
          <p:cNvSpPr txBox="1"/>
          <p:nvPr/>
        </p:nvSpPr>
        <p:spPr>
          <a:xfrm>
            <a:off x="4079737" y="4364016"/>
            <a:ext cx="3603709" cy="1938992"/>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a:solidFill>
                  <a:schemeClr val="accent2">
                    <a:lumMod val="75000"/>
                  </a:schemeClr>
                </a:solidFill>
                <a:latin typeface="Georgia" panose="02040502050405020303" pitchFamily="18" charset="0"/>
                <a:cs typeface="Arial" pitchFamily="34" charset="0"/>
              </a:rPr>
              <a:t>Delayed settlement time: </a:t>
            </a:r>
            <a:r>
              <a:rPr lang="en-US" sz="1400">
                <a:latin typeface="Georgia" panose="02040502050405020303" pitchFamily="18" charset="0"/>
                <a:cs typeface="Arial" pitchFamily="34" charset="0"/>
              </a:rPr>
              <a:t>Payments takes trade date plus three days, delaying investors from obtaining funds</a:t>
            </a:r>
          </a:p>
          <a:p>
            <a:pPr marL="151287" indent="-151287">
              <a:buFont typeface="Wingdings" panose="05000000000000000000" pitchFamily="2" charset="2"/>
              <a:buChar char="Ø"/>
            </a:pPr>
            <a:r>
              <a:rPr lang="en-US" sz="1400" b="1">
                <a:solidFill>
                  <a:schemeClr val="accent2">
                    <a:lumMod val="75000"/>
                  </a:schemeClr>
                </a:solidFill>
                <a:latin typeface="Georgia" panose="02040502050405020303" pitchFamily="18" charset="0"/>
                <a:cs typeface="Arial" pitchFamily="34" charset="0"/>
              </a:rPr>
              <a:t>Costly intermediaries: </a:t>
            </a:r>
            <a:r>
              <a:rPr lang="en-US" sz="1400">
                <a:latin typeface="Georgia" panose="02040502050405020303" pitchFamily="18" charset="0"/>
                <a:cs typeface="Arial" pitchFamily="34" charset="0"/>
              </a:rPr>
              <a:t>Third-party organizations facilitate servicing operations, resulting in additional costs to investors</a:t>
            </a:r>
          </a:p>
          <a:p>
            <a:pPr marL="151287" indent="-151287">
              <a:buFont typeface="Wingdings" panose="05000000000000000000" pitchFamily="2" charset="2"/>
              <a:buChar char="Ø"/>
            </a:pPr>
            <a:r>
              <a:rPr lang="en-US" sz="1400" b="1">
                <a:solidFill>
                  <a:schemeClr val="accent2">
                    <a:lumMod val="75000"/>
                  </a:schemeClr>
                </a:solidFill>
                <a:latin typeface="Georgia" panose="02040502050405020303" pitchFamily="18" charset="0"/>
                <a:cs typeface="Arial" pitchFamily="34" charset="0"/>
              </a:rPr>
              <a:t>Non-communicating system:</a:t>
            </a:r>
            <a:r>
              <a:rPr lang="en-GB" sz="1400">
                <a:latin typeface="Georgia" panose="02040502050405020303" pitchFamily="18" charset="0"/>
                <a:cs typeface="Arial" pitchFamily="34" charset="0"/>
              </a:rPr>
              <a:t> Systems do not communicate</a:t>
            </a:r>
            <a:endParaRPr lang="en-US" sz="1400" b="1">
              <a:solidFill>
                <a:schemeClr val="accent2">
                  <a:lumMod val="75000"/>
                </a:schemeClr>
              </a:solidFill>
              <a:latin typeface="Georgia" panose="02040502050405020303" pitchFamily="18" charset="0"/>
              <a:cs typeface="Arial" pitchFamily="34" charset="0"/>
            </a:endParaRPr>
          </a:p>
        </p:txBody>
      </p:sp>
      <p:sp>
        <p:nvSpPr>
          <p:cNvPr id="181" name="TextBox 180"/>
          <p:cNvSpPr txBox="1"/>
          <p:nvPr/>
        </p:nvSpPr>
        <p:spPr>
          <a:xfrm>
            <a:off x="7984857" y="4388032"/>
            <a:ext cx="3820981" cy="1508105"/>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a:solidFill>
                  <a:schemeClr val="accent2">
                    <a:lumMod val="75000"/>
                  </a:schemeClr>
                </a:solidFill>
                <a:latin typeface="Georgia" panose="02040502050405020303" pitchFamily="18" charset="0"/>
                <a:cs typeface="Arial" pitchFamily="34" charset="0"/>
              </a:rPr>
              <a:t>Labor-intensive process: </a:t>
            </a:r>
            <a:r>
              <a:rPr lang="en-US" sz="1400">
                <a:latin typeface="Georgia" panose="02040502050405020303" pitchFamily="18" charset="0"/>
                <a:cs typeface="Arial" pitchFamily="34" charset="0"/>
              </a:rPr>
              <a:t>the documentation of syndicate member pledging is labor-intensive and inefficient due to reliance on manual activities</a:t>
            </a:r>
          </a:p>
          <a:p>
            <a:pPr marL="151287" indent="-151287">
              <a:buFont typeface="Wingdings" panose="05000000000000000000" pitchFamily="2" charset="2"/>
              <a:buChar char="Ø"/>
            </a:pPr>
            <a:r>
              <a:rPr lang="en-GB" sz="1400" b="1">
                <a:solidFill>
                  <a:schemeClr val="accent2">
                    <a:lumMod val="75000"/>
                  </a:schemeClr>
                </a:solidFill>
                <a:latin typeface="Georgia" panose="02040502050405020303" pitchFamily="18" charset="0"/>
                <a:cs typeface="Arial" pitchFamily="34" charset="0"/>
              </a:rPr>
              <a:t>Default risk: </a:t>
            </a:r>
            <a:r>
              <a:rPr lang="en-US" sz="1400">
                <a:latin typeface="Georgia" panose="02040502050405020303" pitchFamily="18" charset="0"/>
                <a:cs typeface="Arial" pitchFamily="34" charset="0"/>
              </a:rPr>
              <a:t>The lead arranger poses a risk in the disbursement of funds throughout the loan life cycle</a:t>
            </a:r>
            <a:endParaRPr lang="en-GB" sz="1400">
              <a:latin typeface="Georgia" panose="02040502050405020303" pitchFamily="18" charset="0"/>
              <a:cs typeface="Arial" pitchFamily="34" charset="0"/>
            </a:endParaRPr>
          </a:p>
        </p:txBody>
      </p:sp>
      <p:sp>
        <p:nvSpPr>
          <p:cNvPr id="194" name="Text Placeholder 2">
            <a:extLst>
              <a:ext uri="{FF2B5EF4-FFF2-40B4-BE49-F238E27FC236}">
                <a16:creationId xmlns:a16="http://schemas.microsoft.com/office/drawing/2014/main" id="{78F518CC-D1C5-45E3-B5BF-B5DD82C8C7E9}"/>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US" sz="3200" b="1" i="1">
                <a:solidFill>
                  <a:schemeClr val="bg1"/>
                </a:solidFill>
              </a:rPr>
              <a:t>Current state and the pain points</a:t>
            </a:r>
          </a:p>
        </p:txBody>
      </p:sp>
      <p:sp>
        <p:nvSpPr>
          <p:cNvPr id="195" name="TextBox 194">
            <a:extLst>
              <a:ext uri="{FF2B5EF4-FFF2-40B4-BE49-F238E27FC236}">
                <a16:creationId xmlns:a16="http://schemas.microsoft.com/office/drawing/2014/main" id="{9427F305-5005-44C6-BDB3-648265A917D0}"/>
              </a:ext>
            </a:extLst>
          </p:cNvPr>
          <p:cNvSpPr txBox="1"/>
          <p:nvPr/>
        </p:nvSpPr>
        <p:spPr>
          <a:xfrm>
            <a:off x="437334" y="4020690"/>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a:solidFill>
                  <a:schemeClr val="bg1"/>
                </a:solidFill>
                <a:latin typeface="Georgia" pitchFamily="18" charset="0"/>
                <a:cs typeface="Arial" pitchFamily="34" charset="0"/>
              </a:rPr>
              <a:t>Current state pain points</a:t>
            </a:r>
          </a:p>
        </p:txBody>
      </p:sp>
    </p:spTree>
    <p:custDataLst>
      <p:custData r:id="rId1"/>
      <p:tags r:id="rId2"/>
    </p:custDataLst>
    <p:extLst>
      <p:ext uri="{BB962C8B-B14F-4D97-AF65-F5344CB8AC3E}">
        <p14:creationId xmlns:p14="http://schemas.microsoft.com/office/powerpoint/2010/main" val="58269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Syndicated Loan</a:t>
            </a:r>
          </a:p>
        </p:txBody>
      </p:sp>
      <p:sp>
        <p:nvSpPr>
          <p:cNvPr id="157" name="TextBox 156"/>
          <p:cNvSpPr txBox="1"/>
          <p:nvPr/>
        </p:nvSpPr>
        <p:spPr>
          <a:xfrm>
            <a:off x="401334" y="4386695"/>
            <a:ext cx="3564492" cy="1723549"/>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a:latin typeface="Georgia" pitchFamily="18" charset="0"/>
                <a:cs typeface="Arial" pitchFamily="34" charset="0"/>
              </a:rPr>
              <a:t>Through programmable selection criteria within a smart contract, syndicate formation is automated, reducing the time for a corporation’s loan to be funded</a:t>
            </a:r>
          </a:p>
          <a:p>
            <a:pPr marL="252146" indent="-252146">
              <a:buFont typeface="Wingdings" panose="05000000000000000000" pitchFamily="2" charset="2"/>
              <a:buChar char="ü"/>
            </a:pPr>
            <a:r>
              <a:rPr lang="en-US" sz="1400">
                <a:latin typeface="Georgia" pitchFamily="18" charset="0"/>
                <a:cs typeface="Arial" pitchFamily="34" charset="0"/>
              </a:rPr>
              <a:t>Throughout the syndicated loan life cycle, regulators are provided with a real-time view of financial details to facilitate AML/KYC activities</a:t>
            </a:r>
            <a:endParaRPr lang="en-GB" sz="1400">
              <a:latin typeface="Georgia" pitchFamily="18" charset="0"/>
              <a:cs typeface="Arial" pitchFamily="34" charset="0"/>
            </a:endParaRPr>
          </a:p>
        </p:txBody>
      </p:sp>
      <p:sp>
        <p:nvSpPr>
          <p:cNvPr id="158" name="TextBox 157"/>
          <p:cNvSpPr txBox="1"/>
          <p:nvPr/>
        </p:nvSpPr>
        <p:spPr>
          <a:xfrm>
            <a:off x="4130211" y="4357593"/>
            <a:ext cx="3653209" cy="1723549"/>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a:latin typeface="Georgia" pitchFamily="18" charset="0"/>
                <a:cs typeface="Arial" pitchFamily="34" charset="0"/>
              </a:rPr>
              <a:t>Information analysis and risk underwriting are automated, reducing the execution time and the number of resources required to perform these activities</a:t>
            </a:r>
          </a:p>
          <a:p>
            <a:pPr marL="252146" indent="-252146">
              <a:buFont typeface="Wingdings" panose="05000000000000000000" pitchFamily="2" charset="2"/>
              <a:buChar char="ü"/>
            </a:pPr>
            <a:r>
              <a:rPr lang="en-US" sz="1400">
                <a:latin typeface="Georgia" pitchFamily="18" charset="0"/>
                <a:cs typeface="Arial" pitchFamily="34" charset="0"/>
              </a:rPr>
              <a:t>Diligence systems communicate pertinent financial information to underwriting systems, streamlining process execution and reducing underwriting time</a:t>
            </a:r>
            <a:endParaRPr lang="en-GB" sz="1400">
              <a:latin typeface="Georgia" pitchFamily="18" charset="0"/>
              <a:cs typeface="Arial" pitchFamily="34" charset="0"/>
            </a:endParaRPr>
          </a:p>
        </p:txBody>
      </p:sp>
      <p:sp>
        <p:nvSpPr>
          <p:cNvPr id="159" name="TextBox 158"/>
          <p:cNvSpPr txBox="1"/>
          <p:nvPr/>
        </p:nvSpPr>
        <p:spPr>
          <a:xfrm>
            <a:off x="7940511" y="4407415"/>
            <a:ext cx="3798623" cy="1938992"/>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a:latin typeface="Georgia" pitchFamily="18" charset="0"/>
                <a:cs typeface="Arial" pitchFamily="34" charset="0"/>
              </a:rPr>
              <a:t>loan funding is facilitated in real time, eliminating traditional t+3 settlement and centralized lead arranger operations</a:t>
            </a:r>
          </a:p>
          <a:p>
            <a:pPr marL="252146" indent="-252146">
              <a:buFont typeface="Wingdings" panose="05000000000000000000" pitchFamily="2" charset="2"/>
              <a:buChar char="ü"/>
            </a:pPr>
            <a:r>
              <a:rPr lang="en-US" sz="1400">
                <a:latin typeface="Georgia" pitchFamily="18" charset="0"/>
                <a:cs typeface="Arial" pitchFamily="34" charset="0"/>
              </a:rPr>
              <a:t>activities are executed via smart contracts, eliminating the need for third-party intermediaries</a:t>
            </a:r>
          </a:p>
          <a:p>
            <a:pPr marL="252146" indent="-252146">
              <a:buFont typeface="Wingdings" panose="05000000000000000000" pitchFamily="2" charset="2"/>
              <a:buChar char="ü"/>
            </a:pPr>
            <a:r>
              <a:rPr lang="en-US" sz="1400">
                <a:latin typeface="Georgia" pitchFamily="18" charset="0"/>
                <a:cs typeface="Arial" pitchFamily="34" charset="0"/>
              </a:rPr>
              <a:t>The disbursement of principal and interest payments is automated, reducing operational risk</a:t>
            </a:r>
            <a:endParaRPr lang="en-GB" sz="1400">
              <a:latin typeface="Georgia" pitchFamily="18" charset="0"/>
              <a:cs typeface="Arial" pitchFamily="34" charset="0"/>
            </a:endParaRPr>
          </a:p>
        </p:txBody>
      </p:sp>
      <p:grpSp>
        <p:nvGrpSpPr>
          <p:cNvPr id="160" name="Group 159"/>
          <p:cNvGrpSpPr/>
          <p:nvPr/>
        </p:nvGrpSpPr>
        <p:grpSpPr>
          <a:xfrm>
            <a:off x="123290" y="972357"/>
            <a:ext cx="12140623" cy="2822270"/>
            <a:chOff x="108850" y="1560981"/>
            <a:chExt cx="10114183" cy="2818056"/>
          </a:xfrm>
        </p:grpSpPr>
        <p:grpSp>
          <p:nvGrpSpPr>
            <p:cNvPr id="161" name="Group 160"/>
            <p:cNvGrpSpPr/>
            <p:nvPr/>
          </p:nvGrpSpPr>
          <p:grpSpPr>
            <a:xfrm>
              <a:off x="108850" y="1857026"/>
              <a:ext cx="10114183" cy="2522011"/>
              <a:chOff x="108850" y="1801080"/>
              <a:chExt cx="10114183" cy="2522011"/>
            </a:xfrm>
          </p:grpSpPr>
          <p:grpSp>
            <p:nvGrpSpPr>
              <p:cNvPr id="168" name="Group 167"/>
              <p:cNvGrpSpPr/>
              <p:nvPr/>
            </p:nvGrpSpPr>
            <p:grpSpPr>
              <a:xfrm>
                <a:off x="108850" y="1801080"/>
                <a:ext cx="3785074" cy="2316768"/>
                <a:chOff x="108850" y="1801080"/>
                <a:chExt cx="3785074" cy="2316768"/>
              </a:xfrm>
            </p:grpSpPr>
            <p:sp>
              <p:nvSpPr>
                <p:cNvPr id="214" name="Freeform 4921"/>
                <p:cNvSpPr>
                  <a:spLocks noEditPoints="1"/>
                </p:cNvSpPr>
                <p:nvPr/>
              </p:nvSpPr>
              <p:spPr bwMode="auto">
                <a:xfrm>
                  <a:off x="372383" y="2056734"/>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215" name="TextBox 214"/>
                <p:cNvSpPr txBox="1"/>
                <p:nvPr/>
              </p:nvSpPr>
              <p:spPr>
                <a:xfrm>
                  <a:off x="197224" y="2497723"/>
                  <a:ext cx="859998" cy="215122"/>
                </a:xfrm>
                <a:prstGeom prst="rect">
                  <a:avLst/>
                </a:prstGeom>
                <a:noFill/>
                <a:ln>
                  <a:noFill/>
                </a:ln>
              </p:spPr>
              <p:txBody>
                <a:bodyPr wrap="square" lIns="0" tIns="0" rIns="0" bIns="0" rtlCol="0">
                  <a:spAutoFit/>
                </a:bodyPr>
                <a:lstStyle/>
                <a:p>
                  <a:r>
                    <a:rPr lang="en-GB" sz="1400">
                      <a:latin typeface="Georgia" pitchFamily="18" charset="0"/>
                      <a:cs typeface="Arial" pitchFamily="34" charset="0"/>
                    </a:rPr>
                    <a:t>Corporation</a:t>
                  </a:r>
                </a:p>
              </p:txBody>
            </p:sp>
            <p:sp>
              <p:nvSpPr>
                <p:cNvPr id="216" name="Freeform 4903"/>
                <p:cNvSpPr>
                  <a:spLocks noEditPoints="1"/>
                </p:cNvSpPr>
                <p:nvPr/>
              </p:nvSpPr>
              <p:spPr bwMode="auto">
                <a:xfrm>
                  <a:off x="913721" y="2771654"/>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cxnSp>
              <p:nvCxnSpPr>
                <p:cNvPr id="217" name="Elbow Connector 216"/>
                <p:cNvCxnSpPr/>
                <p:nvPr/>
              </p:nvCxnSpPr>
              <p:spPr>
                <a:xfrm rot="16200000" flipH="1">
                  <a:off x="499871" y="2697480"/>
                  <a:ext cx="365760" cy="304800"/>
                </a:xfrm>
                <a:prstGeom prst="bentConnector3">
                  <a:avLst>
                    <a:gd name="adj1" fmla="val 100218"/>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645150" y="3191954"/>
                  <a:ext cx="944956" cy="4302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Lead Arranger</a:t>
                  </a:r>
                </a:p>
              </p:txBody>
            </p:sp>
            <p:sp>
              <p:nvSpPr>
                <p:cNvPr id="219" name="Freeform 4846"/>
                <p:cNvSpPr>
                  <a:spLocks noEditPoints="1"/>
                </p:cNvSpPr>
                <p:nvPr/>
              </p:nvSpPr>
              <p:spPr bwMode="auto">
                <a:xfrm>
                  <a:off x="2138625" y="2759956"/>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cxnSp>
              <p:nvCxnSpPr>
                <p:cNvPr id="220" name="Straight Arrow Connector 219"/>
                <p:cNvCxnSpPr/>
                <p:nvPr/>
              </p:nvCxnSpPr>
              <p:spPr>
                <a:xfrm>
                  <a:off x="1375258" y="2965685"/>
                  <a:ext cx="682752"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2064941" y="3191954"/>
                  <a:ext cx="944956" cy="430244"/>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Smart Contract</a:t>
                  </a:r>
                </a:p>
              </p:txBody>
            </p:sp>
            <p:cxnSp>
              <p:nvCxnSpPr>
                <p:cNvPr id="222" name="Elbow Connector 221"/>
                <p:cNvCxnSpPr/>
                <p:nvPr/>
              </p:nvCxnSpPr>
              <p:spPr>
                <a:xfrm rot="5400000">
                  <a:off x="958149" y="2954920"/>
                  <a:ext cx="731520" cy="731520"/>
                </a:xfrm>
                <a:prstGeom prst="bentConnector3">
                  <a:avLst>
                    <a:gd name="adj1" fmla="val 100576"/>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3" name="Freeform 4838"/>
                <p:cNvSpPr>
                  <a:spLocks noEditPoints="1"/>
                </p:cNvSpPr>
                <p:nvPr/>
              </p:nvSpPr>
              <p:spPr bwMode="auto">
                <a:xfrm>
                  <a:off x="340484" y="3329827"/>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224" name="TextBox 223"/>
                <p:cNvSpPr txBox="1"/>
                <p:nvPr/>
              </p:nvSpPr>
              <p:spPr>
                <a:xfrm>
                  <a:off x="108850" y="3771344"/>
                  <a:ext cx="918525" cy="215122"/>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Regulator</a:t>
                  </a:r>
                </a:p>
              </p:txBody>
            </p:sp>
            <p:grpSp>
              <p:nvGrpSpPr>
                <p:cNvPr id="225" name="Group 224"/>
                <p:cNvGrpSpPr/>
                <p:nvPr/>
              </p:nvGrpSpPr>
              <p:grpSpPr>
                <a:xfrm>
                  <a:off x="3063022" y="2090300"/>
                  <a:ext cx="756724" cy="1957767"/>
                  <a:chOff x="3063022" y="2090300"/>
                  <a:chExt cx="756724" cy="1957767"/>
                </a:xfrm>
              </p:grpSpPr>
              <p:sp>
                <p:nvSpPr>
                  <p:cNvPr id="229" name="Freeform 4903"/>
                  <p:cNvSpPr>
                    <a:spLocks noEditPoints="1"/>
                  </p:cNvSpPr>
                  <p:nvPr/>
                </p:nvSpPr>
                <p:spPr bwMode="auto">
                  <a:xfrm>
                    <a:off x="3091267" y="209030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30" name="TextBox 229"/>
                  <p:cNvSpPr txBox="1"/>
                  <p:nvPr/>
                </p:nvSpPr>
                <p:spPr>
                  <a:xfrm>
                    <a:off x="3063022" y="2525578"/>
                    <a:ext cx="733176"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Member 1</a:t>
                    </a:r>
                  </a:p>
                </p:txBody>
              </p:sp>
              <p:sp>
                <p:nvSpPr>
                  <p:cNvPr id="231" name="Freeform 4903"/>
                  <p:cNvSpPr>
                    <a:spLocks noEditPoints="1"/>
                  </p:cNvSpPr>
                  <p:nvPr/>
                </p:nvSpPr>
                <p:spPr bwMode="auto">
                  <a:xfrm>
                    <a:off x="3114815" y="2745383"/>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32" name="TextBox 231"/>
                  <p:cNvSpPr txBox="1"/>
                  <p:nvPr/>
                </p:nvSpPr>
                <p:spPr>
                  <a:xfrm>
                    <a:off x="3086570" y="3180661"/>
                    <a:ext cx="733176"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Member 2</a:t>
                    </a:r>
                  </a:p>
                </p:txBody>
              </p:sp>
              <p:sp>
                <p:nvSpPr>
                  <p:cNvPr id="233" name="Freeform 4903"/>
                  <p:cNvSpPr>
                    <a:spLocks noEditPoints="1"/>
                  </p:cNvSpPr>
                  <p:nvPr/>
                </p:nvSpPr>
                <p:spPr bwMode="auto">
                  <a:xfrm>
                    <a:off x="3114815" y="342839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34" name="TextBox 233"/>
                  <p:cNvSpPr txBox="1"/>
                  <p:nvPr/>
                </p:nvSpPr>
                <p:spPr>
                  <a:xfrm>
                    <a:off x="3086570" y="3863677"/>
                    <a:ext cx="733176"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Member 3</a:t>
                    </a:r>
                  </a:p>
                </p:txBody>
              </p:sp>
            </p:grpSp>
            <p:sp>
              <p:nvSpPr>
                <p:cNvPr id="226" name="Rectangle 225"/>
                <p:cNvSpPr/>
                <p:nvPr/>
              </p:nvSpPr>
              <p:spPr>
                <a:xfrm>
                  <a:off x="2950224" y="1981200"/>
                  <a:ext cx="756724" cy="2136648"/>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p>
              </p:txBody>
            </p:sp>
            <p:cxnSp>
              <p:nvCxnSpPr>
                <p:cNvPr id="227" name="Straight Arrow Connector 226"/>
                <p:cNvCxnSpPr/>
                <p:nvPr/>
              </p:nvCxnSpPr>
              <p:spPr>
                <a:xfrm>
                  <a:off x="2608848" y="2946347"/>
                  <a:ext cx="27432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2750924" y="1801080"/>
                  <a:ext cx="1143000" cy="226732"/>
                </a:xfrm>
                <a:prstGeom prst="rect">
                  <a:avLst/>
                </a:prstGeom>
                <a:solidFill>
                  <a:srgbClr val="FFFFFF"/>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600" b="1"/>
                    <a:t>Syndicate</a:t>
                  </a:r>
                </a:p>
              </p:txBody>
            </p:sp>
          </p:grpSp>
          <p:sp>
            <p:nvSpPr>
              <p:cNvPr id="169" name="Rectangle 168"/>
              <p:cNvSpPr/>
              <p:nvPr/>
            </p:nvSpPr>
            <p:spPr>
              <a:xfrm>
                <a:off x="1644680" y="2109295"/>
                <a:ext cx="1157828" cy="394617"/>
              </a:xfrm>
              <a:prstGeom prst="rect">
                <a:avLst/>
              </a:prstGeom>
              <a:noFill/>
              <a:ln w="6350">
                <a:solidFill>
                  <a:schemeClr val="tx1"/>
                </a:solidFill>
                <a:prstDash val="dash"/>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400">
                    <a:latin typeface="Georgia" panose="02040502050405020303" pitchFamily="18" charset="0"/>
                  </a:rPr>
                  <a:t>Investor record risk tolerance</a:t>
                </a:r>
              </a:p>
            </p:txBody>
          </p:sp>
          <p:cxnSp>
            <p:nvCxnSpPr>
              <p:cNvPr id="170" name="Straight Connector 169"/>
              <p:cNvCxnSpPr>
                <a:endCxn id="219" idx="1"/>
              </p:cNvCxnSpPr>
              <p:nvPr/>
            </p:nvCxnSpPr>
            <p:spPr>
              <a:xfrm>
                <a:off x="2375018" y="2503912"/>
                <a:ext cx="14623" cy="28285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1727623" y="3795989"/>
                <a:ext cx="1233590" cy="430244"/>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Members selected based on criteria</a:t>
                </a:r>
              </a:p>
            </p:txBody>
          </p:sp>
          <p:sp>
            <p:nvSpPr>
              <p:cNvPr id="172" name="Freeform 4846"/>
              <p:cNvSpPr>
                <a:spLocks noEditPoints="1"/>
              </p:cNvSpPr>
              <p:nvPr/>
            </p:nvSpPr>
            <p:spPr bwMode="auto">
              <a:xfrm>
                <a:off x="4105981" y="2042006"/>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173" name="TextBox 172"/>
              <p:cNvSpPr txBox="1"/>
              <p:nvPr/>
            </p:nvSpPr>
            <p:spPr>
              <a:xfrm>
                <a:off x="3869896" y="2443229"/>
                <a:ext cx="1101894" cy="215122"/>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Smart Contract</a:t>
                </a:r>
              </a:p>
            </p:txBody>
          </p:sp>
          <p:sp>
            <p:nvSpPr>
              <p:cNvPr id="174" name="Freeform 4903"/>
              <p:cNvSpPr>
                <a:spLocks noEditPoints="1"/>
              </p:cNvSpPr>
              <p:nvPr/>
            </p:nvSpPr>
            <p:spPr bwMode="auto">
              <a:xfrm>
                <a:off x="5743190" y="201285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175" name="TextBox 174"/>
              <p:cNvSpPr txBox="1"/>
              <p:nvPr/>
            </p:nvSpPr>
            <p:spPr>
              <a:xfrm>
                <a:off x="5533873" y="2431934"/>
                <a:ext cx="1087395" cy="215122"/>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Lead Arranger</a:t>
                </a:r>
              </a:p>
            </p:txBody>
          </p:sp>
          <p:cxnSp>
            <p:nvCxnSpPr>
              <p:cNvPr id="176" name="Straight Arrow Connector 175"/>
              <p:cNvCxnSpPr/>
              <p:nvPr/>
            </p:nvCxnSpPr>
            <p:spPr>
              <a:xfrm>
                <a:off x="4551667" y="2209800"/>
                <a:ext cx="109728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4585713" y="1945695"/>
                <a:ext cx="1131933" cy="215122"/>
              </a:xfrm>
              <a:prstGeom prst="rect">
                <a:avLst/>
              </a:prstGeom>
              <a:noFill/>
              <a:ln>
                <a:noFill/>
              </a:ln>
            </p:spPr>
            <p:txBody>
              <a:bodyPr wrap="square" lIns="0" tIns="0" rIns="0" bIns="0" rtlCol="0">
                <a:spAutoFit/>
              </a:bodyPr>
              <a:lstStyle/>
              <a:p>
                <a:r>
                  <a:rPr lang="en-GB" sz="1400">
                    <a:latin typeface="Georgia" panose="02040502050405020303" pitchFamily="18" charset="0"/>
                    <a:cs typeface="Arial" pitchFamily="34" charset="0"/>
                  </a:rPr>
                  <a:t>Diligence Result</a:t>
                </a:r>
              </a:p>
            </p:txBody>
          </p:sp>
          <p:sp>
            <p:nvSpPr>
              <p:cNvPr id="178" name="Rectangle 177"/>
              <p:cNvSpPr/>
              <p:nvPr/>
            </p:nvSpPr>
            <p:spPr>
              <a:xfrm>
                <a:off x="3774004" y="3190730"/>
                <a:ext cx="1157828" cy="394617"/>
              </a:xfrm>
              <a:prstGeom prst="rect">
                <a:avLst/>
              </a:prstGeom>
              <a:noFill/>
              <a:ln w="6350">
                <a:solidFill>
                  <a:schemeClr val="tx1"/>
                </a:solidFill>
                <a:prstDash val="dash"/>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400">
                    <a:latin typeface="Georgia" panose="02040502050405020303" pitchFamily="18" charset="0"/>
                  </a:rPr>
                  <a:t>Asset liability project plan</a:t>
                </a:r>
              </a:p>
            </p:txBody>
          </p:sp>
          <p:cxnSp>
            <p:nvCxnSpPr>
              <p:cNvPr id="179" name="Straight Connector 178"/>
              <p:cNvCxnSpPr/>
              <p:nvPr/>
            </p:nvCxnSpPr>
            <p:spPr>
              <a:xfrm>
                <a:off x="4342374" y="2667000"/>
                <a:ext cx="0" cy="48288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0" name="Freeform 4903"/>
              <p:cNvSpPr>
                <a:spLocks noEditPoints="1"/>
              </p:cNvSpPr>
              <p:nvPr/>
            </p:nvSpPr>
            <p:spPr bwMode="auto">
              <a:xfrm>
                <a:off x="5125124" y="3296556"/>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181" name="Freeform 4903"/>
              <p:cNvSpPr>
                <a:spLocks noEditPoints="1"/>
              </p:cNvSpPr>
              <p:nvPr/>
            </p:nvSpPr>
            <p:spPr bwMode="auto">
              <a:xfrm>
                <a:off x="5897453" y="3296556"/>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182" name="Freeform 4903"/>
              <p:cNvSpPr>
                <a:spLocks noEditPoints="1"/>
              </p:cNvSpPr>
              <p:nvPr/>
            </p:nvSpPr>
            <p:spPr bwMode="auto">
              <a:xfrm>
                <a:off x="6669782" y="3296556"/>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cxnSp>
            <p:nvCxnSpPr>
              <p:cNvPr id="183" name="Straight Connector 182"/>
              <p:cNvCxnSpPr/>
              <p:nvPr/>
            </p:nvCxnSpPr>
            <p:spPr>
              <a:xfrm>
                <a:off x="5208795" y="2954920"/>
                <a:ext cx="1607096"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6012343" y="2677690"/>
                <a:ext cx="0" cy="53016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5208795" y="2954920"/>
                <a:ext cx="0" cy="18105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6815891" y="2951651"/>
                <a:ext cx="0" cy="228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5764645" y="3642023"/>
                <a:ext cx="733176"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Member 2</a:t>
                </a:r>
              </a:p>
            </p:txBody>
          </p:sp>
          <p:sp>
            <p:nvSpPr>
              <p:cNvPr id="188" name="TextBox 187"/>
              <p:cNvSpPr txBox="1"/>
              <p:nvPr/>
            </p:nvSpPr>
            <p:spPr>
              <a:xfrm>
                <a:off x="4982464" y="3867722"/>
                <a:ext cx="583258" cy="368781"/>
              </a:xfrm>
              <a:prstGeom prst="rect">
                <a:avLst/>
              </a:prstGeom>
              <a:noFill/>
              <a:ln>
                <a:noFill/>
              </a:ln>
            </p:spPr>
            <p:txBody>
              <a:bodyPr wrap="square" lIns="0" tIns="0" rIns="0" bIns="0" rtlCol="0">
                <a:spAutoFit/>
              </a:bodyPr>
              <a:lstStyle/>
              <a:p>
                <a:pPr algn="ctr"/>
                <a:r>
                  <a:rPr lang="en-GB" sz="1200" i="1">
                    <a:latin typeface="Georgia" pitchFamily="18" charset="0"/>
                    <a:cs typeface="Arial" pitchFamily="34" charset="0"/>
                  </a:rPr>
                  <a:t>25% Pledged</a:t>
                </a:r>
              </a:p>
            </p:txBody>
          </p:sp>
          <p:sp>
            <p:nvSpPr>
              <p:cNvPr id="189" name="TextBox 188"/>
              <p:cNvSpPr txBox="1"/>
              <p:nvPr/>
            </p:nvSpPr>
            <p:spPr>
              <a:xfrm>
                <a:off x="5720714" y="3845186"/>
                <a:ext cx="583258" cy="368781"/>
              </a:xfrm>
              <a:prstGeom prst="rect">
                <a:avLst/>
              </a:prstGeom>
              <a:noFill/>
              <a:ln>
                <a:noFill/>
              </a:ln>
            </p:spPr>
            <p:txBody>
              <a:bodyPr wrap="square" lIns="0" tIns="0" rIns="0" bIns="0" rtlCol="0">
                <a:spAutoFit/>
              </a:bodyPr>
              <a:lstStyle/>
              <a:p>
                <a:pPr algn="ctr"/>
                <a:r>
                  <a:rPr lang="en-GB" sz="1200" i="1">
                    <a:latin typeface="Georgia" pitchFamily="18" charset="0"/>
                    <a:cs typeface="Arial" pitchFamily="34" charset="0"/>
                  </a:rPr>
                  <a:t>25% Pledged</a:t>
                </a:r>
              </a:p>
            </p:txBody>
          </p:sp>
          <p:sp>
            <p:nvSpPr>
              <p:cNvPr id="190" name="TextBox 189"/>
              <p:cNvSpPr txBox="1"/>
              <p:nvPr/>
            </p:nvSpPr>
            <p:spPr>
              <a:xfrm>
                <a:off x="6510489" y="3848794"/>
                <a:ext cx="583258" cy="368781"/>
              </a:xfrm>
              <a:prstGeom prst="rect">
                <a:avLst/>
              </a:prstGeom>
              <a:noFill/>
              <a:ln>
                <a:noFill/>
              </a:ln>
            </p:spPr>
            <p:txBody>
              <a:bodyPr wrap="square" lIns="0" tIns="0" rIns="0" bIns="0" rtlCol="0">
                <a:spAutoFit/>
              </a:bodyPr>
              <a:lstStyle/>
              <a:p>
                <a:pPr algn="ctr"/>
                <a:r>
                  <a:rPr lang="en-GB" sz="1200" i="1">
                    <a:latin typeface="Georgia" pitchFamily="18" charset="0"/>
                    <a:cs typeface="Arial" pitchFamily="34" charset="0"/>
                  </a:rPr>
                  <a:t>25% Pledged</a:t>
                </a:r>
              </a:p>
            </p:txBody>
          </p:sp>
          <p:sp>
            <p:nvSpPr>
              <p:cNvPr id="191" name="TextBox 190"/>
              <p:cNvSpPr txBox="1"/>
              <p:nvPr/>
            </p:nvSpPr>
            <p:spPr>
              <a:xfrm>
                <a:off x="4971791" y="3651040"/>
                <a:ext cx="733176"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Member 1</a:t>
                </a:r>
              </a:p>
            </p:txBody>
          </p:sp>
          <p:sp>
            <p:nvSpPr>
              <p:cNvPr id="192" name="TextBox 191"/>
              <p:cNvSpPr txBox="1"/>
              <p:nvPr/>
            </p:nvSpPr>
            <p:spPr>
              <a:xfrm>
                <a:off x="6490397" y="3650416"/>
                <a:ext cx="733176"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Member 3</a:t>
                </a:r>
              </a:p>
            </p:txBody>
          </p:sp>
          <p:cxnSp>
            <p:nvCxnSpPr>
              <p:cNvPr id="193" name="Straight Connector 192"/>
              <p:cNvCxnSpPr/>
              <p:nvPr/>
            </p:nvCxnSpPr>
            <p:spPr>
              <a:xfrm>
                <a:off x="3738499" y="1981200"/>
                <a:ext cx="0" cy="2103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7093747" y="1945346"/>
                <a:ext cx="0" cy="2103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Freeform 4903"/>
              <p:cNvSpPr>
                <a:spLocks noEditPoints="1"/>
              </p:cNvSpPr>
              <p:nvPr/>
            </p:nvSpPr>
            <p:spPr bwMode="auto">
              <a:xfrm>
                <a:off x="7253974" y="351464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196" name="Freeform 4921"/>
              <p:cNvSpPr>
                <a:spLocks noEditPoints="1"/>
              </p:cNvSpPr>
              <p:nvPr/>
            </p:nvSpPr>
            <p:spPr bwMode="auto">
              <a:xfrm>
                <a:off x="7424330" y="1950099"/>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cxnSp>
            <p:nvCxnSpPr>
              <p:cNvPr id="197" name="Straight Arrow Connector 196"/>
              <p:cNvCxnSpPr/>
              <p:nvPr/>
            </p:nvCxnSpPr>
            <p:spPr>
              <a:xfrm>
                <a:off x="7821330" y="2156576"/>
                <a:ext cx="1018978"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7249171" y="2391087"/>
                <a:ext cx="885129" cy="215122"/>
              </a:xfrm>
              <a:prstGeom prst="rect">
                <a:avLst/>
              </a:prstGeom>
              <a:noFill/>
              <a:ln>
                <a:noFill/>
              </a:ln>
            </p:spPr>
            <p:txBody>
              <a:bodyPr wrap="square" lIns="0" tIns="0" rIns="0" bIns="0" rtlCol="0">
                <a:spAutoFit/>
              </a:bodyPr>
              <a:lstStyle/>
              <a:p>
                <a:r>
                  <a:rPr lang="en-GB" sz="1400">
                    <a:latin typeface="Georgia" pitchFamily="18" charset="0"/>
                    <a:cs typeface="Arial" pitchFamily="34" charset="0"/>
                  </a:rPr>
                  <a:t>Corporation</a:t>
                </a:r>
              </a:p>
            </p:txBody>
          </p:sp>
          <p:sp>
            <p:nvSpPr>
              <p:cNvPr id="199" name="TextBox 198"/>
              <p:cNvSpPr txBox="1"/>
              <p:nvPr/>
            </p:nvSpPr>
            <p:spPr>
              <a:xfrm>
                <a:off x="7159699" y="3887414"/>
                <a:ext cx="612823" cy="430244"/>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Lead Arranger</a:t>
                </a:r>
              </a:p>
            </p:txBody>
          </p:sp>
          <p:cxnSp>
            <p:nvCxnSpPr>
              <p:cNvPr id="200" name="Straight Arrow Connector 199"/>
              <p:cNvCxnSpPr/>
              <p:nvPr/>
            </p:nvCxnSpPr>
            <p:spPr>
              <a:xfrm flipH="1">
                <a:off x="7837330" y="2362200"/>
                <a:ext cx="100584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7870009" y="1941681"/>
                <a:ext cx="882790"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Loan Request</a:t>
                </a:r>
              </a:p>
            </p:txBody>
          </p:sp>
          <p:sp>
            <p:nvSpPr>
              <p:cNvPr id="202" name="TextBox 201"/>
              <p:cNvSpPr txBox="1"/>
              <p:nvPr/>
            </p:nvSpPr>
            <p:spPr>
              <a:xfrm>
                <a:off x="7821330" y="2171557"/>
                <a:ext cx="1126249"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Principal &amp; Interest</a:t>
                </a:r>
              </a:p>
            </p:txBody>
          </p:sp>
          <p:sp>
            <p:nvSpPr>
              <p:cNvPr id="203" name="Freeform 4903"/>
              <p:cNvSpPr>
                <a:spLocks noEditPoints="1"/>
              </p:cNvSpPr>
              <p:nvPr/>
            </p:nvSpPr>
            <p:spPr bwMode="auto">
              <a:xfrm>
                <a:off x="7929797" y="351464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04" name="Freeform 4903"/>
              <p:cNvSpPr>
                <a:spLocks noEditPoints="1"/>
              </p:cNvSpPr>
              <p:nvPr/>
            </p:nvSpPr>
            <p:spPr bwMode="auto">
              <a:xfrm>
                <a:off x="8662973" y="351464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05" name="Freeform 4903"/>
              <p:cNvSpPr>
                <a:spLocks noEditPoints="1"/>
              </p:cNvSpPr>
              <p:nvPr/>
            </p:nvSpPr>
            <p:spPr bwMode="auto">
              <a:xfrm>
                <a:off x="9408396" y="351464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06" name="Rectangle 205"/>
              <p:cNvSpPr/>
              <p:nvPr/>
            </p:nvSpPr>
            <p:spPr>
              <a:xfrm>
                <a:off x="7159699" y="3420315"/>
                <a:ext cx="2767298" cy="902776"/>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p>
            </p:txBody>
          </p:sp>
          <p:sp>
            <p:nvSpPr>
              <p:cNvPr id="207" name="TextBox 206"/>
              <p:cNvSpPr txBox="1"/>
              <p:nvPr/>
            </p:nvSpPr>
            <p:spPr>
              <a:xfrm>
                <a:off x="7901552" y="4053874"/>
                <a:ext cx="733176"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Member 1</a:t>
                </a:r>
              </a:p>
            </p:txBody>
          </p:sp>
          <p:sp>
            <p:nvSpPr>
              <p:cNvPr id="208" name="TextBox 207"/>
              <p:cNvSpPr txBox="1"/>
              <p:nvPr/>
            </p:nvSpPr>
            <p:spPr>
              <a:xfrm>
                <a:off x="8634728" y="4058012"/>
                <a:ext cx="733176"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Member 2</a:t>
                </a:r>
              </a:p>
            </p:txBody>
          </p:sp>
          <p:sp>
            <p:nvSpPr>
              <p:cNvPr id="209" name="TextBox 208"/>
              <p:cNvSpPr txBox="1"/>
              <p:nvPr/>
            </p:nvSpPr>
            <p:spPr>
              <a:xfrm>
                <a:off x="9321531" y="4062149"/>
                <a:ext cx="733176" cy="184390"/>
              </a:xfrm>
              <a:prstGeom prst="rect">
                <a:avLst/>
              </a:prstGeom>
              <a:noFill/>
              <a:ln>
                <a:noFill/>
              </a:ln>
            </p:spPr>
            <p:txBody>
              <a:bodyPr wrap="square" lIns="0" tIns="0" rIns="0" bIns="0" rtlCol="0">
                <a:spAutoFit/>
              </a:bodyPr>
              <a:lstStyle/>
              <a:p>
                <a:r>
                  <a:rPr lang="en-GB" sz="1200">
                    <a:latin typeface="Georgia" pitchFamily="18" charset="0"/>
                    <a:cs typeface="Arial" pitchFamily="34" charset="0"/>
                  </a:rPr>
                  <a:t>Member 3</a:t>
                </a:r>
              </a:p>
            </p:txBody>
          </p:sp>
          <p:sp>
            <p:nvSpPr>
              <p:cNvPr id="210" name="Freeform 4846"/>
              <p:cNvSpPr>
                <a:spLocks noEditPoints="1"/>
              </p:cNvSpPr>
              <p:nvPr/>
            </p:nvSpPr>
            <p:spPr bwMode="auto">
              <a:xfrm>
                <a:off x="9106175" y="1896446"/>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211" name="TextBox 210"/>
              <p:cNvSpPr txBox="1"/>
              <p:nvPr/>
            </p:nvSpPr>
            <p:spPr>
              <a:xfrm>
                <a:off x="8930003" y="2328446"/>
                <a:ext cx="1293030" cy="215122"/>
              </a:xfrm>
              <a:prstGeom prst="rect">
                <a:avLst/>
              </a:prstGeom>
              <a:noFill/>
              <a:ln>
                <a:noFill/>
              </a:ln>
            </p:spPr>
            <p:txBody>
              <a:bodyPr wrap="square" lIns="0" tIns="0" rIns="0" bIns="0" rtlCol="0">
                <a:spAutoFit/>
              </a:bodyPr>
              <a:lstStyle/>
              <a:p>
                <a:r>
                  <a:rPr lang="en-GB" sz="1400">
                    <a:latin typeface="Georgia" pitchFamily="18" charset="0"/>
                    <a:cs typeface="Arial" pitchFamily="34" charset="0"/>
                  </a:rPr>
                  <a:t>Smart Contract</a:t>
                </a:r>
              </a:p>
            </p:txBody>
          </p:sp>
          <p:cxnSp>
            <p:nvCxnSpPr>
              <p:cNvPr id="212" name="Straight Arrow Connector 211"/>
              <p:cNvCxnSpPr/>
              <p:nvPr/>
            </p:nvCxnSpPr>
            <p:spPr>
              <a:xfrm>
                <a:off x="9309495" y="2560365"/>
                <a:ext cx="0" cy="762000"/>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7163660" y="2663533"/>
                <a:ext cx="2107298" cy="645366"/>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Loan funding</a:t>
                </a:r>
              </a:p>
              <a:p>
                <a:pPr algn="ctr"/>
                <a:r>
                  <a:rPr lang="en-US" sz="1400">
                    <a:latin typeface="Georgia" pitchFamily="18" charset="0"/>
                    <a:cs typeface="Arial" pitchFamily="34" charset="0"/>
                  </a:rPr>
                  <a:t>Syndication fee payment</a:t>
                </a:r>
              </a:p>
              <a:p>
                <a:pPr algn="ctr"/>
                <a:r>
                  <a:rPr lang="en-US" sz="1400">
                    <a:latin typeface="Georgia" pitchFamily="18" charset="0"/>
                    <a:cs typeface="Arial" pitchFamily="34" charset="0"/>
                  </a:rPr>
                  <a:t>Principal and interest payments</a:t>
                </a:r>
                <a:endParaRPr lang="en-GB" sz="1400">
                  <a:latin typeface="Georgia" pitchFamily="18" charset="0"/>
                  <a:cs typeface="Arial" pitchFamily="34" charset="0"/>
                </a:endParaRPr>
              </a:p>
            </p:txBody>
          </p:sp>
        </p:grpSp>
        <p:cxnSp>
          <p:nvCxnSpPr>
            <p:cNvPr id="162" name="Straight Arrow Connector 161"/>
            <p:cNvCxnSpPr/>
            <p:nvPr/>
          </p:nvCxnSpPr>
          <p:spPr>
            <a:xfrm>
              <a:off x="473658" y="1794939"/>
              <a:ext cx="31089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835899" y="1580111"/>
              <a:ext cx="1761469" cy="21512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Syndication</a:t>
              </a:r>
            </a:p>
          </p:txBody>
        </p:sp>
        <p:cxnSp>
          <p:nvCxnSpPr>
            <p:cNvPr id="164" name="Straight Arrow Connector 163"/>
            <p:cNvCxnSpPr/>
            <p:nvPr/>
          </p:nvCxnSpPr>
          <p:spPr>
            <a:xfrm>
              <a:off x="3774004" y="1794939"/>
              <a:ext cx="320040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4455316" y="1586415"/>
              <a:ext cx="1761469" cy="21512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Diligence &amp; Underwriting</a:t>
              </a:r>
            </a:p>
          </p:txBody>
        </p:sp>
        <p:cxnSp>
          <p:nvCxnSpPr>
            <p:cNvPr id="166" name="Straight Arrow Connector 165"/>
            <p:cNvCxnSpPr/>
            <p:nvPr/>
          </p:nvCxnSpPr>
          <p:spPr>
            <a:xfrm>
              <a:off x="7092373" y="1780743"/>
              <a:ext cx="274320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7572524" y="1560981"/>
              <a:ext cx="1761469" cy="215122"/>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Closing &amp; Services</a:t>
              </a:r>
            </a:p>
          </p:txBody>
        </p:sp>
      </p:grpSp>
      <p:sp>
        <p:nvSpPr>
          <p:cNvPr id="241" name="Text Placeholder 2">
            <a:extLst>
              <a:ext uri="{FF2B5EF4-FFF2-40B4-BE49-F238E27FC236}">
                <a16:creationId xmlns:a16="http://schemas.microsoft.com/office/drawing/2014/main" id="{AA62AA40-BC6F-4CD5-A646-EDBEB1C02F59}"/>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How DLT can help?</a:t>
            </a:r>
          </a:p>
        </p:txBody>
      </p:sp>
      <p:sp>
        <p:nvSpPr>
          <p:cNvPr id="242" name="TextBox 241">
            <a:extLst>
              <a:ext uri="{FF2B5EF4-FFF2-40B4-BE49-F238E27FC236}">
                <a16:creationId xmlns:a16="http://schemas.microsoft.com/office/drawing/2014/main" id="{953C281C-B431-4C0B-94B8-F8B7268A226F}"/>
              </a:ext>
            </a:extLst>
          </p:cNvPr>
          <p:cNvSpPr txBox="1"/>
          <p:nvPr/>
        </p:nvSpPr>
        <p:spPr>
          <a:xfrm>
            <a:off x="324468" y="3978491"/>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a:solidFill>
                  <a:schemeClr val="bg1"/>
                </a:solidFill>
                <a:latin typeface="Georgia" pitchFamily="18" charset="0"/>
                <a:cs typeface="Arial" pitchFamily="34" charset="0"/>
              </a:rPr>
              <a:t>Benefits with DLT</a:t>
            </a:r>
          </a:p>
        </p:txBody>
      </p:sp>
    </p:spTree>
    <p:custDataLst>
      <p:custData r:id="rId1"/>
      <p:tags r:id="rId2"/>
    </p:custDataLst>
    <p:extLst>
      <p:ext uri="{BB962C8B-B14F-4D97-AF65-F5344CB8AC3E}">
        <p14:creationId xmlns:p14="http://schemas.microsoft.com/office/powerpoint/2010/main" val="312497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Trade Finance</a:t>
            </a:r>
          </a:p>
        </p:txBody>
      </p:sp>
      <p:grpSp>
        <p:nvGrpSpPr>
          <p:cNvPr id="56" name="Group 55"/>
          <p:cNvGrpSpPr/>
          <p:nvPr/>
        </p:nvGrpSpPr>
        <p:grpSpPr>
          <a:xfrm>
            <a:off x="246580" y="2315847"/>
            <a:ext cx="5983889" cy="4310984"/>
            <a:chOff x="216979" y="2514600"/>
            <a:chExt cx="4494989" cy="4885782"/>
          </a:xfrm>
        </p:grpSpPr>
        <p:grpSp>
          <p:nvGrpSpPr>
            <p:cNvPr id="249" name="Group 248"/>
            <p:cNvGrpSpPr/>
            <p:nvPr/>
          </p:nvGrpSpPr>
          <p:grpSpPr>
            <a:xfrm>
              <a:off x="216979" y="2514600"/>
              <a:ext cx="4494989" cy="4885782"/>
              <a:chOff x="216979" y="2514600"/>
              <a:chExt cx="4494989" cy="4885782"/>
            </a:xfrm>
          </p:grpSpPr>
          <p:sp>
            <p:nvSpPr>
              <p:cNvPr id="250" name="Rectangle 249"/>
              <p:cNvSpPr/>
              <p:nvPr/>
            </p:nvSpPr>
            <p:spPr>
              <a:xfrm>
                <a:off x="216979" y="2514600"/>
                <a:ext cx="4494989" cy="4885782"/>
              </a:xfrm>
              <a:prstGeom prst="rect">
                <a:avLst/>
              </a:prstGeom>
              <a:solidFill>
                <a:schemeClr val="bg1">
                  <a:lumMod val="95000"/>
                </a:schemeClr>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p>
            </p:txBody>
          </p:sp>
          <p:grpSp>
            <p:nvGrpSpPr>
              <p:cNvPr id="251" name="Group 250"/>
              <p:cNvGrpSpPr/>
              <p:nvPr/>
            </p:nvGrpSpPr>
            <p:grpSpPr>
              <a:xfrm>
                <a:off x="229411" y="3079761"/>
                <a:ext cx="4357069" cy="3862698"/>
                <a:chOff x="247555" y="2573400"/>
                <a:chExt cx="4357069" cy="3862698"/>
              </a:xfrm>
            </p:grpSpPr>
            <p:grpSp>
              <p:nvGrpSpPr>
                <p:cNvPr id="253" name="Group 252"/>
                <p:cNvGrpSpPr/>
                <p:nvPr/>
              </p:nvGrpSpPr>
              <p:grpSpPr>
                <a:xfrm>
                  <a:off x="1339621" y="2917035"/>
                  <a:ext cx="2369453" cy="2800418"/>
                  <a:chOff x="836675" y="2930651"/>
                  <a:chExt cx="2369453" cy="2800418"/>
                </a:xfrm>
              </p:grpSpPr>
              <p:grpSp>
                <p:nvGrpSpPr>
                  <p:cNvPr id="262" name="Group 261"/>
                  <p:cNvGrpSpPr/>
                  <p:nvPr/>
                </p:nvGrpSpPr>
                <p:grpSpPr>
                  <a:xfrm>
                    <a:off x="836675" y="3408856"/>
                    <a:ext cx="2286001" cy="2306144"/>
                    <a:chOff x="761999" y="3408856"/>
                    <a:chExt cx="2286001" cy="2306144"/>
                  </a:xfrm>
                </p:grpSpPr>
                <p:cxnSp>
                  <p:nvCxnSpPr>
                    <p:cNvPr id="272" name="Straight Connector 271"/>
                    <p:cNvCxnSpPr/>
                    <p:nvPr/>
                  </p:nvCxnSpPr>
                  <p:spPr>
                    <a:xfrm>
                      <a:off x="1905000" y="3429000"/>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rot="5400000">
                      <a:off x="1905000" y="3429000"/>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rot="2700000">
                      <a:off x="1904999" y="3425952"/>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rot="-2700000">
                      <a:off x="1904997" y="3408856"/>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3" name="Freeform 4851"/>
                  <p:cNvSpPr>
                    <a:spLocks noEditPoints="1"/>
                  </p:cNvSpPr>
                  <p:nvPr/>
                </p:nvSpPr>
                <p:spPr bwMode="auto">
                  <a:xfrm>
                    <a:off x="1760341" y="293065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68" name="Freeform 4903"/>
                  <p:cNvSpPr>
                    <a:spLocks noEditPoints="1"/>
                  </p:cNvSpPr>
                  <p:nvPr/>
                </p:nvSpPr>
                <p:spPr bwMode="auto">
                  <a:xfrm>
                    <a:off x="2777306" y="535283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71" name="Oval 270"/>
                  <p:cNvSpPr/>
                  <p:nvPr/>
                </p:nvSpPr>
                <p:spPr>
                  <a:xfrm>
                    <a:off x="1905000" y="4492752"/>
                    <a:ext cx="152400" cy="155448"/>
                  </a:xfrm>
                  <a:prstGeom prst="ellipse">
                    <a:avLst/>
                  </a:prstGeom>
                  <a:solidFill>
                    <a:schemeClr val="accent2"/>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a:p>
                </p:txBody>
              </p:sp>
            </p:grpSp>
            <p:sp>
              <p:nvSpPr>
                <p:cNvPr id="254" name="TextBox 253"/>
                <p:cNvSpPr txBox="1"/>
                <p:nvPr/>
              </p:nvSpPr>
              <p:spPr>
                <a:xfrm>
                  <a:off x="1527593" y="2573400"/>
                  <a:ext cx="1910053"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Importer</a:t>
                  </a:r>
                </a:p>
              </p:txBody>
            </p:sp>
            <p:sp>
              <p:nvSpPr>
                <p:cNvPr id="255" name="TextBox 254"/>
                <p:cNvSpPr txBox="1"/>
                <p:nvPr/>
              </p:nvSpPr>
              <p:spPr>
                <a:xfrm>
                  <a:off x="3290845" y="3045570"/>
                  <a:ext cx="1022004"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Import Bank</a:t>
                  </a:r>
                </a:p>
              </p:txBody>
            </p:sp>
            <p:sp>
              <p:nvSpPr>
                <p:cNvPr id="256" name="TextBox 255"/>
                <p:cNvSpPr txBox="1"/>
                <p:nvPr/>
              </p:nvSpPr>
              <p:spPr>
                <a:xfrm>
                  <a:off x="3582620" y="4010438"/>
                  <a:ext cx="1022004"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Exporter</a:t>
                  </a:r>
                </a:p>
              </p:txBody>
            </p:sp>
            <p:sp>
              <p:nvSpPr>
                <p:cNvPr id="257" name="TextBox 256"/>
                <p:cNvSpPr txBox="1"/>
                <p:nvPr/>
              </p:nvSpPr>
              <p:spPr>
                <a:xfrm>
                  <a:off x="3301559" y="5063492"/>
                  <a:ext cx="1281155"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Export Bank</a:t>
                  </a:r>
                </a:p>
              </p:txBody>
            </p:sp>
            <p:sp>
              <p:nvSpPr>
                <p:cNvPr id="258" name="TextBox 257"/>
                <p:cNvSpPr txBox="1"/>
                <p:nvPr/>
              </p:nvSpPr>
              <p:spPr>
                <a:xfrm>
                  <a:off x="1842044" y="6191928"/>
                  <a:ext cx="1281155"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Inspection Company</a:t>
                  </a:r>
                </a:p>
              </p:txBody>
            </p:sp>
            <p:sp>
              <p:nvSpPr>
                <p:cNvPr id="259" name="TextBox 258"/>
                <p:cNvSpPr txBox="1"/>
                <p:nvPr/>
              </p:nvSpPr>
              <p:spPr>
                <a:xfrm>
                  <a:off x="570873" y="5646045"/>
                  <a:ext cx="864879"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Freight</a:t>
                  </a:r>
                </a:p>
              </p:txBody>
            </p:sp>
            <p:sp>
              <p:nvSpPr>
                <p:cNvPr id="260" name="TextBox 259"/>
                <p:cNvSpPr txBox="1"/>
                <p:nvPr/>
              </p:nvSpPr>
              <p:spPr>
                <a:xfrm>
                  <a:off x="247555" y="4034981"/>
                  <a:ext cx="1281155"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Customs</a:t>
                  </a:r>
                </a:p>
              </p:txBody>
            </p:sp>
            <p:sp>
              <p:nvSpPr>
                <p:cNvPr id="261" name="TextBox 260"/>
                <p:cNvSpPr txBox="1"/>
                <p:nvPr/>
              </p:nvSpPr>
              <p:spPr>
                <a:xfrm>
                  <a:off x="560892" y="3031845"/>
                  <a:ext cx="1281152" cy="244170"/>
                </a:xfrm>
                <a:prstGeom prst="rect">
                  <a:avLst/>
                </a:prstGeom>
                <a:noFill/>
                <a:ln>
                  <a:noFill/>
                </a:ln>
              </p:spPr>
              <p:txBody>
                <a:bodyPr wrap="square" lIns="0" tIns="0" rIns="0" bIns="0" rtlCol="0">
                  <a:spAutoFit/>
                </a:bodyPr>
                <a:lstStyle/>
                <a:p>
                  <a:pPr algn="ctr"/>
                  <a:r>
                    <a:rPr lang="en-US" sz="1400">
                      <a:latin typeface="Georgia" pitchFamily="18" charset="0"/>
                      <a:cs typeface="Arial" pitchFamily="34" charset="0"/>
                    </a:rPr>
                    <a:t>Correspondent Banks</a:t>
                  </a:r>
                </a:p>
              </p:txBody>
            </p:sp>
          </p:grpSp>
          <p:sp>
            <p:nvSpPr>
              <p:cNvPr id="252" name="TextBox 251"/>
              <p:cNvSpPr txBox="1"/>
              <p:nvPr/>
            </p:nvSpPr>
            <p:spPr>
              <a:xfrm>
                <a:off x="1122124" y="2586435"/>
                <a:ext cx="2684697" cy="279050"/>
              </a:xfrm>
              <a:prstGeom prst="rect">
                <a:avLst/>
              </a:prstGeom>
              <a:noFill/>
              <a:ln>
                <a:noFill/>
              </a:ln>
            </p:spPr>
            <p:txBody>
              <a:bodyPr wrap="square" lIns="0" tIns="0" rIns="0" bIns="0" rtlCol="0">
                <a:spAutoFit/>
              </a:bodyPr>
              <a:lstStyle/>
              <a:p>
                <a:pPr algn="ctr"/>
                <a:r>
                  <a:rPr lang="en-GB" sz="1600" b="1">
                    <a:solidFill>
                      <a:schemeClr val="tx2"/>
                    </a:solidFill>
                    <a:latin typeface="Georgia" pitchFamily="18" charset="0"/>
                    <a:cs typeface="Arial" pitchFamily="34" charset="0"/>
                  </a:rPr>
                  <a:t>Key Ecosystem Stakeholders</a:t>
                </a:r>
              </a:p>
            </p:txBody>
          </p:sp>
        </p:grpSp>
        <p:sp>
          <p:nvSpPr>
            <p:cNvPr id="276" name="Freeform 4851"/>
            <p:cNvSpPr>
              <a:spLocks noEditPoints="1"/>
            </p:cNvSpPr>
            <p:nvPr/>
          </p:nvSpPr>
          <p:spPr bwMode="auto">
            <a:xfrm>
              <a:off x="3652798" y="4813188"/>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77" name="Freeform 4903"/>
            <p:cNvSpPr>
              <a:spLocks noEditPoints="1"/>
            </p:cNvSpPr>
            <p:nvPr/>
          </p:nvSpPr>
          <p:spPr bwMode="auto">
            <a:xfrm>
              <a:off x="3283415" y="386050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78" name="Freeform 4903"/>
            <p:cNvSpPr>
              <a:spLocks noEditPoints="1"/>
            </p:cNvSpPr>
            <p:nvPr/>
          </p:nvSpPr>
          <p:spPr bwMode="auto">
            <a:xfrm>
              <a:off x="1247578" y="3859431"/>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79" name="Freeform 4899"/>
            <p:cNvSpPr>
              <a:spLocks noEditPoints="1"/>
            </p:cNvSpPr>
            <p:nvPr/>
          </p:nvSpPr>
          <p:spPr bwMode="auto">
            <a:xfrm>
              <a:off x="2232473" y="6236356"/>
              <a:ext cx="392831"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80" name="Freeform 4805"/>
            <p:cNvSpPr>
              <a:spLocks noEditPoints="1"/>
            </p:cNvSpPr>
            <p:nvPr/>
          </p:nvSpPr>
          <p:spPr bwMode="auto">
            <a:xfrm>
              <a:off x="1233733" y="5843877"/>
              <a:ext cx="436363" cy="330949"/>
            </a:xfrm>
            <a:custGeom>
              <a:avLst/>
              <a:gdLst>
                <a:gd name="T0" fmla="*/ 324 w 356"/>
                <a:gd name="T1" fmla="*/ 64 h 270"/>
                <a:gd name="T2" fmla="*/ 280 w 356"/>
                <a:gd name="T3" fmla="*/ 10 h 270"/>
                <a:gd name="T4" fmla="*/ 234 w 356"/>
                <a:gd name="T5" fmla="*/ 2 h 270"/>
                <a:gd name="T6" fmla="*/ 92 w 356"/>
                <a:gd name="T7" fmla="*/ 4 h 270"/>
                <a:gd name="T8" fmla="*/ 64 w 356"/>
                <a:gd name="T9" fmla="*/ 18 h 270"/>
                <a:gd name="T10" fmla="*/ 32 w 356"/>
                <a:gd name="T11" fmla="*/ 64 h 270"/>
                <a:gd name="T12" fmla="*/ 8 w 356"/>
                <a:gd name="T13" fmla="*/ 108 h 270"/>
                <a:gd name="T14" fmla="*/ 0 w 356"/>
                <a:gd name="T15" fmla="*/ 168 h 270"/>
                <a:gd name="T16" fmla="*/ 6 w 356"/>
                <a:gd name="T17" fmla="*/ 224 h 270"/>
                <a:gd name="T18" fmla="*/ 12 w 356"/>
                <a:gd name="T19" fmla="*/ 232 h 270"/>
                <a:gd name="T20" fmla="*/ 22 w 356"/>
                <a:gd name="T21" fmla="*/ 232 h 270"/>
                <a:gd name="T22" fmla="*/ 26 w 356"/>
                <a:gd name="T23" fmla="*/ 266 h 270"/>
                <a:gd name="T24" fmla="*/ 60 w 356"/>
                <a:gd name="T25" fmla="*/ 270 h 270"/>
                <a:gd name="T26" fmla="*/ 72 w 356"/>
                <a:gd name="T27" fmla="*/ 258 h 270"/>
                <a:gd name="T28" fmla="*/ 284 w 356"/>
                <a:gd name="T29" fmla="*/ 258 h 270"/>
                <a:gd name="T30" fmla="*/ 292 w 356"/>
                <a:gd name="T31" fmla="*/ 268 h 270"/>
                <a:gd name="T32" fmla="*/ 326 w 356"/>
                <a:gd name="T33" fmla="*/ 268 h 270"/>
                <a:gd name="T34" fmla="*/ 334 w 356"/>
                <a:gd name="T35" fmla="*/ 232 h 270"/>
                <a:gd name="T36" fmla="*/ 340 w 356"/>
                <a:gd name="T37" fmla="*/ 232 h 270"/>
                <a:gd name="T38" fmla="*/ 350 w 356"/>
                <a:gd name="T39" fmla="*/ 224 h 270"/>
                <a:gd name="T40" fmla="*/ 356 w 356"/>
                <a:gd name="T41" fmla="*/ 168 h 270"/>
                <a:gd name="T42" fmla="*/ 352 w 356"/>
                <a:gd name="T43" fmla="*/ 120 h 270"/>
                <a:gd name="T44" fmla="*/ 330 w 356"/>
                <a:gd name="T45" fmla="*/ 72 h 270"/>
                <a:gd name="T46" fmla="*/ 138 w 356"/>
                <a:gd name="T47" fmla="*/ 20 h 270"/>
                <a:gd name="T48" fmla="*/ 246 w 356"/>
                <a:gd name="T49" fmla="*/ 22 h 270"/>
                <a:gd name="T50" fmla="*/ 296 w 356"/>
                <a:gd name="T51" fmla="*/ 62 h 270"/>
                <a:gd name="T52" fmla="*/ 298 w 356"/>
                <a:gd name="T53" fmla="*/ 76 h 270"/>
                <a:gd name="T54" fmla="*/ 284 w 356"/>
                <a:gd name="T55" fmla="*/ 80 h 270"/>
                <a:gd name="T56" fmla="*/ 72 w 356"/>
                <a:gd name="T57" fmla="*/ 80 h 270"/>
                <a:gd name="T58" fmla="*/ 56 w 356"/>
                <a:gd name="T59" fmla="*/ 74 h 270"/>
                <a:gd name="T60" fmla="*/ 70 w 356"/>
                <a:gd name="T61" fmla="*/ 46 h 270"/>
                <a:gd name="T62" fmla="*/ 262 w 356"/>
                <a:gd name="T63" fmla="*/ 136 h 270"/>
                <a:gd name="T64" fmla="*/ 244 w 356"/>
                <a:gd name="T65" fmla="*/ 154 h 270"/>
                <a:gd name="T66" fmla="*/ 100 w 356"/>
                <a:gd name="T67" fmla="*/ 148 h 270"/>
                <a:gd name="T68" fmla="*/ 46 w 356"/>
                <a:gd name="T69" fmla="*/ 152 h 270"/>
                <a:gd name="T70" fmla="*/ 22 w 356"/>
                <a:gd name="T71" fmla="*/ 136 h 270"/>
                <a:gd name="T72" fmla="*/ 28 w 356"/>
                <a:gd name="T73" fmla="*/ 106 h 270"/>
                <a:gd name="T74" fmla="*/ 56 w 356"/>
                <a:gd name="T75" fmla="*/ 102 h 270"/>
                <a:gd name="T76" fmla="*/ 72 w 356"/>
                <a:gd name="T77" fmla="*/ 126 h 270"/>
                <a:gd name="T78" fmla="*/ 46 w 356"/>
                <a:gd name="T79" fmla="*/ 152 h 270"/>
                <a:gd name="T80" fmla="*/ 156 w 356"/>
                <a:gd name="T81" fmla="*/ 212 h 270"/>
                <a:gd name="T82" fmla="*/ 70 w 356"/>
                <a:gd name="T83" fmla="*/ 198 h 270"/>
                <a:gd name="T84" fmla="*/ 152 w 356"/>
                <a:gd name="T85" fmla="*/ 184 h 270"/>
                <a:gd name="T86" fmla="*/ 274 w 356"/>
                <a:gd name="T87" fmla="*/ 186 h 270"/>
                <a:gd name="T88" fmla="*/ 288 w 356"/>
                <a:gd name="T89" fmla="*/ 212 h 270"/>
                <a:gd name="T90" fmla="*/ 292 w 356"/>
                <a:gd name="T91" fmla="*/ 144 h 270"/>
                <a:gd name="T92" fmla="*/ 286 w 356"/>
                <a:gd name="T93" fmla="*/ 116 h 270"/>
                <a:gd name="T94" fmla="*/ 310 w 356"/>
                <a:gd name="T95" fmla="*/ 100 h 270"/>
                <a:gd name="T96" fmla="*/ 336 w 356"/>
                <a:gd name="T97" fmla="*/ 126 h 270"/>
                <a:gd name="T98" fmla="*/ 320 w 356"/>
                <a:gd name="T99" fmla="*/ 1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0">
                  <a:moveTo>
                    <a:pt x="330" y="72"/>
                  </a:moveTo>
                  <a:lnTo>
                    <a:pt x="330" y="72"/>
                  </a:lnTo>
                  <a:lnTo>
                    <a:pt x="324" y="64"/>
                  </a:lnTo>
                  <a:lnTo>
                    <a:pt x="324" y="64"/>
                  </a:lnTo>
                  <a:lnTo>
                    <a:pt x="314" y="46"/>
                  </a:lnTo>
                  <a:lnTo>
                    <a:pt x="302" y="32"/>
                  </a:lnTo>
                  <a:lnTo>
                    <a:pt x="292" y="18"/>
                  </a:lnTo>
                  <a:lnTo>
                    <a:pt x="280" y="10"/>
                  </a:lnTo>
                  <a:lnTo>
                    <a:pt x="280" y="10"/>
                  </a:lnTo>
                  <a:lnTo>
                    <a:pt x="274" y="6"/>
                  </a:lnTo>
                  <a:lnTo>
                    <a:pt x="264" y="4"/>
                  </a:lnTo>
                  <a:lnTo>
                    <a:pt x="234" y="2"/>
                  </a:lnTo>
                  <a:lnTo>
                    <a:pt x="178" y="0"/>
                  </a:lnTo>
                  <a:lnTo>
                    <a:pt x="178" y="0"/>
                  </a:lnTo>
                  <a:lnTo>
                    <a:pt x="122" y="2"/>
                  </a:lnTo>
                  <a:lnTo>
                    <a:pt x="92" y="4"/>
                  </a:lnTo>
                  <a:lnTo>
                    <a:pt x="82" y="6"/>
                  </a:lnTo>
                  <a:lnTo>
                    <a:pt x="76" y="10"/>
                  </a:lnTo>
                  <a:lnTo>
                    <a:pt x="76" y="10"/>
                  </a:lnTo>
                  <a:lnTo>
                    <a:pt x="64" y="18"/>
                  </a:lnTo>
                  <a:lnTo>
                    <a:pt x="54" y="32"/>
                  </a:lnTo>
                  <a:lnTo>
                    <a:pt x="42" y="46"/>
                  </a:lnTo>
                  <a:lnTo>
                    <a:pt x="32" y="64"/>
                  </a:lnTo>
                  <a:lnTo>
                    <a:pt x="32" y="64"/>
                  </a:lnTo>
                  <a:lnTo>
                    <a:pt x="26" y="72"/>
                  </a:lnTo>
                  <a:lnTo>
                    <a:pt x="26" y="72"/>
                  </a:lnTo>
                  <a:lnTo>
                    <a:pt x="16" y="88"/>
                  </a:lnTo>
                  <a:lnTo>
                    <a:pt x="8" y="108"/>
                  </a:lnTo>
                  <a:lnTo>
                    <a:pt x="4" y="120"/>
                  </a:lnTo>
                  <a:lnTo>
                    <a:pt x="2" y="134"/>
                  </a:lnTo>
                  <a:lnTo>
                    <a:pt x="0" y="150"/>
                  </a:lnTo>
                  <a:lnTo>
                    <a:pt x="0" y="168"/>
                  </a:lnTo>
                  <a:lnTo>
                    <a:pt x="0" y="168"/>
                  </a:lnTo>
                  <a:lnTo>
                    <a:pt x="0" y="192"/>
                  </a:lnTo>
                  <a:lnTo>
                    <a:pt x="2" y="210"/>
                  </a:lnTo>
                  <a:lnTo>
                    <a:pt x="6" y="224"/>
                  </a:lnTo>
                  <a:lnTo>
                    <a:pt x="6" y="224"/>
                  </a:lnTo>
                  <a:lnTo>
                    <a:pt x="6" y="228"/>
                  </a:lnTo>
                  <a:lnTo>
                    <a:pt x="10" y="230"/>
                  </a:lnTo>
                  <a:lnTo>
                    <a:pt x="12" y="232"/>
                  </a:lnTo>
                  <a:lnTo>
                    <a:pt x="16" y="232"/>
                  </a:lnTo>
                  <a:lnTo>
                    <a:pt x="16" y="232"/>
                  </a:lnTo>
                  <a:lnTo>
                    <a:pt x="16" y="232"/>
                  </a:lnTo>
                  <a:lnTo>
                    <a:pt x="22" y="232"/>
                  </a:lnTo>
                  <a:lnTo>
                    <a:pt x="22" y="258"/>
                  </a:lnTo>
                  <a:lnTo>
                    <a:pt x="22" y="258"/>
                  </a:lnTo>
                  <a:lnTo>
                    <a:pt x="24" y="262"/>
                  </a:lnTo>
                  <a:lnTo>
                    <a:pt x="26" y="266"/>
                  </a:lnTo>
                  <a:lnTo>
                    <a:pt x="30" y="268"/>
                  </a:lnTo>
                  <a:lnTo>
                    <a:pt x="34" y="270"/>
                  </a:lnTo>
                  <a:lnTo>
                    <a:pt x="60" y="270"/>
                  </a:lnTo>
                  <a:lnTo>
                    <a:pt x="60" y="270"/>
                  </a:lnTo>
                  <a:lnTo>
                    <a:pt x="64" y="268"/>
                  </a:lnTo>
                  <a:lnTo>
                    <a:pt x="68" y="266"/>
                  </a:lnTo>
                  <a:lnTo>
                    <a:pt x="70" y="262"/>
                  </a:lnTo>
                  <a:lnTo>
                    <a:pt x="72" y="258"/>
                  </a:lnTo>
                  <a:lnTo>
                    <a:pt x="72" y="232"/>
                  </a:lnTo>
                  <a:lnTo>
                    <a:pt x="178" y="232"/>
                  </a:lnTo>
                  <a:lnTo>
                    <a:pt x="284" y="232"/>
                  </a:lnTo>
                  <a:lnTo>
                    <a:pt x="284" y="258"/>
                  </a:lnTo>
                  <a:lnTo>
                    <a:pt x="284" y="258"/>
                  </a:lnTo>
                  <a:lnTo>
                    <a:pt x="286" y="262"/>
                  </a:lnTo>
                  <a:lnTo>
                    <a:pt x="288" y="266"/>
                  </a:lnTo>
                  <a:lnTo>
                    <a:pt x="292" y="268"/>
                  </a:lnTo>
                  <a:lnTo>
                    <a:pt x="296" y="270"/>
                  </a:lnTo>
                  <a:lnTo>
                    <a:pt x="322" y="270"/>
                  </a:lnTo>
                  <a:lnTo>
                    <a:pt x="322" y="270"/>
                  </a:lnTo>
                  <a:lnTo>
                    <a:pt x="326" y="268"/>
                  </a:lnTo>
                  <a:lnTo>
                    <a:pt x="330" y="266"/>
                  </a:lnTo>
                  <a:lnTo>
                    <a:pt x="332" y="262"/>
                  </a:lnTo>
                  <a:lnTo>
                    <a:pt x="334" y="258"/>
                  </a:lnTo>
                  <a:lnTo>
                    <a:pt x="334" y="232"/>
                  </a:lnTo>
                  <a:lnTo>
                    <a:pt x="340" y="232"/>
                  </a:lnTo>
                  <a:lnTo>
                    <a:pt x="340" y="232"/>
                  </a:lnTo>
                  <a:lnTo>
                    <a:pt x="340" y="232"/>
                  </a:lnTo>
                  <a:lnTo>
                    <a:pt x="340" y="232"/>
                  </a:lnTo>
                  <a:lnTo>
                    <a:pt x="344" y="232"/>
                  </a:lnTo>
                  <a:lnTo>
                    <a:pt x="346" y="230"/>
                  </a:lnTo>
                  <a:lnTo>
                    <a:pt x="350" y="228"/>
                  </a:lnTo>
                  <a:lnTo>
                    <a:pt x="350" y="224"/>
                  </a:lnTo>
                  <a:lnTo>
                    <a:pt x="350" y="224"/>
                  </a:lnTo>
                  <a:lnTo>
                    <a:pt x="354" y="210"/>
                  </a:lnTo>
                  <a:lnTo>
                    <a:pt x="356" y="192"/>
                  </a:lnTo>
                  <a:lnTo>
                    <a:pt x="356" y="168"/>
                  </a:lnTo>
                  <a:lnTo>
                    <a:pt x="356" y="168"/>
                  </a:lnTo>
                  <a:lnTo>
                    <a:pt x="356" y="150"/>
                  </a:lnTo>
                  <a:lnTo>
                    <a:pt x="354" y="134"/>
                  </a:lnTo>
                  <a:lnTo>
                    <a:pt x="352" y="120"/>
                  </a:lnTo>
                  <a:lnTo>
                    <a:pt x="348" y="108"/>
                  </a:lnTo>
                  <a:lnTo>
                    <a:pt x="340" y="88"/>
                  </a:lnTo>
                  <a:lnTo>
                    <a:pt x="330" y="72"/>
                  </a:lnTo>
                  <a:lnTo>
                    <a:pt x="330" y="72"/>
                  </a:lnTo>
                  <a:close/>
                  <a:moveTo>
                    <a:pt x="88" y="26"/>
                  </a:moveTo>
                  <a:lnTo>
                    <a:pt x="88" y="26"/>
                  </a:lnTo>
                  <a:lnTo>
                    <a:pt x="110" y="22"/>
                  </a:lnTo>
                  <a:lnTo>
                    <a:pt x="138" y="20"/>
                  </a:lnTo>
                  <a:lnTo>
                    <a:pt x="178" y="20"/>
                  </a:lnTo>
                  <a:lnTo>
                    <a:pt x="178" y="20"/>
                  </a:lnTo>
                  <a:lnTo>
                    <a:pt x="218" y="20"/>
                  </a:lnTo>
                  <a:lnTo>
                    <a:pt x="246" y="22"/>
                  </a:lnTo>
                  <a:lnTo>
                    <a:pt x="268" y="26"/>
                  </a:lnTo>
                  <a:lnTo>
                    <a:pt x="268" y="26"/>
                  </a:lnTo>
                  <a:lnTo>
                    <a:pt x="286" y="46"/>
                  </a:lnTo>
                  <a:lnTo>
                    <a:pt x="296" y="62"/>
                  </a:lnTo>
                  <a:lnTo>
                    <a:pt x="298" y="70"/>
                  </a:lnTo>
                  <a:lnTo>
                    <a:pt x="300" y="74"/>
                  </a:lnTo>
                  <a:lnTo>
                    <a:pt x="300" y="74"/>
                  </a:lnTo>
                  <a:lnTo>
                    <a:pt x="298" y="76"/>
                  </a:lnTo>
                  <a:lnTo>
                    <a:pt x="296" y="78"/>
                  </a:lnTo>
                  <a:lnTo>
                    <a:pt x="292" y="80"/>
                  </a:lnTo>
                  <a:lnTo>
                    <a:pt x="284" y="80"/>
                  </a:lnTo>
                  <a:lnTo>
                    <a:pt x="284" y="80"/>
                  </a:lnTo>
                  <a:lnTo>
                    <a:pt x="178" y="80"/>
                  </a:lnTo>
                  <a:lnTo>
                    <a:pt x="178" y="80"/>
                  </a:lnTo>
                  <a:lnTo>
                    <a:pt x="72" y="80"/>
                  </a:lnTo>
                  <a:lnTo>
                    <a:pt x="72" y="80"/>
                  </a:lnTo>
                  <a:lnTo>
                    <a:pt x="64" y="80"/>
                  </a:lnTo>
                  <a:lnTo>
                    <a:pt x="60" y="78"/>
                  </a:lnTo>
                  <a:lnTo>
                    <a:pt x="58" y="76"/>
                  </a:lnTo>
                  <a:lnTo>
                    <a:pt x="56" y="74"/>
                  </a:lnTo>
                  <a:lnTo>
                    <a:pt x="56" y="74"/>
                  </a:lnTo>
                  <a:lnTo>
                    <a:pt x="58" y="70"/>
                  </a:lnTo>
                  <a:lnTo>
                    <a:pt x="60" y="62"/>
                  </a:lnTo>
                  <a:lnTo>
                    <a:pt x="70" y="46"/>
                  </a:lnTo>
                  <a:lnTo>
                    <a:pt x="88" y="26"/>
                  </a:lnTo>
                  <a:lnTo>
                    <a:pt x="88" y="26"/>
                  </a:lnTo>
                  <a:close/>
                  <a:moveTo>
                    <a:pt x="262" y="136"/>
                  </a:moveTo>
                  <a:lnTo>
                    <a:pt x="262" y="136"/>
                  </a:lnTo>
                  <a:lnTo>
                    <a:pt x="260" y="144"/>
                  </a:lnTo>
                  <a:lnTo>
                    <a:pt x="256" y="148"/>
                  </a:lnTo>
                  <a:lnTo>
                    <a:pt x="252" y="152"/>
                  </a:lnTo>
                  <a:lnTo>
                    <a:pt x="244" y="154"/>
                  </a:lnTo>
                  <a:lnTo>
                    <a:pt x="112" y="154"/>
                  </a:lnTo>
                  <a:lnTo>
                    <a:pt x="112" y="154"/>
                  </a:lnTo>
                  <a:lnTo>
                    <a:pt x="104" y="152"/>
                  </a:lnTo>
                  <a:lnTo>
                    <a:pt x="100" y="148"/>
                  </a:lnTo>
                  <a:lnTo>
                    <a:pt x="96" y="144"/>
                  </a:lnTo>
                  <a:lnTo>
                    <a:pt x="94" y="136"/>
                  </a:lnTo>
                  <a:lnTo>
                    <a:pt x="262" y="136"/>
                  </a:lnTo>
                  <a:close/>
                  <a:moveTo>
                    <a:pt x="46" y="152"/>
                  </a:moveTo>
                  <a:lnTo>
                    <a:pt x="46" y="152"/>
                  </a:lnTo>
                  <a:lnTo>
                    <a:pt x="36" y="150"/>
                  </a:lnTo>
                  <a:lnTo>
                    <a:pt x="28" y="144"/>
                  </a:lnTo>
                  <a:lnTo>
                    <a:pt x="22" y="136"/>
                  </a:lnTo>
                  <a:lnTo>
                    <a:pt x="20" y="126"/>
                  </a:lnTo>
                  <a:lnTo>
                    <a:pt x="20" y="126"/>
                  </a:lnTo>
                  <a:lnTo>
                    <a:pt x="22" y="116"/>
                  </a:lnTo>
                  <a:lnTo>
                    <a:pt x="28" y="106"/>
                  </a:lnTo>
                  <a:lnTo>
                    <a:pt x="36" y="102"/>
                  </a:lnTo>
                  <a:lnTo>
                    <a:pt x="46" y="100"/>
                  </a:lnTo>
                  <a:lnTo>
                    <a:pt x="46" y="100"/>
                  </a:lnTo>
                  <a:lnTo>
                    <a:pt x="56" y="102"/>
                  </a:lnTo>
                  <a:lnTo>
                    <a:pt x="64" y="106"/>
                  </a:lnTo>
                  <a:lnTo>
                    <a:pt x="70" y="116"/>
                  </a:lnTo>
                  <a:lnTo>
                    <a:pt x="72" y="126"/>
                  </a:lnTo>
                  <a:lnTo>
                    <a:pt x="72" y="126"/>
                  </a:lnTo>
                  <a:lnTo>
                    <a:pt x="70" y="136"/>
                  </a:lnTo>
                  <a:lnTo>
                    <a:pt x="64" y="144"/>
                  </a:lnTo>
                  <a:lnTo>
                    <a:pt x="56" y="150"/>
                  </a:lnTo>
                  <a:lnTo>
                    <a:pt x="46" y="152"/>
                  </a:lnTo>
                  <a:lnTo>
                    <a:pt x="46" y="152"/>
                  </a:lnTo>
                  <a:close/>
                  <a:moveTo>
                    <a:pt x="288" y="212"/>
                  </a:moveTo>
                  <a:lnTo>
                    <a:pt x="204" y="212"/>
                  </a:lnTo>
                  <a:lnTo>
                    <a:pt x="156" y="212"/>
                  </a:lnTo>
                  <a:lnTo>
                    <a:pt x="68" y="212"/>
                  </a:lnTo>
                  <a:lnTo>
                    <a:pt x="68" y="206"/>
                  </a:lnTo>
                  <a:lnTo>
                    <a:pt x="68" y="206"/>
                  </a:lnTo>
                  <a:lnTo>
                    <a:pt x="70" y="198"/>
                  </a:lnTo>
                  <a:lnTo>
                    <a:pt x="76" y="190"/>
                  </a:lnTo>
                  <a:lnTo>
                    <a:pt x="82" y="186"/>
                  </a:lnTo>
                  <a:lnTo>
                    <a:pt x="90" y="184"/>
                  </a:lnTo>
                  <a:lnTo>
                    <a:pt x="152" y="184"/>
                  </a:lnTo>
                  <a:lnTo>
                    <a:pt x="208" y="184"/>
                  </a:lnTo>
                  <a:lnTo>
                    <a:pt x="266" y="184"/>
                  </a:lnTo>
                  <a:lnTo>
                    <a:pt x="266" y="184"/>
                  </a:lnTo>
                  <a:lnTo>
                    <a:pt x="274" y="186"/>
                  </a:lnTo>
                  <a:lnTo>
                    <a:pt x="280" y="190"/>
                  </a:lnTo>
                  <a:lnTo>
                    <a:pt x="286" y="198"/>
                  </a:lnTo>
                  <a:lnTo>
                    <a:pt x="288" y="206"/>
                  </a:lnTo>
                  <a:lnTo>
                    <a:pt x="288" y="212"/>
                  </a:lnTo>
                  <a:close/>
                  <a:moveTo>
                    <a:pt x="310" y="152"/>
                  </a:moveTo>
                  <a:lnTo>
                    <a:pt x="310" y="152"/>
                  </a:lnTo>
                  <a:lnTo>
                    <a:pt x="300" y="150"/>
                  </a:lnTo>
                  <a:lnTo>
                    <a:pt x="292" y="144"/>
                  </a:lnTo>
                  <a:lnTo>
                    <a:pt x="286" y="136"/>
                  </a:lnTo>
                  <a:lnTo>
                    <a:pt x="284" y="126"/>
                  </a:lnTo>
                  <a:lnTo>
                    <a:pt x="284" y="126"/>
                  </a:lnTo>
                  <a:lnTo>
                    <a:pt x="286" y="116"/>
                  </a:lnTo>
                  <a:lnTo>
                    <a:pt x="292" y="106"/>
                  </a:lnTo>
                  <a:lnTo>
                    <a:pt x="300" y="102"/>
                  </a:lnTo>
                  <a:lnTo>
                    <a:pt x="310" y="100"/>
                  </a:lnTo>
                  <a:lnTo>
                    <a:pt x="310" y="100"/>
                  </a:lnTo>
                  <a:lnTo>
                    <a:pt x="320" y="102"/>
                  </a:lnTo>
                  <a:lnTo>
                    <a:pt x="328" y="106"/>
                  </a:lnTo>
                  <a:lnTo>
                    <a:pt x="334" y="116"/>
                  </a:lnTo>
                  <a:lnTo>
                    <a:pt x="336" y="126"/>
                  </a:lnTo>
                  <a:lnTo>
                    <a:pt x="336" y="126"/>
                  </a:lnTo>
                  <a:lnTo>
                    <a:pt x="334" y="136"/>
                  </a:lnTo>
                  <a:lnTo>
                    <a:pt x="328" y="144"/>
                  </a:lnTo>
                  <a:lnTo>
                    <a:pt x="320" y="150"/>
                  </a:lnTo>
                  <a:lnTo>
                    <a:pt x="310" y="152"/>
                  </a:lnTo>
                  <a:lnTo>
                    <a:pt x="310" y="152"/>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81" name="Freeform 4970"/>
            <p:cNvSpPr>
              <a:spLocks noEditPoints="1"/>
            </p:cNvSpPr>
            <p:nvPr/>
          </p:nvSpPr>
          <p:spPr bwMode="auto">
            <a:xfrm>
              <a:off x="814485" y="4800473"/>
              <a:ext cx="496277" cy="472186"/>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grpSp>
      <p:sp>
        <p:nvSpPr>
          <p:cNvPr id="57" name="TextBox 56"/>
          <p:cNvSpPr txBox="1"/>
          <p:nvPr/>
        </p:nvSpPr>
        <p:spPr>
          <a:xfrm>
            <a:off x="6642659" y="3557445"/>
            <a:ext cx="4771930" cy="1938992"/>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ü"/>
            </a:pPr>
            <a:r>
              <a:rPr lang="en-US" sz="1400" b="1">
                <a:solidFill>
                  <a:schemeClr val="accent2">
                    <a:lumMod val="75000"/>
                  </a:schemeClr>
                </a:solidFill>
                <a:latin typeface="Georgia" pitchFamily="18" charset="0"/>
                <a:cs typeface="Arial" pitchFamily="34" charset="0"/>
              </a:rPr>
              <a:t>Financing dominates world trade</a:t>
            </a:r>
            <a:r>
              <a:rPr lang="en-US" sz="1400" b="1">
                <a:latin typeface="Georgia" pitchFamily="18" charset="0"/>
                <a:cs typeface="Arial" pitchFamily="34" charset="0"/>
              </a:rPr>
              <a:t>:</a:t>
            </a:r>
            <a:r>
              <a:rPr lang="en-US" sz="1400">
                <a:latin typeface="Georgia" pitchFamily="18" charset="0"/>
                <a:cs typeface="Arial" pitchFamily="34" charset="0"/>
              </a:rPr>
              <a:t> Today’s trade operations are facilitated through financing. US$ 18 trillion of annual trade transactions involve some form of finance (credit, insurance or guarantee)</a:t>
            </a:r>
          </a:p>
          <a:p>
            <a:endParaRPr lang="en-US" sz="1400">
              <a:latin typeface="Georgia" pitchFamily="18" charset="0"/>
              <a:cs typeface="Arial" pitchFamily="34" charset="0"/>
            </a:endParaRPr>
          </a:p>
          <a:p>
            <a:pPr marL="151287" indent="-151287">
              <a:buFont typeface="Wingdings" panose="05000000000000000000" pitchFamily="2" charset="2"/>
              <a:buChar char="ü"/>
            </a:pPr>
            <a:r>
              <a:rPr lang="en-US" sz="1400" b="1">
                <a:solidFill>
                  <a:schemeClr val="accent2">
                    <a:lumMod val="75000"/>
                  </a:schemeClr>
                </a:solidFill>
                <a:latin typeface="Georgia" pitchFamily="18" charset="0"/>
                <a:cs typeface="Arial" pitchFamily="34" charset="0"/>
              </a:rPr>
              <a:t>The trade finance market is large</a:t>
            </a:r>
            <a:r>
              <a:rPr lang="en-US" sz="1400" b="1">
                <a:latin typeface="Georgia" pitchFamily="18" charset="0"/>
                <a:cs typeface="Arial" pitchFamily="34" charset="0"/>
              </a:rPr>
              <a:t>: </a:t>
            </a:r>
            <a:r>
              <a:rPr lang="en-US" sz="1400">
                <a:latin typeface="Georgia" pitchFamily="18" charset="0"/>
                <a:cs typeface="Arial" pitchFamily="34" charset="0"/>
              </a:rPr>
              <a:t>Since financing has become such an integral part of trading, the market has grown substantially to more than US$ 10 trillion annually</a:t>
            </a:r>
            <a:endParaRPr lang="en-GB" sz="1400">
              <a:latin typeface="Georgia" pitchFamily="18" charset="0"/>
              <a:cs typeface="Arial" pitchFamily="34" charset="0"/>
            </a:endParaRPr>
          </a:p>
        </p:txBody>
      </p:sp>
      <p:sp>
        <p:nvSpPr>
          <p:cNvPr id="58" name="TextBox 57"/>
          <p:cNvSpPr txBox="1"/>
          <p:nvPr/>
        </p:nvSpPr>
        <p:spPr>
          <a:xfrm>
            <a:off x="6664144" y="3029361"/>
            <a:ext cx="2822268" cy="244362"/>
          </a:xfrm>
          <a:prstGeom prst="rect">
            <a:avLst/>
          </a:prstGeom>
          <a:noFill/>
          <a:ln>
            <a:noFill/>
          </a:ln>
        </p:spPr>
        <p:txBody>
          <a:bodyPr wrap="square" lIns="0" tIns="0" rIns="0" bIns="0" rtlCol="0">
            <a:spAutoFit/>
          </a:bodyPr>
          <a:lstStyle/>
          <a:p>
            <a:r>
              <a:rPr lang="en-GB" sz="1600" b="1">
                <a:solidFill>
                  <a:schemeClr val="tx2"/>
                </a:solidFill>
                <a:latin typeface="Georgia" pitchFamily="18" charset="0"/>
                <a:cs typeface="Arial" pitchFamily="34" charset="0"/>
              </a:rPr>
              <a:t>Overview:</a:t>
            </a:r>
          </a:p>
        </p:txBody>
      </p:sp>
      <p:sp>
        <p:nvSpPr>
          <p:cNvPr id="60" name="TextBox 59"/>
          <p:cNvSpPr txBox="1"/>
          <p:nvPr/>
        </p:nvSpPr>
        <p:spPr>
          <a:xfrm>
            <a:off x="142125" y="989376"/>
            <a:ext cx="11907748" cy="646331"/>
          </a:xfrm>
          <a:prstGeom prst="rect">
            <a:avLst/>
          </a:prstGeom>
          <a:noFill/>
          <a:ln>
            <a:noFill/>
          </a:ln>
        </p:spPr>
        <p:txBody>
          <a:bodyPr wrap="square" lIns="0" tIns="0" rIns="0" bIns="0" rtlCol="0">
            <a:spAutoFit/>
          </a:bodyPr>
          <a:lstStyle/>
          <a:p>
            <a:r>
              <a:rPr lang="en-US" sz="1400">
                <a:latin typeface="Georgia" pitchFamily="18" charset="0"/>
                <a:cs typeface="Arial" pitchFamily="34" charset="0"/>
              </a:rPr>
              <a:t>FIs serve as the trusted intermediary providing assurance to sellers and contract certainty to buyers. Regardless of counterparty performance, payment and delivery terms are documented in a letter of credit or open account contract vehicle. FIs command a fee for documentation/oversight of payment terms and for taking on the risk position of either the importer or exporter.</a:t>
            </a:r>
            <a:endParaRPr lang="en-GB" sz="1400">
              <a:latin typeface="Georgia" pitchFamily="18" charset="0"/>
              <a:cs typeface="Arial" pitchFamily="34" charset="0"/>
            </a:endParaRPr>
          </a:p>
        </p:txBody>
      </p:sp>
      <p:sp>
        <p:nvSpPr>
          <p:cNvPr id="114" name="Text Placeholder 2">
            <a:extLst>
              <a:ext uri="{FF2B5EF4-FFF2-40B4-BE49-F238E27FC236}">
                <a16:creationId xmlns:a16="http://schemas.microsoft.com/office/drawing/2014/main" id="{E25AD634-9458-4143-A096-C8F447B48FA7}"/>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Our understanding of Trade Finance</a:t>
            </a:r>
          </a:p>
        </p:txBody>
      </p:sp>
    </p:spTree>
    <p:custDataLst>
      <p:custData r:id="rId1"/>
      <p:tags r:id="rId2"/>
    </p:custDataLst>
    <p:extLst>
      <p:ext uri="{BB962C8B-B14F-4D97-AF65-F5344CB8AC3E}">
        <p14:creationId xmlns:p14="http://schemas.microsoft.com/office/powerpoint/2010/main" val="278487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2D9CBC6A-1C84-4300-82FE-11F9FE407ACD}"/>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Comparison with centralized databases</a:t>
            </a:r>
            <a:endParaRPr lang="en-GB" sz="3200" b="1" dirty="0">
              <a:solidFill>
                <a:schemeClr val="bg1"/>
              </a:solidFill>
            </a:endParaRPr>
          </a:p>
        </p:txBody>
      </p:sp>
      <p:graphicFrame>
        <p:nvGraphicFramePr>
          <p:cNvPr id="5" name="Table 5">
            <a:extLst>
              <a:ext uri="{FF2B5EF4-FFF2-40B4-BE49-F238E27FC236}">
                <a16:creationId xmlns:a16="http://schemas.microsoft.com/office/drawing/2014/main" id="{B258BA09-55B0-44C1-A5DD-E17D4F1DC9DA}"/>
              </a:ext>
            </a:extLst>
          </p:cNvPr>
          <p:cNvGraphicFramePr>
            <a:graphicFrameLocks noGrp="1"/>
          </p:cNvGraphicFramePr>
          <p:nvPr>
            <p:extLst>
              <p:ext uri="{D42A27DB-BD31-4B8C-83A1-F6EECF244321}">
                <p14:modId xmlns:p14="http://schemas.microsoft.com/office/powerpoint/2010/main" val="2386964059"/>
              </p:ext>
            </p:extLst>
          </p:nvPr>
        </p:nvGraphicFramePr>
        <p:xfrm>
          <a:off x="646471" y="1457086"/>
          <a:ext cx="10899058" cy="4857736"/>
        </p:xfrm>
        <a:graphic>
          <a:graphicData uri="http://schemas.openxmlformats.org/drawingml/2006/table">
            <a:tbl>
              <a:tblPr firstRow="1" bandRow="1">
                <a:tableStyleId>{21E4AEA4-8DFA-4A89-87EB-49C32662AFE0}</a:tableStyleId>
              </a:tblPr>
              <a:tblGrid>
                <a:gridCol w="2005184">
                  <a:extLst>
                    <a:ext uri="{9D8B030D-6E8A-4147-A177-3AD203B41FA5}">
                      <a16:colId xmlns:a16="http://schemas.microsoft.com/office/drawing/2014/main" val="2603015021"/>
                    </a:ext>
                  </a:extLst>
                </a:gridCol>
                <a:gridCol w="4507854">
                  <a:extLst>
                    <a:ext uri="{9D8B030D-6E8A-4147-A177-3AD203B41FA5}">
                      <a16:colId xmlns:a16="http://schemas.microsoft.com/office/drawing/2014/main" val="2950657846"/>
                    </a:ext>
                  </a:extLst>
                </a:gridCol>
                <a:gridCol w="4386020">
                  <a:extLst>
                    <a:ext uri="{9D8B030D-6E8A-4147-A177-3AD203B41FA5}">
                      <a16:colId xmlns:a16="http://schemas.microsoft.com/office/drawing/2014/main" val="662880850"/>
                    </a:ext>
                  </a:extLst>
                </a:gridCol>
              </a:tblGrid>
              <a:tr h="560056">
                <a:tc>
                  <a:txBody>
                    <a:bodyPr/>
                    <a:lstStyle/>
                    <a:p>
                      <a:endParaRPr lang="en-US" dirty="0">
                        <a:latin typeface="Georgia" panose="02040502050405020303" pitchFamily="18" charset="0"/>
                      </a:endParaRPr>
                    </a:p>
                  </a:txBody>
                  <a:tcPr/>
                </a:tc>
                <a:tc>
                  <a:txBody>
                    <a:bodyPr/>
                    <a:lstStyle/>
                    <a:p>
                      <a:r>
                        <a:rPr lang="en-US" dirty="0">
                          <a:latin typeface="Georgia" panose="02040502050405020303" pitchFamily="18" charset="0"/>
                        </a:rPr>
                        <a:t>Distributed Ledger Technology</a:t>
                      </a:r>
                    </a:p>
                  </a:txBody>
                  <a:tcPr/>
                </a:tc>
                <a:tc>
                  <a:txBody>
                    <a:bodyPr/>
                    <a:lstStyle/>
                    <a:p>
                      <a:r>
                        <a:rPr lang="en-US" dirty="0">
                          <a:latin typeface="Georgia" panose="02040502050405020303" pitchFamily="18" charset="0"/>
                        </a:rPr>
                        <a:t>Centralized Databases</a:t>
                      </a:r>
                    </a:p>
                  </a:txBody>
                  <a:tcPr/>
                </a:tc>
                <a:extLst>
                  <a:ext uri="{0D108BD9-81ED-4DB2-BD59-A6C34878D82A}">
                    <a16:rowId xmlns:a16="http://schemas.microsoft.com/office/drawing/2014/main" val="2132429532"/>
                  </a:ext>
                </a:extLst>
              </a:tr>
              <a:tr h="560056">
                <a:tc>
                  <a:txBody>
                    <a:bodyPr/>
                    <a:lstStyle/>
                    <a:p>
                      <a:r>
                        <a:rPr lang="en-US" b="1" dirty="0">
                          <a:latin typeface="Georgia" panose="02040502050405020303" pitchFamily="18" charset="0"/>
                        </a:rPr>
                        <a:t>Failure resistance</a:t>
                      </a:r>
                    </a:p>
                  </a:txBody>
                  <a:tcPr/>
                </a:tc>
                <a:tc>
                  <a:txBody>
                    <a:bodyPr/>
                    <a:lstStyle/>
                    <a:p>
                      <a:r>
                        <a:rPr lang="en-US" dirty="0">
                          <a:latin typeface="Georgia" panose="02040502050405020303" pitchFamily="18" charset="0"/>
                        </a:rPr>
                        <a:t>Data being distributed across nodes it has no single point of failure</a:t>
                      </a:r>
                    </a:p>
                  </a:txBody>
                  <a:tcPr/>
                </a:tc>
                <a:tc>
                  <a:txBody>
                    <a:bodyPr/>
                    <a:lstStyle/>
                    <a:p>
                      <a:r>
                        <a:rPr lang="en-US" dirty="0">
                          <a:latin typeface="Georgia" panose="02040502050405020303" pitchFamily="18" charset="0"/>
                        </a:rPr>
                        <a:t>Prone to single point of failure</a:t>
                      </a:r>
                    </a:p>
                  </a:txBody>
                  <a:tcPr/>
                </a:tc>
                <a:extLst>
                  <a:ext uri="{0D108BD9-81ED-4DB2-BD59-A6C34878D82A}">
                    <a16:rowId xmlns:a16="http://schemas.microsoft.com/office/drawing/2014/main" val="4102095740"/>
                  </a:ext>
                </a:extLst>
              </a:tr>
              <a:tr h="560056">
                <a:tc>
                  <a:txBody>
                    <a:bodyPr/>
                    <a:lstStyle/>
                    <a:p>
                      <a:r>
                        <a:rPr lang="en-US" b="1" dirty="0">
                          <a:latin typeface="Georgia" panose="02040502050405020303" pitchFamily="18" charset="0"/>
                        </a:rPr>
                        <a:t>Immutability</a:t>
                      </a:r>
                    </a:p>
                  </a:txBody>
                  <a:tcPr/>
                </a:tc>
                <a:tc>
                  <a:txBody>
                    <a:bodyPr/>
                    <a:lstStyle/>
                    <a:p>
                      <a:r>
                        <a:rPr lang="en-US" dirty="0">
                          <a:latin typeface="Georgia" panose="02040502050405020303" pitchFamily="18" charset="0"/>
                        </a:rPr>
                        <a:t>Data once recorded cannot be altered or tampered as copy of the data is stored in all the nodes.</a:t>
                      </a:r>
                    </a:p>
                  </a:txBody>
                  <a:tcPr/>
                </a:tc>
                <a:tc>
                  <a:txBody>
                    <a:bodyPr/>
                    <a:lstStyle/>
                    <a:p>
                      <a:r>
                        <a:rPr lang="en-US" dirty="0">
                          <a:latin typeface="Georgia" panose="02040502050405020303" pitchFamily="18" charset="0"/>
                        </a:rPr>
                        <a:t>Modification to the data requires change only to one database which is computationally easier</a:t>
                      </a:r>
                    </a:p>
                  </a:txBody>
                  <a:tcPr/>
                </a:tc>
                <a:extLst>
                  <a:ext uri="{0D108BD9-81ED-4DB2-BD59-A6C34878D82A}">
                    <a16:rowId xmlns:a16="http://schemas.microsoft.com/office/drawing/2014/main" val="708296891"/>
                  </a:ext>
                </a:extLst>
              </a:tr>
              <a:tr h="560056">
                <a:tc>
                  <a:txBody>
                    <a:bodyPr/>
                    <a:lstStyle/>
                    <a:p>
                      <a:r>
                        <a:rPr lang="en-US" b="1" dirty="0">
                          <a:latin typeface="Georgia" panose="02040502050405020303" pitchFamily="18" charset="0"/>
                        </a:rPr>
                        <a:t>Transparency</a:t>
                      </a:r>
                    </a:p>
                  </a:txBody>
                  <a:tcPr/>
                </a:tc>
                <a:tc>
                  <a:txBody>
                    <a:bodyPr/>
                    <a:lstStyle/>
                    <a:p>
                      <a:r>
                        <a:rPr lang="en-US" dirty="0">
                          <a:latin typeface="Georgia" panose="02040502050405020303" pitchFamily="18" charset="0"/>
                        </a:rPr>
                        <a:t>The ledger is visible to all nodes</a:t>
                      </a:r>
                    </a:p>
                  </a:txBody>
                  <a:tcPr/>
                </a:tc>
                <a:tc>
                  <a:txBody>
                    <a:bodyPr/>
                    <a:lstStyle/>
                    <a:p>
                      <a:r>
                        <a:rPr lang="en-US" dirty="0">
                          <a:latin typeface="Georgia" panose="02040502050405020303" pitchFamily="18" charset="0"/>
                        </a:rPr>
                        <a:t>Transparency is controlled by the central authority controlling the database</a:t>
                      </a:r>
                    </a:p>
                  </a:txBody>
                  <a:tcPr/>
                </a:tc>
                <a:extLst>
                  <a:ext uri="{0D108BD9-81ED-4DB2-BD59-A6C34878D82A}">
                    <a16:rowId xmlns:a16="http://schemas.microsoft.com/office/drawing/2014/main" val="562783360"/>
                  </a:ext>
                </a:extLst>
              </a:tr>
              <a:tr h="560056">
                <a:tc>
                  <a:txBody>
                    <a:bodyPr/>
                    <a:lstStyle/>
                    <a:p>
                      <a:r>
                        <a:rPr lang="en-US" b="1" dirty="0">
                          <a:latin typeface="Georgia" panose="02040502050405020303" pitchFamily="18" charset="0"/>
                        </a:rPr>
                        <a:t>Consensus</a:t>
                      </a:r>
                    </a:p>
                  </a:txBody>
                  <a:tcPr/>
                </a:tc>
                <a:tc>
                  <a:txBody>
                    <a:bodyPr/>
                    <a:lstStyle/>
                    <a:p>
                      <a:r>
                        <a:rPr lang="en-US" dirty="0">
                          <a:latin typeface="Georgia" panose="02040502050405020303" pitchFamily="18" charset="0"/>
                        </a:rPr>
                        <a:t>Transactions are committed only when parties are in agreement</a:t>
                      </a:r>
                    </a:p>
                  </a:txBody>
                  <a:tcPr/>
                </a:tc>
                <a:tc>
                  <a:txBody>
                    <a:bodyPr/>
                    <a:lstStyle/>
                    <a:p>
                      <a:r>
                        <a:rPr lang="en-US" dirty="0">
                          <a:latin typeface="Georgia" panose="02040502050405020303" pitchFamily="18" charset="0"/>
                        </a:rPr>
                        <a:t>Transactions are committed when trusted central authority has verified the transactions.</a:t>
                      </a:r>
                    </a:p>
                  </a:txBody>
                  <a:tcPr/>
                </a:tc>
                <a:extLst>
                  <a:ext uri="{0D108BD9-81ED-4DB2-BD59-A6C34878D82A}">
                    <a16:rowId xmlns:a16="http://schemas.microsoft.com/office/drawing/2014/main" val="1624919823"/>
                  </a:ext>
                </a:extLst>
              </a:tr>
              <a:tr h="560056">
                <a:tc>
                  <a:txBody>
                    <a:bodyPr/>
                    <a:lstStyle/>
                    <a:p>
                      <a:r>
                        <a:rPr lang="en-US" b="1" dirty="0">
                          <a:latin typeface="Georgia" panose="02040502050405020303" pitchFamily="18" charset="0"/>
                        </a:rPr>
                        <a:t>Automation</a:t>
                      </a:r>
                    </a:p>
                  </a:txBody>
                  <a:tcPr/>
                </a:tc>
                <a:tc>
                  <a:txBody>
                    <a:bodyPr/>
                    <a:lstStyle/>
                    <a:p>
                      <a:r>
                        <a:rPr lang="en-US" dirty="0">
                          <a:latin typeface="Georgia" panose="02040502050405020303" pitchFamily="18" charset="0"/>
                        </a:rPr>
                        <a:t>Business rules can be coded and executed when conditions are met(Smart Contract). This can facilitate automation of transactions.</a:t>
                      </a:r>
                    </a:p>
                  </a:txBody>
                  <a:tcPr/>
                </a:tc>
                <a:tc>
                  <a:txBody>
                    <a:bodyPr/>
                    <a:lstStyle/>
                    <a:p>
                      <a:r>
                        <a:rPr lang="en-US" dirty="0">
                          <a:latin typeface="Georgia" panose="02040502050405020303" pitchFamily="18" charset="0"/>
                        </a:rPr>
                        <a:t>Since the underlying information is not immutable, automation in business is not feasible</a:t>
                      </a:r>
                    </a:p>
                  </a:txBody>
                  <a:tcPr/>
                </a:tc>
                <a:extLst>
                  <a:ext uri="{0D108BD9-81ED-4DB2-BD59-A6C34878D82A}">
                    <a16:rowId xmlns:a16="http://schemas.microsoft.com/office/drawing/2014/main" val="3129137035"/>
                  </a:ext>
                </a:extLst>
              </a:tr>
            </a:tbl>
          </a:graphicData>
        </a:graphic>
      </p:graphicFrame>
    </p:spTree>
    <p:custDataLst>
      <p:custData r:id="rId1"/>
    </p:custDataLst>
    <p:extLst>
      <p:ext uri="{BB962C8B-B14F-4D97-AF65-F5344CB8AC3E}">
        <p14:creationId xmlns:p14="http://schemas.microsoft.com/office/powerpoint/2010/main" val="1212426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Trade Finance</a:t>
            </a:r>
          </a:p>
        </p:txBody>
      </p:sp>
      <p:grpSp>
        <p:nvGrpSpPr>
          <p:cNvPr id="264" name="Group 263"/>
          <p:cNvGrpSpPr/>
          <p:nvPr/>
        </p:nvGrpSpPr>
        <p:grpSpPr>
          <a:xfrm>
            <a:off x="102741" y="825167"/>
            <a:ext cx="12010489" cy="2982214"/>
            <a:chOff x="137318" y="1455893"/>
            <a:chExt cx="9763059" cy="3039439"/>
          </a:xfrm>
        </p:grpSpPr>
        <p:sp>
          <p:nvSpPr>
            <p:cNvPr id="164" name="TextBox 163"/>
            <p:cNvSpPr txBox="1"/>
            <p:nvPr/>
          </p:nvSpPr>
          <p:spPr>
            <a:xfrm>
              <a:off x="835899" y="1475710"/>
              <a:ext cx="1761469"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Establish Payment Terms</a:t>
              </a:r>
            </a:p>
          </p:txBody>
        </p:sp>
        <p:sp>
          <p:nvSpPr>
            <p:cNvPr id="166" name="TextBox 165"/>
            <p:cNvSpPr txBox="1"/>
            <p:nvPr/>
          </p:nvSpPr>
          <p:spPr>
            <a:xfrm>
              <a:off x="4455316" y="1466479"/>
              <a:ext cx="1761469"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Deliver Goods</a:t>
              </a:r>
            </a:p>
          </p:txBody>
        </p:sp>
        <p:grpSp>
          <p:nvGrpSpPr>
            <p:cNvPr id="63" name="Group 62"/>
            <p:cNvGrpSpPr/>
            <p:nvPr/>
          </p:nvGrpSpPr>
          <p:grpSpPr>
            <a:xfrm>
              <a:off x="137318" y="1676491"/>
              <a:ext cx="9763059" cy="2818841"/>
              <a:chOff x="326198" y="1515162"/>
              <a:chExt cx="9763059" cy="2818841"/>
            </a:xfrm>
          </p:grpSpPr>
          <p:cxnSp>
            <p:nvCxnSpPr>
              <p:cNvPr id="227" name="Straight Connector 226"/>
              <p:cNvCxnSpPr/>
              <p:nvPr/>
            </p:nvCxnSpPr>
            <p:spPr>
              <a:xfrm>
                <a:off x="1493519" y="2209801"/>
                <a:ext cx="0" cy="1368551"/>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0" name="Freeform 4843"/>
              <p:cNvSpPr>
                <a:spLocks noEditPoints="1"/>
              </p:cNvSpPr>
              <p:nvPr/>
            </p:nvSpPr>
            <p:spPr bwMode="auto">
              <a:xfrm>
                <a:off x="486696" y="1810647"/>
                <a:ext cx="502032" cy="487410"/>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01" name="Freeform 4843"/>
              <p:cNvSpPr>
                <a:spLocks noEditPoints="1"/>
              </p:cNvSpPr>
              <p:nvPr/>
            </p:nvSpPr>
            <p:spPr bwMode="auto">
              <a:xfrm>
                <a:off x="1955064" y="1807956"/>
                <a:ext cx="502032" cy="487410"/>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25" name="Straight Arrow Connector 224"/>
              <p:cNvCxnSpPr/>
              <p:nvPr/>
            </p:nvCxnSpPr>
            <p:spPr>
              <a:xfrm>
                <a:off x="1066800" y="1901952"/>
                <a:ext cx="8229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0800000">
                <a:off x="1082040" y="2209800"/>
                <a:ext cx="8229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Freeform 4847"/>
              <p:cNvSpPr>
                <a:spLocks noEditPoints="1"/>
              </p:cNvSpPr>
              <p:nvPr/>
            </p:nvSpPr>
            <p:spPr bwMode="auto">
              <a:xfrm>
                <a:off x="1339985" y="2743200"/>
                <a:ext cx="307068" cy="42404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06" name="Freeform 4903"/>
              <p:cNvSpPr>
                <a:spLocks noEditPoints="1"/>
              </p:cNvSpPr>
              <p:nvPr/>
            </p:nvSpPr>
            <p:spPr bwMode="auto">
              <a:xfrm>
                <a:off x="1279108" y="365993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09" name="Freeform 4903"/>
              <p:cNvSpPr>
                <a:spLocks noEditPoints="1"/>
              </p:cNvSpPr>
              <p:nvPr/>
            </p:nvSpPr>
            <p:spPr bwMode="auto">
              <a:xfrm>
                <a:off x="2542978" y="365993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10" name="Freeform 4903"/>
              <p:cNvSpPr>
                <a:spLocks noEditPoints="1"/>
              </p:cNvSpPr>
              <p:nvPr/>
            </p:nvSpPr>
            <p:spPr bwMode="auto">
              <a:xfrm>
                <a:off x="3792305" y="366042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11" name="Freeform 4843"/>
              <p:cNvSpPr>
                <a:spLocks noEditPoints="1"/>
              </p:cNvSpPr>
              <p:nvPr/>
            </p:nvSpPr>
            <p:spPr bwMode="auto">
              <a:xfrm>
                <a:off x="3795188" y="1966095"/>
                <a:ext cx="502032" cy="487410"/>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29" name="Straight Arrow Connector 228"/>
              <p:cNvCxnSpPr/>
              <p:nvPr/>
            </p:nvCxnSpPr>
            <p:spPr>
              <a:xfrm flipV="1">
                <a:off x="1707930" y="2453505"/>
                <a:ext cx="2084375" cy="120643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a:off x="1707930" y="3849054"/>
                <a:ext cx="74916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043139" y="3868443"/>
                <a:ext cx="74916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flipV="1">
                <a:off x="4006716" y="2484120"/>
                <a:ext cx="0" cy="109728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326198" y="2375111"/>
                <a:ext cx="853289"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Importer</a:t>
                </a:r>
              </a:p>
            </p:txBody>
          </p:sp>
          <p:sp>
            <p:nvSpPr>
              <p:cNvPr id="120" name="TextBox 119"/>
              <p:cNvSpPr txBox="1"/>
              <p:nvPr/>
            </p:nvSpPr>
            <p:spPr>
              <a:xfrm>
                <a:off x="1807552" y="2368866"/>
                <a:ext cx="853289"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Exporter</a:t>
                </a:r>
              </a:p>
            </p:txBody>
          </p:sp>
          <p:sp>
            <p:nvSpPr>
              <p:cNvPr id="121" name="TextBox 120"/>
              <p:cNvSpPr txBox="1"/>
              <p:nvPr/>
            </p:nvSpPr>
            <p:spPr>
              <a:xfrm>
                <a:off x="3582620" y="1770325"/>
                <a:ext cx="853289"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Exporter</a:t>
                </a:r>
              </a:p>
            </p:txBody>
          </p:sp>
          <p:sp>
            <p:nvSpPr>
              <p:cNvPr id="235" name="TextBox 234"/>
              <p:cNvSpPr txBox="1"/>
              <p:nvPr/>
            </p:nvSpPr>
            <p:spPr>
              <a:xfrm rot="20113171">
                <a:off x="1703726" y="2811115"/>
                <a:ext cx="2045667" cy="188210"/>
              </a:xfrm>
              <a:prstGeom prst="rect">
                <a:avLst/>
              </a:prstGeom>
              <a:noFill/>
              <a:ln>
                <a:noFill/>
              </a:ln>
            </p:spPr>
            <p:txBody>
              <a:bodyPr wrap="square" lIns="0" tIns="0" rIns="0" bIns="0" rtlCol="0">
                <a:spAutoFit/>
              </a:bodyPr>
              <a:lstStyle/>
              <a:p>
                <a:pPr algn="ctr"/>
                <a:r>
                  <a:rPr lang="en-GB" sz="1200">
                    <a:latin typeface="Georgia" panose="02040502050405020303" pitchFamily="18" charset="0"/>
                    <a:cs typeface="Arial" pitchFamily="34" charset="0"/>
                  </a:rPr>
                  <a:t>Letter of Credit</a:t>
                </a:r>
              </a:p>
            </p:txBody>
          </p:sp>
          <p:sp>
            <p:nvSpPr>
              <p:cNvPr id="236" name="TextBox 235"/>
              <p:cNvSpPr txBox="1"/>
              <p:nvPr/>
            </p:nvSpPr>
            <p:spPr>
              <a:xfrm>
                <a:off x="859959" y="4021919"/>
                <a:ext cx="1329671"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Import Bank</a:t>
                </a:r>
              </a:p>
            </p:txBody>
          </p:sp>
          <p:sp>
            <p:nvSpPr>
              <p:cNvPr id="124" name="TextBox 123"/>
              <p:cNvSpPr txBox="1"/>
              <p:nvPr/>
            </p:nvSpPr>
            <p:spPr>
              <a:xfrm>
                <a:off x="1453347" y="3630487"/>
                <a:ext cx="1329671" cy="188210"/>
              </a:xfrm>
              <a:prstGeom prst="rect">
                <a:avLst/>
              </a:prstGeom>
              <a:noFill/>
              <a:ln>
                <a:noFill/>
              </a:ln>
            </p:spPr>
            <p:txBody>
              <a:bodyPr wrap="square" lIns="0" tIns="0" rIns="0" bIns="0" rtlCol="0">
                <a:spAutoFit/>
              </a:bodyPr>
              <a:lstStyle/>
              <a:p>
                <a:pPr algn="ctr"/>
                <a:r>
                  <a:rPr lang="en-GB" sz="1200">
                    <a:latin typeface="Georgia" panose="02040502050405020303" pitchFamily="18" charset="0"/>
                    <a:cs typeface="Arial" pitchFamily="34" charset="0"/>
                  </a:rPr>
                  <a:t>Financials</a:t>
                </a:r>
              </a:p>
            </p:txBody>
          </p:sp>
          <p:sp>
            <p:nvSpPr>
              <p:cNvPr id="125" name="TextBox 124"/>
              <p:cNvSpPr txBox="1"/>
              <p:nvPr/>
            </p:nvSpPr>
            <p:spPr>
              <a:xfrm>
                <a:off x="2757388" y="3618954"/>
                <a:ext cx="1329671" cy="188210"/>
              </a:xfrm>
              <a:prstGeom prst="rect">
                <a:avLst/>
              </a:prstGeom>
              <a:noFill/>
              <a:ln>
                <a:noFill/>
              </a:ln>
            </p:spPr>
            <p:txBody>
              <a:bodyPr wrap="square" lIns="0" tIns="0" rIns="0" bIns="0" rtlCol="0">
                <a:spAutoFit/>
              </a:bodyPr>
              <a:lstStyle/>
              <a:p>
                <a:pPr algn="ctr"/>
                <a:r>
                  <a:rPr lang="en-GB" sz="1200">
                    <a:latin typeface="Georgia" panose="02040502050405020303" pitchFamily="18" charset="0"/>
                    <a:cs typeface="Arial" pitchFamily="34" charset="0"/>
                  </a:rPr>
                  <a:t>Financials</a:t>
                </a:r>
              </a:p>
            </p:txBody>
          </p:sp>
          <p:sp>
            <p:nvSpPr>
              <p:cNvPr id="126" name="TextBox 125"/>
              <p:cNvSpPr txBox="1"/>
              <p:nvPr/>
            </p:nvSpPr>
            <p:spPr>
              <a:xfrm>
                <a:off x="3341880" y="4060249"/>
                <a:ext cx="1329671"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Export Bank</a:t>
                </a:r>
              </a:p>
            </p:txBody>
          </p:sp>
          <p:sp>
            <p:nvSpPr>
              <p:cNvPr id="127" name="TextBox 126"/>
              <p:cNvSpPr txBox="1"/>
              <p:nvPr/>
            </p:nvSpPr>
            <p:spPr>
              <a:xfrm>
                <a:off x="2092553" y="4064023"/>
                <a:ext cx="1329671"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Correspondent Bank</a:t>
                </a:r>
              </a:p>
            </p:txBody>
          </p:sp>
          <p:sp>
            <p:nvSpPr>
              <p:cNvPr id="128" name="Freeform 4847"/>
              <p:cNvSpPr>
                <a:spLocks noEditPoints="1"/>
              </p:cNvSpPr>
              <p:nvPr/>
            </p:nvSpPr>
            <p:spPr bwMode="auto">
              <a:xfrm>
                <a:off x="4847801" y="1897265"/>
                <a:ext cx="177666" cy="199869"/>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29" name="Freeform 4847"/>
              <p:cNvSpPr>
                <a:spLocks noEditPoints="1"/>
              </p:cNvSpPr>
              <p:nvPr/>
            </p:nvSpPr>
            <p:spPr bwMode="auto">
              <a:xfrm>
                <a:off x="4856105" y="2149599"/>
                <a:ext cx="177666" cy="199869"/>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30" name="Freeform 4899"/>
              <p:cNvSpPr>
                <a:spLocks noEditPoints="1"/>
              </p:cNvSpPr>
              <p:nvPr/>
            </p:nvSpPr>
            <p:spPr bwMode="auto">
              <a:xfrm>
                <a:off x="5121712" y="1919223"/>
                <a:ext cx="325621"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accent2">
                  <a:lumMod val="5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62" name="Straight Arrow Connector 61"/>
              <p:cNvCxnSpPr/>
              <p:nvPr/>
            </p:nvCxnSpPr>
            <p:spPr>
              <a:xfrm>
                <a:off x="4343400" y="2131185"/>
                <a:ext cx="372618"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Freeform 4970"/>
              <p:cNvSpPr>
                <a:spLocks noEditPoints="1"/>
              </p:cNvSpPr>
              <p:nvPr/>
            </p:nvSpPr>
            <p:spPr bwMode="auto">
              <a:xfrm>
                <a:off x="4777328" y="3617512"/>
                <a:ext cx="496277" cy="472186"/>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134" name="Straight Arrow Connector 133"/>
              <p:cNvCxnSpPr/>
              <p:nvPr/>
            </p:nvCxnSpPr>
            <p:spPr>
              <a:xfrm rot="10800000" flipV="1">
                <a:off x="5025467" y="2636385"/>
                <a:ext cx="0" cy="9144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Freeform 4805"/>
              <p:cNvSpPr>
                <a:spLocks noEditPoints="1"/>
              </p:cNvSpPr>
              <p:nvPr/>
            </p:nvSpPr>
            <p:spPr bwMode="auto">
              <a:xfrm>
                <a:off x="5892588" y="3697388"/>
                <a:ext cx="436363" cy="330949"/>
              </a:xfrm>
              <a:custGeom>
                <a:avLst/>
                <a:gdLst>
                  <a:gd name="T0" fmla="*/ 324 w 356"/>
                  <a:gd name="T1" fmla="*/ 64 h 270"/>
                  <a:gd name="T2" fmla="*/ 280 w 356"/>
                  <a:gd name="T3" fmla="*/ 10 h 270"/>
                  <a:gd name="T4" fmla="*/ 234 w 356"/>
                  <a:gd name="T5" fmla="*/ 2 h 270"/>
                  <a:gd name="T6" fmla="*/ 92 w 356"/>
                  <a:gd name="T7" fmla="*/ 4 h 270"/>
                  <a:gd name="T8" fmla="*/ 64 w 356"/>
                  <a:gd name="T9" fmla="*/ 18 h 270"/>
                  <a:gd name="T10" fmla="*/ 32 w 356"/>
                  <a:gd name="T11" fmla="*/ 64 h 270"/>
                  <a:gd name="T12" fmla="*/ 8 w 356"/>
                  <a:gd name="T13" fmla="*/ 108 h 270"/>
                  <a:gd name="T14" fmla="*/ 0 w 356"/>
                  <a:gd name="T15" fmla="*/ 168 h 270"/>
                  <a:gd name="T16" fmla="*/ 6 w 356"/>
                  <a:gd name="T17" fmla="*/ 224 h 270"/>
                  <a:gd name="T18" fmla="*/ 12 w 356"/>
                  <a:gd name="T19" fmla="*/ 232 h 270"/>
                  <a:gd name="T20" fmla="*/ 22 w 356"/>
                  <a:gd name="T21" fmla="*/ 232 h 270"/>
                  <a:gd name="T22" fmla="*/ 26 w 356"/>
                  <a:gd name="T23" fmla="*/ 266 h 270"/>
                  <a:gd name="T24" fmla="*/ 60 w 356"/>
                  <a:gd name="T25" fmla="*/ 270 h 270"/>
                  <a:gd name="T26" fmla="*/ 72 w 356"/>
                  <a:gd name="T27" fmla="*/ 258 h 270"/>
                  <a:gd name="T28" fmla="*/ 284 w 356"/>
                  <a:gd name="T29" fmla="*/ 258 h 270"/>
                  <a:gd name="T30" fmla="*/ 292 w 356"/>
                  <a:gd name="T31" fmla="*/ 268 h 270"/>
                  <a:gd name="T32" fmla="*/ 326 w 356"/>
                  <a:gd name="T33" fmla="*/ 268 h 270"/>
                  <a:gd name="T34" fmla="*/ 334 w 356"/>
                  <a:gd name="T35" fmla="*/ 232 h 270"/>
                  <a:gd name="T36" fmla="*/ 340 w 356"/>
                  <a:gd name="T37" fmla="*/ 232 h 270"/>
                  <a:gd name="T38" fmla="*/ 350 w 356"/>
                  <a:gd name="T39" fmla="*/ 224 h 270"/>
                  <a:gd name="T40" fmla="*/ 356 w 356"/>
                  <a:gd name="T41" fmla="*/ 168 h 270"/>
                  <a:gd name="T42" fmla="*/ 352 w 356"/>
                  <a:gd name="T43" fmla="*/ 120 h 270"/>
                  <a:gd name="T44" fmla="*/ 330 w 356"/>
                  <a:gd name="T45" fmla="*/ 72 h 270"/>
                  <a:gd name="T46" fmla="*/ 138 w 356"/>
                  <a:gd name="T47" fmla="*/ 20 h 270"/>
                  <a:gd name="T48" fmla="*/ 246 w 356"/>
                  <a:gd name="T49" fmla="*/ 22 h 270"/>
                  <a:gd name="T50" fmla="*/ 296 w 356"/>
                  <a:gd name="T51" fmla="*/ 62 h 270"/>
                  <a:gd name="T52" fmla="*/ 298 w 356"/>
                  <a:gd name="T53" fmla="*/ 76 h 270"/>
                  <a:gd name="T54" fmla="*/ 284 w 356"/>
                  <a:gd name="T55" fmla="*/ 80 h 270"/>
                  <a:gd name="T56" fmla="*/ 72 w 356"/>
                  <a:gd name="T57" fmla="*/ 80 h 270"/>
                  <a:gd name="T58" fmla="*/ 56 w 356"/>
                  <a:gd name="T59" fmla="*/ 74 h 270"/>
                  <a:gd name="T60" fmla="*/ 70 w 356"/>
                  <a:gd name="T61" fmla="*/ 46 h 270"/>
                  <a:gd name="T62" fmla="*/ 262 w 356"/>
                  <a:gd name="T63" fmla="*/ 136 h 270"/>
                  <a:gd name="T64" fmla="*/ 244 w 356"/>
                  <a:gd name="T65" fmla="*/ 154 h 270"/>
                  <a:gd name="T66" fmla="*/ 100 w 356"/>
                  <a:gd name="T67" fmla="*/ 148 h 270"/>
                  <a:gd name="T68" fmla="*/ 46 w 356"/>
                  <a:gd name="T69" fmla="*/ 152 h 270"/>
                  <a:gd name="T70" fmla="*/ 22 w 356"/>
                  <a:gd name="T71" fmla="*/ 136 h 270"/>
                  <a:gd name="T72" fmla="*/ 28 w 356"/>
                  <a:gd name="T73" fmla="*/ 106 h 270"/>
                  <a:gd name="T74" fmla="*/ 56 w 356"/>
                  <a:gd name="T75" fmla="*/ 102 h 270"/>
                  <a:gd name="T76" fmla="*/ 72 w 356"/>
                  <a:gd name="T77" fmla="*/ 126 h 270"/>
                  <a:gd name="T78" fmla="*/ 46 w 356"/>
                  <a:gd name="T79" fmla="*/ 152 h 270"/>
                  <a:gd name="T80" fmla="*/ 156 w 356"/>
                  <a:gd name="T81" fmla="*/ 212 h 270"/>
                  <a:gd name="T82" fmla="*/ 70 w 356"/>
                  <a:gd name="T83" fmla="*/ 198 h 270"/>
                  <a:gd name="T84" fmla="*/ 152 w 356"/>
                  <a:gd name="T85" fmla="*/ 184 h 270"/>
                  <a:gd name="T86" fmla="*/ 274 w 356"/>
                  <a:gd name="T87" fmla="*/ 186 h 270"/>
                  <a:gd name="T88" fmla="*/ 288 w 356"/>
                  <a:gd name="T89" fmla="*/ 212 h 270"/>
                  <a:gd name="T90" fmla="*/ 292 w 356"/>
                  <a:gd name="T91" fmla="*/ 144 h 270"/>
                  <a:gd name="T92" fmla="*/ 286 w 356"/>
                  <a:gd name="T93" fmla="*/ 116 h 270"/>
                  <a:gd name="T94" fmla="*/ 310 w 356"/>
                  <a:gd name="T95" fmla="*/ 100 h 270"/>
                  <a:gd name="T96" fmla="*/ 336 w 356"/>
                  <a:gd name="T97" fmla="*/ 126 h 270"/>
                  <a:gd name="T98" fmla="*/ 320 w 356"/>
                  <a:gd name="T99" fmla="*/ 1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0">
                    <a:moveTo>
                      <a:pt x="330" y="72"/>
                    </a:moveTo>
                    <a:lnTo>
                      <a:pt x="330" y="72"/>
                    </a:lnTo>
                    <a:lnTo>
                      <a:pt x="324" y="64"/>
                    </a:lnTo>
                    <a:lnTo>
                      <a:pt x="324" y="64"/>
                    </a:lnTo>
                    <a:lnTo>
                      <a:pt x="314" y="46"/>
                    </a:lnTo>
                    <a:lnTo>
                      <a:pt x="302" y="32"/>
                    </a:lnTo>
                    <a:lnTo>
                      <a:pt x="292" y="18"/>
                    </a:lnTo>
                    <a:lnTo>
                      <a:pt x="280" y="10"/>
                    </a:lnTo>
                    <a:lnTo>
                      <a:pt x="280" y="10"/>
                    </a:lnTo>
                    <a:lnTo>
                      <a:pt x="274" y="6"/>
                    </a:lnTo>
                    <a:lnTo>
                      <a:pt x="264" y="4"/>
                    </a:lnTo>
                    <a:lnTo>
                      <a:pt x="234" y="2"/>
                    </a:lnTo>
                    <a:lnTo>
                      <a:pt x="178" y="0"/>
                    </a:lnTo>
                    <a:lnTo>
                      <a:pt x="178" y="0"/>
                    </a:lnTo>
                    <a:lnTo>
                      <a:pt x="122" y="2"/>
                    </a:lnTo>
                    <a:lnTo>
                      <a:pt x="92" y="4"/>
                    </a:lnTo>
                    <a:lnTo>
                      <a:pt x="82" y="6"/>
                    </a:lnTo>
                    <a:lnTo>
                      <a:pt x="76" y="10"/>
                    </a:lnTo>
                    <a:lnTo>
                      <a:pt x="76" y="10"/>
                    </a:lnTo>
                    <a:lnTo>
                      <a:pt x="64" y="18"/>
                    </a:lnTo>
                    <a:lnTo>
                      <a:pt x="54" y="32"/>
                    </a:lnTo>
                    <a:lnTo>
                      <a:pt x="42" y="46"/>
                    </a:lnTo>
                    <a:lnTo>
                      <a:pt x="32" y="64"/>
                    </a:lnTo>
                    <a:lnTo>
                      <a:pt x="32" y="64"/>
                    </a:lnTo>
                    <a:lnTo>
                      <a:pt x="26" y="72"/>
                    </a:lnTo>
                    <a:lnTo>
                      <a:pt x="26" y="72"/>
                    </a:lnTo>
                    <a:lnTo>
                      <a:pt x="16" y="88"/>
                    </a:lnTo>
                    <a:lnTo>
                      <a:pt x="8" y="108"/>
                    </a:lnTo>
                    <a:lnTo>
                      <a:pt x="4" y="120"/>
                    </a:lnTo>
                    <a:lnTo>
                      <a:pt x="2" y="134"/>
                    </a:lnTo>
                    <a:lnTo>
                      <a:pt x="0" y="150"/>
                    </a:lnTo>
                    <a:lnTo>
                      <a:pt x="0" y="168"/>
                    </a:lnTo>
                    <a:lnTo>
                      <a:pt x="0" y="168"/>
                    </a:lnTo>
                    <a:lnTo>
                      <a:pt x="0" y="192"/>
                    </a:lnTo>
                    <a:lnTo>
                      <a:pt x="2" y="210"/>
                    </a:lnTo>
                    <a:lnTo>
                      <a:pt x="6" y="224"/>
                    </a:lnTo>
                    <a:lnTo>
                      <a:pt x="6" y="224"/>
                    </a:lnTo>
                    <a:lnTo>
                      <a:pt x="6" y="228"/>
                    </a:lnTo>
                    <a:lnTo>
                      <a:pt x="10" y="230"/>
                    </a:lnTo>
                    <a:lnTo>
                      <a:pt x="12" y="232"/>
                    </a:lnTo>
                    <a:lnTo>
                      <a:pt x="16" y="232"/>
                    </a:lnTo>
                    <a:lnTo>
                      <a:pt x="16" y="232"/>
                    </a:lnTo>
                    <a:lnTo>
                      <a:pt x="16" y="232"/>
                    </a:lnTo>
                    <a:lnTo>
                      <a:pt x="22" y="232"/>
                    </a:lnTo>
                    <a:lnTo>
                      <a:pt x="22" y="258"/>
                    </a:lnTo>
                    <a:lnTo>
                      <a:pt x="22" y="258"/>
                    </a:lnTo>
                    <a:lnTo>
                      <a:pt x="24" y="262"/>
                    </a:lnTo>
                    <a:lnTo>
                      <a:pt x="26" y="266"/>
                    </a:lnTo>
                    <a:lnTo>
                      <a:pt x="30" y="268"/>
                    </a:lnTo>
                    <a:lnTo>
                      <a:pt x="34" y="270"/>
                    </a:lnTo>
                    <a:lnTo>
                      <a:pt x="60" y="270"/>
                    </a:lnTo>
                    <a:lnTo>
                      <a:pt x="60" y="270"/>
                    </a:lnTo>
                    <a:lnTo>
                      <a:pt x="64" y="268"/>
                    </a:lnTo>
                    <a:lnTo>
                      <a:pt x="68" y="266"/>
                    </a:lnTo>
                    <a:lnTo>
                      <a:pt x="70" y="262"/>
                    </a:lnTo>
                    <a:lnTo>
                      <a:pt x="72" y="258"/>
                    </a:lnTo>
                    <a:lnTo>
                      <a:pt x="72" y="232"/>
                    </a:lnTo>
                    <a:lnTo>
                      <a:pt x="178" y="232"/>
                    </a:lnTo>
                    <a:lnTo>
                      <a:pt x="284" y="232"/>
                    </a:lnTo>
                    <a:lnTo>
                      <a:pt x="284" y="258"/>
                    </a:lnTo>
                    <a:lnTo>
                      <a:pt x="284" y="258"/>
                    </a:lnTo>
                    <a:lnTo>
                      <a:pt x="286" y="262"/>
                    </a:lnTo>
                    <a:lnTo>
                      <a:pt x="288" y="266"/>
                    </a:lnTo>
                    <a:lnTo>
                      <a:pt x="292" y="268"/>
                    </a:lnTo>
                    <a:lnTo>
                      <a:pt x="296" y="270"/>
                    </a:lnTo>
                    <a:lnTo>
                      <a:pt x="322" y="270"/>
                    </a:lnTo>
                    <a:lnTo>
                      <a:pt x="322" y="270"/>
                    </a:lnTo>
                    <a:lnTo>
                      <a:pt x="326" y="268"/>
                    </a:lnTo>
                    <a:lnTo>
                      <a:pt x="330" y="266"/>
                    </a:lnTo>
                    <a:lnTo>
                      <a:pt x="332" y="262"/>
                    </a:lnTo>
                    <a:lnTo>
                      <a:pt x="334" y="258"/>
                    </a:lnTo>
                    <a:lnTo>
                      <a:pt x="334" y="232"/>
                    </a:lnTo>
                    <a:lnTo>
                      <a:pt x="340" y="232"/>
                    </a:lnTo>
                    <a:lnTo>
                      <a:pt x="340" y="232"/>
                    </a:lnTo>
                    <a:lnTo>
                      <a:pt x="340" y="232"/>
                    </a:lnTo>
                    <a:lnTo>
                      <a:pt x="340" y="232"/>
                    </a:lnTo>
                    <a:lnTo>
                      <a:pt x="344" y="232"/>
                    </a:lnTo>
                    <a:lnTo>
                      <a:pt x="346" y="230"/>
                    </a:lnTo>
                    <a:lnTo>
                      <a:pt x="350" y="228"/>
                    </a:lnTo>
                    <a:lnTo>
                      <a:pt x="350" y="224"/>
                    </a:lnTo>
                    <a:lnTo>
                      <a:pt x="350" y="224"/>
                    </a:lnTo>
                    <a:lnTo>
                      <a:pt x="354" y="210"/>
                    </a:lnTo>
                    <a:lnTo>
                      <a:pt x="356" y="192"/>
                    </a:lnTo>
                    <a:lnTo>
                      <a:pt x="356" y="168"/>
                    </a:lnTo>
                    <a:lnTo>
                      <a:pt x="356" y="168"/>
                    </a:lnTo>
                    <a:lnTo>
                      <a:pt x="356" y="150"/>
                    </a:lnTo>
                    <a:lnTo>
                      <a:pt x="354" y="134"/>
                    </a:lnTo>
                    <a:lnTo>
                      <a:pt x="352" y="120"/>
                    </a:lnTo>
                    <a:lnTo>
                      <a:pt x="348" y="108"/>
                    </a:lnTo>
                    <a:lnTo>
                      <a:pt x="340" y="88"/>
                    </a:lnTo>
                    <a:lnTo>
                      <a:pt x="330" y="72"/>
                    </a:lnTo>
                    <a:lnTo>
                      <a:pt x="330" y="72"/>
                    </a:lnTo>
                    <a:close/>
                    <a:moveTo>
                      <a:pt x="88" y="26"/>
                    </a:moveTo>
                    <a:lnTo>
                      <a:pt x="88" y="26"/>
                    </a:lnTo>
                    <a:lnTo>
                      <a:pt x="110" y="22"/>
                    </a:lnTo>
                    <a:lnTo>
                      <a:pt x="138" y="20"/>
                    </a:lnTo>
                    <a:lnTo>
                      <a:pt x="178" y="20"/>
                    </a:lnTo>
                    <a:lnTo>
                      <a:pt x="178" y="20"/>
                    </a:lnTo>
                    <a:lnTo>
                      <a:pt x="218" y="20"/>
                    </a:lnTo>
                    <a:lnTo>
                      <a:pt x="246" y="22"/>
                    </a:lnTo>
                    <a:lnTo>
                      <a:pt x="268" y="26"/>
                    </a:lnTo>
                    <a:lnTo>
                      <a:pt x="268" y="26"/>
                    </a:lnTo>
                    <a:lnTo>
                      <a:pt x="286" y="46"/>
                    </a:lnTo>
                    <a:lnTo>
                      <a:pt x="296" y="62"/>
                    </a:lnTo>
                    <a:lnTo>
                      <a:pt x="298" y="70"/>
                    </a:lnTo>
                    <a:lnTo>
                      <a:pt x="300" y="74"/>
                    </a:lnTo>
                    <a:lnTo>
                      <a:pt x="300" y="74"/>
                    </a:lnTo>
                    <a:lnTo>
                      <a:pt x="298" y="76"/>
                    </a:lnTo>
                    <a:lnTo>
                      <a:pt x="296" y="78"/>
                    </a:lnTo>
                    <a:lnTo>
                      <a:pt x="292" y="80"/>
                    </a:lnTo>
                    <a:lnTo>
                      <a:pt x="284" y="80"/>
                    </a:lnTo>
                    <a:lnTo>
                      <a:pt x="284" y="80"/>
                    </a:lnTo>
                    <a:lnTo>
                      <a:pt x="178" y="80"/>
                    </a:lnTo>
                    <a:lnTo>
                      <a:pt x="178" y="80"/>
                    </a:lnTo>
                    <a:lnTo>
                      <a:pt x="72" y="80"/>
                    </a:lnTo>
                    <a:lnTo>
                      <a:pt x="72" y="80"/>
                    </a:lnTo>
                    <a:lnTo>
                      <a:pt x="64" y="80"/>
                    </a:lnTo>
                    <a:lnTo>
                      <a:pt x="60" y="78"/>
                    </a:lnTo>
                    <a:lnTo>
                      <a:pt x="58" y="76"/>
                    </a:lnTo>
                    <a:lnTo>
                      <a:pt x="56" y="74"/>
                    </a:lnTo>
                    <a:lnTo>
                      <a:pt x="56" y="74"/>
                    </a:lnTo>
                    <a:lnTo>
                      <a:pt x="58" y="70"/>
                    </a:lnTo>
                    <a:lnTo>
                      <a:pt x="60" y="62"/>
                    </a:lnTo>
                    <a:lnTo>
                      <a:pt x="70" y="46"/>
                    </a:lnTo>
                    <a:lnTo>
                      <a:pt x="88" y="26"/>
                    </a:lnTo>
                    <a:lnTo>
                      <a:pt x="88" y="26"/>
                    </a:lnTo>
                    <a:close/>
                    <a:moveTo>
                      <a:pt x="262" y="136"/>
                    </a:moveTo>
                    <a:lnTo>
                      <a:pt x="262" y="136"/>
                    </a:lnTo>
                    <a:lnTo>
                      <a:pt x="260" y="144"/>
                    </a:lnTo>
                    <a:lnTo>
                      <a:pt x="256" y="148"/>
                    </a:lnTo>
                    <a:lnTo>
                      <a:pt x="252" y="152"/>
                    </a:lnTo>
                    <a:lnTo>
                      <a:pt x="244" y="154"/>
                    </a:lnTo>
                    <a:lnTo>
                      <a:pt x="112" y="154"/>
                    </a:lnTo>
                    <a:lnTo>
                      <a:pt x="112" y="154"/>
                    </a:lnTo>
                    <a:lnTo>
                      <a:pt x="104" y="152"/>
                    </a:lnTo>
                    <a:lnTo>
                      <a:pt x="100" y="148"/>
                    </a:lnTo>
                    <a:lnTo>
                      <a:pt x="96" y="144"/>
                    </a:lnTo>
                    <a:lnTo>
                      <a:pt x="94" y="136"/>
                    </a:lnTo>
                    <a:lnTo>
                      <a:pt x="262" y="136"/>
                    </a:lnTo>
                    <a:close/>
                    <a:moveTo>
                      <a:pt x="46" y="152"/>
                    </a:moveTo>
                    <a:lnTo>
                      <a:pt x="46" y="152"/>
                    </a:lnTo>
                    <a:lnTo>
                      <a:pt x="36" y="150"/>
                    </a:lnTo>
                    <a:lnTo>
                      <a:pt x="28" y="144"/>
                    </a:lnTo>
                    <a:lnTo>
                      <a:pt x="22" y="136"/>
                    </a:lnTo>
                    <a:lnTo>
                      <a:pt x="20" y="126"/>
                    </a:lnTo>
                    <a:lnTo>
                      <a:pt x="20" y="126"/>
                    </a:lnTo>
                    <a:lnTo>
                      <a:pt x="22" y="116"/>
                    </a:lnTo>
                    <a:lnTo>
                      <a:pt x="28" y="106"/>
                    </a:lnTo>
                    <a:lnTo>
                      <a:pt x="36" y="102"/>
                    </a:lnTo>
                    <a:lnTo>
                      <a:pt x="46" y="100"/>
                    </a:lnTo>
                    <a:lnTo>
                      <a:pt x="46" y="100"/>
                    </a:lnTo>
                    <a:lnTo>
                      <a:pt x="56" y="102"/>
                    </a:lnTo>
                    <a:lnTo>
                      <a:pt x="64" y="106"/>
                    </a:lnTo>
                    <a:lnTo>
                      <a:pt x="70" y="116"/>
                    </a:lnTo>
                    <a:lnTo>
                      <a:pt x="72" y="126"/>
                    </a:lnTo>
                    <a:lnTo>
                      <a:pt x="72" y="126"/>
                    </a:lnTo>
                    <a:lnTo>
                      <a:pt x="70" y="136"/>
                    </a:lnTo>
                    <a:lnTo>
                      <a:pt x="64" y="144"/>
                    </a:lnTo>
                    <a:lnTo>
                      <a:pt x="56" y="150"/>
                    </a:lnTo>
                    <a:lnTo>
                      <a:pt x="46" y="152"/>
                    </a:lnTo>
                    <a:lnTo>
                      <a:pt x="46" y="152"/>
                    </a:lnTo>
                    <a:close/>
                    <a:moveTo>
                      <a:pt x="288" y="212"/>
                    </a:moveTo>
                    <a:lnTo>
                      <a:pt x="204" y="212"/>
                    </a:lnTo>
                    <a:lnTo>
                      <a:pt x="156" y="212"/>
                    </a:lnTo>
                    <a:lnTo>
                      <a:pt x="68" y="212"/>
                    </a:lnTo>
                    <a:lnTo>
                      <a:pt x="68" y="206"/>
                    </a:lnTo>
                    <a:lnTo>
                      <a:pt x="68" y="206"/>
                    </a:lnTo>
                    <a:lnTo>
                      <a:pt x="70" y="198"/>
                    </a:lnTo>
                    <a:lnTo>
                      <a:pt x="76" y="190"/>
                    </a:lnTo>
                    <a:lnTo>
                      <a:pt x="82" y="186"/>
                    </a:lnTo>
                    <a:lnTo>
                      <a:pt x="90" y="184"/>
                    </a:lnTo>
                    <a:lnTo>
                      <a:pt x="152" y="184"/>
                    </a:lnTo>
                    <a:lnTo>
                      <a:pt x="208" y="184"/>
                    </a:lnTo>
                    <a:lnTo>
                      <a:pt x="266" y="184"/>
                    </a:lnTo>
                    <a:lnTo>
                      <a:pt x="266" y="184"/>
                    </a:lnTo>
                    <a:lnTo>
                      <a:pt x="274" y="186"/>
                    </a:lnTo>
                    <a:lnTo>
                      <a:pt x="280" y="190"/>
                    </a:lnTo>
                    <a:lnTo>
                      <a:pt x="286" y="198"/>
                    </a:lnTo>
                    <a:lnTo>
                      <a:pt x="288" y="206"/>
                    </a:lnTo>
                    <a:lnTo>
                      <a:pt x="288" y="212"/>
                    </a:lnTo>
                    <a:close/>
                    <a:moveTo>
                      <a:pt x="310" y="152"/>
                    </a:moveTo>
                    <a:lnTo>
                      <a:pt x="310" y="152"/>
                    </a:lnTo>
                    <a:lnTo>
                      <a:pt x="300" y="150"/>
                    </a:lnTo>
                    <a:lnTo>
                      <a:pt x="292" y="144"/>
                    </a:lnTo>
                    <a:lnTo>
                      <a:pt x="286" y="136"/>
                    </a:lnTo>
                    <a:lnTo>
                      <a:pt x="284" y="126"/>
                    </a:lnTo>
                    <a:lnTo>
                      <a:pt x="284" y="126"/>
                    </a:lnTo>
                    <a:lnTo>
                      <a:pt x="286" y="116"/>
                    </a:lnTo>
                    <a:lnTo>
                      <a:pt x="292" y="106"/>
                    </a:lnTo>
                    <a:lnTo>
                      <a:pt x="300" y="102"/>
                    </a:lnTo>
                    <a:lnTo>
                      <a:pt x="310" y="100"/>
                    </a:lnTo>
                    <a:lnTo>
                      <a:pt x="310" y="100"/>
                    </a:lnTo>
                    <a:lnTo>
                      <a:pt x="320" y="102"/>
                    </a:lnTo>
                    <a:lnTo>
                      <a:pt x="328" y="106"/>
                    </a:lnTo>
                    <a:lnTo>
                      <a:pt x="334" y="116"/>
                    </a:lnTo>
                    <a:lnTo>
                      <a:pt x="336" y="126"/>
                    </a:lnTo>
                    <a:lnTo>
                      <a:pt x="336" y="126"/>
                    </a:lnTo>
                    <a:lnTo>
                      <a:pt x="334" y="136"/>
                    </a:lnTo>
                    <a:lnTo>
                      <a:pt x="328" y="144"/>
                    </a:lnTo>
                    <a:lnTo>
                      <a:pt x="320" y="150"/>
                    </a:lnTo>
                    <a:lnTo>
                      <a:pt x="310" y="152"/>
                    </a:lnTo>
                    <a:lnTo>
                      <a:pt x="310" y="15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36" name="Freeform 4970"/>
              <p:cNvSpPr>
                <a:spLocks noEditPoints="1"/>
              </p:cNvSpPr>
              <p:nvPr/>
            </p:nvSpPr>
            <p:spPr bwMode="auto">
              <a:xfrm>
                <a:off x="7006143" y="3578352"/>
                <a:ext cx="496277" cy="472186"/>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137" name="Straight Arrow Connector 136"/>
              <p:cNvCxnSpPr/>
              <p:nvPr/>
            </p:nvCxnSpPr>
            <p:spPr>
              <a:xfrm>
                <a:off x="5347584" y="3868443"/>
                <a:ext cx="45720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6438947" y="3868443"/>
                <a:ext cx="45720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Freeform 4843"/>
              <p:cNvSpPr>
                <a:spLocks noEditPoints="1"/>
              </p:cNvSpPr>
              <p:nvPr/>
            </p:nvSpPr>
            <p:spPr bwMode="auto">
              <a:xfrm>
                <a:off x="6983779" y="1871933"/>
                <a:ext cx="502032" cy="487410"/>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40" name="Freeform 4903"/>
              <p:cNvSpPr>
                <a:spLocks noEditPoints="1"/>
              </p:cNvSpPr>
              <p:nvPr/>
            </p:nvSpPr>
            <p:spPr bwMode="auto">
              <a:xfrm>
                <a:off x="8297688" y="1865237"/>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41" name="Freeform 4903"/>
              <p:cNvSpPr>
                <a:spLocks noEditPoints="1"/>
              </p:cNvSpPr>
              <p:nvPr/>
            </p:nvSpPr>
            <p:spPr bwMode="auto">
              <a:xfrm>
                <a:off x="8303346" y="366245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42" name="Freeform 4903"/>
              <p:cNvSpPr>
                <a:spLocks noEditPoints="1"/>
              </p:cNvSpPr>
              <p:nvPr/>
            </p:nvSpPr>
            <p:spPr bwMode="auto">
              <a:xfrm>
                <a:off x="9514422" y="365517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143" name="Straight Arrow Connector 142"/>
              <p:cNvCxnSpPr/>
              <p:nvPr/>
            </p:nvCxnSpPr>
            <p:spPr>
              <a:xfrm flipV="1">
                <a:off x="7234795" y="2527120"/>
                <a:ext cx="0" cy="9144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7607546" y="2095315"/>
                <a:ext cx="54864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0800000" flipV="1">
                <a:off x="8500813" y="2586374"/>
                <a:ext cx="0" cy="82296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8746634" y="3842594"/>
                <a:ext cx="74916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427138" y="2366795"/>
                <a:ext cx="1337571" cy="219578"/>
              </a:xfrm>
              <a:prstGeom prst="rect">
                <a:avLst/>
              </a:prstGeom>
              <a:noFill/>
              <a:ln>
                <a:noFill/>
              </a:ln>
            </p:spPr>
            <p:txBody>
              <a:bodyPr wrap="square" lIns="0" tIns="0" rIns="0" bIns="0" rtlCol="0">
                <a:spAutoFit/>
              </a:bodyPr>
              <a:lstStyle/>
              <a:p>
                <a:pPr algn="ctr"/>
                <a:r>
                  <a:rPr lang="en-US" sz="1400">
                    <a:latin typeface="Georgia" panose="02040502050405020303" pitchFamily="18" charset="0"/>
                    <a:cs typeface="Arial" pitchFamily="34" charset="0"/>
                  </a:rPr>
                  <a:t>Inspection Company</a:t>
                </a:r>
              </a:p>
            </p:txBody>
          </p:sp>
          <p:sp>
            <p:nvSpPr>
              <p:cNvPr id="148" name="TextBox 147"/>
              <p:cNvSpPr txBox="1"/>
              <p:nvPr/>
            </p:nvSpPr>
            <p:spPr>
              <a:xfrm>
                <a:off x="4284652" y="2947793"/>
                <a:ext cx="829374" cy="376419"/>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Verified</a:t>
                </a:r>
              </a:p>
              <a:p>
                <a:pPr algn="ctr"/>
                <a:r>
                  <a:rPr lang="en-US" sz="1200">
                    <a:latin typeface="Georgia" panose="02040502050405020303" pitchFamily="18" charset="0"/>
                    <a:cs typeface="Arial" pitchFamily="34" charset="0"/>
                  </a:rPr>
                  <a:t>Good</a:t>
                </a:r>
              </a:p>
            </p:txBody>
          </p:sp>
          <p:sp>
            <p:nvSpPr>
              <p:cNvPr id="149" name="TextBox 148"/>
              <p:cNvSpPr txBox="1"/>
              <p:nvPr/>
            </p:nvSpPr>
            <p:spPr>
              <a:xfrm>
                <a:off x="4592559" y="4113005"/>
                <a:ext cx="829374" cy="219578"/>
              </a:xfrm>
              <a:prstGeom prst="rect">
                <a:avLst/>
              </a:prstGeom>
              <a:noFill/>
              <a:ln>
                <a:noFill/>
              </a:ln>
            </p:spPr>
            <p:txBody>
              <a:bodyPr wrap="square" lIns="0" tIns="0" rIns="0" bIns="0" rtlCol="0">
                <a:spAutoFit/>
              </a:bodyPr>
              <a:lstStyle/>
              <a:p>
                <a:pPr algn="ctr"/>
                <a:r>
                  <a:rPr lang="en-US" sz="1400">
                    <a:latin typeface="Georgia" panose="02040502050405020303" pitchFamily="18" charset="0"/>
                    <a:cs typeface="Arial" pitchFamily="34" charset="0"/>
                  </a:rPr>
                  <a:t>Customs A</a:t>
                </a:r>
              </a:p>
            </p:txBody>
          </p:sp>
          <p:sp>
            <p:nvSpPr>
              <p:cNvPr id="150" name="TextBox 149"/>
              <p:cNvSpPr txBox="1"/>
              <p:nvPr/>
            </p:nvSpPr>
            <p:spPr>
              <a:xfrm>
                <a:off x="6820108" y="4114425"/>
                <a:ext cx="829374" cy="219578"/>
              </a:xfrm>
              <a:prstGeom prst="rect">
                <a:avLst/>
              </a:prstGeom>
              <a:noFill/>
              <a:ln>
                <a:noFill/>
              </a:ln>
            </p:spPr>
            <p:txBody>
              <a:bodyPr wrap="square" lIns="0" tIns="0" rIns="0" bIns="0" rtlCol="0">
                <a:spAutoFit/>
              </a:bodyPr>
              <a:lstStyle/>
              <a:p>
                <a:pPr algn="ctr"/>
                <a:r>
                  <a:rPr lang="en-US" sz="1400">
                    <a:latin typeface="Georgia" panose="02040502050405020303" pitchFamily="18" charset="0"/>
                    <a:cs typeface="Arial" pitchFamily="34" charset="0"/>
                  </a:rPr>
                  <a:t>Customs B</a:t>
                </a:r>
              </a:p>
            </p:txBody>
          </p:sp>
          <p:sp>
            <p:nvSpPr>
              <p:cNvPr id="151" name="TextBox 150"/>
              <p:cNvSpPr txBox="1"/>
              <p:nvPr/>
            </p:nvSpPr>
            <p:spPr>
              <a:xfrm>
                <a:off x="5715608" y="4114425"/>
                <a:ext cx="829374" cy="219578"/>
              </a:xfrm>
              <a:prstGeom prst="rect">
                <a:avLst/>
              </a:prstGeom>
              <a:noFill/>
              <a:ln>
                <a:noFill/>
              </a:ln>
            </p:spPr>
            <p:txBody>
              <a:bodyPr wrap="square" lIns="0" tIns="0" rIns="0" bIns="0" rtlCol="0">
                <a:spAutoFit/>
              </a:bodyPr>
              <a:lstStyle/>
              <a:p>
                <a:pPr algn="ctr"/>
                <a:r>
                  <a:rPr lang="en-US" sz="1400">
                    <a:latin typeface="Georgia" panose="02040502050405020303" pitchFamily="18" charset="0"/>
                    <a:cs typeface="Arial" pitchFamily="34" charset="0"/>
                  </a:rPr>
                  <a:t>Freight</a:t>
                </a:r>
              </a:p>
            </p:txBody>
          </p:sp>
          <p:sp>
            <p:nvSpPr>
              <p:cNvPr id="152" name="TextBox 151"/>
              <p:cNvSpPr txBox="1"/>
              <p:nvPr/>
            </p:nvSpPr>
            <p:spPr>
              <a:xfrm>
                <a:off x="5161497" y="3483102"/>
                <a:ext cx="829374" cy="376419"/>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Verified</a:t>
                </a:r>
              </a:p>
              <a:p>
                <a:pPr algn="ctr"/>
                <a:r>
                  <a:rPr lang="en-US" sz="1200">
                    <a:latin typeface="Georgia" panose="02040502050405020303" pitchFamily="18" charset="0"/>
                    <a:cs typeface="Arial" pitchFamily="34" charset="0"/>
                  </a:rPr>
                  <a:t>Good</a:t>
                </a:r>
              </a:p>
            </p:txBody>
          </p:sp>
          <p:sp>
            <p:nvSpPr>
              <p:cNvPr id="153" name="TextBox 152"/>
              <p:cNvSpPr txBox="1"/>
              <p:nvPr/>
            </p:nvSpPr>
            <p:spPr>
              <a:xfrm>
                <a:off x="6256956" y="3452983"/>
                <a:ext cx="829374" cy="376419"/>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Product Shipped</a:t>
                </a:r>
              </a:p>
            </p:txBody>
          </p:sp>
          <p:sp>
            <p:nvSpPr>
              <p:cNvPr id="154" name="TextBox 153"/>
              <p:cNvSpPr txBox="1"/>
              <p:nvPr/>
            </p:nvSpPr>
            <p:spPr>
              <a:xfrm>
                <a:off x="6544981" y="2863483"/>
                <a:ext cx="829374" cy="188210"/>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Product</a:t>
                </a:r>
              </a:p>
            </p:txBody>
          </p:sp>
          <p:sp>
            <p:nvSpPr>
              <p:cNvPr id="155" name="TextBox 154"/>
              <p:cNvSpPr txBox="1"/>
              <p:nvPr/>
            </p:nvSpPr>
            <p:spPr>
              <a:xfrm>
                <a:off x="6827636" y="2347181"/>
                <a:ext cx="853289"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Importer</a:t>
                </a:r>
              </a:p>
            </p:txBody>
          </p:sp>
          <p:sp>
            <p:nvSpPr>
              <p:cNvPr id="156" name="TextBox 155"/>
              <p:cNvSpPr txBox="1"/>
              <p:nvPr/>
            </p:nvSpPr>
            <p:spPr>
              <a:xfrm>
                <a:off x="7458212" y="1676491"/>
                <a:ext cx="829374" cy="376419"/>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Receipt Notification</a:t>
                </a:r>
              </a:p>
            </p:txBody>
          </p:sp>
          <p:sp>
            <p:nvSpPr>
              <p:cNvPr id="157" name="TextBox 156"/>
              <p:cNvSpPr txBox="1"/>
              <p:nvPr/>
            </p:nvSpPr>
            <p:spPr>
              <a:xfrm>
                <a:off x="7999399" y="2295365"/>
                <a:ext cx="1064968"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Importer Bank</a:t>
                </a:r>
              </a:p>
            </p:txBody>
          </p:sp>
          <p:sp>
            <p:nvSpPr>
              <p:cNvPr id="158" name="TextBox 157"/>
              <p:cNvSpPr txBox="1"/>
              <p:nvPr/>
            </p:nvSpPr>
            <p:spPr>
              <a:xfrm>
                <a:off x="8390625" y="2870584"/>
                <a:ext cx="829374" cy="376419"/>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Initiate Payment</a:t>
                </a:r>
              </a:p>
            </p:txBody>
          </p:sp>
          <p:sp>
            <p:nvSpPr>
              <p:cNvPr id="159" name="TextBox 158"/>
              <p:cNvSpPr txBox="1"/>
              <p:nvPr/>
            </p:nvSpPr>
            <p:spPr>
              <a:xfrm>
                <a:off x="7820750" y="4068396"/>
                <a:ext cx="1329671"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Correspondent Bank</a:t>
                </a:r>
              </a:p>
            </p:txBody>
          </p:sp>
          <p:sp>
            <p:nvSpPr>
              <p:cNvPr id="160" name="TextBox 159"/>
              <p:cNvSpPr txBox="1"/>
              <p:nvPr/>
            </p:nvSpPr>
            <p:spPr>
              <a:xfrm>
                <a:off x="9235968" y="4040685"/>
                <a:ext cx="853289"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Export Bank</a:t>
                </a:r>
              </a:p>
            </p:txBody>
          </p:sp>
          <p:sp>
            <p:nvSpPr>
              <p:cNvPr id="161" name="TextBox 160"/>
              <p:cNvSpPr txBox="1"/>
              <p:nvPr/>
            </p:nvSpPr>
            <p:spPr>
              <a:xfrm>
                <a:off x="927576" y="1651228"/>
                <a:ext cx="1118597" cy="188210"/>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Order Good</a:t>
                </a:r>
              </a:p>
            </p:txBody>
          </p:sp>
          <p:sp>
            <p:nvSpPr>
              <p:cNvPr id="162" name="TextBox 161"/>
              <p:cNvSpPr txBox="1"/>
              <p:nvPr/>
            </p:nvSpPr>
            <p:spPr>
              <a:xfrm>
                <a:off x="934220" y="1982921"/>
                <a:ext cx="1118597" cy="188210"/>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Provide Invoice</a:t>
                </a:r>
              </a:p>
            </p:txBody>
          </p:sp>
          <p:cxnSp>
            <p:nvCxnSpPr>
              <p:cNvPr id="163" name="Straight Arrow Connector 162"/>
              <p:cNvCxnSpPr/>
              <p:nvPr/>
            </p:nvCxnSpPr>
            <p:spPr>
              <a:xfrm>
                <a:off x="473658" y="1529358"/>
                <a:ext cx="31089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3774004" y="1529358"/>
                <a:ext cx="320040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7092373" y="1515162"/>
                <a:ext cx="274320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7572524" y="1455893"/>
              <a:ext cx="1761469" cy="219578"/>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Settle Terms</a:t>
              </a:r>
            </a:p>
          </p:txBody>
        </p:sp>
      </p:grpSp>
      <p:sp>
        <p:nvSpPr>
          <p:cNvPr id="172" name="TextBox 171"/>
          <p:cNvSpPr txBox="1"/>
          <p:nvPr/>
        </p:nvSpPr>
        <p:spPr>
          <a:xfrm>
            <a:off x="481518" y="4300831"/>
            <a:ext cx="3627262" cy="1723549"/>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GB" sz="1400" b="1">
                <a:solidFill>
                  <a:schemeClr val="accent2">
                    <a:lumMod val="75000"/>
                  </a:schemeClr>
                </a:solidFill>
                <a:latin typeface="Georgia" pitchFamily="18" charset="0"/>
                <a:cs typeface="Arial" pitchFamily="34" charset="0"/>
              </a:rPr>
              <a:t>Manual contract creation: </a:t>
            </a:r>
            <a:r>
              <a:rPr lang="en-US" sz="1400">
                <a:latin typeface="Georgia" pitchFamily="18" charset="0"/>
                <a:cs typeface="Arial" pitchFamily="34" charset="0"/>
              </a:rPr>
              <a:t>The import bank manually reviews the financial agreement provided by the importer and sends financials to the correspondent bank</a:t>
            </a:r>
          </a:p>
          <a:p>
            <a:pPr marL="151287" indent="-151287">
              <a:buFont typeface="Wingdings" panose="05000000000000000000" pitchFamily="2" charset="2"/>
              <a:buChar char="Ø"/>
            </a:pPr>
            <a:r>
              <a:rPr lang="en-US" sz="1400" b="1">
                <a:solidFill>
                  <a:schemeClr val="accent2">
                    <a:lumMod val="75000"/>
                  </a:schemeClr>
                </a:solidFill>
                <a:latin typeface="Georgia" pitchFamily="18" charset="0"/>
                <a:cs typeface="Arial" pitchFamily="34" charset="0"/>
              </a:rPr>
              <a:t>Delayed timeline: </a:t>
            </a:r>
            <a:r>
              <a:rPr lang="en-US" sz="1400">
                <a:latin typeface="Georgia" pitchFamily="18" charset="0"/>
                <a:cs typeface="Arial" pitchFamily="34" charset="0"/>
              </a:rPr>
              <a:t>The shipment of goods is delayed due to multiple checks by intermediaries and numerous communication points</a:t>
            </a:r>
            <a:endParaRPr lang="en-GB" sz="1400">
              <a:latin typeface="Georgia" pitchFamily="18" charset="0"/>
              <a:cs typeface="Arial" pitchFamily="34" charset="0"/>
            </a:endParaRPr>
          </a:p>
        </p:txBody>
      </p:sp>
      <p:sp>
        <p:nvSpPr>
          <p:cNvPr id="173" name="TextBox 172"/>
          <p:cNvSpPr txBox="1"/>
          <p:nvPr/>
        </p:nvSpPr>
        <p:spPr>
          <a:xfrm>
            <a:off x="4108780" y="4289855"/>
            <a:ext cx="3513848" cy="1723549"/>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a:solidFill>
                  <a:schemeClr val="accent2">
                    <a:lumMod val="75000"/>
                  </a:schemeClr>
                </a:solidFill>
                <a:latin typeface="Georgia" pitchFamily="18" charset="0"/>
                <a:cs typeface="Arial" pitchFamily="34" charset="0"/>
              </a:rPr>
              <a:t>Multiple platforms: </a:t>
            </a:r>
            <a:r>
              <a:rPr lang="en-US" sz="1400">
                <a:latin typeface="Georgia" pitchFamily="18" charset="0"/>
                <a:cs typeface="Arial" pitchFamily="34" charset="0"/>
              </a:rPr>
              <a:t>Since Each party across countries operates on different platforms, miscommunication is common and the propensity for fraud is high</a:t>
            </a:r>
          </a:p>
          <a:p>
            <a:pPr marL="151287" indent="-151287">
              <a:buFont typeface="Wingdings" panose="05000000000000000000" pitchFamily="2" charset="2"/>
              <a:buChar char="Ø"/>
            </a:pPr>
            <a:r>
              <a:rPr lang="en-US" sz="1400" b="1">
                <a:solidFill>
                  <a:schemeClr val="accent2">
                    <a:lumMod val="75000"/>
                  </a:schemeClr>
                </a:solidFill>
                <a:latin typeface="Georgia" pitchFamily="18" charset="0"/>
                <a:cs typeface="Arial" pitchFamily="34" charset="0"/>
              </a:rPr>
              <a:t>Duplicative bills of lading: </a:t>
            </a:r>
            <a:r>
              <a:rPr lang="en-US" sz="1400">
                <a:latin typeface="Georgia" pitchFamily="18" charset="0"/>
                <a:cs typeface="Arial" pitchFamily="34" charset="0"/>
              </a:rPr>
              <a:t>Bills of lading are financed multiple times due to the inability of banks to verify their authenticity</a:t>
            </a:r>
            <a:endParaRPr lang="en-US" sz="1400" b="1">
              <a:solidFill>
                <a:schemeClr val="accent2">
                  <a:lumMod val="75000"/>
                </a:schemeClr>
              </a:solidFill>
              <a:latin typeface="Georgia" pitchFamily="18" charset="0"/>
              <a:cs typeface="Arial" pitchFamily="34" charset="0"/>
            </a:endParaRPr>
          </a:p>
        </p:txBody>
      </p:sp>
      <p:sp>
        <p:nvSpPr>
          <p:cNvPr id="174" name="TextBox 173"/>
          <p:cNvSpPr txBox="1"/>
          <p:nvPr/>
        </p:nvSpPr>
        <p:spPr>
          <a:xfrm>
            <a:off x="7753071" y="4289855"/>
            <a:ext cx="4044159" cy="1508105"/>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a:solidFill>
                  <a:schemeClr val="accent2">
                    <a:lumMod val="75000"/>
                  </a:schemeClr>
                </a:solidFill>
                <a:latin typeface="Georgia" pitchFamily="18" charset="0"/>
                <a:cs typeface="Arial" pitchFamily="34" charset="0"/>
              </a:rPr>
              <a:t>Multiple versions of the truth: </a:t>
            </a:r>
            <a:r>
              <a:rPr lang="en-US" sz="1400">
                <a:latin typeface="Georgia" pitchFamily="18" charset="0"/>
                <a:cs typeface="Arial" pitchFamily="34" charset="0"/>
              </a:rPr>
              <a:t>As financials are sent from one entity to another, significant version control challenges exist as changes are made</a:t>
            </a:r>
          </a:p>
          <a:p>
            <a:pPr marL="151287" indent="-151287">
              <a:buFont typeface="Wingdings" panose="05000000000000000000" pitchFamily="2" charset="2"/>
              <a:buChar char="Ø"/>
            </a:pPr>
            <a:r>
              <a:rPr lang="en-GB" sz="1400" b="1">
                <a:solidFill>
                  <a:schemeClr val="accent2">
                    <a:lumMod val="75000"/>
                  </a:schemeClr>
                </a:solidFill>
                <a:latin typeface="Georgia" pitchFamily="18" charset="0"/>
                <a:cs typeface="Arial" pitchFamily="34" charset="0"/>
              </a:rPr>
              <a:t>Delayed payment: </a:t>
            </a:r>
            <a:r>
              <a:rPr lang="en-US" sz="1400">
                <a:latin typeface="Georgia" pitchFamily="18" charset="0"/>
                <a:cs typeface="Arial" pitchFamily="34" charset="0"/>
              </a:rPr>
              <a:t>The lead arranger poses a risk in the disbursement of funds throughout the loan life cycle</a:t>
            </a:r>
            <a:endParaRPr lang="en-GB" sz="1400">
              <a:latin typeface="Georgia" pitchFamily="18" charset="0"/>
              <a:cs typeface="Arial" pitchFamily="34" charset="0"/>
            </a:endParaRPr>
          </a:p>
        </p:txBody>
      </p:sp>
      <p:sp>
        <p:nvSpPr>
          <p:cNvPr id="175" name="Text Placeholder 2">
            <a:extLst>
              <a:ext uri="{FF2B5EF4-FFF2-40B4-BE49-F238E27FC236}">
                <a16:creationId xmlns:a16="http://schemas.microsoft.com/office/drawing/2014/main" id="{E72B6407-1F4B-41AC-A73E-B22349366B31}"/>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US" sz="3200" b="1" i="1">
                <a:solidFill>
                  <a:schemeClr val="bg1"/>
                </a:solidFill>
              </a:rPr>
              <a:t>Current state and the pain points</a:t>
            </a:r>
          </a:p>
        </p:txBody>
      </p:sp>
      <p:sp>
        <p:nvSpPr>
          <p:cNvPr id="176" name="TextBox 175">
            <a:extLst>
              <a:ext uri="{FF2B5EF4-FFF2-40B4-BE49-F238E27FC236}">
                <a16:creationId xmlns:a16="http://schemas.microsoft.com/office/drawing/2014/main" id="{A1C72D9E-BCD8-4FEC-AFB0-5ECDF2EFC59A}"/>
              </a:ext>
            </a:extLst>
          </p:cNvPr>
          <p:cNvSpPr txBox="1"/>
          <p:nvPr/>
        </p:nvSpPr>
        <p:spPr>
          <a:xfrm>
            <a:off x="382564" y="3969014"/>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a:solidFill>
                  <a:schemeClr val="bg1"/>
                </a:solidFill>
                <a:latin typeface="Georgia" pitchFamily="18" charset="0"/>
                <a:cs typeface="Arial" pitchFamily="34" charset="0"/>
              </a:rPr>
              <a:t>Current state pain points</a:t>
            </a:r>
          </a:p>
        </p:txBody>
      </p:sp>
    </p:spTree>
    <p:custDataLst>
      <p:custData r:id="rId1"/>
      <p:tags r:id="rId2"/>
    </p:custDataLst>
    <p:extLst>
      <p:ext uri="{BB962C8B-B14F-4D97-AF65-F5344CB8AC3E}">
        <p14:creationId xmlns:p14="http://schemas.microsoft.com/office/powerpoint/2010/main" val="484189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Trade Finance</a:t>
            </a:r>
          </a:p>
        </p:txBody>
      </p:sp>
      <p:sp>
        <p:nvSpPr>
          <p:cNvPr id="250" name="TextBox 249"/>
          <p:cNvSpPr txBox="1"/>
          <p:nvPr/>
        </p:nvSpPr>
        <p:spPr>
          <a:xfrm>
            <a:off x="11633848" y="1985801"/>
            <a:ext cx="731801" cy="369332"/>
          </a:xfrm>
          <a:prstGeom prst="rect">
            <a:avLst/>
          </a:prstGeom>
          <a:noFill/>
          <a:ln>
            <a:noFill/>
          </a:ln>
        </p:spPr>
        <p:txBody>
          <a:bodyPr wrap="square" lIns="0" tIns="0" rIns="0" bIns="0" rtlCol="0">
            <a:spAutoFit/>
          </a:bodyPr>
          <a:lstStyle/>
          <a:p>
            <a:r>
              <a:rPr lang="en-US" sz="1200">
                <a:latin typeface="Georgia" pitchFamily="18" charset="0"/>
                <a:cs typeface="Arial" pitchFamily="34" charset="0"/>
              </a:rPr>
              <a:t>Initiate Payment</a:t>
            </a:r>
          </a:p>
        </p:txBody>
      </p:sp>
      <p:grpSp>
        <p:nvGrpSpPr>
          <p:cNvPr id="58" name="Group 57">
            <a:extLst>
              <a:ext uri="{FF2B5EF4-FFF2-40B4-BE49-F238E27FC236}">
                <a16:creationId xmlns:a16="http://schemas.microsoft.com/office/drawing/2014/main" id="{81446731-76E3-4E56-BA82-3F31489C8008}"/>
              </a:ext>
            </a:extLst>
          </p:cNvPr>
          <p:cNvGrpSpPr/>
          <p:nvPr/>
        </p:nvGrpSpPr>
        <p:grpSpPr>
          <a:xfrm>
            <a:off x="184936" y="903915"/>
            <a:ext cx="11856376" cy="2457979"/>
            <a:chOff x="1779634" y="1242980"/>
            <a:chExt cx="8433475" cy="2457979"/>
          </a:xfrm>
        </p:grpSpPr>
        <p:sp>
          <p:nvSpPr>
            <p:cNvPr id="259" name="TextBox 258"/>
            <p:cNvSpPr txBox="1"/>
            <p:nvPr/>
          </p:nvSpPr>
          <p:spPr>
            <a:xfrm>
              <a:off x="3155883" y="2891364"/>
              <a:ext cx="752902"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Financial Agreement</a:t>
              </a:r>
            </a:p>
          </p:txBody>
        </p:sp>
        <p:sp>
          <p:nvSpPr>
            <p:cNvPr id="289" name="TextBox 288"/>
            <p:cNvSpPr txBox="1"/>
            <p:nvPr/>
          </p:nvSpPr>
          <p:spPr>
            <a:xfrm>
              <a:off x="5273141" y="3232379"/>
              <a:ext cx="731826"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Shipment initiated</a:t>
              </a:r>
            </a:p>
          </p:txBody>
        </p:sp>
        <p:sp>
          <p:nvSpPr>
            <p:cNvPr id="291" name="TextBox 290"/>
            <p:cNvSpPr txBox="1"/>
            <p:nvPr/>
          </p:nvSpPr>
          <p:spPr>
            <a:xfrm>
              <a:off x="5876218" y="3223122"/>
              <a:ext cx="731826"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Letter of Credited</a:t>
              </a:r>
            </a:p>
          </p:txBody>
        </p:sp>
        <p:sp>
          <p:nvSpPr>
            <p:cNvPr id="298" name="TextBox 297"/>
            <p:cNvSpPr txBox="1"/>
            <p:nvPr/>
          </p:nvSpPr>
          <p:spPr>
            <a:xfrm>
              <a:off x="6672043" y="3263287"/>
              <a:ext cx="731826"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Shipment received</a:t>
              </a:r>
            </a:p>
          </p:txBody>
        </p:sp>
        <p:sp>
          <p:nvSpPr>
            <p:cNvPr id="307" name="TextBox 306"/>
            <p:cNvSpPr txBox="1"/>
            <p:nvPr/>
          </p:nvSpPr>
          <p:spPr>
            <a:xfrm>
              <a:off x="8651155" y="3252969"/>
              <a:ext cx="752902"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Payment Complete</a:t>
              </a:r>
            </a:p>
          </p:txBody>
        </p:sp>
        <p:grpSp>
          <p:nvGrpSpPr>
            <p:cNvPr id="57" name="Group 56">
              <a:extLst>
                <a:ext uri="{FF2B5EF4-FFF2-40B4-BE49-F238E27FC236}">
                  <a16:creationId xmlns:a16="http://schemas.microsoft.com/office/drawing/2014/main" id="{F2F93CC8-187F-4AD9-95D9-B29895625E95}"/>
                </a:ext>
              </a:extLst>
            </p:cNvPr>
            <p:cNvGrpSpPr/>
            <p:nvPr/>
          </p:nvGrpSpPr>
          <p:grpSpPr>
            <a:xfrm>
              <a:off x="1779634" y="1242980"/>
              <a:ext cx="8433475" cy="2457979"/>
              <a:chOff x="1779634" y="1242980"/>
              <a:chExt cx="8433475" cy="2457979"/>
            </a:xfrm>
          </p:grpSpPr>
          <p:sp>
            <p:nvSpPr>
              <p:cNvPr id="170" name="TextBox 169"/>
              <p:cNvSpPr txBox="1"/>
              <p:nvPr/>
            </p:nvSpPr>
            <p:spPr>
              <a:xfrm>
                <a:off x="2396029" y="1266735"/>
                <a:ext cx="1554237"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Establish Payment Terms</a:t>
                </a:r>
              </a:p>
            </p:txBody>
          </p:sp>
          <p:sp>
            <p:nvSpPr>
              <p:cNvPr id="175" name="TextBox 174"/>
              <p:cNvSpPr txBox="1"/>
              <p:nvPr/>
            </p:nvSpPr>
            <p:spPr>
              <a:xfrm>
                <a:off x="5589632" y="1259259"/>
                <a:ext cx="1554237"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Deliver Goods</a:t>
                </a:r>
              </a:p>
            </p:txBody>
          </p:sp>
          <p:cxnSp>
            <p:nvCxnSpPr>
              <p:cNvPr id="178" name="Straight Connector 177"/>
              <p:cNvCxnSpPr/>
              <p:nvPr/>
            </p:nvCxnSpPr>
            <p:spPr>
              <a:xfrm>
                <a:off x="2809623" y="2028100"/>
                <a:ext cx="0" cy="887506"/>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9" name="Freeform 4843"/>
              <p:cNvSpPr>
                <a:spLocks noEditPoints="1"/>
              </p:cNvSpPr>
              <p:nvPr/>
            </p:nvSpPr>
            <p:spPr bwMode="auto">
              <a:xfrm>
                <a:off x="1921250" y="1704843"/>
                <a:ext cx="442969" cy="394732"/>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80" name="Freeform 4843"/>
              <p:cNvSpPr>
                <a:spLocks noEditPoints="1"/>
              </p:cNvSpPr>
              <p:nvPr/>
            </p:nvSpPr>
            <p:spPr bwMode="auto">
              <a:xfrm>
                <a:off x="3216868" y="1702664"/>
                <a:ext cx="442969" cy="394732"/>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181" name="Straight Arrow Connector 180"/>
              <p:cNvCxnSpPr/>
              <p:nvPr/>
            </p:nvCxnSpPr>
            <p:spPr>
              <a:xfrm>
                <a:off x="2433106" y="1778786"/>
                <a:ext cx="726141"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a:off x="2446553" y="2028099"/>
                <a:ext cx="726141"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Freeform 4847"/>
              <p:cNvSpPr>
                <a:spLocks noEditPoints="1"/>
              </p:cNvSpPr>
              <p:nvPr/>
            </p:nvSpPr>
            <p:spPr bwMode="auto">
              <a:xfrm>
                <a:off x="3377913" y="2510742"/>
                <a:ext cx="270942" cy="34341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84" name="Freeform 4903"/>
              <p:cNvSpPr>
                <a:spLocks noEditPoints="1"/>
              </p:cNvSpPr>
              <p:nvPr/>
            </p:nvSpPr>
            <p:spPr bwMode="auto">
              <a:xfrm>
                <a:off x="2625987" y="3045492"/>
                <a:ext cx="378372" cy="306311"/>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87" name="Freeform 4843"/>
              <p:cNvSpPr>
                <a:spLocks noEditPoints="1"/>
              </p:cNvSpPr>
              <p:nvPr/>
            </p:nvSpPr>
            <p:spPr bwMode="auto">
              <a:xfrm>
                <a:off x="4086858" y="1739553"/>
                <a:ext cx="442969" cy="394732"/>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92" name="TextBox 191"/>
              <p:cNvSpPr txBox="1"/>
              <p:nvPr/>
            </p:nvSpPr>
            <p:spPr>
              <a:xfrm>
                <a:off x="1779634" y="2161977"/>
                <a:ext cx="752902"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Importer</a:t>
                </a:r>
              </a:p>
            </p:txBody>
          </p:sp>
          <p:sp>
            <p:nvSpPr>
              <p:cNvPr id="193" name="TextBox 192"/>
              <p:cNvSpPr txBox="1"/>
              <p:nvPr/>
            </p:nvSpPr>
            <p:spPr>
              <a:xfrm>
                <a:off x="3086711" y="2156919"/>
                <a:ext cx="752902"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Exporter</a:t>
                </a:r>
              </a:p>
            </p:txBody>
          </p:sp>
          <p:sp>
            <p:nvSpPr>
              <p:cNvPr id="194" name="TextBox 193"/>
              <p:cNvSpPr txBox="1"/>
              <p:nvPr/>
            </p:nvSpPr>
            <p:spPr>
              <a:xfrm>
                <a:off x="3950266" y="1528443"/>
                <a:ext cx="752902"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Exporter</a:t>
                </a:r>
              </a:p>
            </p:txBody>
          </p:sp>
          <p:sp>
            <p:nvSpPr>
              <p:cNvPr id="196" name="TextBox 195"/>
              <p:cNvSpPr txBox="1"/>
              <p:nvPr/>
            </p:nvSpPr>
            <p:spPr>
              <a:xfrm>
                <a:off x="2250601" y="3381741"/>
                <a:ext cx="1173239"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Import Bank</a:t>
                </a:r>
              </a:p>
            </p:txBody>
          </p:sp>
          <p:sp>
            <p:nvSpPr>
              <p:cNvPr id="201" name="Freeform 4847"/>
              <p:cNvSpPr>
                <a:spLocks noEditPoints="1"/>
              </p:cNvSpPr>
              <p:nvPr/>
            </p:nvSpPr>
            <p:spPr bwMode="auto">
              <a:xfrm>
                <a:off x="5227189" y="1774991"/>
                <a:ext cx="156764" cy="161865"/>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02" name="Freeform 4847"/>
              <p:cNvSpPr>
                <a:spLocks noEditPoints="1"/>
              </p:cNvSpPr>
              <p:nvPr/>
            </p:nvSpPr>
            <p:spPr bwMode="auto">
              <a:xfrm>
                <a:off x="5221941" y="1979345"/>
                <a:ext cx="156764" cy="161865"/>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03" name="Freeform 4899"/>
              <p:cNvSpPr>
                <a:spLocks noEditPoints="1"/>
              </p:cNvSpPr>
              <p:nvPr/>
            </p:nvSpPr>
            <p:spPr bwMode="auto">
              <a:xfrm>
                <a:off x="5428499" y="1792774"/>
                <a:ext cx="287313" cy="318137"/>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04" name="Straight Arrow Connector 203"/>
              <p:cNvCxnSpPr/>
              <p:nvPr/>
            </p:nvCxnSpPr>
            <p:spPr>
              <a:xfrm>
                <a:off x="4635040" y="1910255"/>
                <a:ext cx="484094"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5" name="Freeform 4970"/>
              <p:cNvSpPr>
                <a:spLocks noEditPoints="1"/>
              </p:cNvSpPr>
              <p:nvPr/>
            </p:nvSpPr>
            <p:spPr bwMode="auto">
              <a:xfrm>
                <a:off x="6228787" y="1737296"/>
                <a:ext cx="437891" cy="382403"/>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07" name="Freeform 4805"/>
              <p:cNvSpPr>
                <a:spLocks noEditPoints="1"/>
              </p:cNvSpPr>
              <p:nvPr/>
            </p:nvSpPr>
            <p:spPr bwMode="auto">
              <a:xfrm>
                <a:off x="6979032" y="1762418"/>
                <a:ext cx="385026" cy="268021"/>
              </a:xfrm>
              <a:custGeom>
                <a:avLst/>
                <a:gdLst>
                  <a:gd name="T0" fmla="*/ 324 w 356"/>
                  <a:gd name="T1" fmla="*/ 64 h 270"/>
                  <a:gd name="T2" fmla="*/ 280 w 356"/>
                  <a:gd name="T3" fmla="*/ 10 h 270"/>
                  <a:gd name="T4" fmla="*/ 234 w 356"/>
                  <a:gd name="T5" fmla="*/ 2 h 270"/>
                  <a:gd name="T6" fmla="*/ 92 w 356"/>
                  <a:gd name="T7" fmla="*/ 4 h 270"/>
                  <a:gd name="T8" fmla="*/ 64 w 356"/>
                  <a:gd name="T9" fmla="*/ 18 h 270"/>
                  <a:gd name="T10" fmla="*/ 32 w 356"/>
                  <a:gd name="T11" fmla="*/ 64 h 270"/>
                  <a:gd name="T12" fmla="*/ 8 w 356"/>
                  <a:gd name="T13" fmla="*/ 108 h 270"/>
                  <a:gd name="T14" fmla="*/ 0 w 356"/>
                  <a:gd name="T15" fmla="*/ 168 h 270"/>
                  <a:gd name="T16" fmla="*/ 6 w 356"/>
                  <a:gd name="T17" fmla="*/ 224 h 270"/>
                  <a:gd name="T18" fmla="*/ 12 w 356"/>
                  <a:gd name="T19" fmla="*/ 232 h 270"/>
                  <a:gd name="T20" fmla="*/ 22 w 356"/>
                  <a:gd name="T21" fmla="*/ 232 h 270"/>
                  <a:gd name="T22" fmla="*/ 26 w 356"/>
                  <a:gd name="T23" fmla="*/ 266 h 270"/>
                  <a:gd name="T24" fmla="*/ 60 w 356"/>
                  <a:gd name="T25" fmla="*/ 270 h 270"/>
                  <a:gd name="T26" fmla="*/ 72 w 356"/>
                  <a:gd name="T27" fmla="*/ 258 h 270"/>
                  <a:gd name="T28" fmla="*/ 284 w 356"/>
                  <a:gd name="T29" fmla="*/ 258 h 270"/>
                  <a:gd name="T30" fmla="*/ 292 w 356"/>
                  <a:gd name="T31" fmla="*/ 268 h 270"/>
                  <a:gd name="T32" fmla="*/ 326 w 356"/>
                  <a:gd name="T33" fmla="*/ 268 h 270"/>
                  <a:gd name="T34" fmla="*/ 334 w 356"/>
                  <a:gd name="T35" fmla="*/ 232 h 270"/>
                  <a:gd name="T36" fmla="*/ 340 w 356"/>
                  <a:gd name="T37" fmla="*/ 232 h 270"/>
                  <a:gd name="T38" fmla="*/ 350 w 356"/>
                  <a:gd name="T39" fmla="*/ 224 h 270"/>
                  <a:gd name="T40" fmla="*/ 356 w 356"/>
                  <a:gd name="T41" fmla="*/ 168 h 270"/>
                  <a:gd name="T42" fmla="*/ 352 w 356"/>
                  <a:gd name="T43" fmla="*/ 120 h 270"/>
                  <a:gd name="T44" fmla="*/ 330 w 356"/>
                  <a:gd name="T45" fmla="*/ 72 h 270"/>
                  <a:gd name="T46" fmla="*/ 138 w 356"/>
                  <a:gd name="T47" fmla="*/ 20 h 270"/>
                  <a:gd name="T48" fmla="*/ 246 w 356"/>
                  <a:gd name="T49" fmla="*/ 22 h 270"/>
                  <a:gd name="T50" fmla="*/ 296 w 356"/>
                  <a:gd name="T51" fmla="*/ 62 h 270"/>
                  <a:gd name="T52" fmla="*/ 298 w 356"/>
                  <a:gd name="T53" fmla="*/ 76 h 270"/>
                  <a:gd name="T54" fmla="*/ 284 w 356"/>
                  <a:gd name="T55" fmla="*/ 80 h 270"/>
                  <a:gd name="T56" fmla="*/ 72 w 356"/>
                  <a:gd name="T57" fmla="*/ 80 h 270"/>
                  <a:gd name="T58" fmla="*/ 56 w 356"/>
                  <a:gd name="T59" fmla="*/ 74 h 270"/>
                  <a:gd name="T60" fmla="*/ 70 w 356"/>
                  <a:gd name="T61" fmla="*/ 46 h 270"/>
                  <a:gd name="T62" fmla="*/ 262 w 356"/>
                  <a:gd name="T63" fmla="*/ 136 h 270"/>
                  <a:gd name="T64" fmla="*/ 244 w 356"/>
                  <a:gd name="T65" fmla="*/ 154 h 270"/>
                  <a:gd name="T66" fmla="*/ 100 w 356"/>
                  <a:gd name="T67" fmla="*/ 148 h 270"/>
                  <a:gd name="T68" fmla="*/ 46 w 356"/>
                  <a:gd name="T69" fmla="*/ 152 h 270"/>
                  <a:gd name="T70" fmla="*/ 22 w 356"/>
                  <a:gd name="T71" fmla="*/ 136 h 270"/>
                  <a:gd name="T72" fmla="*/ 28 w 356"/>
                  <a:gd name="T73" fmla="*/ 106 h 270"/>
                  <a:gd name="T74" fmla="*/ 56 w 356"/>
                  <a:gd name="T75" fmla="*/ 102 h 270"/>
                  <a:gd name="T76" fmla="*/ 72 w 356"/>
                  <a:gd name="T77" fmla="*/ 126 h 270"/>
                  <a:gd name="T78" fmla="*/ 46 w 356"/>
                  <a:gd name="T79" fmla="*/ 152 h 270"/>
                  <a:gd name="T80" fmla="*/ 156 w 356"/>
                  <a:gd name="T81" fmla="*/ 212 h 270"/>
                  <a:gd name="T82" fmla="*/ 70 w 356"/>
                  <a:gd name="T83" fmla="*/ 198 h 270"/>
                  <a:gd name="T84" fmla="*/ 152 w 356"/>
                  <a:gd name="T85" fmla="*/ 184 h 270"/>
                  <a:gd name="T86" fmla="*/ 274 w 356"/>
                  <a:gd name="T87" fmla="*/ 186 h 270"/>
                  <a:gd name="T88" fmla="*/ 288 w 356"/>
                  <a:gd name="T89" fmla="*/ 212 h 270"/>
                  <a:gd name="T90" fmla="*/ 292 w 356"/>
                  <a:gd name="T91" fmla="*/ 144 h 270"/>
                  <a:gd name="T92" fmla="*/ 286 w 356"/>
                  <a:gd name="T93" fmla="*/ 116 h 270"/>
                  <a:gd name="T94" fmla="*/ 310 w 356"/>
                  <a:gd name="T95" fmla="*/ 100 h 270"/>
                  <a:gd name="T96" fmla="*/ 336 w 356"/>
                  <a:gd name="T97" fmla="*/ 126 h 270"/>
                  <a:gd name="T98" fmla="*/ 320 w 356"/>
                  <a:gd name="T99" fmla="*/ 1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0">
                    <a:moveTo>
                      <a:pt x="330" y="72"/>
                    </a:moveTo>
                    <a:lnTo>
                      <a:pt x="330" y="72"/>
                    </a:lnTo>
                    <a:lnTo>
                      <a:pt x="324" y="64"/>
                    </a:lnTo>
                    <a:lnTo>
                      <a:pt x="324" y="64"/>
                    </a:lnTo>
                    <a:lnTo>
                      <a:pt x="314" y="46"/>
                    </a:lnTo>
                    <a:lnTo>
                      <a:pt x="302" y="32"/>
                    </a:lnTo>
                    <a:lnTo>
                      <a:pt x="292" y="18"/>
                    </a:lnTo>
                    <a:lnTo>
                      <a:pt x="280" y="10"/>
                    </a:lnTo>
                    <a:lnTo>
                      <a:pt x="280" y="10"/>
                    </a:lnTo>
                    <a:lnTo>
                      <a:pt x="274" y="6"/>
                    </a:lnTo>
                    <a:lnTo>
                      <a:pt x="264" y="4"/>
                    </a:lnTo>
                    <a:lnTo>
                      <a:pt x="234" y="2"/>
                    </a:lnTo>
                    <a:lnTo>
                      <a:pt x="178" y="0"/>
                    </a:lnTo>
                    <a:lnTo>
                      <a:pt x="178" y="0"/>
                    </a:lnTo>
                    <a:lnTo>
                      <a:pt x="122" y="2"/>
                    </a:lnTo>
                    <a:lnTo>
                      <a:pt x="92" y="4"/>
                    </a:lnTo>
                    <a:lnTo>
                      <a:pt x="82" y="6"/>
                    </a:lnTo>
                    <a:lnTo>
                      <a:pt x="76" y="10"/>
                    </a:lnTo>
                    <a:lnTo>
                      <a:pt x="76" y="10"/>
                    </a:lnTo>
                    <a:lnTo>
                      <a:pt x="64" y="18"/>
                    </a:lnTo>
                    <a:lnTo>
                      <a:pt x="54" y="32"/>
                    </a:lnTo>
                    <a:lnTo>
                      <a:pt x="42" y="46"/>
                    </a:lnTo>
                    <a:lnTo>
                      <a:pt x="32" y="64"/>
                    </a:lnTo>
                    <a:lnTo>
                      <a:pt x="32" y="64"/>
                    </a:lnTo>
                    <a:lnTo>
                      <a:pt x="26" y="72"/>
                    </a:lnTo>
                    <a:lnTo>
                      <a:pt x="26" y="72"/>
                    </a:lnTo>
                    <a:lnTo>
                      <a:pt x="16" y="88"/>
                    </a:lnTo>
                    <a:lnTo>
                      <a:pt x="8" y="108"/>
                    </a:lnTo>
                    <a:lnTo>
                      <a:pt x="4" y="120"/>
                    </a:lnTo>
                    <a:lnTo>
                      <a:pt x="2" y="134"/>
                    </a:lnTo>
                    <a:lnTo>
                      <a:pt x="0" y="150"/>
                    </a:lnTo>
                    <a:lnTo>
                      <a:pt x="0" y="168"/>
                    </a:lnTo>
                    <a:lnTo>
                      <a:pt x="0" y="168"/>
                    </a:lnTo>
                    <a:lnTo>
                      <a:pt x="0" y="192"/>
                    </a:lnTo>
                    <a:lnTo>
                      <a:pt x="2" y="210"/>
                    </a:lnTo>
                    <a:lnTo>
                      <a:pt x="6" y="224"/>
                    </a:lnTo>
                    <a:lnTo>
                      <a:pt x="6" y="224"/>
                    </a:lnTo>
                    <a:lnTo>
                      <a:pt x="6" y="228"/>
                    </a:lnTo>
                    <a:lnTo>
                      <a:pt x="10" y="230"/>
                    </a:lnTo>
                    <a:lnTo>
                      <a:pt x="12" y="232"/>
                    </a:lnTo>
                    <a:lnTo>
                      <a:pt x="16" y="232"/>
                    </a:lnTo>
                    <a:lnTo>
                      <a:pt x="16" y="232"/>
                    </a:lnTo>
                    <a:lnTo>
                      <a:pt x="16" y="232"/>
                    </a:lnTo>
                    <a:lnTo>
                      <a:pt x="22" y="232"/>
                    </a:lnTo>
                    <a:lnTo>
                      <a:pt x="22" y="258"/>
                    </a:lnTo>
                    <a:lnTo>
                      <a:pt x="22" y="258"/>
                    </a:lnTo>
                    <a:lnTo>
                      <a:pt x="24" y="262"/>
                    </a:lnTo>
                    <a:lnTo>
                      <a:pt x="26" y="266"/>
                    </a:lnTo>
                    <a:lnTo>
                      <a:pt x="30" y="268"/>
                    </a:lnTo>
                    <a:lnTo>
                      <a:pt x="34" y="270"/>
                    </a:lnTo>
                    <a:lnTo>
                      <a:pt x="60" y="270"/>
                    </a:lnTo>
                    <a:lnTo>
                      <a:pt x="60" y="270"/>
                    </a:lnTo>
                    <a:lnTo>
                      <a:pt x="64" y="268"/>
                    </a:lnTo>
                    <a:lnTo>
                      <a:pt x="68" y="266"/>
                    </a:lnTo>
                    <a:lnTo>
                      <a:pt x="70" y="262"/>
                    </a:lnTo>
                    <a:lnTo>
                      <a:pt x="72" y="258"/>
                    </a:lnTo>
                    <a:lnTo>
                      <a:pt x="72" y="232"/>
                    </a:lnTo>
                    <a:lnTo>
                      <a:pt x="178" y="232"/>
                    </a:lnTo>
                    <a:lnTo>
                      <a:pt x="284" y="232"/>
                    </a:lnTo>
                    <a:lnTo>
                      <a:pt x="284" y="258"/>
                    </a:lnTo>
                    <a:lnTo>
                      <a:pt x="284" y="258"/>
                    </a:lnTo>
                    <a:lnTo>
                      <a:pt x="286" y="262"/>
                    </a:lnTo>
                    <a:lnTo>
                      <a:pt x="288" y="266"/>
                    </a:lnTo>
                    <a:lnTo>
                      <a:pt x="292" y="268"/>
                    </a:lnTo>
                    <a:lnTo>
                      <a:pt x="296" y="270"/>
                    </a:lnTo>
                    <a:lnTo>
                      <a:pt x="322" y="270"/>
                    </a:lnTo>
                    <a:lnTo>
                      <a:pt x="322" y="270"/>
                    </a:lnTo>
                    <a:lnTo>
                      <a:pt x="326" y="268"/>
                    </a:lnTo>
                    <a:lnTo>
                      <a:pt x="330" y="266"/>
                    </a:lnTo>
                    <a:lnTo>
                      <a:pt x="332" y="262"/>
                    </a:lnTo>
                    <a:lnTo>
                      <a:pt x="334" y="258"/>
                    </a:lnTo>
                    <a:lnTo>
                      <a:pt x="334" y="232"/>
                    </a:lnTo>
                    <a:lnTo>
                      <a:pt x="340" y="232"/>
                    </a:lnTo>
                    <a:lnTo>
                      <a:pt x="340" y="232"/>
                    </a:lnTo>
                    <a:lnTo>
                      <a:pt x="340" y="232"/>
                    </a:lnTo>
                    <a:lnTo>
                      <a:pt x="340" y="232"/>
                    </a:lnTo>
                    <a:lnTo>
                      <a:pt x="344" y="232"/>
                    </a:lnTo>
                    <a:lnTo>
                      <a:pt x="346" y="230"/>
                    </a:lnTo>
                    <a:lnTo>
                      <a:pt x="350" y="228"/>
                    </a:lnTo>
                    <a:lnTo>
                      <a:pt x="350" y="224"/>
                    </a:lnTo>
                    <a:lnTo>
                      <a:pt x="350" y="224"/>
                    </a:lnTo>
                    <a:lnTo>
                      <a:pt x="354" y="210"/>
                    </a:lnTo>
                    <a:lnTo>
                      <a:pt x="356" y="192"/>
                    </a:lnTo>
                    <a:lnTo>
                      <a:pt x="356" y="168"/>
                    </a:lnTo>
                    <a:lnTo>
                      <a:pt x="356" y="168"/>
                    </a:lnTo>
                    <a:lnTo>
                      <a:pt x="356" y="150"/>
                    </a:lnTo>
                    <a:lnTo>
                      <a:pt x="354" y="134"/>
                    </a:lnTo>
                    <a:lnTo>
                      <a:pt x="352" y="120"/>
                    </a:lnTo>
                    <a:lnTo>
                      <a:pt x="348" y="108"/>
                    </a:lnTo>
                    <a:lnTo>
                      <a:pt x="340" y="88"/>
                    </a:lnTo>
                    <a:lnTo>
                      <a:pt x="330" y="72"/>
                    </a:lnTo>
                    <a:lnTo>
                      <a:pt x="330" y="72"/>
                    </a:lnTo>
                    <a:close/>
                    <a:moveTo>
                      <a:pt x="88" y="26"/>
                    </a:moveTo>
                    <a:lnTo>
                      <a:pt x="88" y="26"/>
                    </a:lnTo>
                    <a:lnTo>
                      <a:pt x="110" y="22"/>
                    </a:lnTo>
                    <a:lnTo>
                      <a:pt x="138" y="20"/>
                    </a:lnTo>
                    <a:lnTo>
                      <a:pt x="178" y="20"/>
                    </a:lnTo>
                    <a:lnTo>
                      <a:pt x="178" y="20"/>
                    </a:lnTo>
                    <a:lnTo>
                      <a:pt x="218" y="20"/>
                    </a:lnTo>
                    <a:lnTo>
                      <a:pt x="246" y="22"/>
                    </a:lnTo>
                    <a:lnTo>
                      <a:pt x="268" y="26"/>
                    </a:lnTo>
                    <a:lnTo>
                      <a:pt x="268" y="26"/>
                    </a:lnTo>
                    <a:lnTo>
                      <a:pt x="286" y="46"/>
                    </a:lnTo>
                    <a:lnTo>
                      <a:pt x="296" y="62"/>
                    </a:lnTo>
                    <a:lnTo>
                      <a:pt x="298" y="70"/>
                    </a:lnTo>
                    <a:lnTo>
                      <a:pt x="300" y="74"/>
                    </a:lnTo>
                    <a:lnTo>
                      <a:pt x="300" y="74"/>
                    </a:lnTo>
                    <a:lnTo>
                      <a:pt x="298" y="76"/>
                    </a:lnTo>
                    <a:lnTo>
                      <a:pt x="296" y="78"/>
                    </a:lnTo>
                    <a:lnTo>
                      <a:pt x="292" y="80"/>
                    </a:lnTo>
                    <a:lnTo>
                      <a:pt x="284" y="80"/>
                    </a:lnTo>
                    <a:lnTo>
                      <a:pt x="284" y="80"/>
                    </a:lnTo>
                    <a:lnTo>
                      <a:pt x="178" y="80"/>
                    </a:lnTo>
                    <a:lnTo>
                      <a:pt x="178" y="80"/>
                    </a:lnTo>
                    <a:lnTo>
                      <a:pt x="72" y="80"/>
                    </a:lnTo>
                    <a:lnTo>
                      <a:pt x="72" y="80"/>
                    </a:lnTo>
                    <a:lnTo>
                      <a:pt x="64" y="80"/>
                    </a:lnTo>
                    <a:lnTo>
                      <a:pt x="60" y="78"/>
                    </a:lnTo>
                    <a:lnTo>
                      <a:pt x="58" y="76"/>
                    </a:lnTo>
                    <a:lnTo>
                      <a:pt x="56" y="74"/>
                    </a:lnTo>
                    <a:lnTo>
                      <a:pt x="56" y="74"/>
                    </a:lnTo>
                    <a:lnTo>
                      <a:pt x="58" y="70"/>
                    </a:lnTo>
                    <a:lnTo>
                      <a:pt x="60" y="62"/>
                    </a:lnTo>
                    <a:lnTo>
                      <a:pt x="70" y="46"/>
                    </a:lnTo>
                    <a:lnTo>
                      <a:pt x="88" y="26"/>
                    </a:lnTo>
                    <a:lnTo>
                      <a:pt x="88" y="26"/>
                    </a:lnTo>
                    <a:close/>
                    <a:moveTo>
                      <a:pt x="262" y="136"/>
                    </a:moveTo>
                    <a:lnTo>
                      <a:pt x="262" y="136"/>
                    </a:lnTo>
                    <a:lnTo>
                      <a:pt x="260" y="144"/>
                    </a:lnTo>
                    <a:lnTo>
                      <a:pt x="256" y="148"/>
                    </a:lnTo>
                    <a:lnTo>
                      <a:pt x="252" y="152"/>
                    </a:lnTo>
                    <a:lnTo>
                      <a:pt x="244" y="154"/>
                    </a:lnTo>
                    <a:lnTo>
                      <a:pt x="112" y="154"/>
                    </a:lnTo>
                    <a:lnTo>
                      <a:pt x="112" y="154"/>
                    </a:lnTo>
                    <a:lnTo>
                      <a:pt x="104" y="152"/>
                    </a:lnTo>
                    <a:lnTo>
                      <a:pt x="100" y="148"/>
                    </a:lnTo>
                    <a:lnTo>
                      <a:pt x="96" y="144"/>
                    </a:lnTo>
                    <a:lnTo>
                      <a:pt x="94" y="136"/>
                    </a:lnTo>
                    <a:lnTo>
                      <a:pt x="262" y="136"/>
                    </a:lnTo>
                    <a:close/>
                    <a:moveTo>
                      <a:pt x="46" y="152"/>
                    </a:moveTo>
                    <a:lnTo>
                      <a:pt x="46" y="152"/>
                    </a:lnTo>
                    <a:lnTo>
                      <a:pt x="36" y="150"/>
                    </a:lnTo>
                    <a:lnTo>
                      <a:pt x="28" y="144"/>
                    </a:lnTo>
                    <a:lnTo>
                      <a:pt x="22" y="136"/>
                    </a:lnTo>
                    <a:lnTo>
                      <a:pt x="20" y="126"/>
                    </a:lnTo>
                    <a:lnTo>
                      <a:pt x="20" y="126"/>
                    </a:lnTo>
                    <a:lnTo>
                      <a:pt x="22" y="116"/>
                    </a:lnTo>
                    <a:lnTo>
                      <a:pt x="28" y="106"/>
                    </a:lnTo>
                    <a:lnTo>
                      <a:pt x="36" y="102"/>
                    </a:lnTo>
                    <a:lnTo>
                      <a:pt x="46" y="100"/>
                    </a:lnTo>
                    <a:lnTo>
                      <a:pt x="46" y="100"/>
                    </a:lnTo>
                    <a:lnTo>
                      <a:pt x="56" y="102"/>
                    </a:lnTo>
                    <a:lnTo>
                      <a:pt x="64" y="106"/>
                    </a:lnTo>
                    <a:lnTo>
                      <a:pt x="70" y="116"/>
                    </a:lnTo>
                    <a:lnTo>
                      <a:pt x="72" y="126"/>
                    </a:lnTo>
                    <a:lnTo>
                      <a:pt x="72" y="126"/>
                    </a:lnTo>
                    <a:lnTo>
                      <a:pt x="70" y="136"/>
                    </a:lnTo>
                    <a:lnTo>
                      <a:pt x="64" y="144"/>
                    </a:lnTo>
                    <a:lnTo>
                      <a:pt x="56" y="150"/>
                    </a:lnTo>
                    <a:lnTo>
                      <a:pt x="46" y="152"/>
                    </a:lnTo>
                    <a:lnTo>
                      <a:pt x="46" y="152"/>
                    </a:lnTo>
                    <a:close/>
                    <a:moveTo>
                      <a:pt x="288" y="212"/>
                    </a:moveTo>
                    <a:lnTo>
                      <a:pt x="204" y="212"/>
                    </a:lnTo>
                    <a:lnTo>
                      <a:pt x="156" y="212"/>
                    </a:lnTo>
                    <a:lnTo>
                      <a:pt x="68" y="212"/>
                    </a:lnTo>
                    <a:lnTo>
                      <a:pt x="68" y="206"/>
                    </a:lnTo>
                    <a:lnTo>
                      <a:pt x="68" y="206"/>
                    </a:lnTo>
                    <a:lnTo>
                      <a:pt x="70" y="198"/>
                    </a:lnTo>
                    <a:lnTo>
                      <a:pt x="76" y="190"/>
                    </a:lnTo>
                    <a:lnTo>
                      <a:pt x="82" y="186"/>
                    </a:lnTo>
                    <a:lnTo>
                      <a:pt x="90" y="184"/>
                    </a:lnTo>
                    <a:lnTo>
                      <a:pt x="152" y="184"/>
                    </a:lnTo>
                    <a:lnTo>
                      <a:pt x="208" y="184"/>
                    </a:lnTo>
                    <a:lnTo>
                      <a:pt x="266" y="184"/>
                    </a:lnTo>
                    <a:lnTo>
                      <a:pt x="266" y="184"/>
                    </a:lnTo>
                    <a:lnTo>
                      <a:pt x="274" y="186"/>
                    </a:lnTo>
                    <a:lnTo>
                      <a:pt x="280" y="190"/>
                    </a:lnTo>
                    <a:lnTo>
                      <a:pt x="286" y="198"/>
                    </a:lnTo>
                    <a:lnTo>
                      <a:pt x="288" y="206"/>
                    </a:lnTo>
                    <a:lnTo>
                      <a:pt x="288" y="212"/>
                    </a:lnTo>
                    <a:close/>
                    <a:moveTo>
                      <a:pt x="310" y="152"/>
                    </a:moveTo>
                    <a:lnTo>
                      <a:pt x="310" y="152"/>
                    </a:lnTo>
                    <a:lnTo>
                      <a:pt x="300" y="150"/>
                    </a:lnTo>
                    <a:lnTo>
                      <a:pt x="292" y="144"/>
                    </a:lnTo>
                    <a:lnTo>
                      <a:pt x="286" y="136"/>
                    </a:lnTo>
                    <a:lnTo>
                      <a:pt x="284" y="126"/>
                    </a:lnTo>
                    <a:lnTo>
                      <a:pt x="284" y="126"/>
                    </a:lnTo>
                    <a:lnTo>
                      <a:pt x="286" y="116"/>
                    </a:lnTo>
                    <a:lnTo>
                      <a:pt x="292" y="106"/>
                    </a:lnTo>
                    <a:lnTo>
                      <a:pt x="300" y="102"/>
                    </a:lnTo>
                    <a:lnTo>
                      <a:pt x="310" y="100"/>
                    </a:lnTo>
                    <a:lnTo>
                      <a:pt x="310" y="100"/>
                    </a:lnTo>
                    <a:lnTo>
                      <a:pt x="320" y="102"/>
                    </a:lnTo>
                    <a:lnTo>
                      <a:pt x="328" y="106"/>
                    </a:lnTo>
                    <a:lnTo>
                      <a:pt x="334" y="116"/>
                    </a:lnTo>
                    <a:lnTo>
                      <a:pt x="336" y="126"/>
                    </a:lnTo>
                    <a:lnTo>
                      <a:pt x="336" y="126"/>
                    </a:lnTo>
                    <a:lnTo>
                      <a:pt x="334" y="136"/>
                    </a:lnTo>
                    <a:lnTo>
                      <a:pt x="328" y="144"/>
                    </a:lnTo>
                    <a:lnTo>
                      <a:pt x="320" y="150"/>
                    </a:lnTo>
                    <a:lnTo>
                      <a:pt x="310" y="152"/>
                    </a:lnTo>
                    <a:lnTo>
                      <a:pt x="310" y="15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08" name="Freeform 4970"/>
              <p:cNvSpPr>
                <a:spLocks noEditPoints="1"/>
              </p:cNvSpPr>
              <p:nvPr/>
            </p:nvSpPr>
            <p:spPr bwMode="auto">
              <a:xfrm>
                <a:off x="7998597" y="1664721"/>
                <a:ext cx="437891" cy="382403"/>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09" name="Straight Arrow Connector 208"/>
              <p:cNvCxnSpPr/>
              <p:nvPr/>
            </p:nvCxnSpPr>
            <p:spPr>
              <a:xfrm>
                <a:off x="5780841" y="1936856"/>
                <a:ext cx="403412"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a:off x="6699190" y="1901701"/>
                <a:ext cx="242047"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 name="Freeform 4843"/>
              <p:cNvSpPr>
                <a:spLocks noEditPoints="1"/>
              </p:cNvSpPr>
              <p:nvPr/>
            </p:nvSpPr>
            <p:spPr bwMode="auto">
              <a:xfrm>
                <a:off x="8865821" y="1624307"/>
                <a:ext cx="442969" cy="394732"/>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12" name="Freeform 4903"/>
              <p:cNvSpPr>
                <a:spLocks noEditPoints="1"/>
              </p:cNvSpPr>
              <p:nvPr/>
            </p:nvSpPr>
            <p:spPr bwMode="auto">
              <a:xfrm>
                <a:off x="9647472" y="1561914"/>
                <a:ext cx="378372" cy="306311"/>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14" name="Freeform 4903"/>
              <p:cNvSpPr>
                <a:spLocks noEditPoints="1"/>
              </p:cNvSpPr>
              <p:nvPr/>
            </p:nvSpPr>
            <p:spPr bwMode="auto">
              <a:xfrm>
                <a:off x="9703460" y="2753327"/>
                <a:ext cx="378372" cy="306311"/>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16" name="Straight Arrow Connector 215"/>
              <p:cNvCxnSpPr/>
              <p:nvPr/>
            </p:nvCxnSpPr>
            <p:spPr>
              <a:xfrm>
                <a:off x="7424657" y="1869799"/>
                <a:ext cx="484094"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rot="10800000" flipV="1">
                <a:off x="9892646" y="2208997"/>
                <a:ext cx="0" cy="48409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5044343" y="2111796"/>
                <a:ext cx="763684" cy="430887"/>
              </a:xfrm>
              <a:prstGeom prst="rect">
                <a:avLst/>
              </a:prstGeom>
              <a:noFill/>
              <a:ln>
                <a:noFill/>
              </a:ln>
            </p:spPr>
            <p:txBody>
              <a:bodyPr wrap="square" lIns="0" tIns="0" rIns="0" bIns="0" rtlCol="0">
                <a:spAutoFit/>
              </a:bodyPr>
              <a:lstStyle/>
              <a:p>
                <a:pPr algn="ctr"/>
                <a:r>
                  <a:rPr lang="en-US" sz="1400">
                    <a:latin typeface="Georgia" panose="02040502050405020303" pitchFamily="18" charset="0"/>
                    <a:cs typeface="Arial" pitchFamily="34" charset="0"/>
                  </a:rPr>
                  <a:t>Inspection Company</a:t>
                </a:r>
              </a:p>
            </p:txBody>
          </p:sp>
          <p:sp>
            <p:nvSpPr>
              <p:cNvPr id="221" name="TextBox 220"/>
              <p:cNvSpPr txBox="1"/>
              <p:nvPr/>
            </p:nvSpPr>
            <p:spPr>
              <a:xfrm>
                <a:off x="6034225" y="2151773"/>
                <a:ext cx="731801" cy="215444"/>
              </a:xfrm>
              <a:prstGeom prst="rect">
                <a:avLst/>
              </a:prstGeom>
              <a:noFill/>
              <a:ln>
                <a:noFill/>
              </a:ln>
            </p:spPr>
            <p:txBody>
              <a:bodyPr wrap="square" lIns="0" tIns="0" rIns="0" bIns="0" rtlCol="0">
                <a:spAutoFit/>
              </a:bodyPr>
              <a:lstStyle/>
              <a:p>
                <a:pPr algn="ctr"/>
                <a:r>
                  <a:rPr lang="en-US" sz="1400">
                    <a:latin typeface="Georgia" panose="02040502050405020303" pitchFamily="18" charset="0"/>
                    <a:cs typeface="Arial" pitchFamily="34" charset="0"/>
                  </a:rPr>
                  <a:t>Customs A</a:t>
                </a:r>
              </a:p>
            </p:txBody>
          </p:sp>
          <p:sp>
            <p:nvSpPr>
              <p:cNvPr id="222" name="TextBox 221"/>
              <p:cNvSpPr txBox="1"/>
              <p:nvPr/>
            </p:nvSpPr>
            <p:spPr>
              <a:xfrm>
                <a:off x="7825858" y="2087261"/>
                <a:ext cx="731801" cy="215444"/>
              </a:xfrm>
              <a:prstGeom prst="rect">
                <a:avLst/>
              </a:prstGeom>
              <a:noFill/>
              <a:ln>
                <a:noFill/>
              </a:ln>
            </p:spPr>
            <p:txBody>
              <a:bodyPr wrap="square" lIns="0" tIns="0" rIns="0" bIns="0" rtlCol="0">
                <a:spAutoFit/>
              </a:bodyPr>
              <a:lstStyle/>
              <a:p>
                <a:pPr algn="ctr"/>
                <a:r>
                  <a:rPr lang="en-US" sz="1400">
                    <a:latin typeface="Georgia" panose="02040502050405020303" pitchFamily="18" charset="0"/>
                    <a:cs typeface="Arial" pitchFamily="34" charset="0"/>
                  </a:rPr>
                  <a:t>Customs B</a:t>
                </a:r>
              </a:p>
            </p:txBody>
          </p:sp>
          <p:sp>
            <p:nvSpPr>
              <p:cNvPr id="223" name="TextBox 222"/>
              <p:cNvSpPr txBox="1"/>
              <p:nvPr/>
            </p:nvSpPr>
            <p:spPr>
              <a:xfrm>
                <a:off x="6805585" y="2048574"/>
                <a:ext cx="731801" cy="215444"/>
              </a:xfrm>
              <a:prstGeom prst="rect">
                <a:avLst/>
              </a:prstGeom>
              <a:noFill/>
              <a:ln>
                <a:noFill/>
              </a:ln>
            </p:spPr>
            <p:txBody>
              <a:bodyPr wrap="square" lIns="0" tIns="0" rIns="0" bIns="0" rtlCol="0">
                <a:spAutoFit/>
              </a:bodyPr>
              <a:lstStyle/>
              <a:p>
                <a:pPr algn="ctr"/>
                <a:r>
                  <a:rPr lang="en-US" sz="1400">
                    <a:latin typeface="Georgia" panose="02040502050405020303" pitchFamily="18" charset="0"/>
                    <a:cs typeface="Arial" pitchFamily="34" charset="0"/>
                  </a:rPr>
                  <a:t>Freight</a:t>
                </a:r>
              </a:p>
            </p:txBody>
          </p:sp>
          <p:sp>
            <p:nvSpPr>
              <p:cNvPr id="224" name="TextBox 223"/>
              <p:cNvSpPr txBox="1"/>
              <p:nvPr/>
            </p:nvSpPr>
            <p:spPr>
              <a:xfrm>
                <a:off x="5616647" y="1565877"/>
                <a:ext cx="731801" cy="369332"/>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Verified</a:t>
                </a:r>
              </a:p>
              <a:p>
                <a:pPr algn="ctr"/>
                <a:r>
                  <a:rPr lang="en-US" sz="1200">
                    <a:latin typeface="Georgia" panose="02040502050405020303" pitchFamily="18" charset="0"/>
                    <a:cs typeface="Arial" pitchFamily="34" charset="0"/>
                  </a:rPr>
                  <a:t>Good</a:t>
                </a:r>
              </a:p>
            </p:txBody>
          </p:sp>
          <p:sp>
            <p:nvSpPr>
              <p:cNvPr id="226" name="TextBox 225"/>
              <p:cNvSpPr txBox="1"/>
              <p:nvPr/>
            </p:nvSpPr>
            <p:spPr>
              <a:xfrm>
                <a:off x="7274302" y="1495808"/>
                <a:ext cx="731801" cy="369332"/>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Product Shipped</a:t>
                </a:r>
              </a:p>
            </p:txBody>
          </p:sp>
          <p:sp>
            <p:nvSpPr>
              <p:cNvPr id="230" name="TextBox 229"/>
              <p:cNvSpPr txBox="1"/>
              <p:nvPr/>
            </p:nvSpPr>
            <p:spPr>
              <a:xfrm>
                <a:off x="8710854" y="2087260"/>
                <a:ext cx="752902"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Importer</a:t>
                </a:r>
              </a:p>
            </p:txBody>
          </p:sp>
          <p:sp>
            <p:nvSpPr>
              <p:cNvPr id="249" name="TextBox 248"/>
              <p:cNvSpPr txBox="1"/>
              <p:nvPr/>
            </p:nvSpPr>
            <p:spPr>
              <a:xfrm>
                <a:off x="9460207" y="1910255"/>
                <a:ext cx="752902"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Importer Bank</a:t>
                </a:r>
              </a:p>
            </p:txBody>
          </p:sp>
          <p:sp>
            <p:nvSpPr>
              <p:cNvPr id="252" name="TextBox 251"/>
              <p:cNvSpPr txBox="1"/>
              <p:nvPr/>
            </p:nvSpPr>
            <p:spPr>
              <a:xfrm>
                <a:off x="9457765" y="3065530"/>
                <a:ext cx="752902"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Export Bank</a:t>
                </a:r>
              </a:p>
            </p:txBody>
          </p:sp>
          <p:sp>
            <p:nvSpPr>
              <p:cNvPr id="253" name="TextBox 252"/>
              <p:cNvSpPr txBox="1"/>
              <p:nvPr/>
            </p:nvSpPr>
            <p:spPr>
              <a:xfrm>
                <a:off x="2310262" y="1606069"/>
                <a:ext cx="986997" cy="184666"/>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Order Good</a:t>
                </a:r>
              </a:p>
            </p:txBody>
          </p:sp>
          <p:sp>
            <p:nvSpPr>
              <p:cNvPr id="254" name="TextBox 253"/>
              <p:cNvSpPr txBox="1"/>
              <p:nvPr/>
            </p:nvSpPr>
            <p:spPr>
              <a:xfrm>
                <a:off x="2316124" y="1828703"/>
                <a:ext cx="986997" cy="184666"/>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Provide Invoice</a:t>
                </a:r>
              </a:p>
            </p:txBody>
          </p:sp>
          <p:cxnSp>
            <p:nvCxnSpPr>
              <p:cNvPr id="255" name="Straight Arrow Connector 254"/>
              <p:cNvCxnSpPr/>
              <p:nvPr/>
            </p:nvCxnSpPr>
            <p:spPr>
              <a:xfrm>
                <a:off x="1909745" y="1477039"/>
                <a:ext cx="2097741"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4078941" y="1477039"/>
                <a:ext cx="4276165"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8" name="Freeform 4846"/>
              <p:cNvSpPr>
                <a:spLocks noEditPoints="1"/>
              </p:cNvSpPr>
              <p:nvPr/>
            </p:nvSpPr>
            <p:spPr bwMode="auto">
              <a:xfrm>
                <a:off x="2587594" y="2421150"/>
                <a:ext cx="417165" cy="344054"/>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56" name="Rectangle 55"/>
              <p:cNvSpPr/>
              <p:nvPr/>
            </p:nvSpPr>
            <p:spPr>
              <a:xfrm>
                <a:off x="3188163" y="2405967"/>
                <a:ext cx="668921" cy="1014801"/>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latin typeface="Georgia" panose="02040502050405020303" pitchFamily="18" charset="0"/>
                </a:endParaRPr>
              </a:p>
            </p:txBody>
          </p:sp>
          <p:cxnSp>
            <p:nvCxnSpPr>
              <p:cNvPr id="263" name="Straight Connector 262"/>
              <p:cNvCxnSpPr/>
              <p:nvPr/>
            </p:nvCxnSpPr>
            <p:spPr>
              <a:xfrm>
                <a:off x="2865434" y="2417781"/>
                <a:ext cx="322729" cy="0"/>
              </a:xfrm>
              <a:prstGeom prst="line">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3982608" y="1565076"/>
                <a:ext cx="0" cy="18556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4555315" y="1523226"/>
                <a:ext cx="731801" cy="369332"/>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Initiate Shipment</a:t>
                </a:r>
              </a:p>
            </p:txBody>
          </p:sp>
          <p:sp>
            <p:nvSpPr>
              <p:cNvPr id="271" name="TextBox 270"/>
              <p:cNvSpPr txBox="1"/>
              <p:nvPr/>
            </p:nvSpPr>
            <p:spPr>
              <a:xfrm>
                <a:off x="6454313" y="1507895"/>
                <a:ext cx="731801" cy="400110"/>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Verified</a:t>
                </a:r>
                <a:endParaRPr lang="en-US" sz="1400">
                  <a:latin typeface="Georgia" panose="02040502050405020303" pitchFamily="18" charset="0"/>
                  <a:cs typeface="Arial" pitchFamily="34" charset="0"/>
                </a:endParaRPr>
              </a:p>
              <a:p>
                <a:pPr algn="ctr"/>
                <a:r>
                  <a:rPr lang="en-US" sz="1400">
                    <a:latin typeface="Georgia" panose="02040502050405020303" pitchFamily="18" charset="0"/>
                    <a:cs typeface="Arial" pitchFamily="34" charset="0"/>
                  </a:rPr>
                  <a:t>Good</a:t>
                </a:r>
              </a:p>
            </p:txBody>
          </p:sp>
          <p:cxnSp>
            <p:nvCxnSpPr>
              <p:cNvPr id="272" name="Straight Arrow Connector 271"/>
              <p:cNvCxnSpPr/>
              <p:nvPr/>
            </p:nvCxnSpPr>
            <p:spPr>
              <a:xfrm>
                <a:off x="8479775" y="1836965"/>
                <a:ext cx="403412"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3" name="TextBox 272"/>
              <p:cNvSpPr txBox="1"/>
              <p:nvPr/>
            </p:nvSpPr>
            <p:spPr>
              <a:xfrm>
                <a:off x="8285254" y="1486535"/>
                <a:ext cx="731801" cy="369332"/>
              </a:xfrm>
              <a:prstGeom prst="rect">
                <a:avLst/>
              </a:prstGeom>
              <a:noFill/>
              <a:ln>
                <a:noFill/>
              </a:ln>
            </p:spPr>
            <p:txBody>
              <a:bodyPr wrap="square" lIns="0" tIns="0" rIns="0" bIns="0" rtlCol="0">
                <a:spAutoFit/>
              </a:bodyPr>
              <a:lstStyle/>
              <a:p>
                <a:pPr algn="ctr"/>
                <a:r>
                  <a:rPr lang="en-US" sz="1200">
                    <a:latin typeface="Georgia" panose="02040502050405020303" pitchFamily="18" charset="0"/>
                    <a:cs typeface="Arial" pitchFamily="34" charset="0"/>
                  </a:rPr>
                  <a:t>Receive</a:t>
                </a:r>
              </a:p>
              <a:p>
                <a:pPr algn="ctr"/>
                <a:r>
                  <a:rPr lang="en-US" sz="1200">
                    <a:latin typeface="Georgia" panose="02040502050405020303" pitchFamily="18" charset="0"/>
                    <a:cs typeface="Arial" pitchFamily="34" charset="0"/>
                  </a:rPr>
                  <a:t>Goods</a:t>
                </a:r>
              </a:p>
            </p:txBody>
          </p:sp>
          <p:cxnSp>
            <p:nvCxnSpPr>
              <p:cNvPr id="277" name="Elbow Connector 276"/>
              <p:cNvCxnSpPr/>
              <p:nvPr/>
            </p:nvCxnSpPr>
            <p:spPr>
              <a:xfrm rot="5400000">
                <a:off x="8011893" y="2201860"/>
                <a:ext cx="887506" cy="340781"/>
              </a:xfrm>
              <a:prstGeom prst="bentConnector3">
                <a:avLst>
                  <a:gd name="adj1" fmla="val 100719"/>
                </a:avLst>
              </a:prstGeom>
              <a:ln w="127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9" name="Freeform 4846"/>
              <p:cNvSpPr>
                <a:spLocks noEditPoints="1"/>
              </p:cNvSpPr>
              <p:nvPr/>
            </p:nvSpPr>
            <p:spPr bwMode="auto">
              <a:xfrm>
                <a:off x="7846974" y="2633137"/>
                <a:ext cx="417165" cy="344054"/>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80" name="TextBox 279"/>
              <p:cNvSpPr txBox="1"/>
              <p:nvPr/>
            </p:nvSpPr>
            <p:spPr>
              <a:xfrm>
                <a:off x="1924509" y="2459453"/>
                <a:ext cx="776533"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Smart Contracts</a:t>
                </a:r>
              </a:p>
            </p:txBody>
          </p:sp>
          <p:sp>
            <p:nvSpPr>
              <p:cNvPr id="281" name="TextBox 280"/>
              <p:cNvSpPr txBox="1"/>
              <p:nvPr/>
            </p:nvSpPr>
            <p:spPr>
              <a:xfrm>
                <a:off x="7667289" y="2933119"/>
                <a:ext cx="776533"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Smart Contracts</a:t>
                </a:r>
              </a:p>
            </p:txBody>
          </p:sp>
          <p:cxnSp>
            <p:nvCxnSpPr>
              <p:cNvPr id="282" name="Straight Connector 281"/>
              <p:cNvCxnSpPr/>
              <p:nvPr/>
            </p:nvCxnSpPr>
            <p:spPr>
              <a:xfrm>
                <a:off x="4861380" y="1943059"/>
                <a:ext cx="0" cy="121023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3" name="Freeform 4846"/>
              <p:cNvSpPr>
                <a:spLocks noEditPoints="1"/>
              </p:cNvSpPr>
              <p:nvPr/>
            </p:nvSpPr>
            <p:spPr bwMode="auto">
              <a:xfrm>
                <a:off x="4676125" y="2258394"/>
                <a:ext cx="417165" cy="344054"/>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84" name="TextBox 283"/>
              <p:cNvSpPr txBox="1"/>
              <p:nvPr/>
            </p:nvSpPr>
            <p:spPr>
              <a:xfrm>
                <a:off x="3971663" y="2281059"/>
                <a:ext cx="776533"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Smart Contracts</a:t>
                </a:r>
              </a:p>
            </p:txBody>
          </p:sp>
          <p:cxnSp>
            <p:nvCxnSpPr>
              <p:cNvPr id="285" name="Straight Connector 284"/>
              <p:cNvCxnSpPr/>
              <p:nvPr/>
            </p:nvCxnSpPr>
            <p:spPr>
              <a:xfrm rot="5400000">
                <a:off x="4756062" y="3040946"/>
                <a:ext cx="0" cy="242047"/>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6" name="Freeform 4903"/>
              <p:cNvSpPr>
                <a:spLocks noEditPoints="1"/>
              </p:cNvSpPr>
              <p:nvPr/>
            </p:nvSpPr>
            <p:spPr bwMode="auto">
              <a:xfrm>
                <a:off x="4163188" y="2907708"/>
                <a:ext cx="378372" cy="306311"/>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87" name="TextBox 286"/>
              <p:cNvSpPr txBox="1"/>
              <p:nvPr/>
            </p:nvSpPr>
            <p:spPr>
              <a:xfrm>
                <a:off x="3787801" y="3243957"/>
                <a:ext cx="1173239"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Export Bank</a:t>
                </a:r>
              </a:p>
            </p:txBody>
          </p:sp>
          <p:sp>
            <p:nvSpPr>
              <p:cNvPr id="288" name="Freeform 4995"/>
              <p:cNvSpPr>
                <a:spLocks noEditPoints="1"/>
              </p:cNvSpPr>
              <p:nvPr/>
            </p:nvSpPr>
            <p:spPr bwMode="auto">
              <a:xfrm>
                <a:off x="5576175" y="2806798"/>
                <a:ext cx="359178" cy="404074"/>
              </a:xfrm>
              <a:custGeom>
                <a:avLst/>
                <a:gdLst>
                  <a:gd name="T0" fmla="*/ 54 w 336"/>
                  <a:gd name="T1" fmla="*/ 152 h 378"/>
                  <a:gd name="T2" fmla="*/ 62 w 336"/>
                  <a:gd name="T3" fmla="*/ 142 h 378"/>
                  <a:gd name="T4" fmla="*/ 86 w 336"/>
                  <a:gd name="T5" fmla="*/ 122 h 378"/>
                  <a:gd name="T6" fmla="*/ 42 w 336"/>
                  <a:gd name="T7" fmla="*/ 228 h 378"/>
                  <a:gd name="T8" fmla="*/ 94 w 336"/>
                  <a:gd name="T9" fmla="*/ 250 h 378"/>
                  <a:gd name="T10" fmla="*/ 162 w 336"/>
                  <a:gd name="T11" fmla="*/ 160 h 378"/>
                  <a:gd name="T12" fmla="*/ 200 w 336"/>
                  <a:gd name="T13" fmla="*/ 80 h 378"/>
                  <a:gd name="T14" fmla="*/ 162 w 336"/>
                  <a:gd name="T15" fmla="*/ 22 h 378"/>
                  <a:gd name="T16" fmla="*/ 154 w 336"/>
                  <a:gd name="T17" fmla="*/ 8 h 378"/>
                  <a:gd name="T18" fmla="*/ 122 w 336"/>
                  <a:gd name="T19" fmla="*/ 8 h 378"/>
                  <a:gd name="T20" fmla="*/ 104 w 336"/>
                  <a:gd name="T21" fmla="*/ 40 h 378"/>
                  <a:gd name="T22" fmla="*/ 84 w 336"/>
                  <a:gd name="T23" fmla="*/ 98 h 378"/>
                  <a:gd name="T24" fmla="*/ 56 w 336"/>
                  <a:gd name="T25" fmla="*/ 128 h 378"/>
                  <a:gd name="T26" fmla="*/ 50 w 336"/>
                  <a:gd name="T27" fmla="*/ 126 h 378"/>
                  <a:gd name="T28" fmla="*/ 36 w 336"/>
                  <a:gd name="T29" fmla="*/ 134 h 378"/>
                  <a:gd name="T30" fmla="*/ 42 w 336"/>
                  <a:gd name="T31" fmla="*/ 152 h 378"/>
                  <a:gd name="T32" fmla="*/ 162 w 336"/>
                  <a:gd name="T33" fmla="*/ 46 h 378"/>
                  <a:gd name="T34" fmla="*/ 168 w 336"/>
                  <a:gd name="T35" fmla="*/ 54 h 378"/>
                  <a:gd name="T36" fmla="*/ 116 w 336"/>
                  <a:gd name="T37" fmla="*/ 134 h 378"/>
                  <a:gd name="T38" fmla="*/ 74 w 336"/>
                  <a:gd name="T39" fmla="*/ 216 h 378"/>
                  <a:gd name="T40" fmla="*/ 68 w 336"/>
                  <a:gd name="T41" fmla="*/ 220 h 378"/>
                  <a:gd name="T42" fmla="*/ 62 w 336"/>
                  <a:gd name="T43" fmla="*/ 212 h 378"/>
                  <a:gd name="T44" fmla="*/ 106 w 336"/>
                  <a:gd name="T45" fmla="*/ 128 h 378"/>
                  <a:gd name="T46" fmla="*/ 158 w 336"/>
                  <a:gd name="T47" fmla="*/ 48 h 378"/>
                  <a:gd name="T48" fmla="*/ 124 w 336"/>
                  <a:gd name="T49" fmla="*/ 28 h 378"/>
                  <a:gd name="T50" fmla="*/ 134 w 336"/>
                  <a:gd name="T51" fmla="*/ 20 h 378"/>
                  <a:gd name="T52" fmla="*/ 148 w 336"/>
                  <a:gd name="T53" fmla="*/ 26 h 378"/>
                  <a:gd name="T54" fmla="*/ 128 w 336"/>
                  <a:gd name="T55" fmla="*/ 58 h 378"/>
                  <a:gd name="T56" fmla="*/ 120 w 336"/>
                  <a:gd name="T57" fmla="*/ 44 h 378"/>
                  <a:gd name="T58" fmla="*/ 34 w 336"/>
                  <a:gd name="T59" fmla="*/ 262 h 378"/>
                  <a:gd name="T60" fmla="*/ 64 w 336"/>
                  <a:gd name="T61" fmla="*/ 280 h 378"/>
                  <a:gd name="T62" fmla="*/ 170 w 336"/>
                  <a:gd name="T63" fmla="*/ 12 h 378"/>
                  <a:gd name="T64" fmla="*/ 194 w 336"/>
                  <a:gd name="T65" fmla="*/ 0 h 378"/>
                  <a:gd name="T66" fmla="*/ 214 w 336"/>
                  <a:gd name="T67" fmla="*/ 18 h 378"/>
                  <a:gd name="T68" fmla="*/ 336 w 336"/>
                  <a:gd name="T69" fmla="*/ 212 h 378"/>
                  <a:gd name="T70" fmla="*/ 330 w 336"/>
                  <a:gd name="T71" fmla="*/ 222 h 378"/>
                  <a:gd name="T72" fmla="*/ 264 w 336"/>
                  <a:gd name="T73" fmla="*/ 226 h 378"/>
                  <a:gd name="T74" fmla="*/ 196 w 336"/>
                  <a:gd name="T75" fmla="*/ 246 h 378"/>
                  <a:gd name="T76" fmla="*/ 188 w 336"/>
                  <a:gd name="T77" fmla="*/ 264 h 378"/>
                  <a:gd name="T78" fmla="*/ 212 w 336"/>
                  <a:gd name="T79" fmla="*/ 284 h 378"/>
                  <a:gd name="T80" fmla="*/ 228 w 336"/>
                  <a:gd name="T81" fmla="*/ 314 h 378"/>
                  <a:gd name="T82" fmla="*/ 214 w 336"/>
                  <a:gd name="T83" fmla="*/ 342 h 378"/>
                  <a:gd name="T84" fmla="*/ 142 w 336"/>
                  <a:gd name="T85" fmla="*/ 368 h 378"/>
                  <a:gd name="T86" fmla="*/ 44 w 336"/>
                  <a:gd name="T87" fmla="*/ 378 h 378"/>
                  <a:gd name="T88" fmla="*/ 2 w 336"/>
                  <a:gd name="T89" fmla="*/ 376 h 378"/>
                  <a:gd name="T90" fmla="*/ 0 w 336"/>
                  <a:gd name="T91" fmla="*/ 364 h 378"/>
                  <a:gd name="T92" fmla="*/ 10 w 336"/>
                  <a:gd name="T93" fmla="*/ 358 h 378"/>
                  <a:gd name="T94" fmla="*/ 156 w 336"/>
                  <a:gd name="T95" fmla="*/ 344 h 378"/>
                  <a:gd name="T96" fmla="*/ 208 w 336"/>
                  <a:gd name="T97" fmla="*/ 318 h 378"/>
                  <a:gd name="T98" fmla="*/ 204 w 336"/>
                  <a:gd name="T99" fmla="*/ 304 h 378"/>
                  <a:gd name="T100" fmla="*/ 176 w 336"/>
                  <a:gd name="T101" fmla="*/ 282 h 378"/>
                  <a:gd name="T102" fmla="*/ 168 w 336"/>
                  <a:gd name="T103" fmla="*/ 260 h 378"/>
                  <a:gd name="T104" fmla="*/ 186 w 336"/>
                  <a:gd name="T105" fmla="*/ 228 h 378"/>
                  <a:gd name="T106" fmla="*/ 254 w 336"/>
                  <a:gd name="T107" fmla="*/ 206 h 378"/>
                  <a:gd name="T108" fmla="*/ 330 w 336"/>
                  <a:gd name="T109" fmla="*/ 202 h 378"/>
                  <a:gd name="T110" fmla="*/ 336 w 336"/>
                  <a:gd name="T111" fmla="*/ 212 h 378"/>
                  <a:gd name="T112" fmla="*/ 10 w 336"/>
                  <a:gd name="T113" fmla="*/ 270 h 378"/>
                  <a:gd name="T114" fmla="*/ 40 w 336"/>
                  <a:gd name="T115" fmla="*/ 274 h 378"/>
                  <a:gd name="T116" fmla="*/ 26 w 336"/>
                  <a:gd name="T117" fmla="*/ 310 h 378"/>
                  <a:gd name="T118" fmla="*/ 32 w 336"/>
                  <a:gd name="T119" fmla="*/ 310 h 378"/>
                  <a:gd name="T120" fmla="*/ 58 w 336"/>
                  <a:gd name="T121" fmla="*/ 286 h 378"/>
                  <a:gd name="T122" fmla="*/ 68 w 336"/>
                  <a:gd name="T123" fmla="*/ 304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 h="378">
                    <a:moveTo>
                      <a:pt x="42" y="152"/>
                    </a:moveTo>
                    <a:lnTo>
                      <a:pt x="42" y="152"/>
                    </a:lnTo>
                    <a:lnTo>
                      <a:pt x="48" y="154"/>
                    </a:lnTo>
                    <a:lnTo>
                      <a:pt x="54" y="152"/>
                    </a:lnTo>
                    <a:lnTo>
                      <a:pt x="58" y="150"/>
                    </a:lnTo>
                    <a:lnTo>
                      <a:pt x="62" y="146"/>
                    </a:lnTo>
                    <a:lnTo>
                      <a:pt x="62" y="146"/>
                    </a:lnTo>
                    <a:lnTo>
                      <a:pt x="62" y="142"/>
                    </a:lnTo>
                    <a:lnTo>
                      <a:pt x="62" y="142"/>
                    </a:lnTo>
                    <a:lnTo>
                      <a:pt x="74" y="134"/>
                    </a:lnTo>
                    <a:lnTo>
                      <a:pt x="86" y="122"/>
                    </a:lnTo>
                    <a:lnTo>
                      <a:pt x="86" y="122"/>
                    </a:lnTo>
                    <a:lnTo>
                      <a:pt x="64" y="166"/>
                    </a:lnTo>
                    <a:lnTo>
                      <a:pt x="50" y="200"/>
                    </a:lnTo>
                    <a:lnTo>
                      <a:pt x="44" y="220"/>
                    </a:lnTo>
                    <a:lnTo>
                      <a:pt x="42" y="228"/>
                    </a:lnTo>
                    <a:lnTo>
                      <a:pt x="66" y="242"/>
                    </a:lnTo>
                    <a:lnTo>
                      <a:pt x="88" y="256"/>
                    </a:lnTo>
                    <a:lnTo>
                      <a:pt x="88" y="256"/>
                    </a:lnTo>
                    <a:lnTo>
                      <a:pt x="94" y="250"/>
                    </a:lnTo>
                    <a:lnTo>
                      <a:pt x="110" y="232"/>
                    </a:lnTo>
                    <a:lnTo>
                      <a:pt x="134" y="202"/>
                    </a:lnTo>
                    <a:lnTo>
                      <a:pt x="148" y="182"/>
                    </a:lnTo>
                    <a:lnTo>
                      <a:pt x="162" y="160"/>
                    </a:lnTo>
                    <a:lnTo>
                      <a:pt x="162" y="160"/>
                    </a:lnTo>
                    <a:lnTo>
                      <a:pt x="174" y="136"/>
                    </a:lnTo>
                    <a:lnTo>
                      <a:pt x="184" y="114"/>
                    </a:lnTo>
                    <a:lnTo>
                      <a:pt x="200" y="80"/>
                    </a:lnTo>
                    <a:lnTo>
                      <a:pt x="206" y="56"/>
                    </a:lnTo>
                    <a:lnTo>
                      <a:pt x="208" y="48"/>
                    </a:lnTo>
                    <a:lnTo>
                      <a:pt x="184" y="34"/>
                    </a:lnTo>
                    <a:lnTo>
                      <a:pt x="162" y="22"/>
                    </a:lnTo>
                    <a:lnTo>
                      <a:pt x="162" y="22"/>
                    </a:lnTo>
                    <a:lnTo>
                      <a:pt x="160" y="14"/>
                    </a:lnTo>
                    <a:lnTo>
                      <a:pt x="154" y="8"/>
                    </a:lnTo>
                    <a:lnTo>
                      <a:pt x="154" y="8"/>
                    </a:lnTo>
                    <a:lnTo>
                      <a:pt x="146" y="4"/>
                    </a:lnTo>
                    <a:lnTo>
                      <a:pt x="138" y="4"/>
                    </a:lnTo>
                    <a:lnTo>
                      <a:pt x="130" y="4"/>
                    </a:lnTo>
                    <a:lnTo>
                      <a:pt x="122" y="8"/>
                    </a:lnTo>
                    <a:lnTo>
                      <a:pt x="122" y="8"/>
                    </a:lnTo>
                    <a:lnTo>
                      <a:pt x="116" y="14"/>
                    </a:lnTo>
                    <a:lnTo>
                      <a:pt x="110" y="20"/>
                    </a:lnTo>
                    <a:lnTo>
                      <a:pt x="104" y="40"/>
                    </a:lnTo>
                    <a:lnTo>
                      <a:pt x="104" y="40"/>
                    </a:lnTo>
                    <a:lnTo>
                      <a:pt x="98" y="64"/>
                    </a:lnTo>
                    <a:lnTo>
                      <a:pt x="92" y="80"/>
                    </a:lnTo>
                    <a:lnTo>
                      <a:pt x="84" y="98"/>
                    </a:lnTo>
                    <a:lnTo>
                      <a:pt x="84" y="98"/>
                    </a:lnTo>
                    <a:lnTo>
                      <a:pt x="78" y="108"/>
                    </a:lnTo>
                    <a:lnTo>
                      <a:pt x="70" y="116"/>
                    </a:lnTo>
                    <a:lnTo>
                      <a:pt x="56" y="128"/>
                    </a:lnTo>
                    <a:lnTo>
                      <a:pt x="56" y="128"/>
                    </a:lnTo>
                    <a:lnTo>
                      <a:pt x="54" y="126"/>
                    </a:lnTo>
                    <a:lnTo>
                      <a:pt x="54" y="126"/>
                    </a:lnTo>
                    <a:lnTo>
                      <a:pt x="50" y="126"/>
                    </a:lnTo>
                    <a:lnTo>
                      <a:pt x="44" y="126"/>
                    </a:lnTo>
                    <a:lnTo>
                      <a:pt x="40" y="128"/>
                    </a:lnTo>
                    <a:lnTo>
                      <a:pt x="36" y="134"/>
                    </a:lnTo>
                    <a:lnTo>
                      <a:pt x="36" y="134"/>
                    </a:lnTo>
                    <a:lnTo>
                      <a:pt x="34" y="138"/>
                    </a:lnTo>
                    <a:lnTo>
                      <a:pt x="36" y="144"/>
                    </a:lnTo>
                    <a:lnTo>
                      <a:pt x="38" y="148"/>
                    </a:lnTo>
                    <a:lnTo>
                      <a:pt x="42" y="152"/>
                    </a:lnTo>
                    <a:lnTo>
                      <a:pt x="42" y="152"/>
                    </a:lnTo>
                    <a:close/>
                    <a:moveTo>
                      <a:pt x="158" y="48"/>
                    </a:moveTo>
                    <a:lnTo>
                      <a:pt x="158" y="48"/>
                    </a:lnTo>
                    <a:lnTo>
                      <a:pt x="162" y="46"/>
                    </a:lnTo>
                    <a:lnTo>
                      <a:pt x="166" y="46"/>
                    </a:lnTo>
                    <a:lnTo>
                      <a:pt x="166" y="46"/>
                    </a:lnTo>
                    <a:lnTo>
                      <a:pt x="168" y="50"/>
                    </a:lnTo>
                    <a:lnTo>
                      <a:pt x="168" y="54"/>
                    </a:lnTo>
                    <a:lnTo>
                      <a:pt x="168" y="54"/>
                    </a:lnTo>
                    <a:lnTo>
                      <a:pt x="152" y="76"/>
                    </a:lnTo>
                    <a:lnTo>
                      <a:pt x="136" y="100"/>
                    </a:lnTo>
                    <a:lnTo>
                      <a:pt x="116" y="134"/>
                    </a:lnTo>
                    <a:lnTo>
                      <a:pt x="116" y="134"/>
                    </a:lnTo>
                    <a:lnTo>
                      <a:pt x="96" y="168"/>
                    </a:lnTo>
                    <a:lnTo>
                      <a:pt x="84" y="194"/>
                    </a:lnTo>
                    <a:lnTo>
                      <a:pt x="74" y="216"/>
                    </a:lnTo>
                    <a:lnTo>
                      <a:pt x="74" y="216"/>
                    </a:lnTo>
                    <a:lnTo>
                      <a:pt x="72" y="220"/>
                    </a:lnTo>
                    <a:lnTo>
                      <a:pt x="68" y="220"/>
                    </a:lnTo>
                    <a:lnTo>
                      <a:pt x="68" y="220"/>
                    </a:lnTo>
                    <a:lnTo>
                      <a:pt x="66" y="220"/>
                    </a:lnTo>
                    <a:lnTo>
                      <a:pt x="66" y="220"/>
                    </a:lnTo>
                    <a:lnTo>
                      <a:pt x="64" y="218"/>
                    </a:lnTo>
                    <a:lnTo>
                      <a:pt x="62" y="212"/>
                    </a:lnTo>
                    <a:lnTo>
                      <a:pt x="62" y="212"/>
                    </a:lnTo>
                    <a:lnTo>
                      <a:pt x="74" y="188"/>
                    </a:lnTo>
                    <a:lnTo>
                      <a:pt x="86" y="162"/>
                    </a:lnTo>
                    <a:lnTo>
                      <a:pt x="106" y="128"/>
                    </a:lnTo>
                    <a:lnTo>
                      <a:pt x="106" y="128"/>
                    </a:lnTo>
                    <a:lnTo>
                      <a:pt x="126" y="92"/>
                    </a:lnTo>
                    <a:lnTo>
                      <a:pt x="142" y="68"/>
                    </a:lnTo>
                    <a:lnTo>
                      <a:pt x="158" y="48"/>
                    </a:lnTo>
                    <a:lnTo>
                      <a:pt x="158" y="48"/>
                    </a:lnTo>
                    <a:close/>
                    <a:moveTo>
                      <a:pt x="120" y="44"/>
                    </a:moveTo>
                    <a:lnTo>
                      <a:pt x="120" y="44"/>
                    </a:lnTo>
                    <a:lnTo>
                      <a:pt x="124" y="28"/>
                    </a:lnTo>
                    <a:lnTo>
                      <a:pt x="128" y="24"/>
                    </a:lnTo>
                    <a:lnTo>
                      <a:pt x="130" y="20"/>
                    </a:lnTo>
                    <a:lnTo>
                      <a:pt x="130" y="20"/>
                    </a:lnTo>
                    <a:lnTo>
                      <a:pt x="134" y="20"/>
                    </a:lnTo>
                    <a:lnTo>
                      <a:pt x="138" y="20"/>
                    </a:lnTo>
                    <a:lnTo>
                      <a:pt x="144" y="22"/>
                    </a:lnTo>
                    <a:lnTo>
                      <a:pt x="144" y="22"/>
                    </a:lnTo>
                    <a:lnTo>
                      <a:pt x="148" y="26"/>
                    </a:lnTo>
                    <a:lnTo>
                      <a:pt x="148" y="30"/>
                    </a:lnTo>
                    <a:lnTo>
                      <a:pt x="148" y="34"/>
                    </a:lnTo>
                    <a:lnTo>
                      <a:pt x="148" y="34"/>
                    </a:lnTo>
                    <a:lnTo>
                      <a:pt x="128" y="58"/>
                    </a:lnTo>
                    <a:lnTo>
                      <a:pt x="104" y="94"/>
                    </a:lnTo>
                    <a:lnTo>
                      <a:pt x="104" y="94"/>
                    </a:lnTo>
                    <a:lnTo>
                      <a:pt x="114" y="66"/>
                    </a:lnTo>
                    <a:lnTo>
                      <a:pt x="120" y="44"/>
                    </a:lnTo>
                    <a:lnTo>
                      <a:pt x="120" y="44"/>
                    </a:lnTo>
                    <a:close/>
                    <a:moveTo>
                      <a:pt x="50" y="270"/>
                    </a:moveTo>
                    <a:lnTo>
                      <a:pt x="50" y="270"/>
                    </a:lnTo>
                    <a:lnTo>
                      <a:pt x="34" y="262"/>
                    </a:lnTo>
                    <a:lnTo>
                      <a:pt x="38" y="240"/>
                    </a:lnTo>
                    <a:lnTo>
                      <a:pt x="80" y="264"/>
                    </a:lnTo>
                    <a:lnTo>
                      <a:pt x="64" y="280"/>
                    </a:lnTo>
                    <a:lnTo>
                      <a:pt x="64" y="280"/>
                    </a:lnTo>
                    <a:lnTo>
                      <a:pt x="50" y="270"/>
                    </a:lnTo>
                    <a:lnTo>
                      <a:pt x="50" y="270"/>
                    </a:lnTo>
                    <a:close/>
                    <a:moveTo>
                      <a:pt x="212" y="36"/>
                    </a:moveTo>
                    <a:lnTo>
                      <a:pt x="170" y="12"/>
                    </a:lnTo>
                    <a:lnTo>
                      <a:pt x="170" y="12"/>
                    </a:lnTo>
                    <a:lnTo>
                      <a:pt x="176" y="4"/>
                    </a:lnTo>
                    <a:lnTo>
                      <a:pt x="184" y="0"/>
                    </a:lnTo>
                    <a:lnTo>
                      <a:pt x="194" y="0"/>
                    </a:lnTo>
                    <a:lnTo>
                      <a:pt x="204" y="2"/>
                    </a:lnTo>
                    <a:lnTo>
                      <a:pt x="204" y="2"/>
                    </a:lnTo>
                    <a:lnTo>
                      <a:pt x="210" y="8"/>
                    </a:lnTo>
                    <a:lnTo>
                      <a:pt x="214" y="18"/>
                    </a:lnTo>
                    <a:lnTo>
                      <a:pt x="216" y="26"/>
                    </a:lnTo>
                    <a:lnTo>
                      <a:pt x="212" y="36"/>
                    </a:lnTo>
                    <a:lnTo>
                      <a:pt x="212" y="36"/>
                    </a:lnTo>
                    <a:close/>
                    <a:moveTo>
                      <a:pt x="336" y="212"/>
                    </a:moveTo>
                    <a:lnTo>
                      <a:pt x="336" y="212"/>
                    </a:lnTo>
                    <a:lnTo>
                      <a:pt x="334" y="216"/>
                    </a:lnTo>
                    <a:lnTo>
                      <a:pt x="332" y="218"/>
                    </a:lnTo>
                    <a:lnTo>
                      <a:pt x="330" y="222"/>
                    </a:lnTo>
                    <a:lnTo>
                      <a:pt x="326" y="222"/>
                    </a:lnTo>
                    <a:lnTo>
                      <a:pt x="326" y="222"/>
                    </a:lnTo>
                    <a:lnTo>
                      <a:pt x="292" y="222"/>
                    </a:lnTo>
                    <a:lnTo>
                      <a:pt x="264" y="226"/>
                    </a:lnTo>
                    <a:lnTo>
                      <a:pt x="240" y="228"/>
                    </a:lnTo>
                    <a:lnTo>
                      <a:pt x="220" y="234"/>
                    </a:lnTo>
                    <a:lnTo>
                      <a:pt x="206" y="240"/>
                    </a:lnTo>
                    <a:lnTo>
                      <a:pt x="196" y="246"/>
                    </a:lnTo>
                    <a:lnTo>
                      <a:pt x="190" y="252"/>
                    </a:lnTo>
                    <a:lnTo>
                      <a:pt x="188" y="260"/>
                    </a:lnTo>
                    <a:lnTo>
                      <a:pt x="188" y="260"/>
                    </a:lnTo>
                    <a:lnTo>
                      <a:pt x="188" y="264"/>
                    </a:lnTo>
                    <a:lnTo>
                      <a:pt x="192" y="270"/>
                    </a:lnTo>
                    <a:lnTo>
                      <a:pt x="204" y="278"/>
                    </a:lnTo>
                    <a:lnTo>
                      <a:pt x="204" y="278"/>
                    </a:lnTo>
                    <a:lnTo>
                      <a:pt x="212" y="284"/>
                    </a:lnTo>
                    <a:lnTo>
                      <a:pt x="220" y="292"/>
                    </a:lnTo>
                    <a:lnTo>
                      <a:pt x="226" y="302"/>
                    </a:lnTo>
                    <a:lnTo>
                      <a:pt x="228" y="308"/>
                    </a:lnTo>
                    <a:lnTo>
                      <a:pt x="228" y="314"/>
                    </a:lnTo>
                    <a:lnTo>
                      <a:pt x="228" y="314"/>
                    </a:lnTo>
                    <a:lnTo>
                      <a:pt x="228" y="324"/>
                    </a:lnTo>
                    <a:lnTo>
                      <a:pt x="222" y="334"/>
                    </a:lnTo>
                    <a:lnTo>
                      <a:pt x="214" y="342"/>
                    </a:lnTo>
                    <a:lnTo>
                      <a:pt x="200" y="350"/>
                    </a:lnTo>
                    <a:lnTo>
                      <a:pt x="184" y="356"/>
                    </a:lnTo>
                    <a:lnTo>
                      <a:pt x="166" y="362"/>
                    </a:lnTo>
                    <a:lnTo>
                      <a:pt x="142" y="368"/>
                    </a:lnTo>
                    <a:lnTo>
                      <a:pt x="116" y="372"/>
                    </a:lnTo>
                    <a:lnTo>
                      <a:pt x="116" y="372"/>
                    </a:lnTo>
                    <a:lnTo>
                      <a:pt x="78" y="376"/>
                    </a:lnTo>
                    <a:lnTo>
                      <a:pt x="44" y="378"/>
                    </a:lnTo>
                    <a:lnTo>
                      <a:pt x="10" y="378"/>
                    </a:lnTo>
                    <a:lnTo>
                      <a:pt x="10" y="378"/>
                    </a:lnTo>
                    <a:lnTo>
                      <a:pt x="6" y="378"/>
                    </a:lnTo>
                    <a:lnTo>
                      <a:pt x="2" y="376"/>
                    </a:lnTo>
                    <a:lnTo>
                      <a:pt x="0" y="372"/>
                    </a:lnTo>
                    <a:lnTo>
                      <a:pt x="0" y="368"/>
                    </a:lnTo>
                    <a:lnTo>
                      <a:pt x="0" y="368"/>
                    </a:lnTo>
                    <a:lnTo>
                      <a:pt x="0" y="364"/>
                    </a:lnTo>
                    <a:lnTo>
                      <a:pt x="2" y="362"/>
                    </a:lnTo>
                    <a:lnTo>
                      <a:pt x="6" y="360"/>
                    </a:lnTo>
                    <a:lnTo>
                      <a:pt x="10" y="358"/>
                    </a:lnTo>
                    <a:lnTo>
                      <a:pt x="10" y="358"/>
                    </a:lnTo>
                    <a:lnTo>
                      <a:pt x="54" y="358"/>
                    </a:lnTo>
                    <a:lnTo>
                      <a:pt x="92" y="354"/>
                    </a:lnTo>
                    <a:lnTo>
                      <a:pt x="126" y="350"/>
                    </a:lnTo>
                    <a:lnTo>
                      <a:pt x="156" y="344"/>
                    </a:lnTo>
                    <a:lnTo>
                      <a:pt x="178" y="338"/>
                    </a:lnTo>
                    <a:lnTo>
                      <a:pt x="194" y="330"/>
                    </a:lnTo>
                    <a:lnTo>
                      <a:pt x="206" y="322"/>
                    </a:lnTo>
                    <a:lnTo>
                      <a:pt x="208" y="318"/>
                    </a:lnTo>
                    <a:lnTo>
                      <a:pt x="208" y="314"/>
                    </a:lnTo>
                    <a:lnTo>
                      <a:pt x="208" y="314"/>
                    </a:lnTo>
                    <a:lnTo>
                      <a:pt x="208" y="310"/>
                    </a:lnTo>
                    <a:lnTo>
                      <a:pt x="204" y="304"/>
                    </a:lnTo>
                    <a:lnTo>
                      <a:pt x="192" y="294"/>
                    </a:lnTo>
                    <a:lnTo>
                      <a:pt x="192" y="294"/>
                    </a:lnTo>
                    <a:lnTo>
                      <a:pt x="184" y="288"/>
                    </a:lnTo>
                    <a:lnTo>
                      <a:pt x="176" y="282"/>
                    </a:lnTo>
                    <a:lnTo>
                      <a:pt x="170" y="272"/>
                    </a:lnTo>
                    <a:lnTo>
                      <a:pt x="168" y="266"/>
                    </a:lnTo>
                    <a:lnTo>
                      <a:pt x="168" y="260"/>
                    </a:lnTo>
                    <a:lnTo>
                      <a:pt x="168" y="260"/>
                    </a:lnTo>
                    <a:lnTo>
                      <a:pt x="168" y="250"/>
                    </a:lnTo>
                    <a:lnTo>
                      <a:pt x="172" y="242"/>
                    </a:lnTo>
                    <a:lnTo>
                      <a:pt x="178" y="234"/>
                    </a:lnTo>
                    <a:lnTo>
                      <a:pt x="186" y="228"/>
                    </a:lnTo>
                    <a:lnTo>
                      <a:pt x="194" y="224"/>
                    </a:lnTo>
                    <a:lnTo>
                      <a:pt x="204" y="218"/>
                    </a:lnTo>
                    <a:lnTo>
                      <a:pt x="228" y="212"/>
                    </a:lnTo>
                    <a:lnTo>
                      <a:pt x="254" y="206"/>
                    </a:lnTo>
                    <a:lnTo>
                      <a:pt x="280" y="204"/>
                    </a:lnTo>
                    <a:lnTo>
                      <a:pt x="326" y="202"/>
                    </a:lnTo>
                    <a:lnTo>
                      <a:pt x="326" y="202"/>
                    </a:lnTo>
                    <a:lnTo>
                      <a:pt x="330" y="202"/>
                    </a:lnTo>
                    <a:lnTo>
                      <a:pt x="332" y="204"/>
                    </a:lnTo>
                    <a:lnTo>
                      <a:pt x="334" y="208"/>
                    </a:lnTo>
                    <a:lnTo>
                      <a:pt x="336" y="212"/>
                    </a:lnTo>
                    <a:lnTo>
                      <a:pt x="336" y="212"/>
                    </a:lnTo>
                    <a:close/>
                    <a:moveTo>
                      <a:pt x="68" y="304"/>
                    </a:moveTo>
                    <a:lnTo>
                      <a:pt x="10" y="338"/>
                    </a:lnTo>
                    <a:lnTo>
                      <a:pt x="10" y="270"/>
                    </a:lnTo>
                    <a:lnTo>
                      <a:pt x="10" y="270"/>
                    </a:lnTo>
                    <a:lnTo>
                      <a:pt x="16" y="268"/>
                    </a:lnTo>
                    <a:lnTo>
                      <a:pt x="22" y="270"/>
                    </a:lnTo>
                    <a:lnTo>
                      <a:pt x="30" y="270"/>
                    </a:lnTo>
                    <a:lnTo>
                      <a:pt x="40" y="274"/>
                    </a:lnTo>
                    <a:lnTo>
                      <a:pt x="24" y="302"/>
                    </a:lnTo>
                    <a:lnTo>
                      <a:pt x="24" y="302"/>
                    </a:lnTo>
                    <a:lnTo>
                      <a:pt x="22" y="308"/>
                    </a:lnTo>
                    <a:lnTo>
                      <a:pt x="26" y="310"/>
                    </a:lnTo>
                    <a:lnTo>
                      <a:pt x="26" y="310"/>
                    </a:lnTo>
                    <a:lnTo>
                      <a:pt x="28" y="312"/>
                    </a:lnTo>
                    <a:lnTo>
                      <a:pt x="28" y="312"/>
                    </a:lnTo>
                    <a:lnTo>
                      <a:pt x="32" y="310"/>
                    </a:lnTo>
                    <a:lnTo>
                      <a:pt x="34" y="308"/>
                    </a:lnTo>
                    <a:lnTo>
                      <a:pt x="50" y="280"/>
                    </a:lnTo>
                    <a:lnTo>
                      <a:pt x="50" y="280"/>
                    </a:lnTo>
                    <a:lnTo>
                      <a:pt x="58" y="286"/>
                    </a:lnTo>
                    <a:lnTo>
                      <a:pt x="64" y="292"/>
                    </a:lnTo>
                    <a:lnTo>
                      <a:pt x="66" y="298"/>
                    </a:lnTo>
                    <a:lnTo>
                      <a:pt x="68" y="304"/>
                    </a:lnTo>
                    <a:lnTo>
                      <a:pt x="68" y="30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90" name="Freeform 4992"/>
              <p:cNvSpPr>
                <a:spLocks noEditPoints="1"/>
              </p:cNvSpPr>
              <p:nvPr/>
            </p:nvSpPr>
            <p:spPr bwMode="auto">
              <a:xfrm>
                <a:off x="6091160" y="2852446"/>
                <a:ext cx="295039" cy="329246"/>
              </a:xfrm>
              <a:custGeom>
                <a:avLst/>
                <a:gdLst>
                  <a:gd name="T0" fmla="*/ 14 w 276"/>
                  <a:gd name="T1" fmla="*/ 26 h 308"/>
                  <a:gd name="T2" fmla="*/ 36 w 276"/>
                  <a:gd name="T3" fmla="*/ 30 h 308"/>
                  <a:gd name="T4" fmla="*/ 2 w 276"/>
                  <a:gd name="T5" fmla="*/ 52 h 308"/>
                  <a:gd name="T6" fmla="*/ 6 w 276"/>
                  <a:gd name="T7" fmla="*/ 30 h 308"/>
                  <a:gd name="T8" fmla="*/ 176 w 276"/>
                  <a:gd name="T9" fmla="*/ 202 h 308"/>
                  <a:gd name="T10" fmla="*/ 174 w 276"/>
                  <a:gd name="T11" fmla="*/ 194 h 308"/>
                  <a:gd name="T12" fmla="*/ 100 w 276"/>
                  <a:gd name="T13" fmla="*/ 132 h 308"/>
                  <a:gd name="T14" fmla="*/ 50 w 276"/>
                  <a:gd name="T15" fmla="*/ 80 h 308"/>
                  <a:gd name="T16" fmla="*/ 30 w 276"/>
                  <a:gd name="T17" fmla="*/ 58 h 308"/>
                  <a:gd name="T18" fmla="*/ 22 w 276"/>
                  <a:gd name="T19" fmla="*/ 64 h 308"/>
                  <a:gd name="T20" fmla="*/ 42 w 276"/>
                  <a:gd name="T21" fmla="*/ 88 h 308"/>
                  <a:gd name="T22" fmla="*/ 92 w 276"/>
                  <a:gd name="T23" fmla="*/ 140 h 308"/>
                  <a:gd name="T24" fmla="*/ 168 w 276"/>
                  <a:gd name="T25" fmla="*/ 204 h 308"/>
                  <a:gd name="T26" fmla="*/ 172 w 276"/>
                  <a:gd name="T27" fmla="*/ 206 h 308"/>
                  <a:gd name="T28" fmla="*/ 176 w 276"/>
                  <a:gd name="T29" fmla="*/ 202 h 308"/>
                  <a:gd name="T30" fmla="*/ 276 w 276"/>
                  <a:gd name="T31" fmla="*/ 292 h 308"/>
                  <a:gd name="T32" fmla="*/ 266 w 276"/>
                  <a:gd name="T33" fmla="*/ 308 h 308"/>
                  <a:gd name="T34" fmla="*/ 62 w 276"/>
                  <a:gd name="T35" fmla="*/ 308 h 308"/>
                  <a:gd name="T36" fmla="*/ 46 w 276"/>
                  <a:gd name="T37" fmla="*/ 298 h 308"/>
                  <a:gd name="T38" fmla="*/ 46 w 276"/>
                  <a:gd name="T39" fmla="*/ 112 h 308"/>
                  <a:gd name="T40" fmla="*/ 88 w 276"/>
                  <a:gd name="T41" fmla="*/ 156 h 308"/>
                  <a:gd name="T42" fmla="*/ 168 w 276"/>
                  <a:gd name="T43" fmla="*/ 220 h 308"/>
                  <a:gd name="T44" fmla="*/ 182 w 276"/>
                  <a:gd name="T45" fmla="*/ 214 h 308"/>
                  <a:gd name="T46" fmla="*/ 200 w 276"/>
                  <a:gd name="T47" fmla="*/ 196 h 308"/>
                  <a:gd name="T48" fmla="*/ 204 w 276"/>
                  <a:gd name="T49" fmla="*/ 182 h 308"/>
                  <a:gd name="T50" fmla="*/ 136 w 276"/>
                  <a:gd name="T51" fmla="*/ 106 h 308"/>
                  <a:gd name="T52" fmla="*/ 86 w 276"/>
                  <a:gd name="T53" fmla="*/ 62 h 308"/>
                  <a:gd name="T54" fmla="*/ 62 w 276"/>
                  <a:gd name="T55" fmla="*/ 34 h 308"/>
                  <a:gd name="T56" fmla="*/ 116 w 276"/>
                  <a:gd name="T57" fmla="*/ 68 h 308"/>
                  <a:gd name="T58" fmla="*/ 150 w 276"/>
                  <a:gd name="T59" fmla="*/ 106 h 308"/>
                  <a:gd name="T60" fmla="*/ 162 w 276"/>
                  <a:gd name="T61" fmla="*/ 126 h 308"/>
                  <a:gd name="T62" fmla="*/ 168 w 276"/>
                  <a:gd name="T63" fmla="*/ 126 h 308"/>
                  <a:gd name="T64" fmla="*/ 170 w 276"/>
                  <a:gd name="T65" fmla="*/ 118 h 308"/>
                  <a:gd name="T66" fmla="*/ 144 w 276"/>
                  <a:gd name="T67" fmla="*/ 80 h 308"/>
                  <a:gd name="T68" fmla="*/ 102 w 276"/>
                  <a:gd name="T69" fmla="*/ 40 h 308"/>
                  <a:gd name="T70" fmla="*/ 62 w 276"/>
                  <a:gd name="T71" fmla="*/ 20 h 308"/>
                  <a:gd name="T72" fmla="*/ 46 w 276"/>
                  <a:gd name="T73" fmla="*/ 16 h 308"/>
                  <a:gd name="T74" fmla="*/ 50 w 276"/>
                  <a:gd name="T75" fmla="*/ 4 h 308"/>
                  <a:gd name="T76" fmla="*/ 194 w 276"/>
                  <a:gd name="T77" fmla="*/ 0 h 308"/>
                  <a:gd name="T78" fmla="*/ 276 w 276"/>
                  <a:gd name="T79" fmla="*/ 82 h 308"/>
                  <a:gd name="T80" fmla="*/ 220 w 276"/>
                  <a:gd name="T81" fmla="*/ 206 h 308"/>
                  <a:gd name="T82" fmla="*/ 220 w 276"/>
                  <a:gd name="T83" fmla="*/ 206 h 308"/>
                  <a:gd name="T84" fmla="*/ 202 w 276"/>
                  <a:gd name="T85" fmla="*/ 214 h 308"/>
                  <a:gd name="T86" fmla="*/ 194 w 276"/>
                  <a:gd name="T87" fmla="*/ 226 h 308"/>
                  <a:gd name="T88" fmla="*/ 240 w 276"/>
                  <a:gd name="T89" fmla="*/ 272 h 308"/>
                  <a:gd name="T90" fmla="*/ 238 w 276"/>
                  <a:gd name="T91" fmla="*/ 266 h 308"/>
                  <a:gd name="T92" fmla="*/ 88 w 276"/>
                  <a:gd name="T93" fmla="*/ 264 h 308"/>
                  <a:gd name="T94" fmla="*/ 84 w 276"/>
                  <a:gd name="T95" fmla="*/ 266 h 308"/>
                  <a:gd name="T96" fmla="*/ 80 w 276"/>
                  <a:gd name="T97" fmla="*/ 272 h 308"/>
                  <a:gd name="T98" fmla="*/ 86 w 276"/>
                  <a:gd name="T99" fmla="*/ 280 h 308"/>
                  <a:gd name="T100" fmla="*/ 232 w 276"/>
                  <a:gd name="T101" fmla="*/ 280 h 308"/>
                  <a:gd name="T102" fmla="*/ 240 w 276"/>
                  <a:gd name="T103" fmla="*/ 274 h 308"/>
                  <a:gd name="T104" fmla="*/ 262 w 276"/>
                  <a:gd name="T105" fmla="*/ 84 h 308"/>
                  <a:gd name="T106" fmla="*/ 220 w 276"/>
                  <a:gd name="T107" fmla="*/ 42 h 308"/>
                  <a:gd name="T108" fmla="*/ 262 w 276"/>
                  <a:gd name="T109" fmla="*/ 8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 h="308">
                    <a:moveTo>
                      <a:pt x="6" y="30"/>
                    </a:moveTo>
                    <a:lnTo>
                      <a:pt x="6" y="30"/>
                    </a:lnTo>
                    <a:lnTo>
                      <a:pt x="14" y="26"/>
                    </a:lnTo>
                    <a:lnTo>
                      <a:pt x="20" y="24"/>
                    </a:lnTo>
                    <a:lnTo>
                      <a:pt x="28" y="26"/>
                    </a:lnTo>
                    <a:lnTo>
                      <a:pt x="36" y="30"/>
                    </a:lnTo>
                    <a:lnTo>
                      <a:pt x="8" y="60"/>
                    </a:lnTo>
                    <a:lnTo>
                      <a:pt x="8" y="60"/>
                    </a:lnTo>
                    <a:lnTo>
                      <a:pt x="2" y="52"/>
                    </a:lnTo>
                    <a:lnTo>
                      <a:pt x="0" y="46"/>
                    </a:lnTo>
                    <a:lnTo>
                      <a:pt x="2" y="38"/>
                    </a:lnTo>
                    <a:lnTo>
                      <a:pt x="6" y="30"/>
                    </a:lnTo>
                    <a:lnTo>
                      <a:pt x="6" y="30"/>
                    </a:lnTo>
                    <a:close/>
                    <a:moveTo>
                      <a:pt x="176" y="202"/>
                    </a:moveTo>
                    <a:lnTo>
                      <a:pt x="176" y="202"/>
                    </a:lnTo>
                    <a:lnTo>
                      <a:pt x="176" y="198"/>
                    </a:lnTo>
                    <a:lnTo>
                      <a:pt x="174" y="194"/>
                    </a:lnTo>
                    <a:lnTo>
                      <a:pt x="174" y="194"/>
                    </a:lnTo>
                    <a:lnTo>
                      <a:pt x="154" y="178"/>
                    </a:lnTo>
                    <a:lnTo>
                      <a:pt x="130" y="158"/>
                    </a:lnTo>
                    <a:lnTo>
                      <a:pt x="100" y="132"/>
                    </a:lnTo>
                    <a:lnTo>
                      <a:pt x="100" y="132"/>
                    </a:lnTo>
                    <a:lnTo>
                      <a:pt x="70" y="102"/>
                    </a:lnTo>
                    <a:lnTo>
                      <a:pt x="50" y="80"/>
                    </a:lnTo>
                    <a:lnTo>
                      <a:pt x="32" y="60"/>
                    </a:lnTo>
                    <a:lnTo>
                      <a:pt x="32" y="60"/>
                    </a:lnTo>
                    <a:lnTo>
                      <a:pt x="30" y="58"/>
                    </a:lnTo>
                    <a:lnTo>
                      <a:pt x="24" y="60"/>
                    </a:lnTo>
                    <a:lnTo>
                      <a:pt x="24" y="60"/>
                    </a:lnTo>
                    <a:lnTo>
                      <a:pt x="22" y="64"/>
                    </a:lnTo>
                    <a:lnTo>
                      <a:pt x="24" y="68"/>
                    </a:lnTo>
                    <a:lnTo>
                      <a:pt x="24" y="68"/>
                    </a:lnTo>
                    <a:lnTo>
                      <a:pt x="42" y="88"/>
                    </a:lnTo>
                    <a:lnTo>
                      <a:pt x="62" y="110"/>
                    </a:lnTo>
                    <a:lnTo>
                      <a:pt x="92" y="140"/>
                    </a:lnTo>
                    <a:lnTo>
                      <a:pt x="92" y="140"/>
                    </a:lnTo>
                    <a:lnTo>
                      <a:pt x="122" y="168"/>
                    </a:lnTo>
                    <a:lnTo>
                      <a:pt x="146" y="188"/>
                    </a:lnTo>
                    <a:lnTo>
                      <a:pt x="168" y="204"/>
                    </a:lnTo>
                    <a:lnTo>
                      <a:pt x="168" y="204"/>
                    </a:lnTo>
                    <a:lnTo>
                      <a:pt x="172" y="206"/>
                    </a:lnTo>
                    <a:lnTo>
                      <a:pt x="172" y="206"/>
                    </a:lnTo>
                    <a:lnTo>
                      <a:pt x="174" y="204"/>
                    </a:lnTo>
                    <a:lnTo>
                      <a:pt x="176" y="202"/>
                    </a:lnTo>
                    <a:lnTo>
                      <a:pt x="176" y="202"/>
                    </a:lnTo>
                    <a:close/>
                    <a:moveTo>
                      <a:pt x="276" y="82"/>
                    </a:moveTo>
                    <a:lnTo>
                      <a:pt x="276" y="292"/>
                    </a:lnTo>
                    <a:lnTo>
                      <a:pt x="276" y="292"/>
                    </a:lnTo>
                    <a:lnTo>
                      <a:pt x="274" y="298"/>
                    </a:lnTo>
                    <a:lnTo>
                      <a:pt x="270" y="304"/>
                    </a:lnTo>
                    <a:lnTo>
                      <a:pt x="266" y="308"/>
                    </a:lnTo>
                    <a:lnTo>
                      <a:pt x="260" y="308"/>
                    </a:lnTo>
                    <a:lnTo>
                      <a:pt x="62" y="308"/>
                    </a:lnTo>
                    <a:lnTo>
                      <a:pt x="62" y="308"/>
                    </a:lnTo>
                    <a:lnTo>
                      <a:pt x="56" y="308"/>
                    </a:lnTo>
                    <a:lnTo>
                      <a:pt x="50" y="304"/>
                    </a:lnTo>
                    <a:lnTo>
                      <a:pt x="46" y="298"/>
                    </a:lnTo>
                    <a:lnTo>
                      <a:pt x="46" y="292"/>
                    </a:lnTo>
                    <a:lnTo>
                      <a:pt x="46" y="112"/>
                    </a:lnTo>
                    <a:lnTo>
                      <a:pt x="46" y="112"/>
                    </a:lnTo>
                    <a:lnTo>
                      <a:pt x="64" y="132"/>
                    </a:lnTo>
                    <a:lnTo>
                      <a:pt x="88" y="156"/>
                    </a:lnTo>
                    <a:lnTo>
                      <a:pt x="88" y="156"/>
                    </a:lnTo>
                    <a:lnTo>
                      <a:pt x="122" y="186"/>
                    </a:lnTo>
                    <a:lnTo>
                      <a:pt x="150" y="208"/>
                    </a:lnTo>
                    <a:lnTo>
                      <a:pt x="168" y="220"/>
                    </a:lnTo>
                    <a:lnTo>
                      <a:pt x="178" y="226"/>
                    </a:lnTo>
                    <a:lnTo>
                      <a:pt x="178" y="226"/>
                    </a:lnTo>
                    <a:lnTo>
                      <a:pt x="182" y="214"/>
                    </a:lnTo>
                    <a:lnTo>
                      <a:pt x="190" y="204"/>
                    </a:lnTo>
                    <a:lnTo>
                      <a:pt x="190" y="204"/>
                    </a:lnTo>
                    <a:lnTo>
                      <a:pt x="200" y="196"/>
                    </a:lnTo>
                    <a:lnTo>
                      <a:pt x="210" y="192"/>
                    </a:lnTo>
                    <a:lnTo>
                      <a:pt x="210" y="192"/>
                    </a:lnTo>
                    <a:lnTo>
                      <a:pt x="204" y="182"/>
                    </a:lnTo>
                    <a:lnTo>
                      <a:pt x="190" y="164"/>
                    </a:lnTo>
                    <a:lnTo>
                      <a:pt x="168" y="136"/>
                    </a:lnTo>
                    <a:lnTo>
                      <a:pt x="136" y="106"/>
                    </a:lnTo>
                    <a:lnTo>
                      <a:pt x="136" y="106"/>
                    </a:lnTo>
                    <a:lnTo>
                      <a:pt x="110" y="82"/>
                    </a:lnTo>
                    <a:lnTo>
                      <a:pt x="86" y="62"/>
                    </a:lnTo>
                    <a:lnTo>
                      <a:pt x="54" y="40"/>
                    </a:lnTo>
                    <a:lnTo>
                      <a:pt x="62" y="34"/>
                    </a:lnTo>
                    <a:lnTo>
                      <a:pt x="62" y="34"/>
                    </a:lnTo>
                    <a:lnTo>
                      <a:pt x="84" y="44"/>
                    </a:lnTo>
                    <a:lnTo>
                      <a:pt x="98" y="54"/>
                    </a:lnTo>
                    <a:lnTo>
                      <a:pt x="116" y="68"/>
                    </a:lnTo>
                    <a:lnTo>
                      <a:pt x="116" y="68"/>
                    </a:lnTo>
                    <a:lnTo>
                      <a:pt x="136" y="88"/>
                    </a:lnTo>
                    <a:lnTo>
                      <a:pt x="150" y="106"/>
                    </a:lnTo>
                    <a:lnTo>
                      <a:pt x="160" y="124"/>
                    </a:lnTo>
                    <a:lnTo>
                      <a:pt x="160" y="124"/>
                    </a:lnTo>
                    <a:lnTo>
                      <a:pt x="162" y="126"/>
                    </a:lnTo>
                    <a:lnTo>
                      <a:pt x="166" y="126"/>
                    </a:lnTo>
                    <a:lnTo>
                      <a:pt x="166" y="126"/>
                    </a:lnTo>
                    <a:lnTo>
                      <a:pt x="168" y="126"/>
                    </a:lnTo>
                    <a:lnTo>
                      <a:pt x="168" y="126"/>
                    </a:lnTo>
                    <a:lnTo>
                      <a:pt x="172" y="122"/>
                    </a:lnTo>
                    <a:lnTo>
                      <a:pt x="170" y="118"/>
                    </a:lnTo>
                    <a:lnTo>
                      <a:pt x="170" y="118"/>
                    </a:lnTo>
                    <a:lnTo>
                      <a:pt x="158" y="98"/>
                    </a:lnTo>
                    <a:lnTo>
                      <a:pt x="144" y="80"/>
                    </a:lnTo>
                    <a:lnTo>
                      <a:pt x="124" y="58"/>
                    </a:lnTo>
                    <a:lnTo>
                      <a:pt x="124" y="58"/>
                    </a:lnTo>
                    <a:lnTo>
                      <a:pt x="102" y="40"/>
                    </a:lnTo>
                    <a:lnTo>
                      <a:pt x="82" y="30"/>
                    </a:lnTo>
                    <a:lnTo>
                      <a:pt x="68" y="22"/>
                    </a:lnTo>
                    <a:lnTo>
                      <a:pt x="62" y="20"/>
                    </a:lnTo>
                    <a:lnTo>
                      <a:pt x="58" y="20"/>
                    </a:lnTo>
                    <a:lnTo>
                      <a:pt x="46" y="34"/>
                    </a:lnTo>
                    <a:lnTo>
                      <a:pt x="46" y="16"/>
                    </a:lnTo>
                    <a:lnTo>
                      <a:pt x="46" y="16"/>
                    </a:lnTo>
                    <a:lnTo>
                      <a:pt x="46" y="10"/>
                    </a:lnTo>
                    <a:lnTo>
                      <a:pt x="50" y="4"/>
                    </a:lnTo>
                    <a:lnTo>
                      <a:pt x="56" y="0"/>
                    </a:lnTo>
                    <a:lnTo>
                      <a:pt x="62" y="0"/>
                    </a:lnTo>
                    <a:lnTo>
                      <a:pt x="194" y="0"/>
                    </a:lnTo>
                    <a:lnTo>
                      <a:pt x="210" y="16"/>
                    </a:lnTo>
                    <a:lnTo>
                      <a:pt x="260" y="66"/>
                    </a:lnTo>
                    <a:lnTo>
                      <a:pt x="276" y="82"/>
                    </a:lnTo>
                    <a:close/>
                    <a:moveTo>
                      <a:pt x="194" y="234"/>
                    </a:moveTo>
                    <a:lnTo>
                      <a:pt x="234" y="246"/>
                    </a:lnTo>
                    <a:lnTo>
                      <a:pt x="220" y="206"/>
                    </a:lnTo>
                    <a:lnTo>
                      <a:pt x="220" y="206"/>
                    </a:lnTo>
                    <a:lnTo>
                      <a:pt x="220" y="206"/>
                    </a:lnTo>
                    <a:lnTo>
                      <a:pt x="220" y="206"/>
                    </a:lnTo>
                    <a:lnTo>
                      <a:pt x="212" y="208"/>
                    </a:lnTo>
                    <a:lnTo>
                      <a:pt x="206" y="210"/>
                    </a:lnTo>
                    <a:lnTo>
                      <a:pt x="202" y="214"/>
                    </a:lnTo>
                    <a:lnTo>
                      <a:pt x="202" y="214"/>
                    </a:lnTo>
                    <a:lnTo>
                      <a:pt x="198" y="220"/>
                    </a:lnTo>
                    <a:lnTo>
                      <a:pt x="194" y="226"/>
                    </a:lnTo>
                    <a:lnTo>
                      <a:pt x="194" y="234"/>
                    </a:lnTo>
                    <a:lnTo>
                      <a:pt x="194" y="234"/>
                    </a:lnTo>
                    <a:close/>
                    <a:moveTo>
                      <a:pt x="240" y="272"/>
                    </a:moveTo>
                    <a:lnTo>
                      <a:pt x="240" y="272"/>
                    </a:lnTo>
                    <a:lnTo>
                      <a:pt x="240" y="268"/>
                    </a:lnTo>
                    <a:lnTo>
                      <a:pt x="238" y="266"/>
                    </a:lnTo>
                    <a:lnTo>
                      <a:pt x="236" y="264"/>
                    </a:lnTo>
                    <a:lnTo>
                      <a:pt x="232" y="264"/>
                    </a:lnTo>
                    <a:lnTo>
                      <a:pt x="88" y="264"/>
                    </a:lnTo>
                    <a:lnTo>
                      <a:pt x="88" y="264"/>
                    </a:lnTo>
                    <a:lnTo>
                      <a:pt x="86" y="264"/>
                    </a:lnTo>
                    <a:lnTo>
                      <a:pt x="84" y="266"/>
                    </a:lnTo>
                    <a:lnTo>
                      <a:pt x="82" y="268"/>
                    </a:lnTo>
                    <a:lnTo>
                      <a:pt x="80" y="272"/>
                    </a:lnTo>
                    <a:lnTo>
                      <a:pt x="80" y="272"/>
                    </a:lnTo>
                    <a:lnTo>
                      <a:pt x="82" y="274"/>
                    </a:lnTo>
                    <a:lnTo>
                      <a:pt x="84" y="278"/>
                    </a:lnTo>
                    <a:lnTo>
                      <a:pt x="86" y="280"/>
                    </a:lnTo>
                    <a:lnTo>
                      <a:pt x="88" y="280"/>
                    </a:lnTo>
                    <a:lnTo>
                      <a:pt x="232" y="280"/>
                    </a:lnTo>
                    <a:lnTo>
                      <a:pt x="232" y="280"/>
                    </a:lnTo>
                    <a:lnTo>
                      <a:pt x="236" y="280"/>
                    </a:lnTo>
                    <a:lnTo>
                      <a:pt x="238" y="278"/>
                    </a:lnTo>
                    <a:lnTo>
                      <a:pt x="240" y="274"/>
                    </a:lnTo>
                    <a:lnTo>
                      <a:pt x="240" y="272"/>
                    </a:lnTo>
                    <a:lnTo>
                      <a:pt x="240" y="272"/>
                    </a:lnTo>
                    <a:close/>
                    <a:moveTo>
                      <a:pt x="262" y="84"/>
                    </a:moveTo>
                    <a:lnTo>
                      <a:pt x="244" y="66"/>
                    </a:lnTo>
                    <a:lnTo>
                      <a:pt x="220" y="66"/>
                    </a:lnTo>
                    <a:lnTo>
                      <a:pt x="220" y="42"/>
                    </a:lnTo>
                    <a:lnTo>
                      <a:pt x="202" y="24"/>
                    </a:lnTo>
                    <a:lnTo>
                      <a:pt x="202" y="84"/>
                    </a:lnTo>
                    <a:lnTo>
                      <a:pt x="262" y="8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92" name="Rectangle 291"/>
              <p:cNvSpPr/>
              <p:nvPr/>
            </p:nvSpPr>
            <p:spPr>
              <a:xfrm>
                <a:off x="5300324" y="2758177"/>
                <a:ext cx="1307720" cy="942782"/>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latin typeface="Georgia" panose="02040502050405020303" pitchFamily="18" charset="0"/>
                </a:endParaRPr>
              </a:p>
            </p:txBody>
          </p:sp>
          <p:cxnSp>
            <p:nvCxnSpPr>
              <p:cNvPr id="294" name="Elbow Connector 293"/>
              <p:cNvCxnSpPr/>
              <p:nvPr/>
            </p:nvCxnSpPr>
            <p:spPr>
              <a:xfrm>
                <a:off x="5103674" y="2543150"/>
                <a:ext cx="497512" cy="204274"/>
              </a:xfrm>
              <a:prstGeom prst="bentConnector3">
                <a:avLst>
                  <a:gd name="adj1" fmla="val 102314"/>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6" name="Freeform 4995"/>
              <p:cNvSpPr>
                <a:spLocks noEditPoints="1"/>
              </p:cNvSpPr>
              <p:nvPr/>
            </p:nvSpPr>
            <p:spPr bwMode="auto">
              <a:xfrm>
                <a:off x="6919778" y="2826101"/>
                <a:ext cx="359178" cy="404074"/>
              </a:xfrm>
              <a:custGeom>
                <a:avLst/>
                <a:gdLst>
                  <a:gd name="T0" fmla="*/ 54 w 336"/>
                  <a:gd name="T1" fmla="*/ 152 h 378"/>
                  <a:gd name="T2" fmla="*/ 62 w 336"/>
                  <a:gd name="T3" fmla="*/ 142 h 378"/>
                  <a:gd name="T4" fmla="*/ 86 w 336"/>
                  <a:gd name="T5" fmla="*/ 122 h 378"/>
                  <a:gd name="T6" fmla="*/ 42 w 336"/>
                  <a:gd name="T7" fmla="*/ 228 h 378"/>
                  <a:gd name="T8" fmla="*/ 94 w 336"/>
                  <a:gd name="T9" fmla="*/ 250 h 378"/>
                  <a:gd name="T10" fmla="*/ 162 w 336"/>
                  <a:gd name="T11" fmla="*/ 160 h 378"/>
                  <a:gd name="T12" fmla="*/ 200 w 336"/>
                  <a:gd name="T13" fmla="*/ 80 h 378"/>
                  <a:gd name="T14" fmla="*/ 162 w 336"/>
                  <a:gd name="T15" fmla="*/ 22 h 378"/>
                  <a:gd name="T16" fmla="*/ 154 w 336"/>
                  <a:gd name="T17" fmla="*/ 8 h 378"/>
                  <a:gd name="T18" fmla="*/ 122 w 336"/>
                  <a:gd name="T19" fmla="*/ 8 h 378"/>
                  <a:gd name="T20" fmla="*/ 104 w 336"/>
                  <a:gd name="T21" fmla="*/ 40 h 378"/>
                  <a:gd name="T22" fmla="*/ 84 w 336"/>
                  <a:gd name="T23" fmla="*/ 98 h 378"/>
                  <a:gd name="T24" fmla="*/ 56 w 336"/>
                  <a:gd name="T25" fmla="*/ 128 h 378"/>
                  <a:gd name="T26" fmla="*/ 50 w 336"/>
                  <a:gd name="T27" fmla="*/ 126 h 378"/>
                  <a:gd name="T28" fmla="*/ 36 w 336"/>
                  <a:gd name="T29" fmla="*/ 134 h 378"/>
                  <a:gd name="T30" fmla="*/ 42 w 336"/>
                  <a:gd name="T31" fmla="*/ 152 h 378"/>
                  <a:gd name="T32" fmla="*/ 162 w 336"/>
                  <a:gd name="T33" fmla="*/ 46 h 378"/>
                  <a:gd name="T34" fmla="*/ 168 w 336"/>
                  <a:gd name="T35" fmla="*/ 54 h 378"/>
                  <a:gd name="T36" fmla="*/ 116 w 336"/>
                  <a:gd name="T37" fmla="*/ 134 h 378"/>
                  <a:gd name="T38" fmla="*/ 74 w 336"/>
                  <a:gd name="T39" fmla="*/ 216 h 378"/>
                  <a:gd name="T40" fmla="*/ 68 w 336"/>
                  <a:gd name="T41" fmla="*/ 220 h 378"/>
                  <a:gd name="T42" fmla="*/ 62 w 336"/>
                  <a:gd name="T43" fmla="*/ 212 h 378"/>
                  <a:gd name="T44" fmla="*/ 106 w 336"/>
                  <a:gd name="T45" fmla="*/ 128 h 378"/>
                  <a:gd name="T46" fmla="*/ 158 w 336"/>
                  <a:gd name="T47" fmla="*/ 48 h 378"/>
                  <a:gd name="T48" fmla="*/ 124 w 336"/>
                  <a:gd name="T49" fmla="*/ 28 h 378"/>
                  <a:gd name="T50" fmla="*/ 134 w 336"/>
                  <a:gd name="T51" fmla="*/ 20 h 378"/>
                  <a:gd name="T52" fmla="*/ 148 w 336"/>
                  <a:gd name="T53" fmla="*/ 26 h 378"/>
                  <a:gd name="T54" fmla="*/ 128 w 336"/>
                  <a:gd name="T55" fmla="*/ 58 h 378"/>
                  <a:gd name="T56" fmla="*/ 120 w 336"/>
                  <a:gd name="T57" fmla="*/ 44 h 378"/>
                  <a:gd name="T58" fmla="*/ 34 w 336"/>
                  <a:gd name="T59" fmla="*/ 262 h 378"/>
                  <a:gd name="T60" fmla="*/ 64 w 336"/>
                  <a:gd name="T61" fmla="*/ 280 h 378"/>
                  <a:gd name="T62" fmla="*/ 170 w 336"/>
                  <a:gd name="T63" fmla="*/ 12 h 378"/>
                  <a:gd name="T64" fmla="*/ 194 w 336"/>
                  <a:gd name="T65" fmla="*/ 0 h 378"/>
                  <a:gd name="T66" fmla="*/ 214 w 336"/>
                  <a:gd name="T67" fmla="*/ 18 h 378"/>
                  <a:gd name="T68" fmla="*/ 336 w 336"/>
                  <a:gd name="T69" fmla="*/ 212 h 378"/>
                  <a:gd name="T70" fmla="*/ 330 w 336"/>
                  <a:gd name="T71" fmla="*/ 222 h 378"/>
                  <a:gd name="T72" fmla="*/ 264 w 336"/>
                  <a:gd name="T73" fmla="*/ 226 h 378"/>
                  <a:gd name="T74" fmla="*/ 196 w 336"/>
                  <a:gd name="T75" fmla="*/ 246 h 378"/>
                  <a:gd name="T76" fmla="*/ 188 w 336"/>
                  <a:gd name="T77" fmla="*/ 264 h 378"/>
                  <a:gd name="T78" fmla="*/ 212 w 336"/>
                  <a:gd name="T79" fmla="*/ 284 h 378"/>
                  <a:gd name="T80" fmla="*/ 228 w 336"/>
                  <a:gd name="T81" fmla="*/ 314 h 378"/>
                  <a:gd name="T82" fmla="*/ 214 w 336"/>
                  <a:gd name="T83" fmla="*/ 342 h 378"/>
                  <a:gd name="T84" fmla="*/ 142 w 336"/>
                  <a:gd name="T85" fmla="*/ 368 h 378"/>
                  <a:gd name="T86" fmla="*/ 44 w 336"/>
                  <a:gd name="T87" fmla="*/ 378 h 378"/>
                  <a:gd name="T88" fmla="*/ 2 w 336"/>
                  <a:gd name="T89" fmla="*/ 376 h 378"/>
                  <a:gd name="T90" fmla="*/ 0 w 336"/>
                  <a:gd name="T91" fmla="*/ 364 h 378"/>
                  <a:gd name="T92" fmla="*/ 10 w 336"/>
                  <a:gd name="T93" fmla="*/ 358 h 378"/>
                  <a:gd name="T94" fmla="*/ 156 w 336"/>
                  <a:gd name="T95" fmla="*/ 344 h 378"/>
                  <a:gd name="T96" fmla="*/ 208 w 336"/>
                  <a:gd name="T97" fmla="*/ 318 h 378"/>
                  <a:gd name="T98" fmla="*/ 204 w 336"/>
                  <a:gd name="T99" fmla="*/ 304 h 378"/>
                  <a:gd name="T100" fmla="*/ 176 w 336"/>
                  <a:gd name="T101" fmla="*/ 282 h 378"/>
                  <a:gd name="T102" fmla="*/ 168 w 336"/>
                  <a:gd name="T103" fmla="*/ 260 h 378"/>
                  <a:gd name="T104" fmla="*/ 186 w 336"/>
                  <a:gd name="T105" fmla="*/ 228 h 378"/>
                  <a:gd name="T106" fmla="*/ 254 w 336"/>
                  <a:gd name="T107" fmla="*/ 206 h 378"/>
                  <a:gd name="T108" fmla="*/ 330 w 336"/>
                  <a:gd name="T109" fmla="*/ 202 h 378"/>
                  <a:gd name="T110" fmla="*/ 336 w 336"/>
                  <a:gd name="T111" fmla="*/ 212 h 378"/>
                  <a:gd name="T112" fmla="*/ 10 w 336"/>
                  <a:gd name="T113" fmla="*/ 270 h 378"/>
                  <a:gd name="T114" fmla="*/ 40 w 336"/>
                  <a:gd name="T115" fmla="*/ 274 h 378"/>
                  <a:gd name="T116" fmla="*/ 26 w 336"/>
                  <a:gd name="T117" fmla="*/ 310 h 378"/>
                  <a:gd name="T118" fmla="*/ 32 w 336"/>
                  <a:gd name="T119" fmla="*/ 310 h 378"/>
                  <a:gd name="T120" fmla="*/ 58 w 336"/>
                  <a:gd name="T121" fmla="*/ 286 h 378"/>
                  <a:gd name="T122" fmla="*/ 68 w 336"/>
                  <a:gd name="T123" fmla="*/ 304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 h="378">
                    <a:moveTo>
                      <a:pt x="42" y="152"/>
                    </a:moveTo>
                    <a:lnTo>
                      <a:pt x="42" y="152"/>
                    </a:lnTo>
                    <a:lnTo>
                      <a:pt x="48" y="154"/>
                    </a:lnTo>
                    <a:lnTo>
                      <a:pt x="54" y="152"/>
                    </a:lnTo>
                    <a:lnTo>
                      <a:pt x="58" y="150"/>
                    </a:lnTo>
                    <a:lnTo>
                      <a:pt x="62" y="146"/>
                    </a:lnTo>
                    <a:lnTo>
                      <a:pt x="62" y="146"/>
                    </a:lnTo>
                    <a:lnTo>
                      <a:pt x="62" y="142"/>
                    </a:lnTo>
                    <a:lnTo>
                      <a:pt x="62" y="142"/>
                    </a:lnTo>
                    <a:lnTo>
                      <a:pt x="74" y="134"/>
                    </a:lnTo>
                    <a:lnTo>
                      <a:pt x="86" y="122"/>
                    </a:lnTo>
                    <a:lnTo>
                      <a:pt x="86" y="122"/>
                    </a:lnTo>
                    <a:lnTo>
                      <a:pt x="64" y="166"/>
                    </a:lnTo>
                    <a:lnTo>
                      <a:pt x="50" y="200"/>
                    </a:lnTo>
                    <a:lnTo>
                      <a:pt x="44" y="220"/>
                    </a:lnTo>
                    <a:lnTo>
                      <a:pt x="42" y="228"/>
                    </a:lnTo>
                    <a:lnTo>
                      <a:pt x="66" y="242"/>
                    </a:lnTo>
                    <a:lnTo>
                      <a:pt x="88" y="256"/>
                    </a:lnTo>
                    <a:lnTo>
                      <a:pt x="88" y="256"/>
                    </a:lnTo>
                    <a:lnTo>
                      <a:pt x="94" y="250"/>
                    </a:lnTo>
                    <a:lnTo>
                      <a:pt x="110" y="232"/>
                    </a:lnTo>
                    <a:lnTo>
                      <a:pt x="134" y="202"/>
                    </a:lnTo>
                    <a:lnTo>
                      <a:pt x="148" y="182"/>
                    </a:lnTo>
                    <a:lnTo>
                      <a:pt x="162" y="160"/>
                    </a:lnTo>
                    <a:lnTo>
                      <a:pt x="162" y="160"/>
                    </a:lnTo>
                    <a:lnTo>
                      <a:pt x="174" y="136"/>
                    </a:lnTo>
                    <a:lnTo>
                      <a:pt x="184" y="114"/>
                    </a:lnTo>
                    <a:lnTo>
                      <a:pt x="200" y="80"/>
                    </a:lnTo>
                    <a:lnTo>
                      <a:pt x="206" y="56"/>
                    </a:lnTo>
                    <a:lnTo>
                      <a:pt x="208" y="48"/>
                    </a:lnTo>
                    <a:lnTo>
                      <a:pt x="184" y="34"/>
                    </a:lnTo>
                    <a:lnTo>
                      <a:pt x="162" y="22"/>
                    </a:lnTo>
                    <a:lnTo>
                      <a:pt x="162" y="22"/>
                    </a:lnTo>
                    <a:lnTo>
                      <a:pt x="160" y="14"/>
                    </a:lnTo>
                    <a:lnTo>
                      <a:pt x="154" y="8"/>
                    </a:lnTo>
                    <a:lnTo>
                      <a:pt x="154" y="8"/>
                    </a:lnTo>
                    <a:lnTo>
                      <a:pt x="146" y="4"/>
                    </a:lnTo>
                    <a:lnTo>
                      <a:pt x="138" y="4"/>
                    </a:lnTo>
                    <a:lnTo>
                      <a:pt x="130" y="4"/>
                    </a:lnTo>
                    <a:lnTo>
                      <a:pt x="122" y="8"/>
                    </a:lnTo>
                    <a:lnTo>
                      <a:pt x="122" y="8"/>
                    </a:lnTo>
                    <a:lnTo>
                      <a:pt x="116" y="14"/>
                    </a:lnTo>
                    <a:lnTo>
                      <a:pt x="110" y="20"/>
                    </a:lnTo>
                    <a:lnTo>
                      <a:pt x="104" y="40"/>
                    </a:lnTo>
                    <a:lnTo>
                      <a:pt x="104" y="40"/>
                    </a:lnTo>
                    <a:lnTo>
                      <a:pt x="98" y="64"/>
                    </a:lnTo>
                    <a:lnTo>
                      <a:pt x="92" y="80"/>
                    </a:lnTo>
                    <a:lnTo>
                      <a:pt x="84" y="98"/>
                    </a:lnTo>
                    <a:lnTo>
                      <a:pt x="84" y="98"/>
                    </a:lnTo>
                    <a:lnTo>
                      <a:pt x="78" y="108"/>
                    </a:lnTo>
                    <a:lnTo>
                      <a:pt x="70" y="116"/>
                    </a:lnTo>
                    <a:lnTo>
                      <a:pt x="56" y="128"/>
                    </a:lnTo>
                    <a:lnTo>
                      <a:pt x="56" y="128"/>
                    </a:lnTo>
                    <a:lnTo>
                      <a:pt x="54" y="126"/>
                    </a:lnTo>
                    <a:lnTo>
                      <a:pt x="54" y="126"/>
                    </a:lnTo>
                    <a:lnTo>
                      <a:pt x="50" y="126"/>
                    </a:lnTo>
                    <a:lnTo>
                      <a:pt x="44" y="126"/>
                    </a:lnTo>
                    <a:lnTo>
                      <a:pt x="40" y="128"/>
                    </a:lnTo>
                    <a:lnTo>
                      <a:pt x="36" y="134"/>
                    </a:lnTo>
                    <a:lnTo>
                      <a:pt x="36" y="134"/>
                    </a:lnTo>
                    <a:lnTo>
                      <a:pt x="34" y="138"/>
                    </a:lnTo>
                    <a:lnTo>
                      <a:pt x="36" y="144"/>
                    </a:lnTo>
                    <a:lnTo>
                      <a:pt x="38" y="148"/>
                    </a:lnTo>
                    <a:lnTo>
                      <a:pt x="42" y="152"/>
                    </a:lnTo>
                    <a:lnTo>
                      <a:pt x="42" y="152"/>
                    </a:lnTo>
                    <a:close/>
                    <a:moveTo>
                      <a:pt x="158" y="48"/>
                    </a:moveTo>
                    <a:lnTo>
                      <a:pt x="158" y="48"/>
                    </a:lnTo>
                    <a:lnTo>
                      <a:pt x="162" y="46"/>
                    </a:lnTo>
                    <a:lnTo>
                      <a:pt x="166" y="46"/>
                    </a:lnTo>
                    <a:lnTo>
                      <a:pt x="166" y="46"/>
                    </a:lnTo>
                    <a:lnTo>
                      <a:pt x="168" y="50"/>
                    </a:lnTo>
                    <a:lnTo>
                      <a:pt x="168" y="54"/>
                    </a:lnTo>
                    <a:lnTo>
                      <a:pt x="168" y="54"/>
                    </a:lnTo>
                    <a:lnTo>
                      <a:pt x="152" y="76"/>
                    </a:lnTo>
                    <a:lnTo>
                      <a:pt x="136" y="100"/>
                    </a:lnTo>
                    <a:lnTo>
                      <a:pt x="116" y="134"/>
                    </a:lnTo>
                    <a:lnTo>
                      <a:pt x="116" y="134"/>
                    </a:lnTo>
                    <a:lnTo>
                      <a:pt x="96" y="168"/>
                    </a:lnTo>
                    <a:lnTo>
                      <a:pt x="84" y="194"/>
                    </a:lnTo>
                    <a:lnTo>
                      <a:pt x="74" y="216"/>
                    </a:lnTo>
                    <a:lnTo>
                      <a:pt x="74" y="216"/>
                    </a:lnTo>
                    <a:lnTo>
                      <a:pt x="72" y="220"/>
                    </a:lnTo>
                    <a:lnTo>
                      <a:pt x="68" y="220"/>
                    </a:lnTo>
                    <a:lnTo>
                      <a:pt x="68" y="220"/>
                    </a:lnTo>
                    <a:lnTo>
                      <a:pt x="66" y="220"/>
                    </a:lnTo>
                    <a:lnTo>
                      <a:pt x="66" y="220"/>
                    </a:lnTo>
                    <a:lnTo>
                      <a:pt x="64" y="218"/>
                    </a:lnTo>
                    <a:lnTo>
                      <a:pt x="62" y="212"/>
                    </a:lnTo>
                    <a:lnTo>
                      <a:pt x="62" y="212"/>
                    </a:lnTo>
                    <a:lnTo>
                      <a:pt x="74" y="188"/>
                    </a:lnTo>
                    <a:lnTo>
                      <a:pt x="86" y="162"/>
                    </a:lnTo>
                    <a:lnTo>
                      <a:pt x="106" y="128"/>
                    </a:lnTo>
                    <a:lnTo>
                      <a:pt x="106" y="128"/>
                    </a:lnTo>
                    <a:lnTo>
                      <a:pt x="126" y="92"/>
                    </a:lnTo>
                    <a:lnTo>
                      <a:pt x="142" y="68"/>
                    </a:lnTo>
                    <a:lnTo>
                      <a:pt x="158" y="48"/>
                    </a:lnTo>
                    <a:lnTo>
                      <a:pt x="158" y="48"/>
                    </a:lnTo>
                    <a:close/>
                    <a:moveTo>
                      <a:pt x="120" y="44"/>
                    </a:moveTo>
                    <a:lnTo>
                      <a:pt x="120" y="44"/>
                    </a:lnTo>
                    <a:lnTo>
                      <a:pt x="124" y="28"/>
                    </a:lnTo>
                    <a:lnTo>
                      <a:pt x="128" y="24"/>
                    </a:lnTo>
                    <a:lnTo>
                      <a:pt x="130" y="20"/>
                    </a:lnTo>
                    <a:lnTo>
                      <a:pt x="130" y="20"/>
                    </a:lnTo>
                    <a:lnTo>
                      <a:pt x="134" y="20"/>
                    </a:lnTo>
                    <a:lnTo>
                      <a:pt x="138" y="20"/>
                    </a:lnTo>
                    <a:lnTo>
                      <a:pt x="144" y="22"/>
                    </a:lnTo>
                    <a:lnTo>
                      <a:pt x="144" y="22"/>
                    </a:lnTo>
                    <a:lnTo>
                      <a:pt x="148" y="26"/>
                    </a:lnTo>
                    <a:lnTo>
                      <a:pt x="148" y="30"/>
                    </a:lnTo>
                    <a:lnTo>
                      <a:pt x="148" y="34"/>
                    </a:lnTo>
                    <a:lnTo>
                      <a:pt x="148" y="34"/>
                    </a:lnTo>
                    <a:lnTo>
                      <a:pt x="128" y="58"/>
                    </a:lnTo>
                    <a:lnTo>
                      <a:pt x="104" y="94"/>
                    </a:lnTo>
                    <a:lnTo>
                      <a:pt x="104" y="94"/>
                    </a:lnTo>
                    <a:lnTo>
                      <a:pt x="114" y="66"/>
                    </a:lnTo>
                    <a:lnTo>
                      <a:pt x="120" y="44"/>
                    </a:lnTo>
                    <a:lnTo>
                      <a:pt x="120" y="44"/>
                    </a:lnTo>
                    <a:close/>
                    <a:moveTo>
                      <a:pt x="50" y="270"/>
                    </a:moveTo>
                    <a:lnTo>
                      <a:pt x="50" y="270"/>
                    </a:lnTo>
                    <a:lnTo>
                      <a:pt x="34" y="262"/>
                    </a:lnTo>
                    <a:lnTo>
                      <a:pt x="38" y="240"/>
                    </a:lnTo>
                    <a:lnTo>
                      <a:pt x="80" y="264"/>
                    </a:lnTo>
                    <a:lnTo>
                      <a:pt x="64" y="280"/>
                    </a:lnTo>
                    <a:lnTo>
                      <a:pt x="64" y="280"/>
                    </a:lnTo>
                    <a:lnTo>
                      <a:pt x="50" y="270"/>
                    </a:lnTo>
                    <a:lnTo>
                      <a:pt x="50" y="270"/>
                    </a:lnTo>
                    <a:close/>
                    <a:moveTo>
                      <a:pt x="212" y="36"/>
                    </a:moveTo>
                    <a:lnTo>
                      <a:pt x="170" y="12"/>
                    </a:lnTo>
                    <a:lnTo>
                      <a:pt x="170" y="12"/>
                    </a:lnTo>
                    <a:lnTo>
                      <a:pt x="176" y="4"/>
                    </a:lnTo>
                    <a:lnTo>
                      <a:pt x="184" y="0"/>
                    </a:lnTo>
                    <a:lnTo>
                      <a:pt x="194" y="0"/>
                    </a:lnTo>
                    <a:lnTo>
                      <a:pt x="204" y="2"/>
                    </a:lnTo>
                    <a:lnTo>
                      <a:pt x="204" y="2"/>
                    </a:lnTo>
                    <a:lnTo>
                      <a:pt x="210" y="8"/>
                    </a:lnTo>
                    <a:lnTo>
                      <a:pt x="214" y="18"/>
                    </a:lnTo>
                    <a:lnTo>
                      <a:pt x="216" y="26"/>
                    </a:lnTo>
                    <a:lnTo>
                      <a:pt x="212" y="36"/>
                    </a:lnTo>
                    <a:lnTo>
                      <a:pt x="212" y="36"/>
                    </a:lnTo>
                    <a:close/>
                    <a:moveTo>
                      <a:pt x="336" y="212"/>
                    </a:moveTo>
                    <a:lnTo>
                      <a:pt x="336" y="212"/>
                    </a:lnTo>
                    <a:lnTo>
                      <a:pt x="334" y="216"/>
                    </a:lnTo>
                    <a:lnTo>
                      <a:pt x="332" y="218"/>
                    </a:lnTo>
                    <a:lnTo>
                      <a:pt x="330" y="222"/>
                    </a:lnTo>
                    <a:lnTo>
                      <a:pt x="326" y="222"/>
                    </a:lnTo>
                    <a:lnTo>
                      <a:pt x="326" y="222"/>
                    </a:lnTo>
                    <a:lnTo>
                      <a:pt x="292" y="222"/>
                    </a:lnTo>
                    <a:lnTo>
                      <a:pt x="264" y="226"/>
                    </a:lnTo>
                    <a:lnTo>
                      <a:pt x="240" y="228"/>
                    </a:lnTo>
                    <a:lnTo>
                      <a:pt x="220" y="234"/>
                    </a:lnTo>
                    <a:lnTo>
                      <a:pt x="206" y="240"/>
                    </a:lnTo>
                    <a:lnTo>
                      <a:pt x="196" y="246"/>
                    </a:lnTo>
                    <a:lnTo>
                      <a:pt x="190" y="252"/>
                    </a:lnTo>
                    <a:lnTo>
                      <a:pt x="188" y="260"/>
                    </a:lnTo>
                    <a:lnTo>
                      <a:pt x="188" y="260"/>
                    </a:lnTo>
                    <a:lnTo>
                      <a:pt x="188" y="264"/>
                    </a:lnTo>
                    <a:lnTo>
                      <a:pt x="192" y="270"/>
                    </a:lnTo>
                    <a:lnTo>
                      <a:pt x="204" y="278"/>
                    </a:lnTo>
                    <a:lnTo>
                      <a:pt x="204" y="278"/>
                    </a:lnTo>
                    <a:lnTo>
                      <a:pt x="212" y="284"/>
                    </a:lnTo>
                    <a:lnTo>
                      <a:pt x="220" y="292"/>
                    </a:lnTo>
                    <a:lnTo>
                      <a:pt x="226" y="302"/>
                    </a:lnTo>
                    <a:lnTo>
                      <a:pt x="228" y="308"/>
                    </a:lnTo>
                    <a:lnTo>
                      <a:pt x="228" y="314"/>
                    </a:lnTo>
                    <a:lnTo>
                      <a:pt x="228" y="314"/>
                    </a:lnTo>
                    <a:lnTo>
                      <a:pt x="228" y="324"/>
                    </a:lnTo>
                    <a:lnTo>
                      <a:pt x="222" y="334"/>
                    </a:lnTo>
                    <a:lnTo>
                      <a:pt x="214" y="342"/>
                    </a:lnTo>
                    <a:lnTo>
                      <a:pt x="200" y="350"/>
                    </a:lnTo>
                    <a:lnTo>
                      <a:pt x="184" y="356"/>
                    </a:lnTo>
                    <a:lnTo>
                      <a:pt x="166" y="362"/>
                    </a:lnTo>
                    <a:lnTo>
                      <a:pt x="142" y="368"/>
                    </a:lnTo>
                    <a:lnTo>
                      <a:pt x="116" y="372"/>
                    </a:lnTo>
                    <a:lnTo>
                      <a:pt x="116" y="372"/>
                    </a:lnTo>
                    <a:lnTo>
                      <a:pt x="78" y="376"/>
                    </a:lnTo>
                    <a:lnTo>
                      <a:pt x="44" y="378"/>
                    </a:lnTo>
                    <a:lnTo>
                      <a:pt x="10" y="378"/>
                    </a:lnTo>
                    <a:lnTo>
                      <a:pt x="10" y="378"/>
                    </a:lnTo>
                    <a:lnTo>
                      <a:pt x="6" y="378"/>
                    </a:lnTo>
                    <a:lnTo>
                      <a:pt x="2" y="376"/>
                    </a:lnTo>
                    <a:lnTo>
                      <a:pt x="0" y="372"/>
                    </a:lnTo>
                    <a:lnTo>
                      <a:pt x="0" y="368"/>
                    </a:lnTo>
                    <a:lnTo>
                      <a:pt x="0" y="368"/>
                    </a:lnTo>
                    <a:lnTo>
                      <a:pt x="0" y="364"/>
                    </a:lnTo>
                    <a:lnTo>
                      <a:pt x="2" y="362"/>
                    </a:lnTo>
                    <a:lnTo>
                      <a:pt x="6" y="360"/>
                    </a:lnTo>
                    <a:lnTo>
                      <a:pt x="10" y="358"/>
                    </a:lnTo>
                    <a:lnTo>
                      <a:pt x="10" y="358"/>
                    </a:lnTo>
                    <a:lnTo>
                      <a:pt x="54" y="358"/>
                    </a:lnTo>
                    <a:lnTo>
                      <a:pt x="92" y="354"/>
                    </a:lnTo>
                    <a:lnTo>
                      <a:pt x="126" y="350"/>
                    </a:lnTo>
                    <a:lnTo>
                      <a:pt x="156" y="344"/>
                    </a:lnTo>
                    <a:lnTo>
                      <a:pt x="178" y="338"/>
                    </a:lnTo>
                    <a:lnTo>
                      <a:pt x="194" y="330"/>
                    </a:lnTo>
                    <a:lnTo>
                      <a:pt x="206" y="322"/>
                    </a:lnTo>
                    <a:lnTo>
                      <a:pt x="208" y="318"/>
                    </a:lnTo>
                    <a:lnTo>
                      <a:pt x="208" y="314"/>
                    </a:lnTo>
                    <a:lnTo>
                      <a:pt x="208" y="314"/>
                    </a:lnTo>
                    <a:lnTo>
                      <a:pt x="208" y="310"/>
                    </a:lnTo>
                    <a:lnTo>
                      <a:pt x="204" y="304"/>
                    </a:lnTo>
                    <a:lnTo>
                      <a:pt x="192" y="294"/>
                    </a:lnTo>
                    <a:lnTo>
                      <a:pt x="192" y="294"/>
                    </a:lnTo>
                    <a:lnTo>
                      <a:pt x="184" y="288"/>
                    </a:lnTo>
                    <a:lnTo>
                      <a:pt x="176" y="282"/>
                    </a:lnTo>
                    <a:lnTo>
                      <a:pt x="170" y="272"/>
                    </a:lnTo>
                    <a:lnTo>
                      <a:pt x="168" y="266"/>
                    </a:lnTo>
                    <a:lnTo>
                      <a:pt x="168" y="260"/>
                    </a:lnTo>
                    <a:lnTo>
                      <a:pt x="168" y="260"/>
                    </a:lnTo>
                    <a:lnTo>
                      <a:pt x="168" y="250"/>
                    </a:lnTo>
                    <a:lnTo>
                      <a:pt x="172" y="242"/>
                    </a:lnTo>
                    <a:lnTo>
                      <a:pt x="178" y="234"/>
                    </a:lnTo>
                    <a:lnTo>
                      <a:pt x="186" y="228"/>
                    </a:lnTo>
                    <a:lnTo>
                      <a:pt x="194" y="224"/>
                    </a:lnTo>
                    <a:lnTo>
                      <a:pt x="204" y="218"/>
                    </a:lnTo>
                    <a:lnTo>
                      <a:pt x="228" y="212"/>
                    </a:lnTo>
                    <a:lnTo>
                      <a:pt x="254" y="206"/>
                    </a:lnTo>
                    <a:lnTo>
                      <a:pt x="280" y="204"/>
                    </a:lnTo>
                    <a:lnTo>
                      <a:pt x="326" y="202"/>
                    </a:lnTo>
                    <a:lnTo>
                      <a:pt x="326" y="202"/>
                    </a:lnTo>
                    <a:lnTo>
                      <a:pt x="330" y="202"/>
                    </a:lnTo>
                    <a:lnTo>
                      <a:pt x="332" y="204"/>
                    </a:lnTo>
                    <a:lnTo>
                      <a:pt x="334" y="208"/>
                    </a:lnTo>
                    <a:lnTo>
                      <a:pt x="336" y="212"/>
                    </a:lnTo>
                    <a:lnTo>
                      <a:pt x="336" y="212"/>
                    </a:lnTo>
                    <a:close/>
                    <a:moveTo>
                      <a:pt x="68" y="304"/>
                    </a:moveTo>
                    <a:lnTo>
                      <a:pt x="10" y="338"/>
                    </a:lnTo>
                    <a:lnTo>
                      <a:pt x="10" y="270"/>
                    </a:lnTo>
                    <a:lnTo>
                      <a:pt x="10" y="270"/>
                    </a:lnTo>
                    <a:lnTo>
                      <a:pt x="16" y="268"/>
                    </a:lnTo>
                    <a:lnTo>
                      <a:pt x="22" y="270"/>
                    </a:lnTo>
                    <a:lnTo>
                      <a:pt x="30" y="270"/>
                    </a:lnTo>
                    <a:lnTo>
                      <a:pt x="40" y="274"/>
                    </a:lnTo>
                    <a:lnTo>
                      <a:pt x="24" y="302"/>
                    </a:lnTo>
                    <a:lnTo>
                      <a:pt x="24" y="302"/>
                    </a:lnTo>
                    <a:lnTo>
                      <a:pt x="22" y="308"/>
                    </a:lnTo>
                    <a:lnTo>
                      <a:pt x="26" y="310"/>
                    </a:lnTo>
                    <a:lnTo>
                      <a:pt x="26" y="310"/>
                    </a:lnTo>
                    <a:lnTo>
                      <a:pt x="28" y="312"/>
                    </a:lnTo>
                    <a:lnTo>
                      <a:pt x="28" y="312"/>
                    </a:lnTo>
                    <a:lnTo>
                      <a:pt x="32" y="310"/>
                    </a:lnTo>
                    <a:lnTo>
                      <a:pt x="34" y="308"/>
                    </a:lnTo>
                    <a:lnTo>
                      <a:pt x="50" y="280"/>
                    </a:lnTo>
                    <a:lnTo>
                      <a:pt x="50" y="280"/>
                    </a:lnTo>
                    <a:lnTo>
                      <a:pt x="58" y="286"/>
                    </a:lnTo>
                    <a:lnTo>
                      <a:pt x="64" y="292"/>
                    </a:lnTo>
                    <a:lnTo>
                      <a:pt x="66" y="298"/>
                    </a:lnTo>
                    <a:lnTo>
                      <a:pt x="68" y="304"/>
                    </a:lnTo>
                    <a:lnTo>
                      <a:pt x="68" y="30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97" name="Rectangle 296"/>
              <p:cNvSpPr/>
              <p:nvPr/>
            </p:nvSpPr>
            <p:spPr>
              <a:xfrm>
                <a:off x="6737182" y="2762382"/>
                <a:ext cx="618731" cy="921474"/>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latin typeface="Georgia" panose="02040502050405020303" pitchFamily="18" charset="0"/>
                </a:endParaRPr>
              </a:p>
            </p:txBody>
          </p:sp>
          <p:cxnSp>
            <p:nvCxnSpPr>
              <p:cNvPr id="300" name="Straight Arrow Connector 299"/>
              <p:cNvCxnSpPr/>
              <p:nvPr/>
            </p:nvCxnSpPr>
            <p:spPr>
              <a:xfrm>
                <a:off x="7355913" y="2854159"/>
                <a:ext cx="46994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1" name="Freeform 4846"/>
              <p:cNvSpPr>
                <a:spLocks noEditPoints="1"/>
              </p:cNvSpPr>
              <p:nvPr/>
            </p:nvSpPr>
            <p:spPr bwMode="auto">
              <a:xfrm>
                <a:off x="9164649" y="2376280"/>
                <a:ext cx="326498" cy="239790"/>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302" name="TextBox 301"/>
              <p:cNvSpPr txBox="1"/>
              <p:nvPr/>
            </p:nvSpPr>
            <p:spPr>
              <a:xfrm>
                <a:off x="9015969" y="2613020"/>
                <a:ext cx="607761" cy="430887"/>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Smart Contracts</a:t>
                </a:r>
              </a:p>
            </p:txBody>
          </p:sp>
          <p:cxnSp>
            <p:nvCxnSpPr>
              <p:cNvPr id="304" name="Straight Arrow Connector 303"/>
              <p:cNvCxnSpPr>
                <a:cxnSpLocks/>
                <a:stCxn id="250" idx="1"/>
              </p:cNvCxnSpPr>
              <p:nvPr/>
            </p:nvCxnSpPr>
            <p:spPr>
              <a:xfrm flipH="1" flipV="1">
                <a:off x="9555882" y="2505838"/>
                <a:ext cx="367396" cy="369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302" idx="1"/>
              </p:cNvCxnSpPr>
              <p:nvPr/>
            </p:nvCxnSpPr>
            <p:spPr>
              <a:xfrm flipH="1">
                <a:off x="9007480" y="2828464"/>
                <a:ext cx="8489" cy="415494"/>
              </a:xfrm>
              <a:prstGeom prst="line">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8" name="TextBox 307"/>
              <p:cNvSpPr txBox="1"/>
              <p:nvPr/>
            </p:nvSpPr>
            <p:spPr>
              <a:xfrm>
                <a:off x="8436489" y="1242980"/>
                <a:ext cx="1554237" cy="215444"/>
              </a:xfrm>
              <a:prstGeom prst="rect">
                <a:avLst/>
              </a:prstGeom>
              <a:noFill/>
              <a:ln>
                <a:noFill/>
              </a:ln>
            </p:spPr>
            <p:txBody>
              <a:bodyPr wrap="square" lIns="0" tIns="0" rIns="0" bIns="0" rtlCol="0">
                <a:spAutoFit/>
              </a:bodyPr>
              <a:lstStyle/>
              <a:p>
                <a:pPr algn="ctr"/>
                <a:r>
                  <a:rPr lang="en-GB" sz="1400">
                    <a:latin typeface="Georgia" panose="02040502050405020303" pitchFamily="18" charset="0"/>
                    <a:cs typeface="Arial" pitchFamily="34" charset="0"/>
                  </a:rPr>
                  <a:t>Settle on Terms</a:t>
                </a:r>
              </a:p>
            </p:txBody>
          </p:sp>
          <p:cxnSp>
            <p:nvCxnSpPr>
              <p:cNvPr id="309" name="Straight Arrow Connector 308"/>
              <p:cNvCxnSpPr/>
              <p:nvPr/>
            </p:nvCxnSpPr>
            <p:spPr>
              <a:xfrm>
                <a:off x="8516471" y="1481308"/>
                <a:ext cx="1613647"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311" name="TextBox 310"/>
          <p:cNvSpPr txBox="1"/>
          <p:nvPr/>
        </p:nvSpPr>
        <p:spPr>
          <a:xfrm>
            <a:off x="417876" y="4189534"/>
            <a:ext cx="3940476" cy="1508105"/>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a:latin typeface="Georgia" pitchFamily="18" charset="0"/>
                <a:cs typeface="Arial" pitchFamily="34" charset="0"/>
              </a:rPr>
              <a:t>Financial documents linked and accessible through DLT are reviewed and approved in real time, reducing the time it takes to initiate shipment</a:t>
            </a:r>
          </a:p>
          <a:p>
            <a:pPr marL="252146" indent="-252146">
              <a:buFont typeface="Wingdings" panose="05000000000000000000" pitchFamily="2" charset="2"/>
              <a:buChar char="ü"/>
            </a:pPr>
            <a:r>
              <a:rPr lang="en-US" sz="1400">
                <a:latin typeface="Georgia" pitchFamily="18" charset="0"/>
                <a:cs typeface="Arial" pitchFamily="34" charset="0"/>
              </a:rPr>
              <a:t>Invoices accessed on DLT provide a real-time and transparent view into subsequent short-term financing</a:t>
            </a:r>
            <a:endParaRPr lang="en-GB" sz="1400">
              <a:latin typeface="Georgia" pitchFamily="18" charset="0"/>
              <a:cs typeface="Arial" pitchFamily="34" charset="0"/>
            </a:endParaRPr>
          </a:p>
        </p:txBody>
      </p:sp>
      <p:sp>
        <p:nvSpPr>
          <p:cNvPr id="312" name="TextBox 311"/>
          <p:cNvSpPr txBox="1"/>
          <p:nvPr/>
        </p:nvSpPr>
        <p:spPr>
          <a:xfrm>
            <a:off x="4358351" y="4174110"/>
            <a:ext cx="3557921" cy="2154436"/>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a:latin typeface="Georgia" pitchFamily="18" charset="0"/>
                <a:cs typeface="Arial" pitchFamily="34" charset="0"/>
              </a:rPr>
              <a:t>banks facilitating trade finance through DLT do not require a trusted intermediary to assume risk, eliminating the need for correspondent banks</a:t>
            </a:r>
          </a:p>
          <a:p>
            <a:pPr marL="252146" indent="-252146">
              <a:buFont typeface="Wingdings" panose="05000000000000000000" pitchFamily="2" charset="2"/>
              <a:buChar char="ü"/>
            </a:pPr>
            <a:r>
              <a:rPr lang="en-US" sz="1400">
                <a:latin typeface="Georgia" pitchFamily="18" charset="0"/>
                <a:cs typeface="Arial" pitchFamily="34" charset="0"/>
              </a:rPr>
              <a:t>bills of lading are tracked through DLT, eliminating the potential for double spending</a:t>
            </a:r>
          </a:p>
          <a:p>
            <a:pPr marL="252146" indent="-252146">
              <a:buFont typeface="Wingdings" panose="05000000000000000000" pitchFamily="2" charset="2"/>
              <a:buChar char="ü"/>
            </a:pPr>
            <a:r>
              <a:rPr lang="en-US" sz="1400">
                <a:latin typeface="Georgia" pitchFamily="18" charset="0"/>
                <a:cs typeface="Arial" pitchFamily="34" charset="0"/>
              </a:rPr>
              <a:t>the title available within DLT provides transparency into the location and ownership of the goods</a:t>
            </a:r>
            <a:endParaRPr lang="en-GB" sz="1400">
              <a:latin typeface="Georgia" pitchFamily="18" charset="0"/>
              <a:cs typeface="Arial" pitchFamily="34" charset="0"/>
            </a:endParaRPr>
          </a:p>
        </p:txBody>
      </p:sp>
      <p:sp>
        <p:nvSpPr>
          <p:cNvPr id="313" name="TextBox 312"/>
          <p:cNvSpPr txBox="1"/>
          <p:nvPr/>
        </p:nvSpPr>
        <p:spPr>
          <a:xfrm>
            <a:off x="8024463" y="4156169"/>
            <a:ext cx="3808077" cy="1292662"/>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a:latin typeface="Georgia" pitchFamily="18" charset="0"/>
                <a:cs typeface="Arial" pitchFamily="34" charset="0"/>
              </a:rPr>
              <a:t>Contract terms executed via smart contract eliminate the need for correspondent banks and additional transaction fees</a:t>
            </a:r>
          </a:p>
          <a:p>
            <a:pPr marL="252146" indent="-252146">
              <a:buFont typeface="Wingdings" panose="05000000000000000000" pitchFamily="2" charset="2"/>
              <a:buChar char="ü"/>
            </a:pPr>
            <a:r>
              <a:rPr lang="en-US" sz="1400">
                <a:latin typeface="Georgia" pitchFamily="18" charset="0"/>
                <a:cs typeface="Arial" pitchFamily="34" charset="0"/>
              </a:rPr>
              <a:t>regulators are provided with a real-time view of essential documents to assist in enforcement and AML activities</a:t>
            </a:r>
          </a:p>
        </p:txBody>
      </p:sp>
      <p:sp>
        <p:nvSpPr>
          <p:cNvPr id="165" name="Text Placeholder 2">
            <a:extLst>
              <a:ext uri="{FF2B5EF4-FFF2-40B4-BE49-F238E27FC236}">
                <a16:creationId xmlns:a16="http://schemas.microsoft.com/office/drawing/2014/main" id="{A5DE83E8-E0F9-458C-8D2E-46B328F3551C}"/>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How DLT can help?</a:t>
            </a:r>
          </a:p>
        </p:txBody>
      </p:sp>
      <p:sp>
        <p:nvSpPr>
          <p:cNvPr id="166" name="TextBox 165">
            <a:extLst>
              <a:ext uri="{FF2B5EF4-FFF2-40B4-BE49-F238E27FC236}">
                <a16:creationId xmlns:a16="http://schemas.microsoft.com/office/drawing/2014/main" id="{414D67C8-9F52-412A-95B5-2E0255401124}"/>
              </a:ext>
            </a:extLst>
          </p:cNvPr>
          <p:cNvSpPr txBox="1"/>
          <p:nvPr/>
        </p:nvSpPr>
        <p:spPr>
          <a:xfrm>
            <a:off x="417875" y="3764886"/>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a:solidFill>
                  <a:schemeClr val="bg1"/>
                </a:solidFill>
                <a:latin typeface="Georgia" pitchFamily="18" charset="0"/>
                <a:cs typeface="Arial" pitchFamily="34" charset="0"/>
              </a:rPr>
              <a:t>Benefits with DLT</a:t>
            </a:r>
          </a:p>
        </p:txBody>
      </p:sp>
    </p:spTree>
    <p:custDataLst>
      <p:custData r:id="rId1"/>
      <p:tags r:id="rId2"/>
    </p:custDataLst>
    <p:extLst>
      <p:ext uri="{BB962C8B-B14F-4D97-AF65-F5344CB8AC3E}">
        <p14:creationId xmlns:p14="http://schemas.microsoft.com/office/powerpoint/2010/main" val="288789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10AE51D-43A1-4C73-B2DF-20E2A7560A9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bg1"/>
                </a:solidFill>
              </a:rPr>
              <a:t>Types &amp; Components</a:t>
            </a:r>
          </a:p>
        </p:txBody>
      </p:sp>
      <p:sp>
        <p:nvSpPr>
          <p:cNvPr id="2" name="Rectangle: Rounded Corners 1">
            <a:extLst>
              <a:ext uri="{FF2B5EF4-FFF2-40B4-BE49-F238E27FC236}">
                <a16:creationId xmlns:a16="http://schemas.microsoft.com/office/drawing/2014/main" id="{89DBDA94-E5F0-4603-94E6-BAD084C954A5}"/>
              </a:ext>
            </a:extLst>
          </p:cNvPr>
          <p:cNvSpPr/>
          <p:nvPr/>
        </p:nvSpPr>
        <p:spPr>
          <a:xfrm>
            <a:off x="481782" y="2014347"/>
            <a:ext cx="1553495" cy="798947"/>
          </a:xfrm>
          <a:prstGeom prst="roundRect">
            <a:avLst/>
          </a:prstGeom>
          <a:solidFill>
            <a:srgbClr val="175C2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Based on technology</a:t>
            </a:r>
          </a:p>
        </p:txBody>
      </p:sp>
      <p:sp>
        <p:nvSpPr>
          <p:cNvPr id="3" name="Rectangle: Rounded Corners 2">
            <a:extLst>
              <a:ext uri="{FF2B5EF4-FFF2-40B4-BE49-F238E27FC236}">
                <a16:creationId xmlns:a16="http://schemas.microsoft.com/office/drawing/2014/main" id="{C1969754-049D-4DAE-9439-AF1AC1535435}"/>
              </a:ext>
            </a:extLst>
          </p:cNvPr>
          <p:cNvSpPr/>
          <p:nvPr/>
        </p:nvSpPr>
        <p:spPr>
          <a:xfrm>
            <a:off x="3324532" y="1598882"/>
            <a:ext cx="2015612" cy="415465"/>
          </a:xfrm>
          <a:prstGeom prst="roundRect">
            <a:avLst/>
          </a:prstGeom>
          <a:solidFill>
            <a:srgbClr val="AA24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Blockchain</a:t>
            </a:r>
          </a:p>
        </p:txBody>
      </p:sp>
      <p:cxnSp>
        <p:nvCxnSpPr>
          <p:cNvPr id="14" name="Straight Connector 13">
            <a:extLst>
              <a:ext uri="{FF2B5EF4-FFF2-40B4-BE49-F238E27FC236}">
                <a16:creationId xmlns:a16="http://schemas.microsoft.com/office/drawing/2014/main" id="{31261061-6966-4D4A-900A-BDB87A066A19}"/>
              </a:ext>
            </a:extLst>
          </p:cNvPr>
          <p:cNvCxnSpPr/>
          <p:nvPr/>
        </p:nvCxnSpPr>
        <p:spPr>
          <a:xfrm>
            <a:off x="6115664" y="1130712"/>
            <a:ext cx="0" cy="560930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D7719C41-A9A9-4F8A-AF8C-997E7A7CF9D4}"/>
              </a:ext>
            </a:extLst>
          </p:cNvPr>
          <p:cNvSpPr/>
          <p:nvPr/>
        </p:nvSpPr>
        <p:spPr>
          <a:xfrm rot="16200000">
            <a:off x="2045110" y="2124997"/>
            <a:ext cx="953728" cy="577645"/>
          </a:xfrm>
          <a:prstGeom prst="downArrow">
            <a:avLst/>
          </a:pr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12263F0B-13CA-4CE9-B947-9091E811CA0A}"/>
              </a:ext>
            </a:extLst>
          </p:cNvPr>
          <p:cNvSpPr/>
          <p:nvPr/>
        </p:nvSpPr>
        <p:spPr>
          <a:xfrm>
            <a:off x="3324532" y="2139803"/>
            <a:ext cx="2015612" cy="415465"/>
          </a:xfrm>
          <a:prstGeom prst="roundRect">
            <a:avLst/>
          </a:prstGeom>
          <a:solidFill>
            <a:srgbClr val="AA24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latin typeface="Georgia" panose="02040502050405020303" pitchFamily="18" charset="0"/>
              </a:rPr>
              <a:t>Hashgraph</a:t>
            </a:r>
            <a:endParaRPr lang="en-US" sz="1200">
              <a:latin typeface="Georgia" panose="02040502050405020303" pitchFamily="18" charset="0"/>
            </a:endParaRPr>
          </a:p>
        </p:txBody>
      </p:sp>
      <p:sp>
        <p:nvSpPr>
          <p:cNvPr id="19" name="Rectangle: Rounded Corners 18">
            <a:extLst>
              <a:ext uri="{FF2B5EF4-FFF2-40B4-BE49-F238E27FC236}">
                <a16:creationId xmlns:a16="http://schemas.microsoft.com/office/drawing/2014/main" id="{6BCEBFBC-8B92-4B14-B713-4C4BFB1DD537}"/>
              </a:ext>
            </a:extLst>
          </p:cNvPr>
          <p:cNvSpPr/>
          <p:nvPr/>
        </p:nvSpPr>
        <p:spPr>
          <a:xfrm>
            <a:off x="3298723" y="2682951"/>
            <a:ext cx="2015612" cy="415465"/>
          </a:xfrm>
          <a:prstGeom prst="roundRect">
            <a:avLst/>
          </a:prstGeom>
          <a:solidFill>
            <a:srgbClr val="AA24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Directed Acyclic Graph</a:t>
            </a:r>
          </a:p>
        </p:txBody>
      </p:sp>
      <p:sp>
        <p:nvSpPr>
          <p:cNvPr id="20" name="Rectangle: Rounded Corners 19">
            <a:extLst>
              <a:ext uri="{FF2B5EF4-FFF2-40B4-BE49-F238E27FC236}">
                <a16:creationId xmlns:a16="http://schemas.microsoft.com/office/drawing/2014/main" id="{D6DD9477-D5A1-46CF-AF0F-E4BF10A3BBE9}"/>
              </a:ext>
            </a:extLst>
          </p:cNvPr>
          <p:cNvSpPr/>
          <p:nvPr/>
        </p:nvSpPr>
        <p:spPr>
          <a:xfrm>
            <a:off x="3324532" y="3249511"/>
            <a:ext cx="2015612" cy="415465"/>
          </a:xfrm>
          <a:prstGeom prst="roundRect">
            <a:avLst/>
          </a:prstGeom>
          <a:solidFill>
            <a:srgbClr val="AA24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latin typeface="Georgia" panose="02040502050405020303" pitchFamily="18" charset="0"/>
              </a:rPr>
              <a:t>Holochain</a:t>
            </a:r>
            <a:endParaRPr lang="en-US" sz="1200">
              <a:latin typeface="Georgia" panose="02040502050405020303" pitchFamily="18" charset="0"/>
            </a:endParaRPr>
          </a:p>
        </p:txBody>
      </p:sp>
      <p:sp>
        <p:nvSpPr>
          <p:cNvPr id="21" name="Rectangle: Rounded Corners 20">
            <a:extLst>
              <a:ext uri="{FF2B5EF4-FFF2-40B4-BE49-F238E27FC236}">
                <a16:creationId xmlns:a16="http://schemas.microsoft.com/office/drawing/2014/main" id="{C153A6AA-BB46-4DD7-9EB3-B4A9C35B071D}"/>
              </a:ext>
            </a:extLst>
          </p:cNvPr>
          <p:cNvSpPr/>
          <p:nvPr/>
        </p:nvSpPr>
        <p:spPr>
          <a:xfrm>
            <a:off x="481780" y="4726758"/>
            <a:ext cx="1553495" cy="798947"/>
          </a:xfrm>
          <a:prstGeom prst="roundRect">
            <a:avLst/>
          </a:prstGeom>
          <a:solidFill>
            <a:srgbClr val="175C2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Based on access</a:t>
            </a:r>
          </a:p>
        </p:txBody>
      </p:sp>
      <p:sp>
        <p:nvSpPr>
          <p:cNvPr id="22" name="Arrow: Down 21">
            <a:extLst>
              <a:ext uri="{FF2B5EF4-FFF2-40B4-BE49-F238E27FC236}">
                <a16:creationId xmlns:a16="http://schemas.microsoft.com/office/drawing/2014/main" id="{5B9EA276-8BF1-45B9-BF1B-B2C02A44BBA8}"/>
              </a:ext>
            </a:extLst>
          </p:cNvPr>
          <p:cNvSpPr/>
          <p:nvPr/>
        </p:nvSpPr>
        <p:spPr>
          <a:xfrm rot="16200000">
            <a:off x="2041958" y="4914799"/>
            <a:ext cx="953728" cy="577645"/>
          </a:xfrm>
          <a:prstGeom prst="downArrow">
            <a:avLst/>
          </a:pr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1D14F53-252A-47CB-8458-97789E94420A}"/>
              </a:ext>
            </a:extLst>
          </p:cNvPr>
          <p:cNvSpPr/>
          <p:nvPr/>
        </p:nvSpPr>
        <p:spPr>
          <a:xfrm>
            <a:off x="3298723" y="3958623"/>
            <a:ext cx="2015612" cy="415465"/>
          </a:xfrm>
          <a:prstGeom prst="roundRect">
            <a:avLst/>
          </a:prstGeom>
          <a:solidFill>
            <a:srgbClr val="AA24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Public</a:t>
            </a:r>
          </a:p>
        </p:txBody>
      </p:sp>
      <p:sp>
        <p:nvSpPr>
          <p:cNvPr id="24" name="Rectangle: Rounded Corners 23">
            <a:extLst>
              <a:ext uri="{FF2B5EF4-FFF2-40B4-BE49-F238E27FC236}">
                <a16:creationId xmlns:a16="http://schemas.microsoft.com/office/drawing/2014/main" id="{8D4A0558-B508-427D-A7CB-55712B17C56B}"/>
              </a:ext>
            </a:extLst>
          </p:cNvPr>
          <p:cNvSpPr/>
          <p:nvPr/>
        </p:nvSpPr>
        <p:spPr>
          <a:xfrm>
            <a:off x="3298723" y="4479782"/>
            <a:ext cx="2015612" cy="415465"/>
          </a:xfrm>
          <a:prstGeom prst="roundRect">
            <a:avLst/>
          </a:prstGeom>
          <a:solidFill>
            <a:srgbClr val="AA24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Private</a:t>
            </a:r>
          </a:p>
        </p:txBody>
      </p:sp>
      <p:sp>
        <p:nvSpPr>
          <p:cNvPr id="25" name="Rectangle: Rounded Corners 24">
            <a:extLst>
              <a:ext uri="{FF2B5EF4-FFF2-40B4-BE49-F238E27FC236}">
                <a16:creationId xmlns:a16="http://schemas.microsoft.com/office/drawing/2014/main" id="{FA24F404-6727-493E-BC57-A27C37EBF1E7}"/>
              </a:ext>
            </a:extLst>
          </p:cNvPr>
          <p:cNvSpPr/>
          <p:nvPr/>
        </p:nvSpPr>
        <p:spPr>
          <a:xfrm>
            <a:off x="3298723" y="5017053"/>
            <a:ext cx="2015612" cy="415465"/>
          </a:xfrm>
          <a:prstGeom prst="roundRect">
            <a:avLst/>
          </a:prstGeom>
          <a:solidFill>
            <a:srgbClr val="AA24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Permissioned</a:t>
            </a:r>
          </a:p>
        </p:txBody>
      </p:sp>
      <p:sp>
        <p:nvSpPr>
          <p:cNvPr id="26" name="Rectangle: Rounded Corners 25">
            <a:extLst>
              <a:ext uri="{FF2B5EF4-FFF2-40B4-BE49-F238E27FC236}">
                <a16:creationId xmlns:a16="http://schemas.microsoft.com/office/drawing/2014/main" id="{CB46CBC4-A93E-48DA-9FBC-2B525DAE1572}"/>
              </a:ext>
            </a:extLst>
          </p:cNvPr>
          <p:cNvSpPr/>
          <p:nvPr/>
        </p:nvSpPr>
        <p:spPr>
          <a:xfrm>
            <a:off x="3298723" y="5529013"/>
            <a:ext cx="2015612" cy="415465"/>
          </a:xfrm>
          <a:prstGeom prst="roundRect">
            <a:avLst/>
          </a:prstGeom>
          <a:solidFill>
            <a:srgbClr val="AA24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Consortium</a:t>
            </a:r>
          </a:p>
        </p:txBody>
      </p:sp>
      <p:sp>
        <p:nvSpPr>
          <p:cNvPr id="27" name="Rectangle: Rounded Corners 26">
            <a:extLst>
              <a:ext uri="{FF2B5EF4-FFF2-40B4-BE49-F238E27FC236}">
                <a16:creationId xmlns:a16="http://schemas.microsoft.com/office/drawing/2014/main" id="{663157FB-3689-4F5C-B73E-B6FE9C51FAEE}"/>
              </a:ext>
            </a:extLst>
          </p:cNvPr>
          <p:cNvSpPr/>
          <p:nvPr/>
        </p:nvSpPr>
        <p:spPr>
          <a:xfrm>
            <a:off x="3298723" y="6040973"/>
            <a:ext cx="2015612" cy="415465"/>
          </a:xfrm>
          <a:prstGeom prst="roundRect">
            <a:avLst/>
          </a:prstGeom>
          <a:solidFill>
            <a:srgbClr val="AA24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Hybrid</a:t>
            </a:r>
          </a:p>
        </p:txBody>
      </p:sp>
      <p:cxnSp>
        <p:nvCxnSpPr>
          <p:cNvPr id="42" name="Straight Connector 41">
            <a:extLst>
              <a:ext uri="{FF2B5EF4-FFF2-40B4-BE49-F238E27FC236}">
                <a16:creationId xmlns:a16="http://schemas.microsoft.com/office/drawing/2014/main" id="{9745672F-D41C-43C9-A489-8FC9B02DF0ED}"/>
              </a:ext>
            </a:extLst>
          </p:cNvPr>
          <p:cNvCxnSpPr>
            <a:cxnSpLocks/>
          </p:cNvCxnSpPr>
          <p:nvPr/>
        </p:nvCxnSpPr>
        <p:spPr>
          <a:xfrm flipV="1">
            <a:off x="400692" y="3810955"/>
            <a:ext cx="5714972" cy="75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6139402-3F1E-4A5E-BAF5-E3D1B5CF47C6}"/>
              </a:ext>
            </a:extLst>
          </p:cNvPr>
          <p:cNvSpPr/>
          <p:nvPr/>
        </p:nvSpPr>
        <p:spPr>
          <a:xfrm>
            <a:off x="328773" y="1130712"/>
            <a:ext cx="5486399" cy="3468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a:latin typeface="Georgia" panose="02040502050405020303" pitchFamily="18" charset="0"/>
              </a:rPr>
              <a:t>Types of DLT</a:t>
            </a:r>
          </a:p>
        </p:txBody>
      </p:sp>
      <p:sp>
        <p:nvSpPr>
          <p:cNvPr id="45" name="Rectangle 44">
            <a:extLst>
              <a:ext uri="{FF2B5EF4-FFF2-40B4-BE49-F238E27FC236}">
                <a16:creationId xmlns:a16="http://schemas.microsoft.com/office/drawing/2014/main" id="{1D981136-7E86-4502-956C-AC14D30771C2}"/>
              </a:ext>
            </a:extLst>
          </p:cNvPr>
          <p:cNvSpPr/>
          <p:nvPr/>
        </p:nvSpPr>
        <p:spPr>
          <a:xfrm>
            <a:off x="6344238" y="1141868"/>
            <a:ext cx="5486399" cy="3468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a:latin typeface="Georgia" panose="02040502050405020303" pitchFamily="18" charset="0"/>
              </a:rPr>
              <a:t>Components of DLT</a:t>
            </a:r>
          </a:p>
        </p:txBody>
      </p:sp>
      <p:sp>
        <p:nvSpPr>
          <p:cNvPr id="46" name="Rectangle: Rounded Corners 45">
            <a:extLst>
              <a:ext uri="{FF2B5EF4-FFF2-40B4-BE49-F238E27FC236}">
                <a16:creationId xmlns:a16="http://schemas.microsoft.com/office/drawing/2014/main" id="{4DD98E96-CE34-477E-8BA5-348214A3E874}"/>
              </a:ext>
            </a:extLst>
          </p:cNvPr>
          <p:cNvSpPr/>
          <p:nvPr/>
        </p:nvSpPr>
        <p:spPr>
          <a:xfrm>
            <a:off x="8081074" y="1782957"/>
            <a:ext cx="2012723" cy="503234"/>
          </a:xfrm>
          <a:prstGeom prst="round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Node</a:t>
            </a:r>
          </a:p>
        </p:txBody>
      </p:sp>
      <p:sp>
        <p:nvSpPr>
          <p:cNvPr id="47" name="Rectangle: Rounded Corners 46">
            <a:extLst>
              <a:ext uri="{FF2B5EF4-FFF2-40B4-BE49-F238E27FC236}">
                <a16:creationId xmlns:a16="http://schemas.microsoft.com/office/drawing/2014/main" id="{8886B0C6-D210-444A-933F-5C4148EFA8E4}"/>
              </a:ext>
            </a:extLst>
          </p:cNvPr>
          <p:cNvSpPr/>
          <p:nvPr/>
        </p:nvSpPr>
        <p:spPr>
          <a:xfrm>
            <a:off x="8081073" y="5485128"/>
            <a:ext cx="2012723" cy="503234"/>
          </a:xfrm>
          <a:prstGeom prst="round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Identity Management</a:t>
            </a:r>
          </a:p>
        </p:txBody>
      </p:sp>
      <p:sp>
        <p:nvSpPr>
          <p:cNvPr id="48" name="Rectangle: Rounded Corners 47">
            <a:extLst>
              <a:ext uri="{FF2B5EF4-FFF2-40B4-BE49-F238E27FC236}">
                <a16:creationId xmlns:a16="http://schemas.microsoft.com/office/drawing/2014/main" id="{F5E76A47-3D51-45A9-9379-6BC5145FF632}"/>
              </a:ext>
            </a:extLst>
          </p:cNvPr>
          <p:cNvSpPr/>
          <p:nvPr/>
        </p:nvSpPr>
        <p:spPr>
          <a:xfrm>
            <a:off x="9697493" y="2676842"/>
            <a:ext cx="2012723" cy="503234"/>
          </a:xfrm>
          <a:prstGeom prst="round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Distributed Ledger</a:t>
            </a:r>
          </a:p>
        </p:txBody>
      </p:sp>
      <p:sp>
        <p:nvSpPr>
          <p:cNvPr id="49" name="Rectangle: Rounded Corners 48">
            <a:extLst>
              <a:ext uri="{FF2B5EF4-FFF2-40B4-BE49-F238E27FC236}">
                <a16:creationId xmlns:a16="http://schemas.microsoft.com/office/drawing/2014/main" id="{F5C4B8D8-3E9B-4670-A0E9-0FBCBA5942A3}"/>
              </a:ext>
            </a:extLst>
          </p:cNvPr>
          <p:cNvSpPr/>
          <p:nvPr/>
        </p:nvSpPr>
        <p:spPr>
          <a:xfrm>
            <a:off x="6513045" y="4540926"/>
            <a:ext cx="2012723" cy="503234"/>
          </a:xfrm>
          <a:prstGeom prst="round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Transaction Ordering</a:t>
            </a:r>
          </a:p>
        </p:txBody>
      </p:sp>
      <p:sp>
        <p:nvSpPr>
          <p:cNvPr id="50" name="Rectangle: Rounded Corners 49">
            <a:extLst>
              <a:ext uri="{FF2B5EF4-FFF2-40B4-BE49-F238E27FC236}">
                <a16:creationId xmlns:a16="http://schemas.microsoft.com/office/drawing/2014/main" id="{B391A8B0-4BCF-4110-94F7-CC9AAA959C12}"/>
              </a:ext>
            </a:extLst>
          </p:cNvPr>
          <p:cNvSpPr/>
          <p:nvPr/>
        </p:nvSpPr>
        <p:spPr>
          <a:xfrm>
            <a:off x="6513045" y="2672495"/>
            <a:ext cx="2012723" cy="503234"/>
          </a:xfrm>
          <a:prstGeom prst="round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Georgia" panose="02040502050405020303" pitchFamily="18" charset="0"/>
              </a:rPr>
              <a:t>Consensus Protocol</a:t>
            </a:r>
          </a:p>
        </p:txBody>
      </p:sp>
      <p:sp>
        <p:nvSpPr>
          <p:cNvPr id="51" name="Rectangle: Rounded Corners 50">
            <a:extLst>
              <a:ext uri="{FF2B5EF4-FFF2-40B4-BE49-F238E27FC236}">
                <a16:creationId xmlns:a16="http://schemas.microsoft.com/office/drawing/2014/main" id="{1C3EC3DC-2035-444D-9FCD-85E384E0216F}"/>
              </a:ext>
            </a:extLst>
          </p:cNvPr>
          <p:cNvSpPr/>
          <p:nvPr/>
        </p:nvSpPr>
        <p:spPr>
          <a:xfrm>
            <a:off x="8081074" y="3619626"/>
            <a:ext cx="2012723" cy="503234"/>
          </a:xfrm>
          <a:prstGeom prst="round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Georgia"/>
              </a:rPr>
              <a:t>Cryptography</a:t>
            </a:r>
            <a:endParaRPr lang="en-US" sz="1200">
              <a:latin typeface="Georgia" panose="02040502050405020303" pitchFamily="18" charset="0"/>
            </a:endParaRPr>
          </a:p>
        </p:txBody>
      </p:sp>
      <p:sp>
        <p:nvSpPr>
          <p:cNvPr id="52" name="Rectangle: Rounded Corners 51">
            <a:extLst>
              <a:ext uri="{FF2B5EF4-FFF2-40B4-BE49-F238E27FC236}">
                <a16:creationId xmlns:a16="http://schemas.microsoft.com/office/drawing/2014/main" id="{AA1DF992-D372-4BC2-B593-E780F710249B}"/>
              </a:ext>
            </a:extLst>
          </p:cNvPr>
          <p:cNvSpPr/>
          <p:nvPr/>
        </p:nvSpPr>
        <p:spPr>
          <a:xfrm>
            <a:off x="9697493" y="4540926"/>
            <a:ext cx="2012723" cy="503234"/>
          </a:xfrm>
          <a:prstGeom prst="round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Georgia"/>
              </a:rPr>
              <a:t>Fault Tolerance</a:t>
            </a:r>
            <a:endParaRPr lang="en-US" sz="1200">
              <a:latin typeface="Georgia" panose="02040502050405020303" pitchFamily="18" charset="0"/>
            </a:endParaRPr>
          </a:p>
        </p:txBody>
      </p:sp>
    </p:spTree>
    <p:custDataLst>
      <p:custData r:id="rId1"/>
    </p:custDataLst>
    <p:extLst>
      <p:ext uri="{BB962C8B-B14F-4D97-AF65-F5344CB8AC3E}">
        <p14:creationId xmlns:p14="http://schemas.microsoft.com/office/powerpoint/2010/main" val="79752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79EB532-D0C0-430F-9712-0BA64A54323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Nodes and Distributed ledgers</a:t>
            </a:r>
          </a:p>
        </p:txBody>
      </p:sp>
      <p:grpSp>
        <p:nvGrpSpPr>
          <p:cNvPr id="5" name="Group 4">
            <a:extLst>
              <a:ext uri="{FF2B5EF4-FFF2-40B4-BE49-F238E27FC236}">
                <a16:creationId xmlns:a16="http://schemas.microsoft.com/office/drawing/2014/main" id="{5E1AA6DC-863F-462B-AA40-AC7B351C2B9C}"/>
              </a:ext>
            </a:extLst>
          </p:cNvPr>
          <p:cNvGrpSpPr/>
          <p:nvPr/>
        </p:nvGrpSpPr>
        <p:grpSpPr>
          <a:xfrm>
            <a:off x="7055507" y="1106311"/>
            <a:ext cx="4590105" cy="5224295"/>
            <a:chOff x="6377780" y="647648"/>
            <a:chExt cx="4590105" cy="5224295"/>
          </a:xfrm>
        </p:grpSpPr>
        <p:pic>
          <p:nvPicPr>
            <p:cNvPr id="6" name="Graphic 5" descr="Hospital with solid fill">
              <a:extLst>
                <a:ext uri="{FF2B5EF4-FFF2-40B4-BE49-F238E27FC236}">
                  <a16:creationId xmlns:a16="http://schemas.microsoft.com/office/drawing/2014/main" id="{15AF8970-31D1-4888-B6BC-DE41BBEC2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7780" y="1204629"/>
              <a:ext cx="748209" cy="749012"/>
            </a:xfrm>
            <a:prstGeom prst="rect">
              <a:avLst/>
            </a:prstGeom>
          </p:spPr>
        </p:pic>
        <p:pic>
          <p:nvPicPr>
            <p:cNvPr id="7" name="Graphic 6" descr="Production with solid fill">
              <a:extLst>
                <a:ext uri="{FF2B5EF4-FFF2-40B4-BE49-F238E27FC236}">
                  <a16:creationId xmlns:a16="http://schemas.microsoft.com/office/drawing/2014/main" id="{E809361D-3A10-4562-B64D-796C18380D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7150" y="4432998"/>
              <a:ext cx="748209" cy="749012"/>
            </a:xfrm>
            <a:prstGeom prst="rect">
              <a:avLst/>
            </a:prstGeom>
          </p:spPr>
        </p:pic>
        <p:pic>
          <p:nvPicPr>
            <p:cNvPr id="8" name="Graphic 7" descr="Schoolhouse with solid fill">
              <a:extLst>
                <a:ext uri="{FF2B5EF4-FFF2-40B4-BE49-F238E27FC236}">
                  <a16:creationId xmlns:a16="http://schemas.microsoft.com/office/drawing/2014/main" id="{2C959BE8-0E09-47A1-99A8-DC0ED9B4F2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43675" y="1179378"/>
              <a:ext cx="748209" cy="749012"/>
            </a:xfrm>
            <a:prstGeom prst="rect">
              <a:avLst/>
            </a:prstGeom>
          </p:spPr>
        </p:pic>
        <p:pic>
          <p:nvPicPr>
            <p:cNvPr id="9" name="Graphic 8" descr="Bank with solid fill">
              <a:extLst>
                <a:ext uri="{FF2B5EF4-FFF2-40B4-BE49-F238E27FC236}">
                  <a16:creationId xmlns:a16="http://schemas.microsoft.com/office/drawing/2014/main" id="{FD9BF756-97DB-42D7-8212-FDC35FACE0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19676" y="4518200"/>
              <a:ext cx="748209" cy="749012"/>
            </a:xfrm>
            <a:prstGeom prst="rect">
              <a:avLst/>
            </a:prstGeom>
          </p:spPr>
        </p:pic>
        <p:sp>
          <p:nvSpPr>
            <p:cNvPr id="10" name="TextBox 9">
              <a:extLst>
                <a:ext uri="{FF2B5EF4-FFF2-40B4-BE49-F238E27FC236}">
                  <a16:creationId xmlns:a16="http://schemas.microsoft.com/office/drawing/2014/main" id="{D624B1A4-A05D-4D67-BA4F-901A5088DEC1}"/>
                </a:ext>
              </a:extLst>
            </p:cNvPr>
            <p:cNvSpPr txBox="1"/>
            <p:nvPr/>
          </p:nvSpPr>
          <p:spPr>
            <a:xfrm>
              <a:off x="7745843" y="5569412"/>
              <a:ext cx="1926045" cy="302531"/>
            </a:xfrm>
            <a:prstGeom prst="rect">
              <a:avLst/>
            </a:prstGeom>
            <a:noFill/>
          </p:spPr>
          <p:txBody>
            <a:bodyPr wrap="square" rtlCol="0">
              <a:spAutoFit/>
            </a:bodyPr>
            <a:lstStyle/>
            <a:p>
              <a:pPr algn="ctr"/>
              <a:r>
                <a:rPr lang="en-US" b="1">
                  <a:latin typeface="Georgia" panose="02040502050405020303" pitchFamily="18" charset="0"/>
                </a:rPr>
                <a:t>Distributed ledger</a:t>
              </a:r>
              <a:r>
                <a:rPr lang="en-US" b="1"/>
                <a:t> </a:t>
              </a:r>
            </a:p>
          </p:txBody>
        </p:sp>
        <p:grpSp>
          <p:nvGrpSpPr>
            <p:cNvPr id="11" name="Group 10">
              <a:extLst>
                <a:ext uri="{FF2B5EF4-FFF2-40B4-BE49-F238E27FC236}">
                  <a16:creationId xmlns:a16="http://schemas.microsoft.com/office/drawing/2014/main" id="{6A0A8A1B-732D-4B91-B505-83765CDF3ECA}"/>
                </a:ext>
              </a:extLst>
            </p:cNvPr>
            <p:cNvGrpSpPr/>
            <p:nvPr/>
          </p:nvGrpSpPr>
          <p:grpSpPr>
            <a:xfrm>
              <a:off x="6904287" y="1952229"/>
              <a:ext cx="3762296" cy="2482284"/>
              <a:chOff x="7230769" y="2065060"/>
              <a:chExt cx="3109336" cy="2256621"/>
            </a:xfrm>
          </p:grpSpPr>
          <p:pic>
            <p:nvPicPr>
              <p:cNvPr id="12" name="Graphic 11" descr="Document outline">
                <a:extLst>
                  <a:ext uri="{FF2B5EF4-FFF2-40B4-BE49-F238E27FC236}">
                    <a16:creationId xmlns:a16="http://schemas.microsoft.com/office/drawing/2014/main" id="{3DEC9204-2708-4591-89B8-F31BAA7A3D8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30769" y="2065060"/>
                <a:ext cx="538001" cy="499320"/>
              </a:xfrm>
              <a:prstGeom prst="rect">
                <a:avLst/>
              </a:prstGeom>
            </p:spPr>
          </p:pic>
          <p:pic>
            <p:nvPicPr>
              <p:cNvPr id="13" name="Graphic 12" descr="Document outline">
                <a:extLst>
                  <a:ext uri="{FF2B5EF4-FFF2-40B4-BE49-F238E27FC236}">
                    <a16:creationId xmlns:a16="http://schemas.microsoft.com/office/drawing/2014/main" id="{043B317D-DD9D-4121-9548-51A99A50C5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79124" y="2065060"/>
                <a:ext cx="538001" cy="499320"/>
              </a:xfrm>
              <a:prstGeom prst="rect">
                <a:avLst/>
              </a:prstGeom>
            </p:spPr>
          </p:pic>
          <p:pic>
            <p:nvPicPr>
              <p:cNvPr id="14" name="Graphic 13" descr="Document outline">
                <a:extLst>
                  <a:ext uri="{FF2B5EF4-FFF2-40B4-BE49-F238E27FC236}">
                    <a16:creationId xmlns:a16="http://schemas.microsoft.com/office/drawing/2014/main" id="{B46B8736-00B6-4025-A528-856FA0F6840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30769" y="3820985"/>
                <a:ext cx="538001" cy="499320"/>
              </a:xfrm>
              <a:prstGeom prst="rect">
                <a:avLst/>
              </a:prstGeom>
            </p:spPr>
          </p:pic>
          <p:pic>
            <p:nvPicPr>
              <p:cNvPr id="15" name="Graphic 14" descr="Document outline">
                <a:extLst>
                  <a:ext uri="{FF2B5EF4-FFF2-40B4-BE49-F238E27FC236}">
                    <a16:creationId xmlns:a16="http://schemas.microsoft.com/office/drawing/2014/main" id="{F1816103-D37A-48C7-80F7-332C1F2C316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2104" y="3822361"/>
                <a:ext cx="538001" cy="499320"/>
              </a:xfrm>
              <a:prstGeom prst="rect">
                <a:avLst/>
              </a:prstGeom>
            </p:spPr>
          </p:pic>
          <p:cxnSp>
            <p:nvCxnSpPr>
              <p:cNvPr id="16" name="Straight Arrow Connector 15">
                <a:extLst>
                  <a:ext uri="{FF2B5EF4-FFF2-40B4-BE49-F238E27FC236}">
                    <a16:creationId xmlns:a16="http://schemas.microsoft.com/office/drawing/2014/main" id="{FE392BD9-F3A0-47C8-868D-FA327439AC81}"/>
                  </a:ext>
                </a:extLst>
              </p:cNvPr>
              <p:cNvCxnSpPr>
                <a:stCxn id="12" idx="3"/>
                <a:endCxn id="13" idx="1"/>
              </p:cNvCxnSpPr>
              <p:nvPr/>
            </p:nvCxnSpPr>
            <p:spPr>
              <a:xfrm>
                <a:off x="7768770" y="2314720"/>
                <a:ext cx="1910354" cy="0"/>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64B3FEE-30EF-4C0F-883C-A199C6B4A7FA}"/>
                  </a:ext>
                </a:extLst>
              </p:cNvPr>
              <p:cNvCxnSpPr>
                <a:cxnSpLocks/>
                <a:stCxn id="12" idx="2"/>
                <a:endCxn id="14" idx="0"/>
              </p:cNvCxnSpPr>
              <p:nvPr/>
            </p:nvCxnSpPr>
            <p:spPr>
              <a:xfrm>
                <a:off x="7499770" y="2564380"/>
                <a:ext cx="0" cy="1256605"/>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DD7D5D-7B38-416D-9FBA-DD3C95DF7F26}"/>
                  </a:ext>
                </a:extLst>
              </p:cNvPr>
              <p:cNvCxnSpPr>
                <a:cxnSpLocks/>
              </p:cNvCxnSpPr>
              <p:nvPr/>
            </p:nvCxnSpPr>
            <p:spPr>
              <a:xfrm>
                <a:off x="9994783" y="2757009"/>
                <a:ext cx="0" cy="871349"/>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2ADDAC2-7B28-410A-BA13-B2CDDDF27540}"/>
                  </a:ext>
                </a:extLst>
              </p:cNvPr>
              <p:cNvCxnSpPr>
                <a:cxnSpLocks/>
                <a:stCxn id="14" idx="3"/>
                <a:endCxn id="15" idx="1"/>
              </p:cNvCxnSpPr>
              <p:nvPr/>
            </p:nvCxnSpPr>
            <p:spPr>
              <a:xfrm>
                <a:off x="7768770" y="4070645"/>
                <a:ext cx="2033334" cy="1376"/>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83A649-F44A-4E9B-8F0C-2B93B5FFC125}"/>
                  </a:ext>
                </a:extLst>
              </p:cNvPr>
              <p:cNvCxnSpPr>
                <a:cxnSpLocks/>
              </p:cNvCxnSpPr>
              <p:nvPr/>
            </p:nvCxnSpPr>
            <p:spPr>
              <a:xfrm>
                <a:off x="7749495" y="2626950"/>
                <a:ext cx="2052609" cy="1276557"/>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AEEF77B-07C8-4798-A771-F7275AA7DF42}"/>
                  </a:ext>
                </a:extLst>
              </p:cNvPr>
              <p:cNvCxnSpPr>
                <a:cxnSpLocks/>
              </p:cNvCxnSpPr>
              <p:nvPr/>
            </p:nvCxnSpPr>
            <p:spPr>
              <a:xfrm flipV="1">
                <a:off x="7768770" y="2639954"/>
                <a:ext cx="1906770" cy="1263553"/>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B149F9BD-5197-4EEC-A5D0-3F1168689E46}"/>
                </a:ext>
              </a:extLst>
            </p:cNvPr>
            <p:cNvSpPr txBox="1"/>
            <p:nvPr/>
          </p:nvSpPr>
          <p:spPr>
            <a:xfrm>
              <a:off x="7683603" y="647648"/>
              <a:ext cx="1926045" cy="369332"/>
            </a:xfrm>
            <a:prstGeom prst="rect">
              <a:avLst/>
            </a:prstGeom>
            <a:noFill/>
          </p:spPr>
          <p:txBody>
            <a:bodyPr wrap="square" rtlCol="0">
              <a:spAutoFit/>
            </a:bodyPr>
            <a:lstStyle/>
            <a:p>
              <a:pPr algn="ctr"/>
              <a:r>
                <a:rPr lang="en-US" b="1">
                  <a:latin typeface="Georgia" panose="02040502050405020303" pitchFamily="18" charset="0"/>
                </a:rPr>
                <a:t>Nodes</a:t>
              </a:r>
              <a:endParaRPr lang="en-US" b="1"/>
            </a:p>
          </p:txBody>
        </p:sp>
      </p:grpSp>
      <p:sp>
        <p:nvSpPr>
          <p:cNvPr id="22" name="Rectangle 21">
            <a:extLst>
              <a:ext uri="{FF2B5EF4-FFF2-40B4-BE49-F238E27FC236}">
                <a16:creationId xmlns:a16="http://schemas.microsoft.com/office/drawing/2014/main" id="{1CA17D91-5EBC-469F-B8C4-C074E480DD64}"/>
              </a:ext>
            </a:extLst>
          </p:cNvPr>
          <p:cNvSpPr/>
          <p:nvPr/>
        </p:nvSpPr>
        <p:spPr>
          <a:xfrm>
            <a:off x="396810" y="1283109"/>
            <a:ext cx="5869857" cy="52405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a:solidFill>
                <a:srgbClr val="1C1D20"/>
              </a:solidFill>
              <a:effectLst/>
              <a:latin typeface="Georgia" panose="02040502050405020303" pitchFamily="18" charset="0"/>
            </a:endParaRPr>
          </a:p>
          <a:p>
            <a:pPr algn="ctr"/>
            <a:endParaRPr lang="en-US">
              <a:latin typeface="Georgia" panose="02040502050405020303" pitchFamily="18" charset="0"/>
            </a:endParaRPr>
          </a:p>
        </p:txBody>
      </p:sp>
      <p:sp>
        <p:nvSpPr>
          <p:cNvPr id="23" name="Rectangle: Rounded Corners 22">
            <a:extLst>
              <a:ext uri="{FF2B5EF4-FFF2-40B4-BE49-F238E27FC236}">
                <a16:creationId xmlns:a16="http://schemas.microsoft.com/office/drawing/2014/main" id="{7958D336-0988-4904-9FE9-F1CEA5E48023}"/>
              </a:ext>
            </a:extLst>
          </p:cNvPr>
          <p:cNvSpPr/>
          <p:nvPr/>
        </p:nvSpPr>
        <p:spPr>
          <a:xfrm>
            <a:off x="1647473" y="2582597"/>
            <a:ext cx="4379701" cy="106188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0">
                <a:solidFill>
                  <a:srgbClr val="1C1D20"/>
                </a:solidFill>
                <a:effectLst/>
                <a:latin typeface="Georgia" panose="02040502050405020303" pitchFamily="18" charset="0"/>
              </a:rPr>
              <a:t>Distributed ledger:</a:t>
            </a:r>
            <a:r>
              <a:rPr lang="en-US" sz="1400" b="0" i="0">
                <a:solidFill>
                  <a:srgbClr val="1C1D20"/>
                </a:solidFill>
                <a:effectLst/>
                <a:latin typeface="Georgia" panose="02040502050405020303" pitchFamily="18" charset="0"/>
              </a:rPr>
              <a:t> </a:t>
            </a:r>
          </a:p>
          <a:p>
            <a:r>
              <a:rPr lang="en-US" sz="1400" b="0" i="0">
                <a:solidFill>
                  <a:srgbClr val="1C1D20"/>
                </a:solidFill>
                <a:effectLst/>
                <a:latin typeface="Georgia" panose="02040502050405020303" pitchFamily="18" charset="0"/>
              </a:rPr>
              <a:t>A database that's shared and synchronized on a network.</a:t>
            </a:r>
          </a:p>
        </p:txBody>
      </p:sp>
      <p:sp>
        <p:nvSpPr>
          <p:cNvPr id="24" name="Rectangle: Rounded Corners 23">
            <a:extLst>
              <a:ext uri="{FF2B5EF4-FFF2-40B4-BE49-F238E27FC236}">
                <a16:creationId xmlns:a16="http://schemas.microsoft.com/office/drawing/2014/main" id="{C7517633-0015-4DF8-B88B-EFF0BFD16082}"/>
              </a:ext>
            </a:extLst>
          </p:cNvPr>
          <p:cNvSpPr/>
          <p:nvPr/>
        </p:nvSpPr>
        <p:spPr>
          <a:xfrm>
            <a:off x="1654876" y="4464147"/>
            <a:ext cx="4464739" cy="12617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1" i="0">
                <a:solidFill>
                  <a:srgbClr val="1C1D20"/>
                </a:solidFill>
                <a:effectLst/>
                <a:latin typeface="Georgia" panose="02040502050405020303" pitchFamily="18" charset="0"/>
              </a:rPr>
              <a:t>Nodes:</a:t>
            </a:r>
            <a:r>
              <a:rPr lang="en-US" sz="1400" b="0" i="0">
                <a:solidFill>
                  <a:srgbClr val="1C1D20"/>
                </a:solidFill>
                <a:effectLst/>
                <a:latin typeface="Georgia" panose="02040502050405020303" pitchFamily="18" charset="0"/>
              </a:rPr>
              <a:t> Independent devices, such as computers, that store and update the distributed ledger. All the nodes on the network have their own copy of the ledger and communicate with each other.</a:t>
            </a:r>
          </a:p>
        </p:txBody>
      </p:sp>
      <p:sp>
        <p:nvSpPr>
          <p:cNvPr id="25" name="TextBox 24">
            <a:extLst>
              <a:ext uri="{FF2B5EF4-FFF2-40B4-BE49-F238E27FC236}">
                <a16:creationId xmlns:a16="http://schemas.microsoft.com/office/drawing/2014/main" id="{7F76FCB0-9B2D-4631-8122-CEF29F5C278D}"/>
              </a:ext>
            </a:extLst>
          </p:cNvPr>
          <p:cNvSpPr txBox="1"/>
          <p:nvPr/>
        </p:nvSpPr>
        <p:spPr>
          <a:xfrm>
            <a:off x="622389" y="1638041"/>
            <a:ext cx="5326127" cy="584775"/>
          </a:xfrm>
          <a:prstGeom prst="rect">
            <a:avLst/>
          </a:prstGeom>
          <a:noFill/>
        </p:spPr>
        <p:txBody>
          <a:bodyPr wrap="square" rtlCol="0">
            <a:spAutoFit/>
          </a:bodyPr>
          <a:lstStyle/>
          <a:p>
            <a:pPr algn="l"/>
            <a:r>
              <a:rPr lang="en-US" sz="1600" b="0" i="0">
                <a:solidFill>
                  <a:srgbClr val="1C1D20"/>
                </a:solidFill>
                <a:effectLst/>
                <a:latin typeface="Georgia" panose="02040502050405020303" pitchFamily="18" charset="0"/>
              </a:rPr>
              <a:t>The two basic components of distributed ledger technology are - </a:t>
            </a:r>
          </a:p>
        </p:txBody>
      </p:sp>
      <p:cxnSp>
        <p:nvCxnSpPr>
          <p:cNvPr id="27" name="Straight Arrow Connector 26">
            <a:extLst>
              <a:ext uri="{FF2B5EF4-FFF2-40B4-BE49-F238E27FC236}">
                <a16:creationId xmlns:a16="http://schemas.microsoft.com/office/drawing/2014/main" id="{F78E5F09-D662-4F83-80BC-C918C5929534}"/>
              </a:ext>
            </a:extLst>
          </p:cNvPr>
          <p:cNvCxnSpPr/>
          <p:nvPr/>
        </p:nvCxnSpPr>
        <p:spPr>
          <a:xfrm flipV="1">
            <a:off x="9881419" y="4891661"/>
            <a:ext cx="811912" cy="1076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73BADCA-F40B-400C-829D-8BBCF6D83E60}"/>
              </a:ext>
            </a:extLst>
          </p:cNvPr>
          <p:cNvCxnSpPr/>
          <p:nvPr/>
        </p:nvCxnSpPr>
        <p:spPr>
          <a:xfrm flipH="1" flipV="1">
            <a:off x="8176079" y="4976863"/>
            <a:ext cx="900834" cy="1051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1E25482-BE1D-49E1-8C60-1B0ECA5CECB6}"/>
              </a:ext>
            </a:extLst>
          </p:cNvPr>
          <p:cNvCxnSpPr>
            <a:cxnSpLocks/>
          </p:cNvCxnSpPr>
          <p:nvPr/>
        </p:nvCxnSpPr>
        <p:spPr>
          <a:xfrm flipH="1" flipV="1">
            <a:off x="8093617" y="3043274"/>
            <a:ext cx="1187368" cy="2896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D0FF140-7C4C-4BA3-B5A6-FD0626C096B2}"/>
              </a:ext>
            </a:extLst>
          </p:cNvPr>
          <p:cNvCxnSpPr>
            <a:cxnSpLocks/>
          </p:cNvCxnSpPr>
          <p:nvPr/>
        </p:nvCxnSpPr>
        <p:spPr>
          <a:xfrm flipV="1">
            <a:off x="9553615" y="2969077"/>
            <a:ext cx="1139716" cy="3084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3199A05-1FC8-40B9-B76D-00D4167F004B}"/>
              </a:ext>
            </a:extLst>
          </p:cNvPr>
          <p:cNvCxnSpPr>
            <a:cxnSpLocks/>
          </p:cNvCxnSpPr>
          <p:nvPr/>
        </p:nvCxnSpPr>
        <p:spPr>
          <a:xfrm flipH="1">
            <a:off x="7803716" y="1433635"/>
            <a:ext cx="996280" cy="36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19F824-5BAF-495F-A003-059B7E757115}"/>
              </a:ext>
            </a:extLst>
          </p:cNvPr>
          <p:cNvCxnSpPr>
            <a:cxnSpLocks/>
          </p:cNvCxnSpPr>
          <p:nvPr/>
        </p:nvCxnSpPr>
        <p:spPr>
          <a:xfrm>
            <a:off x="9825122" y="1433635"/>
            <a:ext cx="1273197" cy="323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Graphic 40" descr="Monitor with solid fill">
            <a:extLst>
              <a:ext uri="{FF2B5EF4-FFF2-40B4-BE49-F238E27FC236}">
                <a16:creationId xmlns:a16="http://schemas.microsoft.com/office/drawing/2014/main" id="{3DD9AD31-72AD-42E0-960D-B9CF570469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7422" y="4726273"/>
            <a:ext cx="914400" cy="914400"/>
          </a:xfrm>
          <a:prstGeom prst="rect">
            <a:avLst/>
          </a:prstGeom>
        </p:spPr>
      </p:pic>
      <p:pic>
        <p:nvPicPr>
          <p:cNvPr id="43" name="Graphic 42" descr="Document with solid fill">
            <a:extLst>
              <a:ext uri="{FF2B5EF4-FFF2-40B4-BE49-F238E27FC236}">
                <a16:creationId xmlns:a16="http://schemas.microsoft.com/office/drawing/2014/main" id="{3057FEED-B88C-42DC-BAD8-980E8DD1008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6791" y="2660259"/>
            <a:ext cx="914400" cy="914400"/>
          </a:xfrm>
          <a:prstGeom prst="rect">
            <a:avLst/>
          </a:prstGeom>
        </p:spPr>
      </p:pic>
    </p:spTree>
    <p:custDataLst>
      <p:custData r:id="rId1"/>
    </p:custDataLst>
    <p:extLst>
      <p:ext uri="{BB962C8B-B14F-4D97-AF65-F5344CB8AC3E}">
        <p14:creationId xmlns:p14="http://schemas.microsoft.com/office/powerpoint/2010/main" val="126099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087ADB5-7563-4C66-8342-DE050CDA92F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Identity Management</a:t>
            </a:r>
          </a:p>
        </p:txBody>
      </p:sp>
      <p:grpSp>
        <p:nvGrpSpPr>
          <p:cNvPr id="7" name="Group 6">
            <a:extLst>
              <a:ext uri="{FF2B5EF4-FFF2-40B4-BE49-F238E27FC236}">
                <a16:creationId xmlns:a16="http://schemas.microsoft.com/office/drawing/2014/main" id="{C1BCAFC7-A2C6-4A11-BC97-5E5C54EB69EA}"/>
              </a:ext>
            </a:extLst>
          </p:cNvPr>
          <p:cNvGrpSpPr/>
          <p:nvPr/>
        </p:nvGrpSpPr>
        <p:grpSpPr>
          <a:xfrm>
            <a:off x="250723" y="1160209"/>
            <a:ext cx="5267575" cy="5358580"/>
            <a:chOff x="250723" y="1573163"/>
            <a:chExt cx="10530348" cy="3706761"/>
          </a:xfrm>
        </p:grpSpPr>
        <p:sp>
          <p:nvSpPr>
            <p:cNvPr id="6" name="Rectangle: Rounded Corners 5">
              <a:extLst>
                <a:ext uri="{FF2B5EF4-FFF2-40B4-BE49-F238E27FC236}">
                  <a16:creationId xmlns:a16="http://schemas.microsoft.com/office/drawing/2014/main" id="{F167DC4B-B733-4183-99F2-66011DE975D1}"/>
                </a:ext>
              </a:extLst>
            </p:cNvPr>
            <p:cNvSpPr/>
            <p:nvPr/>
          </p:nvSpPr>
          <p:spPr>
            <a:xfrm>
              <a:off x="250723" y="1573163"/>
              <a:ext cx="10530348" cy="370676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46F4EA-B72C-4DBD-BCCD-6997870A33C7}"/>
                </a:ext>
              </a:extLst>
            </p:cNvPr>
            <p:cNvSpPr txBox="1"/>
            <p:nvPr/>
          </p:nvSpPr>
          <p:spPr>
            <a:xfrm>
              <a:off x="987309" y="2072015"/>
              <a:ext cx="9057174" cy="2938052"/>
            </a:xfrm>
            <a:prstGeom prst="rect">
              <a:avLst/>
            </a:prstGeom>
            <a:noFill/>
          </p:spPr>
          <p:txBody>
            <a:bodyPr wrap="square" rtlCol="0">
              <a:spAutoFit/>
            </a:bodyPr>
            <a:lstStyle/>
            <a:p>
              <a:pPr algn="l"/>
              <a:r>
                <a:rPr lang="en-US" sz="1400" b="0" i="0">
                  <a:effectLst/>
                  <a:latin typeface="Georgia" panose="02040502050405020303" pitchFamily="18" charset="0"/>
                </a:rPr>
                <a:t>In a distributed ledger, all data is linked to an identity (usually referred to as an account or address), to establish ownership. Accounts can be controlled by cryptographic key pairs or smart contract code.</a:t>
              </a:r>
            </a:p>
            <a:p>
              <a:pPr algn="l"/>
              <a:endParaRPr lang="en-US" sz="1400" b="0" i="0">
                <a:effectLst/>
                <a:latin typeface="Georgia" panose="02040502050405020303" pitchFamily="18" charset="0"/>
              </a:endParaRPr>
            </a:p>
            <a:p>
              <a:pPr algn="l"/>
              <a:r>
                <a:rPr lang="en-US" sz="1400" b="0" i="0">
                  <a:effectLst/>
                  <a:latin typeface="Georgia" panose="02040502050405020303" pitchFamily="18" charset="0"/>
                </a:rPr>
                <a:t>In a </a:t>
              </a:r>
              <a:r>
                <a:rPr lang="en-US" sz="1400" b="1" i="0">
                  <a:effectLst/>
                  <a:latin typeface="Georgia" panose="02040502050405020303" pitchFamily="18" charset="0"/>
                </a:rPr>
                <a:t>permissionless DLT network</a:t>
              </a:r>
              <a:r>
                <a:rPr lang="en-US" sz="1400" b="0" i="0">
                  <a:effectLst/>
                  <a:latin typeface="Georgia" panose="02040502050405020303" pitchFamily="18" charset="0"/>
                </a:rPr>
                <a:t>, users can compute a cryptographic key pair locally on their machine (or outsource this feature to a centralized wallet provider). In permissionless DLT networks, an individual user can control one or more ledger identities.</a:t>
              </a:r>
            </a:p>
            <a:p>
              <a:pPr algn="l"/>
              <a:endParaRPr lang="en-US" sz="1400">
                <a:latin typeface="Georgia" panose="02040502050405020303" pitchFamily="18" charset="0"/>
              </a:endParaRPr>
            </a:p>
            <a:p>
              <a:pPr algn="l"/>
              <a:r>
                <a:rPr lang="en-US" sz="1400" b="0" i="0">
                  <a:effectLst/>
                  <a:latin typeface="Georgia" panose="02040502050405020303" pitchFamily="18" charset="0"/>
                </a:rPr>
                <a:t>In </a:t>
              </a:r>
              <a:r>
                <a:rPr lang="en-US" sz="1400" b="1" i="0">
                  <a:effectLst/>
                  <a:latin typeface="Georgia" panose="02040502050405020303" pitchFamily="18" charset="0"/>
                </a:rPr>
                <a:t>permissioned DLT networks</a:t>
              </a:r>
              <a:r>
                <a:rPr lang="en-US" sz="1400" b="0" i="0">
                  <a:effectLst/>
                  <a:latin typeface="Georgia" panose="02040502050405020303" pitchFamily="18" charset="0"/>
                </a:rPr>
                <a:t>, identity is usually more tightly controlled. Even though users can still compute a cryptographic key pair locally on their machine, they may also be required to be certified by a certificate authority before they can submit transactions to change the ledger.</a:t>
              </a:r>
            </a:p>
            <a:p>
              <a:endParaRPr lang="en-US">
                <a:latin typeface="Georgia" panose="02040502050405020303" pitchFamily="18" charset="0"/>
              </a:endParaRPr>
            </a:p>
          </p:txBody>
        </p:sp>
      </p:grpSp>
      <p:sp>
        <p:nvSpPr>
          <p:cNvPr id="11" name="Rectangle 10">
            <a:extLst>
              <a:ext uri="{FF2B5EF4-FFF2-40B4-BE49-F238E27FC236}">
                <a16:creationId xmlns:a16="http://schemas.microsoft.com/office/drawing/2014/main" id="{38249CC7-52E2-A0D4-1737-F875CD09B766}"/>
              </a:ext>
            </a:extLst>
          </p:cNvPr>
          <p:cNvSpPr/>
          <p:nvPr/>
        </p:nvSpPr>
        <p:spPr>
          <a:xfrm>
            <a:off x="6085363" y="1490582"/>
            <a:ext cx="5370319" cy="454228"/>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b="1">
                <a:latin typeface="Georgia"/>
              </a:rPr>
              <a:t>Role of Identity Management</a:t>
            </a:r>
            <a:endParaRPr lang="en-US"/>
          </a:p>
        </p:txBody>
      </p:sp>
      <p:grpSp>
        <p:nvGrpSpPr>
          <p:cNvPr id="27" name="Google Shape;1827;p63">
            <a:extLst>
              <a:ext uri="{FF2B5EF4-FFF2-40B4-BE49-F238E27FC236}">
                <a16:creationId xmlns:a16="http://schemas.microsoft.com/office/drawing/2014/main" id="{0DA400C1-E42B-3E07-6BBF-36EDB0B43728}"/>
              </a:ext>
            </a:extLst>
          </p:cNvPr>
          <p:cNvGrpSpPr/>
          <p:nvPr/>
        </p:nvGrpSpPr>
        <p:grpSpPr>
          <a:xfrm>
            <a:off x="6031310" y="2497668"/>
            <a:ext cx="5485064" cy="3348111"/>
            <a:chOff x="6343068" y="1826806"/>
            <a:chExt cx="3865155" cy="3353194"/>
          </a:xfrm>
        </p:grpSpPr>
        <p:grpSp>
          <p:nvGrpSpPr>
            <p:cNvPr id="15" name="Google Shape;1828;p63">
              <a:extLst>
                <a:ext uri="{FF2B5EF4-FFF2-40B4-BE49-F238E27FC236}">
                  <a16:creationId xmlns:a16="http://schemas.microsoft.com/office/drawing/2014/main" id="{6BBCD5D1-2691-D50F-D807-5A438E735872}"/>
                </a:ext>
              </a:extLst>
            </p:cNvPr>
            <p:cNvGrpSpPr/>
            <p:nvPr/>
          </p:nvGrpSpPr>
          <p:grpSpPr>
            <a:xfrm>
              <a:off x="6796992" y="1826806"/>
              <a:ext cx="3411231" cy="3353194"/>
              <a:chOff x="5706740" y="1692400"/>
              <a:chExt cx="4392488" cy="3921377"/>
            </a:xfrm>
          </p:grpSpPr>
          <p:sp>
            <p:nvSpPr>
              <p:cNvPr id="20" name="Google Shape;1829;p63">
                <a:extLst>
                  <a:ext uri="{FF2B5EF4-FFF2-40B4-BE49-F238E27FC236}">
                    <a16:creationId xmlns:a16="http://schemas.microsoft.com/office/drawing/2014/main" id="{72B830D9-7EC6-40AF-C38E-17C2E1A5FA52}"/>
                  </a:ext>
                </a:extLst>
              </p:cNvPr>
              <p:cNvSpPr/>
              <p:nvPr/>
            </p:nvSpPr>
            <p:spPr>
              <a:xfrm>
                <a:off x="5706741" y="2592400"/>
                <a:ext cx="4392485" cy="406193"/>
              </a:xfrm>
              <a:prstGeom prst="parallelogram">
                <a:avLst>
                  <a:gd name="adj" fmla="val 112453"/>
                </a:avLst>
              </a:prstGeom>
              <a:solidFill>
                <a:srgbClr val="FFD6C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1" name="Google Shape;1830;p63">
                <a:extLst>
                  <a:ext uri="{FF2B5EF4-FFF2-40B4-BE49-F238E27FC236}">
                    <a16:creationId xmlns:a16="http://schemas.microsoft.com/office/drawing/2014/main" id="{E6F3C678-FB56-28C7-6609-B2C6A1A73C90}"/>
                  </a:ext>
                </a:extLst>
              </p:cNvPr>
              <p:cNvSpPr/>
              <p:nvPr/>
            </p:nvSpPr>
            <p:spPr>
              <a:xfrm>
                <a:off x="5706741" y="3899992"/>
                <a:ext cx="4392485" cy="406193"/>
              </a:xfrm>
              <a:prstGeom prst="parallelogram">
                <a:avLst>
                  <a:gd name="adj" fmla="val 112453"/>
                </a:avLst>
              </a:prstGeom>
              <a:solidFill>
                <a:srgbClr val="F7DBE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2" name="Google Shape;1831;p63">
                <a:extLst>
                  <a:ext uri="{FF2B5EF4-FFF2-40B4-BE49-F238E27FC236}">
                    <a16:creationId xmlns:a16="http://schemas.microsoft.com/office/drawing/2014/main" id="{72C61BCB-1372-F0F7-6AC6-B554EF61BB2B}"/>
                  </a:ext>
                </a:extLst>
              </p:cNvPr>
              <p:cNvSpPr/>
              <p:nvPr/>
            </p:nvSpPr>
            <p:spPr>
              <a:xfrm>
                <a:off x="5706741" y="5207584"/>
                <a:ext cx="4392485" cy="406193"/>
              </a:xfrm>
              <a:prstGeom prst="parallelogram">
                <a:avLst>
                  <a:gd name="adj" fmla="val 112453"/>
                </a:avLst>
              </a:prstGeom>
              <a:solidFill>
                <a:srgbClr val="E5E5E5"/>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3" name="Google Shape;1832;p63">
                <a:extLst>
                  <a:ext uri="{FF2B5EF4-FFF2-40B4-BE49-F238E27FC236}">
                    <a16:creationId xmlns:a16="http://schemas.microsoft.com/office/drawing/2014/main" id="{0E1531E5-7ACE-08E3-929F-B5D2550E5EA6}"/>
                  </a:ext>
                </a:extLst>
              </p:cNvPr>
              <p:cNvSpPr/>
              <p:nvPr/>
            </p:nvSpPr>
            <p:spPr>
              <a:xfrm>
                <a:off x="5706741" y="1692400"/>
                <a:ext cx="4392487" cy="900000"/>
              </a:xfrm>
              <a:prstGeom prst="rect">
                <a:avLst/>
              </a:prstGeom>
              <a:solidFill>
                <a:srgbClr val="EB8C00"/>
              </a:solidFill>
              <a:ln>
                <a:noFill/>
              </a:ln>
            </p:spPr>
            <p:txBody>
              <a:bodyPr spcFirstLastPara="1" wrap="square" lIns="91425" tIns="61550" rIns="91425" bIns="61550" anchor="t" anchorCtr="0">
                <a:noAutofit/>
              </a:bodyPr>
              <a:lstStyle/>
              <a:p>
                <a:pPr>
                  <a:defRPr/>
                </a:pPr>
                <a:r>
                  <a:rPr lang="en-US" sz="2000" kern="0">
                    <a:solidFill>
                      <a:schemeClr val="bg1"/>
                    </a:solidFill>
                    <a:latin typeface="Calibri"/>
                    <a:cs typeface="Calibri"/>
                    <a:sym typeface="Arial"/>
                  </a:rPr>
                  <a:t>Onboarding of actors/nodes</a:t>
                </a:r>
                <a:endParaRPr lang="en-US" sz="2000">
                  <a:solidFill>
                    <a:schemeClr val="bg1"/>
                  </a:solidFill>
                  <a:latin typeface="Calibri"/>
                  <a:cs typeface="Calibri"/>
                </a:endParaRPr>
              </a:p>
            </p:txBody>
          </p:sp>
          <p:sp>
            <p:nvSpPr>
              <p:cNvPr id="24" name="Google Shape;1833;p63">
                <a:extLst>
                  <a:ext uri="{FF2B5EF4-FFF2-40B4-BE49-F238E27FC236}">
                    <a16:creationId xmlns:a16="http://schemas.microsoft.com/office/drawing/2014/main" id="{8D073C45-20D2-0A71-B751-CF81AE5B05AD}"/>
                  </a:ext>
                </a:extLst>
              </p:cNvPr>
              <p:cNvSpPr/>
              <p:nvPr/>
            </p:nvSpPr>
            <p:spPr>
              <a:xfrm>
                <a:off x="5706740" y="4304788"/>
                <a:ext cx="4392487" cy="900000"/>
              </a:xfrm>
              <a:prstGeom prst="rect">
                <a:avLst/>
              </a:prstGeom>
              <a:solidFill>
                <a:srgbClr val="DB536A"/>
              </a:solidFill>
              <a:ln>
                <a:noFill/>
              </a:ln>
            </p:spPr>
            <p:txBody>
              <a:bodyPr spcFirstLastPara="1" wrap="square" lIns="91425" tIns="61550" rIns="91425" bIns="61550" anchor="t" anchorCtr="0">
                <a:noAutofit/>
              </a:bodyPr>
              <a:lstStyle/>
              <a:p>
                <a:pPr>
                  <a:defRPr/>
                </a:pPr>
                <a:r>
                  <a:rPr lang="en-US" sz="2000" kern="0">
                    <a:solidFill>
                      <a:schemeClr val="bg1"/>
                    </a:solidFill>
                    <a:latin typeface="Calibri"/>
                    <a:cs typeface="Calibri"/>
                    <a:sym typeface="Arial"/>
                  </a:rPr>
                  <a:t>Securing accounts</a:t>
                </a:r>
                <a:endParaRPr lang="en-US" sz="2000" b="0" i="0" u="none" strike="noStrike" kern="0" cap="none" spc="0" normalizeH="0" baseline="0" noProof="0">
                  <a:ln>
                    <a:noFill/>
                  </a:ln>
                  <a:solidFill>
                    <a:schemeClr val="bg1"/>
                  </a:solidFill>
                  <a:effectLst/>
                  <a:uLnTx/>
                  <a:uFillTx/>
                  <a:latin typeface="Arial"/>
                  <a:cs typeface="Arial"/>
                </a:endParaRPr>
              </a:p>
            </p:txBody>
          </p:sp>
          <p:sp>
            <p:nvSpPr>
              <p:cNvPr id="25" name="Google Shape;1834;p63">
                <a:extLst>
                  <a:ext uri="{FF2B5EF4-FFF2-40B4-BE49-F238E27FC236}">
                    <a16:creationId xmlns:a16="http://schemas.microsoft.com/office/drawing/2014/main" id="{935043F5-CD45-8CC6-CE3C-F46142EE4212}"/>
                  </a:ext>
                </a:extLst>
              </p:cNvPr>
              <p:cNvSpPr/>
              <p:nvPr/>
            </p:nvSpPr>
            <p:spPr>
              <a:xfrm>
                <a:off x="5706741" y="2998594"/>
                <a:ext cx="4392487" cy="900000"/>
              </a:xfrm>
              <a:prstGeom prst="rect">
                <a:avLst/>
              </a:prstGeom>
              <a:solidFill>
                <a:srgbClr val="D04A02"/>
              </a:solidFill>
              <a:ln>
                <a:noFill/>
              </a:ln>
            </p:spPr>
            <p:txBody>
              <a:bodyPr spcFirstLastPara="1" wrap="square" lIns="91425" tIns="61550" rIns="91425" bIns="61550" anchor="t" anchorCtr="0">
                <a:noAutofit/>
              </a:bodyPr>
              <a:lstStyle/>
              <a:p>
                <a:pPr>
                  <a:defRPr/>
                </a:pPr>
                <a:r>
                  <a:rPr lang="en-US" sz="2000" kern="0">
                    <a:solidFill>
                      <a:schemeClr val="bg1"/>
                    </a:solidFill>
                    <a:latin typeface="Calibri"/>
                    <a:cs typeface="Calibri"/>
                    <a:sym typeface="Arial"/>
                  </a:rPr>
                  <a:t>Establishing ownership</a:t>
                </a:r>
                <a:endParaRPr lang="en-US" sz="2000" kern="0">
                  <a:solidFill>
                    <a:schemeClr val="bg1"/>
                  </a:solidFill>
                  <a:latin typeface="Calibri"/>
                  <a:cs typeface="Calibri"/>
                </a:endParaRPr>
              </a:p>
            </p:txBody>
          </p:sp>
        </p:grpSp>
        <p:sp>
          <p:nvSpPr>
            <p:cNvPr id="16" name="Google Shape;1836;p63">
              <a:extLst>
                <a:ext uri="{FF2B5EF4-FFF2-40B4-BE49-F238E27FC236}">
                  <a16:creationId xmlns:a16="http://schemas.microsoft.com/office/drawing/2014/main" id="{A85703C5-1CAA-582F-A63B-37C444084AC2}"/>
                </a:ext>
              </a:extLst>
            </p:cNvPr>
            <p:cNvSpPr txBox="1"/>
            <p:nvPr/>
          </p:nvSpPr>
          <p:spPr>
            <a:xfrm>
              <a:off x="6343068" y="2236379"/>
              <a:ext cx="432000" cy="430887"/>
            </a:xfrm>
            <a:prstGeom prst="rect">
              <a:avLst/>
            </a:prstGeom>
            <a:noFill/>
            <a:ln>
              <a:noFill/>
            </a:ln>
          </p:spPr>
          <p:txBody>
            <a:bodyPr spcFirstLastPara="1" wrap="square" lIns="0" tIns="0" rIns="0" bIns="0" anchor="b"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a:ln>
                    <a:noFill/>
                  </a:ln>
                  <a:solidFill>
                    <a:srgbClr val="EB8C00"/>
                  </a:solidFill>
                  <a:effectLst/>
                  <a:uLnTx/>
                  <a:uFillTx/>
                  <a:latin typeface="Arial"/>
                  <a:ea typeface="Arial"/>
                  <a:cs typeface="Arial"/>
                  <a:sym typeface="Arial"/>
                </a:rPr>
                <a:t>01</a:t>
              </a: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837;p63">
              <a:extLst>
                <a:ext uri="{FF2B5EF4-FFF2-40B4-BE49-F238E27FC236}">
                  <a16:creationId xmlns:a16="http://schemas.microsoft.com/office/drawing/2014/main" id="{3848FF7F-35C7-31F9-D384-6B541DB7E85A}"/>
                </a:ext>
              </a:extLst>
            </p:cNvPr>
            <p:cNvSpPr txBox="1"/>
            <p:nvPr/>
          </p:nvSpPr>
          <p:spPr>
            <a:xfrm>
              <a:off x="6343068" y="3354264"/>
              <a:ext cx="432000" cy="430887"/>
            </a:xfrm>
            <a:prstGeom prst="rect">
              <a:avLst/>
            </a:prstGeom>
            <a:noFill/>
            <a:ln>
              <a:noFill/>
            </a:ln>
          </p:spPr>
          <p:txBody>
            <a:bodyPr spcFirstLastPara="1" wrap="square" lIns="0" tIns="0" rIns="0" bIns="0" anchor="b"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a:ln>
                    <a:noFill/>
                  </a:ln>
                  <a:solidFill>
                    <a:srgbClr val="D04A02"/>
                  </a:solidFill>
                  <a:effectLst/>
                  <a:uLnTx/>
                  <a:uFillTx/>
                  <a:latin typeface="Arial"/>
                  <a:ea typeface="Arial"/>
                  <a:cs typeface="Arial"/>
                  <a:sym typeface="Arial"/>
                </a:rPr>
                <a:t>02</a:t>
              </a: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38;p63">
              <a:extLst>
                <a:ext uri="{FF2B5EF4-FFF2-40B4-BE49-F238E27FC236}">
                  <a16:creationId xmlns:a16="http://schemas.microsoft.com/office/drawing/2014/main" id="{2CB77BD2-E8FD-8524-B564-12FA857D76C1}"/>
                </a:ext>
              </a:extLst>
            </p:cNvPr>
            <p:cNvSpPr txBox="1"/>
            <p:nvPr/>
          </p:nvSpPr>
          <p:spPr>
            <a:xfrm>
              <a:off x="6343068" y="4466279"/>
              <a:ext cx="432000" cy="430887"/>
            </a:xfrm>
            <a:prstGeom prst="rect">
              <a:avLst/>
            </a:prstGeom>
            <a:noFill/>
            <a:ln>
              <a:noFill/>
            </a:ln>
          </p:spPr>
          <p:txBody>
            <a:bodyPr spcFirstLastPara="1" wrap="square" lIns="0" tIns="0" rIns="0" bIns="0" anchor="b"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a:ln>
                    <a:noFill/>
                  </a:ln>
                  <a:solidFill>
                    <a:srgbClr val="DB536A"/>
                  </a:solidFill>
                  <a:effectLst/>
                  <a:uLnTx/>
                  <a:uFillTx/>
                  <a:latin typeface="Arial"/>
                  <a:ea typeface="Arial"/>
                  <a:cs typeface="Arial"/>
                  <a:sym typeface="Arial"/>
                </a:rPr>
                <a:t>03</a:t>
              </a:r>
              <a:endParaRPr kumimoji="0" b="0" i="0" u="none" strike="noStrike" kern="0" cap="none" spc="0" normalizeH="0" baseline="0" noProof="0">
                <a:ln>
                  <a:noFill/>
                </a:ln>
                <a:solidFill>
                  <a:srgbClr val="000000"/>
                </a:solidFill>
                <a:effectLst/>
                <a:uLnTx/>
                <a:uFillTx/>
                <a:latin typeface="Arial"/>
                <a:cs typeface="Arial"/>
                <a:sym typeface="Arial"/>
              </a:endParaRPr>
            </a:p>
          </p:txBody>
        </p:sp>
      </p:grpSp>
    </p:spTree>
    <p:custDataLst>
      <p:custData r:id="rId1"/>
    </p:custDataLst>
    <p:extLst>
      <p:ext uri="{BB962C8B-B14F-4D97-AF65-F5344CB8AC3E}">
        <p14:creationId xmlns:p14="http://schemas.microsoft.com/office/powerpoint/2010/main" val="44282540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87653DE-65CA-4DF8-B28A-0426D64A077D}"/>
              </a:ext>
            </a:extLst>
          </p:cNvPr>
          <p:cNvSpPr/>
          <p:nvPr/>
        </p:nvSpPr>
        <p:spPr>
          <a:xfrm>
            <a:off x="4615980" y="1264363"/>
            <a:ext cx="6839702" cy="4663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latin typeface="Georgia" panose="02040502050405020303" pitchFamily="18" charset="0"/>
              </a:rPr>
              <a:t>Types of Consensus Mechanisms</a:t>
            </a:r>
          </a:p>
        </p:txBody>
      </p:sp>
      <p:sp>
        <p:nvSpPr>
          <p:cNvPr id="4" name="Text Placeholder 2">
            <a:extLst>
              <a:ext uri="{FF2B5EF4-FFF2-40B4-BE49-F238E27FC236}">
                <a16:creationId xmlns:a16="http://schemas.microsoft.com/office/drawing/2014/main" id="{0087ADB5-7563-4C66-8342-DE050CDA92F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Consensus Mechanisms</a:t>
            </a:r>
          </a:p>
        </p:txBody>
      </p:sp>
      <p:sp>
        <p:nvSpPr>
          <p:cNvPr id="2" name="Rectangle 1">
            <a:extLst>
              <a:ext uri="{FF2B5EF4-FFF2-40B4-BE49-F238E27FC236}">
                <a16:creationId xmlns:a16="http://schemas.microsoft.com/office/drawing/2014/main" id="{B4262646-CFDB-F271-090F-97127298A7EA}"/>
              </a:ext>
            </a:extLst>
          </p:cNvPr>
          <p:cNvSpPr/>
          <p:nvPr/>
        </p:nvSpPr>
        <p:spPr>
          <a:xfrm>
            <a:off x="535780" y="1238250"/>
            <a:ext cx="3631405" cy="498871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cs typeface="Calibri"/>
              </a:rPr>
              <a:t>A consensus mechanism plays a vital role in a decentralized ecosystem with multiple participants. It is the process of coming to an agreement between nodes of a Distributed Ledger. In case of DLT and Blockchain, it is used to verify the transactions that will be recorded on the ledger. They also help in securing the information using encryption and perform the verification in an automated manner.</a:t>
            </a:r>
            <a:endParaRPr lang="en-US" sz="2000">
              <a:solidFill>
                <a:schemeClr val="tx1"/>
              </a:solidFill>
            </a:endParaRPr>
          </a:p>
        </p:txBody>
      </p:sp>
      <p:grpSp>
        <p:nvGrpSpPr>
          <p:cNvPr id="18" name="Google Shape;1827;p63">
            <a:extLst>
              <a:ext uri="{FF2B5EF4-FFF2-40B4-BE49-F238E27FC236}">
                <a16:creationId xmlns:a16="http://schemas.microsoft.com/office/drawing/2014/main" id="{216C989A-2A92-434D-8DE2-9E67E4F869F9}"/>
              </a:ext>
            </a:extLst>
          </p:cNvPr>
          <p:cNvGrpSpPr/>
          <p:nvPr/>
        </p:nvGrpSpPr>
        <p:grpSpPr>
          <a:xfrm>
            <a:off x="4615978" y="1890446"/>
            <a:ext cx="6839719" cy="4170158"/>
            <a:chOff x="6343068" y="1826803"/>
            <a:chExt cx="3865146" cy="4176486"/>
          </a:xfrm>
        </p:grpSpPr>
        <p:grpSp>
          <p:nvGrpSpPr>
            <p:cNvPr id="19" name="Google Shape;1828;p63">
              <a:extLst>
                <a:ext uri="{FF2B5EF4-FFF2-40B4-BE49-F238E27FC236}">
                  <a16:creationId xmlns:a16="http://schemas.microsoft.com/office/drawing/2014/main" id="{FAE4A575-726F-45E3-8EC0-9601FA13BBA6}"/>
                </a:ext>
              </a:extLst>
            </p:cNvPr>
            <p:cNvGrpSpPr/>
            <p:nvPr/>
          </p:nvGrpSpPr>
          <p:grpSpPr>
            <a:xfrm>
              <a:off x="6796985" y="1826803"/>
              <a:ext cx="3411229" cy="4120400"/>
              <a:chOff x="5706739" y="1692400"/>
              <a:chExt cx="4392489" cy="4818583"/>
            </a:xfrm>
          </p:grpSpPr>
          <p:sp>
            <p:nvSpPr>
              <p:cNvPr id="24" name="Google Shape;1829;p63">
                <a:extLst>
                  <a:ext uri="{FF2B5EF4-FFF2-40B4-BE49-F238E27FC236}">
                    <a16:creationId xmlns:a16="http://schemas.microsoft.com/office/drawing/2014/main" id="{879C6361-AEDA-405A-BFA4-CAB4A1303DB6}"/>
                  </a:ext>
                </a:extLst>
              </p:cNvPr>
              <p:cNvSpPr/>
              <p:nvPr/>
            </p:nvSpPr>
            <p:spPr>
              <a:xfrm>
                <a:off x="5706741" y="2592400"/>
                <a:ext cx="4392485" cy="406193"/>
              </a:xfrm>
              <a:prstGeom prst="parallelogram">
                <a:avLst>
                  <a:gd name="adj" fmla="val 112453"/>
                </a:avLst>
              </a:prstGeom>
              <a:solidFill>
                <a:srgbClr val="FFD6C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5" name="Google Shape;1830;p63">
                <a:extLst>
                  <a:ext uri="{FF2B5EF4-FFF2-40B4-BE49-F238E27FC236}">
                    <a16:creationId xmlns:a16="http://schemas.microsoft.com/office/drawing/2014/main" id="{FCB1754E-2992-4D4B-AA2A-72D684C632CD}"/>
                  </a:ext>
                </a:extLst>
              </p:cNvPr>
              <p:cNvSpPr/>
              <p:nvPr/>
            </p:nvSpPr>
            <p:spPr>
              <a:xfrm>
                <a:off x="5706741" y="3899992"/>
                <a:ext cx="4392485" cy="406193"/>
              </a:xfrm>
              <a:prstGeom prst="parallelogram">
                <a:avLst>
                  <a:gd name="adj" fmla="val 112453"/>
                </a:avLst>
              </a:prstGeom>
              <a:solidFill>
                <a:srgbClr val="F7DBE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6" name="Google Shape;1831;p63">
                <a:extLst>
                  <a:ext uri="{FF2B5EF4-FFF2-40B4-BE49-F238E27FC236}">
                    <a16:creationId xmlns:a16="http://schemas.microsoft.com/office/drawing/2014/main" id="{EEB6C68C-F4E2-453A-812B-1897240F02A2}"/>
                  </a:ext>
                </a:extLst>
              </p:cNvPr>
              <p:cNvSpPr/>
              <p:nvPr/>
            </p:nvSpPr>
            <p:spPr>
              <a:xfrm>
                <a:off x="5706741" y="5207584"/>
                <a:ext cx="4392485" cy="406193"/>
              </a:xfrm>
              <a:prstGeom prst="parallelogram">
                <a:avLst>
                  <a:gd name="adj" fmla="val 112453"/>
                </a:avLst>
              </a:prstGeom>
              <a:solidFill>
                <a:srgbClr val="E5E5E5"/>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7" name="Google Shape;1832;p63">
                <a:extLst>
                  <a:ext uri="{FF2B5EF4-FFF2-40B4-BE49-F238E27FC236}">
                    <a16:creationId xmlns:a16="http://schemas.microsoft.com/office/drawing/2014/main" id="{E50AA5E7-7C24-438D-B8F0-FC3FCE648850}"/>
                  </a:ext>
                </a:extLst>
              </p:cNvPr>
              <p:cNvSpPr/>
              <p:nvPr/>
            </p:nvSpPr>
            <p:spPr>
              <a:xfrm>
                <a:off x="5706741" y="1692400"/>
                <a:ext cx="4392487" cy="900000"/>
              </a:xfrm>
              <a:prstGeom prst="rect">
                <a:avLst/>
              </a:prstGeom>
              <a:solidFill>
                <a:srgbClr val="EB8C00"/>
              </a:solidFill>
              <a:ln>
                <a:noFill/>
              </a:ln>
            </p:spPr>
            <p:txBody>
              <a:bodyPr spcFirstLastPara="1" wrap="square" lIns="91425" tIns="61550" rIns="91425" bIns="61550" anchor="t"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Proof of Work (</a:t>
                </a:r>
                <a:r>
                  <a:rPr kumimoji="0" lang="en-US" sz="1000" b="0" i="0" u="none" strike="noStrike" kern="0" cap="none" spc="0" normalizeH="0" baseline="0" noProof="0" err="1">
                    <a:ln>
                      <a:noFill/>
                    </a:ln>
                    <a:solidFill>
                      <a:srgbClr val="FFFFFF"/>
                    </a:solidFill>
                    <a:effectLst/>
                    <a:uLnTx/>
                    <a:uFillTx/>
                    <a:latin typeface="Arial" panose="020B0604020202020204" pitchFamily="34" charset="0"/>
                    <a:cs typeface="Arial"/>
                    <a:sym typeface="Arial"/>
                  </a:rPr>
                  <a:t>PoW</a:t>
                </a: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 – In </a:t>
                </a:r>
                <a:r>
                  <a:rPr kumimoji="0" lang="en-US" sz="1000" b="0" i="0" u="none" strike="noStrike" kern="0" cap="none" spc="0" normalizeH="0" baseline="0" noProof="0" err="1">
                    <a:ln>
                      <a:noFill/>
                    </a:ln>
                    <a:solidFill>
                      <a:srgbClr val="FFFFFF"/>
                    </a:solidFill>
                    <a:effectLst/>
                    <a:uLnTx/>
                    <a:uFillTx/>
                    <a:latin typeface="Arial" panose="020B0604020202020204" pitchFamily="34" charset="0"/>
                    <a:cs typeface="Arial"/>
                    <a:sym typeface="Arial"/>
                  </a:rPr>
                  <a:t>PoW</a:t>
                </a: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 the miners invest on computational power and energy resources to create a block containing the pending transactions  and earn rewards. This block is then validated by the nodes and if more than 50% of votes are received, blocks gets validated, and award received.</a:t>
                </a: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8" name="Google Shape;1833;p63">
                <a:extLst>
                  <a:ext uri="{FF2B5EF4-FFF2-40B4-BE49-F238E27FC236}">
                    <a16:creationId xmlns:a16="http://schemas.microsoft.com/office/drawing/2014/main" id="{913814F7-0CE8-4ECD-9A29-8070955A7340}"/>
                  </a:ext>
                </a:extLst>
              </p:cNvPr>
              <p:cNvSpPr/>
              <p:nvPr/>
            </p:nvSpPr>
            <p:spPr>
              <a:xfrm>
                <a:off x="5706740" y="4304788"/>
                <a:ext cx="4392487" cy="900000"/>
              </a:xfrm>
              <a:prstGeom prst="rect">
                <a:avLst/>
              </a:prstGeom>
              <a:solidFill>
                <a:srgbClr val="DB536A"/>
              </a:solidFill>
              <a:ln>
                <a:noFill/>
              </a:ln>
            </p:spPr>
            <p:txBody>
              <a:bodyPr spcFirstLastPara="1" wrap="square" lIns="91425" tIns="61550" rIns="91425" bIns="61550" anchor="t" anchorCtr="0">
                <a:noAutofit/>
              </a:bodyPr>
              <a:lstStyle/>
              <a:p>
                <a:pPr marL="0" marR="0" lvl="0" indent="0" defTabSz="914400" eaLnBrk="1" fontAlgn="base"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Proof of Authority (</a:t>
                </a:r>
                <a:r>
                  <a:rPr kumimoji="0" lang="en-US" sz="1000" b="0" i="0" u="none" strike="noStrike" kern="0" cap="none" spc="0" normalizeH="0" baseline="0" noProof="0" err="1">
                    <a:ln>
                      <a:noFill/>
                    </a:ln>
                    <a:solidFill>
                      <a:srgbClr val="FFFFFF"/>
                    </a:solidFill>
                    <a:effectLst/>
                    <a:uLnTx/>
                    <a:uFillTx/>
                    <a:latin typeface="Arial" panose="020B0604020202020204" pitchFamily="34" charset="0"/>
                    <a:cs typeface="Arial"/>
                    <a:sym typeface="Arial"/>
                  </a:rPr>
                  <a:t>PoA</a:t>
                </a: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 – Similar to </a:t>
                </a:r>
                <a:r>
                  <a:rPr kumimoji="0" lang="en-US" sz="1000" b="0" i="0" u="none" strike="noStrike" kern="0" cap="none" spc="0" normalizeH="0" baseline="0" noProof="0" err="1">
                    <a:ln>
                      <a:noFill/>
                    </a:ln>
                    <a:solidFill>
                      <a:srgbClr val="FFFFFF"/>
                    </a:solidFill>
                    <a:effectLst/>
                    <a:uLnTx/>
                    <a:uFillTx/>
                    <a:latin typeface="Arial" panose="020B0604020202020204" pitchFamily="34" charset="0"/>
                    <a:cs typeface="Arial"/>
                    <a:sym typeface="Arial"/>
                  </a:rPr>
                  <a:t>PoS</a:t>
                </a: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 the risk of creating an invalid block rests on staked resources. In this consensus, the identity of the user is at stake which they need to upload to become eligible. A valid block provides rewards while an invalid one can lead to identity being exposed.</a:t>
                </a:r>
                <a:endParaRPr kumimoji="0" lang="en-US" sz="800" b="0" i="0" u="none" strike="noStrike" kern="0" cap="none" spc="0" normalizeH="0" baseline="0" noProof="0">
                  <a:ln>
                    <a:noFill/>
                  </a:ln>
                  <a:solidFill>
                    <a:srgbClr val="000000"/>
                  </a:solidFill>
                  <a:effectLst/>
                  <a:uLnTx/>
                  <a:uFillTx/>
                  <a:latin typeface="Arial" panose="020B0604020202020204" pitchFamily="34" charset="0"/>
                  <a:cs typeface="Arial"/>
                  <a:sym typeface="Arial"/>
                </a:endParaRPr>
              </a:p>
            </p:txBody>
          </p:sp>
          <p:sp>
            <p:nvSpPr>
              <p:cNvPr id="29" name="Google Shape;1834;p63">
                <a:extLst>
                  <a:ext uri="{FF2B5EF4-FFF2-40B4-BE49-F238E27FC236}">
                    <a16:creationId xmlns:a16="http://schemas.microsoft.com/office/drawing/2014/main" id="{A39943BA-B8A9-4EEE-AEB7-5133D0B02866}"/>
                  </a:ext>
                </a:extLst>
              </p:cNvPr>
              <p:cNvSpPr/>
              <p:nvPr/>
            </p:nvSpPr>
            <p:spPr>
              <a:xfrm>
                <a:off x="5706741" y="2998594"/>
                <a:ext cx="4392487" cy="900000"/>
              </a:xfrm>
              <a:prstGeom prst="rect">
                <a:avLst/>
              </a:prstGeom>
              <a:solidFill>
                <a:srgbClr val="D04A02"/>
              </a:solidFill>
              <a:ln>
                <a:noFill/>
              </a:ln>
            </p:spPr>
            <p:txBody>
              <a:bodyPr spcFirstLastPara="1" wrap="square" lIns="91425" tIns="61550" rIns="91425" bIns="61550" anchor="t" anchorCtr="0">
                <a:noAutofit/>
              </a:bodyPr>
              <a:lstStyle/>
              <a:p>
                <a:pPr marL="0" marR="0" lvl="0" indent="0" defTabSz="914400" eaLnBrk="1" fontAlgn="base"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Proof of Stake (</a:t>
                </a:r>
                <a:r>
                  <a:rPr kumimoji="0" lang="en-US" sz="1000" b="0" i="0" u="none" strike="noStrike" kern="0" cap="none" spc="0" normalizeH="0" baseline="0" noProof="0" err="1">
                    <a:ln>
                      <a:noFill/>
                    </a:ln>
                    <a:solidFill>
                      <a:srgbClr val="FFFFFF"/>
                    </a:solidFill>
                    <a:effectLst/>
                    <a:uLnTx/>
                    <a:uFillTx/>
                    <a:latin typeface="Arial" panose="020B0604020202020204" pitchFamily="34" charset="0"/>
                    <a:cs typeface="Arial"/>
                    <a:sym typeface="Arial"/>
                  </a:rPr>
                  <a:t>PoS</a:t>
                </a: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_ - In </a:t>
                </a:r>
                <a:r>
                  <a:rPr kumimoji="0" lang="en-US" sz="1000" b="0" i="0" u="none" strike="noStrike" kern="0" cap="none" spc="0" normalizeH="0" baseline="0" noProof="0" err="1">
                    <a:ln>
                      <a:noFill/>
                    </a:ln>
                    <a:solidFill>
                      <a:srgbClr val="FFFFFF"/>
                    </a:solidFill>
                    <a:effectLst/>
                    <a:uLnTx/>
                    <a:uFillTx/>
                    <a:latin typeface="Arial" panose="020B0604020202020204" pitchFamily="34" charset="0"/>
                    <a:cs typeface="Arial"/>
                    <a:sym typeface="Arial"/>
                  </a:rPr>
                  <a:t>PoS</a:t>
                </a: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 the validators need to stake a certain number of tokens to become eligible for mining. They are pseudo randomly selected to create a block. If they create a valid block, they receive awards but in the other scenario, their staked resources are lost.</a:t>
                </a:r>
              </a:p>
            </p:txBody>
          </p:sp>
          <p:sp>
            <p:nvSpPr>
              <p:cNvPr id="30" name="Google Shape;1835;p63">
                <a:extLst>
                  <a:ext uri="{FF2B5EF4-FFF2-40B4-BE49-F238E27FC236}">
                    <a16:creationId xmlns:a16="http://schemas.microsoft.com/office/drawing/2014/main" id="{3512BC8A-1011-46D0-82D6-D5A900C725B2}"/>
                  </a:ext>
                </a:extLst>
              </p:cNvPr>
              <p:cNvSpPr/>
              <p:nvPr/>
            </p:nvSpPr>
            <p:spPr>
              <a:xfrm>
                <a:off x="5706739" y="5610983"/>
                <a:ext cx="4392487" cy="900000"/>
              </a:xfrm>
              <a:prstGeom prst="rect">
                <a:avLst/>
              </a:prstGeom>
              <a:solidFill>
                <a:srgbClr val="7D7D7D"/>
              </a:solidFill>
              <a:ln>
                <a:noFill/>
              </a:ln>
            </p:spPr>
            <p:txBody>
              <a:bodyPr spcFirstLastPara="1" wrap="square" lIns="91425" tIns="61550" rIns="91425" bIns="61550" anchor="t" anchorCtr="0">
                <a:noAutofit/>
              </a:bodyPr>
              <a:lstStyle/>
              <a:p>
                <a:pPr marL="0" marR="0" lvl="0" indent="0" defTabSz="914400" eaLnBrk="1" fontAlgn="base"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FFFFFF"/>
                    </a:solidFill>
                    <a:effectLst/>
                    <a:uLnTx/>
                    <a:uFillTx/>
                    <a:latin typeface="Arial" panose="020B0604020202020204" pitchFamily="34" charset="0"/>
                    <a:cs typeface="Arial"/>
                    <a:sym typeface="Arial"/>
                  </a:rPr>
                  <a:t>Direct Acyclic Graph (DAG) – In this consensus, the nodes perform mining independently and they also act as verifiers. The created block needs to be verified between closes nodes which then spans across the entire network. This is a very low cost, fast and stable mechanism.</a:t>
                </a:r>
              </a:p>
            </p:txBody>
          </p:sp>
        </p:grpSp>
        <p:sp>
          <p:nvSpPr>
            <p:cNvPr id="20" name="Google Shape;1836;p63">
              <a:extLst>
                <a:ext uri="{FF2B5EF4-FFF2-40B4-BE49-F238E27FC236}">
                  <a16:creationId xmlns:a16="http://schemas.microsoft.com/office/drawing/2014/main" id="{CCFECBB5-6ABD-441D-8BC7-0ADDFA99E798}"/>
                </a:ext>
              </a:extLst>
            </p:cNvPr>
            <p:cNvSpPr txBox="1"/>
            <p:nvPr/>
          </p:nvSpPr>
          <p:spPr>
            <a:xfrm>
              <a:off x="6343068" y="2236379"/>
              <a:ext cx="432000" cy="430887"/>
            </a:xfrm>
            <a:prstGeom prst="rect">
              <a:avLst/>
            </a:prstGeom>
            <a:noFill/>
            <a:ln>
              <a:noFill/>
            </a:ln>
          </p:spPr>
          <p:txBody>
            <a:bodyPr spcFirstLastPara="1" wrap="square" lIns="0" tIns="0" rIns="0" bIns="0" anchor="b"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2800" b="0" i="0" u="none" strike="noStrike" kern="0" cap="none" spc="0" normalizeH="0" baseline="0" noProof="0">
                  <a:ln>
                    <a:noFill/>
                  </a:ln>
                  <a:solidFill>
                    <a:srgbClr val="EB8C00"/>
                  </a:solidFill>
                  <a:effectLst/>
                  <a:uLnTx/>
                  <a:uFillTx/>
                  <a:latin typeface="Arial"/>
                  <a:ea typeface="Arial"/>
                  <a:cs typeface="Arial"/>
                  <a:sym typeface="Arial"/>
                </a:rPr>
                <a:t>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837;p63">
              <a:extLst>
                <a:ext uri="{FF2B5EF4-FFF2-40B4-BE49-F238E27FC236}">
                  <a16:creationId xmlns:a16="http://schemas.microsoft.com/office/drawing/2014/main" id="{3ACDFE17-0FC9-476B-B6A4-03929CFEFCAE}"/>
                </a:ext>
              </a:extLst>
            </p:cNvPr>
            <p:cNvSpPr txBox="1"/>
            <p:nvPr/>
          </p:nvSpPr>
          <p:spPr>
            <a:xfrm>
              <a:off x="6343068" y="3354264"/>
              <a:ext cx="432000" cy="430887"/>
            </a:xfrm>
            <a:prstGeom prst="rect">
              <a:avLst/>
            </a:prstGeom>
            <a:noFill/>
            <a:ln>
              <a:noFill/>
            </a:ln>
          </p:spPr>
          <p:txBody>
            <a:bodyPr spcFirstLastPara="1" wrap="square" lIns="0" tIns="0" rIns="0" bIns="0" anchor="b"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2800" b="0" i="0" u="none" strike="noStrike" kern="0" cap="none" spc="0" normalizeH="0" baseline="0" noProof="0">
                  <a:ln>
                    <a:noFill/>
                  </a:ln>
                  <a:solidFill>
                    <a:srgbClr val="D04A02"/>
                  </a:solidFill>
                  <a:effectLst/>
                  <a:uLnTx/>
                  <a:uFillTx/>
                  <a:latin typeface="Arial"/>
                  <a:ea typeface="Arial"/>
                  <a:cs typeface="Arial"/>
                  <a:sym typeface="Arial"/>
                </a:rPr>
                <a:t>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838;p63">
              <a:extLst>
                <a:ext uri="{FF2B5EF4-FFF2-40B4-BE49-F238E27FC236}">
                  <a16:creationId xmlns:a16="http://schemas.microsoft.com/office/drawing/2014/main" id="{CCB30E07-79B2-478C-8791-6EA691B7271F}"/>
                </a:ext>
              </a:extLst>
            </p:cNvPr>
            <p:cNvSpPr txBox="1"/>
            <p:nvPr/>
          </p:nvSpPr>
          <p:spPr>
            <a:xfrm>
              <a:off x="6343068" y="4466279"/>
              <a:ext cx="432000" cy="430887"/>
            </a:xfrm>
            <a:prstGeom prst="rect">
              <a:avLst/>
            </a:prstGeom>
            <a:noFill/>
            <a:ln>
              <a:noFill/>
            </a:ln>
          </p:spPr>
          <p:txBody>
            <a:bodyPr spcFirstLastPara="1" wrap="square" lIns="0" tIns="0" rIns="0" bIns="0" anchor="b"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2800" b="0" i="0" u="none" strike="noStrike" kern="0" cap="none" spc="0" normalizeH="0" baseline="0" noProof="0">
                  <a:ln>
                    <a:noFill/>
                  </a:ln>
                  <a:solidFill>
                    <a:srgbClr val="DB536A"/>
                  </a:solidFill>
                  <a:effectLst/>
                  <a:uLnTx/>
                  <a:uFillTx/>
                  <a:latin typeface="Arial"/>
                  <a:ea typeface="Arial"/>
                  <a:cs typeface="Arial"/>
                  <a:sym typeface="Arial"/>
                </a:rPr>
                <a:t>03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839;p63">
              <a:extLst>
                <a:ext uri="{FF2B5EF4-FFF2-40B4-BE49-F238E27FC236}">
                  <a16:creationId xmlns:a16="http://schemas.microsoft.com/office/drawing/2014/main" id="{53AF2BE3-B028-4770-BCAC-5627641963C6}"/>
                </a:ext>
              </a:extLst>
            </p:cNvPr>
            <p:cNvSpPr txBox="1"/>
            <p:nvPr/>
          </p:nvSpPr>
          <p:spPr>
            <a:xfrm>
              <a:off x="6343068" y="5572402"/>
              <a:ext cx="432000" cy="430887"/>
            </a:xfrm>
            <a:prstGeom prst="rect">
              <a:avLst/>
            </a:prstGeom>
            <a:noFill/>
            <a:ln>
              <a:noFill/>
            </a:ln>
          </p:spPr>
          <p:txBody>
            <a:bodyPr spcFirstLastPara="1" wrap="square" lIns="0" tIns="0" rIns="0" bIns="0" anchor="b"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2800" b="0" i="0" u="none" strike="noStrike" kern="0" cap="none" spc="0" normalizeH="0" baseline="0" noProof="0">
                  <a:ln>
                    <a:noFill/>
                  </a:ln>
                  <a:solidFill>
                    <a:srgbClr val="7D7D7D"/>
                  </a:solidFill>
                  <a:effectLst/>
                  <a:uLnTx/>
                  <a:uFillTx/>
                  <a:latin typeface="Arial"/>
                  <a:ea typeface="Arial"/>
                  <a:cs typeface="Arial"/>
                  <a:sym typeface="Arial"/>
                </a:rPr>
                <a:t>04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ustDataLst>
      <p:custData r:id="rId1"/>
    </p:custDataLst>
    <p:extLst>
      <p:ext uri="{BB962C8B-B14F-4D97-AF65-F5344CB8AC3E}">
        <p14:creationId xmlns:p14="http://schemas.microsoft.com/office/powerpoint/2010/main" val="2645189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087ADB5-7563-4C66-8342-DE050CDA92F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latin typeface="Georgia"/>
              </a:rPr>
              <a:t>Fault Tolerance</a:t>
            </a:r>
            <a:endParaRPr lang="en-GB" sz="3200" b="1">
              <a:solidFill>
                <a:schemeClr val="bg1"/>
              </a:solidFill>
            </a:endParaRPr>
          </a:p>
        </p:txBody>
      </p:sp>
      <p:sp>
        <p:nvSpPr>
          <p:cNvPr id="17" name="Rectangle: Rounded Corners 16">
            <a:extLst>
              <a:ext uri="{FF2B5EF4-FFF2-40B4-BE49-F238E27FC236}">
                <a16:creationId xmlns:a16="http://schemas.microsoft.com/office/drawing/2014/main" id="{B3273E2A-D076-18DF-491E-461E32C4872A}"/>
              </a:ext>
            </a:extLst>
          </p:cNvPr>
          <p:cNvSpPr/>
          <p:nvPr/>
        </p:nvSpPr>
        <p:spPr>
          <a:xfrm>
            <a:off x="629813" y="1230036"/>
            <a:ext cx="4888206" cy="184880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dirty="0">
                <a:solidFill>
                  <a:schemeClr val="tx1"/>
                </a:solidFill>
                <a:latin typeface="Georgia"/>
                <a:ea typeface="Arial"/>
                <a:cs typeface="Arial"/>
              </a:rPr>
              <a:t>What is fault tolerance</a:t>
            </a:r>
          </a:p>
          <a:p>
            <a:pPr algn="ctr"/>
            <a:r>
              <a:rPr lang="en-US" sz="1400" dirty="0">
                <a:solidFill>
                  <a:schemeClr val="tx1"/>
                </a:solidFill>
                <a:latin typeface="Georgia"/>
                <a:ea typeface="Arial"/>
                <a:cs typeface="Arial"/>
              </a:rPr>
              <a:t>Fault Tolerance is a quality of a distributed computer system that allows faults/errors and build stable consensus, even if  some nodes have </a:t>
            </a:r>
            <a:r>
              <a:rPr lang="en-US" sz="1400" dirty="0">
                <a:solidFill>
                  <a:srgbClr val="222222"/>
                </a:solidFill>
                <a:latin typeface="Georgia"/>
                <a:ea typeface="Arial"/>
                <a:cs typeface="Arial"/>
              </a:rPr>
              <a:t>faulty or malicious behavior or crash.</a:t>
            </a:r>
            <a:endParaRPr lang="en-US" sz="1400" dirty="0">
              <a:solidFill>
                <a:schemeClr val="tx1"/>
              </a:solidFill>
              <a:latin typeface="Georgia"/>
              <a:cs typeface="Arial"/>
            </a:endParaRPr>
          </a:p>
        </p:txBody>
      </p:sp>
      <p:sp>
        <p:nvSpPr>
          <p:cNvPr id="3" name="Rectangle 2">
            <a:extLst>
              <a:ext uri="{FF2B5EF4-FFF2-40B4-BE49-F238E27FC236}">
                <a16:creationId xmlns:a16="http://schemas.microsoft.com/office/drawing/2014/main" id="{81064103-953E-12D0-909A-D8B212EE534D}"/>
              </a:ext>
            </a:extLst>
          </p:cNvPr>
          <p:cNvSpPr/>
          <p:nvPr/>
        </p:nvSpPr>
        <p:spPr>
          <a:xfrm>
            <a:off x="6678925" y="1466073"/>
            <a:ext cx="4759331" cy="34494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sz="1400" b="1">
                <a:latin typeface="Georgia"/>
              </a:rPr>
              <a:t>Key Considerations</a:t>
            </a:r>
            <a:endParaRPr lang="en-US" sz="1400" b="1">
              <a:latin typeface="Georgia" panose="02040502050405020303" pitchFamily="18" charset="0"/>
            </a:endParaRPr>
          </a:p>
        </p:txBody>
      </p:sp>
      <p:grpSp>
        <p:nvGrpSpPr>
          <p:cNvPr id="13" name="Group 12">
            <a:extLst>
              <a:ext uri="{FF2B5EF4-FFF2-40B4-BE49-F238E27FC236}">
                <a16:creationId xmlns:a16="http://schemas.microsoft.com/office/drawing/2014/main" id="{B3652470-5D4C-76EF-0BD1-EFB456141C58}"/>
              </a:ext>
            </a:extLst>
          </p:cNvPr>
          <p:cNvGrpSpPr/>
          <p:nvPr/>
        </p:nvGrpSpPr>
        <p:grpSpPr>
          <a:xfrm>
            <a:off x="6681868" y="2137215"/>
            <a:ext cx="4972911" cy="1878492"/>
            <a:chOff x="5761249" y="1998627"/>
            <a:chExt cx="5987839" cy="1899196"/>
          </a:xfrm>
        </p:grpSpPr>
        <p:sp>
          <p:nvSpPr>
            <p:cNvPr id="6" name="Google Shape;1901;p65">
              <a:extLst>
                <a:ext uri="{FF2B5EF4-FFF2-40B4-BE49-F238E27FC236}">
                  <a16:creationId xmlns:a16="http://schemas.microsoft.com/office/drawing/2014/main" id="{B93EA02D-ACA9-34C2-3585-DD3DB0CC7EE2}"/>
                </a:ext>
              </a:extLst>
            </p:cNvPr>
            <p:cNvSpPr/>
            <p:nvPr/>
          </p:nvSpPr>
          <p:spPr>
            <a:xfrm>
              <a:off x="5761491" y="1998628"/>
              <a:ext cx="189058" cy="189058"/>
            </a:xfrm>
            <a:prstGeom prst="frame">
              <a:avLst>
                <a:gd name="adj1" fmla="val 12500"/>
              </a:avLst>
            </a:prstGeom>
            <a:noFill/>
            <a:ln w="38100" cap="flat" cmpd="sng">
              <a:solidFill>
                <a:srgbClr val="DB536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 name="Google Shape;1902;p65">
              <a:extLst>
                <a:ext uri="{FF2B5EF4-FFF2-40B4-BE49-F238E27FC236}">
                  <a16:creationId xmlns:a16="http://schemas.microsoft.com/office/drawing/2014/main" id="{9DC1A9E8-684B-F376-DF23-E1AF8BD6B870}"/>
                </a:ext>
              </a:extLst>
            </p:cNvPr>
            <p:cNvSpPr/>
            <p:nvPr/>
          </p:nvSpPr>
          <p:spPr>
            <a:xfrm>
              <a:off x="5761249" y="2680662"/>
              <a:ext cx="189058" cy="189058"/>
            </a:xfrm>
            <a:prstGeom prst="frame">
              <a:avLst>
                <a:gd name="adj1" fmla="val 12500"/>
              </a:avLst>
            </a:prstGeom>
            <a:noFill/>
            <a:ln w="38100" cap="flat" cmpd="sng">
              <a:solidFill>
                <a:srgbClr val="EB8C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 name="Google Shape;1903;p65">
              <a:extLst>
                <a:ext uri="{FF2B5EF4-FFF2-40B4-BE49-F238E27FC236}">
                  <a16:creationId xmlns:a16="http://schemas.microsoft.com/office/drawing/2014/main" id="{5799A78D-BFC6-69E6-B56A-DFD368EB37F7}"/>
                </a:ext>
              </a:extLst>
            </p:cNvPr>
            <p:cNvSpPr/>
            <p:nvPr/>
          </p:nvSpPr>
          <p:spPr>
            <a:xfrm>
              <a:off x="5761249" y="3362696"/>
              <a:ext cx="189058" cy="189058"/>
            </a:xfrm>
            <a:prstGeom prst="frame">
              <a:avLst>
                <a:gd name="adj1" fmla="val 12500"/>
              </a:avLst>
            </a:prstGeom>
            <a:noFill/>
            <a:ln w="38100" cap="flat" cmpd="sng">
              <a:solidFill>
                <a:srgbClr val="D04A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 name="Google Shape;1905;p65">
              <a:extLst>
                <a:ext uri="{FF2B5EF4-FFF2-40B4-BE49-F238E27FC236}">
                  <a16:creationId xmlns:a16="http://schemas.microsoft.com/office/drawing/2014/main" id="{6103D524-0100-2E8D-11E2-186C0B3DD8EB}"/>
                </a:ext>
              </a:extLst>
            </p:cNvPr>
            <p:cNvSpPr/>
            <p:nvPr/>
          </p:nvSpPr>
          <p:spPr>
            <a:xfrm>
              <a:off x="6070869" y="1998627"/>
              <a:ext cx="5678219" cy="710195"/>
            </a:xfrm>
            <a:prstGeom prst="rect">
              <a:avLst/>
            </a:prstGeom>
            <a:noFill/>
            <a:ln>
              <a:noFill/>
            </a:ln>
          </p:spPr>
          <p:txBody>
            <a:bodyPr spcFirstLastPara="1" wrap="square" lIns="0" tIns="0" rIns="0" bIns="45700" anchor="t" anchorCtr="0">
              <a:noAutofit/>
            </a:bodyPr>
            <a:lstStyle/>
            <a:p>
              <a:pPr>
                <a:buClr>
                  <a:srgbClr val="000000"/>
                </a:buClr>
                <a:defRPr/>
              </a:pPr>
              <a:r>
                <a:rPr lang="en-US" sz="1200" kern="0">
                  <a:solidFill>
                    <a:srgbClr val="DB536A"/>
                  </a:solidFill>
                  <a:latin typeface="Arial"/>
                  <a:ea typeface="Arial"/>
                  <a:cs typeface="Arial"/>
                  <a:sym typeface="Arial"/>
                </a:rPr>
                <a:t>Number of transacting nodes</a:t>
              </a:r>
              <a:endParaRPr kumimoji="0" sz="1400" b="0" i="0" u="none" strike="noStrike" kern="0" cap="none" spc="0" normalizeH="0" baseline="0" noProof="0">
                <a:ln>
                  <a:noFill/>
                </a:ln>
                <a:solidFill>
                  <a:srgbClr val="000000"/>
                </a:solidFill>
                <a:effectLst/>
                <a:uLnTx/>
                <a:uFillTx/>
                <a:latin typeface="Arial"/>
                <a:cs typeface="Arial"/>
                <a:sym typeface="Arial"/>
              </a:endParaRPr>
            </a:p>
            <a:p>
              <a:pPr>
                <a:buClr>
                  <a:srgbClr val="000000"/>
                </a:buClr>
                <a:defRPr/>
              </a:pPr>
              <a:r>
                <a:rPr lang="en-GB" sz="1000" kern="0">
                  <a:solidFill>
                    <a:srgbClr val="000000"/>
                  </a:solidFill>
                  <a:latin typeface="Arial"/>
                  <a:ea typeface="Arial"/>
                  <a:cs typeface="Arial"/>
                  <a:sym typeface="Arial"/>
                </a:rPr>
                <a:t>T</a:t>
              </a:r>
              <a:r>
                <a:rPr lang="en-US" sz="1000" kern="0">
                  <a:latin typeface="Arial"/>
                  <a:ea typeface="Arial"/>
                  <a:cs typeface="Arial"/>
                  <a:sym typeface="Arial"/>
                </a:rPr>
                <a:t>his refers </a:t>
              </a:r>
              <a:r>
                <a:rPr kumimoji="0" lang="en-US" sz="1000" b="0" i="0" u="none" strike="noStrike" kern="0" cap="none" spc="0" normalizeH="0" baseline="0" noProof="0">
                  <a:ln>
                    <a:noFill/>
                  </a:ln>
                  <a:effectLst/>
                  <a:uLnTx/>
                  <a:uFillTx/>
                  <a:latin typeface="Arial"/>
                  <a:ea typeface="Arial"/>
                  <a:cs typeface="Arial"/>
                  <a:sym typeface="Arial"/>
                </a:rPr>
                <a:t>to </a:t>
              </a:r>
              <a:r>
                <a:rPr lang="en-US" sz="1000" kern="0">
                  <a:latin typeface="Arial"/>
                  <a:ea typeface="Arial"/>
                  <a:cs typeface="Arial"/>
                  <a:sym typeface="Arial"/>
                </a:rPr>
                <a:t>the count of nodes actively participating in exchanging transactions within the system</a:t>
              </a:r>
              <a:r>
                <a:rPr kumimoji="0" lang="en-US" sz="1000" b="0" i="0" u="none" strike="noStrike" kern="0" cap="none" spc="0" normalizeH="0" baseline="0" noProof="0">
                  <a:ln>
                    <a:noFill/>
                  </a:ln>
                  <a:effectLst/>
                  <a:uLnTx/>
                  <a:uFillTx/>
                  <a:latin typeface="Arial"/>
                  <a:ea typeface="Arial"/>
                  <a:cs typeface="Arial"/>
                  <a:sym typeface="Arial"/>
                </a:rPr>
                <a:t>.</a:t>
              </a:r>
              <a:endParaRPr kumimoji="0" lang="en-US" sz="1000" b="0" i="0" u="none" strike="noStrike" kern="0" cap="none" spc="0" normalizeH="0" baseline="0" noProof="0">
                <a:ln>
                  <a:noFill/>
                </a:ln>
                <a:effectLst/>
                <a:uLnTx/>
                <a:uFillTx/>
                <a:latin typeface="Arial"/>
                <a:cs typeface="Arial"/>
                <a:sym typeface="Arial"/>
              </a:endParaRPr>
            </a:p>
          </p:txBody>
        </p:sp>
        <p:sp>
          <p:nvSpPr>
            <p:cNvPr id="11" name="Google Shape;1906;p65">
              <a:extLst>
                <a:ext uri="{FF2B5EF4-FFF2-40B4-BE49-F238E27FC236}">
                  <a16:creationId xmlns:a16="http://schemas.microsoft.com/office/drawing/2014/main" id="{38D11CF1-9C12-9F33-86C4-8D3C9CD52AE7}"/>
                </a:ext>
              </a:extLst>
            </p:cNvPr>
            <p:cNvSpPr/>
            <p:nvPr/>
          </p:nvSpPr>
          <p:spPr>
            <a:xfrm>
              <a:off x="6070869" y="2695304"/>
              <a:ext cx="5678219" cy="505464"/>
            </a:xfrm>
            <a:prstGeom prst="rect">
              <a:avLst/>
            </a:prstGeom>
            <a:noFill/>
            <a:ln>
              <a:noFill/>
            </a:ln>
          </p:spPr>
          <p:txBody>
            <a:bodyPr spcFirstLastPara="1" wrap="square" lIns="0" tIns="0" rIns="0" bIns="45700" anchor="t" anchorCtr="0">
              <a:noAutofit/>
            </a:bodyPr>
            <a:lstStyle/>
            <a:p>
              <a:pPr>
                <a:buClr>
                  <a:srgbClr val="000000"/>
                </a:buClr>
                <a:defRPr/>
              </a:pPr>
              <a:r>
                <a:rPr lang="en-US" sz="1200" kern="0">
                  <a:solidFill>
                    <a:srgbClr val="EB8C00"/>
                  </a:solidFill>
                  <a:latin typeface="Arial"/>
                  <a:cs typeface="Arial"/>
                </a:rPr>
                <a:t>Size of Individual transactions</a:t>
              </a:r>
              <a:endParaRPr lang="en-US" sz="1200" b="0" i="0" u="none" strike="noStrike" kern="0" cap="none" spc="0" normalizeH="0" baseline="0" noProof="0">
                <a:ln>
                  <a:noFill/>
                </a:ln>
                <a:solidFill>
                  <a:srgbClr val="EB8C00"/>
                </a:solidFill>
                <a:effectLst/>
                <a:uLnTx/>
                <a:uFillTx/>
                <a:latin typeface="Arial"/>
                <a:cs typeface="Arial"/>
              </a:endParaRPr>
            </a:p>
            <a:p>
              <a:pPr>
                <a:defRPr/>
              </a:pPr>
              <a:r>
                <a:rPr lang="en-US" sz="1000" kern="0">
                  <a:latin typeface="Arial"/>
                  <a:ea typeface="Arial"/>
                  <a:cs typeface="Arial"/>
                  <a:sym typeface="Arial"/>
                </a:rPr>
                <a:t>denotes </a:t>
              </a:r>
              <a:r>
                <a:rPr kumimoji="0" lang="en-US" sz="1000" b="0" i="0" u="none" strike="noStrike" kern="0" cap="none" spc="0" normalizeH="0" baseline="0" noProof="0">
                  <a:ln>
                    <a:noFill/>
                  </a:ln>
                  <a:effectLst/>
                  <a:uLnTx/>
                  <a:uFillTx/>
                  <a:latin typeface="Arial"/>
                  <a:ea typeface="Arial"/>
                  <a:cs typeface="Arial"/>
                  <a:sym typeface="Arial"/>
                </a:rPr>
                <a:t>the </a:t>
              </a:r>
              <a:r>
                <a:rPr lang="en-US" sz="1000" kern="0">
                  <a:latin typeface="Arial"/>
                  <a:ea typeface="Arial"/>
                  <a:cs typeface="Arial"/>
                  <a:sym typeface="Arial"/>
                </a:rPr>
                <a:t>data size or complexity </a:t>
              </a:r>
              <a:r>
                <a:rPr kumimoji="0" lang="en-US" sz="1000" b="0" i="0" u="none" strike="noStrike" kern="0" cap="none" spc="0" normalizeH="0" baseline="0" noProof="0">
                  <a:ln>
                    <a:noFill/>
                  </a:ln>
                  <a:effectLst/>
                  <a:uLnTx/>
                  <a:uFillTx/>
                  <a:latin typeface="Arial"/>
                  <a:ea typeface="Arial"/>
                  <a:cs typeface="Arial"/>
                  <a:sym typeface="Arial"/>
                </a:rPr>
                <a:t>of </a:t>
              </a:r>
              <a:r>
                <a:rPr lang="en-US" sz="1000" kern="0">
                  <a:latin typeface="Arial"/>
                  <a:ea typeface="Arial"/>
                  <a:cs typeface="Arial"/>
                  <a:sym typeface="Arial"/>
                </a:rPr>
                <a:t>each transaction processed within the system</a:t>
              </a:r>
              <a:r>
                <a:rPr kumimoji="0" lang="en-US" sz="1000" b="0" i="0" u="none" strike="noStrike" kern="0" cap="none" spc="0" normalizeH="0" baseline="0" noProof="0">
                  <a:ln>
                    <a:noFill/>
                  </a:ln>
                  <a:effectLst/>
                  <a:uLnTx/>
                  <a:uFillTx/>
                  <a:latin typeface="Arial"/>
                  <a:ea typeface="Arial"/>
                  <a:cs typeface="Arial"/>
                  <a:sym typeface="Arial"/>
                </a:rPr>
                <a:t>.</a:t>
              </a:r>
              <a:endParaRPr lang="en-US" sz="1000">
                <a:latin typeface="Arial"/>
              </a:endParaRPr>
            </a:p>
          </p:txBody>
        </p:sp>
        <p:sp>
          <p:nvSpPr>
            <p:cNvPr id="12" name="Google Shape;1907;p65">
              <a:extLst>
                <a:ext uri="{FF2B5EF4-FFF2-40B4-BE49-F238E27FC236}">
                  <a16:creationId xmlns:a16="http://schemas.microsoft.com/office/drawing/2014/main" id="{A31457E9-6E5D-7D40-7406-14EF43F8A237}"/>
                </a:ext>
              </a:extLst>
            </p:cNvPr>
            <p:cNvSpPr/>
            <p:nvPr/>
          </p:nvSpPr>
          <p:spPr>
            <a:xfrm>
              <a:off x="6070869" y="3398325"/>
              <a:ext cx="5678219" cy="499498"/>
            </a:xfrm>
            <a:prstGeom prst="rect">
              <a:avLst/>
            </a:prstGeom>
            <a:noFill/>
            <a:ln>
              <a:noFill/>
            </a:ln>
          </p:spPr>
          <p:txBody>
            <a:bodyPr spcFirstLastPara="1" wrap="square" lIns="0" tIns="0" rIns="0" bIns="45700" anchor="t" anchorCtr="0">
              <a:noAutofit/>
            </a:bodyPr>
            <a:lstStyle/>
            <a:p>
              <a:pPr>
                <a:buClr>
                  <a:srgbClr val="000000"/>
                </a:buClr>
                <a:defRPr/>
              </a:pPr>
              <a:r>
                <a:rPr lang="en-US" sz="1200" kern="0">
                  <a:solidFill>
                    <a:srgbClr val="D04A02"/>
                  </a:solidFill>
                  <a:latin typeface="Arial"/>
                  <a:cs typeface="Arial"/>
                </a:rPr>
                <a:t>Number of nodes participating in consensus</a:t>
              </a:r>
              <a:endParaRPr lang="en-US" sz="1200" b="0" i="0" u="none" strike="noStrike" kern="0" cap="none" spc="0" normalizeH="0" baseline="0" noProof="0">
                <a:ln>
                  <a:noFill/>
                </a:ln>
                <a:solidFill>
                  <a:srgbClr val="D04A02"/>
                </a:solidFill>
                <a:effectLst/>
                <a:uLnTx/>
                <a:uFillTx/>
                <a:latin typeface="Arial"/>
                <a:cs typeface="Arial"/>
              </a:endParaRPr>
            </a:p>
            <a:p>
              <a:pPr>
                <a:defRPr/>
              </a:pPr>
              <a:r>
                <a:rPr lang="en-US" sz="1000" kern="0">
                  <a:latin typeface="Arial"/>
                  <a:ea typeface="Arial"/>
                  <a:cs typeface="Arial"/>
                  <a:sym typeface="Arial"/>
                </a:rPr>
                <a:t>This parameter relates </a:t>
              </a:r>
              <a:r>
                <a:rPr kumimoji="0" lang="en-US" sz="1000" b="0" i="0" u="none" strike="noStrike" kern="0" cap="none" spc="0" normalizeH="0" baseline="0" noProof="0">
                  <a:ln>
                    <a:noFill/>
                  </a:ln>
                  <a:effectLst/>
                  <a:uLnTx/>
                  <a:uFillTx/>
                  <a:latin typeface="Arial"/>
                  <a:ea typeface="Arial"/>
                  <a:cs typeface="Arial"/>
                  <a:sym typeface="Arial"/>
                </a:rPr>
                <a:t>to </a:t>
              </a:r>
              <a:r>
                <a:rPr lang="en-US" sz="1000" kern="0">
                  <a:latin typeface="Arial"/>
                  <a:ea typeface="Arial"/>
                  <a:cs typeface="Arial"/>
                  <a:sym typeface="Arial"/>
                </a:rPr>
                <a:t>quantity of nodes involved </a:t>
              </a:r>
              <a:r>
                <a:rPr kumimoji="0" lang="en-US" sz="1000" b="0" i="0" u="none" strike="noStrike" kern="0" cap="none" spc="0" normalizeH="0" baseline="0" noProof="0">
                  <a:ln>
                    <a:noFill/>
                  </a:ln>
                  <a:effectLst/>
                  <a:uLnTx/>
                  <a:uFillTx/>
                  <a:latin typeface="Arial"/>
                  <a:ea typeface="Arial"/>
                  <a:cs typeface="Arial"/>
                  <a:sym typeface="Arial"/>
                </a:rPr>
                <a:t>in the</a:t>
              </a:r>
              <a:r>
                <a:rPr lang="en-US" sz="1000" kern="0">
                  <a:latin typeface="Arial"/>
                  <a:ea typeface="Arial"/>
                  <a:cs typeface="Arial"/>
                  <a:sym typeface="Arial"/>
                </a:rPr>
                <a:t> consensus</a:t>
              </a:r>
              <a:r>
                <a:rPr kumimoji="0" lang="en-US" sz="1000" b="0" i="0" u="none" strike="noStrike" kern="0" cap="none" spc="0" normalizeH="0" baseline="0" noProof="0">
                  <a:ln>
                    <a:noFill/>
                  </a:ln>
                  <a:effectLst/>
                  <a:uLnTx/>
                  <a:uFillTx/>
                  <a:latin typeface="Arial"/>
                  <a:ea typeface="Arial"/>
                  <a:cs typeface="Arial"/>
                  <a:sym typeface="Arial"/>
                </a:rPr>
                <a:t>.</a:t>
              </a:r>
              <a:endParaRPr lang="en-US" sz="1000">
                <a:latin typeface="Arial"/>
              </a:endParaRPr>
            </a:p>
          </p:txBody>
        </p:sp>
      </p:grpSp>
      <p:grpSp>
        <p:nvGrpSpPr>
          <p:cNvPr id="22" name="Group 21">
            <a:extLst>
              <a:ext uri="{FF2B5EF4-FFF2-40B4-BE49-F238E27FC236}">
                <a16:creationId xmlns:a16="http://schemas.microsoft.com/office/drawing/2014/main" id="{60E7DAD4-0E12-5D17-F763-E14D8A3D61AE}"/>
              </a:ext>
            </a:extLst>
          </p:cNvPr>
          <p:cNvGrpSpPr/>
          <p:nvPr/>
        </p:nvGrpSpPr>
        <p:grpSpPr>
          <a:xfrm>
            <a:off x="6681868" y="4122178"/>
            <a:ext cx="4972911" cy="1179627"/>
            <a:chOff x="5761249" y="1998628"/>
            <a:chExt cx="5987839" cy="1192628"/>
          </a:xfrm>
        </p:grpSpPr>
        <p:sp>
          <p:nvSpPr>
            <p:cNvPr id="23" name="Google Shape;1901;p65">
              <a:extLst>
                <a:ext uri="{FF2B5EF4-FFF2-40B4-BE49-F238E27FC236}">
                  <a16:creationId xmlns:a16="http://schemas.microsoft.com/office/drawing/2014/main" id="{EFF80C3B-182C-A07F-F678-24ADEC4F62F8}"/>
                </a:ext>
              </a:extLst>
            </p:cNvPr>
            <p:cNvSpPr/>
            <p:nvPr/>
          </p:nvSpPr>
          <p:spPr>
            <a:xfrm>
              <a:off x="5761491" y="1998628"/>
              <a:ext cx="189058" cy="189058"/>
            </a:xfrm>
            <a:prstGeom prst="frame">
              <a:avLst>
                <a:gd name="adj1" fmla="val 12500"/>
              </a:avLst>
            </a:prstGeom>
            <a:noFill/>
            <a:ln w="38100" cap="flat" cmpd="sng">
              <a:solidFill>
                <a:srgbClr val="DB536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4" name="Google Shape;1902;p65">
              <a:extLst>
                <a:ext uri="{FF2B5EF4-FFF2-40B4-BE49-F238E27FC236}">
                  <a16:creationId xmlns:a16="http://schemas.microsoft.com/office/drawing/2014/main" id="{ABBA40E0-5F20-6EEC-0470-3B03D575AF87}"/>
                </a:ext>
              </a:extLst>
            </p:cNvPr>
            <p:cNvSpPr/>
            <p:nvPr/>
          </p:nvSpPr>
          <p:spPr>
            <a:xfrm>
              <a:off x="5761249" y="2680662"/>
              <a:ext cx="189058" cy="189058"/>
            </a:xfrm>
            <a:prstGeom prst="frame">
              <a:avLst>
                <a:gd name="adj1" fmla="val 12500"/>
              </a:avLst>
            </a:prstGeom>
            <a:noFill/>
            <a:ln w="38100" cap="flat" cmpd="sng">
              <a:solidFill>
                <a:srgbClr val="EB8C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6" name="Google Shape;1905;p65">
              <a:extLst>
                <a:ext uri="{FF2B5EF4-FFF2-40B4-BE49-F238E27FC236}">
                  <a16:creationId xmlns:a16="http://schemas.microsoft.com/office/drawing/2014/main" id="{24C850FC-E132-5CFE-57BF-A211A16024BF}"/>
                </a:ext>
              </a:extLst>
            </p:cNvPr>
            <p:cNvSpPr/>
            <p:nvPr/>
          </p:nvSpPr>
          <p:spPr>
            <a:xfrm>
              <a:off x="6082196" y="1998628"/>
              <a:ext cx="5259106" cy="681662"/>
            </a:xfrm>
            <a:prstGeom prst="rect">
              <a:avLst/>
            </a:prstGeom>
            <a:noFill/>
            <a:ln>
              <a:noFill/>
            </a:ln>
          </p:spPr>
          <p:txBody>
            <a:bodyPr spcFirstLastPara="1" wrap="square" lIns="0" tIns="0" rIns="0" bIns="45700" anchor="t" anchorCtr="0">
              <a:noAutofit/>
            </a:bodyPr>
            <a:lstStyle/>
            <a:p>
              <a:pPr>
                <a:buClr>
                  <a:srgbClr val="000000"/>
                </a:buClr>
                <a:defRPr/>
              </a:pPr>
              <a:r>
                <a:rPr lang="en-US" sz="1200" kern="0">
                  <a:solidFill>
                    <a:srgbClr val="DB536A"/>
                  </a:solidFill>
                  <a:latin typeface="Arial"/>
                  <a:cs typeface="Arial"/>
                </a:rPr>
                <a:t>Volume of transactions over time</a:t>
              </a:r>
              <a:endParaRPr lang="en-US" sz="1200" b="0" i="0" u="none" strike="noStrike" kern="0" cap="none" spc="0" normalizeH="0" baseline="0" noProof="0">
                <a:ln>
                  <a:noFill/>
                </a:ln>
                <a:solidFill>
                  <a:srgbClr val="DB536A"/>
                </a:solidFill>
                <a:effectLst/>
                <a:uLnTx/>
                <a:uFillTx/>
                <a:latin typeface="Arial"/>
                <a:cs typeface="Arial"/>
              </a:endParaRPr>
            </a:p>
            <a:p>
              <a:pPr>
                <a:defRPr/>
              </a:pPr>
              <a:r>
                <a:rPr lang="en-US" sz="1000" kern="0">
                  <a:latin typeface="Arial"/>
                  <a:ea typeface="Arial"/>
                  <a:cs typeface="Arial"/>
                  <a:sym typeface="Arial"/>
                </a:rPr>
                <a:t>This represents the rate at which transactions are generated and processed within the system, typically measured as transactions per second (</a:t>
              </a:r>
              <a:r>
                <a:rPr lang="en-US" sz="1000" kern="0" err="1">
                  <a:latin typeface="Arial"/>
                  <a:ea typeface="Arial"/>
                  <a:cs typeface="Arial"/>
                  <a:sym typeface="Arial"/>
                </a:rPr>
                <a:t>tps</a:t>
              </a:r>
              <a:r>
                <a:rPr lang="en-US" sz="1000" kern="0">
                  <a:latin typeface="Arial"/>
                  <a:ea typeface="Arial"/>
                  <a:cs typeface="Arial"/>
                  <a:sym typeface="Arial"/>
                </a:rPr>
                <a:t>).</a:t>
              </a:r>
              <a:endParaRPr lang="en-US" sz="1000">
                <a:latin typeface="Arial"/>
              </a:endParaRPr>
            </a:p>
          </p:txBody>
        </p:sp>
        <p:sp>
          <p:nvSpPr>
            <p:cNvPr id="27" name="Google Shape;1906;p65">
              <a:extLst>
                <a:ext uri="{FF2B5EF4-FFF2-40B4-BE49-F238E27FC236}">
                  <a16:creationId xmlns:a16="http://schemas.microsoft.com/office/drawing/2014/main" id="{86779596-41AA-9933-B856-6A8160F1C448}"/>
                </a:ext>
              </a:extLst>
            </p:cNvPr>
            <p:cNvSpPr/>
            <p:nvPr/>
          </p:nvSpPr>
          <p:spPr>
            <a:xfrm>
              <a:off x="6070869" y="2685792"/>
              <a:ext cx="5678219" cy="505464"/>
            </a:xfrm>
            <a:prstGeom prst="rect">
              <a:avLst/>
            </a:prstGeom>
            <a:noFill/>
            <a:ln>
              <a:noFill/>
            </a:ln>
          </p:spPr>
          <p:txBody>
            <a:bodyPr spcFirstLastPara="1" wrap="square" lIns="0" tIns="0" rIns="0" bIns="45700" anchor="t" anchorCtr="0">
              <a:noAutofit/>
            </a:bodyPr>
            <a:lstStyle/>
            <a:p>
              <a:pPr>
                <a:buClr>
                  <a:srgbClr val="000000"/>
                </a:buClr>
                <a:defRPr/>
              </a:pPr>
              <a:r>
                <a:rPr lang="en-US" sz="1200" kern="0">
                  <a:solidFill>
                    <a:srgbClr val="EB8C00"/>
                  </a:solidFill>
                  <a:latin typeface="Arial"/>
                  <a:cs typeface="Arial"/>
                </a:rPr>
                <a:t>Consensus Mechanisms</a:t>
              </a:r>
              <a:endParaRPr lang="en-US" sz="1200" b="0" i="0" u="none" strike="noStrike" kern="0" cap="none" spc="0" normalizeH="0" baseline="0" noProof="0">
                <a:ln>
                  <a:noFill/>
                </a:ln>
                <a:solidFill>
                  <a:srgbClr val="EB8C00"/>
                </a:solidFill>
                <a:effectLst/>
                <a:uLnTx/>
                <a:uFillTx/>
                <a:latin typeface="Arial"/>
                <a:cs typeface="Arial"/>
              </a:endParaRPr>
            </a:p>
            <a:p>
              <a:pPr>
                <a:defRPr/>
              </a:pPr>
              <a:r>
                <a:rPr lang="en-US" sz="1000" kern="0">
                  <a:latin typeface="Arial"/>
                  <a:cs typeface="Arial"/>
                  <a:sym typeface="Arial"/>
                </a:rPr>
                <a:t>Which provide reliable and robust solutions.</a:t>
              </a:r>
              <a:endParaRPr lang="en-US" sz="1000" kern="0">
                <a:latin typeface="Arial"/>
                <a:cs typeface="Arial"/>
              </a:endParaRPr>
            </a:p>
          </p:txBody>
        </p:sp>
      </p:grpSp>
      <p:sp>
        <p:nvSpPr>
          <p:cNvPr id="29" name="Rectangle 28">
            <a:extLst>
              <a:ext uri="{FF2B5EF4-FFF2-40B4-BE49-F238E27FC236}">
                <a16:creationId xmlns:a16="http://schemas.microsoft.com/office/drawing/2014/main" id="{EB4F68FA-2009-D336-7593-154E6ABB8DFA}"/>
              </a:ext>
            </a:extLst>
          </p:cNvPr>
          <p:cNvSpPr/>
          <p:nvPr/>
        </p:nvSpPr>
        <p:spPr>
          <a:xfrm>
            <a:off x="855740" y="3432221"/>
            <a:ext cx="4759331" cy="34494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sz="1400" b="1">
                <a:latin typeface="Georgia"/>
              </a:rPr>
              <a:t>Types of Fault Tolerances</a:t>
            </a:r>
            <a:endParaRPr lang="en-US" sz="1400" b="1">
              <a:latin typeface="Georgia" panose="02040502050405020303" pitchFamily="18" charset="0"/>
            </a:endParaRPr>
          </a:p>
        </p:txBody>
      </p:sp>
      <p:grpSp>
        <p:nvGrpSpPr>
          <p:cNvPr id="30" name="Group 29">
            <a:extLst>
              <a:ext uri="{FF2B5EF4-FFF2-40B4-BE49-F238E27FC236}">
                <a16:creationId xmlns:a16="http://schemas.microsoft.com/office/drawing/2014/main" id="{530426A4-1B8E-EECF-87BD-7D5AB948E071}"/>
              </a:ext>
            </a:extLst>
          </p:cNvPr>
          <p:cNvGrpSpPr/>
          <p:nvPr/>
        </p:nvGrpSpPr>
        <p:grpSpPr>
          <a:xfrm>
            <a:off x="858683" y="4178621"/>
            <a:ext cx="4972911" cy="1179627"/>
            <a:chOff x="5761249" y="1998628"/>
            <a:chExt cx="5987839" cy="1192628"/>
          </a:xfrm>
        </p:grpSpPr>
        <p:sp>
          <p:nvSpPr>
            <p:cNvPr id="31" name="Google Shape;1901;p65">
              <a:extLst>
                <a:ext uri="{FF2B5EF4-FFF2-40B4-BE49-F238E27FC236}">
                  <a16:creationId xmlns:a16="http://schemas.microsoft.com/office/drawing/2014/main" id="{EE08F7E2-31B5-CC0E-65B2-F566C322FCA8}"/>
                </a:ext>
              </a:extLst>
            </p:cNvPr>
            <p:cNvSpPr/>
            <p:nvPr/>
          </p:nvSpPr>
          <p:spPr>
            <a:xfrm>
              <a:off x="5761491" y="1998628"/>
              <a:ext cx="189058" cy="189058"/>
            </a:xfrm>
            <a:prstGeom prst="frame">
              <a:avLst>
                <a:gd name="adj1" fmla="val 12500"/>
              </a:avLst>
            </a:prstGeom>
            <a:noFill/>
            <a:ln w="38100" cap="flat" cmpd="sng">
              <a:solidFill>
                <a:srgbClr val="DB536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2" name="Google Shape;1902;p65">
              <a:extLst>
                <a:ext uri="{FF2B5EF4-FFF2-40B4-BE49-F238E27FC236}">
                  <a16:creationId xmlns:a16="http://schemas.microsoft.com/office/drawing/2014/main" id="{7B331465-7C2B-00A1-7277-42F1833B9F97}"/>
                </a:ext>
              </a:extLst>
            </p:cNvPr>
            <p:cNvSpPr/>
            <p:nvPr/>
          </p:nvSpPr>
          <p:spPr>
            <a:xfrm>
              <a:off x="5761249" y="2680662"/>
              <a:ext cx="189058" cy="189058"/>
            </a:xfrm>
            <a:prstGeom prst="frame">
              <a:avLst>
                <a:gd name="adj1" fmla="val 12500"/>
              </a:avLst>
            </a:prstGeom>
            <a:noFill/>
            <a:ln w="38100" cap="flat" cmpd="sng">
              <a:solidFill>
                <a:srgbClr val="EB8C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3" name="Google Shape;1905;p65">
              <a:extLst>
                <a:ext uri="{FF2B5EF4-FFF2-40B4-BE49-F238E27FC236}">
                  <a16:creationId xmlns:a16="http://schemas.microsoft.com/office/drawing/2014/main" id="{881D968D-6FE6-AB62-0C81-D455FA94E686}"/>
                </a:ext>
              </a:extLst>
            </p:cNvPr>
            <p:cNvSpPr/>
            <p:nvPr/>
          </p:nvSpPr>
          <p:spPr>
            <a:xfrm>
              <a:off x="6082196" y="1998628"/>
              <a:ext cx="5259106" cy="681662"/>
            </a:xfrm>
            <a:prstGeom prst="rect">
              <a:avLst/>
            </a:prstGeom>
            <a:noFill/>
            <a:ln>
              <a:noFill/>
            </a:ln>
          </p:spPr>
          <p:txBody>
            <a:bodyPr spcFirstLastPara="1" wrap="square" lIns="0" tIns="0" rIns="0" bIns="45700" anchor="t" anchorCtr="0">
              <a:noAutofit/>
            </a:bodyPr>
            <a:lstStyle/>
            <a:p>
              <a:pPr>
                <a:buClr>
                  <a:srgbClr val="000000"/>
                </a:buClr>
                <a:defRPr/>
              </a:pPr>
              <a:r>
                <a:rPr lang="en-US" sz="1200" kern="0">
                  <a:solidFill>
                    <a:srgbClr val="DB536A"/>
                  </a:solidFill>
                  <a:latin typeface="Arial"/>
                  <a:cs typeface="Arial"/>
                </a:rPr>
                <a:t>Crash Fault Tolerance</a:t>
              </a:r>
              <a:endParaRPr lang="en-US" sz="1200" b="0" i="0" u="none" strike="noStrike" kern="0" cap="none" spc="0" normalizeH="0" baseline="0" noProof="0">
                <a:ln>
                  <a:noFill/>
                </a:ln>
                <a:solidFill>
                  <a:srgbClr val="DB536A"/>
                </a:solidFill>
                <a:effectLst/>
                <a:uLnTx/>
                <a:uFillTx/>
                <a:latin typeface="Arial"/>
                <a:cs typeface="Arial"/>
              </a:endParaRPr>
            </a:p>
            <a:p>
              <a:pPr>
                <a:defRPr/>
              </a:pPr>
              <a:r>
                <a:rPr lang="en-US" sz="1000" kern="0">
                  <a:latin typeface="Arial"/>
                  <a:ea typeface="Arial"/>
                  <a:cs typeface="Arial"/>
                  <a:sym typeface="Arial"/>
                </a:rPr>
                <a:t>Describes the capability of a distributed system to maintain its proper function despite occurrence of crashes or failures in one or more of its components.</a:t>
              </a:r>
              <a:endParaRPr lang="en-US" sz="1000">
                <a:latin typeface="Arial"/>
                <a:cs typeface="Arial"/>
              </a:endParaRPr>
            </a:p>
          </p:txBody>
        </p:sp>
        <p:sp>
          <p:nvSpPr>
            <p:cNvPr id="34" name="Google Shape;1906;p65">
              <a:extLst>
                <a:ext uri="{FF2B5EF4-FFF2-40B4-BE49-F238E27FC236}">
                  <a16:creationId xmlns:a16="http://schemas.microsoft.com/office/drawing/2014/main" id="{CF65E39F-2771-C6F9-0992-5147469D22C0}"/>
                </a:ext>
              </a:extLst>
            </p:cNvPr>
            <p:cNvSpPr/>
            <p:nvPr/>
          </p:nvSpPr>
          <p:spPr>
            <a:xfrm>
              <a:off x="6070869" y="2685792"/>
              <a:ext cx="5678219" cy="505464"/>
            </a:xfrm>
            <a:prstGeom prst="rect">
              <a:avLst/>
            </a:prstGeom>
            <a:noFill/>
            <a:ln>
              <a:noFill/>
            </a:ln>
          </p:spPr>
          <p:txBody>
            <a:bodyPr spcFirstLastPara="1" wrap="square" lIns="0" tIns="0" rIns="0" bIns="45700" anchor="t" anchorCtr="0">
              <a:noAutofit/>
            </a:bodyPr>
            <a:lstStyle/>
            <a:p>
              <a:pPr>
                <a:buClr>
                  <a:srgbClr val="000000"/>
                </a:buClr>
                <a:defRPr/>
              </a:pPr>
              <a:r>
                <a:rPr lang="en-US" sz="1200" kern="0">
                  <a:solidFill>
                    <a:srgbClr val="EB8C00"/>
                  </a:solidFill>
                  <a:latin typeface="Arial"/>
                  <a:cs typeface="Arial"/>
                </a:rPr>
                <a:t>Byzantine Fault Tolerance</a:t>
              </a:r>
              <a:endParaRPr lang="en-US"/>
            </a:p>
            <a:p>
              <a:pPr>
                <a:defRPr/>
              </a:pPr>
              <a:r>
                <a:rPr lang="en-US" sz="1000" kern="0">
                  <a:solidFill>
                    <a:srgbClr val="000000"/>
                  </a:solidFill>
                  <a:latin typeface="Arial"/>
                  <a:cs typeface="Arial"/>
                </a:rPr>
                <a:t>Empowers</a:t>
              </a:r>
              <a:r>
                <a:rPr lang="en-US" sz="1000" kern="0">
                  <a:latin typeface="Arial"/>
                  <a:cs typeface="Arial"/>
                  <a:sym typeface="Arial"/>
                </a:rPr>
                <a:t> a distributed system to establish consensus among participants, even when faced with faulty or malicious behavior.</a:t>
              </a:r>
              <a:endParaRPr lang="en-US" sz="1000">
                <a:latin typeface="Arial"/>
                <a:cs typeface="Arial"/>
              </a:endParaRPr>
            </a:p>
          </p:txBody>
        </p:sp>
      </p:grpSp>
    </p:spTree>
    <p:custDataLst>
      <p:custData r:id="rId1"/>
    </p:custDataLst>
    <p:extLst>
      <p:ext uri="{BB962C8B-B14F-4D97-AF65-F5344CB8AC3E}">
        <p14:creationId xmlns:p14="http://schemas.microsoft.com/office/powerpoint/2010/main" val="670831688"/>
      </p:ext>
    </p:extLst>
  </p:cSld>
  <p:clrMapOvr>
    <a:masterClrMapping/>
  </p:clrMapOvr>
  <p:extLst>
    <p:ext uri="{6950BFC3-D8DA-4A85-94F7-54DA5524770B}">
      <p188:commentRel xmlns:p188="http://schemas.microsoft.com/office/powerpoint/2018/8/main"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087ADB5-7563-4C66-8342-DE050CDA92F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latin typeface="Georgia"/>
              </a:rPr>
              <a:t>Transaction Ordering</a:t>
            </a:r>
            <a:endParaRPr lang="en-GB" sz="3200" b="1">
              <a:solidFill>
                <a:schemeClr val="bg1"/>
              </a:solidFill>
            </a:endParaRPr>
          </a:p>
        </p:txBody>
      </p:sp>
      <p:grpSp>
        <p:nvGrpSpPr>
          <p:cNvPr id="77" name="Google Shape;1159;p54">
            <a:extLst>
              <a:ext uri="{FF2B5EF4-FFF2-40B4-BE49-F238E27FC236}">
                <a16:creationId xmlns:a16="http://schemas.microsoft.com/office/drawing/2014/main" id="{23C6F179-67CA-6491-D219-9D7D8A73FB0C}"/>
              </a:ext>
            </a:extLst>
          </p:cNvPr>
          <p:cNvGrpSpPr/>
          <p:nvPr/>
        </p:nvGrpSpPr>
        <p:grpSpPr>
          <a:xfrm>
            <a:off x="442912" y="1762670"/>
            <a:ext cx="11310975" cy="4645143"/>
            <a:chOff x="156596" y="2340471"/>
            <a:chExt cx="10301658" cy="4230638"/>
          </a:xfrm>
        </p:grpSpPr>
        <p:sp>
          <p:nvSpPr>
            <p:cNvPr id="43" name="Google Shape;1160;p54">
              <a:extLst>
                <a:ext uri="{FF2B5EF4-FFF2-40B4-BE49-F238E27FC236}">
                  <a16:creationId xmlns:a16="http://schemas.microsoft.com/office/drawing/2014/main" id="{06BF62CB-1DCB-0655-9598-49C993B09A63}"/>
                </a:ext>
              </a:extLst>
            </p:cNvPr>
            <p:cNvSpPr/>
            <p:nvPr/>
          </p:nvSpPr>
          <p:spPr>
            <a:xfrm>
              <a:off x="156596" y="2708035"/>
              <a:ext cx="10297287" cy="3495510"/>
            </a:xfrm>
            <a:prstGeom prst="rect">
              <a:avLst/>
            </a:prstGeom>
            <a:noFill/>
            <a:ln w="9525" cap="flat" cmpd="sng">
              <a:solidFill>
                <a:schemeClr val="lt2"/>
              </a:solidFill>
              <a:prstDash val="solid"/>
              <a:miter lim="800000"/>
              <a:headEnd type="none" w="sm" len="sm"/>
              <a:tailEnd type="none" w="sm" len="sm"/>
            </a:ln>
          </p:spPr>
          <p:txBody>
            <a:bodyPr spcFirstLastPara="1" wrap="square" lIns="78175" tIns="39075" rIns="78175" bIns="39075"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grpSp>
          <p:nvGrpSpPr>
            <p:cNvPr id="44" name="Google Shape;1161;p54">
              <a:extLst>
                <a:ext uri="{FF2B5EF4-FFF2-40B4-BE49-F238E27FC236}">
                  <a16:creationId xmlns:a16="http://schemas.microsoft.com/office/drawing/2014/main" id="{312AD84B-D3FD-0AB6-2C4A-3DC2A25D7E2D}"/>
                </a:ext>
              </a:extLst>
            </p:cNvPr>
            <p:cNvGrpSpPr/>
            <p:nvPr/>
          </p:nvGrpSpPr>
          <p:grpSpPr>
            <a:xfrm>
              <a:off x="2667664" y="2340471"/>
              <a:ext cx="2607028" cy="1467822"/>
              <a:chOff x="4317121" y="2340471"/>
              <a:chExt cx="2607028" cy="1467822"/>
            </a:xfrm>
          </p:grpSpPr>
          <p:sp>
            <p:nvSpPr>
              <p:cNvPr id="74" name="Google Shape;1162;p54">
                <a:extLst>
                  <a:ext uri="{FF2B5EF4-FFF2-40B4-BE49-F238E27FC236}">
                    <a16:creationId xmlns:a16="http://schemas.microsoft.com/office/drawing/2014/main" id="{934769F2-A14D-3478-764A-99C3520B0000}"/>
                  </a:ext>
                </a:extLst>
              </p:cNvPr>
              <p:cNvSpPr/>
              <p:nvPr/>
            </p:nvSpPr>
            <p:spPr>
              <a:xfrm>
                <a:off x="4317121" y="2364813"/>
                <a:ext cx="1017495" cy="343222"/>
              </a:xfrm>
              <a:custGeom>
                <a:avLst/>
                <a:gdLst/>
                <a:ahLst/>
                <a:cxnLst/>
                <a:rect l="l" t="t" r="r" b="b"/>
                <a:pathLst>
                  <a:path w="836" h="282" extrusionOk="0">
                    <a:moveTo>
                      <a:pt x="0" y="282"/>
                    </a:moveTo>
                    <a:lnTo>
                      <a:pt x="836" y="282"/>
                    </a:lnTo>
                    <a:lnTo>
                      <a:pt x="836" y="0"/>
                    </a:lnTo>
                    <a:lnTo>
                      <a:pt x="268" y="0"/>
                    </a:lnTo>
                    <a:lnTo>
                      <a:pt x="268" y="0"/>
                    </a:lnTo>
                    <a:lnTo>
                      <a:pt x="262" y="2"/>
                    </a:lnTo>
                    <a:lnTo>
                      <a:pt x="242" y="4"/>
                    </a:lnTo>
                    <a:lnTo>
                      <a:pt x="228" y="8"/>
                    </a:lnTo>
                    <a:lnTo>
                      <a:pt x="210" y="14"/>
                    </a:lnTo>
                    <a:lnTo>
                      <a:pt x="192" y="22"/>
                    </a:lnTo>
                    <a:lnTo>
                      <a:pt x="172" y="32"/>
                    </a:lnTo>
                    <a:lnTo>
                      <a:pt x="152" y="48"/>
                    </a:lnTo>
                    <a:lnTo>
                      <a:pt x="130" y="66"/>
                    </a:lnTo>
                    <a:lnTo>
                      <a:pt x="108" y="88"/>
                    </a:lnTo>
                    <a:lnTo>
                      <a:pt x="84" y="116"/>
                    </a:lnTo>
                    <a:lnTo>
                      <a:pt x="62" y="148"/>
                    </a:lnTo>
                    <a:lnTo>
                      <a:pt x="40" y="186"/>
                    </a:lnTo>
                    <a:lnTo>
                      <a:pt x="20" y="230"/>
                    </a:lnTo>
                    <a:lnTo>
                      <a:pt x="0" y="282"/>
                    </a:lnTo>
                    <a:lnTo>
                      <a:pt x="0" y="282"/>
                    </a:lnTo>
                    <a:close/>
                  </a:path>
                </a:pathLst>
              </a:custGeom>
              <a:solidFill>
                <a:schemeClr val="lt2"/>
              </a:solidFill>
              <a:ln>
                <a:noFill/>
              </a:ln>
            </p:spPr>
            <p:txBody>
              <a:bodyPr spcFirstLastPara="1" wrap="square" lIns="78175" tIns="39075" rIns="78175" bIns="39075"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75" name="Google Shape;1163;p54">
                <a:extLst>
                  <a:ext uri="{FF2B5EF4-FFF2-40B4-BE49-F238E27FC236}">
                    <a16:creationId xmlns:a16="http://schemas.microsoft.com/office/drawing/2014/main" id="{9DBCA97E-2E50-CAC7-D6F1-12CA8CCEEC6C}"/>
                  </a:ext>
                </a:extLst>
              </p:cNvPr>
              <p:cNvSpPr/>
              <p:nvPr/>
            </p:nvSpPr>
            <p:spPr>
              <a:xfrm>
                <a:off x="4533765" y="2340471"/>
                <a:ext cx="2390384" cy="1467822"/>
              </a:xfrm>
              <a:custGeom>
                <a:avLst/>
                <a:gdLst/>
                <a:ahLst/>
                <a:cxnLst/>
                <a:rect l="l" t="t" r="r" b="b"/>
                <a:pathLst>
                  <a:path w="1964" h="1206" extrusionOk="0">
                    <a:moveTo>
                      <a:pt x="1964" y="1116"/>
                    </a:moveTo>
                    <a:lnTo>
                      <a:pt x="1962" y="394"/>
                    </a:lnTo>
                    <a:lnTo>
                      <a:pt x="1962" y="394"/>
                    </a:lnTo>
                    <a:lnTo>
                      <a:pt x="1960" y="384"/>
                    </a:lnTo>
                    <a:lnTo>
                      <a:pt x="1958" y="376"/>
                    </a:lnTo>
                    <a:lnTo>
                      <a:pt x="1954" y="368"/>
                    </a:lnTo>
                    <a:lnTo>
                      <a:pt x="1948" y="362"/>
                    </a:lnTo>
                    <a:lnTo>
                      <a:pt x="1948" y="362"/>
                    </a:lnTo>
                    <a:lnTo>
                      <a:pt x="1940" y="354"/>
                    </a:lnTo>
                    <a:lnTo>
                      <a:pt x="1932" y="350"/>
                    </a:lnTo>
                    <a:lnTo>
                      <a:pt x="1922" y="348"/>
                    </a:lnTo>
                    <a:lnTo>
                      <a:pt x="1912" y="346"/>
                    </a:lnTo>
                    <a:lnTo>
                      <a:pt x="1904" y="348"/>
                    </a:lnTo>
                    <a:lnTo>
                      <a:pt x="1894" y="350"/>
                    </a:lnTo>
                    <a:lnTo>
                      <a:pt x="1884" y="354"/>
                    </a:lnTo>
                    <a:lnTo>
                      <a:pt x="1876" y="360"/>
                    </a:lnTo>
                    <a:lnTo>
                      <a:pt x="1782" y="456"/>
                    </a:lnTo>
                    <a:lnTo>
                      <a:pt x="1738" y="410"/>
                    </a:lnTo>
                    <a:lnTo>
                      <a:pt x="1738" y="410"/>
                    </a:lnTo>
                    <a:lnTo>
                      <a:pt x="1444" y="116"/>
                    </a:lnTo>
                    <a:lnTo>
                      <a:pt x="1444" y="116"/>
                    </a:lnTo>
                    <a:lnTo>
                      <a:pt x="1402" y="76"/>
                    </a:lnTo>
                    <a:lnTo>
                      <a:pt x="1380" y="58"/>
                    </a:lnTo>
                    <a:lnTo>
                      <a:pt x="1356" y="40"/>
                    </a:lnTo>
                    <a:lnTo>
                      <a:pt x="1332" y="26"/>
                    </a:lnTo>
                    <a:lnTo>
                      <a:pt x="1310" y="14"/>
                    </a:lnTo>
                    <a:lnTo>
                      <a:pt x="1286" y="6"/>
                    </a:lnTo>
                    <a:lnTo>
                      <a:pt x="1276" y="4"/>
                    </a:lnTo>
                    <a:lnTo>
                      <a:pt x="1264" y="4"/>
                    </a:lnTo>
                    <a:lnTo>
                      <a:pt x="1264" y="4"/>
                    </a:lnTo>
                    <a:lnTo>
                      <a:pt x="716" y="2"/>
                    </a:lnTo>
                    <a:lnTo>
                      <a:pt x="334" y="0"/>
                    </a:lnTo>
                    <a:lnTo>
                      <a:pt x="200" y="0"/>
                    </a:lnTo>
                    <a:lnTo>
                      <a:pt x="138" y="2"/>
                    </a:lnTo>
                    <a:lnTo>
                      <a:pt x="138" y="2"/>
                    </a:lnTo>
                    <a:lnTo>
                      <a:pt x="114" y="4"/>
                    </a:lnTo>
                    <a:lnTo>
                      <a:pt x="92" y="8"/>
                    </a:lnTo>
                    <a:lnTo>
                      <a:pt x="74" y="12"/>
                    </a:lnTo>
                    <a:lnTo>
                      <a:pt x="58" y="18"/>
                    </a:lnTo>
                    <a:lnTo>
                      <a:pt x="42" y="26"/>
                    </a:lnTo>
                    <a:lnTo>
                      <a:pt x="28" y="34"/>
                    </a:lnTo>
                    <a:lnTo>
                      <a:pt x="0" y="52"/>
                    </a:lnTo>
                    <a:lnTo>
                      <a:pt x="0" y="52"/>
                    </a:lnTo>
                    <a:lnTo>
                      <a:pt x="16" y="44"/>
                    </a:lnTo>
                    <a:lnTo>
                      <a:pt x="36" y="36"/>
                    </a:lnTo>
                    <a:lnTo>
                      <a:pt x="54" y="30"/>
                    </a:lnTo>
                    <a:lnTo>
                      <a:pt x="74" y="28"/>
                    </a:lnTo>
                    <a:lnTo>
                      <a:pt x="92" y="26"/>
                    </a:lnTo>
                    <a:lnTo>
                      <a:pt x="112" y="26"/>
                    </a:lnTo>
                    <a:lnTo>
                      <a:pt x="132" y="28"/>
                    </a:lnTo>
                    <a:lnTo>
                      <a:pt x="152" y="32"/>
                    </a:lnTo>
                    <a:lnTo>
                      <a:pt x="172" y="38"/>
                    </a:lnTo>
                    <a:lnTo>
                      <a:pt x="194" y="44"/>
                    </a:lnTo>
                    <a:lnTo>
                      <a:pt x="214" y="54"/>
                    </a:lnTo>
                    <a:lnTo>
                      <a:pt x="234" y="66"/>
                    </a:lnTo>
                    <a:lnTo>
                      <a:pt x="256" y="80"/>
                    </a:lnTo>
                    <a:lnTo>
                      <a:pt x="276" y="94"/>
                    </a:lnTo>
                    <a:lnTo>
                      <a:pt x="298" y="112"/>
                    </a:lnTo>
                    <a:lnTo>
                      <a:pt x="318" y="132"/>
                    </a:lnTo>
                    <a:lnTo>
                      <a:pt x="1212" y="1026"/>
                    </a:lnTo>
                    <a:lnTo>
                      <a:pt x="1120" y="1118"/>
                    </a:lnTo>
                    <a:lnTo>
                      <a:pt x="1120" y="1118"/>
                    </a:lnTo>
                    <a:lnTo>
                      <a:pt x="1114" y="1126"/>
                    </a:lnTo>
                    <a:lnTo>
                      <a:pt x="1108" y="1136"/>
                    </a:lnTo>
                    <a:lnTo>
                      <a:pt x="1106" y="1146"/>
                    </a:lnTo>
                    <a:lnTo>
                      <a:pt x="1104" y="1154"/>
                    </a:lnTo>
                    <a:lnTo>
                      <a:pt x="1106" y="1164"/>
                    </a:lnTo>
                    <a:lnTo>
                      <a:pt x="1108" y="1174"/>
                    </a:lnTo>
                    <a:lnTo>
                      <a:pt x="1112" y="1182"/>
                    </a:lnTo>
                    <a:lnTo>
                      <a:pt x="1118" y="1190"/>
                    </a:lnTo>
                    <a:lnTo>
                      <a:pt x="1118" y="1190"/>
                    </a:lnTo>
                    <a:lnTo>
                      <a:pt x="1126" y="1194"/>
                    </a:lnTo>
                    <a:lnTo>
                      <a:pt x="1134" y="1200"/>
                    </a:lnTo>
                    <a:lnTo>
                      <a:pt x="1142" y="1202"/>
                    </a:lnTo>
                    <a:lnTo>
                      <a:pt x="1152" y="1204"/>
                    </a:lnTo>
                    <a:lnTo>
                      <a:pt x="1874" y="1206"/>
                    </a:lnTo>
                    <a:lnTo>
                      <a:pt x="1874" y="1206"/>
                    </a:lnTo>
                    <a:lnTo>
                      <a:pt x="1892" y="1206"/>
                    </a:lnTo>
                    <a:lnTo>
                      <a:pt x="1910" y="1202"/>
                    </a:lnTo>
                    <a:lnTo>
                      <a:pt x="1926" y="1194"/>
                    </a:lnTo>
                    <a:lnTo>
                      <a:pt x="1940" y="1182"/>
                    </a:lnTo>
                    <a:lnTo>
                      <a:pt x="1940" y="1182"/>
                    </a:lnTo>
                    <a:lnTo>
                      <a:pt x="1952" y="1168"/>
                    </a:lnTo>
                    <a:lnTo>
                      <a:pt x="1960" y="1152"/>
                    </a:lnTo>
                    <a:lnTo>
                      <a:pt x="1964" y="1134"/>
                    </a:lnTo>
                    <a:lnTo>
                      <a:pt x="1964" y="1116"/>
                    </a:lnTo>
                    <a:lnTo>
                      <a:pt x="1964" y="1116"/>
                    </a:lnTo>
                    <a:close/>
                  </a:path>
                </a:pathLst>
              </a:custGeom>
              <a:solidFill>
                <a:srgbClr val="EB8C00"/>
              </a:solidFill>
              <a:ln>
                <a:noFill/>
              </a:ln>
            </p:spPr>
            <p:txBody>
              <a:bodyPr spcFirstLastPara="1" wrap="square" lIns="78175" tIns="39075" rIns="78175" bIns="39075"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76" name="Google Shape;1164;p54">
                <a:extLst>
                  <a:ext uri="{FF2B5EF4-FFF2-40B4-BE49-F238E27FC236}">
                    <a16:creationId xmlns:a16="http://schemas.microsoft.com/office/drawing/2014/main" id="{9F1BA77B-473C-B16D-D317-632A198D1A49}"/>
                  </a:ext>
                </a:extLst>
              </p:cNvPr>
              <p:cNvSpPr/>
              <p:nvPr/>
            </p:nvSpPr>
            <p:spPr>
              <a:xfrm rot="2677252">
                <a:off x="5198978" y="2846927"/>
                <a:ext cx="1584176" cy="540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200" b="1">
                    <a:solidFill>
                      <a:schemeClr val="lt1"/>
                    </a:solidFill>
                    <a:latin typeface="Arial"/>
                    <a:cs typeface="Arial"/>
                    <a:sym typeface="Arial"/>
                  </a:rPr>
                  <a:t>Blockchain Ordering</a:t>
                </a:r>
                <a:endParaRPr/>
              </a:p>
            </p:txBody>
          </p:sp>
        </p:grpSp>
        <p:grpSp>
          <p:nvGrpSpPr>
            <p:cNvPr id="45" name="Google Shape;1165;p54">
              <a:extLst>
                <a:ext uri="{FF2B5EF4-FFF2-40B4-BE49-F238E27FC236}">
                  <a16:creationId xmlns:a16="http://schemas.microsoft.com/office/drawing/2014/main" id="{D9423E36-17F7-A3F7-3657-94B9EAEA1162}"/>
                </a:ext>
              </a:extLst>
            </p:cNvPr>
            <p:cNvGrpSpPr/>
            <p:nvPr/>
          </p:nvGrpSpPr>
          <p:grpSpPr>
            <a:xfrm>
              <a:off x="5346700" y="5103287"/>
              <a:ext cx="2592421" cy="1467822"/>
              <a:chOff x="3832716" y="5103287"/>
              <a:chExt cx="2592421" cy="1467822"/>
            </a:xfrm>
          </p:grpSpPr>
          <p:sp>
            <p:nvSpPr>
              <p:cNvPr id="71" name="Google Shape;1166;p54">
                <a:extLst>
                  <a:ext uri="{FF2B5EF4-FFF2-40B4-BE49-F238E27FC236}">
                    <a16:creationId xmlns:a16="http://schemas.microsoft.com/office/drawing/2014/main" id="{FC3B47A5-C0D6-7681-808A-232897133591}"/>
                  </a:ext>
                </a:extLst>
              </p:cNvPr>
              <p:cNvSpPr/>
              <p:nvPr/>
            </p:nvSpPr>
            <p:spPr>
              <a:xfrm>
                <a:off x="5407642" y="6203545"/>
                <a:ext cx="1017495" cy="340788"/>
              </a:xfrm>
              <a:custGeom>
                <a:avLst/>
                <a:gdLst/>
                <a:ahLst/>
                <a:cxnLst/>
                <a:rect l="l" t="t" r="r" b="b"/>
                <a:pathLst>
                  <a:path w="836" h="280" extrusionOk="0">
                    <a:moveTo>
                      <a:pt x="836" y="0"/>
                    </a:moveTo>
                    <a:lnTo>
                      <a:pt x="0" y="0"/>
                    </a:lnTo>
                    <a:lnTo>
                      <a:pt x="0" y="280"/>
                    </a:lnTo>
                    <a:lnTo>
                      <a:pt x="566" y="280"/>
                    </a:lnTo>
                    <a:lnTo>
                      <a:pt x="566" y="280"/>
                    </a:lnTo>
                    <a:lnTo>
                      <a:pt x="574" y="280"/>
                    </a:lnTo>
                    <a:lnTo>
                      <a:pt x="594" y="276"/>
                    </a:lnTo>
                    <a:lnTo>
                      <a:pt x="608" y="274"/>
                    </a:lnTo>
                    <a:lnTo>
                      <a:pt x="624" y="268"/>
                    </a:lnTo>
                    <a:lnTo>
                      <a:pt x="644" y="260"/>
                    </a:lnTo>
                    <a:lnTo>
                      <a:pt x="662" y="248"/>
                    </a:lnTo>
                    <a:lnTo>
                      <a:pt x="684" y="234"/>
                    </a:lnTo>
                    <a:lnTo>
                      <a:pt x="706" y="216"/>
                    </a:lnTo>
                    <a:lnTo>
                      <a:pt x="728" y="192"/>
                    </a:lnTo>
                    <a:lnTo>
                      <a:pt x="750" y="166"/>
                    </a:lnTo>
                    <a:lnTo>
                      <a:pt x="774" y="132"/>
                    </a:lnTo>
                    <a:lnTo>
                      <a:pt x="796" y="94"/>
                    </a:lnTo>
                    <a:lnTo>
                      <a:pt x="816" y="50"/>
                    </a:lnTo>
                    <a:lnTo>
                      <a:pt x="836" y="0"/>
                    </a:lnTo>
                    <a:lnTo>
                      <a:pt x="836" y="0"/>
                    </a:lnTo>
                    <a:close/>
                  </a:path>
                </a:pathLst>
              </a:custGeom>
              <a:solidFill>
                <a:schemeClr val="lt2"/>
              </a:solidFill>
              <a:ln>
                <a:noFill/>
              </a:ln>
            </p:spPr>
            <p:txBody>
              <a:bodyPr spcFirstLastPara="1" wrap="square" lIns="78175" tIns="39075" rIns="78175" bIns="39075"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72" name="Google Shape;1167;p54">
                <a:extLst>
                  <a:ext uri="{FF2B5EF4-FFF2-40B4-BE49-F238E27FC236}">
                    <a16:creationId xmlns:a16="http://schemas.microsoft.com/office/drawing/2014/main" id="{8A31A7B2-2EBC-A713-EC4A-03D65F016456}"/>
                  </a:ext>
                </a:extLst>
              </p:cNvPr>
              <p:cNvSpPr/>
              <p:nvPr/>
            </p:nvSpPr>
            <p:spPr>
              <a:xfrm>
                <a:off x="3832716" y="5103287"/>
                <a:ext cx="2390384" cy="1467822"/>
              </a:xfrm>
              <a:custGeom>
                <a:avLst/>
                <a:gdLst/>
                <a:ahLst/>
                <a:cxnLst/>
                <a:rect l="l" t="t" r="r" b="b"/>
                <a:pathLst>
                  <a:path w="1964" h="1206" extrusionOk="0">
                    <a:moveTo>
                      <a:pt x="0" y="90"/>
                    </a:moveTo>
                    <a:lnTo>
                      <a:pt x="2" y="812"/>
                    </a:lnTo>
                    <a:lnTo>
                      <a:pt x="2" y="812"/>
                    </a:lnTo>
                    <a:lnTo>
                      <a:pt x="4" y="820"/>
                    </a:lnTo>
                    <a:lnTo>
                      <a:pt x="6" y="830"/>
                    </a:lnTo>
                    <a:lnTo>
                      <a:pt x="10" y="838"/>
                    </a:lnTo>
                    <a:lnTo>
                      <a:pt x="16" y="844"/>
                    </a:lnTo>
                    <a:lnTo>
                      <a:pt x="16" y="844"/>
                    </a:lnTo>
                    <a:lnTo>
                      <a:pt x="24" y="850"/>
                    </a:lnTo>
                    <a:lnTo>
                      <a:pt x="32" y="854"/>
                    </a:lnTo>
                    <a:lnTo>
                      <a:pt x="42" y="858"/>
                    </a:lnTo>
                    <a:lnTo>
                      <a:pt x="52" y="858"/>
                    </a:lnTo>
                    <a:lnTo>
                      <a:pt x="60" y="858"/>
                    </a:lnTo>
                    <a:lnTo>
                      <a:pt x="70" y="854"/>
                    </a:lnTo>
                    <a:lnTo>
                      <a:pt x="80" y="850"/>
                    </a:lnTo>
                    <a:lnTo>
                      <a:pt x="88" y="844"/>
                    </a:lnTo>
                    <a:lnTo>
                      <a:pt x="180" y="750"/>
                    </a:lnTo>
                    <a:lnTo>
                      <a:pt x="226" y="794"/>
                    </a:lnTo>
                    <a:lnTo>
                      <a:pt x="226" y="794"/>
                    </a:lnTo>
                    <a:lnTo>
                      <a:pt x="520" y="1090"/>
                    </a:lnTo>
                    <a:lnTo>
                      <a:pt x="520" y="1090"/>
                    </a:lnTo>
                    <a:lnTo>
                      <a:pt x="562" y="1128"/>
                    </a:lnTo>
                    <a:lnTo>
                      <a:pt x="584" y="1148"/>
                    </a:lnTo>
                    <a:lnTo>
                      <a:pt x="608" y="1164"/>
                    </a:lnTo>
                    <a:lnTo>
                      <a:pt x="632" y="1180"/>
                    </a:lnTo>
                    <a:lnTo>
                      <a:pt x="654" y="1190"/>
                    </a:lnTo>
                    <a:lnTo>
                      <a:pt x="678" y="1198"/>
                    </a:lnTo>
                    <a:lnTo>
                      <a:pt x="688" y="1200"/>
                    </a:lnTo>
                    <a:lnTo>
                      <a:pt x="700" y="1202"/>
                    </a:lnTo>
                    <a:lnTo>
                      <a:pt x="700" y="1202"/>
                    </a:lnTo>
                    <a:lnTo>
                      <a:pt x="1248" y="1204"/>
                    </a:lnTo>
                    <a:lnTo>
                      <a:pt x="1630" y="1206"/>
                    </a:lnTo>
                    <a:lnTo>
                      <a:pt x="1764" y="1204"/>
                    </a:lnTo>
                    <a:lnTo>
                      <a:pt x="1826" y="1204"/>
                    </a:lnTo>
                    <a:lnTo>
                      <a:pt x="1826" y="1204"/>
                    </a:lnTo>
                    <a:lnTo>
                      <a:pt x="1850" y="1202"/>
                    </a:lnTo>
                    <a:lnTo>
                      <a:pt x="1872" y="1198"/>
                    </a:lnTo>
                    <a:lnTo>
                      <a:pt x="1890" y="1192"/>
                    </a:lnTo>
                    <a:lnTo>
                      <a:pt x="1906" y="1186"/>
                    </a:lnTo>
                    <a:lnTo>
                      <a:pt x="1922" y="1180"/>
                    </a:lnTo>
                    <a:lnTo>
                      <a:pt x="1936" y="1172"/>
                    </a:lnTo>
                    <a:lnTo>
                      <a:pt x="1964" y="1154"/>
                    </a:lnTo>
                    <a:lnTo>
                      <a:pt x="1964" y="1154"/>
                    </a:lnTo>
                    <a:lnTo>
                      <a:pt x="1946" y="1162"/>
                    </a:lnTo>
                    <a:lnTo>
                      <a:pt x="1928" y="1168"/>
                    </a:lnTo>
                    <a:lnTo>
                      <a:pt x="1910" y="1174"/>
                    </a:lnTo>
                    <a:lnTo>
                      <a:pt x="1890" y="1178"/>
                    </a:lnTo>
                    <a:lnTo>
                      <a:pt x="1872" y="1180"/>
                    </a:lnTo>
                    <a:lnTo>
                      <a:pt x="1852" y="1180"/>
                    </a:lnTo>
                    <a:lnTo>
                      <a:pt x="1832" y="1178"/>
                    </a:lnTo>
                    <a:lnTo>
                      <a:pt x="1812" y="1174"/>
                    </a:lnTo>
                    <a:lnTo>
                      <a:pt x="1792" y="1168"/>
                    </a:lnTo>
                    <a:lnTo>
                      <a:pt x="1770" y="1160"/>
                    </a:lnTo>
                    <a:lnTo>
                      <a:pt x="1750" y="1150"/>
                    </a:lnTo>
                    <a:lnTo>
                      <a:pt x="1730" y="1140"/>
                    </a:lnTo>
                    <a:lnTo>
                      <a:pt x="1708" y="1126"/>
                    </a:lnTo>
                    <a:lnTo>
                      <a:pt x="1688" y="1110"/>
                    </a:lnTo>
                    <a:lnTo>
                      <a:pt x="1666" y="1092"/>
                    </a:lnTo>
                    <a:lnTo>
                      <a:pt x="1646" y="1074"/>
                    </a:lnTo>
                    <a:lnTo>
                      <a:pt x="752" y="178"/>
                    </a:lnTo>
                    <a:lnTo>
                      <a:pt x="844" y="86"/>
                    </a:lnTo>
                    <a:lnTo>
                      <a:pt x="844" y="86"/>
                    </a:lnTo>
                    <a:lnTo>
                      <a:pt x="850" y="78"/>
                    </a:lnTo>
                    <a:lnTo>
                      <a:pt x="856" y="70"/>
                    </a:lnTo>
                    <a:lnTo>
                      <a:pt x="858" y="60"/>
                    </a:lnTo>
                    <a:lnTo>
                      <a:pt x="860" y="50"/>
                    </a:lnTo>
                    <a:lnTo>
                      <a:pt x="858" y="42"/>
                    </a:lnTo>
                    <a:lnTo>
                      <a:pt x="856" y="32"/>
                    </a:lnTo>
                    <a:lnTo>
                      <a:pt x="852" y="24"/>
                    </a:lnTo>
                    <a:lnTo>
                      <a:pt x="846" y="16"/>
                    </a:lnTo>
                    <a:lnTo>
                      <a:pt x="846" y="16"/>
                    </a:lnTo>
                    <a:lnTo>
                      <a:pt x="838" y="10"/>
                    </a:lnTo>
                    <a:lnTo>
                      <a:pt x="830" y="6"/>
                    </a:lnTo>
                    <a:lnTo>
                      <a:pt x="822" y="2"/>
                    </a:lnTo>
                    <a:lnTo>
                      <a:pt x="812" y="2"/>
                    </a:lnTo>
                    <a:lnTo>
                      <a:pt x="90" y="0"/>
                    </a:lnTo>
                    <a:lnTo>
                      <a:pt x="90" y="0"/>
                    </a:lnTo>
                    <a:lnTo>
                      <a:pt x="72" y="0"/>
                    </a:lnTo>
                    <a:lnTo>
                      <a:pt x="54" y="4"/>
                    </a:lnTo>
                    <a:lnTo>
                      <a:pt x="38" y="12"/>
                    </a:lnTo>
                    <a:lnTo>
                      <a:pt x="24" y="22"/>
                    </a:lnTo>
                    <a:lnTo>
                      <a:pt x="24" y="22"/>
                    </a:lnTo>
                    <a:lnTo>
                      <a:pt x="12" y="36"/>
                    </a:lnTo>
                    <a:lnTo>
                      <a:pt x="4" y="52"/>
                    </a:lnTo>
                    <a:lnTo>
                      <a:pt x="0" y="70"/>
                    </a:lnTo>
                    <a:lnTo>
                      <a:pt x="0" y="90"/>
                    </a:lnTo>
                    <a:lnTo>
                      <a:pt x="0" y="90"/>
                    </a:lnTo>
                    <a:close/>
                  </a:path>
                </a:pathLst>
              </a:custGeom>
              <a:solidFill>
                <a:schemeClr val="dk2"/>
              </a:solidFill>
              <a:ln>
                <a:noFill/>
              </a:ln>
            </p:spPr>
            <p:txBody>
              <a:bodyPr spcFirstLastPara="1" wrap="square" lIns="78175" tIns="39075" rIns="78175" bIns="39075"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73" name="Google Shape;1168;p54">
                <a:extLst>
                  <a:ext uri="{FF2B5EF4-FFF2-40B4-BE49-F238E27FC236}">
                    <a16:creationId xmlns:a16="http://schemas.microsoft.com/office/drawing/2014/main" id="{99AF8037-B478-723E-31F1-37B023D2B14C}"/>
                  </a:ext>
                </a:extLst>
              </p:cNvPr>
              <p:cNvSpPr/>
              <p:nvPr/>
            </p:nvSpPr>
            <p:spPr>
              <a:xfrm rot="2623787">
                <a:off x="3934780" y="5691578"/>
                <a:ext cx="1584176" cy="5408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200" b="1">
                    <a:solidFill>
                      <a:schemeClr val="lt1"/>
                    </a:solidFill>
                    <a:latin typeface="Arial"/>
                    <a:cs typeface="Arial"/>
                    <a:sym typeface="Arial"/>
                  </a:rPr>
                  <a:t>Selectable Ordering</a:t>
                </a:r>
                <a:endParaRPr/>
              </a:p>
            </p:txBody>
          </p:sp>
        </p:grpSp>
        <p:grpSp>
          <p:nvGrpSpPr>
            <p:cNvPr id="46" name="Google Shape;1169;p54">
              <a:extLst>
                <a:ext uri="{FF2B5EF4-FFF2-40B4-BE49-F238E27FC236}">
                  <a16:creationId xmlns:a16="http://schemas.microsoft.com/office/drawing/2014/main" id="{AD3B3D8C-E258-AAAE-0BE4-14E1AE875EBF}"/>
                </a:ext>
              </a:extLst>
            </p:cNvPr>
            <p:cNvGrpSpPr/>
            <p:nvPr/>
          </p:nvGrpSpPr>
          <p:grpSpPr>
            <a:xfrm flipH="1">
              <a:off x="5346700" y="2342426"/>
              <a:ext cx="2607028" cy="1467822"/>
              <a:chOff x="4317121" y="2340471"/>
              <a:chExt cx="2607028" cy="1467822"/>
            </a:xfrm>
          </p:grpSpPr>
          <p:sp>
            <p:nvSpPr>
              <p:cNvPr id="68" name="Google Shape;1170;p54">
                <a:extLst>
                  <a:ext uri="{FF2B5EF4-FFF2-40B4-BE49-F238E27FC236}">
                    <a16:creationId xmlns:a16="http://schemas.microsoft.com/office/drawing/2014/main" id="{5BE438EB-BB0F-CB6C-C7D3-B1C8AE19229E}"/>
                  </a:ext>
                </a:extLst>
              </p:cNvPr>
              <p:cNvSpPr/>
              <p:nvPr/>
            </p:nvSpPr>
            <p:spPr>
              <a:xfrm>
                <a:off x="4317121" y="2364813"/>
                <a:ext cx="1017495" cy="343222"/>
              </a:xfrm>
              <a:custGeom>
                <a:avLst/>
                <a:gdLst/>
                <a:ahLst/>
                <a:cxnLst/>
                <a:rect l="l" t="t" r="r" b="b"/>
                <a:pathLst>
                  <a:path w="836" h="282" extrusionOk="0">
                    <a:moveTo>
                      <a:pt x="0" y="282"/>
                    </a:moveTo>
                    <a:lnTo>
                      <a:pt x="836" y="282"/>
                    </a:lnTo>
                    <a:lnTo>
                      <a:pt x="836" y="0"/>
                    </a:lnTo>
                    <a:lnTo>
                      <a:pt x="268" y="0"/>
                    </a:lnTo>
                    <a:lnTo>
                      <a:pt x="268" y="0"/>
                    </a:lnTo>
                    <a:lnTo>
                      <a:pt x="262" y="2"/>
                    </a:lnTo>
                    <a:lnTo>
                      <a:pt x="242" y="4"/>
                    </a:lnTo>
                    <a:lnTo>
                      <a:pt x="228" y="8"/>
                    </a:lnTo>
                    <a:lnTo>
                      <a:pt x="210" y="14"/>
                    </a:lnTo>
                    <a:lnTo>
                      <a:pt x="192" y="22"/>
                    </a:lnTo>
                    <a:lnTo>
                      <a:pt x="172" y="32"/>
                    </a:lnTo>
                    <a:lnTo>
                      <a:pt x="152" y="48"/>
                    </a:lnTo>
                    <a:lnTo>
                      <a:pt x="130" y="66"/>
                    </a:lnTo>
                    <a:lnTo>
                      <a:pt x="108" y="88"/>
                    </a:lnTo>
                    <a:lnTo>
                      <a:pt x="84" y="116"/>
                    </a:lnTo>
                    <a:lnTo>
                      <a:pt x="62" y="148"/>
                    </a:lnTo>
                    <a:lnTo>
                      <a:pt x="40" y="186"/>
                    </a:lnTo>
                    <a:lnTo>
                      <a:pt x="20" y="230"/>
                    </a:lnTo>
                    <a:lnTo>
                      <a:pt x="0" y="282"/>
                    </a:lnTo>
                    <a:lnTo>
                      <a:pt x="0" y="282"/>
                    </a:lnTo>
                    <a:close/>
                  </a:path>
                </a:pathLst>
              </a:custGeom>
              <a:solidFill>
                <a:schemeClr val="lt2"/>
              </a:solidFill>
              <a:ln>
                <a:noFill/>
              </a:ln>
            </p:spPr>
            <p:txBody>
              <a:bodyPr spcFirstLastPara="1" wrap="square" lIns="78175" tIns="39075" rIns="78175" bIns="39075"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69" name="Google Shape;1171;p54">
                <a:extLst>
                  <a:ext uri="{FF2B5EF4-FFF2-40B4-BE49-F238E27FC236}">
                    <a16:creationId xmlns:a16="http://schemas.microsoft.com/office/drawing/2014/main" id="{E1190452-23D4-F950-1368-99AC6D4CC7B8}"/>
                  </a:ext>
                </a:extLst>
              </p:cNvPr>
              <p:cNvSpPr/>
              <p:nvPr/>
            </p:nvSpPr>
            <p:spPr>
              <a:xfrm>
                <a:off x="4533765" y="2340471"/>
                <a:ext cx="2390384" cy="1467822"/>
              </a:xfrm>
              <a:custGeom>
                <a:avLst/>
                <a:gdLst/>
                <a:ahLst/>
                <a:cxnLst/>
                <a:rect l="l" t="t" r="r" b="b"/>
                <a:pathLst>
                  <a:path w="1964" h="1206" extrusionOk="0">
                    <a:moveTo>
                      <a:pt x="1964" y="1116"/>
                    </a:moveTo>
                    <a:lnTo>
                      <a:pt x="1962" y="394"/>
                    </a:lnTo>
                    <a:lnTo>
                      <a:pt x="1962" y="394"/>
                    </a:lnTo>
                    <a:lnTo>
                      <a:pt x="1960" y="384"/>
                    </a:lnTo>
                    <a:lnTo>
                      <a:pt x="1958" y="376"/>
                    </a:lnTo>
                    <a:lnTo>
                      <a:pt x="1954" y="368"/>
                    </a:lnTo>
                    <a:lnTo>
                      <a:pt x="1948" y="362"/>
                    </a:lnTo>
                    <a:lnTo>
                      <a:pt x="1948" y="362"/>
                    </a:lnTo>
                    <a:lnTo>
                      <a:pt x="1940" y="354"/>
                    </a:lnTo>
                    <a:lnTo>
                      <a:pt x="1932" y="350"/>
                    </a:lnTo>
                    <a:lnTo>
                      <a:pt x="1922" y="348"/>
                    </a:lnTo>
                    <a:lnTo>
                      <a:pt x="1912" y="346"/>
                    </a:lnTo>
                    <a:lnTo>
                      <a:pt x="1904" y="348"/>
                    </a:lnTo>
                    <a:lnTo>
                      <a:pt x="1894" y="350"/>
                    </a:lnTo>
                    <a:lnTo>
                      <a:pt x="1884" y="354"/>
                    </a:lnTo>
                    <a:lnTo>
                      <a:pt x="1876" y="360"/>
                    </a:lnTo>
                    <a:lnTo>
                      <a:pt x="1782" y="456"/>
                    </a:lnTo>
                    <a:lnTo>
                      <a:pt x="1738" y="410"/>
                    </a:lnTo>
                    <a:lnTo>
                      <a:pt x="1738" y="410"/>
                    </a:lnTo>
                    <a:lnTo>
                      <a:pt x="1444" y="116"/>
                    </a:lnTo>
                    <a:lnTo>
                      <a:pt x="1444" y="116"/>
                    </a:lnTo>
                    <a:lnTo>
                      <a:pt x="1402" y="76"/>
                    </a:lnTo>
                    <a:lnTo>
                      <a:pt x="1380" y="58"/>
                    </a:lnTo>
                    <a:lnTo>
                      <a:pt x="1356" y="40"/>
                    </a:lnTo>
                    <a:lnTo>
                      <a:pt x="1332" y="26"/>
                    </a:lnTo>
                    <a:lnTo>
                      <a:pt x="1310" y="14"/>
                    </a:lnTo>
                    <a:lnTo>
                      <a:pt x="1286" y="6"/>
                    </a:lnTo>
                    <a:lnTo>
                      <a:pt x="1276" y="4"/>
                    </a:lnTo>
                    <a:lnTo>
                      <a:pt x="1264" y="4"/>
                    </a:lnTo>
                    <a:lnTo>
                      <a:pt x="1264" y="4"/>
                    </a:lnTo>
                    <a:lnTo>
                      <a:pt x="716" y="2"/>
                    </a:lnTo>
                    <a:lnTo>
                      <a:pt x="334" y="0"/>
                    </a:lnTo>
                    <a:lnTo>
                      <a:pt x="200" y="0"/>
                    </a:lnTo>
                    <a:lnTo>
                      <a:pt x="138" y="2"/>
                    </a:lnTo>
                    <a:lnTo>
                      <a:pt x="138" y="2"/>
                    </a:lnTo>
                    <a:lnTo>
                      <a:pt x="114" y="4"/>
                    </a:lnTo>
                    <a:lnTo>
                      <a:pt x="92" y="8"/>
                    </a:lnTo>
                    <a:lnTo>
                      <a:pt x="74" y="12"/>
                    </a:lnTo>
                    <a:lnTo>
                      <a:pt x="58" y="18"/>
                    </a:lnTo>
                    <a:lnTo>
                      <a:pt x="42" y="26"/>
                    </a:lnTo>
                    <a:lnTo>
                      <a:pt x="28" y="34"/>
                    </a:lnTo>
                    <a:lnTo>
                      <a:pt x="0" y="52"/>
                    </a:lnTo>
                    <a:lnTo>
                      <a:pt x="0" y="52"/>
                    </a:lnTo>
                    <a:lnTo>
                      <a:pt x="16" y="44"/>
                    </a:lnTo>
                    <a:lnTo>
                      <a:pt x="36" y="36"/>
                    </a:lnTo>
                    <a:lnTo>
                      <a:pt x="54" y="30"/>
                    </a:lnTo>
                    <a:lnTo>
                      <a:pt x="74" y="28"/>
                    </a:lnTo>
                    <a:lnTo>
                      <a:pt x="92" y="26"/>
                    </a:lnTo>
                    <a:lnTo>
                      <a:pt x="112" y="26"/>
                    </a:lnTo>
                    <a:lnTo>
                      <a:pt x="132" y="28"/>
                    </a:lnTo>
                    <a:lnTo>
                      <a:pt x="152" y="32"/>
                    </a:lnTo>
                    <a:lnTo>
                      <a:pt x="172" y="38"/>
                    </a:lnTo>
                    <a:lnTo>
                      <a:pt x="194" y="44"/>
                    </a:lnTo>
                    <a:lnTo>
                      <a:pt x="214" y="54"/>
                    </a:lnTo>
                    <a:lnTo>
                      <a:pt x="234" y="66"/>
                    </a:lnTo>
                    <a:lnTo>
                      <a:pt x="256" y="80"/>
                    </a:lnTo>
                    <a:lnTo>
                      <a:pt x="276" y="94"/>
                    </a:lnTo>
                    <a:lnTo>
                      <a:pt x="298" y="112"/>
                    </a:lnTo>
                    <a:lnTo>
                      <a:pt x="318" y="132"/>
                    </a:lnTo>
                    <a:lnTo>
                      <a:pt x="1212" y="1026"/>
                    </a:lnTo>
                    <a:lnTo>
                      <a:pt x="1120" y="1118"/>
                    </a:lnTo>
                    <a:lnTo>
                      <a:pt x="1120" y="1118"/>
                    </a:lnTo>
                    <a:lnTo>
                      <a:pt x="1114" y="1126"/>
                    </a:lnTo>
                    <a:lnTo>
                      <a:pt x="1108" y="1136"/>
                    </a:lnTo>
                    <a:lnTo>
                      <a:pt x="1106" y="1146"/>
                    </a:lnTo>
                    <a:lnTo>
                      <a:pt x="1104" y="1154"/>
                    </a:lnTo>
                    <a:lnTo>
                      <a:pt x="1106" y="1164"/>
                    </a:lnTo>
                    <a:lnTo>
                      <a:pt x="1108" y="1174"/>
                    </a:lnTo>
                    <a:lnTo>
                      <a:pt x="1112" y="1182"/>
                    </a:lnTo>
                    <a:lnTo>
                      <a:pt x="1118" y="1190"/>
                    </a:lnTo>
                    <a:lnTo>
                      <a:pt x="1118" y="1190"/>
                    </a:lnTo>
                    <a:lnTo>
                      <a:pt x="1126" y="1194"/>
                    </a:lnTo>
                    <a:lnTo>
                      <a:pt x="1134" y="1200"/>
                    </a:lnTo>
                    <a:lnTo>
                      <a:pt x="1142" y="1202"/>
                    </a:lnTo>
                    <a:lnTo>
                      <a:pt x="1152" y="1204"/>
                    </a:lnTo>
                    <a:lnTo>
                      <a:pt x="1874" y="1206"/>
                    </a:lnTo>
                    <a:lnTo>
                      <a:pt x="1874" y="1206"/>
                    </a:lnTo>
                    <a:lnTo>
                      <a:pt x="1892" y="1206"/>
                    </a:lnTo>
                    <a:lnTo>
                      <a:pt x="1910" y="1202"/>
                    </a:lnTo>
                    <a:lnTo>
                      <a:pt x="1926" y="1194"/>
                    </a:lnTo>
                    <a:lnTo>
                      <a:pt x="1940" y="1182"/>
                    </a:lnTo>
                    <a:lnTo>
                      <a:pt x="1940" y="1182"/>
                    </a:lnTo>
                    <a:lnTo>
                      <a:pt x="1952" y="1168"/>
                    </a:lnTo>
                    <a:lnTo>
                      <a:pt x="1960" y="1152"/>
                    </a:lnTo>
                    <a:lnTo>
                      <a:pt x="1964" y="1134"/>
                    </a:lnTo>
                    <a:lnTo>
                      <a:pt x="1964" y="1116"/>
                    </a:lnTo>
                    <a:lnTo>
                      <a:pt x="1964" y="1116"/>
                    </a:lnTo>
                    <a:close/>
                  </a:path>
                </a:pathLst>
              </a:custGeom>
              <a:solidFill>
                <a:schemeClr val="accent5"/>
              </a:solidFill>
              <a:ln>
                <a:noFill/>
              </a:ln>
            </p:spPr>
            <p:txBody>
              <a:bodyPr spcFirstLastPara="1" wrap="square" lIns="78175" tIns="39075" rIns="78175" bIns="39075"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70" name="Google Shape;1172;p54">
                <a:extLst>
                  <a:ext uri="{FF2B5EF4-FFF2-40B4-BE49-F238E27FC236}">
                    <a16:creationId xmlns:a16="http://schemas.microsoft.com/office/drawing/2014/main" id="{FAB6650E-1FDA-0F4B-4081-0BD73E980EC1}"/>
                  </a:ext>
                </a:extLst>
              </p:cNvPr>
              <p:cNvSpPr/>
              <p:nvPr/>
            </p:nvSpPr>
            <p:spPr>
              <a:xfrm rot="2677252">
                <a:off x="5279306" y="2651243"/>
                <a:ext cx="1584176" cy="5408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200" b="1">
                    <a:solidFill>
                      <a:schemeClr val="lt1"/>
                    </a:solidFill>
                    <a:latin typeface="Arial"/>
                    <a:cs typeface="Arial"/>
                    <a:sym typeface="Arial"/>
                  </a:rPr>
                  <a:t>DAG Ordering</a:t>
                </a:r>
                <a:endParaRPr/>
              </a:p>
            </p:txBody>
          </p:sp>
        </p:grpSp>
        <p:grpSp>
          <p:nvGrpSpPr>
            <p:cNvPr id="47" name="Google Shape;1173;p54">
              <a:extLst>
                <a:ext uri="{FF2B5EF4-FFF2-40B4-BE49-F238E27FC236}">
                  <a16:creationId xmlns:a16="http://schemas.microsoft.com/office/drawing/2014/main" id="{38A79926-8660-F67F-4C03-3056DF3FD196}"/>
                </a:ext>
              </a:extLst>
            </p:cNvPr>
            <p:cNvGrpSpPr/>
            <p:nvPr/>
          </p:nvGrpSpPr>
          <p:grpSpPr>
            <a:xfrm flipH="1">
              <a:off x="2682271" y="5103287"/>
              <a:ext cx="2592421" cy="1467822"/>
              <a:chOff x="3832716" y="5103287"/>
              <a:chExt cx="2592421" cy="1467822"/>
            </a:xfrm>
          </p:grpSpPr>
          <p:sp>
            <p:nvSpPr>
              <p:cNvPr id="65" name="Google Shape;1174;p54">
                <a:extLst>
                  <a:ext uri="{FF2B5EF4-FFF2-40B4-BE49-F238E27FC236}">
                    <a16:creationId xmlns:a16="http://schemas.microsoft.com/office/drawing/2014/main" id="{512AE12F-C487-978A-61DC-B159873C8C8C}"/>
                  </a:ext>
                </a:extLst>
              </p:cNvPr>
              <p:cNvSpPr/>
              <p:nvPr/>
            </p:nvSpPr>
            <p:spPr>
              <a:xfrm>
                <a:off x="5407642" y="6203545"/>
                <a:ext cx="1017495" cy="340788"/>
              </a:xfrm>
              <a:custGeom>
                <a:avLst/>
                <a:gdLst/>
                <a:ahLst/>
                <a:cxnLst/>
                <a:rect l="l" t="t" r="r" b="b"/>
                <a:pathLst>
                  <a:path w="836" h="280" extrusionOk="0">
                    <a:moveTo>
                      <a:pt x="836" y="0"/>
                    </a:moveTo>
                    <a:lnTo>
                      <a:pt x="0" y="0"/>
                    </a:lnTo>
                    <a:lnTo>
                      <a:pt x="0" y="280"/>
                    </a:lnTo>
                    <a:lnTo>
                      <a:pt x="566" y="280"/>
                    </a:lnTo>
                    <a:lnTo>
                      <a:pt x="566" y="280"/>
                    </a:lnTo>
                    <a:lnTo>
                      <a:pt x="574" y="280"/>
                    </a:lnTo>
                    <a:lnTo>
                      <a:pt x="594" y="276"/>
                    </a:lnTo>
                    <a:lnTo>
                      <a:pt x="608" y="274"/>
                    </a:lnTo>
                    <a:lnTo>
                      <a:pt x="624" y="268"/>
                    </a:lnTo>
                    <a:lnTo>
                      <a:pt x="644" y="260"/>
                    </a:lnTo>
                    <a:lnTo>
                      <a:pt x="662" y="248"/>
                    </a:lnTo>
                    <a:lnTo>
                      <a:pt x="684" y="234"/>
                    </a:lnTo>
                    <a:lnTo>
                      <a:pt x="706" y="216"/>
                    </a:lnTo>
                    <a:lnTo>
                      <a:pt x="728" y="192"/>
                    </a:lnTo>
                    <a:lnTo>
                      <a:pt x="750" y="166"/>
                    </a:lnTo>
                    <a:lnTo>
                      <a:pt x="774" y="132"/>
                    </a:lnTo>
                    <a:lnTo>
                      <a:pt x="796" y="94"/>
                    </a:lnTo>
                    <a:lnTo>
                      <a:pt x="816" y="50"/>
                    </a:lnTo>
                    <a:lnTo>
                      <a:pt x="836" y="0"/>
                    </a:lnTo>
                    <a:lnTo>
                      <a:pt x="836" y="0"/>
                    </a:lnTo>
                    <a:close/>
                  </a:path>
                </a:pathLst>
              </a:custGeom>
              <a:solidFill>
                <a:schemeClr val="lt2"/>
              </a:solidFill>
              <a:ln>
                <a:noFill/>
              </a:ln>
            </p:spPr>
            <p:txBody>
              <a:bodyPr spcFirstLastPara="1" wrap="square" lIns="78175" tIns="39075" rIns="78175" bIns="39075"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66" name="Google Shape;1175;p54">
                <a:extLst>
                  <a:ext uri="{FF2B5EF4-FFF2-40B4-BE49-F238E27FC236}">
                    <a16:creationId xmlns:a16="http://schemas.microsoft.com/office/drawing/2014/main" id="{17EAA6E5-EE2E-AC77-D78A-EC1CE78AF677}"/>
                  </a:ext>
                </a:extLst>
              </p:cNvPr>
              <p:cNvSpPr/>
              <p:nvPr/>
            </p:nvSpPr>
            <p:spPr>
              <a:xfrm>
                <a:off x="3832716" y="5103287"/>
                <a:ext cx="2390384" cy="1467822"/>
              </a:xfrm>
              <a:custGeom>
                <a:avLst/>
                <a:gdLst/>
                <a:ahLst/>
                <a:cxnLst/>
                <a:rect l="l" t="t" r="r" b="b"/>
                <a:pathLst>
                  <a:path w="1964" h="1206" extrusionOk="0">
                    <a:moveTo>
                      <a:pt x="0" y="90"/>
                    </a:moveTo>
                    <a:lnTo>
                      <a:pt x="2" y="812"/>
                    </a:lnTo>
                    <a:lnTo>
                      <a:pt x="2" y="812"/>
                    </a:lnTo>
                    <a:lnTo>
                      <a:pt x="4" y="820"/>
                    </a:lnTo>
                    <a:lnTo>
                      <a:pt x="6" y="830"/>
                    </a:lnTo>
                    <a:lnTo>
                      <a:pt x="10" y="838"/>
                    </a:lnTo>
                    <a:lnTo>
                      <a:pt x="16" y="844"/>
                    </a:lnTo>
                    <a:lnTo>
                      <a:pt x="16" y="844"/>
                    </a:lnTo>
                    <a:lnTo>
                      <a:pt x="24" y="850"/>
                    </a:lnTo>
                    <a:lnTo>
                      <a:pt x="32" y="854"/>
                    </a:lnTo>
                    <a:lnTo>
                      <a:pt x="42" y="858"/>
                    </a:lnTo>
                    <a:lnTo>
                      <a:pt x="52" y="858"/>
                    </a:lnTo>
                    <a:lnTo>
                      <a:pt x="60" y="858"/>
                    </a:lnTo>
                    <a:lnTo>
                      <a:pt x="70" y="854"/>
                    </a:lnTo>
                    <a:lnTo>
                      <a:pt x="80" y="850"/>
                    </a:lnTo>
                    <a:lnTo>
                      <a:pt x="88" y="844"/>
                    </a:lnTo>
                    <a:lnTo>
                      <a:pt x="180" y="750"/>
                    </a:lnTo>
                    <a:lnTo>
                      <a:pt x="226" y="794"/>
                    </a:lnTo>
                    <a:lnTo>
                      <a:pt x="226" y="794"/>
                    </a:lnTo>
                    <a:lnTo>
                      <a:pt x="520" y="1090"/>
                    </a:lnTo>
                    <a:lnTo>
                      <a:pt x="520" y="1090"/>
                    </a:lnTo>
                    <a:lnTo>
                      <a:pt x="562" y="1128"/>
                    </a:lnTo>
                    <a:lnTo>
                      <a:pt x="584" y="1148"/>
                    </a:lnTo>
                    <a:lnTo>
                      <a:pt x="608" y="1164"/>
                    </a:lnTo>
                    <a:lnTo>
                      <a:pt x="632" y="1180"/>
                    </a:lnTo>
                    <a:lnTo>
                      <a:pt x="654" y="1190"/>
                    </a:lnTo>
                    <a:lnTo>
                      <a:pt x="678" y="1198"/>
                    </a:lnTo>
                    <a:lnTo>
                      <a:pt x="688" y="1200"/>
                    </a:lnTo>
                    <a:lnTo>
                      <a:pt x="700" y="1202"/>
                    </a:lnTo>
                    <a:lnTo>
                      <a:pt x="700" y="1202"/>
                    </a:lnTo>
                    <a:lnTo>
                      <a:pt x="1248" y="1204"/>
                    </a:lnTo>
                    <a:lnTo>
                      <a:pt x="1630" y="1206"/>
                    </a:lnTo>
                    <a:lnTo>
                      <a:pt x="1764" y="1204"/>
                    </a:lnTo>
                    <a:lnTo>
                      <a:pt x="1826" y="1204"/>
                    </a:lnTo>
                    <a:lnTo>
                      <a:pt x="1826" y="1204"/>
                    </a:lnTo>
                    <a:lnTo>
                      <a:pt x="1850" y="1202"/>
                    </a:lnTo>
                    <a:lnTo>
                      <a:pt x="1872" y="1198"/>
                    </a:lnTo>
                    <a:lnTo>
                      <a:pt x="1890" y="1192"/>
                    </a:lnTo>
                    <a:lnTo>
                      <a:pt x="1906" y="1186"/>
                    </a:lnTo>
                    <a:lnTo>
                      <a:pt x="1922" y="1180"/>
                    </a:lnTo>
                    <a:lnTo>
                      <a:pt x="1936" y="1172"/>
                    </a:lnTo>
                    <a:lnTo>
                      <a:pt x="1964" y="1154"/>
                    </a:lnTo>
                    <a:lnTo>
                      <a:pt x="1964" y="1154"/>
                    </a:lnTo>
                    <a:lnTo>
                      <a:pt x="1946" y="1162"/>
                    </a:lnTo>
                    <a:lnTo>
                      <a:pt x="1928" y="1168"/>
                    </a:lnTo>
                    <a:lnTo>
                      <a:pt x="1910" y="1174"/>
                    </a:lnTo>
                    <a:lnTo>
                      <a:pt x="1890" y="1178"/>
                    </a:lnTo>
                    <a:lnTo>
                      <a:pt x="1872" y="1180"/>
                    </a:lnTo>
                    <a:lnTo>
                      <a:pt x="1852" y="1180"/>
                    </a:lnTo>
                    <a:lnTo>
                      <a:pt x="1832" y="1178"/>
                    </a:lnTo>
                    <a:lnTo>
                      <a:pt x="1812" y="1174"/>
                    </a:lnTo>
                    <a:lnTo>
                      <a:pt x="1792" y="1168"/>
                    </a:lnTo>
                    <a:lnTo>
                      <a:pt x="1770" y="1160"/>
                    </a:lnTo>
                    <a:lnTo>
                      <a:pt x="1750" y="1150"/>
                    </a:lnTo>
                    <a:lnTo>
                      <a:pt x="1730" y="1140"/>
                    </a:lnTo>
                    <a:lnTo>
                      <a:pt x="1708" y="1126"/>
                    </a:lnTo>
                    <a:lnTo>
                      <a:pt x="1688" y="1110"/>
                    </a:lnTo>
                    <a:lnTo>
                      <a:pt x="1666" y="1092"/>
                    </a:lnTo>
                    <a:lnTo>
                      <a:pt x="1646" y="1074"/>
                    </a:lnTo>
                    <a:lnTo>
                      <a:pt x="752" y="178"/>
                    </a:lnTo>
                    <a:lnTo>
                      <a:pt x="844" y="86"/>
                    </a:lnTo>
                    <a:lnTo>
                      <a:pt x="844" y="86"/>
                    </a:lnTo>
                    <a:lnTo>
                      <a:pt x="850" y="78"/>
                    </a:lnTo>
                    <a:lnTo>
                      <a:pt x="856" y="70"/>
                    </a:lnTo>
                    <a:lnTo>
                      <a:pt x="858" y="60"/>
                    </a:lnTo>
                    <a:lnTo>
                      <a:pt x="860" y="50"/>
                    </a:lnTo>
                    <a:lnTo>
                      <a:pt x="858" y="42"/>
                    </a:lnTo>
                    <a:lnTo>
                      <a:pt x="856" y="32"/>
                    </a:lnTo>
                    <a:lnTo>
                      <a:pt x="852" y="24"/>
                    </a:lnTo>
                    <a:lnTo>
                      <a:pt x="846" y="16"/>
                    </a:lnTo>
                    <a:lnTo>
                      <a:pt x="846" y="16"/>
                    </a:lnTo>
                    <a:lnTo>
                      <a:pt x="838" y="10"/>
                    </a:lnTo>
                    <a:lnTo>
                      <a:pt x="830" y="6"/>
                    </a:lnTo>
                    <a:lnTo>
                      <a:pt x="822" y="2"/>
                    </a:lnTo>
                    <a:lnTo>
                      <a:pt x="812" y="2"/>
                    </a:lnTo>
                    <a:lnTo>
                      <a:pt x="90" y="0"/>
                    </a:lnTo>
                    <a:lnTo>
                      <a:pt x="90" y="0"/>
                    </a:lnTo>
                    <a:lnTo>
                      <a:pt x="72" y="0"/>
                    </a:lnTo>
                    <a:lnTo>
                      <a:pt x="54" y="4"/>
                    </a:lnTo>
                    <a:lnTo>
                      <a:pt x="38" y="12"/>
                    </a:lnTo>
                    <a:lnTo>
                      <a:pt x="24" y="22"/>
                    </a:lnTo>
                    <a:lnTo>
                      <a:pt x="24" y="22"/>
                    </a:lnTo>
                    <a:lnTo>
                      <a:pt x="12" y="36"/>
                    </a:lnTo>
                    <a:lnTo>
                      <a:pt x="4" y="52"/>
                    </a:lnTo>
                    <a:lnTo>
                      <a:pt x="0" y="70"/>
                    </a:lnTo>
                    <a:lnTo>
                      <a:pt x="0" y="90"/>
                    </a:lnTo>
                    <a:lnTo>
                      <a:pt x="0" y="90"/>
                    </a:lnTo>
                    <a:close/>
                  </a:path>
                </a:pathLst>
              </a:custGeom>
              <a:solidFill>
                <a:schemeClr val="accent1"/>
              </a:solidFill>
              <a:ln>
                <a:noFill/>
              </a:ln>
            </p:spPr>
            <p:txBody>
              <a:bodyPr spcFirstLastPara="1" wrap="square" lIns="78175" tIns="39075" rIns="78175" bIns="39075"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67" name="Google Shape;1176;p54">
                <a:extLst>
                  <a:ext uri="{FF2B5EF4-FFF2-40B4-BE49-F238E27FC236}">
                    <a16:creationId xmlns:a16="http://schemas.microsoft.com/office/drawing/2014/main" id="{93177388-8400-0D42-B7CE-BB4AAE028546}"/>
                  </a:ext>
                </a:extLst>
              </p:cNvPr>
              <p:cNvSpPr/>
              <p:nvPr/>
            </p:nvSpPr>
            <p:spPr>
              <a:xfrm rot="2623787">
                <a:off x="3958381" y="5691578"/>
                <a:ext cx="1584176" cy="5408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GB" sz="1200" b="1">
                    <a:solidFill>
                      <a:schemeClr val="lt1"/>
                    </a:solidFill>
                    <a:latin typeface="Arial"/>
                    <a:cs typeface="Arial"/>
                    <a:sym typeface="Arial"/>
                  </a:rPr>
                  <a:t>Block DAG Ordering</a:t>
                </a:r>
                <a:endParaRPr/>
              </a:p>
            </p:txBody>
          </p:sp>
        </p:grpSp>
        <p:sp>
          <p:nvSpPr>
            <p:cNvPr id="48" name="Google Shape;1177;p54">
              <a:extLst>
                <a:ext uri="{FF2B5EF4-FFF2-40B4-BE49-F238E27FC236}">
                  <a16:creationId xmlns:a16="http://schemas.microsoft.com/office/drawing/2014/main" id="{31F0950B-A706-22DE-9509-1438BFB498EC}"/>
                </a:ext>
              </a:extLst>
            </p:cNvPr>
            <p:cNvSpPr txBox="1"/>
            <p:nvPr/>
          </p:nvSpPr>
          <p:spPr>
            <a:xfrm>
              <a:off x="7242714" y="2736047"/>
              <a:ext cx="628909" cy="36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2800" b="1">
                  <a:solidFill>
                    <a:schemeClr val="accent5"/>
                  </a:solidFill>
                  <a:latin typeface="Arial"/>
                  <a:ea typeface="Arial"/>
                  <a:cs typeface="Arial"/>
                  <a:sym typeface="Arial"/>
                </a:rPr>
                <a:t>02</a:t>
              </a:r>
              <a:endParaRPr/>
            </a:p>
          </p:txBody>
        </p:sp>
        <p:cxnSp>
          <p:nvCxnSpPr>
            <p:cNvPr id="49" name="Google Shape;1178;p54">
              <a:extLst>
                <a:ext uri="{FF2B5EF4-FFF2-40B4-BE49-F238E27FC236}">
                  <a16:creationId xmlns:a16="http://schemas.microsoft.com/office/drawing/2014/main" id="{7D05BE91-8525-1F1D-5E43-C8F9946EC6EA}"/>
                </a:ext>
              </a:extLst>
            </p:cNvPr>
            <p:cNvCxnSpPr/>
            <p:nvPr/>
          </p:nvCxnSpPr>
          <p:spPr>
            <a:xfrm rot="10800000">
              <a:off x="7146900" y="2862996"/>
              <a:ext cx="0" cy="936000"/>
            </a:xfrm>
            <a:prstGeom prst="straightConnector1">
              <a:avLst/>
            </a:prstGeom>
            <a:noFill/>
            <a:ln w="12700" cap="sq" cmpd="sng">
              <a:solidFill>
                <a:schemeClr val="lt2"/>
              </a:solidFill>
              <a:prstDash val="solid"/>
              <a:round/>
              <a:headEnd type="none" w="sm" len="sm"/>
              <a:tailEnd type="none" w="sm" len="sm"/>
            </a:ln>
          </p:spPr>
        </p:cxnSp>
        <p:sp>
          <p:nvSpPr>
            <p:cNvPr id="50" name="Google Shape;1179;p54">
              <a:extLst>
                <a:ext uri="{FF2B5EF4-FFF2-40B4-BE49-F238E27FC236}">
                  <a16:creationId xmlns:a16="http://schemas.microsoft.com/office/drawing/2014/main" id="{00EAD8A1-98DB-44B1-51B5-9576634BC02C}"/>
                </a:ext>
              </a:extLst>
            </p:cNvPr>
            <p:cNvSpPr/>
            <p:nvPr/>
          </p:nvSpPr>
          <p:spPr>
            <a:xfrm>
              <a:off x="7242714" y="3126141"/>
              <a:ext cx="2728721" cy="18577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1200" b="1">
                  <a:solidFill>
                    <a:schemeClr val="accent5"/>
                  </a:solidFill>
                  <a:latin typeface="Arial"/>
                  <a:ea typeface="Arial"/>
                  <a:cs typeface="Arial"/>
                  <a:sym typeface="Arial"/>
                </a:rPr>
                <a:t>Directed Acyclic Graph Ordering</a:t>
              </a:r>
              <a:endParaRPr sz="1200">
                <a:solidFill>
                  <a:schemeClr val="accent5"/>
                </a:solidFill>
                <a:latin typeface="Arial"/>
                <a:ea typeface="Arial"/>
                <a:cs typeface="Arial"/>
                <a:sym typeface="Arial"/>
              </a:endParaRPr>
            </a:p>
          </p:txBody>
        </p:sp>
        <p:sp>
          <p:nvSpPr>
            <p:cNvPr id="51" name="Google Shape;1180;p54">
              <a:extLst>
                <a:ext uri="{FF2B5EF4-FFF2-40B4-BE49-F238E27FC236}">
                  <a16:creationId xmlns:a16="http://schemas.microsoft.com/office/drawing/2014/main" id="{96D995C7-0F9D-55C6-8700-21B4B38EDF38}"/>
                </a:ext>
              </a:extLst>
            </p:cNvPr>
            <p:cNvSpPr/>
            <p:nvPr/>
          </p:nvSpPr>
          <p:spPr>
            <a:xfrm>
              <a:off x="7242714" y="3313562"/>
              <a:ext cx="3215540" cy="1382911"/>
            </a:xfrm>
            <a:prstGeom prst="rect">
              <a:avLst/>
            </a:prstGeom>
            <a:noFill/>
            <a:ln>
              <a:noFill/>
            </a:ln>
          </p:spPr>
          <p:txBody>
            <a:bodyPr spcFirstLastPara="1" wrap="square" lIns="0" tIns="0" rIns="0" bIns="0" anchor="t" anchorCtr="0">
              <a:noAutofit/>
            </a:bodyPr>
            <a:lstStyle/>
            <a:p>
              <a:r>
                <a:rPr lang="en-GB" sz="1200" dirty="0">
                  <a:latin typeface="Arial"/>
                  <a:cs typeface="Arial"/>
                </a:rPr>
                <a:t>Instead of grouping transaction into block, here each accepted transaction is linked to previous valid transaction and processed to update distributed ledger.</a:t>
              </a:r>
              <a:r>
                <a:rPr lang="en-GB" sz="1200" dirty="0">
                  <a:solidFill>
                    <a:srgbClr val="000000"/>
                  </a:solidFill>
                  <a:latin typeface="Arial"/>
                  <a:ea typeface="+mn-lt"/>
                  <a:cs typeface="Arial"/>
                </a:rPr>
                <a:t> In this DAG structure, a DLT node may not need to process large subgraphs of the DAG at all if the transactions do not affect parts of the ledger that DLT node is concerned with</a:t>
              </a:r>
              <a:endParaRPr lang="en-US" dirty="0">
                <a:cs typeface="Calibri" panose="020F0502020204030204"/>
              </a:endParaRPr>
            </a:p>
            <a:p>
              <a:r>
                <a:rPr lang="en-GB" sz="1200" dirty="0">
                  <a:solidFill>
                    <a:srgbClr val="000000"/>
                  </a:solidFill>
                  <a:latin typeface="Arial"/>
                  <a:cs typeface="Arial"/>
                </a:rPr>
                <a:t>Example: Corda uses DAG based DLT</a:t>
              </a:r>
            </a:p>
          </p:txBody>
        </p:sp>
        <p:sp>
          <p:nvSpPr>
            <p:cNvPr id="52" name="Google Shape;1181;p54">
              <a:extLst>
                <a:ext uri="{FF2B5EF4-FFF2-40B4-BE49-F238E27FC236}">
                  <a16:creationId xmlns:a16="http://schemas.microsoft.com/office/drawing/2014/main" id="{B0127402-B950-380F-7C23-02F3E2CCDAE9}"/>
                </a:ext>
              </a:extLst>
            </p:cNvPr>
            <p:cNvSpPr txBox="1"/>
            <p:nvPr/>
          </p:nvSpPr>
          <p:spPr>
            <a:xfrm>
              <a:off x="7264401" y="4833906"/>
              <a:ext cx="628909" cy="36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2800" b="1">
                  <a:solidFill>
                    <a:schemeClr val="dk2"/>
                  </a:solidFill>
                  <a:latin typeface="Arial"/>
                  <a:ea typeface="Arial"/>
                  <a:cs typeface="Arial"/>
                  <a:sym typeface="Arial"/>
                </a:rPr>
                <a:t>04</a:t>
              </a:r>
              <a:endParaRPr/>
            </a:p>
          </p:txBody>
        </p:sp>
        <p:cxnSp>
          <p:nvCxnSpPr>
            <p:cNvPr id="53" name="Google Shape;1182;p54">
              <a:extLst>
                <a:ext uri="{FF2B5EF4-FFF2-40B4-BE49-F238E27FC236}">
                  <a16:creationId xmlns:a16="http://schemas.microsoft.com/office/drawing/2014/main" id="{3787E62D-C33B-832F-6907-1B862A05B1AB}"/>
                </a:ext>
              </a:extLst>
            </p:cNvPr>
            <p:cNvCxnSpPr/>
            <p:nvPr/>
          </p:nvCxnSpPr>
          <p:spPr>
            <a:xfrm rot="10800000">
              <a:off x="7146900" y="5112582"/>
              <a:ext cx="0" cy="936000"/>
            </a:xfrm>
            <a:prstGeom prst="straightConnector1">
              <a:avLst/>
            </a:prstGeom>
            <a:noFill/>
            <a:ln w="12700" cap="sq" cmpd="sng">
              <a:solidFill>
                <a:schemeClr val="lt2"/>
              </a:solidFill>
              <a:prstDash val="solid"/>
              <a:round/>
              <a:headEnd type="none" w="sm" len="sm"/>
              <a:tailEnd type="none" w="sm" len="sm"/>
            </a:ln>
          </p:spPr>
        </p:cxnSp>
        <p:sp>
          <p:nvSpPr>
            <p:cNvPr id="54" name="Google Shape;1183;p54">
              <a:extLst>
                <a:ext uri="{FF2B5EF4-FFF2-40B4-BE49-F238E27FC236}">
                  <a16:creationId xmlns:a16="http://schemas.microsoft.com/office/drawing/2014/main" id="{710F4293-9E6C-04DE-4DFA-8A1AC7E1D7EB}"/>
                </a:ext>
              </a:extLst>
            </p:cNvPr>
            <p:cNvSpPr/>
            <p:nvPr/>
          </p:nvSpPr>
          <p:spPr>
            <a:xfrm>
              <a:off x="7242714" y="5133146"/>
              <a:ext cx="2840239" cy="17634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1200" b="1">
                  <a:solidFill>
                    <a:schemeClr val="dk2"/>
                  </a:solidFill>
                  <a:latin typeface="Arial"/>
                  <a:ea typeface="Arial"/>
                  <a:cs typeface="Arial"/>
                  <a:sym typeface="Arial"/>
                </a:rPr>
                <a:t>Selectable Ordering</a:t>
              </a:r>
              <a:endParaRPr sz="1200">
                <a:solidFill>
                  <a:schemeClr val="dk2"/>
                </a:solidFill>
                <a:latin typeface="Arial"/>
                <a:ea typeface="Arial"/>
                <a:cs typeface="Arial"/>
                <a:sym typeface="Arial"/>
              </a:endParaRPr>
            </a:p>
          </p:txBody>
        </p:sp>
        <p:sp>
          <p:nvSpPr>
            <p:cNvPr id="55" name="Google Shape;1184;p54">
              <a:extLst>
                <a:ext uri="{FF2B5EF4-FFF2-40B4-BE49-F238E27FC236}">
                  <a16:creationId xmlns:a16="http://schemas.microsoft.com/office/drawing/2014/main" id="{C707FAFB-31C1-F20B-F08A-19AAE190539C}"/>
                </a:ext>
              </a:extLst>
            </p:cNvPr>
            <p:cNvSpPr/>
            <p:nvPr/>
          </p:nvSpPr>
          <p:spPr>
            <a:xfrm>
              <a:off x="7199339" y="5359605"/>
              <a:ext cx="3096258" cy="873251"/>
            </a:xfrm>
            <a:prstGeom prst="rect">
              <a:avLst/>
            </a:prstGeom>
            <a:noFill/>
            <a:ln>
              <a:noFill/>
            </a:ln>
          </p:spPr>
          <p:txBody>
            <a:bodyPr spcFirstLastPara="1" wrap="square" lIns="0" tIns="0" rIns="0" bIns="0" anchor="t" anchorCtr="0">
              <a:noAutofit/>
            </a:bodyPr>
            <a:lstStyle/>
            <a:p>
              <a:r>
                <a:rPr lang="en-GB" sz="1200">
                  <a:latin typeface="Arial"/>
                  <a:cs typeface="Arial"/>
                </a:rPr>
                <a:t>Some DLTs follows selectable or combination of ordering for specific purpose. </a:t>
              </a:r>
            </a:p>
            <a:p>
              <a:r>
                <a:rPr lang="en-GB" sz="1200">
                  <a:latin typeface="Arial"/>
                  <a:cs typeface="Arial"/>
                </a:rPr>
                <a:t>Example: Avalanche</a:t>
              </a:r>
              <a:r>
                <a:rPr lang="en-GB" sz="1200">
                  <a:solidFill>
                    <a:srgbClr val="000000"/>
                  </a:solidFill>
                  <a:latin typeface="Arial"/>
                  <a:ea typeface="+mn-lt"/>
                  <a:cs typeface="Arial"/>
                </a:rPr>
                <a:t>, which orders via blockchain and DAG for c-chain and x-chain implementation respectively.</a:t>
              </a:r>
              <a:endParaRPr lang="en-GB" sz="1500">
                <a:solidFill>
                  <a:srgbClr val="3A343A"/>
                </a:solidFill>
                <a:latin typeface="Calibri"/>
                <a:cs typeface="Calibri"/>
              </a:endParaRPr>
            </a:p>
          </p:txBody>
        </p:sp>
        <p:sp>
          <p:nvSpPr>
            <p:cNvPr id="56" name="Google Shape;1185;p54">
              <a:extLst>
                <a:ext uri="{FF2B5EF4-FFF2-40B4-BE49-F238E27FC236}">
                  <a16:creationId xmlns:a16="http://schemas.microsoft.com/office/drawing/2014/main" id="{7C102815-D1F4-C09E-9ABC-48415194B68A}"/>
                </a:ext>
              </a:extLst>
            </p:cNvPr>
            <p:cNvSpPr/>
            <p:nvPr/>
          </p:nvSpPr>
          <p:spPr>
            <a:xfrm>
              <a:off x="4306220" y="4342301"/>
              <a:ext cx="2016224" cy="23177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a:p>
          </p:txBody>
        </p:sp>
        <p:cxnSp>
          <p:nvCxnSpPr>
            <p:cNvPr id="57" name="Google Shape;1186;p54">
              <a:extLst>
                <a:ext uri="{FF2B5EF4-FFF2-40B4-BE49-F238E27FC236}">
                  <a16:creationId xmlns:a16="http://schemas.microsoft.com/office/drawing/2014/main" id="{8D5F6C3C-5F16-B79D-7C64-C2A8DCEC85F9}"/>
                </a:ext>
              </a:extLst>
            </p:cNvPr>
            <p:cNvCxnSpPr/>
            <p:nvPr/>
          </p:nvCxnSpPr>
          <p:spPr>
            <a:xfrm rot="10800000">
              <a:off x="3488854" y="2862996"/>
              <a:ext cx="0" cy="936000"/>
            </a:xfrm>
            <a:prstGeom prst="straightConnector1">
              <a:avLst/>
            </a:prstGeom>
            <a:noFill/>
            <a:ln w="12700" cap="sq" cmpd="sng">
              <a:solidFill>
                <a:schemeClr val="lt2"/>
              </a:solidFill>
              <a:prstDash val="solid"/>
              <a:round/>
              <a:headEnd type="none" w="sm" len="sm"/>
              <a:tailEnd type="none" w="sm" len="sm"/>
            </a:ln>
          </p:spPr>
        </p:cxnSp>
        <p:sp>
          <p:nvSpPr>
            <p:cNvPr id="58" name="Google Shape;1187;p54">
              <a:extLst>
                <a:ext uri="{FF2B5EF4-FFF2-40B4-BE49-F238E27FC236}">
                  <a16:creationId xmlns:a16="http://schemas.microsoft.com/office/drawing/2014/main" id="{D721EADC-A884-E4FD-C355-B4FE73169614}"/>
                </a:ext>
              </a:extLst>
            </p:cNvPr>
            <p:cNvSpPr/>
            <p:nvPr/>
          </p:nvSpPr>
          <p:spPr>
            <a:xfrm>
              <a:off x="960310" y="3126141"/>
              <a:ext cx="2395487" cy="15451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GB" sz="1200" b="1">
                  <a:solidFill>
                    <a:srgbClr val="EB8C00"/>
                  </a:solidFill>
                  <a:latin typeface="Arial"/>
                  <a:ea typeface="Arial"/>
                  <a:cs typeface="Arial"/>
                  <a:sym typeface="Arial"/>
                </a:rPr>
                <a:t>Blockchain Ordering </a:t>
              </a:r>
              <a:endParaRPr sz="1200">
                <a:solidFill>
                  <a:srgbClr val="EB8C00"/>
                </a:solidFill>
                <a:latin typeface="Arial"/>
                <a:ea typeface="Arial"/>
                <a:cs typeface="Arial"/>
                <a:sym typeface="Arial"/>
              </a:endParaRPr>
            </a:p>
          </p:txBody>
        </p:sp>
        <p:sp>
          <p:nvSpPr>
            <p:cNvPr id="59" name="Google Shape;1188;p54">
              <a:extLst>
                <a:ext uri="{FF2B5EF4-FFF2-40B4-BE49-F238E27FC236}">
                  <a16:creationId xmlns:a16="http://schemas.microsoft.com/office/drawing/2014/main" id="{F2AE3037-2062-FF1C-0A5D-A4136C3E87B0}"/>
                </a:ext>
              </a:extLst>
            </p:cNvPr>
            <p:cNvSpPr/>
            <p:nvPr/>
          </p:nvSpPr>
          <p:spPr>
            <a:xfrm>
              <a:off x="282420" y="3313562"/>
              <a:ext cx="3203502" cy="1241940"/>
            </a:xfrm>
            <a:prstGeom prst="rect">
              <a:avLst/>
            </a:prstGeom>
            <a:noFill/>
            <a:ln>
              <a:noFill/>
            </a:ln>
          </p:spPr>
          <p:txBody>
            <a:bodyPr spcFirstLastPara="1" wrap="square" lIns="0" tIns="0" rIns="0" bIns="0" anchor="t" anchorCtr="0">
              <a:noAutofit/>
            </a:bodyPr>
            <a:lstStyle/>
            <a:p>
              <a:pPr algn="r"/>
              <a:r>
                <a:rPr lang="en-GB" sz="1200">
                  <a:latin typeface="Arial"/>
                  <a:cs typeface="Arial"/>
                </a:rPr>
                <a:t>In blockchain , transactions are grouped in a block. Any new block accepted by DLT nodes is linked to previous block and processed in sequence order to update the Distributed ledger and also transaction inside block processed in sequential order </a:t>
              </a:r>
              <a:endParaRPr lang="en-US"/>
            </a:p>
            <a:p>
              <a:pPr algn="r"/>
              <a:r>
                <a:rPr lang="en-GB" sz="1200">
                  <a:latin typeface="Arial"/>
                  <a:cs typeface="Arial"/>
                </a:rPr>
                <a:t>Example: Bitcoin, Ethereum </a:t>
              </a:r>
            </a:p>
          </p:txBody>
        </p:sp>
        <p:sp>
          <p:nvSpPr>
            <p:cNvPr id="60" name="Google Shape;1189;p54">
              <a:extLst>
                <a:ext uri="{FF2B5EF4-FFF2-40B4-BE49-F238E27FC236}">
                  <a16:creationId xmlns:a16="http://schemas.microsoft.com/office/drawing/2014/main" id="{F952FA91-1919-A37E-3888-88FB66106C36}"/>
                </a:ext>
              </a:extLst>
            </p:cNvPr>
            <p:cNvSpPr txBox="1"/>
            <p:nvPr/>
          </p:nvSpPr>
          <p:spPr>
            <a:xfrm>
              <a:off x="2726888" y="4779687"/>
              <a:ext cx="628909" cy="3600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GB" sz="2800" b="1">
                  <a:solidFill>
                    <a:schemeClr val="accent1"/>
                  </a:solidFill>
                  <a:latin typeface="Arial"/>
                  <a:ea typeface="Arial"/>
                  <a:cs typeface="Arial"/>
                  <a:sym typeface="Arial"/>
                </a:rPr>
                <a:t>03</a:t>
              </a:r>
              <a:endParaRPr/>
            </a:p>
          </p:txBody>
        </p:sp>
        <p:cxnSp>
          <p:nvCxnSpPr>
            <p:cNvPr id="61" name="Google Shape;1190;p54">
              <a:extLst>
                <a:ext uri="{FF2B5EF4-FFF2-40B4-BE49-F238E27FC236}">
                  <a16:creationId xmlns:a16="http://schemas.microsoft.com/office/drawing/2014/main" id="{DDD0791F-5391-EA4F-72EC-8D8D982FA33A}"/>
                </a:ext>
              </a:extLst>
            </p:cNvPr>
            <p:cNvCxnSpPr/>
            <p:nvPr/>
          </p:nvCxnSpPr>
          <p:spPr>
            <a:xfrm rot="10800000">
              <a:off x="3488854" y="5112582"/>
              <a:ext cx="0" cy="936000"/>
            </a:xfrm>
            <a:prstGeom prst="straightConnector1">
              <a:avLst/>
            </a:prstGeom>
            <a:noFill/>
            <a:ln w="12700" cap="sq" cmpd="sng">
              <a:solidFill>
                <a:schemeClr val="lt2"/>
              </a:solidFill>
              <a:prstDash val="solid"/>
              <a:round/>
              <a:headEnd type="none" w="sm" len="sm"/>
              <a:tailEnd type="none" w="sm" len="sm"/>
            </a:ln>
          </p:spPr>
        </p:cxnSp>
        <p:sp>
          <p:nvSpPr>
            <p:cNvPr id="62" name="Google Shape;1191;p54">
              <a:extLst>
                <a:ext uri="{FF2B5EF4-FFF2-40B4-BE49-F238E27FC236}">
                  <a16:creationId xmlns:a16="http://schemas.microsoft.com/office/drawing/2014/main" id="{18475703-3FDF-2316-D742-11694560FF53}"/>
                </a:ext>
              </a:extLst>
            </p:cNvPr>
            <p:cNvSpPr/>
            <p:nvPr/>
          </p:nvSpPr>
          <p:spPr>
            <a:xfrm>
              <a:off x="527525" y="5122302"/>
              <a:ext cx="2828272" cy="15451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200" b="1">
                  <a:solidFill>
                    <a:schemeClr val="accent1"/>
                  </a:solidFill>
                  <a:latin typeface="Arial"/>
                  <a:ea typeface="Arial"/>
                  <a:cs typeface="Arial"/>
                  <a:sym typeface="Arial"/>
                </a:rPr>
                <a:t>Block DAG Ordering</a:t>
              </a:r>
              <a:endParaRPr sz="1200" b="1">
                <a:solidFill>
                  <a:schemeClr val="accent1"/>
                </a:solidFill>
                <a:latin typeface="Arial"/>
                <a:ea typeface="Arial"/>
                <a:cs typeface="Arial"/>
                <a:sym typeface="Arial"/>
              </a:endParaRPr>
            </a:p>
          </p:txBody>
        </p:sp>
        <p:sp>
          <p:nvSpPr>
            <p:cNvPr id="63" name="Google Shape;1192;p54">
              <a:extLst>
                <a:ext uri="{FF2B5EF4-FFF2-40B4-BE49-F238E27FC236}">
                  <a16:creationId xmlns:a16="http://schemas.microsoft.com/office/drawing/2014/main" id="{D4BB301B-53FC-F67E-77F6-6B0A667B3C9E}"/>
                </a:ext>
              </a:extLst>
            </p:cNvPr>
            <p:cNvSpPr/>
            <p:nvPr/>
          </p:nvSpPr>
          <p:spPr>
            <a:xfrm>
              <a:off x="282420" y="5598169"/>
              <a:ext cx="3073377" cy="504563"/>
            </a:xfrm>
            <a:prstGeom prst="rect">
              <a:avLst/>
            </a:prstGeom>
            <a:noFill/>
            <a:ln>
              <a:noFill/>
            </a:ln>
          </p:spPr>
          <p:txBody>
            <a:bodyPr spcFirstLastPara="1" wrap="square" lIns="0" tIns="0" rIns="0" bIns="0" anchor="t" anchorCtr="0">
              <a:noAutofit/>
            </a:bodyPr>
            <a:lstStyle/>
            <a:p>
              <a:pPr algn="r"/>
              <a:endParaRPr lang="en-GB" sz="1200">
                <a:latin typeface="Arial"/>
                <a:cs typeface="Arial"/>
              </a:endParaRPr>
            </a:p>
          </p:txBody>
        </p:sp>
        <p:sp>
          <p:nvSpPr>
            <p:cNvPr id="64" name="Google Shape;1193;p54">
              <a:extLst>
                <a:ext uri="{FF2B5EF4-FFF2-40B4-BE49-F238E27FC236}">
                  <a16:creationId xmlns:a16="http://schemas.microsoft.com/office/drawing/2014/main" id="{40CCD800-9AB7-C210-9D88-642CA73B1A6D}"/>
                </a:ext>
              </a:extLst>
            </p:cNvPr>
            <p:cNvSpPr txBox="1"/>
            <p:nvPr/>
          </p:nvSpPr>
          <p:spPr>
            <a:xfrm>
              <a:off x="2726888" y="2736047"/>
              <a:ext cx="628909" cy="3600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GB" sz="2800" b="1">
                  <a:solidFill>
                    <a:srgbClr val="EB8C00"/>
                  </a:solidFill>
                  <a:latin typeface="Arial"/>
                  <a:ea typeface="Arial"/>
                  <a:cs typeface="Arial"/>
                  <a:sym typeface="Arial"/>
                </a:rPr>
                <a:t>01</a:t>
              </a:r>
              <a:endParaRPr/>
            </a:p>
          </p:txBody>
        </p:sp>
      </p:grpSp>
      <p:sp>
        <p:nvSpPr>
          <p:cNvPr id="115" name="TextBox 114">
            <a:extLst>
              <a:ext uri="{FF2B5EF4-FFF2-40B4-BE49-F238E27FC236}">
                <a16:creationId xmlns:a16="http://schemas.microsoft.com/office/drawing/2014/main" id="{0A590F1E-EAC4-7E3C-B80C-122D89CB120D}"/>
              </a:ext>
            </a:extLst>
          </p:cNvPr>
          <p:cNvSpPr txBox="1"/>
          <p:nvPr/>
        </p:nvSpPr>
        <p:spPr>
          <a:xfrm>
            <a:off x="797719" y="5009765"/>
            <a:ext cx="331469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latin typeface="Arial"/>
                <a:cs typeface="Arial"/>
              </a:rPr>
              <a:t>It is same as DAG ordering except transactions getting stored in blocks and blocks become connected in DAG structure.</a:t>
            </a:r>
          </a:p>
          <a:p>
            <a:pPr algn="r"/>
            <a:r>
              <a:rPr lang="en-US" sz="1200">
                <a:latin typeface="Arial"/>
                <a:cs typeface="Arial"/>
              </a:rPr>
              <a:t>Example: </a:t>
            </a:r>
            <a:r>
              <a:rPr lang="en-US" sz="1200" err="1">
                <a:latin typeface="Arial"/>
                <a:cs typeface="Arial"/>
              </a:rPr>
              <a:t>Hashgraph</a:t>
            </a:r>
            <a:r>
              <a:rPr lang="en-US" sz="1200">
                <a:latin typeface="Arial"/>
                <a:cs typeface="Arial"/>
              </a:rPr>
              <a:t> follows this ordering  </a:t>
            </a:r>
          </a:p>
        </p:txBody>
      </p:sp>
      <p:sp>
        <p:nvSpPr>
          <p:cNvPr id="116" name="TextBox 115">
            <a:extLst>
              <a:ext uri="{FF2B5EF4-FFF2-40B4-BE49-F238E27FC236}">
                <a16:creationId xmlns:a16="http://schemas.microsoft.com/office/drawing/2014/main" id="{2FD976A5-F8DB-ACD5-A6D0-CAFD8CF3FB3A}"/>
              </a:ext>
            </a:extLst>
          </p:cNvPr>
          <p:cNvSpPr txBox="1"/>
          <p:nvPr/>
        </p:nvSpPr>
        <p:spPr>
          <a:xfrm>
            <a:off x="445296" y="999464"/>
            <a:ext cx="11303792"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Arial"/>
                <a:cs typeface="Arial"/>
              </a:rPr>
              <a:t>What is transaction ordering?</a:t>
            </a:r>
          </a:p>
          <a:p>
            <a:r>
              <a:rPr lang="en-US" sz="1400" dirty="0">
                <a:latin typeface="Arial"/>
                <a:cs typeface="Arial"/>
              </a:rPr>
              <a:t>Transaction ordering is the technique or way how new accepted transactions are processed by DLT nodes and stored in distributed ledger </a:t>
            </a:r>
            <a:endParaRPr lang="en-US" sz="1400" dirty="0"/>
          </a:p>
        </p:txBody>
      </p:sp>
      <p:sp>
        <p:nvSpPr>
          <p:cNvPr id="2" name="TextBox 1">
            <a:extLst>
              <a:ext uri="{FF2B5EF4-FFF2-40B4-BE49-F238E27FC236}">
                <a16:creationId xmlns:a16="http://schemas.microsoft.com/office/drawing/2014/main" id="{AECA95BF-6724-D310-E212-0FD9746BB56F}"/>
              </a:ext>
            </a:extLst>
          </p:cNvPr>
          <p:cNvSpPr txBox="1"/>
          <p:nvPr/>
        </p:nvSpPr>
        <p:spPr>
          <a:xfrm>
            <a:off x="5107781" y="3893343"/>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Types of transaction Ordering</a:t>
            </a:r>
            <a:endParaRPr lang="en-US" b="1" dirty="0"/>
          </a:p>
        </p:txBody>
      </p:sp>
    </p:spTree>
    <p:custDataLst>
      <p:custData r:id="rId1"/>
    </p:custDataLst>
    <p:extLst>
      <p:ext uri="{BB962C8B-B14F-4D97-AF65-F5344CB8AC3E}">
        <p14:creationId xmlns:p14="http://schemas.microsoft.com/office/powerpoint/2010/main" val="1738426451"/>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087ADB5-7563-4C66-8342-DE050CDA92F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Cryptography</a:t>
            </a:r>
          </a:p>
        </p:txBody>
      </p:sp>
      <p:sp>
        <p:nvSpPr>
          <p:cNvPr id="2" name="Rectangle: Rounded Corners 1">
            <a:extLst>
              <a:ext uri="{FF2B5EF4-FFF2-40B4-BE49-F238E27FC236}">
                <a16:creationId xmlns:a16="http://schemas.microsoft.com/office/drawing/2014/main" id="{547C8C14-A411-4C8E-B3AE-3B3A3E1D15FE}"/>
              </a:ext>
            </a:extLst>
          </p:cNvPr>
          <p:cNvSpPr/>
          <p:nvPr/>
        </p:nvSpPr>
        <p:spPr>
          <a:xfrm>
            <a:off x="487197" y="1213778"/>
            <a:ext cx="3865628" cy="177429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Cryptography is a technique of securing </a:t>
            </a:r>
            <a:r>
              <a:rPr lang="en-US">
                <a:latin typeface="Georgia" panose="02040502050405020303" pitchFamily="18" charset="0"/>
              </a:rPr>
              <a:t>information</a:t>
            </a:r>
            <a:r>
              <a:rPr lang="en-US" dirty="0">
                <a:latin typeface="Georgia" panose="02040502050405020303" pitchFamily="18" charset="0"/>
              </a:rPr>
              <a:t> which ensures only the intended parties can read the information .</a:t>
            </a:r>
          </a:p>
        </p:txBody>
      </p:sp>
      <p:grpSp>
        <p:nvGrpSpPr>
          <p:cNvPr id="23" name="Group 22">
            <a:extLst>
              <a:ext uri="{FF2B5EF4-FFF2-40B4-BE49-F238E27FC236}">
                <a16:creationId xmlns:a16="http://schemas.microsoft.com/office/drawing/2014/main" id="{A5CDBD41-6194-49B1-A4D1-0DBDD175526F}"/>
              </a:ext>
            </a:extLst>
          </p:cNvPr>
          <p:cNvGrpSpPr/>
          <p:nvPr/>
        </p:nvGrpSpPr>
        <p:grpSpPr>
          <a:xfrm>
            <a:off x="490614" y="3792186"/>
            <a:ext cx="3865629" cy="2184528"/>
            <a:chOff x="5761249" y="1998627"/>
            <a:chExt cx="5987839" cy="2184528"/>
          </a:xfrm>
        </p:grpSpPr>
        <p:sp>
          <p:nvSpPr>
            <p:cNvPr id="24" name="Google Shape;1901;p65">
              <a:extLst>
                <a:ext uri="{FF2B5EF4-FFF2-40B4-BE49-F238E27FC236}">
                  <a16:creationId xmlns:a16="http://schemas.microsoft.com/office/drawing/2014/main" id="{DC005C0A-7FF1-4030-89D8-065A49DD6E5F}"/>
                </a:ext>
              </a:extLst>
            </p:cNvPr>
            <p:cNvSpPr/>
            <p:nvPr/>
          </p:nvSpPr>
          <p:spPr>
            <a:xfrm>
              <a:off x="5761491" y="1998628"/>
              <a:ext cx="189058" cy="189058"/>
            </a:xfrm>
            <a:prstGeom prst="frame">
              <a:avLst>
                <a:gd name="adj1" fmla="val 12500"/>
              </a:avLst>
            </a:prstGeom>
            <a:noFill/>
            <a:ln w="38100" cap="flat" cmpd="sng">
              <a:solidFill>
                <a:srgbClr val="DB536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5" name="Google Shape;1902;p65">
              <a:extLst>
                <a:ext uri="{FF2B5EF4-FFF2-40B4-BE49-F238E27FC236}">
                  <a16:creationId xmlns:a16="http://schemas.microsoft.com/office/drawing/2014/main" id="{BCBE1AC5-4715-4D8C-8F54-82FD0C3A2277}"/>
                </a:ext>
              </a:extLst>
            </p:cNvPr>
            <p:cNvSpPr/>
            <p:nvPr/>
          </p:nvSpPr>
          <p:spPr>
            <a:xfrm>
              <a:off x="5761249" y="2680662"/>
              <a:ext cx="189058" cy="189058"/>
            </a:xfrm>
            <a:prstGeom prst="frame">
              <a:avLst>
                <a:gd name="adj1" fmla="val 12500"/>
              </a:avLst>
            </a:prstGeom>
            <a:noFill/>
            <a:ln w="38100" cap="flat" cmpd="sng">
              <a:solidFill>
                <a:srgbClr val="EB8C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6" name="Google Shape;1903;p65">
              <a:extLst>
                <a:ext uri="{FF2B5EF4-FFF2-40B4-BE49-F238E27FC236}">
                  <a16:creationId xmlns:a16="http://schemas.microsoft.com/office/drawing/2014/main" id="{EC8902BF-04ED-40BC-A953-93DA0C86C724}"/>
                </a:ext>
              </a:extLst>
            </p:cNvPr>
            <p:cNvSpPr/>
            <p:nvPr/>
          </p:nvSpPr>
          <p:spPr>
            <a:xfrm>
              <a:off x="5761249" y="3362696"/>
              <a:ext cx="189058" cy="189058"/>
            </a:xfrm>
            <a:prstGeom prst="frame">
              <a:avLst>
                <a:gd name="adj1" fmla="val 12500"/>
              </a:avLst>
            </a:prstGeom>
            <a:noFill/>
            <a:ln w="38100" cap="flat" cmpd="sng">
              <a:solidFill>
                <a:srgbClr val="D04A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539"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8" name="Google Shape;1905;p65">
              <a:extLst>
                <a:ext uri="{FF2B5EF4-FFF2-40B4-BE49-F238E27FC236}">
                  <a16:creationId xmlns:a16="http://schemas.microsoft.com/office/drawing/2014/main" id="{227750C7-E64C-4568-B6B4-58A6B7C6710A}"/>
                </a:ext>
              </a:extLst>
            </p:cNvPr>
            <p:cNvSpPr/>
            <p:nvPr/>
          </p:nvSpPr>
          <p:spPr>
            <a:xfrm>
              <a:off x="6070869" y="1998627"/>
              <a:ext cx="5678219" cy="543508"/>
            </a:xfrm>
            <a:prstGeom prst="rect">
              <a:avLst/>
            </a:prstGeom>
            <a:noFill/>
            <a:ln>
              <a:noFill/>
            </a:ln>
          </p:spPr>
          <p:txBody>
            <a:bodyPr spcFirstLastPara="1" wrap="square" lIns="0" tIns="0" rIns="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DB536A"/>
                  </a:solidFill>
                  <a:effectLst/>
                  <a:uLnTx/>
                  <a:uFillTx/>
                  <a:latin typeface="Arial"/>
                  <a:ea typeface="Arial"/>
                  <a:cs typeface="Arial"/>
                  <a:sym typeface="Arial"/>
                </a:rPr>
                <a:t>Cryptographic Key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a:ln>
                    <a:noFill/>
                  </a:ln>
                  <a:solidFill>
                    <a:srgbClr val="000000"/>
                  </a:solidFill>
                  <a:effectLst/>
                  <a:uLnTx/>
                  <a:uFillTx/>
                  <a:latin typeface="Arial"/>
                  <a:ea typeface="Arial"/>
                  <a:cs typeface="Arial"/>
                  <a:sym typeface="Arial"/>
                </a:rPr>
                <a:t>In cryptography, key is analogous to a physical key that is used to unlock some relevant information. It is used to perform encryption or decryption based on requirements.</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906;p65">
              <a:extLst>
                <a:ext uri="{FF2B5EF4-FFF2-40B4-BE49-F238E27FC236}">
                  <a16:creationId xmlns:a16="http://schemas.microsoft.com/office/drawing/2014/main" id="{F25B1892-E787-4A78-BF2D-0330C3020336}"/>
                </a:ext>
              </a:extLst>
            </p:cNvPr>
            <p:cNvSpPr/>
            <p:nvPr/>
          </p:nvSpPr>
          <p:spPr>
            <a:xfrm>
              <a:off x="6070869" y="2695304"/>
              <a:ext cx="5678219" cy="543508"/>
            </a:xfrm>
            <a:prstGeom prst="rect">
              <a:avLst/>
            </a:prstGeom>
            <a:noFill/>
            <a:ln>
              <a:noFill/>
            </a:ln>
          </p:spPr>
          <p:txBody>
            <a:bodyPr spcFirstLastPara="1" wrap="square" lIns="0" tIns="0" rIns="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EB8C00"/>
                  </a:solidFill>
                  <a:effectLst/>
                  <a:uLnTx/>
                  <a:uFillTx/>
                  <a:latin typeface="Arial"/>
                  <a:ea typeface="Arial"/>
                  <a:cs typeface="Arial"/>
                  <a:sym typeface="Arial"/>
                </a:rPr>
                <a:t>Encryption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a:ln>
                    <a:noFill/>
                  </a:ln>
                  <a:solidFill>
                    <a:srgbClr val="000000"/>
                  </a:solidFill>
                  <a:effectLst/>
                  <a:uLnTx/>
                  <a:uFillTx/>
                  <a:latin typeface="Arial"/>
                  <a:ea typeface="Arial"/>
                  <a:cs typeface="Arial"/>
                  <a:sym typeface="Arial"/>
                </a:rPr>
                <a:t>Encryption is the process of converting some valuable information to an unreadable format that does not provide any valuable informant. This is performed using a cryptographic key.</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907;p65">
              <a:extLst>
                <a:ext uri="{FF2B5EF4-FFF2-40B4-BE49-F238E27FC236}">
                  <a16:creationId xmlns:a16="http://schemas.microsoft.com/office/drawing/2014/main" id="{122C0B0A-9023-4803-A0B3-31833B6B0D9C}"/>
                </a:ext>
              </a:extLst>
            </p:cNvPr>
            <p:cNvSpPr/>
            <p:nvPr/>
          </p:nvSpPr>
          <p:spPr>
            <a:xfrm>
              <a:off x="6070868" y="3398325"/>
              <a:ext cx="5678219" cy="784830"/>
            </a:xfrm>
            <a:prstGeom prst="rect">
              <a:avLst/>
            </a:prstGeom>
            <a:noFill/>
            <a:ln>
              <a:noFill/>
            </a:ln>
          </p:spPr>
          <p:txBody>
            <a:bodyPr spcFirstLastPara="1" wrap="square" lIns="0" tIns="0" rIns="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D04A02"/>
                  </a:solidFill>
                  <a:effectLst/>
                  <a:uLnTx/>
                  <a:uFillTx/>
                  <a:latin typeface="Arial"/>
                  <a:ea typeface="Arial"/>
                  <a:cs typeface="Arial"/>
                  <a:sym typeface="Arial"/>
                </a:rPr>
                <a:t>Decryption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a:ln>
                    <a:noFill/>
                  </a:ln>
                  <a:solidFill>
                    <a:srgbClr val="000000"/>
                  </a:solidFill>
                  <a:effectLst/>
                  <a:uLnTx/>
                  <a:uFillTx/>
                  <a:latin typeface="Arial"/>
                  <a:ea typeface="Arial"/>
                  <a:cs typeface="Arial"/>
                  <a:sym typeface="Arial"/>
                </a:rPr>
                <a:t>Decryption is the mechanism of converting an encrypted data back to readable format in order to extract the information it seeks to provide. A cryptographic key is used here as well. </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grpSp>
      <p:sp>
        <p:nvSpPr>
          <p:cNvPr id="3" name="Rectangle 2">
            <a:extLst>
              <a:ext uri="{FF2B5EF4-FFF2-40B4-BE49-F238E27FC236}">
                <a16:creationId xmlns:a16="http://schemas.microsoft.com/office/drawing/2014/main" id="{DC8A9A38-1C44-49A8-BB98-E286BC8DD77F}"/>
              </a:ext>
            </a:extLst>
          </p:cNvPr>
          <p:cNvSpPr/>
          <p:nvPr/>
        </p:nvSpPr>
        <p:spPr>
          <a:xfrm>
            <a:off x="490614" y="3287729"/>
            <a:ext cx="3865629" cy="3449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a:latin typeface="Georgia" panose="02040502050405020303" pitchFamily="18" charset="0"/>
              </a:rPr>
              <a:t>Elements of Cryptography</a:t>
            </a:r>
          </a:p>
        </p:txBody>
      </p:sp>
      <p:sp>
        <p:nvSpPr>
          <p:cNvPr id="12" name="Google Shape;3621;p90">
            <a:extLst>
              <a:ext uri="{FF2B5EF4-FFF2-40B4-BE49-F238E27FC236}">
                <a16:creationId xmlns:a16="http://schemas.microsoft.com/office/drawing/2014/main" id="{CBBA6440-9775-4D73-A3D1-2A18871916C2}"/>
              </a:ext>
            </a:extLst>
          </p:cNvPr>
          <p:cNvSpPr/>
          <p:nvPr/>
        </p:nvSpPr>
        <p:spPr>
          <a:xfrm>
            <a:off x="4643919" y="3879299"/>
            <a:ext cx="1982913" cy="1062570"/>
          </a:xfrm>
          <a:prstGeom prst="rect">
            <a:avLst/>
          </a:prstGeom>
          <a:noFill/>
          <a:ln>
            <a:noFill/>
          </a:ln>
        </p:spPr>
        <p:txBody>
          <a:bodyPr spcFirstLastPara="1" wrap="square" lIns="0" tIns="0" rIns="0" bIns="0" anchor="t" anchorCtr="0">
            <a:noAutofit/>
          </a:bodyPr>
          <a:lstStyle/>
          <a:p>
            <a:pPr>
              <a:buClr>
                <a:srgbClr val="000000"/>
              </a:buClr>
              <a:buFont typeface="Arial"/>
              <a:buNone/>
            </a:pPr>
            <a:r>
              <a:rPr lang="en-GB" sz="1200" b="1" kern="0">
                <a:solidFill>
                  <a:srgbClr val="EB8C00"/>
                </a:solidFill>
                <a:latin typeface="Arial"/>
                <a:ea typeface="Arial"/>
                <a:cs typeface="Arial"/>
                <a:sym typeface="Arial"/>
              </a:rPr>
              <a:t>Symmetric Cryptography</a:t>
            </a:r>
            <a:endParaRPr sz="1400" kern="0">
              <a:solidFill>
                <a:srgbClr val="000000"/>
              </a:solidFill>
              <a:latin typeface="Arial"/>
              <a:cs typeface="Arial"/>
              <a:sym typeface="Arial"/>
            </a:endParaRPr>
          </a:p>
          <a:p>
            <a:pPr>
              <a:spcBef>
                <a:spcPts val="171"/>
              </a:spcBef>
              <a:buClr>
                <a:srgbClr val="000000"/>
              </a:buClr>
              <a:buFont typeface="Arial"/>
              <a:buNone/>
            </a:pPr>
            <a:r>
              <a:rPr lang="en-GB" sz="1000" kern="0">
                <a:solidFill>
                  <a:srgbClr val="000000"/>
                </a:solidFill>
                <a:latin typeface="Arial"/>
                <a:cs typeface="Arial"/>
                <a:sym typeface="Arial"/>
              </a:rPr>
              <a:t>In this type of cryptography, the encryption as well as decryption is performed by the same cryptographic key</a:t>
            </a:r>
            <a:endParaRPr sz="1000" kern="0">
              <a:solidFill>
                <a:srgbClr val="000000"/>
              </a:solidFill>
              <a:latin typeface="Arial"/>
              <a:cs typeface="Arial"/>
              <a:sym typeface="Arial"/>
            </a:endParaRPr>
          </a:p>
        </p:txBody>
      </p:sp>
      <p:sp>
        <p:nvSpPr>
          <p:cNvPr id="13" name="Google Shape;3621;p90">
            <a:extLst>
              <a:ext uri="{FF2B5EF4-FFF2-40B4-BE49-F238E27FC236}">
                <a16:creationId xmlns:a16="http://schemas.microsoft.com/office/drawing/2014/main" id="{04D5E97B-A348-41B7-872C-B926ED4DD415}"/>
              </a:ext>
            </a:extLst>
          </p:cNvPr>
          <p:cNvSpPr/>
          <p:nvPr/>
        </p:nvSpPr>
        <p:spPr>
          <a:xfrm>
            <a:off x="4643919" y="4873701"/>
            <a:ext cx="1982913" cy="1062570"/>
          </a:xfrm>
          <a:prstGeom prst="rect">
            <a:avLst/>
          </a:prstGeom>
          <a:noFill/>
          <a:ln>
            <a:noFill/>
          </a:ln>
        </p:spPr>
        <p:txBody>
          <a:bodyPr spcFirstLastPara="1" wrap="square" lIns="0" tIns="0" rIns="0" bIns="0" anchor="t" anchorCtr="0">
            <a:noAutofit/>
          </a:bodyPr>
          <a:lstStyle/>
          <a:p>
            <a:r>
              <a:rPr lang="en-GB" sz="1200" b="1" kern="0">
                <a:solidFill>
                  <a:srgbClr val="D04A02"/>
                </a:solidFill>
                <a:latin typeface="Arial"/>
                <a:cs typeface="Arial"/>
                <a:sym typeface="Arial"/>
              </a:rPr>
              <a:t>Asymmetric Cryptography</a:t>
            </a:r>
            <a:endParaRPr lang="en-US">
              <a:sym typeface="Arial"/>
            </a:endParaRPr>
          </a:p>
          <a:p>
            <a:pPr>
              <a:spcBef>
                <a:spcPts val="171"/>
              </a:spcBef>
              <a:buClr>
                <a:srgbClr val="000000"/>
              </a:buClr>
              <a:buFont typeface="Arial"/>
              <a:buNone/>
            </a:pPr>
            <a:r>
              <a:rPr lang="en-GB" sz="1000" kern="0">
                <a:solidFill>
                  <a:srgbClr val="000000"/>
                </a:solidFill>
                <a:latin typeface="Arial"/>
                <a:cs typeface="Arial"/>
                <a:sym typeface="Arial"/>
              </a:rPr>
              <a:t>In this type of cryptography, the encryption as well as decryption is performed by different cryptographic keys</a:t>
            </a:r>
            <a:endParaRPr sz="1000" kern="0">
              <a:solidFill>
                <a:srgbClr val="000000"/>
              </a:solidFill>
              <a:latin typeface="Arial"/>
              <a:cs typeface="Arial"/>
              <a:sym typeface="Arial"/>
            </a:endParaRPr>
          </a:p>
        </p:txBody>
      </p:sp>
      <p:sp>
        <p:nvSpPr>
          <p:cNvPr id="14" name="Rectangle 13">
            <a:extLst>
              <a:ext uri="{FF2B5EF4-FFF2-40B4-BE49-F238E27FC236}">
                <a16:creationId xmlns:a16="http://schemas.microsoft.com/office/drawing/2014/main" id="{4AC2052C-1B2D-4698-84E1-78807F22C9CB}"/>
              </a:ext>
            </a:extLst>
          </p:cNvPr>
          <p:cNvSpPr/>
          <p:nvPr/>
        </p:nvSpPr>
        <p:spPr>
          <a:xfrm>
            <a:off x="4643919" y="3271107"/>
            <a:ext cx="1982913" cy="5175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b="1">
                <a:latin typeface="Georgia" panose="02040502050405020303" pitchFamily="18" charset="0"/>
              </a:rPr>
              <a:t>Types of Cryptography</a:t>
            </a:r>
          </a:p>
        </p:txBody>
      </p:sp>
      <p:sp>
        <p:nvSpPr>
          <p:cNvPr id="5" name="Oval 4">
            <a:extLst>
              <a:ext uri="{FF2B5EF4-FFF2-40B4-BE49-F238E27FC236}">
                <a16:creationId xmlns:a16="http://schemas.microsoft.com/office/drawing/2014/main" id="{7B01F552-74F1-44F6-8A3C-209DC7740EEB}"/>
              </a:ext>
            </a:extLst>
          </p:cNvPr>
          <p:cNvSpPr/>
          <p:nvPr/>
        </p:nvSpPr>
        <p:spPr>
          <a:xfrm>
            <a:off x="5219266" y="1178944"/>
            <a:ext cx="900819" cy="5175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a:t>Sample text</a:t>
            </a:r>
          </a:p>
        </p:txBody>
      </p:sp>
      <p:sp>
        <p:nvSpPr>
          <p:cNvPr id="6" name="Arrow: Right 5">
            <a:extLst>
              <a:ext uri="{FF2B5EF4-FFF2-40B4-BE49-F238E27FC236}">
                <a16:creationId xmlns:a16="http://schemas.microsoft.com/office/drawing/2014/main" id="{94FB3FA4-8592-4DD9-9B08-9D3DB8A9F9A7}"/>
              </a:ext>
            </a:extLst>
          </p:cNvPr>
          <p:cNvSpPr/>
          <p:nvPr/>
        </p:nvSpPr>
        <p:spPr>
          <a:xfrm rot="5400000">
            <a:off x="5417490" y="2117697"/>
            <a:ext cx="665743"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7" name="Oval 16">
            <a:extLst>
              <a:ext uri="{FF2B5EF4-FFF2-40B4-BE49-F238E27FC236}">
                <a16:creationId xmlns:a16="http://schemas.microsoft.com/office/drawing/2014/main" id="{1CCF6C27-671A-4919-9F36-767772EF7EC4}"/>
              </a:ext>
            </a:extLst>
          </p:cNvPr>
          <p:cNvSpPr/>
          <p:nvPr/>
        </p:nvSpPr>
        <p:spPr>
          <a:xfrm>
            <a:off x="5168339" y="2603198"/>
            <a:ext cx="984719" cy="5175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a:t>0xFB2612</a:t>
            </a:r>
          </a:p>
        </p:txBody>
      </p:sp>
      <p:sp>
        <p:nvSpPr>
          <p:cNvPr id="7" name="TextBox 6">
            <a:extLst>
              <a:ext uri="{FF2B5EF4-FFF2-40B4-BE49-F238E27FC236}">
                <a16:creationId xmlns:a16="http://schemas.microsoft.com/office/drawing/2014/main" id="{D30AF231-647E-4230-974D-ACB6FD55AD9C}"/>
              </a:ext>
            </a:extLst>
          </p:cNvPr>
          <p:cNvSpPr txBox="1"/>
          <p:nvPr/>
        </p:nvSpPr>
        <p:spPr>
          <a:xfrm>
            <a:off x="5804038" y="2021596"/>
            <a:ext cx="904126" cy="215444"/>
          </a:xfrm>
          <a:prstGeom prst="rect">
            <a:avLst/>
          </a:prstGeom>
          <a:noFill/>
        </p:spPr>
        <p:txBody>
          <a:bodyPr wrap="square" rtlCol="0">
            <a:spAutoFit/>
          </a:bodyPr>
          <a:lstStyle/>
          <a:p>
            <a:r>
              <a:rPr lang="en-US" sz="800"/>
              <a:t>Encryption</a:t>
            </a:r>
          </a:p>
        </p:txBody>
      </p:sp>
      <p:sp>
        <p:nvSpPr>
          <p:cNvPr id="20" name="TextBox 19">
            <a:extLst>
              <a:ext uri="{FF2B5EF4-FFF2-40B4-BE49-F238E27FC236}">
                <a16:creationId xmlns:a16="http://schemas.microsoft.com/office/drawing/2014/main" id="{419512F5-6B74-4592-87CD-796AA2E981C7}"/>
              </a:ext>
            </a:extLst>
          </p:cNvPr>
          <p:cNvSpPr txBox="1"/>
          <p:nvPr/>
        </p:nvSpPr>
        <p:spPr>
          <a:xfrm>
            <a:off x="4898545" y="2025831"/>
            <a:ext cx="641442" cy="215444"/>
          </a:xfrm>
          <a:prstGeom prst="rect">
            <a:avLst/>
          </a:prstGeom>
          <a:noFill/>
        </p:spPr>
        <p:txBody>
          <a:bodyPr wrap="square" rtlCol="0">
            <a:spAutoFit/>
          </a:bodyPr>
          <a:lstStyle/>
          <a:p>
            <a:r>
              <a:rPr lang="en-US" sz="800"/>
              <a:t>Decryption</a:t>
            </a:r>
          </a:p>
        </p:txBody>
      </p:sp>
      <p:sp>
        <p:nvSpPr>
          <p:cNvPr id="22" name="Rectangle 21">
            <a:extLst>
              <a:ext uri="{FF2B5EF4-FFF2-40B4-BE49-F238E27FC236}">
                <a16:creationId xmlns:a16="http://schemas.microsoft.com/office/drawing/2014/main" id="{0F9F8ACF-C218-4A81-B02A-B8002FF38FF8}"/>
              </a:ext>
            </a:extLst>
          </p:cNvPr>
          <p:cNvSpPr/>
          <p:nvPr/>
        </p:nvSpPr>
        <p:spPr>
          <a:xfrm>
            <a:off x="7109712" y="1211183"/>
            <a:ext cx="4263783" cy="5175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b="1">
                <a:latin typeface="Georgia" panose="02040502050405020303" pitchFamily="18" charset="0"/>
              </a:rPr>
              <a:t>Hashing Function</a:t>
            </a:r>
          </a:p>
        </p:txBody>
      </p:sp>
      <p:sp>
        <p:nvSpPr>
          <p:cNvPr id="27" name="Google Shape;4057;p97">
            <a:extLst>
              <a:ext uri="{FF2B5EF4-FFF2-40B4-BE49-F238E27FC236}">
                <a16:creationId xmlns:a16="http://schemas.microsoft.com/office/drawing/2014/main" id="{8432382E-6532-4328-84F1-04DA0C5B3664}"/>
              </a:ext>
            </a:extLst>
          </p:cNvPr>
          <p:cNvSpPr/>
          <p:nvPr/>
        </p:nvSpPr>
        <p:spPr>
          <a:xfrm>
            <a:off x="7109712" y="1882152"/>
            <a:ext cx="1445695" cy="1636976"/>
          </a:xfrm>
          <a:prstGeom prst="rect">
            <a:avLst/>
          </a:prstGeom>
          <a:solidFill>
            <a:srgbClr val="FFB600"/>
          </a:solidFill>
          <a:ln w="12700" cap="flat" cmpd="sng">
            <a:solidFill>
              <a:srgbClr val="FFB600"/>
            </a:solidFill>
            <a:prstDash val="solid"/>
            <a:round/>
            <a:headEnd type="none" w="sm" len="sm"/>
            <a:tailEnd type="none" w="sm" len="sm"/>
          </a:ln>
        </p:spPr>
        <p:txBody>
          <a:bodyPr spcFirstLastPara="1" wrap="square" lIns="70225" tIns="70225" rIns="30775" bIns="70225" anchor="t"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FFFFFF"/>
                </a:solidFill>
                <a:effectLst/>
                <a:uLnTx/>
                <a:uFillTx/>
                <a:latin typeface="Arial"/>
                <a:ea typeface="Arial"/>
                <a:cs typeface="Arial"/>
                <a:sym typeface="Arial"/>
              </a:rPr>
              <a:t>Hashing functions are one of the most important concepts used in DLT. They perform one-way cryptography on information that needs to be encrypted.</a:t>
            </a:r>
          </a:p>
        </p:txBody>
      </p:sp>
      <p:sp>
        <p:nvSpPr>
          <p:cNvPr id="31" name="Google Shape;4066;p97">
            <a:extLst>
              <a:ext uri="{FF2B5EF4-FFF2-40B4-BE49-F238E27FC236}">
                <a16:creationId xmlns:a16="http://schemas.microsoft.com/office/drawing/2014/main" id="{450973A4-849F-4D4B-9384-E89A3B9423D9}"/>
              </a:ext>
            </a:extLst>
          </p:cNvPr>
          <p:cNvSpPr/>
          <p:nvPr/>
        </p:nvSpPr>
        <p:spPr>
          <a:xfrm>
            <a:off x="8650838" y="1897334"/>
            <a:ext cx="2722657" cy="1636976"/>
          </a:xfrm>
          <a:prstGeom prst="rect">
            <a:avLst/>
          </a:prstGeom>
          <a:solidFill>
            <a:srgbClr val="E0301E"/>
          </a:solidFill>
          <a:ln w="12700" cap="flat" cmpd="sng">
            <a:solidFill>
              <a:srgbClr val="E0301E"/>
            </a:solidFill>
            <a:prstDash val="solid"/>
            <a:round/>
            <a:headEnd type="none" w="sm" len="sm"/>
            <a:tailEnd type="none" w="sm" len="sm"/>
          </a:ln>
        </p:spPr>
        <p:txBody>
          <a:bodyPr spcFirstLastPara="1" wrap="square" lIns="70225" tIns="70225" rIns="30775" bIns="70225" anchor="t"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FFFFFF"/>
                </a:solidFill>
                <a:effectLst/>
                <a:uLnTx/>
                <a:uFillTx/>
                <a:latin typeface="Arial"/>
                <a:ea typeface="Arial"/>
                <a:cs typeface="Arial"/>
                <a:sym typeface="Arial"/>
              </a:rPr>
              <a:t>One Way cryptography </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200" kern="0">
                <a:solidFill>
                  <a:srgbClr val="FFFFFF"/>
                </a:solidFill>
                <a:latin typeface="Arial"/>
                <a:ea typeface="Arial"/>
                <a:cs typeface="Arial"/>
                <a:sym typeface="Arial"/>
              </a:rPr>
              <a:t>In one way cryptography, data is encrypted into a hash format using cryptographic algorithms. But the process of decrypting this hash to fetch the required information is close to impossible. </a:t>
            </a:r>
          </a:p>
        </p:txBody>
      </p:sp>
      <p:sp>
        <p:nvSpPr>
          <p:cNvPr id="33" name="Arrow: Right 32">
            <a:extLst>
              <a:ext uri="{FF2B5EF4-FFF2-40B4-BE49-F238E27FC236}">
                <a16:creationId xmlns:a16="http://schemas.microsoft.com/office/drawing/2014/main" id="{B5D054F9-6B26-4A00-BE55-D3244E9D7E57}"/>
              </a:ext>
            </a:extLst>
          </p:cNvPr>
          <p:cNvSpPr/>
          <p:nvPr/>
        </p:nvSpPr>
        <p:spPr>
          <a:xfrm rot="16200000">
            <a:off x="5261662" y="2106459"/>
            <a:ext cx="665743"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34" name="Google Shape;4069;p97">
            <a:extLst>
              <a:ext uri="{FF2B5EF4-FFF2-40B4-BE49-F238E27FC236}">
                <a16:creationId xmlns:a16="http://schemas.microsoft.com/office/drawing/2014/main" id="{BB81E93D-08F1-42F5-A431-36030E3747F5}"/>
              </a:ext>
            </a:extLst>
          </p:cNvPr>
          <p:cNvSpPr/>
          <p:nvPr/>
        </p:nvSpPr>
        <p:spPr>
          <a:xfrm>
            <a:off x="7109711" y="3632673"/>
            <a:ext cx="4263783" cy="2120855"/>
          </a:xfrm>
          <a:prstGeom prst="rect">
            <a:avLst/>
          </a:prstGeom>
          <a:solidFill>
            <a:srgbClr val="DB536A"/>
          </a:solidFill>
          <a:ln w="12700" cap="flat" cmpd="sng">
            <a:solidFill>
              <a:srgbClr val="DB536A"/>
            </a:solidFill>
            <a:prstDash val="solid"/>
            <a:round/>
            <a:headEnd type="none" w="sm" len="sm"/>
            <a:tailEnd type="none" w="sm" len="sm"/>
          </a:ln>
        </p:spPr>
        <p:txBody>
          <a:bodyPr spcFirstLastPara="1" wrap="square" lIns="70225" tIns="70225" rIns="30775" bIns="70225" anchor="t"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200" b="1" kern="0">
                <a:solidFill>
                  <a:srgbClr val="FFFFFF"/>
                </a:solidFill>
                <a:latin typeface="Arial"/>
                <a:ea typeface="Arial"/>
                <a:cs typeface="Arial"/>
                <a:sym typeface="Arial"/>
              </a:rPr>
              <a:t>Use of hashing function</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20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200" kern="0">
                <a:solidFill>
                  <a:srgbClr val="FFFFFF"/>
                </a:solidFill>
                <a:latin typeface="Arial"/>
                <a:ea typeface="Arial"/>
                <a:cs typeface="Arial"/>
                <a:sym typeface="Arial"/>
              </a:rPr>
              <a:t>Hash functions are used in blockchain to link between blocks. The information in the previous block is hashed and is stored in the next block. In this way, hash functions help in maintaining the chronology of blocks on the network. </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20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200" kern="0">
                <a:solidFill>
                  <a:srgbClr val="FFFFFF"/>
                </a:solidFill>
                <a:latin typeface="Arial"/>
                <a:ea typeface="Arial"/>
                <a:cs typeface="Arial"/>
                <a:sym typeface="Arial"/>
              </a:rPr>
              <a:t>Also, as the hash generated for one single input will always be the same. They are used to validate transactions written on the block and perform overall consensus.</a:t>
            </a:r>
            <a:endParaRPr kumimoji="0" lang="en-US" sz="1200" i="0" u="none" strike="noStrike" kern="0" cap="none" spc="0" normalizeH="0" baseline="0" noProof="0">
              <a:ln>
                <a:noFill/>
              </a:ln>
              <a:solidFill>
                <a:srgbClr val="FFFFFF"/>
              </a:solidFill>
              <a:effectLst/>
              <a:uLnTx/>
              <a:uFillTx/>
              <a:latin typeface="Arial"/>
              <a:ea typeface="Arial"/>
              <a:cs typeface="Arial"/>
              <a:sym typeface="Arial"/>
            </a:endParaRPr>
          </a:p>
        </p:txBody>
      </p:sp>
    </p:spTree>
    <p:custDataLst>
      <p:custData r:id="rId1"/>
    </p:custDataLst>
    <p:extLst>
      <p:ext uri="{BB962C8B-B14F-4D97-AF65-F5344CB8AC3E}">
        <p14:creationId xmlns:p14="http://schemas.microsoft.com/office/powerpoint/2010/main" val="4030721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748,11,Slide493"/>
</p:tagLst>
</file>

<file path=ppt/tags/tag1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2.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1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1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9.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2.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2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5.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2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8.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2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1.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3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4.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3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7.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3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40.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4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DcR_SlideID>fdf10dfc-2bf2-4f69-a9e2-a1a22b1fe6b4</DcR_SlideID>
</file>

<file path=customXml/item10.xml><?xml version="1.0" encoding="utf-8"?>
<DcR_SlideID>19aac9e2-7dbd-41a3-b61b-9f76696dc653</DcR_SlideID>
</file>

<file path=customXml/item11.xml><?xml version="1.0" encoding="utf-8"?>
<DcR_SlideID>a3ce946e-9610-4d53-8293-6c04383894d6</DcR_SlideID>
</file>

<file path=customXml/item12.xml><?xml version="1.0" encoding="utf-8"?>
<DcR_SlideID>ee4bdb67-f9a8-4d1e-82d0-5a1260600768</DcR_SlideID>
</file>

<file path=customXml/item13.xml><?xml version="1.0" encoding="utf-8"?>
<DcR_SlideID>bf750c3c-47a0-407e-a7ed-1dfebce9b3c9</DcR_SlideID>
</file>

<file path=customXml/item14.xml><?xml version="1.0" encoding="utf-8"?>
<DcR_SlideID>aadaa980-47aa-43ba-bf88-de167cfa4898</DcR_SlideID>
</file>

<file path=customXml/item15.xml><?xml version="1.0" encoding="utf-8"?>
<DcR_SlideID>0a280a53-3e82-4c01-bb1d-99b575f20b26</DcR_SlideID>
</file>

<file path=customXml/item16.xml><?xml version="1.0" encoding="utf-8"?>
<DcR_SlideID>2f92188f-1ef9-4cf9-8860-dabacccd2bcf</DcR_SlideID>
</file>

<file path=customXml/item17.xml><?xml version="1.0" encoding="utf-8"?>
<DcR_SlideID>28b0e7ab-4457-4e8b-93db-9ef0c07824a0</DcR_SlideID>
</file>

<file path=customXml/item18.xml><?xml version="1.0" encoding="utf-8"?>
<DcR_SlideID>0eb22ec7-b12f-42e3-8da5-93119790214d</DcR_SlideID>
</file>

<file path=customXml/item19.xml><?xml version="1.0" encoding="utf-8"?>
<DcR_SlideID>0eb22ec7-b12f-42e3-8da5-93119790214d</DcR_SlideID>
</file>

<file path=customXml/item2.xml><?xml version="1.0" encoding="utf-8"?>
<DcR_SlideID>c7c7631f-e3c9-4a56-8cce-b7e838369580</DcR_SlideID>
</file>

<file path=customXml/item20.xml><?xml version="1.0" encoding="utf-8"?>
<DcR_SlideID>82a40680-5076-4f18-955a-1a29b8196d5e</DcR_SlideID>
</file>

<file path=customXml/item21.xml><?xml version="1.0" encoding="utf-8"?>
<DcR_SlideID>faca34c3-f5eb-4ef9-9d79-44d6799f6b93</DcR_SlideID>
</file>

<file path=customXml/item22.xml><?xml version="1.0" encoding="utf-8"?>
<DcR_SlideID>cef0846f-b7f9-4cf9-bad6-1ca2627f8d66</DcR_SlideID>
</file>

<file path=customXml/item3.xml><?xml version="1.0" encoding="utf-8"?>
<DcR_SlideID>8b7692d4-853f-4ab4-a412-634f73c7da64</DcR_SlideID>
</file>

<file path=customXml/item4.xml><?xml version="1.0" encoding="utf-8"?>
<DcR_SlideID>3348ba76-bef7-4242-a7ff-1fb687dc4bad</DcR_SlideID>
</file>

<file path=customXml/item5.xml><?xml version="1.0" encoding="utf-8"?>
<DcR_SlideID>0eb22ec7-b12f-42e3-8da5-93119790214d</DcR_SlideID>
</file>

<file path=customXml/item6.xml><?xml version="1.0" encoding="utf-8"?>
<DcR_SlideID>702e517c-9135-4ad1-8b13-fb687e58c16e</DcR_SlideID>
</file>

<file path=customXml/item7.xml><?xml version="1.0" encoding="utf-8"?>
<DcR_SlideID>7ef7782c-d19a-49bb-95e7-55a4592de86f</DcR_SlideID>
</file>

<file path=customXml/item8.xml><?xml version="1.0" encoding="utf-8"?>
<DcR_SlideID>20e76570-19cf-44bd-953c-858f27039ce7</DcR_SlideID>
</file>

<file path=customXml/item9.xml><?xml version="1.0" encoding="utf-8"?>
<DcR_SlideID>d247d29b-cfbd-471f-94db-7ee44218516e</DcR_SlideID>
</file>

<file path=customXml/itemProps1.xml><?xml version="1.0" encoding="utf-8"?>
<ds:datastoreItem xmlns:ds="http://schemas.openxmlformats.org/officeDocument/2006/customXml" ds:itemID="{091507E4-AEEF-4E3E-AAD1-6B38839EB879}">
  <ds:schemaRefs/>
</ds:datastoreItem>
</file>

<file path=customXml/itemProps10.xml><?xml version="1.0" encoding="utf-8"?>
<ds:datastoreItem xmlns:ds="http://schemas.openxmlformats.org/officeDocument/2006/customXml" ds:itemID="{68403CB6-55E7-46BA-B6D2-DCC347F422A6}">
  <ds:schemaRefs/>
</ds:datastoreItem>
</file>

<file path=customXml/itemProps11.xml><?xml version="1.0" encoding="utf-8"?>
<ds:datastoreItem xmlns:ds="http://schemas.openxmlformats.org/officeDocument/2006/customXml" ds:itemID="{0D202432-0369-4BED-A7D0-73F2F121B39E}">
  <ds:schemaRefs/>
</ds:datastoreItem>
</file>

<file path=customXml/itemProps12.xml><?xml version="1.0" encoding="utf-8"?>
<ds:datastoreItem xmlns:ds="http://schemas.openxmlformats.org/officeDocument/2006/customXml" ds:itemID="{8E9AADC4-5C75-4B3C-B3C4-6FBC105A5982}">
  <ds:schemaRefs/>
</ds:datastoreItem>
</file>

<file path=customXml/itemProps13.xml><?xml version="1.0" encoding="utf-8"?>
<ds:datastoreItem xmlns:ds="http://schemas.openxmlformats.org/officeDocument/2006/customXml" ds:itemID="{A0B7BCE6-D0CE-4BCE-B473-F5375F7C4ACA}">
  <ds:schemaRefs/>
</ds:datastoreItem>
</file>

<file path=customXml/itemProps14.xml><?xml version="1.0" encoding="utf-8"?>
<ds:datastoreItem xmlns:ds="http://schemas.openxmlformats.org/officeDocument/2006/customXml" ds:itemID="{BFE3BFE3-FE6C-4DFB-9C5C-0CD4EA03DC20}">
  <ds:schemaRefs/>
</ds:datastoreItem>
</file>

<file path=customXml/itemProps15.xml><?xml version="1.0" encoding="utf-8"?>
<ds:datastoreItem xmlns:ds="http://schemas.openxmlformats.org/officeDocument/2006/customXml" ds:itemID="{51A2FB88-0922-439C-9D16-892CCAA98028}">
  <ds:schemaRefs/>
</ds:datastoreItem>
</file>

<file path=customXml/itemProps16.xml><?xml version="1.0" encoding="utf-8"?>
<ds:datastoreItem xmlns:ds="http://schemas.openxmlformats.org/officeDocument/2006/customXml" ds:itemID="{B205BAE7-056C-468F-BE22-EC3C1D278A90}">
  <ds:schemaRefs/>
</ds:datastoreItem>
</file>

<file path=customXml/itemProps17.xml><?xml version="1.0" encoding="utf-8"?>
<ds:datastoreItem xmlns:ds="http://schemas.openxmlformats.org/officeDocument/2006/customXml" ds:itemID="{08856884-6DF2-491A-B445-58771EDF8325}">
  <ds:schemaRefs/>
</ds:datastoreItem>
</file>

<file path=customXml/itemProps18.xml><?xml version="1.0" encoding="utf-8"?>
<ds:datastoreItem xmlns:ds="http://schemas.openxmlformats.org/officeDocument/2006/customXml" ds:itemID="{948104EA-09F0-452D-91D3-43735E73F2B0}">
  <ds:schemaRefs/>
</ds:datastoreItem>
</file>

<file path=customXml/itemProps19.xml><?xml version="1.0" encoding="utf-8"?>
<ds:datastoreItem xmlns:ds="http://schemas.openxmlformats.org/officeDocument/2006/customXml" ds:itemID="{C798F0DE-BF58-4CEC-B1CD-942DFD73BE40}">
  <ds:schemaRefs/>
</ds:datastoreItem>
</file>

<file path=customXml/itemProps2.xml><?xml version="1.0" encoding="utf-8"?>
<ds:datastoreItem xmlns:ds="http://schemas.openxmlformats.org/officeDocument/2006/customXml" ds:itemID="{8A99BD1F-D677-4910-8408-64F39663040F}">
  <ds:schemaRefs/>
</ds:datastoreItem>
</file>

<file path=customXml/itemProps20.xml><?xml version="1.0" encoding="utf-8"?>
<ds:datastoreItem xmlns:ds="http://schemas.openxmlformats.org/officeDocument/2006/customXml" ds:itemID="{83AEDC57-C3C8-44AC-896E-F39F22F40321}">
  <ds:schemaRefs/>
</ds:datastoreItem>
</file>

<file path=customXml/itemProps21.xml><?xml version="1.0" encoding="utf-8"?>
<ds:datastoreItem xmlns:ds="http://schemas.openxmlformats.org/officeDocument/2006/customXml" ds:itemID="{17B15CC4-F767-4E15-A98F-CC1D11DDB565}">
  <ds:schemaRefs/>
</ds:datastoreItem>
</file>

<file path=customXml/itemProps22.xml><?xml version="1.0" encoding="utf-8"?>
<ds:datastoreItem xmlns:ds="http://schemas.openxmlformats.org/officeDocument/2006/customXml" ds:itemID="{B0B897CD-BC42-4CFA-A5F9-1D78588C7791}">
  <ds:schemaRefs/>
</ds:datastoreItem>
</file>

<file path=customXml/itemProps3.xml><?xml version="1.0" encoding="utf-8"?>
<ds:datastoreItem xmlns:ds="http://schemas.openxmlformats.org/officeDocument/2006/customXml" ds:itemID="{3AB30339-8CB2-4A05-9E31-3858564AC269}">
  <ds:schemaRefs/>
</ds:datastoreItem>
</file>

<file path=customXml/itemProps4.xml><?xml version="1.0" encoding="utf-8"?>
<ds:datastoreItem xmlns:ds="http://schemas.openxmlformats.org/officeDocument/2006/customXml" ds:itemID="{ADEA5B06-4828-4CAC-A4E6-FCC8D2C41228}">
  <ds:schemaRefs/>
</ds:datastoreItem>
</file>

<file path=customXml/itemProps5.xml><?xml version="1.0" encoding="utf-8"?>
<ds:datastoreItem xmlns:ds="http://schemas.openxmlformats.org/officeDocument/2006/customXml" ds:itemID="{237093D3-93FC-4D9A-B69E-66618FA107EF}">
  <ds:schemaRefs/>
</ds:datastoreItem>
</file>

<file path=customXml/itemProps6.xml><?xml version="1.0" encoding="utf-8"?>
<ds:datastoreItem xmlns:ds="http://schemas.openxmlformats.org/officeDocument/2006/customXml" ds:itemID="{78624FF3-2D4B-470F-9223-1F9C7086A7F7}">
  <ds:schemaRefs/>
</ds:datastoreItem>
</file>

<file path=customXml/itemProps7.xml><?xml version="1.0" encoding="utf-8"?>
<ds:datastoreItem xmlns:ds="http://schemas.openxmlformats.org/officeDocument/2006/customXml" ds:itemID="{E693DEE4-9CC3-4456-B6E9-EFDF22A72C80}">
  <ds:schemaRefs/>
</ds:datastoreItem>
</file>

<file path=customXml/itemProps8.xml><?xml version="1.0" encoding="utf-8"?>
<ds:datastoreItem xmlns:ds="http://schemas.openxmlformats.org/officeDocument/2006/customXml" ds:itemID="{1DA03720-F7D8-4C56-86F1-4FDBA94FCC08}">
  <ds:schemaRefs/>
</ds:datastoreItem>
</file>

<file path=customXml/itemProps9.xml><?xml version="1.0" encoding="utf-8"?>
<ds:datastoreItem xmlns:ds="http://schemas.openxmlformats.org/officeDocument/2006/customXml" ds:itemID="{6F9DCCE0-12DF-4EE4-88C1-34CC4729E4CF}">
  <ds:schemaRefs/>
</ds:datastoreItem>
</file>

<file path=docProps/app.xml><?xml version="1.0" encoding="utf-8"?>
<Properties xmlns="http://schemas.openxmlformats.org/officeDocument/2006/extended-properties" xmlns:vt="http://schemas.openxmlformats.org/officeDocument/2006/docPropsVTypes">
  <TotalTime>0</TotalTime>
  <Words>3470</Words>
  <Application>Microsoft Office PowerPoint</Application>
  <PresentationFormat>Widescreen</PresentationFormat>
  <Paragraphs>491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Sitikantha Satapathy (IN)</dc:creator>
  <cp:lastModifiedBy>Rajdip Banerjee (IN)</cp:lastModifiedBy>
  <cp:revision>1</cp:revision>
  <dcterms:created xsi:type="dcterms:W3CDTF">2023-07-24T08:10:33Z</dcterms:created>
  <dcterms:modified xsi:type="dcterms:W3CDTF">2023-07-26T06:52:48Z</dcterms:modified>
</cp:coreProperties>
</file>