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6" r:id="rId2"/>
    <p:sldId id="256" r:id="rId3"/>
    <p:sldId id="272" r:id="rId4"/>
    <p:sldId id="271" r:id="rId5"/>
    <p:sldId id="257" r:id="rId6"/>
    <p:sldId id="308" r:id="rId7"/>
    <p:sldId id="312" r:id="rId8"/>
    <p:sldId id="310" r:id="rId9"/>
    <p:sldId id="311" r:id="rId10"/>
    <p:sldId id="259" r:id="rId11"/>
    <p:sldId id="313" r:id="rId12"/>
    <p:sldId id="314" r:id="rId13"/>
    <p:sldId id="315" r:id="rId14"/>
    <p:sldId id="291" r:id="rId15"/>
    <p:sldId id="292" r:id="rId16"/>
    <p:sldId id="316" r:id="rId17"/>
    <p:sldId id="317" r:id="rId18"/>
    <p:sldId id="318" r:id="rId19"/>
    <p:sldId id="319" r:id="rId20"/>
    <p:sldId id="320" r:id="rId21"/>
    <p:sldId id="321" r:id="rId22"/>
    <p:sldId id="322" r:id="rId23"/>
    <p:sldId id="323" r:id="rId24"/>
    <p:sldId id="324" r:id="rId25"/>
    <p:sldId id="325" r:id="rId26"/>
    <p:sldId id="326" r:id="rId27"/>
    <p:sldId id="327" r:id="rId28"/>
    <p:sldId id="328" r:id="rId29"/>
    <p:sldId id="329" r:id="rId30"/>
    <p:sldId id="330" r:id="rId31"/>
    <p:sldId id="306" r:id="rId32"/>
    <p:sldId id="307" r:id="rId33"/>
    <p:sldId id="258" r:id="rId34"/>
    <p:sldId id="282" r:id="rId35"/>
    <p:sldId id="267" r:id="rId36"/>
    <p:sldId id="268" r:id="rId37"/>
    <p:sldId id="275"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A50021"/>
    <a:srgbClr val="43471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49" autoAdjust="0"/>
    <p:restoredTop sz="86320" autoAdjust="0"/>
  </p:normalViewPr>
  <p:slideViewPr>
    <p:cSldViewPr>
      <p:cViewPr varScale="1">
        <p:scale>
          <a:sx n="73" d="100"/>
          <a:sy n="73" d="100"/>
        </p:scale>
        <p:origin x="1171"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AEA89A-7361-45DB-A842-E4288F5834C8}" type="datetimeFigureOut">
              <a:rPr lang="en-US" smtClean="0"/>
              <a:pPr/>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474C4-F69F-4046-B28E-557BCB4657E7}" type="slidenum">
              <a:rPr lang="en-US" smtClean="0"/>
              <a:pPr/>
              <a:t>‹#›</a:t>
            </a:fld>
            <a:endParaRPr lang="en-US"/>
          </a:p>
        </p:txBody>
      </p:sp>
    </p:spTree>
    <p:extLst>
      <p:ext uri="{BB962C8B-B14F-4D97-AF65-F5344CB8AC3E}">
        <p14:creationId xmlns:p14="http://schemas.microsoft.com/office/powerpoint/2010/main" val="446524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AEA89A-7361-45DB-A842-E4288F5834C8}" type="datetimeFigureOut">
              <a:rPr lang="en-US" smtClean="0"/>
              <a:pPr/>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474C4-F69F-4046-B28E-557BCB4657E7}" type="slidenum">
              <a:rPr lang="en-US" smtClean="0"/>
              <a:pPr/>
              <a:t>‹#›</a:t>
            </a:fld>
            <a:endParaRPr lang="en-US"/>
          </a:p>
        </p:txBody>
      </p:sp>
    </p:spTree>
    <p:extLst>
      <p:ext uri="{BB962C8B-B14F-4D97-AF65-F5344CB8AC3E}">
        <p14:creationId xmlns:p14="http://schemas.microsoft.com/office/powerpoint/2010/main" val="377455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AEA89A-7361-45DB-A842-E4288F5834C8}" type="datetimeFigureOut">
              <a:rPr lang="en-US" smtClean="0"/>
              <a:pPr/>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474C4-F69F-4046-B28E-557BCB4657E7}"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800592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AEA89A-7361-45DB-A842-E4288F5834C8}" type="datetimeFigureOut">
              <a:rPr lang="en-US" smtClean="0"/>
              <a:pPr/>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474C4-F69F-4046-B28E-557BCB4657E7}" type="slidenum">
              <a:rPr lang="en-US" smtClean="0"/>
              <a:pPr/>
              <a:t>‹#›</a:t>
            </a:fld>
            <a:endParaRPr lang="en-US"/>
          </a:p>
        </p:txBody>
      </p:sp>
    </p:spTree>
    <p:extLst>
      <p:ext uri="{BB962C8B-B14F-4D97-AF65-F5344CB8AC3E}">
        <p14:creationId xmlns:p14="http://schemas.microsoft.com/office/powerpoint/2010/main" val="30004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AEA89A-7361-45DB-A842-E4288F5834C8}" type="datetimeFigureOut">
              <a:rPr lang="en-US" smtClean="0"/>
              <a:pPr/>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474C4-F69F-4046-B28E-557BCB4657E7}"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29068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AEA89A-7361-45DB-A842-E4288F5834C8}" type="datetimeFigureOut">
              <a:rPr lang="en-US" smtClean="0"/>
              <a:pPr/>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474C4-F69F-4046-B28E-557BCB4657E7}" type="slidenum">
              <a:rPr lang="en-US" smtClean="0"/>
              <a:pPr/>
              <a:t>‹#›</a:t>
            </a:fld>
            <a:endParaRPr lang="en-US"/>
          </a:p>
        </p:txBody>
      </p:sp>
    </p:spTree>
    <p:extLst>
      <p:ext uri="{BB962C8B-B14F-4D97-AF65-F5344CB8AC3E}">
        <p14:creationId xmlns:p14="http://schemas.microsoft.com/office/powerpoint/2010/main" val="26985000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AEA89A-7361-45DB-A842-E4288F5834C8}" type="datetimeFigureOut">
              <a:rPr lang="en-US" smtClean="0"/>
              <a:pPr/>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474C4-F69F-4046-B28E-557BCB4657E7}" type="slidenum">
              <a:rPr lang="en-US" smtClean="0"/>
              <a:pPr/>
              <a:t>‹#›</a:t>
            </a:fld>
            <a:endParaRPr lang="en-US"/>
          </a:p>
        </p:txBody>
      </p:sp>
    </p:spTree>
    <p:extLst>
      <p:ext uri="{BB962C8B-B14F-4D97-AF65-F5344CB8AC3E}">
        <p14:creationId xmlns:p14="http://schemas.microsoft.com/office/powerpoint/2010/main" val="1481953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AEA89A-7361-45DB-A842-E4288F5834C8}" type="datetimeFigureOut">
              <a:rPr lang="en-US" smtClean="0"/>
              <a:pPr/>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474C4-F69F-4046-B28E-557BCB4657E7}" type="slidenum">
              <a:rPr lang="en-US" smtClean="0"/>
              <a:pPr/>
              <a:t>‹#›</a:t>
            </a:fld>
            <a:endParaRPr lang="en-US"/>
          </a:p>
        </p:txBody>
      </p:sp>
    </p:spTree>
    <p:extLst>
      <p:ext uri="{BB962C8B-B14F-4D97-AF65-F5344CB8AC3E}">
        <p14:creationId xmlns:p14="http://schemas.microsoft.com/office/powerpoint/2010/main" val="1756866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AEA89A-7361-45DB-A842-E4288F5834C8}" type="datetimeFigureOut">
              <a:rPr lang="en-US" smtClean="0"/>
              <a:pPr/>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474C4-F69F-4046-B28E-557BCB4657E7}" type="slidenum">
              <a:rPr lang="en-US" smtClean="0"/>
              <a:pPr/>
              <a:t>‹#›</a:t>
            </a:fld>
            <a:endParaRPr lang="en-US"/>
          </a:p>
        </p:txBody>
      </p:sp>
    </p:spTree>
    <p:extLst>
      <p:ext uri="{BB962C8B-B14F-4D97-AF65-F5344CB8AC3E}">
        <p14:creationId xmlns:p14="http://schemas.microsoft.com/office/powerpoint/2010/main" val="3047952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AEA89A-7361-45DB-A842-E4288F5834C8}" type="datetimeFigureOut">
              <a:rPr lang="en-US" smtClean="0"/>
              <a:pPr/>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474C4-F69F-4046-B28E-557BCB4657E7}" type="slidenum">
              <a:rPr lang="en-US" smtClean="0"/>
              <a:pPr/>
              <a:t>‹#›</a:t>
            </a:fld>
            <a:endParaRPr lang="en-US"/>
          </a:p>
        </p:txBody>
      </p:sp>
    </p:spTree>
    <p:extLst>
      <p:ext uri="{BB962C8B-B14F-4D97-AF65-F5344CB8AC3E}">
        <p14:creationId xmlns:p14="http://schemas.microsoft.com/office/powerpoint/2010/main" val="1903281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AEA89A-7361-45DB-A842-E4288F5834C8}" type="datetimeFigureOut">
              <a:rPr lang="en-US" smtClean="0"/>
              <a:pPr/>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F474C4-F69F-4046-B28E-557BCB4657E7}" type="slidenum">
              <a:rPr lang="en-US" smtClean="0"/>
              <a:pPr/>
              <a:t>‹#›</a:t>
            </a:fld>
            <a:endParaRPr lang="en-US"/>
          </a:p>
        </p:txBody>
      </p:sp>
    </p:spTree>
    <p:extLst>
      <p:ext uri="{BB962C8B-B14F-4D97-AF65-F5344CB8AC3E}">
        <p14:creationId xmlns:p14="http://schemas.microsoft.com/office/powerpoint/2010/main" val="1229484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AEA89A-7361-45DB-A842-E4288F5834C8}" type="datetimeFigureOut">
              <a:rPr lang="en-US" smtClean="0"/>
              <a:pPr/>
              <a:t>5/16/2019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F474C4-F69F-4046-B28E-557BCB4657E7}" type="slidenum">
              <a:rPr lang="en-US" smtClean="0"/>
              <a:pPr/>
              <a:t>‹#›</a:t>
            </a:fld>
            <a:endParaRPr lang="en-US"/>
          </a:p>
        </p:txBody>
      </p:sp>
    </p:spTree>
    <p:extLst>
      <p:ext uri="{BB962C8B-B14F-4D97-AF65-F5344CB8AC3E}">
        <p14:creationId xmlns:p14="http://schemas.microsoft.com/office/powerpoint/2010/main" val="3098822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AEA89A-7361-45DB-A842-E4288F5834C8}" type="datetimeFigureOut">
              <a:rPr lang="en-US" smtClean="0"/>
              <a:pPr/>
              <a:t>5/16/2019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F474C4-F69F-4046-B28E-557BCB4657E7}" type="slidenum">
              <a:rPr lang="en-US" smtClean="0"/>
              <a:pPr/>
              <a:t>‹#›</a:t>
            </a:fld>
            <a:endParaRPr lang="en-US"/>
          </a:p>
        </p:txBody>
      </p:sp>
    </p:spTree>
    <p:extLst>
      <p:ext uri="{BB962C8B-B14F-4D97-AF65-F5344CB8AC3E}">
        <p14:creationId xmlns:p14="http://schemas.microsoft.com/office/powerpoint/2010/main" val="1381807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AEA89A-7361-45DB-A842-E4288F5834C8}" type="datetimeFigureOut">
              <a:rPr lang="en-US" smtClean="0"/>
              <a:pPr/>
              <a:t>5/16/2019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F474C4-F69F-4046-B28E-557BCB4657E7}" type="slidenum">
              <a:rPr lang="en-US" smtClean="0"/>
              <a:pPr/>
              <a:t>‹#›</a:t>
            </a:fld>
            <a:endParaRPr lang="en-US"/>
          </a:p>
        </p:txBody>
      </p:sp>
    </p:spTree>
    <p:extLst>
      <p:ext uri="{BB962C8B-B14F-4D97-AF65-F5344CB8AC3E}">
        <p14:creationId xmlns:p14="http://schemas.microsoft.com/office/powerpoint/2010/main" val="997718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AEA89A-7361-45DB-A842-E4288F5834C8}" type="datetimeFigureOut">
              <a:rPr lang="en-US" smtClean="0"/>
              <a:pPr/>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F474C4-F69F-4046-B28E-557BCB4657E7}" type="slidenum">
              <a:rPr lang="en-US" smtClean="0"/>
              <a:pPr/>
              <a:t>‹#›</a:t>
            </a:fld>
            <a:endParaRPr lang="en-US"/>
          </a:p>
        </p:txBody>
      </p:sp>
    </p:spTree>
    <p:extLst>
      <p:ext uri="{BB962C8B-B14F-4D97-AF65-F5344CB8AC3E}">
        <p14:creationId xmlns:p14="http://schemas.microsoft.com/office/powerpoint/2010/main" val="753897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AEA89A-7361-45DB-A842-E4288F5834C8}" type="datetimeFigureOut">
              <a:rPr lang="en-US" smtClean="0"/>
              <a:pPr/>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F474C4-F69F-4046-B28E-557BCB4657E7}" type="slidenum">
              <a:rPr lang="en-US" smtClean="0"/>
              <a:pPr/>
              <a:t>‹#›</a:t>
            </a:fld>
            <a:endParaRPr lang="en-US"/>
          </a:p>
        </p:txBody>
      </p:sp>
    </p:spTree>
    <p:extLst>
      <p:ext uri="{BB962C8B-B14F-4D97-AF65-F5344CB8AC3E}">
        <p14:creationId xmlns:p14="http://schemas.microsoft.com/office/powerpoint/2010/main" val="3777956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100000">
              <a:schemeClr val="accent1">
                <a:lumMod val="40000"/>
                <a:lumOff val="60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FAEA89A-7361-45DB-A842-E4288F5834C8}" type="datetimeFigureOut">
              <a:rPr lang="en-US" smtClean="0"/>
              <a:pPr/>
              <a:t>5/16/2019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DF474C4-F69F-4046-B28E-557BCB4657E7}" type="slidenum">
              <a:rPr lang="en-US" smtClean="0"/>
              <a:pPr/>
              <a:t>‹#›</a:t>
            </a:fld>
            <a:endParaRPr lang="en-US"/>
          </a:p>
        </p:txBody>
      </p:sp>
    </p:spTree>
    <p:extLst>
      <p:ext uri="{BB962C8B-B14F-4D97-AF65-F5344CB8AC3E}">
        <p14:creationId xmlns:p14="http://schemas.microsoft.com/office/powerpoint/2010/main" val="36525548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hyperlink" Target="https://en.wikipedia.org/wiki/Cascading_Style_Sheets" TargetMode="External"/><Relationship Id="rId3" Type="http://schemas.openxmlformats.org/officeDocument/2006/relationships/hyperlink" Target="https://www.w3schools.com/css/default.asp" TargetMode="External"/><Relationship Id="rId7" Type="http://schemas.openxmlformats.org/officeDocument/2006/relationships/hyperlink" Target="https://www.tutorialspoint.com/css_online_training/index.asp" TargetMode="External"/><Relationship Id="rId2" Type="http://schemas.openxmlformats.org/officeDocument/2006/relationships/hyperlink" Target="https://www.w3schools.com/html/default.asp" TargetMode="External"/><Relationship Id="rId1" Type="http://schemas.openxmlformats.org/officeDocument/2006/relationships/slideLayout" Target="../slideLayouts/slideLayout7.xml"/><Relationship Id="rId6" Type="http://schemas.openxmlformats.org/officeDocument/2006/relationships/hyperlink" Target="https://www.tutorialspoint.com/html_online_training/index.ap" TargetMode="External"/><Relationship Id="rId5" Type="http://schemas.openxmlformats.org/officeDocument/2006/relationships/hyperlink" Target="https://www.javatpoint.com/java-tutorial" TargetMode="External"/><Relationship Id="rId4" Type="http://schemas.openxmlformats.org/officeDocument/2006/relationships/hyperlink" Target="https://www.w3schools.com/js/default.asp"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718436" y="40155"/>
            <a:ext cx="7021299" cy="1349260"/>
          </a:xfrm>
        </p:spPr>
        <p:txBody>
          <a:bodyPr>
            <a:noAutofit/>
          </a:bodyPr>
          <a:lstStyle/>
          <a:p>
            <a:pPr marL="622300" indent="-622300"/>
            <a:r>
              <a:rPr lang="en-IN" sz="4800" b="1" dirty="0">
                <a:ln w="12700">
                  <a:solidFill>
                    <a:schemeClr val="tx2">
                      <a:lumMod val="50000"/>
                    </a:schemeClr>
                  </a:solidFill>
                  <a:prstDash val="solid"/>
                </a:ln>
                <a:solidFill>
                  <a:schemeClr val="accent3">
                    <a:lumMod val="75000"/>
                  </a:schemeClr>
                </a:solidFill>
                <a:effectLst>
                  <a:innerShdw blurRad="177800">
                    <a:schemeClr val="accent3">
                      <a:lumMod val="50000"/>
                    </a:schemeClr>
                  </a:innerShdw>
                </a:effectLst>
                <a:latin typeface="Times New Roman" panose="02020603050405020304" pitchFamily="18" charset="0"/>
                <a:cs typeface="Times New Roman" panose="02020603050405020304" pitchFamily="18" charset="0"/>
              </a:rPr>
              <a:t>MAJOR PROJECT ON </a:t>
            </a:r>
            <a:r>
              <a:rPr lang="en-IN" sz="3200" b="1" dirty="0" smtClean="0">
                <a:ln w="12700">
                  <a:solidFill>
                    <a:schemeClr val="tx2">
                      <a:lumMod val="50000"/>
                    </a:schemeClr>
                  </a:solidFill>
                  <a:prstDash val="solid"/>
                </a:ln>
                <a:solidFill>
                  <a:schemeClr val="accent3">
                    <a:lumMod val="75000"/>
                  </a:schemeClr>
                </a:solidFill>
                <a:effectLst>
                  <a:innerShdw blurRad="177800">
                    <a:schemeClr val="accent3">
                      <a:lumMod val="50000"/>
                    </a:schemeClr>
                  </a:innerShdw>
                </a:effectLst>
                <a:latin typeface="Times New Roman" panose="02020603050405020304" pitchFamily="18" charset="0"/>
                <a:cs typeface="Times New Roman" panose="02020603050405020304" pitchFamily="18" charset="0"/>
              </a:rPr>
              <a:t/>
            </a:r>
            <a:br>
              <a:rPr lang="en-IN" sz="3200" b="1" dirty="0" smtClean="0">
                <a:ln w="12700">
                  <a:solidFill>
                    <a:schemeClr val="tx2">
                      <a:lumMod val="50000"/>
                    </a:schemeClr>
                  </a:solidFill>
                  <a:prstDash val="solid"/>
                </a:ln>
                <a:solidFill>
                  <a:schemeClr val="accent3">
                    <a:lumMod val="75000"/>
                  </a:schemeClr>
                </a:solidFill>
                <a:effectLst>
                  <a:innerShdw blurRad="177800">
                    <a:schemeClr val="accent3">
                      <a:lumMod val="50000"/>
                    </a:schemeClr>
                  </a:innerShdw>
                </a:effectLst>
                <a:latin typeface="Times New Roman" panose="02020603050405020304" pitchFamily="18" charset="0"/>
                <a:cs typeface="Times New Roman" panose="02020603050405020304" pitchFamily="18" charset="0"/>
              </a:rPr>
            </a:br>
            <a:r>
              <a:rPr lang="en-IN" b="1" dirty="0" smtClean="0">
                <a:ln w="12700">
                  <a:solidFill>
                    <a:schemeClr val="tx2">
                      <a:lumMod val="50000"/>
                    </a:schemeClr>
                  </a:solidFill>
                  <a:prstDash val="solid"/>
                </a:ln>
                <a:solidFill>
                  <a:schemeClr val="accent2">
                    <a:lumMod val="75000"/>
                  </a:schemeClr>
                </a:solidFill>
                <a:effectLst>
                  <a:innerShdw blurRad="177800">
                    <a:schemeClr val="accent3">
                      <a:lumMod val="50000"/>
                    </a:schemeClr>
                  </a:innerShdw>
                </a:effectLst>
                <a:latin typeface="Times New Roman" panose="02020603050405020304" pitchFamily="18" charset="0"/>
                <a:cs typeface="Times New Roman" panose="02020603050405020304" pitchFamily="18" charset="0"/>
              </a:rPr>
              <a:t>INTERNET </a:t>
            </a:r>
            <a:r>
              <a:rPr lang="en-IN" b="1" dirty="0">
                <a:ln w="12700">
                  <a:solidFill>
                    <a:schemeClr val="tx2">
                      <a:lumMod val="50000"/>
                    </a:schemeClr>
                  </a:solidFill>
                  <a:prstDash val="solid"/>
                </a:ln>
                <a:solidFill>
                  <a:schemeClr val="accent2">
                    <a:lumMod val="75000"/>
                  </a:schemeClr>
                </a:solidFill>
                <a:effectLst>
                  <a:innerShdw blurRad="177800">
                    <a:schemeClr val="accent3">
                      <a:lumMod val="50000"/>
                    </a:schemeClr>
                  </a:innerShdw>
                </a:effectLst>
                <a:latin typeface="Times New Roman" panose="02020603050405020304" pitchFamily="18" charset="0"/>
                <a:cs typeface="Times New Roman" panose="02020603050405020304" pitchFamily="18" charset="0"/>
              </a:rPr>
              <a:t>BANKING</a:t>
            </a:r>
          </a:p>
        </p:txBody>
      </p:sp>
      <p:sp>
        <p:nvSpPr>
          <p:cNvPr id="5" name="Rectangle 4"/>
          <p:cNvSpPr/>
          <p:nvPr/>
        </p:nvSpPr>
        <p:spPr>
          <a:xfrm>
            <a:off x="3581400" y="1492354"/>
            <a:ext cx="4513159" cy="784830"/>
          </a:xfrm>
          <a:prstGeom prst="rect">
            <a:avLst/>
          </a:prstGeom>
          <a:noFill/>
        </p:spPr>
        <p:txBody>
          <a:bodyPr wrap="none" lIns="91440" tIns="45720" rIns="91440" bIns="45720">
            <a:spAutoFit/>
          </a:bodyPr>
          <a:lstStyle/>
          <a:p>
            <a:pPr algn="ctr"/>
            <a:r>
              <a:rPr lang="en-IN" sz="4500" b="1" dirty="0">
                <a:ln w="6600">
                  <a:solidFill>
                    <a:schemeClr val="tx1"/>
                  </a:solidFill>
                  <a:prstDash val="solid"/>
                </a:ln>
                <a:solidFill>
                  <a:schemeClr val="tx2">
                    <a:lumMod val="60000"/>
                    <a:lumOff val="40000"/>
                  </a:schemeClr>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PREPARED BY: </a:t>
            </a:r>
          </a:p>
        </p:txBody>
      </p:sp>
      <p:grpSp>
        <p:nvGrpSpPr>
          <p:cNvPr id="12" name="Group 11"/>
          <p:cNvGrpSpPr/>
          <p:nvPr/>
        </p:nvGrpSpPr>
        <p:grpSpPr>
          <a:xfrm>
            <a:off x="2209800" y="2590800"/>
            <a:ext cx="7729561" cy="3834929"/>
            <a:chOff x="2401111" y="2678623"/>
            <a:chExt cx="7729561" cy="3834929"/>
          </a:xfrm>
        </p:grpSpPr>
        <p:sp>
          <p:nvSpPr>
            <p:cNvPr id="8" name="TextBox 7"/>
            <p:cNvSpPr txBox="1"/>
            <p:nvPr/>
          </p:nvSpPr>
          <p:spPr>
            <a:xfrm>
              <a:off x="2468660" y="2685847"/>
              <a:ext cx="3917005" cy="646331"/>
            </a:xfrm>
            <a:prstGeom prst="rect">
              <a:avLst/>
            </a:prstGeom>
            <a:noFill/>
          </p:spPr>
          <p:txBody>
            <a:bodyPr wrap="square" rtlCol="0">
              <a:spAutoFit/>
            </a:bodyPr>
            <a:lstStyle/>
            <a:p>
              <a:r>
                <a:rPr lang="en-IN" sz="3600" b="1" dirty="0">
                  <a:ln w="22225">
                    <a:solidFill>
                      <a:schemeClr val="tx2">
                        <a:lumMod val="50000"/>
                      </a:schemeClr>
                    </a:solidFill>
                    <a:prstDash val="solid"/>
                  </a:ln>
                  <a:solidFill>
                    <a:schemeClr val="tx1">
                      <a:lumMod val="95000"/>
                      <a:lumOff val="5000"/>
                    </a:schemeClr>
                  </a:solidFill>
                  <a:latin typeface="Times New Roman" panose="02020603050405020304" pitchFamily="18" charset="0"/>
                  <a:cs typeface="Times New Roman" panose="02020603050405020304" pitchFamily="18" charset="0"/>
                </a:rPr>
                <a:t>MANISH PARUI</a:t>
              </a:r>
            </a:p>
          </p:txBody>
        </p:sp>
        <p:sp>
          <p:nvSpPr>
            <p:cNvPr id="9" name="TextBox 8"/>
            <p:cNvSpPr txBox="1"/>
            <p:nvPr/>
          </p:nvSpPr>
          <p:spPr>
            <a:xfrm>
              <a:off x="2437993" y="3364770"/>
              <a:ext cx="4191000" cy="646331"/>
            </a:xfrm>
            <a:prstGeom prst="rect">
              <a:avLst/>
            </a:prstGeom>
            <a:noFill/>
          </p:spPr>
          <p:txBody>
            <a:bodyPr wrap="square" rtlCol="0">
              <a:spAutoFit/>
            </a:bodyPr>
            <a:lstStyle/>
            <a:p>
              <a:r>
                <a:rPr lang="en-IN" sz="3600" b="1" dirty="0">
                  <a:ln w="10160">
                    <a:solidFill>
                      <a:schemeClr val="tx2">
                        <a:lumMod val="75000"/>
                      </a:schemeClr>
                    </a:solidFill>
                    <a:prstDash val="solid"/>
                  </a:ln>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KUSHANKUR DAS</a:t>
              </a:r>
            </a:p>
          </p:txBody>
        </p:sp>
        <p:sp>
          <p:nvSpPr>
            <p:cNvPr id="15" name="Rectangle 14"/>
            <p:cNvSpPr/>
            <p:nvPr/>
          </p:nvSpPr>
          <p:spPr>
            <a:xfrm>
              <a:off x="2437993" y="4649776"/>
              <a:ext cx="4583306" cy="646331"/>
            </a:xfrm>
            <a:prstGeom prst="rect">
              <a:avLst/>
            </a:prstGeom>
          </p:spPr>
          <p:txBody>
            <a:bodyPr wrap="none">
              <a:spAutoFit/>
            </a:bodyPr>
            <a:lstStyle/>
            <a:p>
              <a:r>
                <a:rPr lang="en-IN" sz="3600" b="1" dirty="0">
                  <a:ln w="10160">
                    <a:solidFill>
                      <a:schemeClr val="tx2">
                        <a:lumMod val="75000"/>
                      </a:schemeClr>
                    </a:solidFill>
                    <a:prstDash val="solid"/>
                  </a:ln>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DEBYENDU GHOSH</a:t>
              </a:r>
            </a:p>
          </p:txBody>
        </p:sp>
        <p:sp>
          <p:nvSpPr>
            <p:cNvPr id="17" name="Rectangle 16"/>
            <p:cNvSpPr/>
            <p:nvPr/>
          </p:nvSpPr>
          <p:spPr>
            <a:xfrm>
              <a:off x="2437992" y="4007273"/>
              <a:ext cx="4768857" cy="646331"/>
            </a:xfrm>
            <a:prstGeom prst="rect">
              <a:avLst/>
            </a:prstGeom>
          </p:spPr>
          <p:txBody>
            <a:bodyPr wrap="square">
              <a:spAutoFit/>
            </a:bodyPr>
            <a:lstStyle/>
            <a:p>
              <a:r>
                <a:rPr lang="en-IN" sz="3600" b="1" dirty="0">
                  <a:ln w="22225">
                    <a:solidFill>
                      <a:schemeClr val="tx2">
                        <a:lumMod val="50000"/>
                      </a:schemeClr>
                    </a:solidFill>
                    <a:prstDash val="solid"/>
                  </a:ln>
                  <a:solidFill>
                    <a:schemeClr val="tx1">
                      <a:lumMod val="95000"/>
                      <a:lumOff val="5000"/>
                    </a:schemeClr>
                  </a:solidFill>
                  <a:latin typeface="Times New Roman" panose="02020603050405020304" pitchFamily="18" charset="0"/>
                  <a:cs typeface="Times New Roman" panose="02020603050405020304" pitchFamily="18" charset="0"/>
                </a:rPr>
                <a:t>ADRITA MAJUMDER</a:t>
              </a:r>
            </a:p>
          </p:txBody>
        </p:sp>
        <p:sp>
          <p:nvSpPr>
            <p:cNvPr id="18" name="Rectangle 17"/>
            <p:cNvSpPr/>
            <p:nvPr/>
          </p:nvSpPr>
          <p:spPr>
            <a:xfrm>
              <a:off x="2401111" y="5249973"/>
              <a:ext cx="5095874" cy="646331"/>
            </a:xfrm>
            <a:prstGeom prst="rect">
              <a:avLst/>
            </a:prstGeom>
          </p:spPr>
          <p:txBody>
            <a:bodyPr wrap="square">
              <a:spAutoFit/>
            </a:bodyPr>
            <a:lstStyle/>
            <a:p>
              <a:r>
                <a:rPr lang="en-IN" sz="3600" b="1" dirty="0">
                  <a:ln w="22225">
                    <a:solidFill>
                      <a:schemeClr val="tx2">
                        <a:lumMod val="50000"/>
                      </a:schemeClr>
                    </a:solidFill>
                    <a:prstDash val="solid"/>
                  </a:ln>
                  <a:solidFill>
                    <a:schemeClr val="tx1">
                      <a:lumMod val="95000"/>
                      <a:lumOff val="5000"/>
                    </a:schemeClr>
                  </a:solidFill>
                  <a:latin typeface="Times New Roman" panose="02020603050405020304" pitchFamily="18" charset="0"/>
                  <a:cs typeface="Times New Roman" panose="02020603050405020304" pitchFamily="18" charset="0"/>
                </a:rPr>
                <a:t>MASADUR RAHAMAN</a:t>
              </a:r>
            </a:p>
          </p:txBody>
        </p:sp>
        <p:sp>
          <p:nvSpPr>
            <p:cNvPr id="19" name="Rectangle 18"/>
            <p:cNvSpPr/>
            <p:nvPr/>
          </p:nvSpPr>
          <p:spPr>
            <a:xfrm>
              <a:off x="2401111" y="5867221"/>
              <a:ext cx="4421082" cy="646331"/>
            </a:xfrm>
            <a:prstGeom prst="rect">
              <a:avLst/>
            </a:prstGeom>
          </p:spPr>
          <p:txBody>
            <a:bodyPr wrap="none">
              <a:spAutoFit/>
            </a:bodyPr>
            <a:lstStyle/>
            <a:p>
              <a:r>
                <a:rPr lang="en-IN" sz="3600" b="1" dirty="0">
                  <a:ln w="10160">
                    <a:solidFill>
                      <a:schemeClr val="tx2">
                        <a:lumMod val="75000"/>
                      </a:schemeClr>
                    </a:solidFill>
                    <a:prstDash val="solid"/>
                  </a:ln>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MANPREET SINGH</a:t>
              </a:r>
            </a:p>
          </p:txBody>
        </p:sp>
        <p:sp>
          <p:nvSpPr>
            <p:cNvPr id="3" name="TextBox 2"/>
            <p:cNvSpPr txBox="1"/>
            <p:nvPr/>
          </p:nvSpPr>
          <p:spPr>
            <a:xfrm>
              <a:off x="7561032" y="2678623"/>
              <a:ext cx="2529108" cy="584775"/>
            </a:xfrm>
            <a:prstGeom prst="rect">
              <a:avLst/>
            </a:prstGeom>
            <a:noFill/>
          </p:spPr>
          <p:txBody>
            <a:bodyPr wrap="square" rtlCol="0">
              <a:spAutoFit/>
            </a:bodyPr>
            <a:lstStyle/>
            <a:p>
              <a:r>
                <a:rPr lang="en-IN" sz="3200" b="1" spc="50" dirty="0">
                  <a:ln w="9525" cmpd="sng">
                    <a:solidFill>
                      <a:schemeClr val="tx2">
                        <a:lumMod val="50000"/>
                      </a:schemeClr>
                    </a:solidFill>
                    <a:prstDash val="solid"/>
                  </a:ln>
                  <a:effectLst>
                    <a:glow rad="38100">
                      <a:schemeClr val="accent1">
                        <a:alpha val="40000"/>
                      </a:schemeClr>
                    </a:glow>
                  </a:effectLst>
                  <a:latin typeface="Times New Roman" panose="02020603050405020304" pitchFamily="18" charset="0"/>
                  <a:cs typeface="Times New Roman" panose="02020603050405020304" pitchFamily="18" charset="0"/>
                </a:rPr>
                <a:t>30901216085</a:t>
              </a:r>
            </a:p>
          </p:txBody>
        </p:sp>
        <p:sp>
          <p:nvSpPr>
            <p:cNvPr id="4" name="Rectangle 3"/>
            <p:cNvSpPr/>
            <p:nvPr/>
          </p:nvSpPr>
          <p:spPr>
            <a:xfrm>
              <a:off x="7559411" y="3332178"/>
              <a:ext cx="2441694" cy="584775"/>
            </a:xfrm>
            <a:prstGeom prst="rect">
              <a:avLst/>
            </a:prstGeom>
          </p:spPr>
          <p:txBody>
            <a:bodyPr wrap="none">
              <a:spAutoFit/>
            </a:bodyPr>
            <a:lstStyle/>
            <a:p>
              <a:r>
                <a:rPr lang="en-IN" sz="3200" b="1" dirty="0">
                  <a:ln w="10160">
                    <a:solidFill>
                      <a:schemeClr val="tx2">
                        <a:lumMod val="75000"/>
                      </a:schemeClr>
                    </a:solidFill>
                    <a:prstDash val="solid"/>
                  </a:ln>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30901216087</a:t>
              </a:r>
            </a:p>
          </p:txBody>
        </p:sp>
        <p:sp>
          <p:nvSpPr>
            <p:cNvPr id="6" name="Rectangle 5"/>
            <p:cNvSpPr/>
            <p:nvPr/>
          </p:nvSpPr>
          <p:spPr>
            <a:xfrm>
              <a:off x="7589263" y="4007273"/>
              <a:ext cx="2489592" cy="584775"/>
            </a:xfrm>
            <a:prstGeom prst="rect">
              <a:avLst/>
            </a:prstGeom>
          </p:spPr>
          <p:txBody>
            <a:bodyPr wrap="none">
              <a:spAutoFit/>
            </a:bodyPr>
            <a:lstStyle/>
            <a:p>
              <a:r>
                <a:rPr lang="en-IN" sz="3200" b="1" spc="50" dirty="0">
                  <a:ln w="9525" cmpd="sng">
                    <a:solidFill>
                      <a:schemeClr val="tx2">
                        <a:lumMod val="50000"/>
                      </a:schemeClr>
                    </a:solidFill>
                    <a:prstDash val="solid"/>
                  </a:ln>
                  <a:effectLst>
                    <a:glow rad="38100">
                      <a:schemeClr val="accent1">
                        <a:alpha val="40000"/>
                      </a:schemeClr>
                    </a:glow>
                  </a:effectLst>
                  <a:latin typeface="Times New Roman" panose="02020603050405020304" pitchFamily="18" charset="0"/>
                  <a:cs typeface="Times New Roman" panose="02020603050405020304" pitchFamily="18" charset="0"/>
                </a:rPr>
                <a:t>30901216115</a:t>
              </a:r>
            </a:p>
          </p:txBody>
        </p:sp>
        <p:sp>
          <p:nvSpPr>
            <p:cNvPr id="7" name="Rectangle 6"/>
            <p:cNvSpPr/>
            <p:nvPr/>
          </p:nvSpPr>
          <p:spPr>
            <a:xfrm>
              <a:off x="7624529" y="4649776"/>
              <a:ext cx="2441694" cy="584775"/>
            </a:xfrm>
            <a:prstGeom prst="rect">
              <a:avLst/>
            </a:prstGeom>
          </p:spPr>
          <p:txBody>
            <a:bodyPr wrap="none">
              <a:spAutoFit/>
            </a:bodyPr>
            <a:lstStyle/>
            <a:p>
              <a:r>
                <a:rPr lang="en-IN" sz="3200" b="1" dirty="0">
                  <a:ln w="10160">
                    <a:solidFill>
                      <a:schemeClr val="tx2">
                        <a:lumMod val="75000"/>
                      </a:schemeClr>
                    </a:solidFill>
                    <a:prstDash val="solid"/>
                  </a:ln>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30901216096</a:t>
              </a:r>
            </a:p>
          </p:txBody>
        </p:sp>
        <p:sp>
          <p:nvSpPr>
            <p:cNvPr id="10" name="Rectangle 9"/>
            <p:cNvSpPr/>
            <p:nvPr/>
          </p:nvSpPr>
          <p:spPr>
            <a:xfrm>
              <a:off x="7618446" y="5292083"/>
              <a:ext cx="2512226" cy="584775"/>
            </a:xfrm>
            <a:prstGeom prst="rect">
              <a:avLst/>
            </a:prstGeom>
          </p:spPr>
          <p:txBody>
            <a:bodyPr wrap="none">
              <a:spAutoFit/>
            </a:bodyPr>
            <a:lstStyle/>
            <a:p>
              <a:r>
                <a:rPr lang="en-IN" sz="3200" b="1" spc="50" dirty="0">
                  <a:ln w="9525" cmpd="sng">
                    <a:solidFill>
                      <a:schemeClr val="tx2">
                        <a:lumMod val="50000"/>
                      </a:schemeClr>
                    </a:solidFill>
                    <a:prstDash val="solid"/>
                  </a:ln>
                  <a:effectLst>
                    <a:glow rad="38100">
                      <a:schemeClr val="accent1">
                        <a:alpha val="40000"/>
                      </a:schemeClr>
                    </a:glow>
                  </a:effectLst>
                  <a:latin typeface="Times New Roman" panose="02020603050405020304" pitchFamily="18" charset="0"/>
                  <a:cs typeface="Times New Roman" panose="02020603050405020304" pitchFamily="18" charset="0"/>
                </a:rPr>
                <a:t>30901216081</a:t>
              </a:r>
            </a:p>
          </p:txBody>
        </p:sp>
        <p:sp>
          <p:nvSpPr>
            <p:cNvPr id="11" name="Rectangle 10"/>
            <p:cNvSpPr/>
            <p:nvPr/>
          </p:nvSpPr>
          <p:spPr>
            <a:xfrm>
              <a:off x="7600612" y="5876858"/>
              <a:ext cx="2441694" cy="584775"/>
            </a:xfrm>
            <a:prstGeom prst="rect">
              <a:avLst/>
            </a:prstGeom>
          </p:spPr>
          <p:txBody>
            <a:bodyPr wrap="none">
              <a:spAutoFit/>
            </a:bodyPr>
            <a:lstStyle/>
            <a:p>
              <a:r>
                <a:rPr lang="en-IN" sz="3200" b="1" dirty="0">
                  <a:ln w="10160">
                    <a:solidFill>
                      <a:schemeClr val="tx2">
                        <a:lumMod val="75000"/>
                      </a:schemeClr>
                    </a:solidFill>
                    <a:prstDash val="solid"/>
                  </a:ln>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30901216083</a:t>
              </a:r>
            </a:p>
          </p:txBody>
        </p:sp>
      </p:grpSp>
    </p:spTree>
    <p:extLst>
      <p:ext uri="{BB962C8B-B14F-4D97-AF65-F5344CB8AC3E}">
        <p14:creationId xmlns:p14="http://schemas.microsoft.com/office/powerpoint/2010/main" val="196304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subTnLst>
                                    <p:audio>
                                      <p:cMediaNode vol="0" mute="1">
                                        <p:cTn display="0" masterRel="sameClick">
                                          <p:stCondLst>
                                            <p:cond evt="begin" delay="0">
                                              <p:tn val="5"/>
                                            </p:cond>
                                          </p:stCondLst>
                                          <p:endCondLst>
                                            <p:cond evt="onStopAudio" delay="0">
                                              <p:tgtEl>
                                                <p:sldTgt/>
                                              </p:tgtEl>
                                            </p:cond>
                                          </p:endCondLst>
                                        </p:cTn>
                                        <p:tgtEl>
                                          <p:sndTgt r:embed="rId2" name="arrow.wav"/>
                                        </p:tgtEl>
                                      </p:cMediaNode>
                                    </p:audio>
                                  </p:subTnLst>
                                </p:cTn>
                              </p:par>
                            </p:childTnLst>
                          </p:cTn>
                        </p:par>
                      </p:childTnLst>
                    </p:cTn>
                  </p:par>
                  <p:par>
                    <p:cTn id="9" fill="hold">
                      <p:stCondLst>
                        <p:cond delay="indefinite"/>
                      </p:stCondLst>
                      <p:childTnLst>
                        <p:par>
                          <p:cTn id="10" fill="hold">
                            <p:stCondLst>
                              <p:cond delay="0"/>
                            </p:stCondLst>
                            <p:childTnLst>
                              <p:par>
                                <p:cTn id="11" presetID="16" presetClass="entr" presetSubtype="37"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outVertical)">
                                      <p:cBhvr>
                                        <p:cTn id="13" dur="1000"/>
                                        <p:tgtEl>
                                          <p:spTgt spid="5"/>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828260" y="18871"/>
            <a:ext cx="8246553" cy="1200329"/>
          </a:xfrm>
          <a:prstGeom prst="rect">
            <a:avLst/>
          </a:prstGeom>
          <a:noFill/>
        </p:spPr>
        <p:txBody>
          <a:bodyPr wrap="none" lIns="91440" tIns="45720" rIns="91440" bIns="45720">
            <a:spAutoFit/>
          </a:bodyPr>
          <a:lstStyle/>
          <a:p>
            <a:pPr algn="ctr"/>
            <a:r>
              <a:rPr lang="en-US" sz="72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chemeClr val="accent2">
                    <a:lumMod val="75000"/>
                  </a:schemeClr>
                </a:solidFill>
                <a:effectLst>
                  <a:outerShdw blurRad="41275" dist="12700" dir="12000000" algn="tl" rotWithShape="0">
                    <a:srgbClr val="000000">
                      <a:alpha val="40000"/>
                    </a:srgbClr>
                  </a:outerShdw>
                </a:effectLst>
                <a:latin typeface="Times New Roman" panose="02020603050405020304" pitchFamily="18" charset="0"/>
                <a:cs typeface="Times New Roman" panose="02020603050405020304" pitchFamily="18" charset="0"/>
              </a:rPr>
              <a:t>USER INTERFACE</a:t>
            </a:r>
          </a:p>
        </p:txBody>
      </p:sp>
      <p:pic>
        <p:nvPicPr>
          <p:cNvPr id="4" name="Picture 3">
            <a:extLst>
              <a:ext uri="{FF2B5EF4-FFF2-40B4-BE49-F238E27FC236}">
                <a16:creationId xmlns:a16="http://schemas.microsoft.com/office/drawing/2014/main" id="{EFC529C1-6559-424F-8414-CC86DCD1D9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371600"/>
            <a:ext cx="10210800" cy="485382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p:tgtEl>
                                          <p:spTgt spid="2"/>
                                        </p:tgtEl>
                                        <p:attrNameLst>
                                          <p:attrName>ppt_y</p:attrName>
                                        </p:attrNameLst>
                                      </p:cBhvr>
                                      <p:tavLst>
                                        <p:tav tm="0">
                                          <p:val>
                                            <p:strVal val="#ppt_y-#ppt_h*1.125000"/>
                                          </p:val>
                                        </p:tav>
                                        <p:tav tm="100000">
                                          <p:val>
                                            <p:strVal val="#ppt_y"/>
                                          </p:val>
                                        </p:tav>
                                      </p:tavLst>
                                    </p:anim>
                                    <p:animEffect transition="in" filter="wipe(down)">
                                      <p:cBhvr>
                                        <p:cTn id="8" dur="1000"/>
                                        <p:tgtEl>
                                          <p:spTgt spid="2"/>
                                        </p:tgtEl>
                                      </p:cBhvr>
                                    </p:animEffect>
                                  </p:childTnLst>
                                </p:cTn>
                              </p:par>
                            </p:childTnLst>
                          </p:cTn>
                        </p:par>
                        <p:par>
                          <p:cTn id="9" fill="hold">
                            <p:stCondLst>
                              <p:cond delay="1000"/>
                            </p:stCondLst>
                            <p:childTnLst>
                              <p:par>
                                <p:cTn id="10" presetID="1"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685800"/>
            <a:ext cx="10944636" cy="5486400"/>
          </a:xfrm>
          <a:prstGeom prst="rect">
            <a:avLst/>
          </a:prstGeom>
        </p:spPr>
      </p:pic>
    </p:spTree>
    <p:extLst>
      <p:ext uri="{BB962C8B-B14F-4D97-AF65-F5344CB8AC3E}">
        <p14:creationId xmlns:p14="http://schemas.microsoft.com/office/powerpoint/2010/main" val="15592264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685800"/>
            <a:ext cx="10972800" cy="5486400"/>
          </a:xfrm>
          <a:prstGeom prst="rect">
            <a:avLst/>
          </a:prstGeom>
        </p:spPr>
      </p:pic>
    </p:spTree>
    <p:extLst>
      <p:ext uri="{BB962C8B-B14F-4D97-AF65-F5344CB8AC3E}">
        <p14:creationId xmlns:p14="http://schemas.microsoft.com/office/powerpoint/2010/main" val="26275145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685800"/>
            <a:ext cx="10972800" cy="5486400"/>
          </a:xfrm>
          <a:prstGeom prst="rect">
            <a:avLst/>
          </a:prstGeom>
        </p:spPr>
      </p:pic>
    </p:spTree>
    <p:extLst>
      <p:ext uri="{BB962C8B-B14F-4D97-AF65-F5344CB8AC3E}">
        <p14:creationId xmlns:p14="http://schemas.microsoft.com/office/powerpoint/2010/main" val="12832057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685800"/>
            <a:ext cx="10972800" cy="5486400"/>
          </a:xfrm>
          <a:prstGeom prst="rect">
            <a:avLst/>
          </a:prstGeom>
        </p:spPr>
      </p:pic>
    </p:spTree>
    <p:extLst>
      <p:ext uri="{BB962C8B-B14F-4D97-AF65-F5344CB8AC3E}">
        <p14:creationId xmlns:p14="http://schemas.microsoft.com/office/powerpoint/2010/main" val="28231171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 y="685800"/>
            <a:ext cx="10944635" cy="5486400"/>
          </a:xfrm>
          <a:prstGeom prst="rect">
            <a:avLst/>
          </a:prstGeom>
        </p:spPr>
      </p:pic>
    </p:spTree>
    <p:extLst>
      <p:ext uri="{BB962C8B-B14F-4D97-AF65-F5344CB8AC3E}">
        <p14:creationId xmlns:p14="http://schemas.microsoft.com/office/powerpoint/2010/main" val="7107686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 y="685800"/>
            <a:ext cx="10972801" cy="5486400"/>
          </a:xfrm>
          <a:prstGeom prst="rect">
            <a:avLst/>
          </a:prstGeom>
        </p:spPr>
      </p:pic>
    </p:spTree>
    <p:extLst>
      <p:ext uri="{BB962C8B-B14F-4D97-AF65-F5344CB8AC3E}">
        <p14:creationId xmlns:p14="http://schemas.microsoft.com/office/powerpoint/2010/main" val="38819901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685800"/>
            <a:ext cx="10968768" cy="5486400"/>
          </a:xfrm>
          <a:prstGeom prst="rect">
            <a:avLst/>
          </a:prstGeom>
        </p:spPr>
      </p:pic>
    </p:spTree>
    <p:extLst>
      <p:ext uri="{BB962C8B-B14F-4D97-AF65-F5344CB8AC3E}">
        <p14:creationId xmlns:p14="http://schemas.microsoft.com/office/powerpoint/2010/main" val="34369896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685800"/>
            <a:ext cx="10972800" cy="5486400"/>
          </a:xfrm>
          <a:prstGeom prst="rect">
            <a:avLst/>
          </a:prstGeom>
        </p:spPr>
      </p:pic>
    </p:spTree>
    <p:extLst>
      <p:ext uri="{BB962C8B-B14F-4D97-AF65-F5344CB8AC3E}">
        <p14:creationId xmlns:p14="http://schemas.microsoft.com/office/powerpoint/2010/main" val="17051520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685800"/>
            <a:ext cx="10972800" cy="5486400"/>
          </a:xfrm>
          <a:prstGeom prst="rect">
            <a:avLst/>
          </a:prstGeom>
        </p:spPr>
      </p:pic>
    </p:spTree>
    <p:extLst>
      <p:ext uri="{BB962C8B-B14F-4D97-AF65-F5344CB8AC3E}">
        <p14:creationId xmlns:p14="http://schemas.microsoft.com/office/powerpoint/2010/main" val="23225555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43000" y="228600"/>
            <a:ext cx="9144000" cy="923330"/>
          </a:xfrm>
          <a:prstGeom prst="rect">
            <a:avLst/>
          </a:prstGeom>
          <a:noFill/>
        </p:spPr>
        <p:txBody>
          <a:bodyPr wrap="square" lIns="91440" tIns="45720" rIns="91440" bIns="45720">
            <a:spAutoFit/>
          </a:bodyPr>
          <a:lstStyle/>
          <a:p>
            <a:pPr algn="ctr"/>
            <a:r>
              <a:rPr lang="en-US" sz="5400" b="1" cap="all" dirty="0">
                <a:ln w="9000" cmpd="sng">
                  <a:solidFill>
                    <a:schemeClr val="accent4">
                      <a:shade val="50000"/>
                      <a:satMod val="120000"/>
                    </a:schemeClr>
                  </a:solidFill>
                  <a:prstDash val="solid"/>
                </a:ln>
                <a:solidFill>
                  <a:schemeClr val="accent6">
                    <a:lumMod val="75000"/>
                  </a:schemeClr>
                </a:solidFill>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Introduction</a:t>
            </a:r>
          </a:p>
        </p:txBody>
      </p:sp>
      <p:sp>
        <p:nvSpPr>
          <p:cNvPr id="5" name="Rectangle 4"/>
          <p:cNvSpPr/>
          <p:nvPr/>
        </p:nvSpPr>
        <p:spPr>
          <a:xfrm>
            <a:off x="533400" y="1295400"/>
            <a:ext cx="11049000" cy="4893647"/>
          </a:xfrm>
          <a:prstGeom prst="rect">
            <a:avLst/>
          </a:prstGeom>
        </p:spPr>
        <p:txBody>
          <a:bodyPr wrap="square">
            <a:spAutoFit/>
          </a:bodyPr>
          <a:lstStyle/>
          <a:p>
            <a:pPr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Online banking, also known as internet banking, is an electronic payment system that enables customers of a bank or other financial institution to conduct a range of financial transactions through the financial institution's website. The online banking system will typically connect to or be part of the core banking system operated by a bank and is in contrast to branch banking which was the traditional way customers accessed banking services.</a:t>
            </a:r>
            <a:endParaRPr lang="en-IN"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Some banks operate as a "direct bank" (or “virtual bank”), where they rely completely on internet banking.</a:t>
            </a:r>
            <a:endParaRPr lang="en-IN"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Internet banking software provides personal and corporate banking services offering features such as viewing account balances, obtaining statements, checking recent transaction and making payments. Access is usually through a secure web site using a username and password, but security is a key consideration in internet banking and many banks also offer two factor authentication using a security token</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iterate type="wd">
                                    <p:tmAbs val="100"/>
                                  </p:iterate>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685800"/>
            <a:ext cx="10972800" cy="5486400"/>
          </a:xfrm>
          <a:prstGeom prst="rect">
            <a:avLst/>
          </a:prstGeom>
        </p:spPr>
      </p:pic>
    </p:spTree>
    <p:extLst>
      <p:ext uri="{BB962C8B-B14F-4D97-AF65-F5344CB8AC3E}">
        <p14:creationId xmlns:p14="http://schemas.microsoft.com/office/powerpoint/2010/main" val="29639789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685800"/>
            <a:ext cx="10968768" cy="5486400"/>
          </a:xfrm>
          <a:prstGeom prst="rect">
            <a:avLst/>
          </a:prstGeom>
        </p:spPr>
      </p:pic>
    </p:spTree>
    <p:extLst>
      <p:ext uri="{BB962C8B-B14F-4D97-AF65-F5344CB8AC3E}">
        <p14:creationId xmlns:p14="http://schemas.microsoft.com/office/powerpoint/2010/main" val="35346901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685800"/>
            <a:ext cx="10972800" cy="5486400"/>
          </a:xfrm>
          <a:prstGeom prst="rect">
            <a:avLst/>
          </a:prstGeom>
        </p:spPr>
      </p:pic>
    </p:spTree>
    <p:extLst>
      <p:ext uri="{BB962C8B-B14F-4D97-AF65-F5344CB8AC3E}">
        <p14:creationId xmlns:p14="http://schemas.microsoft.com/office/powerpoint/2010/main" val="3800571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685800"/>
            <a:ext cx="10972800" cy="5486400"/>
          </a:xfrm>
          <a:prstGeom prst="rect">
            <a:avLst/>
          </a:prstGeom>
        </p:spPr>
      </p:pic>
    </p:spTree>
    <p:extLst>
      <p:ext uri="{BB962C8B-B14F-4D97-AF65-F5344CB8AC3E}">
        <p14:creationId xmlns:p14="http://schemas.microsoft.com/office/powerpoint/2010/main" val="41987098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685800"/>
            <a:ext cx="10972800" cy="5486400"/>
          </a:xfrm>
          <a:prstGeom prst="rect">
            <a:avLst/>
          </a:prstGeom>
        </p:spPr>
      </p:pic>
    </p:spTree>
    <p:extLst>
      <p:ext uri="{BB962C8B-B14F-4D97-AF65-F5344CB8AC3E}">
        <p14:creationId xmlns:p14="http://schemas.microsoft.com/office/powerpoint/2010/main" val="30675583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685800"/>
            <a:ext cx="10972800" cy="5486400"/>
          </a:xfrm>
          <a:prstGeom prst="rect">
            <a:avLst/>
          </a:prstGeom>
        </p:spPr>
      </p:pic>
    </p:spTree>
    <p:extLst>
      <p:ext uri="{BB962C8B-B14F-4D97-AF65-F5344CB8AC3E}">
        <p14:creationId xmlns:p14="http://schemas.microsoft.com/office/powerpoint/2010/main" val="16147193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 y="685800"/>
            <a:ext cx="10972801" cy="5486400"/>
          </a:xfrm>
          <a:prstGeom prst="rect">
            <a:avLst/>
          </a:prstGeom>
        </p:spPr>
      </p:pic>
    </p:spTree>
    <p:extLst>
      <p:ext uri="{BB962C8B-B14F-4D97-AF65-F5344CB8AC3E}">
        <p14:creationId xmlns:p14="http://schemas.microsoft.com/office/powerpoint/2010/main" val="4155161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685800"/>
            <a:ext cx="10972800" cy="5486400"/>
          </a:xfrm>
          <a:prstGeom prst="rect">
            <a:avLst/>
          </a:prstGeom>
        </p:spPr>
      </p:pic>
    </p:spTree>
    <p:extLst>
      <p:ext uri="{BB962C8B-B14F-4D97-AF65-F5344CB8AC3E}">
        <p14:creationId xmlns:p14="http://schemas.microsoft.com/office/powerpoint/2010/main" val="23008484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685800"/>
            <a:ext cx="10972800" cy="5486400"/>
          </a:xfrm>
          <a:prstGeom prst="rect">
            <a:avLst/>
          </a:prstGeom>
        </p:spPr>
      </p:pic>
    </p:spTree>
    <p:extLst>
      <p:ext uri="{BB962C8B-B14F-4D97-AF65-F5344CB8AC3E}">
        <p14:creationId xmlns:p14="http://schemas.microsoft.com/office/powerpoint/2010/main" val="2876134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685800"/>
            <a:ext cx="10972800" cy="5486400"/>
          </a:xfrm>
          <a:prstGeom prst="rect">
            <a:avLst/>
          </a:prstGeom>
        </p:spPr>
      </p:pic>
    </p:spTree>
    <p:extLst>
      <p:ext uri="{BB962C8B-B14F-4D97-AF65-F5344CB8AC3E}">
        <p14:creationId xmlns:p14="http://schemas.microsoft.com/office/powerpoint/2010/main" val="21982585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152400"/>
            <a:ext cx="6858000" cy="1143000"/>
          </a:xfrm>
        </p:spPr>
        <p:txBody>
          <a:bodyPr>
            <a:normAutofit/>
          </a:bodyPr>
          <a:lstStyle/>
          <a:p>
            <a:r>
              <a:rPr lang="en-IN" sz="6200" b="1" dirty="0">
                <a:ln w="13462">
                  <a:solidFill>
                    <a:schemeClr val="bg1"/>
                  </a:solidFill>
                  <a:prstDash val="solid"/>
                </a:ln>
                <a:solidFill>
                  <a:schemeClr val="tx1">
                    <a:lumMod val="85000"/>
                    <a:lumOff val="15000"/>
                  </a:schemeClr>
                </a:solidFill>
                <a:effectLst>
                  <a:outerShdw dist="38100" dir="2700000" algn="bl" rotWithShape="0">
                    <a:schemeClr val="accent5"/>
                  </a:outerShdw>
                  <a:reflection blurRad="6350" stA="55000" endA="300" endPos="45500" dir="5400000" sy="-100000" algn="bl" rotWithShape="0"/>
                </a:effectLst>
                <a:latin typeface="Times New Roman" panose="02020603050405020304" pitchFamily="18" charset="0"/>
                <a:cs typeface="Times New Roman" panose="02020603050405020304" pitchFamily="18" charset="0"/>
              </a:rPr>
              <a:t>Scope of the project</a:t>
            </a:r>
          </a:p>
        </p:txBody>
      </p:sp>
      <p:sp>
        <p:nvSpPr>
          <p:cNvPr id="3" name="Subtitle 2"/>
          <p:cNvSpPr>
            <a:spLocks noGrp="1"/>
          </p:cNvSpPr>
          <p:nvPr>
            <p:ph type="subTitle" idx="1"/>
          </p:nvPr>
        </p:nvSpPr>
        <p:spPr>
          <a:xfrm>
            <a:off x="762000" y="1524000"/>
            <a:ext cx="10668000" cy="4495800"/>
          </a:xfrm>
        </p:spPr>
        <p:txBody>
          <a:bodyPr>
            <a:noAutofit/>
          </a:bodyPr>
          <a:lstStyle/>
          <a:p>
            <a:endParaRPr lang="en-US" sz="2400" dirty="0">
              <a:solidFill>
                <a:schemeClr val="tx1"/>
              </a:solidFill>
            </a:endParaRPr>
          </a:p>
          <a:p>
            <a:pPr algn="just"/>
            <a:r>
              <a:rPr lang="en-US" sz="2400" dirty="0">
                <a:solidFill>
                  <a:schemeClr val="tx1"/>
                </a:solidFill>
                <a:latin typeface="Times New Roman" panose="02020603050405020304" pitchFamily="18" charset="0"/>
                <a:cs typeface="Times New Roman" panose="02020603050405020304" pitchFamily="18" charset="0"/>
              </a:rPr>
              <a:t>The present project has been developed to meet the aspirations indicated in the modern age. An attempt has been made through this project to do all work ease &amp; fast. The purpose of the project is to build and application program to reduce the manual work for bankers in bank. It also provides features such as viewing account balances, obtaining statements, checking recent transaction and making payments.</a:t>
            </a:r>
            <a:endParaRPr lang="en-IN" sz="2400" dirty="0">
              <a:solidFill>
                <a:schemeClr val="tx1"/>
              </a:solidFill>
              <a:latin typeface="Times New Roman" panose="02020603050405020304" pitchFamily="18" charset="0"/>
              <a:cs typeface="Times New Roman" panose="02020603050405020304" pitchFamily="18" charset="0"/>
            </a:endParaRPr>
          </a:p>
          <a:p>
            <a:pPr algn="just"/>
            <a:r>
              <a:rPr lang="en-US" sz="2400" dirty="0">
                <a:solidFill>
                  <a:schemeClr val="tx1"/>
                </a:solidFill>
                <a:latin typeface="Times New Roman" panose="02020603050405020304" pitchFamily="18" charset="0"/>
                <a:cs typeface="Times New Roman" panose="02020603050405020304" pitchFamily="18" charset="0"/>
              </a:rPr>
              <a:t>It may help collecting perfect management in details. In a very short time, checking out details of one’s account will be obvious, simple and sensible. It will help a person to know and manage such as viewing account balances, obtaining statements, checking recent transaction and making payments.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1132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 y="685800"/>
            <a:ext cx="10972801" cy="5486400"/>
          </a:xfrm>
          <a:prstGeom prst="rect">
            <a:avLst/>
          </a:prstGeom>
        </p:spPr>
      </p:pic>
    </p:spTree>
    <p:extLst>
      <p:ext uri="{BB962C8B-B14F-4D97-AF65-F5344CB8AC3E}">
        <p14:creationId xmlns:p14="http://schemas.microsoft.com/office/powerpoint/2010/main" val="39832674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79437424"/>
              </p:ext>
            </p:extLst>
          </p:nvPr>
        </p:nvGraphicFramePr>
        <p:xfrm>
          <a:off x="609601" y="990601"/>
          <a:ext cx="10972800" cy="5692884"/>
        </p:xfrm>
        <a:graphic>
          <a:graphicData uri="http://schemas.openxmlformats.org/drawingml/2006/table">
            <a:tbl>
              <a:tblPr firstRow="1" bandRow="1">
                <a:tableStyleId>{5C22544A-7EE6-4342-B048-85BDC9FD1C3A}</a:tableStyleId>
              </a:tblPr>
              <a:tblGrid>
                <a:gridCol w="1478605">
                  <a:extLst>
                    <a:ext uri="{9D8B030D-6E8A-4147-A177-3AD203B41FA5}">
                      <a16:colId xmlns:a16="http://schemas.microsoft.com/office/drawing/2014/main" val="779459660"/>
                    </a:ext>
                  </a:extLst>
                </a:gridCol>
                <a:gridCol w="2334639">
                  <a:extLst>
                    <a:ext uri="{9D8B030D-6E8A-4147-A177-3AD203B41FA5}">
                      <a16:colId xmlns:a16="http://schemas.microsoft.com/office/drawing/2014/main" val="4161657151"/>
                    </a:ext>
                  </a:extLst>
                </a:gridCol>
                <a:gridCol w="2957208">
                  <a:extLst>
                    <a:ext uri="{9D8B030D-6E8A-4147-A177-3AD203B41FA5}">
                      <a16:colId xmlns:a16="http://schemas.microsoft.com/office/drawing/2014/main" val="1233292322"/>
                    </a:ext>
                  </a:extLst>
                </a:gridCol>
                <a:gridCol w="2957208">
                  <a:extLst>
                    <a:ext uri="{9D8B030D-6E8A-4147-A177-3AD203B41FA5}">
                      <a16:colId xmlns:a16="http://schemas.microsoft.com/office/drawing/2014/main" val="2774485446"/>
                    </a:ext>
                  </a:extLst>
                </a:gridCol>
                <a:gridCol w="1245140">
                  <a:extLst>
                    <a:ext uri="{9D8B030D-6E8A-4147-A177-3AD203B41FA5}">
                      <a16:colId xmlns:a16="http://schemas.microsoft.com/office/drawing/2014/main" val="4066356621"/>
                    </a:ext>
                  </a:extLst>
                </a:gridCol>
              </a:tblGrid>
              <a:tr h="442851">
                <a:tc>
                  <a:txBody>
                    <a:bodyPr/>
                    <a:lstStyle/>
                    <a:p>
                      <a:pPr algn="ctr">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Module</a:t>
                      </a:r>
                    </a:p>
                  </a:txBody>
                  <a:tcPr marL="68580" marR="68580" marT="0" marB="0">
                    <a:solidFill>
                      <a:schemeClr val="accent2">
                        <a:lumMod val="60000"/>
                        <a:lumOff val="40000"/>
                      </a:schemeClr>
                    </a:solidFill>
                  </a:tcPr>
                </a:tc>
                <a:tc>
                  <a:txBody>
                    <a:bodyPr/>
                    <a:lstStyle/>
                    <a:p>
                      <a:pPr algn="ctr">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Input</a:t>
                      </a:r>
                    </a:p>
                  </a:txBody>
                  <a:tcPr marL="68580" marR="68580" marT="0" marB="0">
                    <a:solidFill>
                      <a:schemeClr val="accent2">
                        <a:lumMod val="60000"/>
                        <a:lumOff val="40000"/>
                      </a:schemeClr>
                    </a:solidFill>
                  </a:tcPr>
                </a:tc>
                <a:tc>
                  <a:txBody>
                    <a:bodyPr/>
                    <a:lstStyle/>
                    <a:p>
                      <a:pPr algn="ctr">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Output</a:t>
                      </a:r>
                    </a:p>
                  </a:txBody>
                  <a:tcPr marL="68580" marR="68580" marT="0" marB="0">
                    <a:solidFill>
                      <a:schemeClr val="accent2">
                        <a:lumMod val="60000"/>
                        <a:lumOff val="40000"/>
                      </a:schemeClr>
                    </a:solidFill>
                  </a:tcPr>
                </a:tc>
                <a:tc>
                  <a:txBody>
                    <a:bodyPr/>
                    <a:lstStyle/>
                    <a:p>
                      <a:pPr algn="ctr">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Test Condition</a:t>
                      </a:r>
                    </a:p>
                  </a:txBody>
                  <a:tcPr marL="68580" marR="68580" marT="0" marB="0">
                    <a:solidFill>
                      <a:schemeClr val="accent2">
                        <a:lumMod val="60000"/>
                        <a:lumOff val="40000"/>
                      </a:schemeClr>
                    </a:solidFill>
                  </a:tcPr>
                </a:tc>
                <a:tc>
                  <a:txBody>
                    <a:bodyPr/>
                    <a:lstStyle/>
                    <a:p>
                      <a:pPr algn="ctr">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Result</a:t>
                      </a:r>
                    </a:p>
                  </a:txBody>
                  <a:tcPr marL="68580" marR="68580" marT="0" marB="0">
                    <a:solidFill>
                      <a:schemeClr val="accent2">
                        <a:lumMod val="60000"/>
                        <a:lumOff val="40000"/>
                      </a:schemeClr>
                    </a:solidFill>
                  </a:tcPr>
                </a:tc>
                <a:extLst>
                  <a:ext uri="{0D108BD9-81ED-4DB2-BD59-A6C34878D82A}">
                    <a16:rowId xmlns:a16="http://schemas.microsoft.com/office/drawing/2014/main" val="1898767331"/>
                  </a:ext>
                </a:extLst>
              </a:tr>
              <a:tr h="1538487">
                <a:tc>
                  <a:txBody>
                    <a:bodyPr/>
                    <a:lstStyle/>
                    <a:p>
                      <a:pPr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Login</a:t>
                      </a:r>
                    </a:p>
                  </a:txBody>
                  <a:tcPr marL="68580" marR="68580" marT="0" marB="0"/>
                </a:tc>
                <a:tc>
                  <a:txBody>
                    <a:bodyPr/>
                    <a:lstStyle/>
                    <a:p>
                      <a:pPr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Enter Login Id and Password</a:t>
                      </a:r>
                    </a:p>
                  </a:txBody>
                  <a:tcPr marL="68580" marR="68580" marT="0" marB="0"/>
                </a:tc>
                <a:tc>
                  <a:txBody>
                    <a:bodyPr/>
                    <a:lstStyle/>
                    <a:p>
                      <a:pPr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Logging into Customer or Admin Mode if Id or Password is correct or showing an error message: “Wrong Id or Password”</a:t>
                      </a:r>
                    </a:p>
                  </a:txBody>
                  <a:tcPr marL="68580" marR="68580" marT="0" marB="0"/>
                </a:tc>
                <a:tc>
                  <a:txBody>
                    <a:bodyPr/>
                    <a:lstStyle/>
                    <a:p>
                      <a:pPr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If the application able to verify the password from database if correct then redirect the page to home or admin-home according to account type else prevent user from login.</a:t>
                      </a:r>
                    </a:p>
                  </a:txBody>
                  <a:tcPr marL="68580" marR="68580" marT="0" marB="0"/>
                </a:tc>
                <a:tc>
                  <a:txBody>
                    <a:bodyPr/>
                    <a:lstStyle/>
                    <a:p>
                      <a:pPr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Passed</a:t>
                      </a:r>
                    </a:p>
                  </a:txBody>
                  <a:tcPr marL="68580" marR="68580" marT="0" marB="0"/>
                </a:tc>
                <a:extLst>
                  <a:ext uri="{0D108BD9-81ED-4DB2-BD59-A6C34878D82A}">
                    <a16:rowId xmlns:a16="http://schemas.microsoft.com/office/drawing/2014/main" val="2207938094"/>
                  </a:ext>
                </a:extLst>
              </a:tr>
              <a:tr h="1489345">
                <a:tc>
                  <a:txBody>
                    <a:bodyPr/>
                    <a:lstStyle/>
                    <a:p>
                      <a:pPr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Register</a:t>
                      </a:r>
                    </a:p>
                    <a:p>
                      <a:pPr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(CUSTOMER)</a:t>
                      </a:r>
                    </a:p>
                  </a:txBody>
                  <a:tcPr marL="68580" marR="68580" marT="0" marB="0"/>
                </a:tc>
                <a:tc>
                  <a:txBody>
                    <a:bodyPr/>
                    <a:lstStyle/>
                    <a:p>
                      <a:pPr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Enter Name, Phone Number, Address and other details to sign up for the banking as per procedure.</a:t>
                      </a:r>
                    </a:p>
                  </a:txBody>
                  <a:tcPr marL="68580" marR="68580" marT="0" marB="0"/>
                </a:tc>
                <a:tc>
                  <a:txBody>
                    <a:bodyPr/>
                    <a:lstStyle/>
                    <a:p>
                      <a:pPr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Account will be crated if each and every detail is given correctly and user name is available else an error message is displayed.</a:t>
                      </a:r>
                    </a:p>
                  </a:txBody>
                  <a:tcPr marL="68580" marR="68580" marT="0" marB="0"/>
                </a:tc>
                <a:tc>
                  <a:txBody>
                    <a:bodyPr/>
                    <a:lstStyle/>
                    <a:p>
                      <a:pPr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If the application able to check each and every details provided by the customer are correct in every aspect and user name is available else prevent user from register.</a:t>
                      </a:r>
                    </a:p>
                  </a:txBody>
                  <a:tcPr marL="68580" marR="68580" marT="0" marB="0"/>
                </a:tc>
                <a:tc>
                  <a:txBody>
                    <a:bodyPr/>
                    <a:lstStyle/>
                    <a:p>
                      <a:pPr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Passed</a:t>
                      </a:r>
                    </a:p>
                  </a:txBody>
                  <a:tcPr marL="68580" marR="68580" marT="0" marB="0"/>
                </a:tc>
                <a:extLst>
                  <a:ext uri="{0D108BD9-81ED-4DB2-BD59-A6C34878D82A}">
                    <a16:rowId xmlns:a16="http://schemas.microsoft.com/office/drawing/2014/main" val="2751047065"/>
                  </a:ext>
                </a:extLst>
              </a:tr>
              <a:tr h="2118975">
                <a:tc>
                  <a:txBody>
                    <a:bodyPr/>
                    <a:lstStyle/>
                    <a:p>
                      <a:pPr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Snapshots</a:t>
                      </a:r>
                    </a:p>
                    <a:p>
                      <a:pPr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(CUSTOMER)</a:t>
                      </a:r>
                    </a:p>
                    <a:p>
                      <a:pPr marL="342900" lvl="0" indent="-342900" algn="l">
                        <a:lnSpc>
                          <a:spcPct val="107000"/>
                        </a:lnSpc>
                        <a:spcAft>
                          <a:spcPts val="800"/>
                        </a:spcAf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Update Profile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a:lnSpc>
                          <a:spcPct val="107000"/>
                        </a:lnSpc>
                        <a:spcAft>
                          <a:spcPts val="800"/>
                        </a:spcAf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Change Password</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Name, Phone Number, Email Address, Birth Date, Address.</a:t>
                      </a:r>
                    </a:p>
                    <a:p>
                      <a:pPr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Current Password, New Password.</a:t>
                      </a:r>
                    </a:p>
                  </a:txBody>
                  <a:tcPr marL="68580" marR="68580" marT="0" marB="0"/>
                </a:tc>
                <a:tc>
                  <a:txBody>
                    <a:bodyPr/>
                    <a:lstStyle/>
                    <a:p>
                      <a:pPr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Profile is updated if given Phone Number, Email Address, Birth Date are correct then profile is updated else prevent user from updating.</a:t>
                      </a:r>
                    </a:p>
                    <a:p>
                      <a:pPr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algn="l">
                        <a:lnSpc>
                          <a:spcPct val="107000"/>
                        </a:lnSpc>
                        <a:spcAft>
                          <a:spcPts val="80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Password is updated if the current password matches.</a:t>
                      </a:r>
                    </a:p>
                  </a:txBody>
                  <a:tcPr marL="68580" marR="68580" marT="0" marB="0"/>
                </a:tc>
                <a:tc>
                  <a:txBody>
                    <a:bodyPr/>
                    <a:lstStyle/>
                    <a:p>
                      <a:pPr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If the application able to detect the error on specific fields like: Phone Number, Email address, Birth Date, or not</a:t>
                      </a:r>
                    </a:p>
                    <a:p>
                      <a:pPr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If the application able to update password while current password matched or not.</a:t>
                      </a:r>
                    </a:p>
                  </a:txBody>
                  <a:tcPr marL="68580" marR="68580" marT="0" marB="0"/>
                </a:tc>
                <a:tc>
                  <a:txBody>
                    <a:bodyPr/>
                    <a:lstStyle/>
                    <a:p>
                      <a:pPr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Passed</a:t>
                      </a:r>
                    </a:p>
                    <a:p>
                      <a:pPr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Passed</a:t>
                      </a:r>
                    </a:p>
                  </a:txBody>
                  <a:tcPr marL="68580" marR="68580" marT="0" marB="0"/>
                </a:tc>
                <a:extLst>
                  <a:ext uri="{0D108BD9-81ED-4DB2-BD59-A6C34878D82A}">
                    <a16:rowId xmlns:a16="http://schemas.microsoft.com/office/drawing/2014/main" val="2919895510"/>
                  </a:ext>
                </a:extLst>
              </a:tr>
            </a:tbl>
          </a:graphicData>
        </a:graphic>
      </p:graphicFrame>
      <p:sp>
        <p:nvSpPr>
          <p:cNvPr id="2" name="TextBox 1">
            <a:extLst>
              <a:ext uri="{FF2B5EF4-FFF2-40B4-BE49-F238E27FC236}">
                <a16:creationId xmlns:a16="http://schemas.microsoft.com/office/drawing/2014/main" id="{E66EBE34-C66A-4F16-8DCE-517BD306506E}"/>
              </a:ext>
            </a:extLst>
          </p:cNvPr>
          <p:cNvSpPr txBox="1"/>
          <p:nvPr/>
        </p:nvSpPr>
        <p:spPr>
          <a:xfrm>
            <a:off x="4457701" y="6612"/>
            <a:ext cx="3276600" cy="892552"/>
          </a:xfrm>
          <a:prstGeom prst="rect">
            <a:avLst/>
          </a:prstGeom>
          <a:noFill/>
        </p:spPr>
        <p:txBody>
          <a:bodyPr wrap="square" rtlCol="0">
            <a:spAutoFit/>
          </a:bodyPr>
          <a:lstStyle/>
          <a:p>
            <a:pPr algn="ctr"/>
            <a:r>
              <a:rPr lang="en-IN" sz="5200" b="1" dirty="0">
                <a:latin typeface="Times New Roman" panose="02020603050405020304" pitchFamily="18" charset="0"/>
                <a:cs typeface="Times New Roman" panose="02020603050405020304" pitchFamily="18" charset="0"/>
              </a:rPr>
              <a:t>Testing</a:t>
            </a:r>
            <a:endParaRPr lang="en-IN" sz="5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4233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62983674"/>
              </p:ext>
            </p:extLst>
          </p:nvPr>
        </p:nvGraphicFramePr>
        <p:xfrm>
          <a:off x="609600" y="1066800"/>
          <a:ext cx="10972800" cy="5562601"/>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1459021817"/>
                    </a:ext>
                  </a:extLst>
                </a:gridCol>
                <a:gridCol w="2194560">
                  <a:extLst>
                    <a:ext uri="{9D8B030D-6E8A-4147-A177-3AD203B41FA5}">
                      <a16:colId xmlns:a16="http://schemas.microsoft.com/office/drawing/2014/main" val="3073844775"/>
                    </a:ext>
                  </a:extLst>
                </a:gridCol>
                <a:gridCol w="2194560">
                  <a:extLst>
                    <a:ext uri="{9D8B030D-6E8A-4147-A177-3AD203B41FA5}">
                      <a16:colId xmlns:a16="http://schemas.microsoft.com/office/drawing/2014/main" val="373487154"/>
                    </a:ext>
                  </a:extLst>
                </a:gridCol>
                <a:gridCol w="2194560">
                  <a:extLst>
                    <a:ext uri="{9D8B030D-6E8A-4147-A177-3AD203B41FA5}">
                      <a16:colId xmlns:a16="http://schemas.microsoft.com/office/drawing/2014/main" val="1630722672"/>
                    </a:ext>
                  </a:extLst>
                </a:gridCol>
                <a:gridCol w="2194560">
                  <a:extLst>
                    <a:ext uri="{9D8B030D-6E8A-4147-A177-3AD203B41FA5}">
                      <a16:colId xmlns:a16="http://schemas.microsoft.com/office/drawing/2014/main" val="69486926"/>
                    </a:ext>
                  </a:extLst>
                </a:gridCol>
              </a:tblGrid>
              <a:tr h="483575">
                <a:tc>
                  <a:txBody>
                    <a:bodyPr/>
                    <a:lstStyle/>
                    <a:p>
                      <a:pPr algn="ctr">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Module</a:t>
                      </a:r>
                    </a:p>
                  </a:txBody>
                  <a:tcPr marL="68580" marR="68580" marT="0" marB="0">
                    <a:solidFill>
                      <a:schemeClr val="accent2">
                        <a:lumMod val="60000"/>
                        <a:lumOff val="40000"/>
                      </a:schemeClr>
                    </a:solidFill>
                  </a:tcPr>
                </a:tc>
                <a:tc>
                  <a:txBody>
                    <a:bodyPr/>
                    <a:lstStyle/>
                    <a:p>
                      <a:pPr algn="ctr">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Input</a:t>
                      </a:r>
                    </a:p>
                  </a:txBody>
                  <a:tcPr marL="68580" marR="68580" marT="0" marB="0">
                    <a:solidFill>
                      <a:schemeClr val="accent2">
                        <a:lumMod val="60000"/>
                        <a:lumOff val="40000"/>
                      </a:schemeClr>
                    </a:solidFill>
                  </a:tcPr>
                </a:tc>
                <a:tc>
                  <a:txBody>
                    <a:bodyPr/>
                    <a:lstStyle/>
                    <a:p>
                      <a:pPr algn="ctr">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Output</a:t>
                      </a:r>
                    </a:p>
                  </a:txBody>
                  <a:tcPr marL="68580" marR="68580" marT="0" marB="0">
                    <a:solidFill>
                      <a:schemeClr val="accent2">
                        <a:lumMod val="60000"/>
                        <a:lumOff val="40000"/>
                      </a:schemeClr>
                    </a:solidFill>
                  </a:tcPr>
                </a:tc>
                <a:tc>
                  <a:txBody>
                    <a:bodyPr/>
                    <a:lstStyle/>
                    <a:p>
                      <a:pPr algn="ctr">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Test Condition</a:t>
                      </a:r>
                    </a:p>
                  </a:txBody>
                  <a:tcPr marL="68580" marR="68580" marT="0" marB="0">
                    <a:solidFill>
                      <a:schemeClr val="accent2">
                        <a:lumMod val="60000"/>
                        <a:lumOff val="40000"/>
                      </a:schemeClr>
                    </a:solidFill>
                  </a:tcPr>
                </a:tc>
                <a:tc>
                  <a:txBody>
                    <a:bodyPr/>
                    <a:lstStyle/>
                    <a:p>
                      <a:pPr algn="ctr">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Result</a:t>
                      </a:r>
                    </a:p>
                  </a:txBody>
                  <a:tcPr marL="68580" marR="68580" marT="0" marB="0">
                    <a:solidFill>
                      <a:schemeClr val="accent2">
                        <a:lumMod val="60000"/>
                        <a:lumOff val="40000"/>
                      </a:schemeClr>
                    </a:solidFill>
                  </a:tcPr>
                </a:tc>
                <a:extLst>
                  <a:ext uri="{0D108BD9-81ED-4DB2-BD59-A6C34878D82A}">
                    <a16:rowId xmlns:a16="http://schemas.microsoft.com/office/drawing/2014/main" val="3423822795"/>
                  </a:ext>
                </a:extLst>
              </a:tr>
              <a:tr h="2539513">
                <a:tc>
                  <a:txBody>
                    <a:bodyPr/>
                    <a:lstStyle/>
                    <a:p>
                      <a:pPr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Accounts</a:t>
                      </a:r>
                    </a:p>
                    <a:p>
                      <a:pPr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(CUSTOMER)</a:t>
                      </a:r>
                    </a:p>
                    <a:p>
                      <a:pPr marL="342900" lvl="0" indent="-342900" algn="l">
                        <a:lnSpc>
                          <a:spcPct val="107000"/>
                        </a:lnSpc>
                        <a:spcAft>
                          <a:spcPts val="800"/>
                        </a:spcAf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Close account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a:lnSpc>
                          <a:spcPct val="107000"/>
                        </a:lnSpc>
                        <a:spcAft>
                          <a:spcPts val="800"/>
                        </a:spcAf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Create New account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No Input required</a:t>
                      </a:r>
                    </a:p>
                    <a:p>
                      <a:pPr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Account type, Number of Month, Amount</a:t>
                      </a:r>
                    </a:p>
                  </a:txBody>
                  <a:tcPr marL="68580" marR="68580" marT="0" marB="0"/>
                </a:tc>
                <a:tc>
                  <a:txBody>
                    <a:bodyPr/>
                    <a:lstStyle/>
                    <a:p>
                      <a:pPr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Account is closed except Saving account. </a:t>
                      </a:r>
                    </a:p>
                    <a:p>
                      <a:pPr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Account created if customer’s saving account have sufficient balance else prevent customer from creating one.</a:t>
                      </a:r>
                    </a:p>
                  </a:txBody>
                  <a:tcPr marL="68580" marR="68580" marT="0" marB="0"/>
                </a:tc>
                <a:tc>
                  <a:txBody>
                    <a:bodyPr/>
                    <a:lstStyle/>
                    <a:p>
                      <a:pPr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If the application able to close the account except saving account.</a:t>
                      </a:r>
                    </a:p>
                    <a:p>
                      <a:pPr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If the application able to create new account if there are sufficient balance on customer saving account.</a:t>
                      </a:r>
                    </a:p>
                  </a:txBody>
                  <a:tcPr marL="68580" marR="68580" marT="0" marB="0"/>
                </a:tc>
                <a:tc>
                  <a:txBody>
                    <a:bodyPr/>
                    <a:lstStyle/>
                    <a:p>
                      <a:pPr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Passed</a:t>
                      </a:r>
                    </a:p>
                    <a:p>
                      <a:pPr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Passed</a:t>
                      </a:r>
                    </a:p>
                  </a:txBody>
                  <a:tcPr marL="68580" marR="68580" marT="0" marB="0"/>
                </a:tc>
                <a:extLst>
                  <a:ext uri="{0D108BD9-81ED-4DB2-BD59-A6C34878D82A}">
                    <a16:rowId xmlns:a16="http://schemas.microsoft.com/office/drawing/2014/main" val="338705463"/>
                  </a:ext>
                </a:extLst>
              </a:tr>
              <a:tr h="2539513">
                <a:tc>
                  <a:txBody>
                    <a:bodyPr/>
                    <a:lstStyle/>
                    <a:p>
                      <a:pPr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Transfer Fund</a:t>
                      </a:r>
                    </a:p>
                    <a:p>
                      <a:pPr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(CUSTOMER)</a:t>
                      </a:r>
                    </a:p>
                    <a:p>
                      <a:pPr marL="342900" lvl="0" indent="-342900" algn="l">
                        <a:lnSpc>
                          <a:spcPct val="107000"/>
                        </a:lnSpc>
                        <a:spcAft>
                          <a:spcPts val="800"/>
                        </a:spcAf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Pay</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a:lnSpc>
                          <a:spcPct val="107000"/>
                        </a:lnSpc>
                        <a:spcAft>
                          <a:spcPts val="800"/>
                        </a:spcAf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Add Payee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Amount, Password.</a:t>
                      </a:r>
                    </a:p>
                    <a:p>
                      <a:pPr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Account number, holder name.</a:t>
                      </a:r>
                    </a:p>
                  </a:txBody>
                  <a:tcPr marL="68580" marR="68580" marT="0" marB="0"/>
                </a:tc>
                <a:tc>
                  <a:txBody>
                    <a:bodyPr/>
                    <a:lstStyle/>
                    <a:p>
                      <a:pPr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Customer can able to transfer fund if they have sufficient balance on their saving account and password is correct.</a:t>
                      </a:r>
                    </a:p>
                    <a:p>
                      <a:pPr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Payee added if the account number is correct.</a:t>
                      </a:r>
                    </a:p>
                  </a:txBody>
                  <a:tcPr marL="68580" marR="68580" marT="0" marB="0"/>
                </a:tc>
                <a:tc>
                  <a:txBody>
                    <a:bodyPr/>
                    <a:lstStyle/>
                    <a:p>
                      <a:pPr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If the application able to transfer fund if there are sufficient balance on customer’s saving account and password is correct else prevent user from transfer fund.</a:t>
                      </a:r>
                    </a:p>
                    <a:p>
                      <a:pPr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If the application able to add payee or not</a:t>
                      </a:r>
                    </a:p>
                  </a:txBody>
                  <a:tcPr marL="68580" marR="68580" marT="0" marB="0"/>
                </a:tc>
                <a:tc>
                  <a:txBody>
                    <a:bodyPr/>
                    <a:lstStyle/>
                    <a:p>
                      <a:pPr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Passed</a:t>
                      </a:r>
                    </a:p>
                    <a:p>
                      <a:pPr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Passed</a:t>
                      </a:r>
                    </a:p>
                  </a:txBody>
                  <a:tcPr marL="68580" marR="68580" marT="0" marB="0"/>
                </a:tc>
                <a:extLst>
                  <a:ext uri="{0D108BD9-81ED-4DB2-BD59-A6C34878D82A}">
                    <a16:rowId xmlns:a16="http://schemas.microsoft.com/office/drawing/2014/main" val="3568673384"/>
                  </a:ext>
                </a:extLst>
              </a:tr>
            </a:tbl>
          </a:graphicData>
        </a:graphic>
      </p:graphicFrame>
      <p:sp>
        <p:nvSpPr>
          <p:cNvPr id="2" name="Rectangle 1"/>
          <p:cNvSpPr/>
          <p:nvPr/>
        </p:nvSpPr>
        <p:spPr>
          <a:xfrm>
            <a:off x="4977905" y="-47812"/>
            <a:ext cx="2236190" cy="892552"/>
          </a:xfrm>
          <a:prstGeom prst="rect">
            <a:avLst/>
          </a:prstGeom>
        </p:spPr>
        <p:txBody>
          <a:bodyPr wrap="none">
            <a:spAutoFit/>
          </a:bodyPr>
          <a:lstStyle/>
          <a:p>
            <a:pPr algn="ctr"/>
            <a:r>
              <a:rPr lang="en-IN" sz="5200" b="1" dirty="0">
                <a:latin typeface="Times New Roman" panose="02020603050405020304" pitchFamily="18" charset="0"/>
                <a:cs typeface="Times New Roman" panose="02020603050405020304" pitchFamily="18" charset="0"/>
              </a:rPr>
              <a:t>Testing</a:t>
            </a:r>
            <a:endParaRPr lang="en-IN" sz="5200" dirty="0">
              <a:latin typeface="Times New Roman" panose="02020603050405020304" pitchFamily="18" charset="0"/>
              <a:cs typeface="Times New Roman" panose="02020603050405020304" pitchFamily="18" charset="0"/>
            </a:endParaRPr>
          </a:p>
        </p:txBody>
      </p:sp>
      <p:sp>
        <p:nvSpPr>
          <p:cNvPr id="5" name="Rectangle 4"/>
          <p:cNvSpPr/>
          <p:nvPr/>
        </p:nvSpPr>
        <p:spPr>
          <a:xfrm>
            <a:off x="7239000" y="423985"/>
            <a:ext cx="790601" cy="400110"/>
          </a:xfrm>
          <a:prstGeom prst="rect">
            <a:avLst/>
          </a:prstGeom>
        </p:spPr>
        <p:txBody>
          <a:bodyPr wrap="none">
            <a:spAutoFit/>
          </a:bodyPr>
          <a:lstStyle/>
          <a:p>
            <a:r>
              <a:rPr lang="en-IN" sz="2000" b="1" dirty="0" smtClean="0">
                <a:latin typeface="Times New Roman" panose="02020603050405020304" pitchFamily="18" charset="0"/>
                <a:cs typeface="Times New Roman" panose="02020603050405020304" pitchFamily="18" charset="0"/>
              </a:rPr>
              <a:t>Cont.</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7499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22" presetClass="entr" presetSubtype="1" fill="hold"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wipe(up)">
                                      <p:cBhvr>
                                        <p:cTn id="9" dur="500"/>
                                        <p:tgtEl>
                                          <p:spTgt spid="4"/>
                                        </p:tgtEl>
                                      </p:cBhvr>
                                    </p:animEffect>
                                  </p:childTnLst>
                                </p:cTn>
                              </p:par>
                              <p:par>
                                <p:cTn id="10" presetID="2" presetClass="entr" presetSubtype="1"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449928610"/>
              </p:ext>
            </p:extLst>
          </p:nvPr>
        </p:nvGraphicFramePr>
        <p:xfrm>
          <a:off x="609600" y="970122"/>
          <a:ext cx="10972800" cy="5830629"/>
        </p:xfrm>
        <a:graphic>
          <a:graphicData uri="http://schemas.openxmlformats.org/drawingml/2006/table">
            <a:tbl>
              <a:tblPr firstRow="1" bandRow="1">
                <a:tableStyleId>{5C22544A-7EE6-4342-B048-85BDC9FD1C3A}</a:tableStyleId>
              </a:tblPr>
              <a:tblGrid>
                <a:gridCol w="1889356">
                  <a:extLst>
                    <a:ext uri="{9D8B030D-6E8A-4147-A177-3AD203B41FA5}">
                      <a16:colId xmlns:a16="http://schemas.microsoft.com/office/drawing/2014/main" val="3294338086"/>
                    </a:ext>
                  </a:extLst>
                </a:gridCol>
                <a:gridCol w="2606444">
                  <a:extLst>
                    <a:ext uri="{9D8B030D-6E8A-4147-A177-3AD203B41FA5}">
                      <a16:colId xmlns:a16="http://schemas.microsoft.com/office/drawing/2014/main" val="1263875991"/>
                    </a:ext>
                  </a:extLst>
                </a:gridCol>
                <a:gridCol w="2667000">
                  <a:extLst>
                    <a:ext uri="{9D8B030D-6E8A-4147-A177-3AD203B41FA5}">
                      <a16:colId xmlns:a16="http://schemas.microsoft.com/office/drawing/2014/main" val="3433215922"/>
                    </a:ext>
                  </a:extLst>
                </a:gridCol>
                <a:gridCol w="2590800">
                  <a:extLst>
                    <a:ext uri="{9D8B030D-6E8A-4147-A177-3AD203B41FA5}">
                      <a16:colId xmlns:a16="http://schemas.microsoft.com/office/drawing/2014/main" val="2931511195"/>
                    </a:ext>
                  </a:extLst>
                </a:gridCol>
                <a:gridCol w="1219200">
                  <a:extLst>
                    <a:ext uri="{9D8B030D-6E8A-4147-A177-3AD203B41FA5}">
                      <a16:colId xmlns:a16="http://schemas.microsoft.com/office/drawing/2014/main" val="4068727987"/>
                    </a:ext>
                  </a:extLst>
                </a:gridCol>
              </a:tblGrid>
              <a:tr h="351276">
                <a:tc>
                  <a:txBody>
                    <a:bodyPr/>
                    <a:lstStyle/>
                    <a:p>
                      <a:pPr algn="ctr">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Module</a:t>
                      </a:r>
                    </a:p>
                  </a:txBody>
                  <a:tcPr marL="68580" marR="68580" marT="0" marB="0">
                    <a:solidFill>
                      <a:schemeClr val="accent2">
                        <a:lumMod val="60000"/>
                        <a:lumOff val="40000"/>
                      </a:schemeClr>
                    </a:solidFill>
                  </a:tcPr>
                </a:tc>
                <a:tc>
                  <a:txBody>
                    <a:bodyPr/>
                    <a:lstStyle/>
                    <a:p>
                      <a:pPr algn="ctr">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Input</a:t>
                      </a:r>
                    </a:p>
                  </a:txBody>
                  <a:tcPr marL="68580" marR="68580" marT="0" marB="0">
                    <a:solidFill>
                      <a:schemeClr val="accent2">
                        <a:lumMod val="60000"/>
                        <a:lumOff val="40000"/>
                      </a:schemeClr>
                    </a:solidFill>
                  </a:tcPr>
                </a:tc>
                <a:tc>
                  <a:txBody>
                    <a:bodyPr/>
                    <a:lstStyle/>
                    <a:p>
                      <a:pPr algn="ctr">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Output</a:t>
                      </a:r>
                    </a:p>
                  </a:txBody>
                  <a:tcPr marL="68580" marR="68580" marT="0" marB="0">
                    <a:solidFill>
                      <a:schemeClr val="accent2">
                        <a:lumMod val="60000"/>
                        <a:lumOff val="40000"/>
                      </a:schemeClr>
                    </a:solidFill>
                  </a:tcPr>
                </a:tc>
                <a:tc>
                  <a:txBody>
                    <a:bodyPr/>
                    <a:lstStyle/>
                    <a:p>
                      <a:pPr algn="ctr">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Test Condition</a:t>
                      </a:r>
                    </a:p>
                  </a:txBody>
                  <a:tcPr marL="68580" marR="68580" marT="0" marB="0">
                    <a:solidFill>
                      <a:schemeClr val="accent2">
                        <a:lumMod val="60000"/>
                        <a:lumOff val="40000"/>
                      </a:schemeClr>
                    </a:solidFill>
                  </a:tcPr>
                </a:tc>
                <a:tc>
                  <a:txBody>
                    <a:bodyPr/>
                    <a:lstStyle/>
                    <a:p>
                      <a:pPr algn="ctr">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Result</a:t>
                      </a:r>
                    </a:p>
                  </a:txBody>
                  <a:tcPr marL="68580" marR="68580" marT="0" marB="0">
                    <a:solidFill>
                      <a:schemeClr val="accent2">
                        <a:lumMod val="60000"/>
                        <a:lumOff val="40000"/>
                      </a:schemeClr>
                    </a:solidFill>
                  </a:tcPr>
                </a:tc>
                <a:extLst>
                  <a:ext uri="{0D108BD9-81ED-4DB2-BD59-A6C34878D82A}">
                    <a16:rowId xmlns:a16="http://schemas.microsoft.com/office/drawing/2014/main" val="2499094123"/>
                  </a:ext>
                </a:extLst>
              </a:tr>
              <a:tr h="2300287">
                <a:tc>
                  <a:txBody>
                    <a:bodyPr/>
                    <a:lstStyle/>
                    <a:p>
                      <a:pPr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Snapshots (ADMIN)</a:t>
                      </a:r>
                    </a:p>
                    <a:p>
                      <a:pPr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gn="l">
                        <a:lnSpc>
                          <a:spcPct val="115000"/>
                        </a:lnSpc>
                        <a:spcAft>
                          <a:spcPts val="0"/>
                        </a:spcAf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Update Profile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a:lnSpc>
                          <a:spcPct val="115000"/>
                        </a:lnSpc>
                        <a:spcAft>
                          <a:spcPts val="1000"/>
                        </a:spcAf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Change password</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R="128905"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tc>
                <a:tc>
                  <a:txBody>
                    <a:bodyPr/>
                    <a:lstStyle/>
                    <a:p>
                      <a:pPr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Name, Phone Number, Email Address, Birth Date, Address.</a:t>
                      </a:r>
                    </a:p>
                    <a:p>
                      <a:pPr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Current Password, New Password.</a:t>
                      </a:r>
                    </a:p>
                    <a:p>
                      <a:pPr marL="228600"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tc>
                <a:tc>
                  <a:txBody>
                    <a:bodyPr/>
                    <a:lstStyle/>
                    <a:p>
                      <a:pPr algn="l">
                        <a:lnSpc>
                          <a:spcPct val="107000"/>
                        </a:lnSpc>
                        <a:spcAft>
                          <a:spcPts val="80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Profile is updated if given Phone Number, Email Address, Birth Date are correct then profile is updated else prevent user from updating.</a:t>
                      </a:r>
                    </a:p>
                    <a:p>
                      <a:pPr algn="l">
                        <a:lnSpc>
                          <a:spcPct val="107000"/>
                        </a:lnSpc>
                        <a:spcAft>
                          <a:spcPts val="80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Password is updated if the current password matches.</a:t>
                      </a:r>
                    </a:p>
                  </a:txBody>
                  <a:tcPr marL="68580" marR="68580" marT="0" marB="0"/>
                </a:tc>
                <a:tc>
                  <a:txBody>
                    <a:bodyPr/>
                    <a:lstStyle/>
                    <a:p>
                      <a:pPr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If the application able to detect the error on specific fields like: Phone Number, Email address, Birth Date, or not</a:t>
                      </a:r>
                    </a:p>
                    <a:p>
                      <a:pPr marR="128905"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If the application able to update password while current password matched or not.</a:t>
                      </a:r>
                    </a:p>
                  </a:txBody>
                  <a:tcPr marL="68580" marR="68580" marT="0" marB="0"/>
                </a:tc>
                <a:tc>
                  <a:txBody>
                    <a:bodyPr/>
                    <a:lstStyle/>
                    <a:p>
                      <a:pPr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Passed</a:t>
                      </a:r>
                    </a:p>
                    <a:p>
                      <a:pPr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Passed</a:t>
                      </a:r>
                    </a:p>
                  </a:txBody>
                  <a:tcPr marL="68580" marR="68580" marT="0" marB="0"/>
                </a:tc>
                <a:extLst>
                  <a:ext uri="{0D108BD9-81ED-4DB2-BD59-A6C34878D82A}">
                    <a16:rowId xmlns:a16="http://schemas.microsoft.com/office/drawing/2014/main" val="1601741442"/>
                  </a:ext>
                </a:extLst>
              </a:tr>
              <a:tr h="1294803">
                <a:tc>
                  <a:txBody>
                    <a:bodyPr/>
                    <a:lstStyle/>
                    <a:p>
                      <a:pPr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Customer (ADMIN)</a:t>
                      </a:r>
                    </a:p>
                    <a:p>
                      <a:pPr marR="128905"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New customer profile creation</a:t>
                      </a:r>
                    </a:p>
                  </a:txBody>
                  <a:tcPr marL="68580" marR="68580" marT="0" marB="0"/>
                </a:tc>
                <a:tc>
                  <a:txBody>
                    <a:bodyPr/>
                    <a:lstStyle/>
                    <a:p>
                      <a:pPr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User name, Password, Name, Phone Number, Email Address, Birth Date, Address.</a:t>
                      </a:r>
                    </a:p>
                  </a:txBody>
                  <a:tcPr marL="68580" marR="68580" marT="0" marB="0"/>
                </a:tc>
                <a:tc>
                  <a:txBody>
                    <a:bodyPr/>
                    <a:lstStyle/>
                    <a:p>
                      <a:pPr marR="128905"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New user profile is created if the user name entered by the user is not hold by anyone else, else prevent user from creating user profile.</a:t>
                      </a:r>
                    </a:p>
                  </a:txBody>
                  <a:tcPr marL="68580" marR="68580" marT="0" marB="0"/>
                </a:tc>
                <a:tc>
                  <a:txBody>
                    <a:bodyPr/>
                    <a:lstStyle/>
                    <a:p>
                      <a:pPr marR="128905"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If the application is able to create new customer profile or prevent user from create new customer profile or not.</a:t>
                      </a:r>
                    </a:p>
                  </a:txBody>
                  <a:tcPr marL="68580" marR="68580" marT="0" marB="0"/>
                </a:tc>
                <a:tc>
                  <a:txBody>
                    <a:bodyPr/>
                    <a:lstStyle/>
                    <a:p>
                      <a:pPr marR="128905"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Passed</a:t>
                      </a:r>
                    </a:p>
                  </a:txBody>
                  <a:tcPr marL="68580" marR="68580" marT="0" marB="0"/>
                </a:tc>
                <a:extLst>
                  <a:ext uri="{0D108BD9-81ED-4DB2-BD59-A6C34878D82A}">
                    <a16:rowId xmlns:a16="http://schemas.microsoft.com/office/drawing/2014/main" val="4124877451"/>
                  </a:ext>
                </a:extLst>
              </a:tr>
              <a:tr h="1789112">
                <a:tc>
                  <a:txBody>
                    <a:bodyPr/>
                    <a:lstStyle/>
                    <a:p>
                      <a:pPr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Accounts (ADMIN)</a:t>
                      </a:r>
                    </a:p>
                    <a:p>
                      <a:pPr marR="128905"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New Account creation</a:t>
                      </a:r>
                    </a:p>
                  </a:txBody>
                  <a:tcPr marL="68580" marR="68580" marT="0" marB="0"/>
                </a:tc>
                <a:tc>
                  <a:txBody>
                    <a:bodyPr/>
                    <a:lstStyle/>
                    <a:p>
                      <a:pPr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Account type, User name, Balance (only for savings), Interest rate, Amount (only for Fixed and recurring deposit), No of Month (only for Fixed and recurring deposit).</a:t>
                      </a:r>
                    </a:p>
                  </a:txBody>
                  <a:tcPr marL="68580" marR="68580" marT="0" marB="0"/>
                </a:tc>
                <a:tc>
                  <a:txBody>
                    <a:bodyPr/>
                    <a:lstStyle/>
                    <a:p>
                      <a:pPr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Account created if details which are provided by user are correct else prevent user from creating account.</a:t>
                      </a:r>
                    </a:p>
                    <a:p>
                      <a:pPr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tc>
                <a:tc>
                  <a:txBody>
                    <a:bodyPr/>
                    <a:lstStyle/>
                    <a:p>
                      <a:pPr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If the application is able to create new account or prevent user from create new account or not.</a:t>
                      </a:r>
                    </a:p>
                    <a:p>
                      <a:pPr marR="128905"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tc>
                <a:tc>
                  <a:txBody>
                    <a:bodyPr/>
                    <a:lstStyle/>
                    <a:p>
                      <a:pPr marR="128905" algn="l">
                        <a:lnSpc>
                          <a:spcPct val="107000"/>
                        </a:lnSpc>
                        <a:spcAft>
                          <a:spcPts val="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Passed</a:t>
                      </a:r>
                    </a:p>
                  </a:txBody>
                  <a:tcPr marL="68580" marR="68580" marT="0" marB="0"/>
                </a:tc>
                <a:extLst>
                  <a:ext uri="{0D108BD9-81ED-4DB2-BD59-A6C34878D82A}">
                    <a16:rowId xmlns:a16="http://schemas.microsoft.com/office/drawing/2014/main" val="1022307992"/>
                  </a:ext>
                </a:extLst>
              </a:tr>
            </a:tbl>
          </a:graphicData>
        </a:graphic>
      </p:graphicFrame>
      <p:sp>
        <p:nvSpPr>
          <p:cNvPr id="2" name="Rectangle 1"/>
          <p:cNvSpPr/>
          <p:nvPr/>
        </p:nvSpPr>
        <p:spPr>
          <a:xfrm>
            <a:off x="4838700" y="-10510"/>
            <a:ext cx="2514600" cy="892552"/>
          </a:xfrm>
          <a:prstGeom prst="rect">
            <a:avLst/>
          </a:prstGeom>
        </p:spPr>
        <p:txBody>
          <a:bodyPr wrap="square">
            <a:spAutoFit/>
          </a:bodyPr>
          <a:lstStyle/>
          <a:p>
            <a:pPr algn="ctr"/>
            <a:r>
              <a:rPr lang="en-IN" sz="5200" b="1" dirty="0">
                <a:latin typeface="Times New Roman" panose="02020603050405020304" pitchFamily="18" charset="0"/>
                <a:cs typeface="Times New Roman" panose="02020603050405020304" pitchFamily="18" charset="0"/>
              </a:rPr>
              <a:t>Testing</a:t>
            </a:r>
            <a:endParaRPr lang="en-IN" sz="5200" dirty="0">
              <a:latin typeface="Times New Roman" panose="02020603050405020304" pitchFamily="18" charset="0"/>
              <a:cs typeface="Times New Roman" panose="02020603050405020304" pitchFamily="18" charset="0"/>
            </a:endParaRPr>
          </a:p>
        </p:txBody>
      </p:sp>
      <p:sp>
        <p:nvSpPr>
          <p:cNvPr id="5" name="Rectangle 4"/>
          <p:cNvSpPr/>
          <p:nvPr/>
        </p:nvSpPr>
        <p:spPr>
          <a:xfrm>
            <a:off x="7239000" y="423985"/>
            <a:ext cx="790601" cy="400110"/>
          </a:xfrm>
          <a:prstGeom prst="rect">
            <a:avLst/>
          </a:prstGeom>
        </p:spPr>
        <p:txBody>
          <a:bodyPr wrap="none">
            <a:spAutoFit/>
          </a:bodyPr>
          <a:lstStyle/>
          <a:p>
            <a:r>
              <a:rPr lang="en-IN" sz="2000" b="1" dirty="0" smtClean="0">
                <a:latin typeface="Times New Roman" panose="02020603050405020304" pitchFamily="18" charset="0"/>
                <a:cs typeface="Times New Roman" panose="02020603050405020304" pitchFamily="18" charset="0"/>
              </a:rPr>
              <a:t>Cont.</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6143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22" presetClass="entr" presetSubtype="1" fill="hold"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wipe(up)">
                                      <p:cBhvr>
                                        <p:cTn id="9" dur="1000"/>
                                        <p:tgtEl>
                                          <p:spTgt spid="4"/>
                                        </p:tgtEl>
                                      </p:cBhvr>
                                    </p:animEffect>
                                  </p:childTnLst>
                                </p:cTn>
                              </p:par>
                              <p:par>
                                <p:cTn id="10" presetID="2" presetClass="entr" presetSubtype="1"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11811000" cy="1143000"/>
          </a:xfrm>
        </p:spPr>
        <p:txBody>
          <a:bodyPr>
            <a:noAutofit/>
          </a:bodyPr>
          <a:lstStyle/>
          <a:p>
            <a:r>
              <a:rPr lang="en-US" sz="5400" b="1" dirty="0" smtClean="0">
                <a:ln>
                  <a:solidFill>
                    <a:schemeClr val="accent4">
                      <a:lumMod val="50000"/>
                    </a:schemeClr>
                  </a:solidFill>
                </a:ln>
                <a:latin typeface="Times New Roman" panose="02020603050405020304" pitchFamily="18" charset="0"/>
                <a:cs typeface="Times New Roman" panose="02020603050405020304" pitchFamily="18" charset="0"/>
              </a:rPr>
              <a:t>FUTURE SCOPE OF THE PROJECT</a:t>
            </a:r>
            <a:endParaRPr lang="en-IN" sz="5400" dirty="0">
              <a:ln>
                <a:solidFill>
                  <a:schemeClr val="accent4">
                    <a:lumMod val="50000"/>
                  </a:schemeClr>
                </a:solidFill>
              </a:l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71600"/>
            <a:ext cx="10972800" cy="4953000"/>
          </a:xfrm>
        </p:spPr>
        <p:txBody>
          <a:bodyPr>
            <a:noAutofit/>
          </a:bodyPr>
          <a:lstStyle/>
          <a:p>
            <a:pPr marL="0" indent="0">
              <a:buNone/>
            </a:pPr>
            <a:r>
              <a:rPr lang="en-IN" sz="2400" dirty="0" smtClean="0">
                <a:ln w="0"/>
                <a:solidFill>
                  <a:schemeClr val="tx1"/>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The followings are just a sample of future opportunities that could be implemented:</a:t>
            </a:r>
          </a:p>
          <a:p>
            <a:pPr marL="534988" indent="-360363" algn="just">
              <a:buFont typeface="Wingdings" panose="05000000000000000000" pitchFamily="2" charset="2"/>
              <a:buChar char="q"/>
            </a:pPr>
            <a:r>
              <a:rPr lang="en-US" sz="2400" dirty="0" smtClean="0">
                <a:ln w="0"/>
                <a:solidFill>
                  <a:schemeClr val="tx1"/>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This project can be updated in future to provide loan features.</a:t>
            </a:r>
            <a:endParaRPr lang="en-IN" sz="2400" dirty="0" smtClean="0">
              <a:ln w="0"/>
              <a:solidFill>
                <a:schemeClr val="tx1"/>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endParaRPr>
          </a:p>
          <a:p>
            <a:pPr marL="534988" indent="-360363" algn="just">
              <a:buFont typeface="Wingdings" panose="05000000000000000000" pitchFamily="2" charset="2"/>
              <a:buChar char="q"/>
            </a:pPr>
            <a:r>
              <a:rPr lang="en-US" sz="2400" dirty="0" smtClean="0">
                <a:ln w="0"/>
                <a:solidFill>
                  <a:schemeClr val="tx1"/>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Virtual cards services can be implemented in future.</a:t>
            </a:r>
            <a:endParaRPr lang="en-IN" sz="2400" dirty="0" smtClean="0">
              <a:ln w="0"/>
              <a:solidFill>
                <a:schemeClr val="tx1"/>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endParaRPr>
          </a:p>
          <a:p>
            <a:pPr marL="534988" indent="-360363" algn="just">
              <a:buFont typeface="Wingdings" panose="05000000000000000000" pitchFamily="2" charset="2"/>
              <a:buChar char="q"/>
            </a:pPr>
            <a:r>
              <a:rPr lang="en-US" sz="2400" dirty="0" smtClean="0">
                <a:ln w="0"/>
                <a:solidFill>
                  <a:schemeClr val="tx1"/>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This project can be updated in future to provide bills payment functionality. </a:t>
            </a:r>
            <a:endParaRPr lang="en-IN" sz="2400" dirty="0" smtClean="0">
              <a:ln w="0"/>
              <a:solidFill>
                <a:schemeClr val="tx1"/>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endParaRPr>
          </a:p>
          <a:p>
            <a:pPr marL="534988" indent="-360363" algn="just">
              <a:buFont typeface="Wingdings" panose="05000000000000000000" pitchFamily="2" charset="2"/>
              <a:buChar char="q"/>
            </a:pPr>
            <a:r>
              <a:rPr lang="en-US" sz="2400" dirty="0" smtClean="0">
                <a:ln w="0"/>
                <a:solidFill>
                  <a:schemeClr val="tx1"/>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Changing of password can be done using user phone number or email address.</a:t>
            </a:r>
            <a:endParaRPr lang="en-IN" sz="2400" dirty="0" smtClean="0">
              <a:ln w="0"/>
              <a:solidFill>
                <a:schemeClr val="tx1"/>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endParaRPr>
          </a:p>
          <a:p>
            <a:pPr marL="534988" indent="-360363" algn="just">
              <a:buFont typeface="Wingdings" panose="05000000000000000000" pitchFamily="2" charset="2"/>
              <a:buChar char="q"/>
            </a:pPr>
            <a:r>
              <a:rPr lang="en-US" sz="2400" dirty="0" smtClean="0">
                <a:ln w="0"/>
                <a:solidFill>
                  <a:schemeClr val="tx1"/>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We can implement 2-factor authentication for login which can bring more security.</a:t>
            </a:r>
            <a:endParaRPr lang="en-IN" sz="2400" dirty="0" smtClean="0">
              <a:ln w="0"/>
              <a:solidFill>
                <a:schemeClr val="tx1"/>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endParaRPr>
          </a:p>
          <a:p>
            <a:pPr marL="534988" indent="-360363" algn="just">
              <a:buFont typeface="Wingdings" panose="05000000000000000000" pitchFamily="2" charset="2"/>
              <a:buChar char="q"/>
            </a:pPr>
            <a:r>
              <a:rPr lang="en-US" sz="2400" dirty="0" smtClean="0">
                <a:ln w="0"/>
                <a:solidFill>
                  <a:schemeClr val="tx1"/>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We can include real-time time chat services to improve user experience and fix their problem instantly.</a:t>
            </a:r>
            <a:endParaRPr lang="en-IN" sz="2400" dirty="0" smtClean="0">
              <a:ln w="0"/>
              <a:solidFill>
                <a:schemeClr val="tx1"/>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endParaRPr>
          </a:p>
          <a:p>
            <a:pPr marL="534988" indent="-360363" algn="just">
              <a:buFont typeface="Wingdings" panose="05000000000000000000" pitchFamily="2" charset="2"/>
              <a:buChar char="q"/>
            </a:pPr>
            <a:r>
              <a:rPr lang="en-US" sz="2400" dirty="0" smtClean="0">
                <a:ln w="0"/>
                <a:solidFill>
                  <a:schemeClr val="tx1"/>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This project can be updated in future to provide multi-currency transaction. </a:t>
            </a:r>
            <a:endParaRPr lang="en-IN" sz="2400" dirty="0" smtClean="0">
              <a:ln w="0"/>
              <a:solidFill>
                <a:schemeClr val="tx1"/>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endParaRPr>
          </a:p>
          <a:p>
            <a:pPr marL="534988" indent="-360363" algn="just">
              <a:buFont typeface="Wingdings" panose="05000000000000000000" pitchFamily="2" charset="2"/>
              <a:buChar char="q"/>
            </a:pPr>
            <a:endParaRPr lang="en-IN" sz="2400" dirty="0">
              <a:ln w="0"/>
              <a:solidFill>
                <a:schemeClr val="tx1"/>
              </a:solidFill>
              <a:effectLst>
                <a:innerShdw blurRad="63500" dist="50800" dir="13500000">
                  <a:prstClr val="black">
                    <a:alpha val="50000"/>
                  </a:prstClr>
                </a:innerShdw>
              </a:effectLst>
            </a:endParaRPr>
          </a:p>
        </p:txBody>
      </p:sp>
    </p:spTree>
    <p:extLst>
      <p:ext uri="{BB962C8B-B14F-4D97-AF65-F5344CB8AC3E}">
        <p14:creationId xmlns:p14="http://schemas.microsoft.com/office/powerpoint/2010/main" val="4204580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up)">
                                      <p:cBhvr>
                                        <p:cTn id="14" dur="500"/>
                                        <p:tgtEl>
                                          <p:spTgt spid="3">
                                            <p:txEl>
                                              <p:pRg st="0" end="0"/>
                                            </p:txEl>
                                          </p:spTgt>
                                        </p:tgtEl>
                                      </p:cBhvr>
                                    </p:animEffect>
                                  </p:childTnLst>
                                </p:cTn>
                              </p:par>
                            </p:childTnLst>
                          </p:cTn>
                        </p:par>
                        <p:par>
                          <p:cTn id="15" fill="hold">
                            <p:stCondLst>
                              <p:cond delay="500"/>
                            </p:stCondLst>
                            <p:childTnLst>
                              <p:par>
                                <p:cTn id="16" presetID="22" presetClass="entr" presetSubtype="1"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up)">
                                      <p:cBhvr>
                                        <p:cTn id="18" dur="500"/>
                                        <p:tgtEl>
                                          <p:spTgt spid="3">
                                            <p:txEl>
                                              <p:pRg st="1" end="1"/>
                                            </p:txEl>
                                          </p:spTgt>
                                        </p:tgtEl>
                                      </p:cBhvr>
                                    </p:animEffect>
                                  </p:childTnLst>
                                </p:cTn>
                              </p:par>
                            </p:childTnLst>
                          </p:cTn>
                        </p:par>
                        <p:par>
                          <p:cTn id="19" fill="hold">
                            <p:stCondLst>
                              <p:cond delay="1000"/>
                            </p:stCondLst>
                            <p:childTnLst>
                              <p:par>
                                <p:cTn id="20" presetID="22" presetClass="entr" presetSubtype="1"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up)">
                                      <p:cBhvr>
                                        <p:cTn id="22" dur="500"/>
                                        <p:tgtEl>
                                          <p:spTgt spid="3">
                                            <p:txEl>
                                              <p:pRg st="2" end="2"/>
                                            </p:txEl>
                                          </p:spTgt>
                                        </p:tgtEl>
                                      </p:cBhvr>
                                    </p:animEffect>
                                  </p:childTnLst>
                                </p:cTn>
                              </p:par>
                            </p:childTnLst>
                          </p:cTn>
                        </p:par>
                        <p:par>
                          <p:cTn id="23" fill="hold">
                            <p:stCondLst>
                              <p:cond delay="1500"/>
                            </p:stCondLst>
                            <p:childTnLst>
                              <p:par>
                                <p:cTn id="24" presetID="22" presetClass="entr" presetSubtype="1" fill="hold" grpId="0"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wipe(up)">
                                      <p:cBhvr>
                                        <p:cTn id="26" dur="500"/>
                                        <p:tgtEl>
                                          <p:spTgt spid="3">
                                            <p:txEl>
                                              <p:pRg st="3" end="3"/>
                                            </p:txEl>
                                          </p:spTgt>
                                        </p:tgtEl>
                                      </p:cBhvr>
                                    </p:animEffect>
                                  </p:childTnLst>
                                </p:cTn>
                              </p:par>
                            </p:childTnLst>
                          </p:cTn>
                        </p:par>
                        <p:par>
                          <p:cTn id="27" fill="hold">
                            <p:stCondLst>
                              <p:cond delay="2000"/>
                            </p:stCondLst>
                            <p:childTnLst>
                              <p:par>
                                <p:cTn id="28" presetID="22" presetClass="entr" presetSubtype="1" fill="hold" grpId="0" nodeType="after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wipe(up)">
                                      <p:cBhvr>
                                        <p:cTn id="30" dur="500"/>
                                        <p:tgtEl>
                                          <p:spTgt spid="3">
                                            <p:txEl>
                                              <p:pRg st="4" end="4"/>
                                            </p:txEl>
                                          </p:spTgt>
                                        </p:tgtEl>
                                      </p:cBhvr>
                                    </p:animEffect>
                                  </p:childTnLst>
                                </p:cTn>
                              </p:par>
                            </p:childTnLst>
                          </p:cTn>
                        </p:par>
                        <p:par>
                          <p:cTn id="31" fill="hold">
                            <p:stCondLst>
                              <p:cond delay="2500"/>
                            </p:stCondLst>
                            <p:childTnLst>
                              <p:par>
                                <p:cTn id="32" presetID="22" presetClass="entr" presetSubtype="1" fill="hold" grpId="0" nodeType="after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wipe(up)">
                                      <p:cBhvr>
                                        <p:cTn id="34" dur="500"/>
                                        <p:tgtEl>
                                          <p:spTgt spid="3">
                                            <p:txEl>
                                              <p:pRg st="5" end="5"/>
                                            </p:txEl>
                                          </p:spTgt>
                                        </p:tgtEl>
                                      </p:cBhvr>
                                    </p:animEffect>
                                  </p:childTnLst>
                                </p:cTn>
                              </p:par>
                            </p:childTnLst>
                          </p:cTn>
                        </p:par>
                        <p:par>
                          <p:cTn id="35" fill="hold">
                            <p:stCondLst>
                              <p:cond delay="3000"/>
                            </p:stCondLst>
                            <p:childTnLst>
                              <p:par>
                                <p:cTn id="36" presetID="22" presetClass="entr" presetSubtype="1" fill="hold" grpId="0" nodeType="after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wipe(up)">
                                      <p:cBhvr>
                                        <p:cTn id="38" dur="500"/>
                                        <p:tgtEl>
                                          <p:spTgt spid="3">
                                            <p:txEl>
                                              <p:pRg st="6" end="6"/>
                                            </p:txEl>
                                          </p:spTgt>
                                        </p:tgtEl>
                                      </p:cBhvr>
                                    </p:animEffect>
                                  </p:childTnLst>
                                </p:cTn>
                              </p:par>
                            </p:childTnLst>
                          </p:cTn>
                        </p:par>
                        <p:par>
                          <p:cTn id="39" fill="hold">
                            <p:stCondLst>
                              <p:cond delay="3500"/>
                            </p:stCondLst>
                            <p:childTnLst>
                              <p:par>
                                <p:cTn id="40" presetID="22" presetClass="entr" presetSubtype="1" fill="hold" grpId="0" nodeType="after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up)">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2743200" y="0"/>
            <a:ext cx="5867400" cy="1200329"/>
          </a:xfrm>
          <a:prstGeom prst="rect">
            <a:avLst/>
          </a:prstGeom>
          <a:noFill/>
        </p:spPr>
        <p:txBody>
          <a:bodyPr wrap="square" lIns="91440" tIns="45720" rIns="91440" bIns="45720">
            <a:spAutoFit/>
          </a:bodyPr>
          <a:lstStyle/>
          <a:p>
            <a:pPr algn="ctr"/>
            <a:r>
              <a:rPr lang="en-US" sz="7200" b="1" spc="300" dirty="0">
                <a:ln w="11430" cmpd="sng">
                  <a:solidFill>
                    <a:schemeClr val="accent1">
                      <a:tint val="10000"/>
                    </a:schemeClr>
                  </a:solidFill>
                  <a:prstDash val="solid"/>
                  <a:miter lim="800000"/>
                </a:ln>
                <a:solidFill>
                  <a:srgbClr val="002060"/>
                </a:soli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Conclusion</a:t>
            </a:r>
          </a:p>
        </p:txBody>
      </p:sp>
      <p:sp>
        <p:nvSpPr>
          <p:cNvPr id="2049" name="Rectangle 1"/>
          <p:cNvSpPr>
            <a:spLocks noChangeArrowheads="1"/>
          </p:cNvSpPr>
          <p:nvPr/>
        </p:nvSpPr>
        <p:spPr bwMode="auto">
          <a:xfrm>
            <a:off x="533400" y="1192223"/>
            <a:ext cx="11049000" cy="5509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en-IN" sz="2200" dirty="0" smtClean="0">
                <a:latin typeface="Times New Roman" panose="02020603050405020304" pitchFamily="18" charset="0"/>
                <a:cs typeface="Times New Roman" panose="02020603050405020304" pitchFamily="18" charset="0"/>
              </a:rPr>
              <a:t>Banking systems have been with us for as long as people have been using money. Banks and other financial institutions provide security for individuals, businesses and governments, alike.</a:t>
            </a:r>
          </a:p>
          <a:p>
            <a:pPr algn="just"/>
            <a:r>
              <a:rPr lang="en-IN" sz="2200" dirty="0" smtClean="0">
                <a:latin typeface="Times New Roman" panose="02020603050405020304" pitchFamily="18" charset="0"/>
                <a:cs typeface="Times New Roman" panose="02020603050405020304" pitchFamily="18" charset="0"/>
              </a:rPr>
              <a:t>In general, what banks do is pretty easy to figure out. For the average person banks accept deposits, make loans, provide a safe place for money and valuables, and act as payment agents between merchants and banks.</a:t>
            </a:r>
          </a:p>
          <a:p>
            <a:pPr algn="just"/>
            <a:r>
              <a:rPr lang="en-IN" sz="2200" dirty="0" smtClean="0">
                <a:latin typeface="Times New Roman" panose="02020603050405020304" pitchFamily="18" charset="0"/>
                <a:cs typeface="Times New Roman" panose="02020603050405020304" pitchFamily="18" charset="0"/>
              </a:rPr>
              <a:t>Banks are quite important to the economy and are involved in such economic activities as issuing money, settling payments, credit intermediation, maturity transformation and money creation in the form of fractional reserve banking.</a:t>
            </a:r>
          </a:p>
          <a:p>
            <a:pPr algn="just"/>
            <a:r>
              <a:rPr lang="en-IN" sz="2200" dirty="0" smtClean="0">
                <a:latin typeface="Times New Roman" panose="02020603050405020304" pitchFamily="18" charset="0"/>
                <a:cs typeface="Times New Roman" panose="02020603050405020304" pitchFamily="18" charset="0"/>
              </a:rPr>
              <a:t/>
            </a:r>
            <a:br>
              <a:rPr lang="en-IN" sz="2200" dirty="0" smtClean="0">
                <a:latin typeface="Times New Roman" panose="02020603050405020304" pitchFamily="18" charset="0"/>
                <a:cs typeface="Times New Roman" panose="02020603050405020304" pitchFamily="18" charset="0"/>
              </a:rPr>
            </a:br>
            <a:r>
              <a:rPr lang="en-IN" sz="2200" dirty="0" smtClean="0">
                <a:latin typeface="Times New Roman" panose="02020603050405020304" pitchFamily="18" charset="0"/>
                <a:cs typeface="Times New Roman" panose="02020603050405020304" pitchFamily="18" charset="0"/>
              </a:rPr>
              <a:t>Now whereas in point of online banking system it is an electronic payment system that gives flexibility to many users. It also reduces work stress of a banker. Internet banking software provides personal and corporate banking services offering features such as viewing account balances, obtaining statements, checking recent transaction and making payments. Access is usually through a secure web site using a username and password, but security is a key consideration in internet banking and many banks also offer two factor authentication using a username and password feature. </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iterate type="wd">
                                    <p:tmAbs val="100"/>
                                  </p:iterate>
                                  <p:childTnLst>
                                    <p:set>
                                      <p:cBhvr>
                                        <p:cTn id="13" dur="1" fill="hold">
                                          <p:stCondLst>
                                            <p:cond delay="0"/>
                                          </p:stCondLst>
                                        </p:cTn>
                                        <p:tgtEl>
                                          <p:spTgt spid="20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49" grpId="0"/>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4159943" y="0"/>
            <a:ext cx="4176913" cy="1107996"/>
          </a:xfrm>
          <a:prstGeom prst="rect">
            <a:avLst/>
          </a:prstGeom>
          <a:noFill/>
        </p:spPr>
        <p:txBody>
          <a:bodyPr wrap="none" lIns="91440" tIns="45720" rIns="91440" bIns="45720">
            <a:spAutoFit/>
          </a:bodyPr>
          <a:lstStyle/>
          <a:p>
            <a:pPr algn="ctr"/>
            <a:r>
              <a:rPr lang="en-US" sz="6600" b="1" dirty="0">
                <a:ln w="6600">
                  <a:solidFill>
                    <a:schemeClr val="tx1"/>
                  </a:solidFill>
                  <a:prstDash val="solid"/>
                </a:ln>
                <a:solidFill>
                  <a:schemeClr val="tx2">
                    <a:lumMod val="75000"/>
                  </a:schemeClr>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References</a:t>
            </a:r>
          </a:p>
        </p:txBody>
      </p:sp>
      <p:sp>
        <p:nvSpPr>
          <p:cNvPr id="1025" name="Rectangle 1"/>
          <p:cNvSpPr>
            <a:spLocks noChangeArrowheads="1"/>
          </p:cNvSpPr>
          <p:nvPr/>
        </p:nvSpPr>
        <p:spPr bwMode="auto">
          <a:xfrm>
            <a:off x="2514600" y="1371600"/>
            <a:ext cx="8763000" cy="48936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scene3d>
              <a:camera prst="orthographicFront"/>
              <a:lightRig rig="harsh" dir="t"/>
            </a:scene3d>
            <a:sp3d extrusionH="57150" prstMaterial="matte">
              <a:bevelT w="63500" h="12700" prst="angle"/>
              <a:contourClr>
                <a:schemeClr val="bg1">
                  <a:lumMod val="65000"/>
                </a:schemeClr>
              </a:contourClr>
            </a:sp3d>
          </a:bodyPr>
          <a:lstStyle/>
          <a:p>
            <a:pPr marL="457200" indent="-457200">
              <a:buFont typeface="Arial" panose="020B0604020202020204" pitchFamily="34" charset="0"/>
              <a:buChar char="•"/>
            </a:pPr>
            <a:r>
              <a:rPr lang="en-US" sz="2400" b="1" u="sng" dirty="0">
                <a:ln>
                  <a:solidFill>
                    <a:schemeClr val="accent4">
                      <a:lumMod val="50000"/>
                    </a:schemeClr>
                  </a:solidFill>
                </a:ln>
                <a:solidFill>
                  <a:schemeClr val="tx2">
                    <a:lumMod val="50000"/>
                  </a:schemeClr>
                </a:solidFill>
                <a:latin typeface="Times New Roman" panose="02020603050405020304" pitchFamily="18" charset="0"/>
                <a:cs typeface="Times New Roman" panose="02020603050405020304" pitchFamily="18" charset="0"/>
                <a:hlinkClick r:id="rId2"/>
              </a:rPr>
              <a:t>https://</a:t>
            </a:r>
            <a:r>
              <a:rPr lang="en-US" sz="2400" b="1" u="sng" dirty="0" smtClean="0">
                <a:ln>
                  <a:solidFill>
                    <a:schemeClr val="accent4">
                      <a:lumMod val="50000"/>
                    </a:schemeClr>
                  </a:solidFill>
                </a:ln>
                <a:solidFill>
                  <a:schemeClr val="tx2">
                    <a:lumMod val="50000"/>
                  </a:schemeClr>
                </a:solidFill>
                <a:latin typeface="Times New Roman" panose="02020603050405020304" pitchFamily="18" charset="0"/>
                <a:cs typeface="Times New Roman" panose="02020603050405020304" pitchFamily="18" charset="0"/>
                <a:hlinkClick r:id="rId2"/>
              </a:rPr>
              <a:t>www.w3schools.com/html/default.asp</a:t>
            </a:r>
            <a:endParaRPr lang="en-US" sz="2400" b="1" u="sng" dirty="0" smtClean="0">
              <a:ln>
                <a:solidFill>
                  <a:schemeClr val="accent4">
                    <a:lumMod val="50000"/>
                  </a:schemeClr>
                </a:solidFill>
              </a:ln>
              <a:solidFill>
                <a:schemeClr val="tx2">
                  <a:lumMod val="50000"/>
                </a:schemeClr>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IN" sz="2400" b="1" dirty="0">
              <a:ln>
                <a:solidFill>
                  <a:schemeClr val="accent4">
                    <a:lumMod val="50000"/>
                  </a:schemeClr>
                </a:solidFill>
              </a:ln>
              <a:solidFill>
                <a:schemeClr val="tx2">
                  <a:lumMod val="50000"/>
                </a:schemeClr>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400" b="1" u="sng" dirty="0">
                <a:ln>
                  <a:solidFill>
                    <a:schemeClr val="accent4">
                      <a:lumMod val="50000"/>
                    </a:schemeClr>
                  </a:solidFill>
                </a:ln>
                <a:solidFill>
                  <a:schemeClr val="tx2">
                    <a:lumMod val="50000"/>
                  </a:schemeClr>
                </a:solidFill>
                <a:latin typeface="Times New Roman" panose="02020603050405020304" pitchFamily="18" charset="0"/>
                <a:cs typeface="Times New Roman" panose="02020603050405020304" pitchFamily="18" charset="0"/>
                <a:hlinkClick r:id="rId3"/>
              </a:rPr>
              <a:t>https://</a:t>
            </a:r>
            <a:r>
              <a:rPr lang="en-US" sz="2400" b="1" u="sng" dirty="0" smtClean="0">
                <a:ln>
                  <a:solidFill>
                    <a:schemeClr val="accent4">
                      <a:lumMod val="50000"/>
                    </a:schemeClr>
                  </a:solidFill>
                </a:ln>
                <a:solidFill>
                  <a:schemeClr val="tx2">
                    <a:lumMod val="50000"/>
                  </a:schemeClr>
                </a:solidFill>
                <a:latin typeface="Times New Roman" panose="02020603050405020304" pitchFamily="18" charset="0"/>
                <a:cs typeface="Times New Roman" panose="02020603050405020304" pitchFamily="18" charset="0"/>
                <a:hlinkClick r:id="rId3"/>
              </a:rPr>
              <a:t>www.w3schools.com/css/default.asp</a:t>
            </a:r>
            <a:endParaRPr lang="en-US" sz="2400" b="1" u="sng" dirty="0" smtClean="0">
              <a:ln>
                <a:solidFill>
                  <a:schemeClr val="accent4">
                    <a:lumMod val="50000"/>
                  </a:schemeClr>
                </a:solidFill>
              </a:ln>
              <a:solidFill>
                <a:schemeClr val="tx2">
                  <a:lumMod val="50000"/>
                </a:schemeClr>
              </a:solidFill>
              <a:latin typeface="Times New Roman" panose="02020603050405020304" pitchFamily="18" charset="0"/>
              <a:cs typeface="Times New Roman" panose="02020603050405020304" pitchFamily="18" charset="0"/>
            </a:endParaRPr>
          </a:p>
          <a:p>
            <a:endParaRPr lang="en-IN" sz="2400" b="1" dirty="0">
              <a:ln>
                <a:solidFill>
                  <a:schemeClr val="accent4">
                    <a:lumMod val="50000"/>
                  </a:schemeClr>
                </a:solidFill>
              </a:ln>
              <a:solidFill>
                <a:schemeClr val="tx2">
                  <a:lumMod val="50000"/>
                </a:schemeClr>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400" b="1" u="sng" dirty="0">
                <a:ln>
                  <a:solidFill>
                    <a:schemeClr val="accent4">
                      <a:lumMod val="50000"/>
                    </a:schemeClr>
                  </a:solidFill>
                </a:ln>
                <a:solidFill>
                  <a:schemeClr val="tx2">
                    <a:lumMod val="50000"/>
                  </a:schemeClr>
                </a:solidFill>
                <a:latin typeface="Times New Roman" panose="02020603050405020304" pitchFamily="18" charset="0"/>
                <a:cs typeface="Times New Roman" panose="02020603050405020304" pitchFamily="18" charset="0"/>
                <a:hlinkClick r:id="rId4"/>
              </a:rPr>
              <a:t>https://www.w3schools.com/js/default.asp</a:t>
            </a:r>
            <a:endParaRPr lang="en-US" sz="2400" b="1" u="sng" dirty="0">
              <a:ln>
                <a:solidFill>
                  <a:schemeClr val="accent4">
                    <a:lumMod val="50000"/>
                  </a:schemeClr>
                </a:solidFill>
              </a:ln>
              <a:solidFill>
                <a:schemeClr val="tx2">
                  <a:lumMod val="50000"/>
                </a:schemeClr>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IN" sz="2400" b="1" dirty="0">
              <a:ln>
                <a:solidFill>
                  <a:schemeClr val="accent4">
                    <a:lumMod val="50000"/>
                  </a:schemeClr>
                </a:solidFill>
              </a:ln>
              <a:solidFill>
                <a:schemeClr val="tx2">
                  <a:lumMod val="50000"/>
                </a:schemeClr>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400" b="1" u="sng" dirty="0">
                <a:ln>
                  <a:solidFill>
                    <a:schemeClr val="accent4">
                      <a:lumMod val="50000"/>
                    </a:schemeClr>
                  </a:solidFill>
                </a:ln>
                <a:solidFill>
                  <a:schemeClr val="tx2">
                    <a:lumMod val="50000"/>
                  </a:schemeClr>
                </a:solidFill>
                <a:latin typeface="Times New Roman" panose="02020603050405020304" pitchFamily="18" charset="0"/>
                <a:cs typeface="Times New Roman" panose="02020603050405020304" pitchFamily="18" charset="0"/>
                <a:hlinkClick r:id="rId5"/>
              </a:rPr>
              <a:t>https://www.javatpoint.com/java-tutorial</a:t>
            </a:r>
            <a:endParaRPr lang="en-US" sz="2400" b="1" u="sng" dirty="0">
              <a:ln>
                <a:solidFill>
                  <a:schemeClr val="accent4">
                    <a:lumMod val="50000"/>
                  </a:schemeClr>
                </a:solidFill>
              </a:ln>
              <a:solidFill>
                <a:schemeClr val="tx2">
                  <a:lumMod val="50000"/>
                </a:schemeClr>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IN" sz="2400" b="1" dirty="0">
              <a:ln>
                <a:solidFill>
                  <a:schemeClr val="accent4">
                    <a:lumMod val="50000"/>
                  </a:schemeClr>
                </a:solidFill>
              </a:ln>
              <a:solidFill>
                <a:schemeClr val="tx2">
                  <a:lumMod val="50000"/>
                </a:schemeClr>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400" b="1" u="sng" dirty="0">
                <a:ln>
                  <a:solidFill>
                    <a:schemeClr val="accent4">
                      <a:lumMod val="50000"/>
                    </a:schemeClr>
                  </a:solidFill>
                </a:ln>
                <a:solidFill>
                  <a:schemeClr val="tx2">
                    <a:lumMod val="50000"/>
                  </a:schemeClr>
                </a:solidFill>
                <a:latin typeface="Times New Roman" panose="02020603050405020304" pitchFamily="18" charset="0"/>
                <a:cs typeface="Times New Roman" panose="02020603050405020304" pitchFamily="18" charset="0"/>
                <a:hlinkClick r:id="rId6"/>
              </a:rPr>
              <a:t>https://</a:t>
            </a:r>
            <a:r>
              <a:rPr lang="en-US" sz="2400" b="1" u="sng" dirty="0" smtClean="0">
                <a:ln>
                  <a:solidFill>
                    <a:schemeClr val="accent4">
                      <a:lumMod val="50000"/>
                    </a:schemeClr>
                  </a:solidFill>
                </a:ln>
                <a:solidFill>
                  <a:schemeClr val="tx2">
                    <a:lumMod val="50000"/>
                  </a:schemeClr>
                </a:solidFill>
                <a:latin typeface="Times New Roman" panose="02020603050405020304" pitchFamily="18" charset="0"/>
                <a:cs typeface="Times New Roman" panose="02020603050405020304" pitchFamily="18" charset="0"/>
                <a:hlinkClick r:id="rId6"/>
              </a:rPr>
              <a:t>www.tutorialspoint.com/html_online_training/index.ap</a:t>
            </a:r>
            <a:endParaRPr lang="en-US" sz="2400" b="1" u="sng" dirty="0">
              <a:ln>
                <a:solidFill>
                  <a:schemeClr val="accent4">
                    <a:lumMod val="50000"/>
                  </a:schemeClr>
                </a:solidFill>
              </a:ln>
              <a:solidFill>
                <a:schemeClr val="tx2">
                  <a:lumMod val="50000"/>
                </a:schemeClr>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IN" sz="2400" b="1" dirty="0">
              <a:ln>
                <a:solidFill>
                  <a:schemeClr val="accent4">
                    <a:lumMod val="50000"/>
                  </a:schemeClr>
                </a:solidFill>
              </a:ln>
              <a:solidFill>
                <a:schemeClr val="tx2">
                  <a:lumMod val="50000"/>
                </a:schemeClr>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400" b="1" u="sng" dirty="0">
                <a:ln>
                  <a:solidFill>
                    <a:schemeClr val="accent4">
                      <a:lumMod val="50000"/>
                    </a:schemeClr>
                  </a:solidFill>
                </a:ln>
                <a:solidFill>
                  <a:schemeClr val="tx2">
                    <a:lumMod val="50000"/>
                  </a:schemeClr>
                </a:solidFill>
                <a:latin typeface="Times New Roman" panose="02020603050405020304" pitchFamily="18" charset="0"/>
                <a:cs typeface="Times New Roman" panose="02020603050405020304" pitchFamily="18" charset="0"/>
                <a:hlinkClick r:id="rId7"/>
              </a:rPr>
              <a:t>https://www.tutorialspoint.com/css_online_training/index.asp</a:t>
            </a:r>
            <a:endParaRPr lang="en-US" sz="2400" b="1" u="sng" dirty="0">
              <a:ln>
                <a:solidFill>
                  <a:schemeClr val="accent4">
                    <a:lumMod val="50000"/>
                  </a:schemeClr>
                </a:solidFill>
              </a:ln>
              <a:solidFill>
                <a:schemeClr val="tx2">
                  <a:lumMod val="50000"/>
                </a:schemeClr>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IN" sz="2400" b="1" dirty="0">
              <a:ln>
                <a:solidFill>
                  <a:schemeClr val="accent4">
                    <a:lumMod val="50000"/>
                  </a:schemeClr>
                </a:solidFill>
              </a:ln>
              <a:solidFill>
                <a:schemeClr val="tx2">
                  <a:lumMod val="50000"/>
                </a:schemeClr>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400" b="1" u="sng" dirty="0">
                <a:ln>
                  <a:solidFill>
                    <a:schemeClr val="accent4">
                      <a:lumMod val="50000"/>
                    </a:schemeClr>
                  </a:solidFill>
                </a:ln>
                <a:solidFill>
                  <a:schemeClr val="tx2">
                    <a:lumMod val="50000"/>
                  </a:schemeClr>
                </a:solidFill>
                <a:latin typeface="Times New Roman" panose="02020603050405020304" pitchFamily="18" charset="0"/>
                <a:cs typeface="Times New Roman" panose="02020603050405020304" pitchFamily="18" charset="0"/>
                <a:hlinkClick r:id="rId8"/>
              </a:rPr>
              <a:t>https://en.wikipedia.org/wiki/Cascading_Style_Sheets</a:t>
            </a:r>
            <a:endParaRPr lang="en-IN" sz="2400" b="1" dirty="0">
              <a:ln>
                <a:solidFill>
                  <a:schemeClr val="accent4">
                    <a:lumMod val="50000"/>
                  </a:schemeClr>
                </a:solidFill>
              </a:ln>
              <a:solidFill>
                <a:schemeClr val="tx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25"/>
                                        </p:tgtEl>
                                        <p:attrNameLst>
                                          <p:attrName>style.visibility</p:attrName>
                                        </p:attrNameLst>
                                      </p:cBhvr>
                                      <p:to>
                                        <p:strVal val="visible"/>
                                      </p:to>
                                    </p:set>
                                    <p:animEffect transition="in" filter="fade">
                                      <p:cBhvr>
                                        <p:cTn id="14" dur="1000"/>
                                        <p:tgtEl>
                                          <p:spTgt spid="1025"/>
                                        </p:tgtEl>
                                      </p:cBhvr>
                                    </p:animEffect>
                                    <p:anim calcmode="lin" valueType="num">
                                      <p:cBhvr>
                                        <p:cTn id="15" dur="1000" fill="hold"/>
                                        <p:tgtEl>
                                          <p:spTgt spid="1025"/>
                                        </p:tgtEl>
                                        <p:attrNameLst>
                                          <p:attrName>ppt_x</p:attrName>
                                        </p:attrNameLst>
                                      </p:cBhvr>
                                      <p:tavLst>
                                        <p:tav tm="0">
                                          <p:val>
                                            <p:strVal val="#ppt_x"/>
                                          </p:val>
                                        </p:tav>
                                        <p:tav tm="100000">
                                          <p:val>
                                            <p:strVal val="#ppt_x"/>
                                          </p:val>
                                        </p:tav>
                                      </p:tavLst>
                                    </p:anim>
                                    <p:anim calcmode="lin" valueType="num">
                                      <p:cBhvr>
                                        <p:cTn id="16" dur="1000" fill="hold"/>
                                        <p:tgtEl>
                                          <p:spTgt spid="10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25" grpId="0"/>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0" y="1676400"/>
            <a:ext cx="7505700" cy="1600200"/>
          </a:xfrm>
        </p:spPr>
        <p:txBody>
          <a:bodyPr>
            <a:noAutofit/>
          </a:bodyPr>
          <a:lstStyle/>
          <a:p>
            <a:r>
              <a:rPr lang="en-IN" sz="9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odoni MT" panose="02070603080606020203" pitchFamily="18" charset="0"/>
              </a:rPr>
              <a:t>THANK YOU</a:t>
            </a:r>
          </a:p>
        </p:txBody>
      </p:sp>
      <p:sp>
        <p:nvSpPr>
          <p:cNvPr id="5" name="TextBox 4"/>
          <p:cNvSpPr txBox="1"/>
          <p:nvPr/>
        </p:nvSpPr>
        <p:spPr>
          <a:xfrm>
            <a:off x="228600" y="5715000"/>
            <a:ext cx="1196340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 presentation by  Manish </a:t>
            </a:r>
            <a:r>
              <a:rPr lang="en-IN" dirty="0" err="1">
                <a:latin typeface="Times New Roman" panose="02020603050405020304" pitchFamily="18" charset="0"/>
                <a:cs typeface="Times New Roman" panose="02020603050405020304" pitchFamily="18" charset="0"/>
              </a:rPr>
              <a:t>Parui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Kushankur</a:t>
            </a:r>
            <a:r>
              <a:rPr lang="en-IN" dirty="0">
                <a:latin typeface="Times New Roman" panose="02020603050405020304" pitchFamily="18" charset="0"/>
                <a:cs typeface="Times New Roman" panose="02020603050405020304" pitchFamily="18" charset="0"/>
              </a:rPr>
              <a:t> Das, </a:t>
            </a:r>
            <a:r>
              <a:rPr lang="en-IN" dirty="0" err="1">
                <a:latin typeface="Times New Roman" panose="02020603050405020304" pitchFamily="18" charset="0"/>
                <a:cs typeface="Times New Roman" panose="02020603050405020304" pitchFamily="18" charset="0"/>
              </a:rPr>
              <a:t>Adrita</a:t>
            </a:r>
            <a:r>
              <a:rPr lang="en-IN" dirty="0">
                <a:latin typeface="Times New Roman" panose="02020603050405020304" pitchFamily="18" charset="0"/>
                <a:cs typeface="Times New Roman" panose="02020603050405020304" pitchFamily="18" charset="0"/>
              </a:rPr>
              <a:t> Majumder, </a:t>
            </a:r>
            <a:r>
              <a:rPr lang="en-IN" dirty="0" err="1">
                <a:latin typeface="Times New Roman" panose="02020603050405020304" pitchFamily="18" charset="0"/>
                <a:cs typeface="Times New Roman" panose="02020603050405020304" pitchFamily="18" charset="0"/>
              </a:rPr>
              <a:t>Debyendu</a:t>
            </a:r>
            <a:r>
              <a:rPr lang="en-IN" dirty="0">
                <a:latin typeface="Times New Roman" panose="02020603050405020304" pitchFamily="18" charset="0"/>
                <a:cs typeface="Times New Roman" panose="02020603050405020304" pitchFamily="18" charset="0"/>
              </a:rPr>
              <a:t> Ghosh, </a:t>
            </a:r>
            <a:r>
              <a:rPr lang="en-IN" dirty="0" err="1">
                <a:latin typeface="Times New Roman" panose="02020603050405020304" pitchFamily="18" charset="0"/>
                <a:cs typeface="Times New Roman" panose="02020603050405020304" pitchFamily="18" charset="0"/>
              </a:rPr>
              <a:t>Masudur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Rahaman</a:t>
            </a:r>
            <a:r>
              <a:rPr lang="en-IN" dirty="0">
                <a:latin typeface="Times New Roman" panose="02020603050405020304" pitchFamily="18" charset="0"/>
                <a:cs typeface="Times New Roman" panose="02020603050405020304" pitchFamily="18" charset="0"/>
              </a:rPr>
              <a:t>, Manpreet Singh</a:t>
            </a:r>
          </a:p>
        </p:txBody>
      </p:sp>
      <p:sp>
        <p:nvSpPr>
          <p:cNvPr id="6" name="TextBox 5"/>
          <p:cNvSpPr txBox="1"/>
          <p:nvPr/>
        </p:nvSpPr>
        <p:spPr>
          <a:xfrm>
            <a:off x="685800" y="6115136"/>
            <a:ext cx="10744200" cy="369332"/>
          </a:xfrm>
          <a:prstGeom prst="rect">
            <a:avLst/>
          </a:prstGeom>
          <a:noFill/>
        </p:spPr>
        <p:txBody>
          <a:bodyPr wrap="square" rtlCol="0">
            <a:spAutoFit/>
          </a:bodyPr>
          <a:lstStyle/>
          <a:p>
            <a:pPr algn="r"/>
            <a:r>
              <a:rPr lang="en-IN" dirty="0">
                <a:latin typeface="Times New Roman" panose="02020603050405020304" pitchFamily="18" charset="0"/>
                <a:cs typeface="Times New Roman" panose="02020603050405020304" pitchFamily="18" charset="0"/>
              </a:rPr>
              <a:t>Techno India Salt Lake, Department of BCA</a:t>
            </a:r>
          </a:p>
        </p:txBody>
      </p:sp>
    </p:spTree>
    <p:extLst>
      <p:ext uri="{BB962C8B-B14F-4D97-AF65-F5344CB8AC3E}">
        <p14:creationId xmlns:p14="http://schemas.microsoft.com/office/powerpoint/2010/main" val="75069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1000"/>
                                        <p:tgtEl>
                                          <p:spTgt spid="4"/>
                                        </p:tgtEl>
                                      </p:cBhvr>
                                    </p:animEffect>
                                  </p:childTnLst>
                                </p:cTn>
                              </p:par>
                            </p:childTnLst>
                          </p:cTn>
                        </p:par>
                        <p:par>
                          <p:cTn id="8" fill="hold">
                            <p:stCondLst>
                              <p:cond delay="1000"/>
                            </p:stCondLst>
                            <p:childTnLst>
                              <p:par>
                                <p:cTn id="9" presetID="42"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anim calcmode="lin" valueType="num">
                                      <p:cBhvr>
                                        <p:cTn id="12" dur="500" fill="hold"/>
                                        <p:tgtEl>
                                          <p:spTgt spid="5"/>
                                        </p:tgtEl>
                                        <p:attrNameLst>
                                          <p:attrName>ppt_x</p:attrName>
                                        </p:attrNameLst>
                                      </p:cBhvr>
                                      <p:tavLst>
                                        <p:tav tm="0">
                                          <p:val>
                                            <p:strVal val="#ppt_x"/>
                                          </p:val>
                                        </p:tav>
                                        <p:tav tm="100000">
                                          <p:val>
                                            <p:strVal val="#ppt_x"/>
                                          </p:val>
                                        </p:tav>
                                      </p:tavLst>
                                    </p:anim>
                                    <p:anim calcmode="lin" valueType="num">
                                      <p:cBhvr>
                                        <p:cTn id="13" dur="500" fill="hold"/>
                                        <p:tgtEl>
                                          <p:spTgt spid="5"/>
                                        </p:tgtEl>
                                        <p:attrNameLst>
                                          <p:attrName>ppt_y</p:attrName>
                                        </p:attrNameLst>
                                      </p:cBhvr>
                                      <p:tavLst>
                                        <p:tav tm="0">
                                          <p:val>
                                            <p:strVal val="#ppt_y+.1"/>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41322"/>
            <a:ext cx="7924800" cy="1143000"/>
          </a:xfrm>
        </p:spPr>
        <p:txBody>
          <a:bodyPr>
            <a:normAutofit/>
          </a:bodyPr>
          <a:lstStyle/>
          <a:p>
            <a:r>
              <a:rPr lang="en-IN" sz="4400" b="1" dirty="0">
                <a:ln w="0"/>
                <a:solidFill>
                  <a:schemeClr val="accent1">
                    <a:lumMod val="50000"/>
                  </a:schemeClr>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COCOMO Estimation Method</a:t>
            </a:r>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1601531708"/>
              </p:ext>
            </p:extLst>
          </p:nvPr>
        </p:nvGraphicFramePr>
        <p:xfrm>
          <a:off x="645795" y="2091658"/>
          <a:ext cx="4358640" cy="3344626"/>
        </p:xfrm>
        <a:graphic>
          <a:graphicData uri="http://schemas.openxmlformats.org/drawingml/2006/table">
            <a:tbl>
              <a:tblPr firstRow="1" firstCol="1" bandRow="1">
                <a:tableStyleId>{5C22544A-7EE6-4342-B048-85BDC9FD1C3A}</a:tableStyleId>
              </a:tblPr>
              <a:tblGrid>
                <a:gridCol w="3352800">
                  <a:extLst>
                    <a:ext uri="{9D8B030D-6E8A-4147-A177-3AD203B41FA5}">
                      <a16:colId xmlns:a16="http://schemas.microsoft.com/office/drawing/2014/main" val="1895802423"/>
                    </a:ext>
                  </a:extLst>
                </a:gridCol>
                <a:gridCol w="1005840">
                  <a:extLst>
                    <a:ext uri="{9D8B030D-6E8A-4147-A177-3AD203B41FA5}">
                      <a16:colId xmlns:a16="http://schemas.microsoft.com/office/drawing/2014/main" val="904120893"/>
                    </a:ext>
                  </a:extLst>
                </a:gridCol>
              </a:tblGrid>
              <a:tr h="323812">
                <a:tc>
                  <a:txBody>
                    <a:bodyPr/>
                    <a:lstStyle/>
                    <a:p>
                      <a:pPr algn="ctr">
                        <a:spcAft>
                          <a:spcPts val="0"/>
                        </a:spcAft>
                      </a:pPr>
                      <a:r>
                        <a:rPr lang="en-IN" sz="1800" dirty="0">
                          <a:solidFill>
                            <a:schemeClr val="tx1"/>
                          </a:solidFill>
                          <a:effectLst/>
                          <a:latin typeface="Times New Roman" panose="02020603050405020304" pitchFamily="18" charset="0"/>
                          <a:cs typeface="Times New Roman" panose="02020603050405020304" pitchFamily="18" charset="0"/>
                        </a:rPr>
                        <a:t>Cost drivers</a:t>
                      </a:r>
                      <a:endParaRPr lang="en-IN" sz="18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92D050"/>
                    </a:solidFill>
                  </a:tcPr>
                </a:tc>
                <a:tc>
                  <a:txBody>
                    <a:bodyPr/>
                    <a:lstStyle/>
                    <a:p>
                      <a:pPr algn="ctr">
                        <a:spcAft>
                          <a:spcPts val="0"/>
                        </a:spcAft>
                      </a:pPr>
                      <a:r>
                        <a:rPr lang="en-IN" sz="1800" dirty="0">
                          <a:solidFill>
                            <a:schemeClr val="tx1"/>
                          </a:solidFill>
                          <a:effectLst/>
                          <a:latin typeface="Times New Roman" panose="02020603050405020304" pitchFamily="18" charset="0"/>
                          <a:cs typeface="Times New Roman" panose="02020603050405020304" pitchFamily="18" charset="0"/>
                        </a:rPr>
                        <a:t>Ratting</a:t>
                      </a:r>
                      <a:endParaRPr lang="en-IN" sz="18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92D050"/>
                    </a:solidFill>
                  </a:tcPr>
                </a:tc>
                <a:extLst>
                  <a:ext uri="{0D108BD9-81ED-4DB2-BD59-A6C34878D82A}">
                    <a16:rowId xmlns:a16="http://schemas.microsoft.com/office/drawing/2014/main" val="4135841978"/>
                  </a:ext>
                </a:extLst>
              </a:tr>
              <a:tr h="412029">
                <a:tc>
                  <a:txBody>
                    <a:bodyPr/>
                    <a:lstStyle/>
                    <a:p>
                      <a:pPr>
                        <a:spcAft>
                          <a:spcPts val="0"/>
                        </a:spcAft>
                        <a:tabLst>
                          <a:tab pos="2125980" algn="l"/>
                        </a:tabLst>
                      </a:pPr>
                      <a:r>
                        <a:rPr lang="en-IN" sz="1800" dirty="0">
                          <a:solidFill>
                            <a:schemeClr val="tx1"/>
                          </a:solidFill>
                          <a:effectLst/>
                          <a:latin typeface="Times New Roman" panose="02020603050405020304" pitchFamily="18" charset="0"/>
                          <a:cs typeface="Times New Roman" panose="02020603050405020304" pitchFamily="18" charset="0"/>
                        </a:rPr>
                        <a:t>Required software reliability</a:t>
                      </a:r>
                      <a:endParaRPr lang="en-IN" sz="18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92D050"/>
                    </a:solidFill>
                  </a:tcPr>
                </a:tc>
                <a:tc>
                  <a:txBody>
                    <a:bodyPr/>
                    <a:lstStyle/>
                    <a:p>
                      <a:pPr algn="ctr">
                        <a:spcAft>
                          <a:spcPts val="0"/>
                        </a:spcAft>
                      </a:pPr>
                      <a:r>
                        <a:rPr lang="en-IN" sz="1800" dirty="0">
                          <a:solidFill>
                            <a:schemeClr val="tx1"/>
                          </a:solidFill>
                          <a:effectLst/>
                          <a:latin typeface="Times New Roman" panose="02020603050405020304" pitchFamily="18" charset="0"/>
                          <a:cs typeface="Times New Roman" panose="02020603050405020304" pitchFamily="18" charset="0"/>
                        </a:rPr>
                        <a:t>1</a:t>
                      </a:r>
                      <a:endParaRPr lang="en-IN" sz="18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92D050"/>
                    </a:solidFill>
                  </a:tcPr>
                </a:tc>
                <a:extLst>
                  <a:ext uri="{0D108BD9-81ED-4DB2-BD59-A6C34878D82A}">
                    <a16:rowId xmlns:a16="http://schemas.microsoft.com/office/drawing/2014/main" val="509925211"/>
                  </a:ext>
                </a:extLst>
              </a:tr>
              <a:tr h="412029">
                <a:tc>
                  <a:txBody>
                    <a:bodyPr/>
                    <a:lstStyle/>
                    <a:p>
                      <a:pPr>
                        <a:spcAft>
                          <a:spcPts val="0"/>
                        </a:spcAft>
                      </a:pPr>
                      <a:r>
                        <a:rPr lang="en-IN" sz="1800" dirty="0">
                          <a:solidFill>
                            <a:schemeClr val="tx1"/>
                          </a:solidFill>
                          <a:effectLst/>
                          <a:latin typeface="Times New Roman" panose="02020603050405020304" pitchFamily="18" charset="0"/>
                          <a:cs typeface="Times New Roman" panose="02020603050405020304" pitchFamily="18" charset="0"/>
                        </a:rPr>
                        <a:t>Complexity of the product</a:t>
                      </a:r>
                      <a:endParaRPr lang="en-IN" sz="18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92D050"/>
                    </a:solidFill>
                  </a:tcPr>
                </a:tc>
                <a:tc>
                  <a:txBody>
                    <a:bodyPr/>
                    <a:lstStyle/>
                    <a:p>
                      <a:pPr algn="ctr">
                        <a:spcAft>
                          <a:spcPts val="0"/>
                        </a:spcAft>
                      </a:pPr>
                      <a:r>
                        <a:rPr lang="en-IN" sz="1800" dirty="0">
                          <a:solidFill>
                            <a:schemeClr val="tx1"/>
                          </a:solidFill>
                          <a:effectLst/>
                          <a:latin typeface="Times New Roman" panose="02020603050405020304" pitchFamily="18" charset="0"/>
                          <a:cs typeface="Times New Roman" panose="02020603050405020304" pitchFamily="18" charset="0"/>
                        </a:rPr>
                        <a:t>1</a:t>
                      </a:r>
                      <a:endParaRPr lang="en-IN" sz="18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92D050"/>
                    </a:solidFill>
                  </a:tcPr>
                </a:tc>
                <a:extLst>
                  <a:ext uri="{0D108BD9-81ED-4DB2-BD59-A6C34878D82A}">
                    <a16:rowId xmlns:a16="http://schemas.microsoft.com/office/drawing/2014/main" val="3939875014"/>
                  </a:ext>
                </a:extLst>
              </a:tr>
              <a:tr h="412029">
                <a:tc>
                  <a:txBody>
                    <a:bodyPr/>
                    <a:lstStyle/>
                    <a:p>
                      <a:pPr>
                        <a:spcAft>
                          <a:spcPts val="0"/>
                        </a:spcAft>
                      </a:pPr>
                      <a:r>
                        <a:rPr lang="en-IN" sz="1800" dirty="0">
                          <a:solidFill>
                            <a:schemeClr val="tx1"/>
                          </a:solidFill>
                          <a:effectLst/>
                          <a:latin typeface="Times New Roman" panose="02020603050405020304" pitchFamily="18" charset="0"/>
                          <a:cs typeface="Times New Roman" panose="02020603050405020304" pitchFamily="18" charset="0"/>
                        </a:rPr>
                        <a:t>Required turnabout time</a:t>
                      </a:r>
                      <a:endParaRPr lang="en-IN" sz="18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92D050"/>
                    </a:solidFill>
                  </a:tcPr>
                </a:tc>
                <a:tc>
                  <a:txBody>
                    <a:bodyPr/>
                    <a:lstStyle/>
                    <a:p>
                      <a:pPr algn="ctr">
                        <a:spcAft>
                          <a:spcPts val="0"/>
                        </a:spcAft>
                      </a:pPr>
                      <a:r>
                        <a:rPr lang="en-IN" sz="1800" dirty="0">
                          <a:solidFill>
                            <a:schemeClr val="tx1"/>
                          </a:solidFill>
                          <a:effectLst/>
                          <a:latin typeface="Times New Roman" panose="02020603050405020304" pitchFamily="18" charset="0"/>
                          <a:cs typeface="Times New Roman" panose="02020603050405020304" pitchFamily="18" charset="0"/>
                        </a:rPr>
                        <a:t>1</a:t>
                      </a:r>
                      <a:endParaRPr lang="en-IN" sz="18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92D050"/>
                    </a:solidFill>
                  </a:tcPr>
                </a:tc>
                <a:extLst>
                  <a:ext uri="{0D108BD9-81ED-4DB2-BD59-A6C34878D82A}">
                    <a16:rowId xmlns:a16="http://schemas.microsoft.com/office/drawing/2014/main" val="3245980232"/>
                  </a:ext>
                </a:extLst>
              </a:tr>
              <a:tr h="412029">
                <a:tc>
                  <a:txBody>
                    <a:bodyPr/>
                    <a:lstStyle/>
                    <a:p>
                      <a:pPr>
                        <a:spcAft>
                          <a:spcPts val="0"/>
                        </a:spcAft>
                      </a:pPr>
                      <a:r>
                        <a:rPr lang="en-IN" sz="1800" dirty="0">
                          <a:solidFill>
                            <a:schemeClr val="tx1"/>
                          </a:solidFill>
                          <a:effectLst/>
                          <a:latin typeface="Times New Roman" panose="02020603050405020304" pitchFamily="18" charset="0"/>
                          <a:cs typeface="Times New Roman" panose="02020603050405020304" pitchFamily="18" charset="0"/>
                        </a:rPr>
                        <a:t>Analyst capability</a:t>
                      </a:r>
                      <a:endParaRPr lang="en-IN" sz="18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92D050"/>
                    </a:solidFill>
                  </a:tcPr>
                </a:tc>
                <a:tc>
                  <a:txBody>
                    <a:bodyPr/>
                    <a:lstStyle/>
                    <a:p>
                      <a:pPr algn="ctr">
                        <a:spcAft>
                          <a:spcPts val="0"/>
                        </a:spcAft>
                      </a:pPr>
                      <a:r>
                        <a:rPr lang="en-IN" sz="1800" dirty="0">
                          <a:solidFill>
                            <a:schemeClr val="tx1"/>
                          </a:solidFill>
                          <a:effectLst/>
                          <a:latin typeface="Times New Roman" panose="02020603050405020304" pitchFamily="18" charset="0"/>
                          <a:cs typeface="Times New Roman" panose="02020603050405020304" pitchFamily="18" charset="0"/>
                        </a:rPr>
                        <a:t>1</a:t>
                      </a:r>
                      <a:endParaRPr lang="en-IN" sz="18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92D050"/>
                    </a:solidFill>
                  </a:tcPr>
                </a:tc>
                <a:extLst>
                  <a:ext uri="{0D108BD9-81ED-4DB2-BD59-A6C34878D82A}">
                    <a16:rowId xmlns:a16="http://schemas.microsoft.com/office/drawing/2014/main" val="1801198359"/>
                  </a:ext>
                </a:extLst>
              </a:tr>
              <a:tr h="412029">
                <a:tc>
                  <a:txBody>
                    <a:bodyPr/>
                    <a:lstStyle/>
                    <a:p>
                      <a:pPr>
                        <a:spcAft>
                          <a:spcPts val="0"/>
                        </a:spcAft>
                      </a:pPr>
                      <a:r>
                        <a:rPr lang="en-IN" sz="1800" dirty="0">
                          <a:solidFill>
                            <a:schemeClr val="tx1"/>
                          </a:solidFill>
                          <a:effectLst/>
                          <a:latin typeface="Times New Roman" panose="02020603050405020304" pitchFamily="18" charset="0"/>
                          <a:cs typeface="Times New Roman" panose="02020603050405020304" pitchFamily="18" charset="0"/>
                        </a:rPr>
                        <a:t>Applications experience</a:t>
                      </a:r>
                      <a:endParaRPr lang="en-IN" sz="18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92D050"/>
                    </a:solidFill>
                  </a:tcPr>
                </a:tc>
                <a:tc>
                  <a:txBody>
                    <a:bodyPr/>
                    <a:lstStyle/>
                    <a:p>
                      <a:pPr algn="ctr">
                        <a:spcAft>
                          <a:spcPts val="0"/>
                        </a:spcAft>
                      </a:pPr>
                      <a:r>
                        <a:rPr lang="en-IN" sz="1800" dirty="0">
                          <a:solidFill>
                            <a:schemeClr val="tx1"/>
                          </a:solidFill>
                          <a:effectLst/>
                          <a:latin typeface="Times New Roman" panose="02020603050405020304" pitchFamily="18" charset="0"/>
                          <a:cs typeface="Times New Roman" panose="02020603050405020304" pitchFamily="18" charset="0"/>
                        </a:rPr>
                        <a:t>1</a:t>
                      </a:r>
                      <a:endParaRPr lang="en-IN" sz="18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92D050"/>
                    </a:solidFill>
                  </a:tcPr>
                </a:tc>
                <a:extLst>
                  <a:ext uri="{0D108BD9-81ED-4DB2-BD59-A6C34878D82A}">
                    <a16:rowId xmlns:a16="http://schemas.microsoft.com/office/drawing/2014/main" val="1164402198"/>
                  </a:ext>
                </a:extLst>
              </a:tr>
              <a:tr h="548640">
                <a:tc>
                  <a:txBody>
                    <a:bodyPr/>
                    <a:lstStyle/>
                    <a:p>
                      <a:pPr>
                        <a:spcAft>
                          <a:spcPts val="0"/>
                        </a:spcAft>
                      </a:pPr>
                      <a:r>
                        <a:rPr lang="en-IN" sz="1800" dirty="0">
                          <a:solidFill>
                            <a:schemeClr val="tx1"/>
                          </a:solidFill>
                          <a:effectLst/>
                          <a:latin typeface="Times New Roman" panose="02020603050405020304" pitchFamily="18" charset="0"/>
                          <a:cs typeface="Times New Roman" panose="02020603050405020304" pitchFamily="18" charset="0"/>
                        </a:rPr>
                        <a:t>Programming language experience</a:t>
                      </a:r>
                      <a:endParaRPr lang="en-IN" sz="18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92D050"/>
                    </a:solidFill>
                  </a:tcPr>
                </a:tc>
                <a:tc>
                  <a:txBody>
                    <a:bodyPr/>
                    <a:lstStyle/>
                    <a:p>
                      <a:pPr algn="ctr">
                        <a:spcAft>
                          <a:spcPts val="0"/>
                        </a:spcAft>
                      </a:pPr>
                      <a:r>
                        <a:rPr lang="en-IN" sz="1800" dirty="0">
                          <a:solidFill>
                            <a:schemeClr val="tx1"/>
                          </a:solidFill>
                          <a:effectLst/>
                          <a:latin typeface="Times New Roman" panose="02020603050405020304" pitchFamily="18" charset="0"/>
                          <a:cs typeface="Times New Roman" panose="02020603050405020304" pitchFamily="18" charset="0"/>
                        </a:rPr>
                        <a:t>1</a:t>
                      </a:r>
                      <a:endParaRPr lang="en-IN" sz="18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92D050"/>
                    </a:solidFill>
                  </a:tcPr>
                </a:tc>
                <a:extLst>
                  <a:ext uri="{0D108BD9-81ED-4DB2-BD59-A6C34878D82A}">
                    <a16:rowId xmlns:a16="http://schemas.microsoft.com/office/drawing/2014/main" val="2237420947"/>
                  </a:ext>
                </a:extLst>
              </a:tr>
              <a:tr h="412029">
                <a:tc>
                  <a:txBody>
                    <a:bodyPr/>
                    <a:lstStyle/>
                    <a:p>
                      <a:pPr>
                        <a:spcAft>
                          <a:spcPts val="0"/>
                        </a:spcAft>
                      </a:pPr>
                      <a:r>
                        <a:rPr lang="en-IN" sz="1800" dirty="0">
                          <a:solidFill>
                            <a:schemeClr val="tx1"/>
                          </a:solidFill>
                          <a:effectLst/>
                          <a:latin typeface="Times New Roman" panose="02020603050405020304" pitchFamily="18" charset="0"/>
                          <a:cs typeface="Times New Roman" panose="02020603050405020304" pitchFamily="18" charset="0"/>
                        </a:rPr>
                        <a:t>Use of software tools</a:t>
                      </a:r>
                      <a:endParaRPr lang="en-IN" sz="18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92D050"/>
                    </a:solidFill>
                  </a:tcPr>
                </a:tc>
                <a:tc>
                  <a:txBody>
                    <a:bodyPr/>
                    <a:lstStyle/>
                    <a:p>
                      <a:pPr algn="ctr">
                        <a:spcAft>
                          <a:spcPts val="0"/>
                        </a:spcAft>
                      </a:pPr>
                      <a:r>
                        <a:rPr lang="en-IN" sz="1800" dirty="0">
                          <a:solidFill>
                            <a:schemeClr val="tx1"/>
                          </a:solidFill>
                          <a:effectLst/>
                          <a:latin typeface="Times New Roman" panose="02020603050405020304" pitchFamily="18" charset="0"/>
                          <a:cs typeface="Times New Roman" panose="02020603050405020304" pitchFamily="18" charset="0"/>
                        </a:rPr>
                        <a:t>1</a:t>
                      </a:r>
                      <a:endParaRPr lang="en-IN" sz="18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92D050"/>
                    </a:solidFill>
                  </a:tcPr>
                </a:tc>
                <a:extLst>
                  <a:ext uri="{0D108BD9-81ED-4DB2-BD59-A6C34878D82A}">
                    <a16:rowId xmlns:a16="http://schemas.microsoft.com/office/drawing/2014/main" val="3332080722"/>
                  </a:ext>
                </a:extLst>
              </a:tr>
            </a:tbl>
          </a:graphicData>
        </a:graphic>
      </p:graphicFrame>
      <p:sp>
        <p:nvSpPr>
          <p:cNvPr id="5" name="Content Placeholder 4"/>
          <p:cNvSpPr>
            <a:spLocks noGrp="1"/>
          </p:cNvSpPr>
          <p:nvPr>
            <p:ph sz="half" idx="2"/>
          </p:nvPr>
        </p:nvSpPr>
        <p:spPr>
          <a:xfrm>
            <a:off x="6400800" y="1422560"/>
            <a:ext cx="5638800" cy="5359240"/>
          </a:xfrm>
        </p:spPr>
        <p:txBody>
          <a:bodyPr>
            <a:noAutofit/>
          </a:bodyPr>
          <a:lstStyle/>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EAF = 1*1*1*1*1*1*1 = </a:t>
            </a:r>
            <a:r>
              <a:rPr lang="en-US" sz="2000" dirty="0" smtClean="0">
                <a:solidFill>
                  <a:schemeClr val="tx1"/>
                </a:solidFill>
                <a:latin typeface="Times New Roman" panose="02020603050405020304" pitchFamily="18" charset="0"/>
                <a:cs typeface="Times New Roman" panose="02020603050405020304" pitchFamily="18" charset="0"/>
              </a:rPr>
              <a:t>1</a:t>
            </a:r>
          </a:p>
          <a:p>
            <a:pPr marL="0" indent="0" algn="just">
              <a:buNone/>
            </a:pPr>
            <a:endParaRPr lang="en-IN" sz="14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000" dirty="0" smtClean="0">
                <a:solidFill>
                  <a:schemeClr val="tx1"/>
                </a:solidFill>
                <a:latin typeface="Times New Roman" panose="02020603050405020304" pitchFamily="18" charset="0"/>
                <a:cs typeface="Times New Roman" panose="02020603050405020304" pitchFamily="18" charset="0"/>
              </a:rPr>
              <a:t>Development </a:t>
            </a:r>
            <a:r>
              <a:rPr lang="en-US" sz="2000" dirty="0">
                <a:solidFill>
                  <a:schemeClr val="tx1"/>
                </a:solidFill>
                <a:latin typeface="Times New Roman" panose="02020603050405020304" pitchFamily="18" charset="0"/>
                <a:cs typeface="Times New Roman" panose="02020603050405020304" pitchFamily="18" charset="0"/>
              </a:rPr>
              <a:t>Effort = 3.2 * (KLOC)</a:t>
            </a:r>
            <a:r>
              <a:rPr lang="en-US" sz="2000" baseline="30000" dirty="0">
                <a:solidFill>
                  <a:schemeClr val="tx1"/>
                </a:solidFill>
                <a:latin typeface="Times New Roman" panose="02020603050405020304" pitchFamily="18" charset="0"/>
                <a:cs typeface="Times New Roman" panose="02020603050405020304" pitchFamily="18" charset="0"/>
              </a:rPr>
              <a:t>1.05 </a:t>
            </a:r>
            <a:r>
              <a:rPr lang="en-US" sz="2000" dirty="0">
                <a:solidFill>
                  <a:schemeClr val="tx1"/>
                </a:solidFill>
                <a:latin typeface="Times New Roman" panose="02020603050405020304" pitchFamily="18" charset="0"/>
                <a:cs typeface="Times New Roman" panose="02020603050405020304" pitchFamily="18" charset="0"/>
              </a:rPr>
              <a:t>* EAF</a:t>
            </a:r>
            <a:endParaRPr lang="en-IN" sz="20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		     = 3.2 * 1.5</a:t>
            </a:r>
            <a:r>
              <a:rPr lang="en-US" sz="2000" baseline="30000" dirty="0">
                <a:solidFill>
                  <a:schemeClr val="tx1"/>
                </a:solidFill>
                <a:latin typeface="Times New Roman" panose="02020603050405020304" pitchFamily="18" charset="0"/>
                <a:cs typeface="Times New Roman" panose="02020603050405020304" pitchFamily="18" charset="0"/>
              </a:rPr>
              <a:t>1.05 </a:t>
            </a:r>
            <a:r>
              <a:rPr lang="en-US" sz="2000" dirty="0">
                <a:solidFill>
                  <a:schemeClr val="tx1"/>
                </a:solidFill>
                <a:latin typeface="Times New Roman" panose="02020603050405020304" pitchFamily="18" charset="0"/>
                <a:cs typeface="Times New Roman" panose="02020603050405020304" pitchFamily="18" charset="0"/>
              </a:rPr>
              <a:t>* 1</a:t>
            </a:r>
            <a:endParaRPr lang="en-IN" sz="20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		     = 4.9 PM (approx.)</a:t>
            </a:r>
            <a:endParaRPr lang="en-IN" sz="20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 </a:t>
            </a:r>
            <a:endParaRPr lang="en-IN" sz="20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Development time  = 2.5 * (Effort)</a:t>
            </a:r>
            <a:r>
              <a:rPr lang="en-US" sz="2000" baseline="30000" dirty="0">
                <a:solidFill>
                  <a:schemeClr val="tx1"/>
                </a:solidFill>
                <a:latin typeface="Times New Roman" panose="02020603050405020304" pitchFamily="18" charset="0"/>
                <a:cs typeface="Times New Roman" panose="02020603050405020304" pitchFamily="18" charset="0"/>
              </a:rPr>
              <a:t>0.38 </a:t>
            </a:r>
            <a:endParaRPr lang="en-IN" sz="20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		   = 4.6 months (approx.).</a:t>
            </a:r>
            <a:endParaRPr lang="en-IN" sz="20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		   = 4 months 18 days (approx</a:t>
            </a:r>
            <a:r>
              <a:rPr lang="en-US" sz="2000" dirty="0" smtClean="0">
                <a:solidFill>
                  <a:schemeClr val="tx1"/>
                </a:solidFill>
                <a:latin typeface="Times New Roman" panose="02020603050405020304" pitchFamily="18" charset="0"/>
                <a:cs typeface="Times New Roman" panose="02020603050405020304" pitchFamily="18" charset="0"/>
              </a:rPr>
              <a:t>.).</a:t>
            </a:r>
            <a:endParaRPr lang="en-US" sz="1400" dirty="0" smtClean="0">
              <a:solidFill>
                <a:schemeClr val="tx1"/>
              </a:solidFill>
              <a:latin typeface="Times New Roman" panose="02020603050405020304" pitchFamily="18" charset="0"/>
              <a:cs typeface="Times New Roman" panose="02020603050405020304" pitchFamily="18" charset="0"/>
            </a:endParaRPr>
          </a:p>
          <a:p>
            <a:pPr marL="0" indent="0" algn="just">
              <a:buNone/>
            </a:pPr>
            <a:endParaRPr lang="en-IN" sz="14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000" dirty="0" smtClean="0">
                <a:solidFill>
                  <a:schemeClr val="tx1"/>
                </a:solidFill>
                <a:latin typeface="Times New Roman" panose="02020603050405020304" pitchFamily="18" charset="0"/>
                <a:cs typeface="Times New Roman" panose="02020603050405020304" pitchFamily="18" charset="0"/>
              </a:rPr>
              <a:t>Note</a:t>
            </a:r>
            <a:r>
              <a:rPr lang="en-US" sz="2000" dirty="0">
                <a:solidFill>
                  <a:schemeClr val="tx1"/>
                </a:solidFill>
                <a:latin typeface="Times New Roman" panose="02020603050405020304" pitchFamily="18" charset="0"/>
                <a:cs typeface="Times New Roman" panose="02020603050405020304" pitchFamily="18" charset="0"/>
              </a:rPr>
              <a:t>: we consider our project as organic type. And we follow Intermediate COCOMO estimation method to calculate effort and development time.</a:t>
            </a:r>
            <a:endParaRPr lang="en-IN" sz="2000" dirty="0">
              <a:solidFill>
                <a:schemeClr val="tx1"/>
              </a:solidFill>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7" name="Rectangle 1"/>
          <p:cNvSpPr>
            <a:spLocks noChangeArrowheads="1"/>
          </p:cNvSpPr>
          <p:nvPr/>
        </p:nvSpPr>
        <p:spPr bwMode="auto">
          <a:xfrm>
            <a:off x="851130" y="5718753"/>
            <a:ext cx="413385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125663" algn="l"/>
              </a:tabLst>
              <a:defRPr>
                <a:solidFill>
                  <a:schemeClr val="tx1"/>
                </a:solidFill>
                <a:latin typeface="Arial" panose="020B0604020202020204" pitchFamily="34" charset="0"/>
              </a:defRPr>
            </a:lvl1pPr>
            <a:lvl2pPr eaLnBrk="0" fontAlgn="base" hangingPunct="0">
              <a:spcBef>
                <a:spcPct val="0"/>
              </a:spcBef>
              <a:spcAft>
                <a:spcPct val="0"/>
              </a:spcAft>
              <a:tabLst>
                <a:tab pos="2125663" algn="l"/>
              </a:tabLst>
              <a:defRPr>
                <a:solidFill>
                  <a:schemeClr val="tx1"/>
                </a:solidFill>
                <a:latin typeface="Arial" panose="020B0604020202020204" pitchFamily="34" charset="0"/>
              </a:defRPr>
            </a:lvl2pPr>
            <a:lvl3pPr eaLnBrk="0" fontAlgn="base" hangingPunct="0">
              <a:spcBef>
                <a:spcPct val="0"/>
              </a:spcBef>
              <a:spcAft>
                <a:spcPct val="0"/>
              </a:spcAft>
              <a:tabLst>
                <a:tab pos="2125663" algn="l"/>
              </a:tabLst>
              <a:defRPr>
                <a:solidFill>
                  <a:schemeClr val="tx1"/>
                </a:solidFill>
                <a:latin typeface="Arial" panose="020B0604020202020204" pitchFamily="34" charset="0"/>
              </a:defRPr>
            </a:lvl3pPr>
            <a:lvl4pPr eaLnBrk="0" fontAlgn="base" hangingPunct="0">
              <a:spcBef>
                <a:spcPct val="0"/>
              </a:spcBef>
              <a:spcAft>
                <a:spcPct val="0"/>
              </a:spcAft>
              <a:tabLst>
                <a:tab pos="2125663" algn="l"/>
              </a:tabLst>
              <a:defRPr>
                <a:solidFill>
                  <a:schemeClr val="tx1"/>
                </a:solidFill>
                <a:latin typeface="Arial" panose="020B0604020202020204" pitchFamily="34" charset="0"/>
              </a:defRPr>
            </a:lvl4pPr>
            <a:lvl5pPr eaLnBrk="0" fontAlgn="base" hangingPunct="0">
              <a:spcBef>
                <a:spcPct val="0"/>
              </a:spcBef>
              <a:spcAft>
                <a:spcPct val="0"/>
              </a:spcAft>
              <a:tabLst>
                <a:tab pos="2125663" algn="l"/>
              </a:tabLst>
              <a:defRPr>
                <a:solidFill>
                  <a:schemeClr val="tx1"/>
                </a:solidFill>
                <a:latin typeface="Arial" panose="020B0604020202020204" pitchFamily="34" charset="0"/>
              </a:defRPr>
            </a:lvl5pPr>
            <a:lvl6pPr eaLnBrk="0" fontAlgn="base" hangingPunct="0">
              <a:spcBef>
                <a:spcPct val="0"/>
              </a:spcBef>
              <a:spcAft>
                <a:spcPct val="0"/>
              </a:spcAft>
              <a:tabLst>
                <a:tab pos="2125663" algn="l"/>
              </a:tabLst>
              <a:defRPr>
                <a:solidFill>
                  <a:schemeClr val="tx1"/>
                </a:solidFill>
                <a:latin typeface="Arial" panose="020B0604020202020204" pitchFamily="34" charset="0"/>
              </a:defRPr>
            </a:lvl6pPr>
            <a:lvl7pPr eaLnBrk="0" fontAlgn="base" hangingPunct="0">
              <a:spcBef>
                <a:spcPct val="0"/>
              </a:spcBef>
              <a:spcAft>
                <a:spcPct val="0"/>
              </a:spcAft>
              <a:tabLst>
                <a:tab pos="2125663" algn="l"/>
              </a:tabLst>
              <a:defRPr>
                <a:solidFill>
                  <a:schemeClr val="tx1"/>
                </a:solidFill>
                <a:latin typeface="Arial" panose="020B0604020202020204" pitchFamily="34" charset="0"/>
              </a:defRPr>
            </a:lvl7pPr>
            <a:lvl8pPr eaLnBrk="0" fontAlgn="base" hangingPunct="0">
              <a:spcBef>
                <a:spcPct val="0"/>
              </a:spcBef>
              <a:spcAft>
                <a:spcPct val="0"/>
              </a:spcAft>
              <a:tabLst>
                <a:tab pos="2125663" algn="l"/>
              </a:tabLst>
              <a:defRPr>
                <a:solidFill>
                  <a:schemeClr val="tx1"/>
                </a:solidFill>
                <a:latin typeface="Arial" panose="020B0604020202020204" pitchFamily="34" charset="0"/>
              </a:defRPr>
            </a:lvl8pPr>
            <a:lvl9pPr eaLnBrk="0" fontAlgn="base" hangingPunct="0">
              <a:spcBef>
                <a:spcPct val="0"/>
              </a:spcBef>
              <a:spcAft>
                <a:spcPct val="0"/>
              </a:spcAft>
              <a:tabLst>
                <a:tab pos="212566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125663" algn="l"/>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Total LOC = 1500</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125663" algn="l"/>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Then, KLOC = 1.5</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TextBox 7"/>
          <p:cNvSpPr txBox="1"/>
          <p:nvPr/>
        </p:nvSpPr>
        <p:spPr>
          <a:xfrm>
            <a:off x="513945" y="1347524"/>
            <a:ext cx="5334000"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We consider following cost drivers:</a:t>
            </a:r>
          </a:p>
        </p:txBody>
      </p:sp>
    </p:spTree>
    <p:extLst>
      <p:ext uri="{BB962C8B-B14F-4D97-AF65-F5344CB8AC3E}">
        <p14:creationId xmlns:p14="http://schemas.microsoft.com/office/powerpoint/2010/main" val="310421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subTnLst>
                                    <p:audio>
                                      <p:cMediaNode vol="0" mute="1">
                                        <p:cTn display="0" masterRel="sameClick">
                                          <p:stCondLst>
                                            <p:cond evt="begin" delay="0">
                                              <p:tn val="10"/>
                                            </p:cond>
                                          </p:stCondLst>
                                          <p:endCondLst>
                                            <p:cond evt="onStopAudio" delay="0">
                                              <p:tgtEl>
                                                <p:sldTgt/>
                                              </p:tgtEl>
                                            </p:cond>
                                          </p:endCondLst>
                                        </p:cTn>
                                        <p:tgtEl>
                                          <p:sndTgt r:embed="rId2" name="bomb.wav"/>
                                        </p:tgtEl>
                                      </p:cMediaNode>
                                    </p:audio>
                                  </p:sub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animEffect transition="in" filter="fade">
                                      <p:cBhvr>
                                        <p:cTn id="31" dur="1000"/>
                                        <p:tgtEl>
                                          <p:spTgt spid="5">
                                            <p:txEl>
                                              <p:pRg st="0" end="0"/>
                                            </p:txEl>
                                          </p:spTgt>
                                        </p:tgtEl>
                                      </p:cBhvr>
                                    </p:animEffect>
                                    <p:anim calcmode="lin" valueType="num">
                                      <p:cBhvr>
                                        <p:cTn id="3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33" dur="1000" fill="hold"/>
                                        <p:tgtEl>
                                          <p:spTgt spid="5">
                                            <p:txEl>
                                              <p:pRg st="0" end="0"/>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
                                            <p:txEl>
                                              <p:pRg st="2" end="2"/>
                                            </p:txEl>
                                          </p:spTgt>
                                        </p:tgtEl>
                                        <p:attrNameLst>
                                          <p:attrName>style.visibility</p:attrName>
                                        </p:attrNameLst>
                                      </p:cBhvr>
                                      <p:to>
                                        <p:strVal val="visible"/>
                                      </p:to>
                                    </p:set>
                                    <p:animEffect transition="in" filter="fade">
                                      <p:cBhvr>
                                        <p:cTn id="36" dur="1000"/>
                                        <p:tgtEl>
                                          <p:spTgt spid="5">
                                            <p:txEl>
                                              <p:pRg st="2" end="2"/>
                                            </p:txEl>
                                          </p:spTgt>
                                        </p:tgtEl>
                                      </p:cBhvr>
                                    </p:animEffect>
                                    <p:anim calcmode="lin" valueType="num">
                                      <p:cBhvr>
                                        <p:cTn id="37"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8" dur="1000" fill="hold"/>
                                        <p:tgtEl>
                                          <p:spTgt spid="5">
                                            <p:txEl>
                                              <p:pRg st="2" end="2"/>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animEffect transition="in" filter="fade">
                                      <p:cBhvr>
                                        <p:cTn id="41" dur="1000"/>
                                        <p:tgtEl>
                                          <p:spTgt spid="5">
                                            <p:txEl>
                                              <p:pRg st="3" end="3"/>
                                            </p:txEl>
                                          </p:spTgt>
                                        </p:tgtEl>
                                      </p:cBhvr>
                                    </p:animEffect>
                                    <p:anim calcmode="lin" valueType="num">
                                      <p:cBhvr>
                                        <p:cTn id="42"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43" dur="1000" fill="hold"/>
                                        <p:tgtEl>
                                          <p:spTgt spid="5">
                                            <p:txEl>
                                              <p:pRg st="3" end="3"/>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5">
                                            <p:txEl>
                                              <p:pRg st="4" end="4"/>
                                            </p:txEl>
                                          </p:spTgt>
                                        </p:tgtEl>
                                        <p:attrNameLst>
                                          <p:attrName>style.visibility</p:attrName>
                                        </p:attrNameLst>
                                      </p:cBhvr>
                                      <p:to>
                                        <p:strVal val="visible"/>
                                      </p:to>
                                    </p:set>
                                    <p:animEffect transition="in" filter="fade">
                                      <p:cBhvr>
                                        <p:cTn id="46" dur="1000"/>
                                        <p:tgtEl>
                                          <p:spTgt spid="5">
                                            <p:txEl>
                                              <p:pRg st="4" end="4"/>
                                            </p:txEl>
                                          </p:spTgt>
                                        </p:tgtEl>
                                      </p:cBhvr>
                                    </p:animEffect>
                                    <p:anim calcmode="lin" valueType="num">
                                      <p:cBhvr>
                                        <p:cTn id="47"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48" dur="1000" fill="hold"/>
                                        <p:tgtEl>
                                          <p:spTgt spid="5">
                                            <p:txEl>
                                              <p:pRg st="4" end="4"/>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5">
                                            <p:txEl>
                                              <p:pRg st="5" end="5"/>
                                            </p:txEl>
                                          </p:spTgt>
                                        </p:tgtEl>
                                        <p:attrNameLst>
                                          <p:attrName>style.visibility</p:attrName>
                                        </p:attrNameLst>
                                      </p:cBhvr>
                                      <p:to>
                                        <p:strVal val="visible"/>
                                      </p:to>
                                    </p:set>
                                    <p:animEffect transition="in" filter="fade">
                                      <p:cBhvr>
                                        <p:cTn id="51" dur="1000"/>
                                        <p:tgtEl>
                                          <p:spTgt spid="5">
                                            <p:txEl>
                                              <p:pRg st="5" end="5"/>
                                            </p:txEl>
                                          </p:spTgt>
                                        </p:tgtEl>
                                      </p:cBhvr>
                                    </p:animEffect>
                                    <p:anim calcmode="lin" valueType="num">
                                      <p:cBhvr>
                                        <p:cTn id="52"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53" dur="1000" fill="hold"/>
                                        <p:tgtEl>
                                          <p:spTgt spid="5">
                                            <p:txEl>
                                              <p:pRg st="5" end="5"/>
                                            </p:tx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5">
                                            <p:txEl>
                                              <p:pRg st="6" end="6"/>
                                            </p:txEl>
                                          </p:spTgt>
                                        </p:tgtEl>
                                        <p:attrNameLst>
                                          <p:attrName>style.visibility</p:attrName>
                                        </p:attrNameLst>
                                      </p:cBhvr>
                                      <p:to>
                                        <p:strVal val="visible"/>
                                      </p:to>
                                    </p:set>
                                    <p:animEffect transition="in" filter="fade">
                                      <p:cBhvr>
                                        <p:cTn id="56" dur="1000"/>
                                        <p:tgtEl>
                                          <p:spTgt spid="5">
                                            <p:txEl>
                                              <p:pRg st="6" end="6"/>
                                            </p:txEl>
                                          </p:spTgt>
                                        </p:tgtEl>
                                      </p:cBhvr>
                                    </p:animEffect>
                                    <p:anim calcmode="lin" valueType="num">
                                      <p:cBhvr>
                                        <p:cTn id="57"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5">
                                            <p:txEl>
                                              <p:pRg st="6" end="6"/>
                                            </p:txEl>
                                          </p:spTgt>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5">
                                            <p:txEl>
                                              <p:pRg st="7" end="7"/>
                                            </p:txEl>
                                          </p:spTgt>
                                        </p:tgtEl>
                                        <p:attrNameLst>
                                          <p:attrName>style.visibility</p:attrName>
                                        </p:attrNameLst>
                                      </p:cBhvr>
                                      <p:to>
                                        <p:strVal val="visible"/>
                                      </p:to>
                                    </p:set>
                                    <p:animEffect transition="in" filter="fade">
                                      <p:cBhvr>
                                        <p:cTn id="61" dur="1000"/>
                                        <p:tgtEl>
                                          <p:spTgt spid="5">
                                            <p:txEl>
                                              <p:pRg st="7" end="7"/>
                                            </p:txEl>
                                          </p:spTgt>
                                        </p:tgtEl>
                                      </p:cBhvr>
                                    </p:animEffect>
                                    <p:anim calcmode="lin" valueType="num">
                                      <p:cBhvr>
                                        <p:cTn id="62"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63" dur="1000" fill="hold"/>
                                        <p:tgtEl>
                                          <p:spTgt spid="5">
                                            <p:txEl>
                                              <p:pRg st="7" end="7"/>
                                            </p:txEl>
                                          </p:spTgt>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5">
                                            <p:txEl>
                                              <p:pRg st="8" end="8"/>
                                            </p:txEl>
                                          </p:spTgt>
                                        </p:tgtEl>
                                        <p:attrNameLst>
                                          <p:attrName>style.visibility</p:attrName>
                                        </p:attrNameLst>
                                      </p:cBhvr>
                                      <p:to>
                                        <p:strVal val="visible"/>
                                      </p:to>
                                    </p:set>
                                    <p:animEffect transition="in" filter="fade">
                                      <p:cBhvr>
                                        <p:cTn id="66" dur="1000"/>
                                        <p:tgtEl>
                                          <p:spTgt spid="5">
                                            <p:txEl>
                                              <p:pRg st="8" end="8"/>
                                            </p:txEl>
                                          </p:spTgt>
                                        </p:tgtEl>
                                      </p:cBhvr>
                                    </p:animEffect>
                                    <p:anim calcmode="lin" valueType="num">
                                      <p:cBhvr>
                                        <p:cTn id="67"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68" dur="1000" fill="hold"/>
                                        <p:tgtEl>
                                          <p:spTgt spid="5">
                                            <p:txEl>
                                              <p:pRg st="8" end="8"/>
                                            </p:txEl>
                                          </p:spTgt>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5">
                                            <p:txEl>
                                              <p:pRg st="10" end="10"/>
                                            </p:txEl>
                                          </p:spTgt>
                                        </p:tgtEl>
                                        <p:attrNameLst>
                                          <p:attrName>style.visibility</p:attrName>
                                        </p:attrNameLst>
                                      </p:cBhvr>
                                      <p:to>
                                        <p:strVal val="visible"/>
                                      </p:to>
                                    </p:set>
                                    <p:animEffect transition="in" filter="fade">
                                      <p:cBhvr>
                                        <p:cTn id="71" dur="1000"/>
                                        <p:tgtEl>
                                          <p:spTgt spid="5">
                                            <p:txEl>
                                              <p:pRg st="10" end="10"/>
                                            </p:txEl>
                                          </p:spTgt>
                                        </p:tgtEl>
                                      </p:cBhvr>
                                    </p:animEffect>
                                    <p:anim calcmode="lin" valueType="num">
                                      <p:cBhvr>
                                        <p:cTn id="72"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73" dur="10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uiExpand="1" build="p"/>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981200" y="0"/>
            <a:ext cx="7913513" cy="892552"/>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cs typeface="Times New Roman" panose="02020603050405020304" pitchFamily="18" charset="0"/>
              </a:rPr>
              <a:t>Requirement Specification</a:t>
            </a:r>
          </a:p>
        </p:txBody>
      </p:sp>
      <p:sp>
        <p:nvSpPr>
          <p:cNvPr id="3" name="Rectangle 2"/>
          <p:cNvSpPr/>
          <p:nvPr/>
        </p:nvSpPr>
        <p:spPr>
          <a:xfrm>
            <a:off x="0" y="1371600"/>
            <a:ext cx="5784918" cy="646331"/>
          </a:xfrm>
          <a:prstGeom prst="rect">
            <a:avLst/>
          </a:prstGeom>
          <a:noFill/>
        </p:spPr>
        <p:txBody>
          <a:bodyPr wrap="none" lIns="91440" tIns="45720" rIns="91440" bIns="45720">
            <a:spAutoFit/>
          </a:bodyPr>
          <a:lstStyle/>
          <a:p>
            <a:pPr marL="571500" indent="-571500" algn="ctr">
              <a:buFont typeface="Wingdings" panose="05000000000000000000" pitchFamily="2" charset="2"/>
              <a:buChar char="q"/>
            </a:pPr>
            <a:r>
              <a:rPr lang="en-US" sz="3600" b="1" dirty="0">
                <a:ln w="13462">
                  <a:solidFill>
                    <a:schemeClr val="bg1"/>
                  </a:solidFill>
                  <a:prstDash val="solid"/>
                </a:ln>
                <a:effectLst>
                  <a:outerShdw dist="38100" dir="2700000" algn="bl" rotWithShape="0">
                    <a:schemeClr val="accent5"/>
                  </a:outerShdw>
                </a:effectLst>
                <a:latin typeface="Times New Roman" panose="02020603050405020304" pitchFamily="18" charset="0"/>
                <a:cs typeface="Times New Roman" panose="02020603050405020304" pitchFamily="18" charset="0"/>
              </a:rPr>
              <a:t>Hardware Requirement:</a:t>
            </a:r>
          </a:p>
        </p:txBody>
      </p:sp>
      <p:sp>
        <p:nvSpPr>
          <p:cNvPr id="1025" name="Rectangle 1"/>
          <p:cNvSpPr>
            <a:spLocks noChangeArrowheads="1"/>
          </p:cNvSpPr>
          <p:nvPr/>
        </p:nvSpPr>
        <p:spPr bwMode="auto">
          <a:xfrm>
            <a:off x="533400" y="2224253"/>
            <a:ext cx="5029200" cy="37240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scene3d>
              <a:camera prst="orthographicFront"/>
              <a:lightRig rig="harsh" dir="t"/>
            </a:scene3d>
            <a:sp3d extrusionH="57150" prstMaterial="matte">
              <a:bevelT w="63500" h="12700" prst="angle"/>
              <a:contourClr>
                <a:schemeClr val="bg1">
                  <a:lumMod val="65000"/>
                </a:schemeClr>
              </a:contourClr>
            </a:sp3d>
          </a:bodyPr>
          <a:lstStyle/>
          <a:p>
            <a:r>
              <a:rPr lang="en-IN" sz="2400" b="1" dirty="0">
                <a:ln>
                  <a:solidFill>
                    <a:schemeClr val="accent6">
                      <a:lumMod val="50000"/>
                    </a:schemeClr>
                  </a:solidFill>
                </a:ln>
                <a:solidFill>
                  <a:schemeClr val="accent3"/>
                </a:solidFill>
                <a:latin typeface="Times New Roman" panose="02020603050405020304" pitchFamily="18" charset="0"/>
                <a:cs typeface="Times New Roman" panose="02020603050405020304" pitchFamily="18" charset="0"/>
              </a:rPr>
              <a:t>Server side: -</a:t>
            </a:r>
          </a:p>
          <a:p>
            <a:pPr marL="285750" lvl="0" indent="-285750">
              <a:buFont typeface="Arial" panose="020B0604020202020204" pitchFamily="34" charset="0"/>
              <a:buChar char="•"/>
            </a:pPr>
            <a:r>
              <a:rPr lang="en-US" sz="2400" b="1" dirty="0">
                <a:ln>
                  <a:solidFill>
                    <a:schemeClr val="accent6">
                      <a:lumMod val="50000"/>
                    </a:schemeClr>
                  </a:solidFill>
                </a:ln>
                <a:solidFill>
                  <a:schemeClr val="accent3"/>
                </a:solidFill>
                <a:latin typeface="Times New Roman" panose="02020603050405020304" pitchFamily="18" charset="0"/>
                <a:cs typeface="Times New Roman" panose="02020603050405020304" pitchFamily="18" charset="0"/>
              </a:rPr>
              <a:t>Processor: x64, 1.4Ghz</a:t>
            </a:r>
            <a:endParaRPr lang="en-IN" sz="2400" b="1" dirty="0">
              <a:ln>
                <a:solidFill>
                  <a:schemeClr val="accent6">
                    <a:lumMod val="50000"/>
                  </a:schemeClr>
                </a:solidFill>
              </a:ln>
              <a:solidFill>
                <a:schemeClr val="accent3"/>
              </a:solidFill>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400" b="1" dirty="0">
                <a:ln>
                  <a:solidFill>
                    <a:schemeClr val="accent6">
                      <a:lumMod val="50000"/>
                    </a:schemeClr>
                  </a:solidFill>
                </a:ln>
                <a:solidFill>
                  <a:schemeClr val="accent3"/>
                </a:solidFill>
                <a:latin typeface="Times New Roman" panose="02020603050405020304" pitchFamily="18" charset="0"/>
                <a:cs typeface="Times New Roman" panose="02020603050405020304" pitchFamily="18" charset="0"/>
              </a:rPr>
              <a:t>Memory: 1GB</a:t>
            </a:r>
            <a:endParaRPr lang="en-IN" sz="2400" b="1" dirty="0">
              <a:ln>
                <a:solidFill>
                  <a:schemeClr val="accent6">
                    <a:lumMod val="50000"/>
                  </a:schemeClr>
                </a:solidFill>
              </a:ln>
              <a:solidFill>
                <a:schemeClr val="accent3"/>
              </a:solidFill>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400" b="1" dirty="0">
                <a:ln>
                  <a:solidFill>
                    <a:schemeClr val="accent6">
                      <a:lumMod val="50000"/>
                    </a:schemeClr>
                  </a:solidFill>
                </a:ln>
                <a:solidFill>
                  <a:schemeClr val="accent3"/>
                </a:solidFill>
                <a:latin typeface="Times New Roman" panose="02020603050405020304" pitchFamily="18" charset="0"/>
                <a:cs typeface="Times New Roman" panose="02020603050405020304" pitchFamily="18" charset="0"/>
              </a:rPr>
              <a:t>Drive space: 1GB</a:t>
            </a:r>
            <a:endParaRPr lang="en-IN" sz="2400" b="1" dirty="0">
              <a:ln>
                <a:solidFill>
                  <a:schemeClr val="accent6">
                    <a:lumMod val="50000"/>
                  </a:schemeClr>
                </a:solidFill>
              </a:ln>
              <a:solidFill>
                <a:schemeClr val="accent3"/>
              </a:solidFill>
              <a:latin typeface="Times New Roman" panose="02020603050405020304" pitchFamily="18" charset="0"/>
              <a:cs typeface="Times New Roman" panose="02020603050405020304" pitchFamily="18" charset="0"/>
            </a:endParaRPr>
          </a:p>
          <a:p>
            <a:r>
              <a:rPr lang="en-IN" sz="2400" b="1" dirty="0">
                <a:ln>
                  <a:solidFill>
                    <a:schemeClr val="accent6">
                      <a:lumMod val="50000"/>
                    </a:schemeClr>
                  </a:solidFill>
                </a:ln>
                <a:solidFill>
                  <a:schemeClr val="accent3"/>
                </a:solidFill>
                <a:latin typeface="Times New Roman" panose="02020603050405020304" pitchFamily="18" charset="0"/>
                <a:cs typeface="Times New Roman" panose="02020603050405020304" pitchFamily="18" charset="0"/>
              </a:rPr>
              <a:t> </a:t>
            </a:r>
          </a:p>
          <a:p>
            <a:r>
              <a:rPr lang="en-IN" sz="2400" b="1" dirty="0">
                <a:ln>
                  <a:solidFill>
                    <a:schemeClr val="accent6">
                      <a:lumMod val="50000"/>
                    </a:schemeClr>
                  </a:solidFill>
                </a:ln>
                <a:solidFill>
                  <a:schemeClr val="accent3"/>
                </a:solidFill>
                <a:latin typeface="Times New Roman" panose="02020603050405020304" pitchFamily="18" charset="0"/>
                <a:cs typeface="Times New Roman" panose="02020603050405020304" pitchFamily="18" charset="0"/>
              </a:rPr>
              <a:t>Client side: -</a:t>
            </a:r>
          </a:p>
          <a:p>
            <a:pPr marL="285750" lvl="0" indent="-285750">
              <a:buFont typeface="Arial" panose="020B0604020202020204" pitchFamily="34" charset="0"/>
              <a:buChar char="•"/>
            </a:pPr>
            <a:r>
              <a:rPr lang="en-US" sz="2400" b="1" dirty="0">
                <a:ln>
                  <a:solidFill>
                    <a:schemeClr val="accent6">
                      <a:lumMod val="50000"/>
                    </a:schemeClr>
                  </a:solidFill>
                </a:ln>
                <a:solidFill>
                  <a:schemeClr val="accent3"/>
                </a:solidFill>
                <a:latin typeface="Times New Roman" panose="02020603050405020304" pitchFamily="18" charset="0"/>
                <a:cs typeface="Times New Roman" panose="02020603050405020304" pitchFamily="18" charset="0"/>
              </a:rPr>
              <a:t>Processor: x32 or x64 1Ghz</a:t>
            </a:r>
            <a:endParaRPr lang="en-IN" sz="2400" b="1" dirty="0">
              <a:ln>
                <a:solidFill>
                  <a:schemeClr val="accent6">
                    <a:lumMod val="50000"/>
                  </a:schemeClr>
                </a:solidFill>
              </a:ln>
              <a:solidFill>
                <a:schemeClr val="accent3"/>
              </a:solidFill>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400" b="1" dirty="0">
                <a:ln>
                  <a:solidFill>
                    <a:schemeClr val="accent6">
                      <a:lumMod val="50000"/>
                    </a:schemeClr>
                  </a:solidFill>
                </a:ln>
                <a:solidFill>
                  <a:schemeClr val="accent3"/>
                </a:solidFill>
                <a:latin typeface="Times New Roman" panose="02020603050405020304" pitchFamily="18" charset="0"/>
                <a:cs typeface="Times New Roman" panose="02020603050405020304" pitchFamily="18" charset="0"/>
              </a:rPr>
              <a:t>Memory: 256MB</a:t>
            </a:r>
            <a:endParaRPr lang="en-IN" sz="2400" b="1" dirty="0">
              <a:ln>
                <a:solidFill>
                  <a:schemeClr val="accent6">
                    <a:lumMod val="50000"/>
                  </a:schemeClr>
                </a:solidFill>
              </a:ln>
              <a:solidFill>
                <a:schemeClr val="accent3"/>
              </a:solidFill>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400" b="1" dirty="0">
                <a:ln>
                  <a:solidFill>
                    <a:schemeClr val="accent6">
                      <a:lumMod val="50000"/>
                    </a:schemeClr>
                  </a:solidFill>
                </a:ln>
                <a:solidFill>
                  <a:schemeClr val="accent3"/>
                </a:solidFill>
                <a:latin typeface="Times New Roman" panose="02020603050405020304" pitchFamily="18" charset="0"/>
                <a:cs typeface="Times New Roman" panose="02020603050405020304" pitchFamily="18" charset="0"/>
              </a:rPr>
              <a:t>Drive space: 100MB</a:t>
            </a:r>
            <a:endParaRPr lang="en-IN" sz="2400" b="1" dirty="0">
              <a:ln>
                <a:solidFill>
                  <a:schemeClr val="accent6">
                    <a:lumMod val="50000"/>
                  </a:schemeClr>
                </a:solidFill>
              </a:ln>
              <a:solidFill>
                <a:schemeClr val="accent3"/>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endParaRPr lang="en-US" sz="2000" b="1" dirty="0">
              <a:ln>
                <a:solidFill>
                  <a:schemeClr val="accent6">
                    <a:lumMod val="50000"/>
                  </a:schemeClr>
                </a:solidFill>
              </a:ln>
              <a:solidFill>
                <a:schemeClr val="accent3"/>
              </a:solidFill>
              <a:latin typeface="Arial" pitchFamily="34" charset="0"/>
              <a:cs typeface="Arial" pitchFamily="34" charset="0"/>
            </a:endParaRPr>
          </a:p>
        </p:txBody>
      </p:sp>
      <p:sp>
        <p:nvSpPr>
          <p:cNvPr id="5" name="Rectangle 4"/>
          <p:cNvSpPr/>
          <p:nvPr/>
        </p:nvSpPr>
        <p:spPr>
          <a:xfrm>
            <a:off x="6663563" y="1371600"/>
            <a:ext cx="5528437" cy="646331"/>
          </a:xfrm>
          <a:prstGeom prst="rect">
            <a:avLst/>
          </a:prstGeom>
          <a:noFill/>
        </p:spPr>
        <p:txBody>
          <a:bodyPr wrap="none" lIns="91440" tIns="45720" rIns="91440" bIns="45720">
            <a:spAutoFit/>
          </a:bodyPr>
          <a:lstStyle/>
          <a:p>
            <a:pPr marL="571500" indent="-571500" algn="ctr">
              <a:buFont typeface="Wingdings" panose="05000000000000000000" pitchFamily="2" charset="2"/>
              <a:buChar char="q"/>
            </a:pPr>
            <a:r>
              <a:rPr lang="en-US"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Software Requirement:</a:t>
            </a:r>
          </a:p>
        </p:txBody>
      </p:sp>
      <p:sp>
        <p:nvSpPr>
          <p:cNvPr id="1026" name="Rectangle 2"/>
          <p:cNvSpPr>
            <a:spLocks noChangeArrowheads="1"/>
          </p:cNvSpPr>
          <p:nvPr/>
        </p:nvSpPr>
        <p:spPr bwMode="auto">
          <a:xfrm>
            <a:off x="7620000" y="2225309"/>
            <a:ext cx="4343400"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scene3d>
              <a:camera prst="orthographicFront"/>
              <a:lightRig rig="harsh" dir="t"/>
            </a:scene3d>
            <a:sp3d extrusionH="57150" prstMaterial="matte">
              <a:bevelT w="63500" h="12700" prst="angle"/>
              <a:contourClr>
                <a:schemeClr val="bg1">
                  <a:lumMod val="65000"/>
                </a:schemeClr>
              </a:contourClr>
            </a:sp3d>
          </a:bodyPr>
          <a:lstStyle/>
          <a:p>
            <a:r>
              <a:rPr lang="en-IN" sz="2400" b="1" dirty="0">
                <a:ln>
                  <a:solidFill>
                    <a:schemeClr val="accent6">
                      <a:lumMod val="50000"/>
                    </a:schemeClr>
                  </a:solidFill>
                </a:ln>
                <a:solidFill>
                  <a:schemeClr val="accent3"/>
                </a:solidFill>
                <a:latin typeface="Times New Roman" panose="02020603050405020304" pitchFamily="18" charset="0"/>
                <a:cs typeface="Times New Roman" panose="02020603050405020304" pitchFamily="18" charset="0"/>
              </a:rPr>
              <a:t>Server side: -</a:t>
            </a:r>
          </a:p>
          <a:p>
            <a:pPr marL="285750" lvl="0" indent="-285750">
              <a:buFont typeface="Arial" panose="020B0604020202020204" pitchFamily="34" charset="0"/>
              <a:buChar char="•"/>
            </a:pPr>
            <a:r>
              <a:rPr lang="en-US" sz="2400" b="1" dirty="0">
                <a:ln>
                  <a:solidFill>
                    <a:schemeClr val="accent6">
                      <a:lumMod val="50000"/>
                    </a:schemeClr>
                  </a:solidFill>
                </a:ln>
                <a:solidFill>
                  <a:schemeClr val="accent3"/>
                </a:solidFill>
                <a:latin typeface="Times New Roman" panose="02020603050405020304" pitchFamily="18" charset="0"/>
                <a:cs typeface="Times New Roman" panose="02020603050405020304" pitchFamily="18" charset="0"/>
              </a:rPr>
              <a:t>MySQL server</a:t>
            </a:r>
            <a:endParaRPr lang="en-IN" sz="2400" b="1" dirty="0">
              <a:ln>
                <a:solidFill>
                  <a:schemeClr val="accent6">
                    <a:lumMod val="50000"/>
                  </a:schemeClr>
                </a:solidFill>
              </a:ln>
              <a:solidFill>
                <a:schemeClr val="accent3"/>
              </a:solidFill>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400" b="1" dirty="0">
                <a:ln>
                  <a:solidFill>
                    <a:schemeClr val="accent6">
                      <a:lumMod val="50000"/>
                    </a:schemeClr>
                  </a:solidFill>
                </a:ln>
                <a:solidFill>
                  <a:schemeClr val="accent3"/>
                </a:solidFill>
                <a:latin typeface="Times New Roman" panose="02020603050405020304" pitchFamily="18" charset="0"/>
                <a:cs typeface="Times New Roman" panose="02020603050405020304" pitchFamily="18" charset="0"/>
              </a:rPr>
              <a:t>Tomcat Apache server</a:t>
            </a:r>
            <a:endParaRPr lang="en-IN" sz="2400" b="1" dirty="0">
              <a:ln>
                <a:solidFill>
                  <a:schemeClr val="accent6">
                    <a:lumMod val="50000"/>
                  </a:schemeClr>
                </a:solidFill>
              </a:ln>
              <a:solidFill>
                <a:schemeClr val="accent3"/>
              </a:solidFill>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400" b="1" dirty="0">
                <a:ln>
                  <a:solidFill>
                    <a:schemeClr val="accent6">
                      <a:lumMod val="50000"/>
                    </a:schemeClr>
                  </a:solidFill>
                </a:ln>
                <a:solidFill>
                  <a:schemeClr val="accent3"/>
                </a:solidFill>
                <a:latin typeface="Times New Roman" panose="02020603050405020304" pitchFamily="18" charset="0"/>
                <a:cs typeface="Times New Roman" panose="02020603050405020304" pitchFamily="18" charset="0"/>
              </a:rPr>
              <a:t>Java runtime environment</a:t>
            </a:r>
            <a:endParaRPr lang="en-IN" sz="2400" b="1" dirty="0">
              <a:ln>
                <a:solidFill>
                  <a:schemeClr val="accent6">
                    <a:lumMod val="50000"/>
                  </a:schemeClr>
                </a:solidFill>
              </a:ln>
              <a:solidFill>
                <a:schemeClr val="accent3"/>
              </a:solidFill>
              <a:latin typeface="Times New Roman" panose="02020603050405020304" pitchFamily="18" charset="0"/>
              <a:cs typeface="Times New Roman" panose="02020603050405020304" pitchFamily="18" charset="0"/>
            </a:endParaRPr>
          </a:p>
          <a:p>
            <a:r>
              <a:rPr lang="en-IN" sz="2400" b="1" dirty="0">
                <a:ln>
                  <a:solidFill>
                    <a:schemeClr val="accent6">
                      <a:lumMod val="50000"/>
                    </a:schemeClr>
                  </a:solidFill>
                </a:ln>
                <a:solidFill>
                  <a:schemeClr val="accent3"/>
                </a:solidFill>
                <a:latin typeface="Times New Roman" panose="02020603050405020304" pitchFamily="18" charset="0"/>
                <a:cs typeface="Times New Roman" panose="02020603050405020304" pitchFamily="18" charset="0"/>
              </a:rPr>
              <a:t> </a:t>
            </a:r>
          </a:p>
          <a:p>
            <a:r>
              <a:rPr lang="en-IN" sz="2400" b="1" dirty="0">
                <a:ln>
                  <a:solidFill>
                    <a:schemeClr val="accent6">
                      <a:lumMod val="50000"/>
                    </a:schemeClr>
                  </a:solidFill>
                </a:ln>
                <a:solidFill>
                  <a:schemeClr val="accent3"/>
                </a:solidFill>
                <a:latin typeface="Times New Roman" panose="02020603050405020304" pitchFamily="18" charset="0"/>
                <a:cs typeface="Times New Roman" panose="02020603050405020304" pitchFamily="18" charset="0"/>
              </a:rPr>
              <a:t>Client side: -</a:t>
            </a:r>
          </a:p>
          <a:p>
            <a:pPr marL="285750" lvl="0" indent="-285750">
              <a:buFont typeface="Arial" panose="020B0604020202020204" pitchFamily="34" charset="0"/>
              <a:buChar char="•"/>
            </a:pPr>
            <a:r>
              <a:rPr lang="en-US" sz="2400" b="1" dirty="0">
                <a:ln>
                  <a:solidFill>
                    <a:schemeClr val="accent6">
                      <a:lumMod val="50000"/>
                    </a:schemeClr>
                  </a:solidFill>
                </a:ln>
                <a:solidFill>
                  <a:schemeClr val="accent3"/>
                </a:solidFill>
                <a:latin typeface="Times New Roman" panose="02020603050405020304" pitchFamily="18" charset="0"/>
                <a:cs typeface="Times New Roman" panose="02020603050405020304" pitchFamily="18" charset="0"/>
              </a:rPr>
              <a:t>Web browser</a:t>
            </a:r>
            <a:endParaRPr lang="en-IN" sz="2400" b="1" dirty="0">
              <a:ln>
                <a:solidFill>
                  <a:schemeClr val="accent6">
                    <a:lumMod val="50000"/>
                  </a:schemeClr>
                </a:solidFill>
              </a:ln>
              <a:solidFill>
                <a:schemeClr val="accent3"/>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1000" fill="hold"/>
                                        <p:tgtEl>
                                          <p:spTgt spid="3"/>
                                        </p:tgtEl>
                                        <p:attrNameLst>
                                          <p:attrName>ppt_x</p:attrName>
                                        </p:attrNameLst>
                                      </p:cBhvr>
                                      <p:tavLst>
                                        <p:tav tm="0">
                                          <p:val>
                                            <p:strVal val="0-#ppt_w/2"/>
                                          </p:val>
                                        </p:tav>
                                        <p:tav tm="100000">
                                          <p:val>
                                            <p:strVal val="#ppt_x"/>
                                          </p:val>
                                        </p:tav>
                                      </p:tavLst>
                                    </p:anim>
                                    <p:anim calcmode="lin" valueType="num">
                                      <p:cBhvr additive="base">
                                        <p:cTn id="13" dur="1000" fill="hold"/>
                                        <p:tgtEl>
                                          <p:spTgt spid="3"/>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1000" fill="hold"/>
                                        <p:tgtEl>
                                          <p:spTgt spid="5"/>
                                        </p:tgtEl>
                                        <p:attrNameLst>
                                          <p:attrName>ppt_x</p:attrName>
                                        </p:attrNameLst>
                                      </p:cBhvr>
                                      <p:tavLst>
                                        <p:tav tm="0">
                                          <p:val>
                                            <p:strVal val="1+#ppt_w/2"/>
                                          </p:val>
                                        </p:tav>
                                        <p:tav tm="100000">
                                          <p:val>
                                            <p:strVal val="#ppt_x"/>
                                          </p:val>
                                        </p:tav>
                                      </p:tavLst>
                                    </p:anim>
                                    <p:anim calcmode="lin" valueType="num">
                                      <p:cBhvr additive="base">
                                        <p:cTn id="17" dur="1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55" presetClass="entr" presetSubtype="0" fill="hold" grpId="0" nodeType="clickEffect">
                                  <p:stCondLst>
                                    <p:cond delay="0"/>
                                  </p:stCondLst>
                                  <p:childTnLst>
                                    <p:set>
                                      <p:cBhvr>
                                        <p:cTn id="21" dur="1" fill="hold">
                                          <p:stCondLst>
                                            <p:cond delay="0"/>
                                          </p:stCondLst>
                                        </p:cTn>
                                        <p:tgtEl>
                                          <p:spTgt spid="1025"/>
                                        </p:tgtEl>
                                        <p:attrNameLst>
                                          <p:attrName>style.visibility</p:attrName>
                                        </p:attrNameLst>
                                      </p:cBhvr>
                                      <p:to>
                                        <p:strVal val="visible"/>
                                      </p:to>
                                    </p:set>
                                    <p:anim calcmode="lin" valueType="num">
                                      <p:cBhvr>
                                        <p:cTn id="22" dur="1000" fill="hold"/>
                                        <p:tgtEl>
                                          <p:spTgt spid="1025"/>
                                        </p:tgtEl>
                                        <p:attrNameLst>
                                          <p:attrName>ppt_w</p:attrName>
                                        </p:attrNameLst>
                                      </p:cBhvr>
                                      <p:tavLst>
                                        <p:tav tm="0">
                                          <p:val>
                                            <p:strVal val="#ppt_w*0.70"/>
                                          </p:val>
                                        </p:tav>
                                        <p:tav tm="100000">
                                          <p:val>
                                            <p:strVal val="#ppt_w"/>
                                          </p:val>
                                        </p:tav>
                                      </p:tavLst>
                                    </p:anim>
                                    <p:anim calcmode="lin" valueType="num">
                                      <p:cBhvr>
                                        <p:cTn id="23" dur="1000" fill="hold"/>
                                        <p:tgtEl>
                                          <p:spTgt spid="1025"/>
                                        </p:tgtEl>
                                        <p:attrNameLst>
                                          <p:attrName>ppt_h</p:attrName>
                                        </p:attrNameLst>
                                      </p:cBhvr>
                                      <p:tavLst>
                                        <p:tav tm="0">
                                          <p:val>
                                            <p:strVal val="#ppt_h"/>
                                          </p:val>
                                        </p:tav>
                                        <p:tav tm="100000">
                                          <p:val>
                                            <p:strVal val="#ppt_h"/>
                                          </p:val>
                                        </p:tav>
                                      </p:tavLst>
                                    </p:anim>
                                    <p:animEffect transition="in" filter="fade">
                                      <p:cBhvr>
                                        <p:cTn id="24" dur="1000"/>
                                        <p:tgtEl>
                                          <p:spTgt spid="1025"/>
                                        </p:tgtEl>
                                      </p:cBhvr>
                                    </p:animEffect>
                                  </p:childTnLst>
                                </p:cTn>
                              </p:par>
                            </p:childTnLst>
                          </p:cTn>
                        </p:par>
                      </p:childTnLst>
                    </p:cTn>
                  </p:par>
                  <p:par>
                    <p:cTn id="25" fill="hold">
                      <p:stCondLst>
                        <p:cond delay="indefinite"/>
                      </p:stCondLst>
                      <p:childTnLst>
                        <p:par>
                          <p:cTn id="26" fill="hold">
                            <p:stCondLst>
                              <p:cond delay="0"/>
                            </p:stCondLst>
                            <p:childTnLst>
                              <p:par>
                                <p:cTn id="27" presetID="55" presetClass="entr" presetSubtype="0" fill="hold" grpId="0" nodeType="clickEffect">
                                  <p:stCondLst>
                                    <p:cond delay="0"/>
                                  </p:stCondLst>
                                  <p:childTnLst>
                                    <p:set>
                                      <p:cBhvr>
                                        <p:cTn id="28" dur="1" fill="hold">
                                          <p:stCondLst>
                                            <p:cond delay="0"/>
                                          </p:stCondLst>
                                        </p:cTn>
                                        <p:tgtEl>
                                          <p:spTgt spid="1026"/>
                                        </p:tgtEl>
                                        <p:attrNameLst>
                                          <p:attrName>style.visibility</p:attrName>
                                        </p:attrNameLst>
                                      </p:cBhvr>
                                      <p:to>
                                        <p:strVal val="visible"/>
                                      </p:to>
                                    </p:set>
                                    <p:anim calcmode="lin" valueType="num">
                                      <p:cBhvr>
                                        <p:cTn id="29" dur="1000" fill="hold"/>
                                        <p:tgtEl>
                                          <p:spTgt spid="1026"/>
                                        </p:tgtEl>
                                        <p:attrNameLst>
                                          <p:attrName>ppt_w</p:attrName>
                                        </p:attrNameLst>
                                      </p:cBhvr>
                                      <p:tavLst>
                                        <p:tav tm="0">
                                          <p:val>
                                            <p:strVal val="#ppt_w*0.70"/>
                                          </p:val>
                                        </p:tav>
                                        <p:tav tm="100000">
                                          <p:val>
                                            <p:strVal val="#ppt_w"/>
                                          </p:val>
                                        </p:tav>
                                      </p:tavLst>
                                    </p:anim>
                                    <p:anim calcmode="lin" valueType="num">
                                      <p:cBhvr>
                                        <p:cTn id="30" dur="1000" fill="hold"/>
                                        <p:tgtEl>
                                          <p:spTgt spid="1026"/>
                                        </p:tgtEl>
                                        <p:attrNameLst>
                                          <p:attrName>ppt_h</p:attrName>
                                        </p:attrNameLst>
                                      </p:cBhvr>
                                      <p:tavLst>
                                        <p:tav tm="0">
                                          <p:val>
                                            <p:strVal val="#ppt_h"/>
                                          </p:val>
                                        </p:tav>
                                        <p:tav tm="100000">
                                          <p:val>
                                            <p:strVal val="#ppt_h"/>
                                          </p:val>
                                        </p:tav>
                                      </p:tavLst>
                                    </p:anim>
                                    <p:animEffect transition="in" filter="fade">
                                      <p:cBhvr>
                                        <p:cTn id="31"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025" grpId="0"/>
      <p:bldP spid="5" grpId="0"/>
      <p:bldP spid="1026"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533400" y="2438400"/>
            <a:ext cx="2590800" cy="1200329"/>
          </a:xfrm>
          <a:prstGeom prst="rect">
            <a:avLst/>
          </a:prstGeom>
          <a:noFill/>
        </p:spPr>
        <p:txBody>
          <a:bodyPr wrap="square" rtlCol="0">
            <a:spAutoFit/>
          </a:bodyPr>
          <a:lstStyle/>
          <a:p>
            <a:r>
              <a:rPr lang="en-IN" sz="7200" dirty="0" smtClean="0">
                <a:solidFill>
                  <a:schemeClr val="accent2">
                    <a:lumMod val="75000"/>
                  </a:schemeClr>
                </a:solidFill>
                <a:latin typeface="Times New Roman" panose="02020603050405020304" pitchFamily="18" charset="0"/>
                <a:cs typeface="Times New Roman" panose="02020603050405020304" pitchFamily="18" charset="0"/>
              </a:rPr>
              <a:t>EERD</a:t>
            </a:r>
            <a:endParaRPr lang="en-IN" sz="7200"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400" y="-4009"/>
            <a:ext cx="6610350" cy="6679413"/>
          </a:xfrm>
          <a:prstGeom prst="rect">
            <a:avLst/>
          </a:prstGeom>
        </p:spPr>
      </p:pic>
    </p:spTree>
    <p:extLst>
      <p:ext uri="{BB962C8B-B14F-4D97-AF65-F5344CB8AC3E}">
        <p14:creationId xmlns:p14="http://schemas.microsoft.com/office/powerpoint/2010/main" val="148519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2">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2590800" y="-37290"/>
            <a:ext cx="6553200" cy="830997"/>
          </a:xfrm>
          <a:prstGeom prst="rect">
            <a:avLst/>
          </a:prstGeom>
          <a:noFill/>
        </p:spPr>
        <p:txBody>
          <a:bodyPr wrap="square" lIns="91440" tIns="45720" rIns="91440" bIns="45720">
            <a:spAutoFit/>
          </a:bodyPr>
          <a:lstStyle/>
          <a:p>
            <a:pPr algn="ctr"/>
            <a:r>
              <a:rPr lang="en-US" sz="4800" b="1" cap="none" spc="0" dirty="0" smtClean="0">
                <a:ln w="22225">
                  <a:solidFill>
                    <a:schemeClr val="accent5">
                      <a:lumMod val="75000"/>
                    </a:schemeClr>
                  </a:solidFill>
                  <a:prstDash val="solid"/>
                </a:ln>
                <a:solidFill>
                  <a:schemeClr val="accent3">
                    <a:lumMod val="50000"/>
                  </a:schemeClr>
                </a:solidFill>
                <a:effectLst/>
                <a:latin typeface="Times New Roman" panose="02020603050405020304" pitchFamily="18" charset="0"/>
                <a:cs typeface="Times New Roman" panose="02020603050405020304" pitchFamily="18" charset="0"/>
              </a:rPr>
              <a:t>ACTIVITY DIAGRAM</a:t>
            </a:r>
            <a:endParaRPr lang="en-US" sz="4800" b="1" cap="none" spc="0" dirty="0">
              <a:ln w="22225">
                <a:solidFill>
                  <a:schemeClr val="accent5">
                    <a:lumMod val="75000"/>
                  </a:schemeClr>
                </a:solidFill>
                <a:prstDash val="solid"/>
              </a:ln>
              <a:solidFill>
                <a:schemeClr val="accent3">
                  <a:lumMod val="50000"/>
                </a:schemeClr>
              </a:solidFill>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802" t="3291" r="3603" b="4995"/>
          <a:stretch/>
        </p:blipFill>
        <p:spPr>
          <a:xfrm>
            <a:off x="1676400" y="793707"/>
            <a:ext cx="8715703" cy="5976482"/>
          </a:xfrm>
          <a:prstGeom prst="rect">
            <a:avLst/>
          </a:prstGeom>
        </p:spPr>
      </p:pic>
    </p:spTree>
    <p:extLst>
      <p:ext uri="{BB962C8B-B14F-4D97-AF65-F5344CB8AC3E}">
        <p14:creationId xmlns:p14="http://schemas.microsoft.com/office/powerpoint/2010/main" val="2557889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outVertical)">
                                      <p:cBhvr>
                                        <p:cTn id="7" dur="1000"/>
                                        <p:tgtEl>
                                          <p:spTgt spid="2">
                                            <p:txEl>
                                              <p:pRg st="0" end="0"/>
                                            </p:txEl>
                                          </p:spTgt>
                                        </p:tgtEl>
                                      </p:cBhvr>
                                    </p:animEffect>
                                  </p:childTnLst>
                                </p:cTn>
                              </p:par>
                            </p:childTnLst>
                          </p:cTn>
                        </p:par>
                        <p:par>
                          <p:cTn id="8" fill="hold">
                            <p:stCondLst>
                              <p:cond delay="1000"/>
                            </p:stCondLst>
                            <p:childTnLst>
                              <p:par>
                                <p:cTn id="9" presetID="16" presetClass="entr" presetSubtype="37"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outVertical)">
                                      <p:cBhvr>
                                        <p:cTn id="11"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4546" t="2570" r="564" b="9279"/>
          <a:stretch/>
        </p:blipFill>
        <p:spPr>
          <a:xfrm>
            <a:off x="1447800" y="838200"/>
            <a:ext cx="8991600" cy="5907658"/>
          </a:xfrm>
          <a:prstGeom prst="rect">
            <a:avLst/>
          </a:prstGeom>
        </p:spPr>
      </p:pic>
      <p:sp>
        <p:nvSpPr>
          <p:cNvPr id="3" name="Rectangle 2"/>
          <p:cNvSpPr/>
          <p:nvPr/>
        </p:nvSpPr>
        <p:spPr>
          <a:xfrm>
            <a:off x="2590800" y="7203"/>
            <a:ext cx="6464848" cy="830997"/>
          </a:xfrm>
          <a:prstGeom prst="rect">
            <a:avLst/>
          </a:prstGeom>
        </p:spPr>
        <p:txBody>
          <a:bodyPr wrap="none">
            <a:spAutoFit/>
          </a:bodyPr>
          <a:lstStyle/>
          <a:p>
            <a:pPr algn="ctr"/>
            <a:r>
              <a:rPr lang="en-US" sz="4800" b="1" dirty="0">
                <a:ln w="22225">
                  <a:solidFill>
                    <a:schemeClr val="accent5">
                      <a:lumMod val="75000"/>
                    </a:schemeClr>
                  </a:solidFill>
                  <a:prstDash val="solid"/>
                </a:ln>
                <a:solidFill>
                  <a:schemeClr val="accent3">
                    <a:lumMod val="50000"/>
                  </a:schemeClr>
                </a:solidFill>
                <a:latin typeface="Times New Roman" panose="02020603050405020304" pitchFamily="18" charset="0"/>
                <a:cs typeface="Times New Roman" panose="02020603050405020304" pitchFamily="18" charset="0"/>
              </a:rPr>
              <a:t>ACTIVITY DIAGRAM</a:t>
            </a:r>
          </a:p>
        </p:txBody>
      </p:sp>
      <p:sp>
        <p:nvSpPr>
          <p:cNvPr id="4" name="TextBox 3"/>
          <p:cNvSpPr txBox="1"/>
          <p:nvPr/>
        </p:nvSpPr>
        <p:spPr>
          <a:xfrm>
            <a:off x="9067800" y="334665"/>
            <a:ext cx="914400" cy="400110"/>
          </a:xfrm>
          <a:prstGeom prst="rect">
            <a:avLst/>
          </a:prstGeom>
          <a:noFill/>
        </p:spPr>
        <p:txBody>
          <a:bodyPr wrap="square" rtlCol="0">
            <a:spAutoFit/>
          </a:bodyPr>
          <a:lstStyle/>
          <a:p>
            <a:r>
              <a:rPr lang="en-IN" sz="2000" b="1" dirty="0" smtClean="0">
                <a:ln>
                  <a:solidFill>
                    <a:schemeClr val="accent5">
                      <a:lumMod val="75000"/>
                    </a:schemeClr>
                  </a:solidFill>
                </a:ln>
                <a:solidFill>
                  <a:schemeClr val="accent6">
                    <a:lumMod val="75000"/>
                  </a:schemeClr>
                </a:solidFill>
                <a:latin typeface="Times New Roman" panose="02020603050405020304" pitchFamily="18" charset="0"/>
                <a:cs typeface="Times New Roman" panose="02020603050405020304" pitchFamily="18" charset="0"/>
              </a:rPr>
              <a:t>Cont.</a:t>
            </a:r>
            <a:endParaRPr lang="en-IN" sz="2000" b="1" dirty="0">
              <a:ln>
                <a:solidFill>
                  <a:schemeClr val="accent5">
                    <a:lumMod val="75000"/>
                  </a:schemeClr>
                </a:solidFill>
              </a:ln>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48988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6" presetClass="entr" presetSubtype="37"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outVertical)">
                                      <p:cBhvr>
                                        <p:cTn id="10" dur="1000"/>
                                        <p:tgtEl>
                                          <p:spTgt spid="2"/>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228600" y="2743200"/>
            <a:ext cx="3550972" cy="923330"/>
          </a:xfrm>
          <a:prstGeom prst="rect">
            <a:avLst/>
          </a:prstGeom>
          <a:noFill/>
        </p:spPr>
        <p:txBody>
          <a:bodyPr wrap="none" lIns="91440" tIns="45720" rIns="91440" bIns="45720">
            <a:spAutoFit/>
          </a:bodyPr>
          <a:lstStyle/>
          <a:p>
            <a:pPr algn="ctr"/>
            <a:r>
              <a:rPr lang="en-US" sz="5400" b="1"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USE CASE</a:t>
            </a:r>
            <a:endParaRPr lang="en-US" sz="54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t="5234" b="24481"/>
          <a:stretch/>
        </p:blipFill>
        <p:spPr>
          <a:xfrm>
            <a:off x="4876800" y="228600"/>
            <a:ext cx="6553200" cy="6513408"/>
          </a:xfrm>
          <a:prstGeom prst="rect">
            <a:avLst/>
          </a:prstGeom>
        </p:spPr>
      </p:pic>
    </p:spTree>
    <p:extLst>
      <p:ext uri="{BB962C8B-B14F-4D97-AF65-F5344CB8AC3E}">
        <p14:creationId xmlns:p14="http://schemas.microsoft.com/office/powerpoint/2010/main" val="2433982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1397</TotalTime>
  <Words>1195</Words>
  <Application>Microsoft Office PowerPoint</Application>
  <PresentationFormat>Widescreen</PresentationFormat>
  <Paragraphs>207</Paragraphs>
  <Slides>37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Bodoni MT</vt:lpstr>
      <vt:lpstr>Calibri</vt:lpstr>
      <vt:lpstr>Times New Roman</vt:lpstr>
      <vt:lpstr>Trebuchet MS</vt:lpstr>
      <vt:lpstr>Wingdings</vt:lpstr>
      <vt:lpstr>Wingdings 3</vt:lpstr>
      <vt:lpstr>Facet</vt:lpstr>
      <vt:lpstr>MAJOR PROJECT ON  INTERNET BANKING</vt:lpstr>
      <vt:lpstr>PowerPoint Presentation</vt:lpstr>
      <vt:lpstr>Scope of the project</vt:lpstr>
      <vt:lpstr>COCOMO Estimation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SCOPE OF THE PROJECT</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dc:title>
  <dc:creator>MKing</dc:creator>
  <cp:lastModifiedBy>Manish Parui</cp:lastModifiedBy>
  <cp:revision>341</cp:revision>
  <dcterms:created xsi:type="dcterms:W3CDTF">2018-11-22T23:16:13Z</dcterms:created>
  <dcterms:modified xsi:type="dcterms:W3CDTF">2019-05-16T04:10:53Z</dcterms:modified>
</cp:coreProperties>
</file>