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7.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8.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5" r:id="rId1"/>
    <p:sldMasterId id="2147484100" r:id="rId2"/>
    <p:sldMasterId id="2147484119" r:id="rId3"/>
    <p:sldMasterId id="2147484174" r:id="rId4"/>
    <p:sldMasterId id="2147484210" r:id="rId5"/>
    <p:sldMasterId id="2147484228" r:id="rId6"/>
    <p:sldMasterId id="2147484264" r:id="rId7"/>
    <p:sldMasterId id="2147484282" r:id="rId8"/>
    <p:sldMasterId id="2147484300" r:id="rId9"/>
  </p:sldMasterIdLst>
  <p:sldIdLst>
    <p:sldId id="256" r:id="rId10"/>
    <p:sldId id="257" r:id="rId11"/>
    <p:sldId id="260" r:id="rId12"/>
    <p:sldId id="269" r:id="rId13"/>
    <p:sldId id="270" r:id="rId14"/>
    <p:sldId id="278" r:id="rId15"/>
    <p:sldId id="275" r:id="rId16"/>
    <p:sldId id="273" r:id="rId17"/>
    <p:sldId id="277" r:id="rId18"/>
    <p:sldId id="274" r:id="rId19"/>
    <p:sldId id="276" r:id="rId20"/>
    <p:sldId id="272" r:id="rId21"/>
    <p:sldId id="279" r:id="rId22"/>
    <p:sldId id="280" r:id="rId23"/>
    <p:sldId id="281" r:id="rId24"/>
    <p:sldId id="261" r:id="rId25"/>
    <p:sldId id="271"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37"/>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26007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1108211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94593566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60411782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38911758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49411275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62011715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806997822"/>
      </p:ext>
    </p:extLst>
  </p:cSld>
  <p:clrMapOvr>
    <a:overrideClrMapping bg1="dk1" tx1="lt1" bg2="dk2" tx2="lt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3743107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58518413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318828137"/>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89F048-8A16-CA46-9B91-5367FF2274A2}"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17651933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14523867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0219959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B89F048-8A16-CA46-9B91-5367FF2274A2}"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68128380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908145166"/>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843857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71446792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29821597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1870803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6809354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9869911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61050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381637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81166599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0590214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067897696"/>
      </p:ext>
    </p:extLst>
  </p:cSld>
  <p:clrMapOvr>
    <a:overrideClrMapping bg1="dk1" tx1="lt1" bg2="dk2" tx2="lt2" accent1="accent1" accent2="accent2" accent3="accent3" accent4="accent4" accent5="accent5" accent6="accent6" hlink="hlink" folHlink="folHlink"/>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23611365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73936049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013774265"/>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89F048-8A16-CA46-9B91-5367FF2274A2}"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215622746"/>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14364084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B89F048-8A16-CA46-9B91-5367FF2274A2}"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61914166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37795540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61021527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92684936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56846783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71447222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81285241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35678353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1049628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47505690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57482179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62764013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94862853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57347341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67619098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10501364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458174437"/>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89F048-8A16-CA46-9B91-5367FF2274A2}"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070241929"/>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53600857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B89F048-8A16-CA46-9B91-5367FF2274A2}"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72587151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574581768"/>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47132241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40573825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238192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79289478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92751491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51791017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185111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43298426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8379489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524324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184256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595948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663037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33539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121582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757760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29387202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89F048-8A16-CA46-9B91-5367FF2274A2}"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02172032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25953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9F048-8A16-CA46-9B91-5367FF2274A2}"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415188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02800275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1979706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305290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411267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164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280717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468297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7566738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8777210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782663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6741070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0882656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200567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2667451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1091067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48380222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268267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89F048-8A16-CA46-9B91-5367FF2274A2}"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257469110"/>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7276233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9F048-8A16-CA46-9B91-5367FF2274A2}"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1261849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5378037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177804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9921251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5384680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0638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8621140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80190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89F048-8A16-CA46-9B91-5367FF2274A2}"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3408527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578771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7250825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3611689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9435858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6440157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384285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0038554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576196432"/>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89F048-8A16-CA46-9B91-5367FF2274A2}"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209104595"/>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08054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9280920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9F048-8A16-CA46-9B91-5367FF2274A2}"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6119615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474263658"/>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9088990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599310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6354898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384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7257469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972166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8352616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72351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B89F048-8A16-CA46-9B91-5367FF2274A2}"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273982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3121970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939651307"/>
      </p:ext>
    </p:extLst>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7554066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6219232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333650430"/>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89F048-8A16-CA46-9B91-5367FF2274A2}"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707522306"/>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0042727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B89F048-8A16-CA46-9B91-5367FF2274A2}"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0176081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972711481"/>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5211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164126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3134869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2373060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28114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1601043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8172534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07820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5009028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8364999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140974011"/>
      </p:ext>
    </p:extLst>
  </p:cSld>
  <p:clrMapOvr>
    <a:overrideClrMapping bg1="dk1" tx1="lt1" bg2="dk2" tx2="lt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12063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5988654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25877493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068904400"/>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89F048-8A16-CA46-9B91-5367FF2274A2}" type="datetimeFigureOut">
              <a:rPr lang="en-US" smtClean="0"/>
              <a:t>11/23/20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132079680"/>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89F048-8A16-CA46-9B91-5367FF2274A2}"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168017602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B89F048-8A16-CA46-9B91-5367FF2274A2}"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7528371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4027794704"/>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36721871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B89F048-8A16-CA46-9B91-5367FF2274A2}" type="datetimeFigureOut">
              <a:rPr lang="en-US" smtClean="0"/>
              <a:t>11/23/20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259254137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69855902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89F048-8A16-CA46-9B91-5367FF2274A2}" type="datetimeFigureOut">
              <a:rPr lang="en-US" smtClean="0"/>
              <a:t>11/23/20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87542-625F-2141-AEE8-CAA5B7618E43}" type="slidenum">
              <a:rPr lang="en-US" smtClean="0"/>
              <a:t>‹#›</a:t>
            </a:fld>
            <a:endParaRPr lang="en-US"/>
          </a:p>
        </p:txBody>
      </p:sp>
    </p:spTree>
    <p:extLst>
      <p:ext uri="{BB962C8B-B14F-4D97-AF65-F5344CB8AC3E}">
        <p14:creationId xmlns:p14="http://schemas.microsoft.com/office/powerpoint/2010/main" val="342603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image" Target="../media/image1.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theme" Target="../theme/theme3.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theme" Target="../theme/theme4.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image" Target="../media/image1.png"/><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theme" Target="../theme/theme5.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theme" Target="../theme/theme6.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theme" Target="../theme/theme7.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theme" Target="../theme/theme8.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slideLayout" Target="../slideLayouts/slideLayout151.xml"/><Relationship Id="rId18" Type="http://schemas.openxmlformats.org/officeDocument/2006/relationships/theme" Target="../theme/theme9.xml"/><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 Type="http://schemas.openxmlformats.org/officeDocument/2006/relationships/slideLayout" Target="../slideLayouts/slideLayout140.xml"/><Relationship Id="rId16" Type="http://schemas.openxmlformats.org/officeDocument/2006/relationships/slideLayout" Target="../slideLayouts/slideLayout154.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5" Type="http://schemas.openxmlformats.org/officeDocument/2006/relationships/slideLayout" Target="../slideLayouts/slideLayout153.xml"/><Relationship Id="rId10" Type="http://schemas.openxmlformats.org/officeDocument/2006/relationships/slideLayout" Target="../slideLayouts/slideLayout148.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B89F048-8A16-CA46-9B91-5367FF2274A2}" type="datetimeFigureOut">
              <a:rPr lang="en-US" smtClean="0"/>
              <a:t>11/23/20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287542-625F-2141-AEE8-CAA5B7618E43}" type="slidenum">
              <a:rPr lang="en-US" smtClean="0"/>
              <a:t>‹#›</a:t>
            </a:fld>
            <a:endParaRPr lang="en-US"/>
          </a:p>
        </p:txBody>
      </p:sp>
    </p:spTree>
    <p:extLst>
      <p:ext uri="{BB962C8B-B14F-4D97-AF65-F5344CB8AC3E}">
        <p14:creationId xmlns:p14="http://schemas.microsoft.com/office/powerpoint/2010/main" val="128251613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89F048-8A16-CA46-9B91-5367FF2274A2}" type="datetimeFigureOut">
              <a:rPr lang="en-US" smtClean="0"/>
              <a:t>11/23/20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287542-625F-2141-AEE8-CAA5B7618E43}" type="slidenum">
              <a:rPr lang="en-US" smtClean="0"/>
              <a:t>‹#›</a:t>
            </a:fld>
            <a:endParaRPr lang="en-US"/>
          </a:p>
        </p:txBody>
      </p:sp>
    </p:spTree>
    <p:extLst>
      <p:ext uri="{BB962C8B-B14F-4D97-AF65-F5344CB8AC3E}">
        <p14:creationId xmlns:p14="http://schemas.microsoft.com/office/powerpoint/2010/main" val="2355019351"/>
      </p:ext>
    </p:extLst>
  </p:cSld>
  <p:clrMap bg1="dk1" tx1="lt1" bg2="dk2" tx2="lt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 id="2147484114" r:id="rId14"/>
    <p:sldLayoutId id="2147484115" r:id="rId15"/>
    <p:sldLayoutId id="2147484116" r:id="rId16"/>
    <p:sldLayoutId id="2147484117" r:id="rId17"/>
    <p:sldLayoutId id="2147484118"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89F048-8A16-CA46-9B91-5367FF2274A2}" type="datetimeFigureOut">
              <a:rPr lang="en-US" smtClean="0"/>
              <a:t>11/23/20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287542-625F-2141-AEE8-CAA5B7618E43}" type="slidenum">
              <a:rPr lang="en-US" smtClean="0"/>
              <a:t>‹#›</a:t>
            </a:fld>
            <a:endParaRPr lang="en-US"/>
          </a:p>
        </p:txBody>
      </p:sp>
    </p:spTree>
    <p:extLst>
      <p:ext uri="{BB962C8B-B14F-4D97-AF65-F5344CB8AC3E}">
        <p14:creationId xmlns:p14="http://schemas.microsoft.com/office/powerpoint/2010/main" val="3611974978"/>
      </p:ext>
    </p:extLst>
  </p:cSld>
  <p:clrMap bg1="dk1" tx1="lt1" bg2="dk2" tx2="lt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 id="2147484133" r:id="rId14"/>
    <p:sldLayoutId id="2147484134" r:id="rId15"/>
    <p:sldLayoutId id="2147484135" r:id="rId16"/>
    <p:sldLayoutId id="2147484136" r:id="rId17"/>
    <p:sldLayoutId id="214748413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89F048-8A16-CA46-9B91-5367FF2274A2}" type="datetimeFigureOut">
              <a:rPr lang="en-US" smtClean="0"/>
              <a:t>11/23/20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287542-625F-2141-AEE8-CAA5B7618E43}" type="slidenum">
              <a:rPr lang="en-US" smtClean="0"/>
              <a:t>‹#›</a:t>
            </a:fld>
            <a:endParaRPr lang="en-US"/>
          </a:p>
        </p:txBody>
      </p:sp>
    </p:spTree>
    <p:extLst>
      <p:ext uri="{BB962C8B-B14F-4D97-AF65-F5344CB8AC3E}">
        <p14:creationId xmlns:p14="http://schemas.microsoft.com/office/powerpoint/2010/main" val="441745852"/>
      </p:ext>
    </p:extLst>
  </p:cSld>
  <p:clrMap bg1="dk1" tx1="lt1" bg2="dk2" tx2="lt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 id="2147484187" r:id="rId13"/>
    <p:sldLayoutId id="2147484188" r:id="rId14"/>
    <p:sldLayoutId id="2147484189" r:id="rId15"/>
    <p:sldLayoutId id="2147484190" r:id="rId16"/>
    <p:sldLayoutId id="214748419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89F048-8A16-CA46-9B91-5367FF2274A2}" type="datetimeFigureOut">
              <a:rPr lang="en-US" smtClean="0"/>
              <a:t>11/23/20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287542-625F-2141-AEE8-CAA5B7618E43}" type="slidenum">
              <a:rPr lang="en-US" smtClean="0"/>
              <a:t>‹#›</a:t>
            </a:fld>
            <a:endParaRPr lang="en-US"/>
          </a:p>
        </p:txBody>
      </p:sp>
    </p:spTree>
    <p:extLst>
      <p:ext uri="{BB962C8B-B14F-4D97-AF65-F5344CB8AC3E}">
        <p14:creationId xmlns:p14="http://schemas.microsoft.com/office/powerpoint/2010/main" val="2675772833"/>
      </p:ext>
    </p:extLst>
  </p:cSld>
  <p:clrMap bg1="dk1" tx1="lt1" bg2="dk2" tx2="lt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89F048-8A16-CA46-9B91-5367FF2274A2}" type="datetimeFigureOut">
              <a:rPr lang="en-US" smtClean="0"/>
              <a:t>11/23/20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287542-625F-2141-AEE8-CAA5B7618E43}" type="slidenum">
              <a:rPr lang="en-US" smtClean="0"/>
              <a:t>‹#›</a:t>
            </a:fld>
            <a:endParaRPr lang="en-US"/>
          </a:p>
        </p:txBody>
      </p:sp>
    </p:spTree>
    <p:extLst>
      <p:ext uri="{BB962C8B-B14F-4D97-AF65-F5344CB8AC3E}">
        <p14:creationId xmlns:p14="http://schemas.microsoft.com/office/powerpoint/2010/main" val="442939998"/>
      </p:ext>
    </p:extLst>
  </p:cSld>
  <p:clrMap bg1="dk1" tx1="lt1" bg2="dk2" tx2="lt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 id="2147484241" r:id="rId13"/>
    <p:sldLayoutId id="2147484242" r:id="rId14"/>
    <p:sldLayoutId id="2147484243" r:id="rId15"/>
    <p:sldLayoutId id="2147484244" r:id="rId16"/>
    <p:sldLayoutId id="21474842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89F048-8A16-CA46-9B91-5367FF2274A2}" type="datetimeFigureOut">
              <a:rPr lang="en-US" smtClean="0"/>
              <a:t>11/23/20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287542-625F-2141-AEE8-CAA5B7618E43}" type="slidenum">
              <a:rPr lang="en-US" smtClean="0"/>
              <a:t>‹#›</a:t>
            </a:fld>
            <a:endParaRPr lang="en-US"/>
          </a:p>
        </p:txBody>
      </p:sp>
    </p:spTree>
    <p:extLst>
      <p:ext uri="{BB962C8B-B14F-4D97-AF65-F5344CB8AC3E}">
        <p14:creationId xmlns:p14="http://schemas.microsoft.com/office/powerpoint/2010/main" val="4238693855"/>
      </p:ext>
    </p:extLst>
  </p:cSld>
  <p:clrMap bg1="dk1" tx1="lt1" bg2="dk2" tx2="lt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89F048-8A16-CA46-9B91-5367FF2274A2}" type="datetimeFigureOut">
              <a:rPr lang="en-US" smtClean="0"/>
              <a:t>11/23/20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287542-625F-2141-AEE8-CAA5B7618E43}" type="slidenum">
              <a:rPr lang="en-US" smtClean="0"/>
              <a:t>‹#›</a:t>
            </a:fld>
            <a:endParaRPr lang="en-US"/>
          </a:p>
        </p:txBody>
      </p:sp>
    </p:spTree>
    <p:extLst>
      <p:ext uri="{BB962C8B-B14F-4D97-AF65-F5344CB8AC3E}">
        <p14:creationId xmlns:p14="http://schemas.microsoft.com/office/powerpoint/2010/main" val="3653380986"/>
      </p:ext>
    </p:extLst>
  </p:cSld>
  <p:clrMap bg1="dk1" tx1="lt1" bg2="dk2" tx2="lt2" accent1="accent1" accent2="accent2" accent3="accent3" accent4="accent4" accent5="accent5" accent6="accent6" hlink="hlink" folHlink="folHlink"/>
  <p:sldLayoutIdLst>
    <p:sldLayoutId id="2147484283"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 id="2147484295" r:id="rId13"/>
    <p:sldLayoutId id="2147484296" r:id="rId14"/>
    <p:sldLayoutId id="2147484297" r:id="rId15"/>
    <p:sldLayoutId id="2147484298" r:id="rId16"/>
    <p:sldLayoutId id="214748429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89F048-8A16-CA46-9B91-5367FF2274A2}" type="datetimeFigureOut">
              <a:rPr lang="en-US" smtClean="0"/>
              <a:t>11/23/20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287542-625F-2141-AEE8-CAA5B7618E43}" type="slidenum">
              <a:rPr lang="en-US" smtClean="0"/>
              <a:t>‹#›</a:t>
            </a:fld>
            <a:endParaRPr lang="en-US"/>
          </a:p>
        </p:txBody>
      </p:sp>
    </p:spTree>
    <p:extLst>
      <p:ext uri="{BB962C8B-B14F-4D97-AF65-F5344CB8AC3E}">
        <p14:creationId xmlns:p14="http://schemas.microsoft.com/office/powerpoint/2010/main" val="3491327650"/>
      </p:ext>
    </p:extLst>
  </p:cSld>
  <p:clrMap bg1="dk1" tx1="lt1" bg2="dk2" tx2="lt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3F47-E6F3-9940-823E-C96A96526315}"/>
              </a:ext>
            </a:extLst>
          </p:cNvPr>
          <p:cNvSpPr>
            <a:spLocks noGrp="1"/>
          </p:cNvSpPr>
          <p:nvPr>
            <p:ph type="ctrTitle"/>
          </p:nvPr>
        </p:nvSpPr>
        <p:spPr>
          <a:xfrm>
            <a:off x="1353848" y="2002749"/>
            <a:ext cx="8689976" cy="2509213"/>
          </a:xfrm>
        </p:spPr>
        <p:txBody>
          <a:bodyPr>
            <a:normAutofit fontScale="90000"/>
          </a:bodyPr>
          <a:lstStyle/>
          <a:p>
            <a:r>
              <a:rPr lang="en-US" sz="5100" dirty="0" err="1">
                <a:latin typeface="American Typewriter" panose="02090604020004020304" pitchFamily="18" charset="77"/>
              </a:rPr>
              <a:t>LeAD</a:t>
            </a:r>
            <a:r>
              <a:rPr lang="en-US" sz="5100" dirty="0">
                <a:latin typeface="American Typewriter" panose="02090604020004020304" pitchFamily="18" charset="77"/>
              </a:rPr>
              <a:t> </a:t>
            </a:r>
            <a:r>
              <a:rPr lang="en-US" sz="5100" dirty="0" err="1">
                <a:latin typeface="American Typewriter" panose="02090604020004020304" pitchFamily="18" charset="77"/>
              </a:rPr>
              <a:t>SCORing</a:t>
            </a:r>
            <a:r>
              <a:rPr lang="en-US" sz="5100" dirty="0">
                <a:latin typeface="American Typewriter" panose="02090604020004020304" pitchFamily="18" charset="77"/>
              </a:rPr>
              <a:t> CASE STUDY</a:t>
            </a:r>
            <a:br>
              <a:rPr lang="en-US" dirty="0">
                <a:latin typeface="American Typewriter" panose="02090604020004020304" pitchFamily="18" charset="77"/>
              </a:rPr>
            </a:br>
            <a:br>
              <a:rPr lang="en-US" dirty="0">
                <a:latin typeface="American Typewriter" panose="02090604020004020304" pitchFamily="18" charset="77"/>
              </a:rPr>
            </a:br>
            <a:br>
              <a:rPr lang="en-US" sz="1400" dirty="0">
                <a:latin typeface="American Typewriter" panose="02090604020004020304" pitchFamily="18" charset="77"/>
              </a:rPr>
            </a:br>
            <a:r>
              <a:rPr lang="en-US" sz="1400" dirty="0">
                <a:latin typeface="American Typewriter" panose="02090604020004020304" pitchFamily="18" charset="77"/>
              </a:rPr>
              <a:t>			</a:t>
            </a:r>
            <a:r>
              <a:rPr lang="en-US" sz="1800" dirty="0">
                <a:latin typeface="American Typewriter" panose="02090604020004020304" pitchFamily="18" charset="77"/>
              </a:rPr>
              <a:t>			</a:t>
            </a:r>
            <a:r>
              <a:rPr lang="en-US" sz="2200" dirty="0">
                <a:latin typeface="American Typewriter" panose="02090604020004020304" pitchFamily="18" charset="77"/>
              </a:rPr>
              <a:t>BY</a:t>
            </a:r>
            <a:br>
              <a:rPr lang="en-US" sz="2200" dirty="0">
                <a:latin typeface="American Typewriter" panose="02090604020004020304" pitchFamily="18" charset="77"/>
              </a:rPr>
            </a:br>
            <a:r>
              <a:rPr lang="en-US" sz="2200" dirty="0">
                <a:latin typeface="American Typewriter" panose="02090604020004020304" pitchFamily="18" charset="77"/>
              </a:rPr>
              <a:t>						</a:t>
            </a:r>
            <a:r>
              <a:rPr lang="en-US" sz="2200" dirty="0" err="1">
                <a:latin typeface="American Typewriter" panose="02090604020004020304" pitchFamily="18" charset="77"/>
              </a:rPr>
              <a:t>Rajdipa</a:t>
            </a:r>
            <a:r>
              <a:rPr lang="en-US" sz="2200" dirty="0">
                <a:latin typeface="American Typewriter" panose="02090604020004020304" pitchFamily="18" charset="77"/>
              </a:rPr>
              <a:t> &amp; Munna </a:t>
            </a:r>
            <a:endParaRPr lang="en-US" sz="7300" dirty="0">
              <a:latin typeface="American Typewriter" panose="02090604020004020304" pitchFamily="18" charset="77"/>
            </a:endParaRPr>
          </a:p>
        </p:txBody>
      </p:sp>
    </p:spTree>
    <p:extLst>
      <p:ext uri="{BB962C8B-B14F-4D97-AF65-F5344CB8AC3E}">
        <p14:creationId xmlns:p14="http://schemas.microsoft.com/office/powerpoint/2010/main" val="386210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7FBE-FE29-C348-8306-8B6D6267B470}"/>
              </a:ext>
            </a:extLst>
          </p:cNvPr>
          <p:cNvSpPr>
            <a:spLocks noGrp="1"/>
          </p:cNvSpPr>
          <p:nvPr>
            <p:ph type="title"/>
          </p:nvPr>
        </p:nvSpPr>
        <p:spPr>
          <a:xfrm>
            <a:off x="1251558" y="262258"/>
            <a:ext cx="9688883" cy="854022"/>
          </a:xfrm>
        </p:spPr>
        <p:txBody>
          <a:bodyPr/>
          <a:lstStyle/>
          <a:p>
            <a:pPr algn="ctr"/>
            <a:r>
              <a:rPr lang="en-US" dirty="0"/>
              <a:t>Likelihood of conversion</a:t>
            </a:r>
          </a:p>
        </p:txBody>
      </p:sp>
      <p:pic>
        <p:nvPicPr>
          <p:cNvPr id="2050" name="Picture 2">
            <a:extLst>
              <a:ext uri="{FF2B5EF4-FFF2-40B4-BE49-F238E27FC236}">
                <a16:creationId xmlns:a16="http://schemas.microsoft.com/office/drawing/2014/main" id="{FA5BA4F6-B498-1B4E-9B6B-93C3CFA0EB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770" y="1383080"/>
            <a:ext cx="6138161" cy="4091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557190-C1CD-3040-B18E-697C4C2082A8}"/>
              </a:ext>
            </a:extLst>
          </p:cNvPr>
          <p:cNvSpPr txBox="1"/>
          <p:nvPr/>
        </p:nvSpPr>
        <p:spPr>
          <a:xfrm>
            <a:off x="6911439" y="1496291"/>
            <a:ext cx="4334493" cy="3416320"/>
          </a:xfrm>
          <a:prstGeom prst="rect">
            <a:avLst/>
          </a:prstGeom>
          <a:noFill/>
        </p:spPr>
        <p:txBody>
          <a:bodyPr wrap="square" rtlCol="0">
            <a:spAutoFit/>
          </a:bodyPr>
          <a:lstStyle/>
          <a:p>
            <a:r>
              <a:rPr lang="en-IN" b="1" dirty="0"/>
              <a:t>Insight:</a:t>
            </a:r>
            <a:br>
              <a:rPr lang="en-IN" dirty="0"/>
            </a:br>
            <a:r>
              <a:rPr lang="en-IN" dirty="0"/>
              <a:t>Though Housewives are less in numbers, they have 100% conversion rate</a:t>
            </a:r>
          </a:p>
          <a:p>
            <a:r>
              <a:rPr lang="en-IN" dirty="0"/>
              <a:t>Working professionals, Businessmen and Other category have high conversion rate</a:t>
            </a:r>
          </a:p>
          <a:p>
            <a:r>
              <a:rPr lang="en-IN" dirty="0"/>
              <a:t>Though Unemployed people have been contacted in the highest number, the conversion rate is low (~40%)</a:t>
            </a:r>
          </a:p>
          <a:p>
            <a:r>
              <a:rPr lang="en-IN" b="1" dirty="0"/>
              <a:t>We cannot combine small value categories as their conversion rate is very different. Combining them may provide wrong predictions.</a:t>
            </a:r>
            <a:endParaRPr lang="en-US" dirty="0"/>
          </a:p>
        </p:txBody>
      </p:sp>
    </p:spTree>
    <p:extLst>
      <p:ext uri="{BB962C8B-B14F-4D97-AF65-F5344CB8AC3E}">
        <p14:creationId xmlns:p14="http://schemas.microsoft.com/office/powerpoint/2010/main" val="322433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3F8B-8BED-1746-A3B3-34C663CD380C}"/>
              </a:ext>
            </a:extLst>
          </p:cNvPr>
          <p:cNvSpPr>
            <a:spLocks noGrp="1"/>
          </p:cNvSpPr>
          <p:nvPr>
            <p:ph type="title"/>
          </p:nvPr>
        </p:nvSpPr>
        <p:spPr/>
        <p:txBody>
          <a:bodyPr/>
          <a:lstStyle/>
          <a:p>
            <a:pPr algn="ctr"/>
            <a:r>
              <a:rPr lang="en-US" dirty="0"/>
              <a:t>Bivariate analysis</a:t>
            </a:r>
          </a:p>
        </p:txBody>
      </p:sp>
      <p:pic>
        <p:nvPicPr>
          <p:cNvPr id="4098" name="Picture 2">
            <a:extLst>
              <a:ext uri="{FF2B5EF4-FFF2-40B4-BE49-F238E27FC236}">
                <a16:creationId xmlns:a16="http://schemas.microsoft.com/office/drawing/2014/main" id="{4D55B618-106C-7643-8CF5-674DF6A187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2097087"/>
            <a:ext cx="4760209" cy="43274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69B5CB-3192-CD4A-8C0F-B529305CDD1C}"/>
              </a:ext>
            </a:extLst>
          </p:cNvPr>
          <p:cNvSpPr txBox="1"/>
          <p:nvPr/>
        </p:nvSpPr>
        <p:spPr>
          <a:xfrm>
            <a:off x="6094412" y="2097087"/>
            <a:ext cx="3241963" cy="923330"/>
          </a:xfrm>
          <a:prstGeom prst="rect">
            <a:avLst/>
          </a:prstGeom>
          <a:noFill/>
        </p:spPr>
        <p:txBody>
          <a:bodyPr wrap="square" rtlCol="0">
            <a:spAutoFit/>
          </a:bodyPr>
          <a:lstStyle/>
          <a:p>
            <a:r>
              <a:rPr lang="en-US" dirty="0"/>
              <a:t>By pair plot we can able to see the pattern of highest correlation with the target variable</a:t>
            </a:r>
          </a:p>
        </p:txBody>
      </p:sp>
    </p:spTree>
    <p:extLst>
      <p:ext uri="{BB962C8B-B14F-4D97-AF65-F5344CB8AC3E}">
        <p14:creationId xmlns:p14="http://schemas.microsoft.com/office/powerpoint/2010/main" val="132113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1009"/>
            <a:ext cx="9905998" cy="1055900"/>
          </a:xfrm>
        </p:spPr>
        <p:txBody>
          <a:bodyPr/>
          <a:lstStyle/>
          <a:p>
            <a:pPr algn="ctr"/>
            <a:r>
              <a:rPr lang="en-IN" dirty="0"/>
              <a:t>Analysis results</a:t>
            </a:r>
          </a:p>
        </p:txBody>
      </p:sp>
      <p:sp>
        <p:nvSpPr>
          <p:cNvPr id="4" name="TextBox 3">
            <a:extLst>
              <a:ext uri="{FF2B5EF4-FFF2-40B4-BE49-F238E27FC236}">
                <a16:creationId xmlns:a16="http://schemas.microsoft.com/office/drawing/2014/main" id="{32AEFF28-7509-384B-8B36-2DC95860C216}"/>
              </a:ext>
            </a:extLst>
          </p:cNvPr>
          <p:cNvSpPr txBox="1"/>
          <p:nvPr/>
        </p:nvSpPr>
        <p:spPr>
          <a:xfrm>
            <a:off x="6436426" y="1472540"/>
            <a:ext cx="2078182" cy="1200329"/>
          </a:xfrm>
          <a:prstGeom prst="rect">
            <a:avLst/>
          </a:prstGeom>
          <a:noFill/>
        </p:spPr>
        <p:txBody>
          <a:bodyPr wrap="square" rtlCol="0">
            <a:spAutoFit/>
          </a:bodyPr>
          <a:lstStyle/>
          <a:p>
            <a:r>
              <a:rPr lang="en-IN" dirty="0"/>
              <a:t>From the above graph, 0.335 seems to be ideal cut-off points.</a:t>
            </a:r>
            <a:endParaRPr lang="en-US" dirty="0"/>
          </a:p>
        </p:txBody>
      </p:sp>
      <p:pic>
        <p:nvPicPr>
          <p:cNvPr id="5122" name="Picture 2">
            <a:extLst>
              <a:ext uri="{FF2B5EF4-FFF2-40B4-BE49-F238E27FC236}">
                <a16:creationId xmlns:a16="http://schemas.microsoft.com/office/drawing/2014/main" id="{FBB18684-9DE8-6140-8371-9C20F545C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885" y="1472540"/>
            <a:ext cx="5308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66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2358-E25E-744C-8C9D-30AA49DB1AA1}"/>
              </a:ext>
            </a:extLst>
          </p:cNvPr>
          <p:cNvSpPr>
            <a:spLocks noGrp="1"/>
          </p:cNvSpPr>
          <p:nvPr>
            <p:ph type="title"/>
          </p:nvPr>
        </p:nvSpPr>
        <p:spPr>
          <a:xfrm>
            <a:off x="1141413" y="155381"/>
            <a:ext cx="9905998" cy="1032151"/>
          </a:xfrm>
        </p:spPr>
        <p:txBody>
          <a:bodyPr/>
          <a:lstStyle/>
          <a:p>
            <a:pPr algn="ctr"/>
            <a:r>
              <a:rPr lang="en-US" dirty="0"/>
              <a:t>Confusion matrix</a:t>
            </a:r>
          </a:p>
        </p:txBody>
      </p:sp>
      <p:sp>
        <p:nvSpPr>
          <p:cNvPr id="4" name="TextBox 3">
            <a:extLst>
              <a:ext uri="{FF2B5EF4-FFF2-40B4-BE49-F238E27FC236}">
                <a16:creationId xmlns:a16="http://schemas.microsoft.com/office/drawing/2014/main" id="{DDDC29F1-542C-654B-BDC4-997F31A7B82C}"/>
              </a:ext>
            </a:extLst>
          </p:cNvPr>
          <p:cNvSpPr txBox="1"/>
          <p:nvPr/>
        </p:nvSpPr>
        <p:spPr>
          <a:xfrm>
            <a:off x="6436426" y="1246911"/>
            <a:ext cx="5023262" cy="3693319"/>
          </a:xfrm>
          <a:prstGeom prst="rect">
            <a:avLst/>
          </a:prstGeom>
          <a:noFill/>
        </p:spPr>
        <p:txBody>
          <a:bodyPr wrap="square" rtlCol="0">
            <a:spAutoFit/>
          </a:bodyPr>
          <a:lstStyle/>
          <a:p>
            <a:r>
              <a:rPr lang="en-IN" b="1" dirty="0"/>
              <a:t>Inferences:</a:t>
            </a:r>
            <a:br>
              <a:rPr lang="en-IN" dirty="0"/>
            </a:br>
            <a:r>
              <a:rPr lang="en-IN" dirty="0"/>
              <a:t>Model 9 with cut off value at 0.335 is providing an Accuracy of 80.55%, Sensitivity of 80.29%. Sensitivity in this case indicates how many leads the model identify correctly out of all potential leads which are converting. More than 80% is what the CEO has requested in this case study. F1 Score and precision value in the model has higher number for 0's than 1's. This indicates that the model predicts leads which will not convert ( i.e. filtering leads who will not convert) than the leads which will convert. This indirectly improved the model's performance to identify correct leads to be contacted.</a:t>
            </a:r>
            <a:endParaRPr lang="en-US" dirty="0"/>
          </a:p>
        </p:txBody>
      </p:sp>
      <p:pic>
        <p:nvPicPr>
          <p:cNvPr id="4102" name="Picture 6">
            <a:extLst>
              <a:ext uri="{FF2B5EF4-FFF2-40B4-BE49-F238E27FC236}">
                <a16:creationId xmlns:a16="http://schemas.microsoft.com/office/drawing/2014/main" id="{14BC7665-9769-F34E-9A7D-7C0E75352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2" y="1396930"/>
            <a:ext cx="50800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345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9BC6-CF49-254D-8626-6D7194923F1A}"/>
              </a:ext>
            </a:extLst>
          </p:cNvPr>
          <p:cNvSpPr>
            <a:spLocks noGrp="1"/>
          </p:cNvSpPr>
          <p:nvPr>
            <p:ph type="title"/>
          </p:nvPr>
        </p:nvSpPr>
        <p:spPr>
          <a:xfrm>
            <a:off x="1141413" y="345386"/>
            <a:ext cx="9905998" cy="721414"/>
          </a:xfrm>
        </p:spPr>
        <p:txBody>
          <a:bodyPr/>
          <a:lstStyle/>
          <a:p>
            <a:pPr algn="ctr"/>
            <a:r>
              <a:rPr lang="en-US" dirty="0"/>
              <a:t>Roc curve</a:t>
            </a:r>
          </a:p>
        </p:txBody>
      </p:sp>
      <p:sp>
        <p:nvSpPr>
          <p:cNvPr id="4" name="TextBox 3">
            <a:extLst>
              <a:ext uri="{FF2B5EF4-FFF2-40B4-BE49-F238E27FC236}">
                <a16:creationId xmlns:a16="http://schemas.microsoft.com/office/drawing/2014/main" id="{E1C3C3E9-4DE6-2C42-9452-277D3BCA005B}"/>
              </a:ext>
            </a:extLst>
          </p:cNvPr>
          <p:cNvSpPr txBox="1"/>
          <p:nvPr/>
        </p:nvSpPr>
        <p:spPr>
          <a:xfrm>
            <a:off x="5593278" y="1318161"/>
            <a:ext cx="6206571" cy="646331"/>
          </a:xfrm>
          <a:prstGeom prst="rect">
            <a:avLst/>
          </a:prstGeom>
          <a:noFill/>
        </p:spPr>
        <p:txBody>
          <a:bodyPr wrap="none" rtlCol="0">
            <a:spAutoFit/>
          </a:bodyPr>
          <a:lstStyle/>
          <a:p>
            <a:r>
              <a:rPr lang="en-IN" b="1" dirty="0"/>
              <a:t>Inferences:</a:t>
            </a:r>
            <a:br>
              <a:rPr lang="en-IN" dirty="0"/>
            </a:br>
            <a:r>
              <a:rPr lang="en-IN" dirty="0"/>
              <a:t>ROC Curve </a:t>
            </a:r>
            <a:r>
              <a:rPr lang="en-IN" dirty="0" err="1"/>
              <a:t>aread</a:t>
            </a:r>
            <a:r>
              <a:rPr lang="en-IN" dirty="0"/>
              <a:t> is 0.88, which indicates that the model is good</a:t>
            </a:r>
            <a:endParaRPr lang="en-US" dirty="0"/>
          </a:p>
        </p:txBody>
      </p:sp>
      <p:pic>
        <p:nvPicPr>
          <p:cNvPr id="3074" name="Picture 2">
            <a:extLst>
              <a:ext uri="{FF2B5EF4-FFF2-40B4-BE49-F238E27FC236}">
                <a16:creationId xmlns:a16="http://schemas.microsoft.com/office/drawing/2014/main" id="{D23FCB47-E236-D741-B53E-AA9717F2F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48" y="1307851"/>
            <a:ext cx="4660900" cy="443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03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9FDB-55ED-B645-9722-FCB14B393681}"/>
              </a:ext>
            </a:extLst>
          </p:cNvPr>
          <p:cNvSpPr>
            <a:spLocks noGrp="1"/>
          </p:cNvSpPr>
          <p:nvPr>
            <p:ph type="title"/>
          </p:nvPr>
        </p:nvSpPr>
        <p:spPr>
          <a:xfrm>
            <a:off x="1143001" y="262258"/>
            <a:ext cx="9905998" cy="984651"/>
          </a:xfrm>
        </p:spPr>
        <p:txBody>
          <a:bodyPr/>
          <a:lstStyle/>
          <a:p>
            <a:pPr algn="ctr"/>
            <a:r>
              <a:rPr lang="en-IN" b="1" dirty="0"/>
              <a:t>Precision - Recall Trade off</a:t>
            </a:r>
            <a:endParaRPr lang="en-US" dirty="0"/>
          </a:p>
        </p:txBody>
      </p:sp>
      <p:sp>
        <p:nvSpPr>
          <p:cNvPr id="4" name="TextBox 3">
            <a:extLst>
              <a:ext uri="{FF2B5EF4-FFF2-40B4-BE49-F238E27FC236}">
                <a16:creationId xmlns:a16="http://schemas.microsoft.com/office/drawing/2014/main" id="{2732EA0C-5A0E-1A4F-BCCD-5CDABFAB5FCB}"/>
              </a:ext>
            </a:extLst>
          </p:cNvPr>
          <p:cNvSpPr txBox="1"/>
          <p:nvPr/>
        </p:nvSpPr>
        <p:spPr>
          <a:xfrm>
            <a:off x="8585860" y="1056898"/>
            <a:ext cx="3135373" cy="5509200"/>
          </a:xfrm>
          <a:prstGeom prst="rect">
            <a:avLst/>
          </a:prstGeom>
          <a:noFill/>
        </p:spPr>
        <p:txBody>
          <a:bodyPr wrap="square" rtlCol="0">
            <a:spAutoFit/>
          </a:bodyPr>
          <a:lstStyle/>
          <a:p>
            <a:r>
              <a:rPr lang="en-IN" sz="1600" dirty="0"/>
              <a:t>Based on Precision- Recall Trade off curve, the </a:t>
            </a:r>
            <a:r>
              <a:rPr lang="en-IN" sz="1600" dirty="0" err="1"/>
              <a:t>cutoff</a:t>
            </a:r>
            <a:r>
              <a:rPr lang="en-IN" sz="1600" dirty="0"/>
              <a:t> point seems to 0.404. We will use this threshold value for Test Data Evaluation.</a:t>
            </a:r>
            <a:br>
              <a:rPr lang="en-IN" sz="1600" dirty="0"/>
            </a:br>
            <a:r>
              <a:rPr lang="en-IN" sz="1600" dirty="0"/>
              <a:t>By using the Precision - Recall trade off chart cut-off points, the model output has changed the following way :True Positive number has decreased.</a:t>
            </a:r>
          </a:p>
          <a:p>
            <a:r>
              <a:rPr lang="en-IN" sz="1600" dirty="0"/>
              <a:t>True Negative number has increase</a:t>
            </a:r>
          </a:p>
          <a:p>
            <a:r>
              <a:rPr lang="en-IN" sz="1600" dirty="0"/>
              <a:t>False Negative number has increase</a:t>
            </a:r>
          </a:p>
          <a:p>
            <a:r>
              <a:rPr lang="en-IN" sz="1600" dirty="0"/>
              <a:t>False Positive number has decreased</a:t>
            </a:r>
          </a:p>
          <a:p>
            <a:br>
              <a:rPr lang="en-IN" sz="1600" dirty="0"/>
            </a:br>
            <a:r>
              <a:rPr lang="en-IN" sz="1600" dirty="0"/>
              <a:t>For our purpose CEO wants to identify the people correctly who will convert to leads. Thus, we cannot use Precision-Recall trade-off method as it reduced True Positive. We have to increase Sensitivity / Recall value to increase True Positives. Thus we will use 0.335 as </a:t>
            </a:r>
            <a:r>
              <a:rPr lang="en-IN" sz="1600" dirty="0" err="1"/>
              <a:t>cutoff</a:t>
            </a:r>
            <a:r>
              <a:rPr lang="en-IN" sz="1600" dirty="0"/>
              <a:t> point.</a:t>
            </a:r>
            <a:endParaRPr lang="en-US" sz="1600" dirty="0"/>
          </a:p>
        </p:txBody>
      </p:sp>
      <p:pic>
        <p:nvPicPr>
          <p:cNvPr id="1028" name="Picture 4">
            <a:extLst>
              <a:ext uri="{FF2B5EF4-FFF2-40B4-BE49-F238E27FC236}">
                <a16:creationId xmlns:a16="http://schemas.microsoft.com/office/drawing/2014/main" id="{09A4909F-1AEF-4F4A-9C34-85D39B8887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4172" y="1334015"/>
            <a:ext cx="7757932" cy="501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54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1" y="131629"/>
            <a:ext cx="9905998" cy="984652"/>
          </a:xfrm>
        </p:spPr>
        <p:txBody>
          <a:bodyPr/>
          <a:lstStyle/>
          <a:p>
            <a:pPr algn="ctr"/>
            <a:r>
              <a:rPr lang="en-IN" dirty="0"/>
              <a:t>Conclusion</a:t>
            </a:r>
          </a:p>
        </p:txBody>
      </p:sp>
      <p:graphicFrame>
        <p:nvGraphicFramePr>
          <p:cNvPr id="7" name="Table 6">
            <a:extLst>
              <a:ext uri="{FF2B5EF4-FFF2-40B4-BE49-F238E27FC236}">
                <a16:creationId xmlns:a16="http://schemas.microsoft.com/office/drawing/2014/main" id="{9DD7B022-84C1-4A45-A336-CC981F947E9E}"/>
              </a:ext>
            </a:extLst>
          </p:cNvPr>
          <p:cNvGraphicFramePr>
            <a:graphicFrameLocks noGrp="1"/>
          </p:cNvGraphicFramePr>
          <p:nvPr>
            <p:extLst>
              <p:ext uri="{D42A27DB-BD31-4B8C-83A1-F6EECF244321}">
                <p14:modId xmlns:p14="http://schemas.microsoft.com/office/powerpoint/2010/main" val="1300826977"/>
              </p:ext>
            </p:extLst>
          </p:nvPr>
        </p:nvGraphicFramePr>
        <p:xfrm>
          <a:off x="6095999" y="1020541"/>
          <a:ext cx="5223162" cy="2743200"/>
        </p:xfrm>
        <a:graphic>
          <a:graphicData uri="http://schemas.openxmlformats.org/drawingml/2006/table">
            <a:tbl>
              <a:tblPr/>
              <a:tblGrid>
                <a:gridCol w="870527">
                  <a:extLst>
                    <a:ext uri="{9D8B030D-6E8A-4147-A177-3AD203B41FA5}">
                      <a16:colId xmlns:a16="http://schemas.microsoft.com/office/drawing/2014/main" val="3669818818"/>
                    </a:ext>
                  </a:extLst>
                </a:gridCol>
                <a:gridCol w="870527">
                  <a:extLst>
                    <a:ext uri="{9D8B030D-6E8A-4147-A177-3AD203B41FA5}">
                      <a16:colId xmlns:a16="http://schemas.microsoft.com/office/drawing/2014/main" val="2119973808"/>
                    </a:ext>
                  </a:extLst>
                </a:gridCol>
                <a:gridCol w="870527">
                  <a:extLst>
                    <a:ext uri="{9D8B030D-6E8A-4147-A177-3AD203B41FA5}">
                      <a16:colId xmlns:a16="http://schemas.microsoft.com/office/drawing/2014/main" val="2701182111"/>
                    </a:ext>
                  </a:extLst>
                </a:gridCol>
                <a:gridCol w="870527">
                  <a:extLst>
                    <a:ext uri="{9D8B030D-6E8A-4147-A177-3AD203B41FA5}">
                      <a16:colId xmlns:a16="http://schemas.microsoft.com/office/drawing/2014/main" val="2829991448"/>
                    </a:ext>
                  </a:extLst>
                </a:gridCol>
                <a:gridCol w="870527">
                  <a:extLst>
                    <a:ext uri="{9D8B030D-6E8A-4147-A177-3AD203B41FA5}">
                      <a16:colId xmlns:a16="http://schemas.microsoft.com/office/drawing/2014/main" val="2022531052"/>
                    </a:ext>
                  </a:extLst>
                </a:gridCol>
                <a:gridCol w="870527">
                  <a:extLst>
                    <a:ext uri="{9D8B030D-6E8A-4147-A177-3AD203B41FA5}">
                      <a16:colId xmlns:a16="http://schemas.microsoft.com/office/drawing/2014/main" val="3825850626"/>
                    </a:ext>
                  </a:extLst>
                </a:gridCol>
              </a:tblGrid>
              <a:tr h="850819">
                <a:tc>
                  <a:txBody>
                    <a:bodyPr/>
                    <a:lstStyle/>
                    <a:p>
                      <a:pPr algn="r" fontAlgn="ctr"/>
                      <a:endParaRPr lang="en-IN" b="1">
                        <a:solidFill>
                          <a:schemeClr val="bg1"/>
                        </a:solidFill>
                        <a:effectLst/>
                      </a:endParaRPr>
                    </a:p>
                  </a:txBody>
                  <a:tcPr anchor="ctr">
                    <a:lnL>
                      <a:noFill/>
                    </a:lnL>
                    <a:lnR>
                      <a:noFill/>
                    </a:lnR>
                    <a:lnT>
                      <a:noFill/>
                    </a:lnT>
                    <a:lnB>
                      <a:noFill/>
                    </a:lnB>
                    <a:solidFill>
                      <a:srgbClr val="FFFFFF"/>
                    </a:solidFill>
                  </a:tcPr>
                </a:tc>
                <a:tc>
                  <a:txBody>
                    <a:bodyPr/>
                    <a:lstStyle/>
                    <a:p>
                      <a:pPr algn="r" fontAlgn="ctr"/>
                      <a:r>
                        <a:rPr lang="en-IN" b="1">
                          <a:solidFill>
                            <a:schemeClr val="bg1"/>
                          </a:solidFill>
                          <a:effectLst/>
                        </a:rPr>
                        <a:t>Prospect_IND</a:t>
                      </a:r>
                    </a:p>
                  </a:txBody>
                  <a:tcPr anchor="ctr">
                    <a:lnL>
                      <a:noFill/>
                    </a:lnL>
                    <a:lnR>
                      <a:noFill/>
                    </a:lnR>
                    <a:lnT>
                      <a:noFill/>
                    </a:lnT>
                    <a:lnB>
                      <a:noFill/>
                    </a:lnB>
                    <a:solidFill>
                      <a:srgbClr val="FFFFFF"/>
                    </a:solidFill>
                  </a:tcPr>
                </a:tc>
                <a:tc>
                  <a:txBody>
                    <a:bodyPr/>
                    <a:lstStyle/>
                    <a:p>
                      <a:pPr algn="r" fontAlgn="ctr"/>
                      <a:r>
                        <a:rPr lang="en-IN" b="1">
                          <a:solidFill>
                            <a:schemeClr val="bg1"/>
                          </a:solidFill>
                          <a:effectLst/>
                        </a:rPr>
                        <a:t>Converted_IND</a:t>
                      </a:r>
                    </a:p>
                  </a:txBody>
                  <a:tcPr anchor="ctr">
                    <a:lnL>
                      <a:noFill/>
                    </a:lnL>
                    <a:lnR>
                      <a:noFill/>
                    </a:lnR>
                    <a:lnT>
                      <a:noFill/>
                    </a:lnT>
                    <a:lnB>
                      <a:noFill/>
                    </a:lnB>
                    <a:solidFill>
                      <a:srgbClr val="FFFFFF"/>
                    </a:solidFill>
                  </a:tcPr>
                </a:tc>
                <a:tc>
                  <a:txBody>
                    <a:bodyPr/>
                    <a:lstStyle/>
                    <a:p>
                      <a:pPr algn="r" fontAlgn="ctr"/>
                      <a:r>
                        <a:rPr lang="en-IN" b="1">
                          <a:solidFill>
                            <a:schemeClr val="bg1"/>
                          </a:solidFill>
                          <a:effectLst/>
                        </a:rPr>
                        <a:t>Converted_Prob</a:t>
                      </a:r>
                    </a:p>
                  </a:txBody>
                  <a:tcPr anchor="ctr">
                    <a:lnL>
                      <a:noFill/>
                    </a:lnL>
                    <a:lnR>
                      <a:noFill/>
                    </a:lnR>
                    <a:lnT>
                      <a:noFill/>
                    </a:lnT>
                    <a:lnB>
                      <a:noFill/>
                    </a:lnB>
                    <a:solidFill>
                      <a:srgbClr val="FFFFFF"/>
                    </a:solidFill>
                  </a:tcPr>
                </a:tc>
                <a:tc>
                  <a:txBody>
                    <a:bodyPr/>
                    <a:lstStyle/>
                    <a:p>
                      <a:pPr algn="r" fontAlgn="ctr"/>
                      <a:r>
                        <a:rPr lang="en-IN" b="1">
                          <a:solidFill>
                            <a:schemeClr val="bg1"/>
                          </a:solidFill>
                          <a:effectLst/>
                        </a:rPr>
                        <a:t>final_predicted</a:t>
                      </a:r>
                    </a:p>
                  </a:txBody>
                  <a:tcPr anchor="ctr">
                    <a:lnL>
                      <a:noFill/>
                    </a:lnL>
                    <a:lnR>
                      <a:noFill/>
                    </a:lnR>
                    <a:lnT>
                      <a:noFill/>
                    </a:lnT>
                    <a:lnB>
                      <a:noFill/>
                    </a:lnB>
                    <a:solidFill>
                      <a:srgbClr val="FFFFFF"/>
                    </a:solidFill>
                  </a:tcPr>
                </a:tc>
                <a:tc>
                  <a:txBody>
                    <a:bodyPr/>
                    <a:lstStyle/>
                    <a:p>
                      <a:pPr algn="r" fontAlgn="ctr"/>
                      <a:r>
                        <a:rPr lang="en-IN" b="1">
                          <a:solidFill>
                            <a:schemeClr val="bg1"/>
                          </a:solidFill>
                          <a:effectLst/>
                        </a:rPr>
                        <a:t>lead_score</a:t>
                      </a:r>
                    </a:p>
                  </a:txBody>
                  <a:tcPr anchor="ctr">
                    <a:lnL>
                      <a:noFill/>
                    </a:lnL>
                    <a:lnR>
                      <a:noFill/>
                    </a:lnR>
                    <a:lnT>
                      <a:noFill/>
                    </a:lnT>
                    <a:lnB>
                      <a:noFill/>
                    </a:lnB>
                    <a:solidFill>
                      <a:srgbClr val="FFFFFF"/>
                    </a:solidFill>
                  </a:tcPr>
                </a:tc>
                <a:extLst>
                  <a:ext uri="{0D108BD9-81ED-4DB2-BD59-A6C34878D82A}">
                    <a16:rowId xmlns:a16="http://schemas.microsoft.com/office/drawing/2014/main" val="1585391699"/>
                  </a:ext>
                </a:extLst>
              </a:tr>
              <a:tr h="340328">
                <a:tc>
                  <a:txBody>
                    <a:bodyPr/>
                    <a:lstStyle/>
                    <a:p>
                      <a:pPr algn="r" fontAlgn="ctr"/>
                      <a:r>
                        <a:rPr lang="en-IN" b="1">
                          <a:solidFill>
                            <a:schemeClr val="bg1"/>
                          </a:solidFill>
                          <a:effectLst/>
                        </a:rPr>
                        <a:t>0</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4269</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1</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0.74</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1</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74</a:t>
                      </a:r>
                    </a:p>
                  </a:txBody>
                  <a:tcPr anchor="ctr">
                    <a:lnL>
                      <a:noFill/>
                    </a:lnL>
                    <a:lnR>
                      <a:noFill/>
                    </a:lnR>
                    <a:lnT>
                      <a:noFill/>
                    </a:lnT>
                    <a:lnB>
                      <a:noFill/>
                    </a:lnB>
                    <a:solidFill>
                      <a:srgbClr val="F5F5F5"/>
                    </a:solidFill>
                  </a:tcPr>
                </a:tc>
                <a:extLst>
                  <a:ext uri="{0D108BD9-81ED-4DB2-BD59-A6C34878D82A}">
                    <a16:rowId xmlns:a16="http://schemas.microsoft.com/office/drawing/2014/main" val="2267281969"/>
                  </a:ext>
                </a:extLst>
              </a:tr>
              <a:tr h="340328">
                <a:tc>
                  <a:txBody>
                    <a:bodyPr/>
                    <a:lstStyle/>
                    <a:p>
                      <a:pPr algn="r" fontAlgn="ctr"/>
                      <a:r>
                        <a:rPr lang="en-IN" b="1">
                          <a:solidFill>
                            <a:schemeClr val="bg1"/>
                          </a:solidFill>
                          <a:effectLst/>
                        </a:rPr>
                        <a:t>1</a:t>
                      </a:r>
                    </a:p>
                  </a:txBody>
                  <a:tcPr anchor="ctr">
                    <a:lnL>
                      <a:noFill/>
                    </a:lnL>
                    <a:lnR>
                      <a:noFill/>
                    </a:lnR>
                    <a:lnT>
                      <a:noFill/>
                    </a:lnT>
                    <a:lnB>
                      <a:noFill/>
                    </a:lnB>
                    <a:solidFill>
                      <a:srgbClr val="FFFFFF"/>
                    </a:solidFill>
                  </a:tcPr>
                </a:tc>
                <a:tc>
                  <a:txBody>
                    <a:bodyPr/>
                    <a:lstStyle/>
                    <a:p>
                      <a:pPr algn="r" fontAlgn="ctr"/>
                      <a:r>
                        <a:rPr lang="en-IN">
                          <a:solidFill>
                            <a:schemeClr val="bg1"/>
                          </a:solidFill>
                          <a:effectLst/>
                        </a:rPr>
                        <a:t>2376</a:t>
                      </a:r>
                    </a:p>
                  </a:txBody>
                  <a:tcPr anchor="ctr">
                    <a:lnL>
                      <a:noFill/>
                    </a:lnL>
                    <a:lnR>
                      <a:noFill/>
                    </a:lnR>
                    <a:lnT>
                      <a:noFill/>
                    </a:lnT>
                    <a:lnB>
                      <a:noFill/>
                    </a:lnB>
                    <a:solidFill>
                      <a:srgbClr val="FFFFFF"/>
                    </a:solidFill>
                  </a:tcPr>
                </a:tc>
                <a:tc>
                  <a:txBody>
                    <a:bodyPr/>
                    <a:lstStyle/>
                    <a:p>
                      <a:pPr algn="r" fontAlgn="ctr"/>
                      <a:r>
                        <a:rPr lang="en-IN" dirty="0">
                          <a:solidFill>
                            <a:schemeClr val="bg1"/>
                          </a:solidFill>
                          <a:effectLst/>
                        </a:rPr>
                        <a:t>1</a:t>
                      </a:r>
                    </a:p>
                  </a:txBody>
                  <a:tcPr anchor="ctr">
                    <a:lnL>
                      <a:noFill/>
                    </a:lnL>
                    <a:lnR>
                      <a:noFill/>
                    </a:lnR>
                    <a:lnT>
                      <a:noFill/>
                    </a:lnT>
                    <a:lnB>
                      <a:noFill/>
                    </a:lnB>
                    <a:solidFill>
                      <a:srgbClr val="FFFFFF"/>
                    </a:solidFill>
                  </a:tcPr>
                </a:tc>
                <a:tc>
                  <a:txBody>
                    <a:bodyPr/>
                    <a:lstStyle/>
                    <a:p>
                      <a:pPr algn="r" fontAlgn="ctr"/>
                      <a:r>
                        <a:rPr lang="en-IN" dirty="0">
                          <a:solidFill>
                            <a:schemeClr val="bg1"/>
                          </a:solidFill>
                          <a:effectLst/>
                        </a:rPr>
                        <a:t>0.92</a:t>
                      </a:r>
                    </a:p>
                  </a:txBody>
                  <a:tcPr anchor="ctr">
                    <a:lnL>
                      <a:noFill/>
                    </a:lnL>
                    <a:lnR>
                      <a:noFill/>
                    </a:lnR>
                    <a:lnT>
                      <a:noFill/>
                    </a:lnT>
                    <a:lnB>
                      <a:noFill/>
                    </a:lnB>
                    <a:solidFill>
                      <a:srgbClr val="FFFFFF"/>
                    </a:solidFill>
                  </a:tcPr>
                </a:tc>
                <a:tc>
                  <a:txBody>
                    <a:bodyPr/>
                    <a:lstStyle/>
                    <a:p>
                      <a:pPr algn="r" fontAlgn="ctr"/>
                      <a:r>
                        <a:rPr lang="en-IN">
                          <a:solidFill>
                            <a:schemeClr val="bg1"/>
                          </a:solidFill>
                          <a:effectLst/>
                        </a:rPr>
                        <a:t>1</a:t>
                      </a:r>
                    </a:p>
                  </a:txBody>
                  <a:tcPr anchor="ctr">
                    <a:lnL>
                      <a:noFill/>
                    </a:lnL>
                    <a:lnR>
                      <a:noFill/>
                    </a:lnR>
                    <a:lnT>
                      <a:noFill/>
                    </a:lnT>
                    <a:lnB>
                      <a:noFill/>
                    </a:lnB>
                    <a:solidFill>
                      <a:srgbClr val="FFFFFF"/>
                    </a:solidFill>
                  </a:tcPr>
                </a:tc>
                <a:tc>
                  <a:txBody>
                    <a:bodyPr/>
                    <a:lstStyle/>
                    <a:p>
                      <a:pPr algn="r" fontAlgn="ctr"/>
                      <a:r>
                        <a:rPr lang="en-IN">
                          <a:solidFill>
                            <a:schemeClr val="bg1"/>
                          </a:solidFill>
                          <a:effectLst/>
                        </a:rPr>
                        <a:t>92</a:t>
                      </a:r>
                    </a:p>
                  </a:txBody>
                  <a:tcPr anchor="ctr">
                    <a:lnL>
                      <a:noFill/>
                    </a:lnL>
                    <a:lnR>
                      <a:noFill/>
                    </a:lnR>
                    <a:lnT>
                      <a:noFill/>
                    </a:lnT>
                    <a:lnB>
                      <a:noFill/>
                    </a:lnB>
                    <a:solidFill>
                      <a:srgbClr val="FFFFFF"/>
                    </a:solidFill>
                  </a:tcPr>
                </a:tc>
                <a:extLst>
                  <a:ext uri="{0D108BD9-81ED-4DB2-BD59-A6C34878D82A}">
                    <a16:rowId xmlns:a16="http://schemas.microsoft.com/office/drawing/2014/main" val="369599434"/>
                  </a:ext>
                </a:extLst>
              </a:tr>
              <a:tr h="340328">
                <a:tc>
                  <a:txBody>
                    <a:bodyPr/>
                    <a:lstStyle/>
                    <a:p>
                      <a:pPr algn="r" fontAlgn="ctr"/>
                      <a:r>
                        <a:rPr lang="en-IN" b="1">
                          <a:solidFill>
                            <a:schemeClr val="bg1"/>
                          </a:solidFill>
                          <a:effectLst/>
                        </a:rPr>
                        <a:t>2</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7766</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1</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0.74</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1</a:t>
                      </a:r>
                    </a:p>
                  </a:txBody>
                  <a:tcPr anchor="ctr">
                    <a:lnL>
                      <a:noFill/>
                    </a:lnL>
                    <a:lnR>
                      <a:noFill/>
                    </a:lnR>
                    <a:lnT>
                      <a:noFill/>
                    </a:lnT>
                    <a:lnB>
                      <a:noFill/>
                    </a:lnB>
                    <a:solidFill>
                      <a:srgbClr val="F5F5F5"/>
                    </a:solidFill>
                  </a:tcPr>
                </a:tc>
                <a:tc>
                  <a:txBody>
                    <a:bodyPr/>
                    <a:lstStyle/>
                    <a:p>
                      <a:pPr algn="r" fontAlgn="ctr"/>
                      <a:r>
                        <a:rPr lang="en-IN" dirty="0">
                          <a:solidFill>
                            <a:schemeClr val="bg1"/>
                          </a:solidFill>
                          <a:effectLst/>
                        </a:rPr>
                        <a:t>74</a:t>
                      </a:r>
                    </a:p>
                  </a:txBody>
                  <a:tcPr anchor="ctr">
                    <a:lnL>
                      <a:noFill/>
                    </a:lnL>
                    <a:lnR>
                      <a:noFill/>
                    </a:lnR>
                    <a:lnT>
                      <a:noFill/>
                    </a:lnT>
                    <a:lnB>
                      <a:noFill/>
                    </a:lnB>
                    <a:solidFill>
                      <a:srgbClr val="F5F5F5"/>
                    </a:solidFill>
                  </a:tcPr>
                </a:tc>
                <a:extLst>
                  <a:ext uri="{0D108BD9-81ED-4DB2-BD59-A6C34878D82A}">
                    <a16:rowId xmlns:a16="http://schemas.microsoft.com/office/drawing/2014/main" val="388855104"/>
                  </a:ext>
                </a:extLst>
              </a:tr>
              <a:tr h="340328">
                <a:tc>
                  <a:txBody>
                    <a:bodyPr/>
                    <a:lstStyle/>
                    <a:p>
                      <a:pPr algn="r" fontAlgn="ctr"/>
                      <a:r>
                        <a:rPr lang="en-IN" b="1">
                          <a:solidFill>
                            <a:schemeClr val="bg1"/>
                          </a:solidFill>
                          <a:effectLst/>
                        </a:rPr>
                        <a:t>3</a:t>
                      </a:r>
                    </a:p>
                  </a:txBody>
                  <a:tcPr anchor="ctr">
                    <a:lnL>
                      <a:noFill/>
                    </a:lnL>
                    <a:lnR>
                      <a:noFill/>
                    </a:lnR>
                    <a:lnT>
                      <a:noFill/>
                    </a:lnT>
                    <a:lnB>
                      <a:noFill/>
                    </a:lnB>
                    <a:solidFill>
                      <a:srgbClr val="FFFFFF"/>
                    </a:solidFill>
                  </a:tcPr>
                </a:tc>
                <a:tc>
                  <a:txBody>
                    <a:bodyPr/>
                    <a:lstStyle/>
                    <a:p>
                      <a:pPr algn="r" fontAlgn="ctr"/>
                      <a:r>
                        <a:rPr lang="en-IN">
                          <a:solidFill>
                            <a:schemeClr val="bg1"/>
                          </a:solidFill>
                          <a:effectLst/>
                        </a:rPr>
                        <a:t>9199</a:t>
                      </a:r>
                    </a:p>
                  </a:txBody>
                  <a:tcPr anchor="ctr">
                    <a:lnL>
                      <a:noFill/>
                    </a:lnL>
                    <a:lnR>
                      <a:noFill/>
                    </a:lnR>
                    <a:lnT>
                      <a:noFill/>
                    </a:lnT>
                    <a:lnB>
                      <a:noFill/>
                    </a:lnB>
                    <a:solidFill>
                      <a:srgbClr val="FFFFFF"/>
                    </a:solidFill>
                  </a:tcPr>
                </a:tc>
                <a:tc>
                  <a:txBody>
                    <a:bodyPr/>
                    <a:lstStyle/>
                    <a:p>
                      <a:pPr algn="r" fontAlgn="ctr"/>
                      <a:r>
                        <a:rPr lang="en-IN">
                          <a:solidFill>
                            <a:schemeClr val="bg1"/>
                          </a:solidFill>
                          <a:effectLst/>
                        </a:rPr>
                        <a:t>0</a:t>
                      </a:r>
                    </a:p>
                  </a:txBody>
                  <a:tcPr anchor="ctr">
                    <a:lnL>
                      <a:noFill/>
                    </a:lnL>
                    <a:lnR>
                      <a:noFill/>
                    </a:lnR>
                    <a:lnT>
                      <a:noFill/>
                    </a:lnT>
                    <a:lnB>
                      <a:noFill/>
                    </a:lnB>
                    <a:solidFill>
                      <a:srgbClr val="FFFFFF"/>
                    </a:solidFill>
                  </a:tcPr>
                </a:tc>
                <a:tc>
                  <a:txBody>
                    <a:bodyPr/>
                    <a:lstStyle/>
                    <a:p>
                      <a:pPr algn="r" fontAlgn="ctr"/>
                      <a:r>
                        <a:rPr lang="en-IN">
                          <a:solidFill>
                            <a:schemeClr val="bg1"/>
                          </a:solidFill>
                          <a:effectLst/>
                        </a:rPr>
                        <a:t>0.07</a:t>
                      </a:r>
                    </a:p>
                  </a:txBody>
                  <a:tcPr anchor="ctr">
                    <a:lnL>
                      <a:noFill/>
                    </a:lnL>
                    <a:lnR>
                      <a:noFill/>
                    </a:lnR>
                    <a:lnT>
                      <a:noFill/>
                    </a:lnT>
                    <a:lnB>
                      <a:noFill/>
                    </a:lnB>
                    <a:solidFill>
                      <a:srgbClr val="FFFFFF"/>
                    </a:solidFill>
                  </a:tcPr>
                </a:tc>
                <a:tc>
                  <a:txBody>
                    <a:bodyPr/>
                    <a:lstStyle/>
                    <a:p>
                      <a:pPr algn="r" fontAlgn="ctr"/>
                      <a:r>
                        <a:rPr lang="en-IN">
                          <a:solidFill>
                            <a:schemeClr val="bg1"/>
                          </a:solidFill>
                          <a:effectLst/>
                        </a:rPr>
                        <a:t>0</a:t>
                      </a:r>
                    </a:p>
                  </a:txBody>
                  <a:tcPr anchor="ctr">
                    <a:lnL>
                      <a:noFill/>
                    </a:lnL>
                    <a:lnR>
                      <a:noFill/>
                    </a:lnR>
                    <a:lnT>
                      <a:noFill/>
                    </a:lnT>
                    <a:lnB>
                      <a:noFill/>
                    </a:lnB>
                    <a:solidFill>
                      <a:srgbClr val="FFFFFF"/>
                    </a:solidFill>
                  </a:tcPr>
                </a:tc>
                <a:tc>
                  <a:txBody>
                    <a:bodyPr/>
                    <a:lstStyle/>
                    <a:p>
                      <a:pPr algn="r" fontAlgn="ctr"/>
                      <a:r>
                        <a:rPr lang="en-IN">
                          <a:solidFill>
                            <a:schemeClr val="bg1"/>
                          </a:solidFill>
                          <a:effectLst/>
                        </a:rPr>
                        <a:t>6</a:t>
                      </a:r>
                    </a:p>
                  </a:txBody>
                  <a:tcPr anchor="ctr">
                    <a:lnL>
                      <a:noFill/>
                    </a:lnL>
                    <a:lnR>
                      <a:noFill/>
                    </a:lnR>
                    <a:lnT>
                      <a:noFill/>
                    </a:lnT>
                    <a:lnB>
                      <a:noFill/>
                    </a:lnB>
                    <a:solidFill>
                      <a:srgbClr val="FFFFFF"/>
                    </a:solidFill>
                  </a:tcPr>
                </a:tc>
                <a:extLst>
                  <a:ext uri="{0D108BD9-81ED-4DB2-BD59-A6C34878D82A}">
                    <a16:rowId xmlns:a16="http://schemas.microsoft.com/office/drawing/2014/main" val="2531319145"/>
                  </a:ext>
                </a:extLst>
              </a:tr>
              <a:tr h="340328">
                <a:tc>
                  <a:txBody>
                    <a:bodyPr/>
                    <a:lstStyle/>
                    <a:p>
                      <a:pPr algn="r" fontAlgn="ctr"/>
                      <a:r>
                        <a:rPr lang="en-IN" b="1">
                          <a:solidFill>
                            <a:schemeClr val="bg1"/>
                          </a:solidFill>
                          <a:effectLst/>
                        </a:rPr>
                        <a:t>4</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4359</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1</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0.79</a:t>
                      </a:r>
                    </a:p>
                  </a:txBody>
                  <a:tcPr anchor="ctr">
                    <a:lnL>
                      <a:noFill/>
                    </a:lnL>
                    <a:lnR>
                      <a:noFill/>
                    </a:lnR>
                    <a:lnT>
                      <a:noFill/>
                    </a:lnT>
                    <a:lnB>
                      <a:noFill/>
                    </a:lnB>
                    <a:solidFill>
                      <a:srgbClr val="F5F5F5"/>
                    </a:solidFill>
                  </a:tcPr>
                </a:tc>
                <a:tc>
                  <a:txBody>
                    <a:bodyPr/>
                    <a:lstStyle/>
                    <a:p>
                      <a:pPr algn="r" fontAlgn="ctr"/>
                      <a:r>
                        <a:rPr lang="en-IN">
                          <a:solidFill>
                            <a:schemeClr val="bg1"/>
                          </a:solidFill>
                          <a:effectLst/>
                        </a:rPr>
                        <a:t>1</a:t>
                      </a:r>
                    </a:p>
                  </a:txBody>
                  <a:tcPr anchor="ctr">
                    <a:lnL>
                      <a:noFill/>
                    </a:lnL>
                    <a:lnR>
                      <a:noFill/>
                    </a:lnR>
                    <a:lnT>
                      <a:noFill/>
                    </a:lnT>
                    <a:lnB>
                      <a:noFill/>
                    </a:lnB>
                    <a:solidFill>
                      <a:srgbClr val="F5F5F5"/>
                    </a:solidFill>
                  </a:tcPr>
                </a:tc>
                <a:tc>
                  <a:txBody>
                    <a:bodyPr/>
                    <a:lstStyle/>
                    <a:p>
                      <a:pPr algn="r" fontAlgn="ctr"/>
                      <a:r>
                        <a:rPr lang="en-IN" dirty="0">
                          <a:solidFill>
                            <a:schemeClr val="bg1"/>
                          </a:solidFill>
                          <a:effectLst/>
                        </a:rPr>
                        <a:t>79</a:t>
                      </a:r>
                    </a:p>
                  </a:txBody>
                  <a:tcPr anchor="ctr">
                    <a:lnL>
                      <a:noFill/>
                    </a:lnL>
                    <a:lnR>
                      <a:noFill/>
                    </a:lnR>
                    <a:lnT>
                      <a:noFill/>
                    </a:lnT>
                    <a:lnB>
                      <a:noFill/>
                    </a:lnB>
                    <a:solidFill>
                      <a:srgbClr val="F5F5F5"/>
                    </a:solidFill>
                  </a:tcPr>
                </a:tc>
                <a:extLst>
                  <a:ext uri="{0D108BD9-81ED-4DB2-BD59-A6C34878D82A}">
                    <a16:rowId xmlns:a16="http://schemas.microsoft.com/office/drawing/2014/main" val="3044444418"/>
                  </a:ext>
                </a:extLst>
              </a:tr>
            </a:tbl>
          </a:graphicData>
        </a:graphic>
      </p:graphicFrame>
      <p:sp>
        <p:nvSpPr>
          <p:cNvPr id="9" name="TextBox 8">
            <a:extLst>
              <a:ext uri="{FF2B5EF4-FFF2-40B4-BE49-F238E27FC236}">
                <a16:creationId xmlns:a16="http://schemas.microsoft.com/office/drawing/2014/main" id="{784D8C40-8487-E643-8A19-E376F91972E5}"/>
              </a:ext>
            </a:extLst>
          </p:cNvPr>
          <p:cNvSpPr txBox="1"/>
          <p:nvPr/>
        </p:nvSpPr>
        <p:spPr>
          <a:xfrm>
            <a:off x="1068779" y="4168238"/>
            <a:ext cx="10250382" cy="2585323"/>
          </a:xfrm>
          <a:prstGeom prst="rect">
            <a:avLst/>
          </a:prstGeom>
          <a:noFill/>
        </p:spPr>
        <p:txBody>
          <a:bodyPr wrap="square" rtlCol="0">
            <a:spAutoFit/>
          </a:bodyPr>
          <a:lstStyle/>
          <a:p>
            <a:r>
              <a:rPr lang="en-IN" b="1" dirty="0"/>
              <a:t>Inferences:</a:t>
            </a:r>
            <a:br>
              <a:rPr lang="en-IN" dirty="0"/>
            </a:br>
            <a:r>
              <a:rPr lang="en-IN" dirty="0"/>
              <a:t>We can use the </a:t>
            </a:r>
            <a:r>
              <a:rPr lang="en-IN" dirty="0" err="1"/>
              <a:t>lead_score</a:t>
            </a:r>
            <a:r>
              <a:rPr lang="en-IN" dirty="0"/>
              <a:t> column to identify which potential leads to prioritize first. The higher the score, the higher chances are there for the lead to convert. If there are limited sales representatives, then score cut-off should be higher to ensure a higher conversion probability people are contacted further to turn them into a potential customer. It is the same as increasing the precision value of the model by adjusting the cut-off point to a higher value. In case there are more resources available in the sales team (i.e., interns, etc. ), then the score cut-off can be lowered. As there are more human resources, the company can afford a higher rate of False positives as it will increase the customer outreach and, in turn, increase the potential customer who will take the online courses.</a:t>
            </a:r>
            <a:endParaRPr lang="en-US" dirty="0"/>
          </a:p>
        </p:txBody>
      </p:sp>
      <p:pic>
        <p:nvPicPr>
          <p:cNvPr id="2050" name="Picture 2">
            <a:extLst>
              <a:ext uri="{FF2B5EF4-FFF2-40B4-BE49-F238E27FC236}">
                <a16:creationId xmlns:a16="http://schemas.microsoft.com/office/drawing/2014/main" id="{C4FD4B38-EC6C-A941-BE3F-7C25B196C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6" y="1020541"/>
            <a:ext cx="5223162" cy="274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41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931" y="229590"/>
            <a:ext cx="10131425" cy="672936"/>
          </a:xfrm>
        </p:spPr>
        <p:txBody>
          <a:bodyPr/>
          <a:lstStyle/>
          <a:p>
            <a:pPr algn="ctr"/>
            <a:r>
              <a:rPr lang="en-IN" b="1" dirty="0">
                <a:latin typeface="Cambria" panose="02040503050406030204" pitchFamily="18" charset="0"/>
                <a:cs typeface="Arial" panose="020B0604020202020204" pitchFamily="34" charset="0"/>
              </a:rPr>
              <a:t>Recommendations</a:t>
            </a:r>
          </a:p>
        </p:txBody>
      </p:sp>
      <p:sp>
        <p:nvSpPr>
          <p:cNvPr id="4" name="Content Placeholder 2">
            <a:extLst>
              <a:ext uri="{FF2B5EF4-FFF2-40B4-BE49-F238E27FC236}">
                <a16:creationId xmlns:a16="http://schemas.microsoft.com/office/drawing/2014/main" id="{582B0AD5-20FF-3F4A-AAA1-670EDE656D02}"/>
              </a:ext>
            </a:extLst>
          </p:cNvPr>
          <p:cNvSpPr>
            <a:spLocks noGrp="1"/>
          </p:cNvSpPr>
          <p:nvPr>
            <p:ph idx="1"/>
          </p:nvPr>
        </p:nvSpPr>
        <p:spPr>
          <a:xfrm>
            <a:off x="1136650" y="990600"/>
            <a:ext cx="10131425" cy="5399088"/>
          </a:xfrm>
        </p:spPr>
        <p:txBody>
          <a:bodyPr>
            <a:normAutofit fontScale="92500" lnSpcReduction="10000"/>
          </a:bodyPr>
          <a:lstStyle/>
          <a:p>
            <a:pPr marL="0" indent="0">
              <a:buNone/>
            </a:pPr>
            <a:r>
              <a:rPr lang="en-IN" dirty="0"/>
              <a:t>In any Ed-tech, sales is directly proportionate to the pipeline or funnel created by the BDE. Though in order to get connected to A grade lead(Warm/Hot lead), they need to focus on the engaged leads, on priority basis. Be the ‘Lead Origin-Landing Page Submission’, as these set of leads are with intent and are looking forward to join particular programs, thus marking them as Hot leads.</a:t>
            </a:r>
          </a:p>
          <a:p>
            <a:pPr marL="0" indent="0">
              <a:buNone/>
            </a:pPr>
            <a:r>
              <a:rPr lang="en-IN" dirty="0"/>
              <a:t>Second set of leads need to focus on are - who are having a good amount of </a:t>
            </a:r>
            <a:r>
              <a:rPr lang="en-IN" dirty="0" err="1"/>
              <a:t>Watchtime</a:t>
            </a:r>
            <a:r>
              <a:rPr lang="en-IN" dirty="0"/>
              <a:t> or Total Time Spent on Website, as the lead are doing their part to learn about the platform more. These set of leads will be tactical and rational in approach and needed to handle with good product knowledge and objection handling skills. </a:t>
            </a:r>
          </a:p>
          <a:p>
            <a:pPr marL="0" indent="0">
              <a:buNone/>
            </a:pPr>
            <a:r>
              <a:rPr lang="en-IN" dirty="0"/>
              <a:t>Afterwards while the probing part is happening, the agent get acquainted with the job roles and paying capacity alongside need generation. Thus putting proper tags.</a:t>
            </a:r>
            <a:endParaRPr lang="en-US" dirty="0"/>
          </a:p>
          <a:p>
            <a:pPr marL="0" indent="0">
              <a:buNone/>
            </a:pPr>
            <a:r>
              <a:rPr lang="en-US" dirty="0"/>
              <a:t>Focus should be on working professionals as conversion rate is highest there.</a:t>
            </a:r>
          </a:p>
          <a:p>
            <a:pPr marL="0" indent="0">
              <a:buNone/>
            </a:pPr>
            <a:r>
              <a:rPr lang="en-US" dirty="0"/>
              <a:t>Website should be made more engaging as it seems to be the single most important factor  determining conversion</a:t>
            </a:r>
          </a:p>
          <a:p>
            <a:pPr marL="0" indent="0">
              <a:buNone/>
            </a:pPr>
            <a:r>
              <a:rPr lang="en-US" dirty="0"/>
              <a:t>Leads from google are very good for business . Business should increase its engagement with them.</a:t>
            </a:r>
          </a:p>
          <a:p>
            <a:pPr marL="0" indent="0">
              <a:buNone/>
            </a:pPr>
            <a:r>
              <a:rPr lang="en-US" dirty="0"/>
              <a:t>SMS seems to be more effective than mails.</a:t>
            </a:r>
          </a:p>
          <a:p>
            <a:pPr marL="0" indent="0">
              <a:buNone/>
            </a:pPr>
            <a:r>
              <a:rPr lang="en-US" dirty="0"/>
              <a:t>Search Engine Optimization can increase more direct traffic and can increase total visit which may  be good for business</a:t>
            </a:r>
          </a:p>
          <a:p>
            <a:pPr marL="0" indent="0">
              <a:buNone/>
            </a:pPr>
            <a:r>
              <a:rPr lang="en-US" dirty="0"/>
              <a:t>Olark chat conversation also seems to be quite effective.</a:t>
            </a:r>
          </a:p>
        </p:txBody>
      </p:sp>
    </p:spTree>
    <p:extLst>
      <p:ext uri="{BB962C8B-B14F-4D97-AF65-F5344CB8AC3E}">
        <p14:creationId xmlns:p14="http://schemas.microsoft.com/office/powerpoint/2010/main" val="3736536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EFBB4-035F-E34A-BA34-B81579D2C8FC}"/>
              </a:ext>
            </a:extLst>
          </p:cNvPr>
          <p:cNvSpPr>
            <a:spLocks noGrp="1"/>
          </p:cNvSpPr>
          <p:nvPr>
            <p:ph idx="1"/>
          </p:nvPr>
        </p:nvSpPr>
        <p:spPr>
          <a:xfrm>
            <a:off x="1141412" y="2715492"/>
            <a:ext cx="9905999" cy="1901270"/>
          </a:xfrm>
        </p:spPr>
        <p:txBody>
          <a:bodyPr>
            <a:normAutofit/>
          </a:bodyPr>
          <a:lstStyle/>
          <a:p>
            <a:pPr marL="0" indent="0" algn="ctr">
              <a:buNone/>
            </a:pPr>
            <a:r>
              <a:rPr lang="en-US" sz="4800" dirty="0">
                <a:latin typeface="American Typewriter" panose="02090604020004020304" pitchFamily="18" charset="77"/>
              </a:rPr>
              <a:t>Thank</a:t>
            </a:r>
            <a:r>
              <a:rPr lang="en-US" sz="4400" dirty="0">
                <a:latin typeface="American Typewriter" panose="02090604020004020304" pitchFamily="18" charset="77"/>
              </a:rPr>
              <a:t> You</a:t>
            </a:r>
          </a:p>
        </p:txBody>
      </p:sp>
    </p:spTree>
    <p:extLst>
      <p:ext uri="{BB962C8B-B14F-4D97-AF65-F5344CB8AC3E}">
        <p14:creationId xmlns:p14="http://schemas.microsoft.com/office/powerpoint/2010/main" val="72267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498A7-4780-C445-B4C1-234FA9A53D15}"/>
              </a:ext>
            </a:extLst>
          </p:cNvPr>
          <p:cNvSpPr>
            <a:spLocks noGrp="1"/>
          </p:cNvSpPr>
          <p:nvPr>
            <p:ph type="title"/>
          </p:nvPr>
        </p:nvSpPr>
        <p:spPr>
          <a:xfrm>
            <a:off x="1141413" y="618518"/>
            <a:ext cx="9905998" cy="859300"/>
          </a:xfrm>
        </p:spPr>
        <p:txBody>
          <a:bodyPr/>
          <a:lstStyle/>
          <a:p>
            <a:pPr algn="ctr"/>
            <a:r>
              <a:rPr lang="en-US" dirty="0"/>
              <a:t>Background</a:t>
            </a:r>
          </a:p>
        </p:txBody>
      </p:sp>
      <p:sp>
        <p:nvSpPr>
          <p:cNvPr id="5" name="Content Placeholder 4">
            <a:extLst>
              <a:ext uri="{FF2B5EF4-FFF2-40B4-BE49-F238E27FC236}">
                <a16:creationId xmlns:a16="http://schemas.microsoft.com/office/drawing/2014/main" id="{7C1DEE92-6AB9-8D49-84EA-93EC84601B5B}"/>
              </a:ext>
            </a:extLst>
          </p:cNvPr>
          <p:cNvSpPr>
            <a:spLocks noGrp="1"/>
          </p:cNvSpPr>
          <p:nvPr>
            <p:ph sz="quarter" idx="13"/>
          </p:nvPr>
        </p:nvSpPr>
        <p:spPr>
          <a:xfrm>
            <a:off x="912499" y="1341855"/>
            <a:ext cx="10363826" cy="4532472"/>
          </a:xfrm>
        </p:spPr>
        <p:txBody>
          <a:bodyPr>
            <a:normAutofit fontScale="70000" lnSpcReduction="20000"/>
          </a:bodyPr>
          <a:lstStyle/>
          <a:p>
            <a:r>
              <a:rPr lang="en-US" dirty="0"/>
              <a:t>An education company named X Education sells online courses to industry professionals. On any given day, many professionals who are interested in the courses land on their website and browse for courses.</a:t>
            </a:r>
            <a:r>
              <a:rPr lang="en-IN" dirty="0"/>
              <a:t>.</a:t>
            </a:r>
          </a:p>
          <a:p>
            <a:r>
              <a:rPr lang="en-US"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a:t>
            </a:r>
          </a:p>
          <a:p>
            <a:r>
              <a:rPr lang="en-US" dirty="0"/>
              <a:t>The typical lead conversion rate at X education is around 30%.</a:t>
            </a:r>
            <a:r>
              <a:rPr lang="en-IN" dirty="0"/>
              <a:t>And this is where you come in as a data analyst. Your job is to categorise the countries using some socio-economic and health factors that determine the overall development of the country. Then you need to suggest the countries which the CEO needs to focus on the most.</a:t>
            </a:r>
          </a:p>
          <a:p>
            <a:r>
              <a:rPr lang="en-US" dirty="0"/>
              <a:t>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IN" dirty="0"/>
          </a:p>
          <a:p>
            <a:pPr marL="0" indent="0">
              <a:buNone/>
            </a:pPr>
            <a:endParaRPr lang="en-US" dirty="0"/>
          </a:p>
        </p:txBody>
      </p:sp>
    </p:spTree>
    <p:extLst>
      <p:ext uri="{BB962C8B-B14F-4D97-AF65-F5344CB8AC3E}">
        <p14:creationId xmlns:p14="http://schemas.microsoft.com/office/powerpoint/2010/main" val="157590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EBFCA-DC1C-0648-906A-831096C2F4AE}"/>
              </a:ext>
            </a:extLst>
          </p:cNvPr>
          <p:cNvSpPr txBox="1">
            <a:spLocks/>
          </p:cNvSpPr>
          <p:nvPr/>
        </p:nvSpPr>
        <p:spPr>
          <a:xfrm>
            <a:off x="914087" y="951345"/>
            <a:ext cx="10504190" cy="5676456"/>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dirty="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r>
              <a:rPr lang="en-US" sz="2000" dirty="0"/>
              <a:t>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a:p>
            <a:endParaRPr lang="en-IN" sz="800" dirty="0"/>
          </a:p>
        </p:txBody>
      </p:sp>
      <p:sp>
        <p:nvSpPr>
          <p:cNvPr id="4" name="Title 1">
            <a:extLst>
              <a:ext uri="{FF2B5EF4-FFF2-40B4-BE49-F238E27FC236}">
                <a16:creationId xmlns:a16="http://schemas.microsoft.com/office/drawing/2014/main" id="{BF4EEDAF-70CC-CA48-AC48-D759959A37DC}"/>
              </a:ext>
            </a:extLst>
          </p:cNvPr>
          <p:cNvSpPr txBox="1">
            <a:spLocks/>
          </p:cNvSpPr>
          <p:nvPr/>
        </p:nvSpPr>
        <p:spPr>
          <a:xfrm>
            <a:off x="2086708" y="257908"/>
            <a:ext cx="7819292" cy="1137139"/>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b="1" dirty="0"/>
              <a:t>Objective</a:t>
            </a:r>
          </a:p>
        </p:txBody>
      </p:sp>
    </p:spTree>
    <p:extLst>
      <p:ext uri="{BB962C8B-B14F-4D97-AF65-F5344CB8AC3E}">
        <p14:creationId xmlns:p14="http://schemas.microsoft.com/office/powerpoint/2010/main" val="47242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t>Analysis Approach</a:t>
            </a:r>
          </a:p>
        </p:txBody>
      </p:sp>
      <p:sp>
        <p:nvSpPr>
          <p:cNvPr id="5" name="object 3"/>
          <p:cNvSpPr txBox="1">
            <a:spLocks noGrp="1"/>
          </p:cNvSpPr>
          <p:nvPr>
            <p:ph idx="1"/>
          </p:nvPr>
        </p:nvSpPr>
        <p:spPr>
          <a:xfrm>
            <a:off x="1141412" y="2249487"/>
            <a:ext cx="9905999" cy="2826415"/>
          </a:xfrm>
          <a:prstGeom prst="rect">
            <a:avLst/>
          </a:prstGeom>
        </p:spPr>
        <p:txBody>
          <a:bodyPr vert="horz" wrap="square" lIns="0" tIns="12700" rIns="0" bIns="0" rtlCol="0">
            <a:spAutoFit/>
          </a:bodyPr>
          <a:lstStyle/>
          <a:p>
            <a:pPr marL="0" indent="0">
              <a:lnSpc>
                <a:spcPct val="100000"/>
              </a:lnSpc>
              <a:spcBef>
                <a:spcPts val="100"/>
              </a:spcBef>
              <a:buNone/>
            </a:pPr>
            <a:r>
              <a:rPr sz="2000" b="1" u="sng" spc="-15" dirty="0">
                <a:latin typeface="Arial"/>
                <a:cs typeface="Arial"/>
              </a:rPr>
              <a:t>Technical</a:t>
            </a:r>
            <a:r>
              <a:rPr sz="2000" b="1" u="sng" spc="-55" dirty="0">
                <a:latin typeface="Arial"/>
                <a:cs typeface="Arial"/>
              </a:rPr>
              <a:t> </a:t>
            </a:r>
            <a:r>
              <a:rPr sz="2000" b="1" u="sng" spc="-5" dirty="0">
                <a:latin typeface="Arial"/>
                <a:cs typeface="Arial"/>
              </a:rPr>
              <a:t>Approach:</a:t>
            </a:r>
            <a:endParaRPr sz="2000" u="sng" dirty="0">
              <a:latin typeface="Arial"/>
              <a:cs typeface="Arial"/>
            </a:endParaRPr>
          </a:p>
          <a:p>
            <a:pPr>
              <a:lnSpc>
                <a:spcPct val="100000"/>
              </a:lnSpc>
              <a:spcBef>
                <a:spcPts val="15"/>
              </a:spcBef>
            </a:pPr>
            <a:endParaRPr sz="1400" dirty="0">
              <a:latin typeface="Times New Roman"/>
              <a:cs typeface="Times New Roman"/>
            </a:endParaRPr>
          </a:p>
          <a:p>
            <a:pPr marL="469900" indent="-366395">
              <a:lnSpc>
                <a:spcPct val="100000"/>
              </a:lnSpc>
              <a:buAutoNum type="arabicPeriod"/>
              <a:tabLst>
                <a:tab pos="469265" algn="l"/>
                <a:tab pos="469900" algn="l"/>
              </a:tabLst>
            </a:pPr>
            <a:r>
              <a:rPr sz="1600" spc="-5" dirty="0">
                <a:latin typeface="Arial"/>
                <a:cs typeface="Arial"/>
              </a:rPr>
              <a:t>Data</a:t>
            </a:r>
            <a:r>
              <a:rPr sz="1600" spc="-10" dirty="0">
                <a:latin typeface="Arial"/>
                <a:cs typeface="Arial"/>
              </a:rPr>
              <a:t> </a:t>
            </a:r>
            <a:r>
              <a:rPr sz="1600" spc="-5" dirty="0">
                <a:latin typeface="Arial"/>
                <a:cs typeface="Arial"/>
              </a:rPr>
              <a:t>inspection</a:t>
            </a:r>
            <a:endParaRPr sz="1600" dirty="0">
              <a:latin typeface="Arial"/>
              <a:cs typeface="Arial"/>
            </a:endParaRPr>
          </a:p>
          <a:p>
            <a:pPr marL="469900" indent="-366395">
              <a:lnSpc>
                <a:spcPct val="100000"/>
              </a:lnSpc>
              <a:spcBef>
                <a:spcPts val="265"/>
              </a:spcBef>
              <a:buAutoNum type="arabicPeriod"/>
              <a:tabLst>
                <a:tab pos="469265" algn="l"/>
                <a:tab pos="469900" algn="l"/>
              </a:tabLst>
            </a:pPr>
            <a:r>
              <a:rPr sz="1600" spc="-5" dirty="0">
                <a:latin typeface="Arial"/>
                <a:cs typeface="Arial"/>
              </a:rPr>
              <a:t>EDA tasks </a:t>
            </a:r>
            <a:r>
              <a:rPr sz="1600" dirty="0">
                <a:latin typeface="Arial"/>
                <a:cs typeface="Arial"/>
              </a:rPr>
              <a:t>suitable </a:t>
            </a:r>
            <a:r>
              <a:rPr sz="1600" spc="-5" dirty="0">
                <a:latin typeface="Arial"/>
                <a:cs typeface="Arial"/>
              </a:rPr>
              <a:t>for this</a:t>
            </a:r>
            <a:r>
              <a:rPr sz="1600" spc="-155" dirty="0">
                <a:latin typeface="Arial"/>
                <a:cs typeface="Arial"/>
              </a:rPr>
              <a:t> </a:t>
            </a:r>
            <a:r>
              <a:rPr sz="1600" spc="-5" dirty="0">
                <a:latin typeface="Arial"/>
                <a:cs typeface="Arial"/>
              </a:rPr>
              <a:t>dataset</a:t>
            </a:r>
            <a:endParaRPr sz="1600" dirty="0">
              <a:latin typeface="Arial"/>
              <a:cs typeface="Arial"/>
            </a:endParaRPr>
          </a:p>
          <a:p>
            <a:pPr marL="927100" lvl="1" indent="-328295">
              <a:lnSpc>
                <a:spcPct val="100000"/>
              </a:lnSpc>
              <a:spcBef>
                <a:spcPts val="240"/>
              </a:spcBef>
              <a:buChar char="○"/>
              <a:tabLst>
                <a:tab pos="926465" algn="l"/>
                <a:tab pos="927100" algn="l"/>
              </a:tabLst>
            </a:pPr>
            <a:r>
              <a:rPr sz="1600" spc="-5" dirty="0">
                <a:latin typeface="Arial"/>
                <a:cs typeface="Arial"/>
              </a:rPr>
              <a:t>Data</a:t>
            </a:r>
            <a:r>
              <a:rPr sz="1600" spc="-10" dirty="0">
                <a:latin typeface="Arial"/>
                <a:cs typeface="Arial"/>
              </a:rPr>
              <a:t> </a:t>
            </a:r>
            <a:r>
              <a:rPr sz="1600" dirty="0">
                <a:latin typeface="Arial"/>
                <a:cs typeface="Arial"/>
              </a:rPr>
              <a:t>cleaning</a:t>
            </a:r>
          </a:p>
          <a:p>
            <a:pPr marL="927100" lvl="1" indent="-328295">
              <a:lnSpc>
                <a:spcPct val="100000"/>
              </a:lnSpc>
              <a:spcBef>
                <a:spcPts val="240"/>
              </a:spcBef>
              <a:buChar char="○"/>
              <a:tabLst>
                <a:tab pos="926465" algn="l"/>
                <a:tab pos="927100" algn="l"/>
              </a:tabLst>
            </a:pPr>
            <a:r>
              <a:rPr sz="1600" spc="-5" dirty="0">
                <a:latin typeface="Arial"/>
                <a:cs typeface="Arial"/>
              </a:rPr>
              <a:t>Univariate</a:t>
            </a:r>
            <a:r>
              <a:rPr sz="1600" spc="-100" dirty="0">
                <a:latin typeface="Arial"/>
                <a:cs typeface="Arial"/>
              </a:rPr>
              <a:t> </a:t>
            </a:r>
            <a:r>
              <a:rPr sz="1600" spc="-5" dirty="0">
                <a:latin typeface="Arial"/>
                <a:cs typeface="Arial"/>
              </a:rPr>
              <a:t>analysis</a:t>
            </a:r>
            <a:endParaRPr sz="1600" dirty="0">
              <a:latin typeface="Arial"/>
              <a:cs typeface="Arial"/>
            </a:endParaRPr>
          </a:p>
          <a:p>
            <a:pPr marL="927100" lvl="1" indent="-328295">
              <a:lnSpc>
                <a:spcPct val="100000"/>
              </a:lnSpc>
              <a:spcBef>
                <a:spcPts val="240"/>
              </a:spcBef>
              <a:buChar char="○"/>
              <a:tabLst>
                <a:tab pos="926465" algn="l"/>
                <a:tab pos="927100" algn="l"/>
              </a:tabLst>
            </a:pPr>
            <a:r>
              <a:rPr sz="1600" spc="-5" dirty="0">
                <a:latin typeface="Arial"/>
                <a:cs typeface="Arial"/>
              </a:rPr>
              <a:t>Bivariate</a:t>
            </a:r>
            <a:r>
              <a:rPr sz="1600" spc="-100" dirty="0">
                <a:latin typeface="Arial"/>
                <a:cs typeface="Arial"/>
              </a:rPr>
              <a:t> </a:t>
            </a:r>
            <a:r>
              <a:rPr sz="1600" spc="-5" dirty="0">
                <a:latin typeface="Arial"/>
                <a:cs typeface="Arial"/>
              </a:rPr>
              <a:t>analysis</a:t>
            </a:r>
            <a:endParaRPr sz="1600" dirty="0">
              <a:latin typeface="Arial"/>
              <a:cs typeface="Arial"/>
            </a:endParaRPr>
          </a:p>
          <a:p>
            <a:pPr marL="469900" indent="-366395">
              <a:lnSpc>
                <a:spcPct val="100000"/>
              </a:lnSpc>
              <a:spcBef>
                <a:spcPts val="240"/>
              </a:spcBef>
              <a:buAutoNum type="arabicPeriod"/>
              <a:tabLst>
                <a:tab pos="469265" algn="l"/>
                <a:tab pos="469900" algn="l"/>
              </a:tabLst>
            </a:pPr>
            <a:r>
              <a:rPr sz="1600" spc="-5" dirty="0">
                <a:latin typeface="Arial"/>
                <a:cs typeface="Arial"/>
              </a:rPr>
              <a:t>Data preparation for</a:t>
            </a:r>
            <a:r>
              <a:rPr sz="1600" spc="-35" dirty="0">
                <a:latin typeface="Arial"/>
                <a:cs typeface="Arial"/>
              </a:rPr>
              <a:t> </a:t>
            </a:r>
            <a:r>
              <a:rPr sz="1600" dirty="0">
                <a:latin typeface="Arial"/>
                <a:cs typeface="Arial"/>
              </a:rPr>
              <a:t>clustering</a:t>
            </a:r>
          </a:p>
          <a:p>
            <a:pPr marL="927100" lvl="1" indent="-328295">
              <a:lnSpc>
                <a:spcPct val="100000"/>
              </a:lnSpc>
              <a:spcBef>
                <a:spcPts val="240"/>
              </a:spcBef>
              <a:buChar char="○"/>
              <a:tabLst>
                <a:tab pos="926465" algn="l"/>
                <a:tab pos="927100" algn="l"/>
              </a:tabLst>
            </a:pPr>
            <a:r>
              <a:rPr sz="1600" spc="-5" dirty="0">
                <a:latin typeface="Arial"/>
                <a:cs typeface="Arial"/>
              </a:rPr>
              <a:t>Outlier</a:t>
            </a:r>
            <a:r>
              <a:rPr sz="1600" spc="-35" dirty="0">
                <a:latin typeface="Arial"/>
                <a:cs typeface="Arial"/>
              </a:rPr>
              <a:t> </a:t>
            </a:r>
            <a:r>
              <a:rPr sz="1600" spc="-10" dirty="0">
                <a:latin typeface="Arial"/>
                <a:cs typeface="Arial"/>
              </a:rPr>
              <a:t>Treatment</a:t>
            </a:r>
            <a:endParaRPr sz="1600" dirty="0">
              <a:latin typeface="Arial"/>
              <a:cs typeface="Arial"/>
            </a:endParaRPr>
          </a:p>
          <a:p>
            <a:pPr marL="927100" lvl="1" indent="-328295">
              <a:lnSpc>
                <a:spcPct val="100000"/>
              </a:lnSpc>
              <a:spcBef>
                <a:spcPts val="240"/>
              </a:spcBef>
              <a:buChar char="○"/>
              <a:tabLst>
                <a:tab pos="926465" algn="l"/>
                <a:tab pos="927100" algn="l"/>
              </a:tabLst>
            </a:pPr>
            <a:r>
              <a:rPr sz="1600" spc="-5" dirty="0">
                <a:latin typeface="Arial"/>
                <a:cs typeface="Arial"/>
              </a:rPr>
              <a:t>Feature</a:t>
            </a:r>
            <a:r>
              <a:rPr sz="1600" spc="-10" dirty="0">
                <a:latin typeface="Arial"/>
                <a:cs typeface="Arial"/>
              </a:rPr>
              <a:t> </a:t>
            </a:r>
            <a:r>
              <a:rPr sz="1600" spc="-5" dirty="0">
                <a:latin typeface="Arial"/>
                <a:cs typeface="Arial"/>
              </a:rPr>
              <a:t>Scaling</a:t>
            </a:r>
            <a:endParaRPr sz="1600" dirty="0">
              <a:latin typeface="Arial"/>
              <a:cs typeface="Arial"/>
            </a:endParaRPr>
          </a:p>
        </p:txBody>
      </p:sp>
    </p:spTree>
    <p:extLst>
      <p:ext uri="{BB962C8B-B14F-4D97-AF65-F5344CB8AC3E}">
        <p14:creationId xmlns:p14="http://schemas.microsoft.com/office/powerpoint/2010/main" val="270108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958" y="1057995"/>
            <a:ext cx="9905999" cy="4206731"/>
          </a:xfrm>
        </p:spPr>
        <p:txBody>
          <a:bodyPr>
            <a:normAutofit/>
          </a:bodyPr>
          <a:lstStyle/>
          <a:p>
            <a:pPr marL="340995" indent="-328295">
              <a:lnSpc>
                <a:spcPct val="100000"/>
              </a:lnSpc>
              <a:spcBef>
                <a:spcPts val="315"/>
              </a:spcBef>
              <a:buChar char="○"/>
              <a:tabLst>
                <a:tab pos="340360" algn="l"/>
                <a:tab pos="340995" algn="l"/>
              </a:tabLst>
            </a:pPr>
            <a:endParaRPr lang="en-US" sz="1600" spc="-20" dirty="0">
              <a:latin typeface="Arial"/>
              <a:cs typeface="Arial"/>
            </a:endParaRPr>
          </a:p>
          <a:p>
            <a:pPr marL="12700" indent="0">
              <a:lnSpc>
                <a:spcPct val="100000"/>
              </a:lnSpc>
              <a:spcBef>
                <a:spcPts val="315"/>
              </a:spcBef>
              <a:buNone/>
              <a:tabLst>
                <a:tab pos="340360" algn="l"/>
                <a:tab pos="340995" algn="l"/>
              </a:tabLst>
            </a:pPr>
            <a:r>
              <a:rPr lang="en-US" sz="1600" spc="-20" dirty="0">
                <a:latin typeface="Arial"/>
                <a:cs typeface="Arial"/>
              </a:rPr>
              <a:t>4. </a:t>
            </a:r>
            <a:r>
              <a:rPr lang="en-IN" sz="1600" dirty="0">
                <a:latin typeface="Arial"/>
                <a:cs typeface="Arial"/>
              </a:rPr>
              <a:t>Model</a:t>
            </a:r>
            <a:r>
              <a:rPr lang="en-IN" sz="1600" spc="-80" dirty="0">
                <a:latin typeface="Arial"/>
                <a:cs typeface="Arial"/>
              </a:rPr>
              <a:t> </a:t>
            </a:r>
            <a:r>
              <a:rPr lang="en-IN" sz="1600" spc="-5" dirty="0">
                <a:latin typeface="Arial"/>
                <a:cs typeface="Arial"/>
              </a:rPr>
              <a:t>building</a:t>
            </a:r>
            <a:endParaRPr lang="en-IN" sz="1600" dirty="0">
              <a:latin typeface="Arial"/>
              <a:cs typeface="Arial"/>
            </a:endParaRPr>
          </a:p>
          <a:p>
            <a:pPr marL="12700" indent="0">
              <a:lnSpc>
                <a:spcPct val="100000"/>
              </a:lnSpc>
              <a:spcBef>
                <a:spcPts val="315"/>
              </a:spcBef>
              <a:buNone/>
              <a:tabLst>
                <a:tab pos="340360" algn="l"/>
                <a:tab pos="340995" algn="l"/>
              </a:tabLst>
            </a:pPr>
            <a:endParaRPr lang="en-US" sz="1600" spc="-20" dirty="0">
              <a:latin typeface="Arial"/>
              <a:cs typeface="Arial"/>
            </a:endParaRPr>
          </a:p>
          <a:p>
            <a:pPr marL="340995" indent="-328295">
              <a:lnSpc>
                <a:spcPct val="100000"/>
              </a:lnSpc>
              <a:spcBef>
                <a:spcPts val="315"/>
              </a:spcBef>
              <a:buChar char="○"/>
              <a:tabLst>
                <a:tab pos="340360" algn="l"/>
                <a:tab pos="340995" algn="l"/>
              </a:tabLst>
            </a:pPr>
            <a:r>
              <a:rPr lang="en-US" sz="1600" spc="-20" dirty="0">
                <a:latin typeface="Arial"/>
                <a:cs typeface="Arial"/>
              </a:rPr>
              <a:t>Various</a:t>
            </a:r>
            <a:r>
              <a:rPr lang="en-US" sz="1600" spc="-10" dirty="0">
                <a:latin typeface="Arial"/>
                <a:cs typeface="Arial"/>
              </a:rPr>
              <a:t> </a:t>
            </a:r>
            <a:r>
              <a:rPr lang="en-US" sz="1600" spc="-5" dirty="0">
                <a:latin typeface="Arial"/>
                <a:cs typeface="Arial"/>
              </a:rPr>
              <a:t>Steps</a:t>
            </a:r>
            <a:endParaRPr lang="en-US" sz="1600" dirty="0">
              <a:latin typeface="Arial"/>
              <a:cs typeface="Arial"/>
            </a:endParaRPr>
          </a:p>
          <a:p>
            <a:pPr marL="798195" lvl="1" indent="-328295">
              <a:lnSpc>
                <a:spcPct val="100000"/>
              </a:lnSpc>
              <a:spcBef>
                <a:spcPts val="215"/>
              </a:spcBef>
              <a:buFont typeface="Courier New" panose="02070309020205020404" pitchFamily="49" charset="0"/>
              <a:buChar char="o"/>
              <a:tabLst>
                <a:tab pos="797560" algn="l"/>
                <a:tab pos="798195" algn="l"/>
              </a:tabLst>
            </a:pPr>
            <a:r>
              <a:rPr lang="en-US" sz="1600" spc="-5" dirty="0">
                <a:latin typeface="Arial"/>
                <a:cs typeface="Arial"/>
              </a:rPr>
              <a:t>Creating Dummy</a:t>
            </a:r>
            <a:r>
              <a:rPr lang="en-US" sz="1600" spc="-15" dirty="0">
                <a:latin typeface="Arial"/>
                <a:cs typeface="Arial"/>
              </a:rPr>
              <a:t> </a:t>
            </a:r>
            <a:r>
              <a:rPr lang="en-US" sz="1600" dirty="0">
                <a:latin typeface="Arial"/>
                <a:cs typeface="Arial"/>
              </a:rPr>
              <a:t>variable</a:t>
            </a:r>
          </a:p>
          <a:p>
            <a:pPr marL="798195" lvl="1" indent="-328295">
              <a:lnSpc>
                <a:spcPct val="100000"/>
              </a:lnSpc>
              <a:spcBef>
                <a:spcPts val="240"/>
              </a:spcBef>
              <a:buFont typeface="Courier New" panose="02070309020205020404" pitchFamily="49" charset="0"/>
              <a:buChar char="o"/>
              <a:tabLst>
                <a:tab pos="797560" algn="l"/>
                <a:tab pos="798195" algn="l"/>
              </a:tabLst>
            </a:pPr>
            <a:r>
              <a:rPr lang="en-US" sz="1600" spc="-5" dirty="0">
                <a:latin typeface="Arial"/>
                <a:cs typeface="Arial"/>
              </a:rPr>
              <a:t>Concatenating the </a:t>
            </a:r>
            <a:r>
              <a:rPr lang="en-US" sz="1600" dirty="0">
                <a:latin typeface="Arial"/>
                <a:cs typeface="Arial"/>
              </a:rPr>
              <a:t>master</a:t>
            </a:r>
            <a:r>
              <a:rPr lang="en-US" sz="1600" spc="-15" dirty="0">
                <a:latin typeface="Arial"/>
                <a:cs typeface="Arial"/>
              </a:rPr>
              <a:t> </a:t>
            </a:r>
            <a:r>
              <a:rPr lang="en-US" sz="1600" spc="-5" dirty="0">
                <a:latin typeface="Arial"/>
                <a:cs typeface="Arial"/>
              </a:rPr>
              <a:t>Data Frame</a:t>
            </a:r>
            <a:endParaRPr lang="en-US" sz="1600" dirty="0">
              <a:latin typeface="Arial"/>
              <a:cs typeface="Arial"/>
            </a:endParaRPr>
          </a:p>
          <a:p>
            <a:pPr marL="798195" lvl="1" indent="-328295">
              <a:lnSpc>
                <a:spcPct val="100000"/>
              </a:lnSpc>
              <a:spcBef>
                <a:spcPts val="240"/>
              </a:spcBef>
              <a:buFont typeface="Courier New" panose="02070309020205020404" pitchFamily="49" charset="0"/>
              <a:buChar char="o"/>
              <a:tabLst>
                <a:tab pos="797560" algn="l"/>
                <a:tab pos="798195" algn="l"/>
              </a:tabLst>
            </a:pPr>
            <a:r>
              <a:rPr lang="en-US" sz="1600" spc="-25" dirty="0">
                <a:latin typeface="Arial"/>
                <a:cs typeface="Arial"/>
              </a:rPr>
              <a:t>Test-Train</a:t>
            </a:r>
            <a:r>
              <a:rPr lang="en-US" sz="1600" spc="-10" dirty="0">
                <a:latin typeface="Arial"/>
                <a:cs typeface="Arial"/>
              </a:rPr>
              <a:t> </a:t>
            </a:r>
            <a:r>
              <a:rPr lang="en-US" sz="1600" dirty="0">
                <a:latin typeface="Arial"/>
                <a:cs typeface="Arial"/>
              </a:rPr>
              <a:t>split</a:t>
            </a:r>
          </a:p>
          <a:p>
            <a:pPr marL="798195" lvl="1" indent="-328295">
              <a:lnSpc>
                <a:spcPct val="100000"/>
              </a:lnSpc>
              <a:spcBef>
                <a:spcPts val="240"/>
              </a:spcBef>
              <a:buFont typeface="Courier New" panose="02070309020205020404" pitchFamily="49" charset="0"/>
              <a:buChar char="o"/>
              <a:tabLst>
                <a:tab pos="797560" algn="l"/>
                <a:tab pos="798195" algn="l"/>
              </a:tabLst>
            </a:pPr>
            <a:r>
              <a:rPr lang="en-US" sz="1600" spc="-5" dirty="0">
                <a:latin typeface="Arial"/>
                <a:cs typeface="Arial"/>
              </a:rPr>
              <a:t>Scale the three numeric</a:t>
            </a:r>
            <a:r>
              <a:rPr lang="en-US" sz="1600" spc="-25" dirty="0">
                <a:latin typeface="Arial"/>
                <a:cs typeface="Arial"/>
              </a:rPr>
              <a:t> </a:t>
            </a:r>
            <a:r>
              <a:rPr lang="en-US" sz="1600" spc="-5" dirty="0">
                <a:latin typeface="Arial"/>
                <a:cs typeface="Arial"/>
              </a:rPr>
              <a:t>features</a:t>
            </a:r>
            <a:endParaRPr lang="en-US" sz="1600" dirty="0">
              <a:latin typeface="Arial"/>
              <a:cs typeface="Arial"/>
            </a:endParaRPr>
          </a:p>
          <a:p>
            <a:pPr marL="798195" lvl="1" indent="-328295">
              <a:lnSpc>
                <a:spcPct val="100000"/>
              </a:lnSpc>
              <a:spcBef>
                <a:spcPts val="240"/>
              </a:spcBef>
              <a:buFont typeface="Courier New" panose="02070309020205020404" pitchFamily="49" charset="0"/>
              <a:buChar char="o"/>
              <a:tabLst>
                <a:tab pos="797560" algn="l"/>
                <a:tab pos="798195" algn="l"/>
              </a:tabLst>
            </a:pPr>
            <a:r>
              <a:rPr lang="en-US" sz="1600" spc="-5" dirty="0">
                <a:latin typeface="Arial"/>
                <a:cs typeface="Arial"/>
              </a:rPr>
              <a:t>Running RFE with 15 </a:t>
            </a:r>
            <a:r>
              <a:rPr lang="en-US" sz="1600" dirty="0">
                <a:latin typeface="Arial"/>
                <a:cs typeface="Arial"/>
              </a:rPr>
              <a:t>variables </a:t>
            </a:r>
            <a:r>
              <a:rPr lang="en-US" sz="1600" spc="-5" dirty="0">
                <a:latin typeface="Arial"/>
                <a:cs typeface="Arial"/>
              </a:rPr>
              <a:t>as</a:t>
            </a:r>
            <a:r>
              <a:rPr lang="en-US" sz="1600" spc="-80" dirty="0">
                <a:latin typeface="Arial"/>
                <a:cs typeface="Arial"/>
              </a:rPr>
              <a:t> </a:t>
            </a:r>
            <a:r>
              <a:rPr lang="en-US" sz="1600" spc="-5" dirty="0">
                <a:latin typeface="Arial"/>
                <a:cs typeface="Arial"/>
              </a:rPr>
              <a:t>output</a:t>
            </a:r>
            <a:endParaRPr lang="en-US" sz="1600" dirty="0">
              <a:latin typeface="Arial"/>
              <a:cs typeface="Arial"/>
            </a:endParaRPr>
          </a:p>
          <a:p>
            <a:pPr marL="798195" lvl="1" indent="-328295">
              <a:lnSpc>
                <a:spcPct val="100000"/>
              </a:lnSpc>
              <a:spcBef>
                <a:spcPts val="240"/>
              </a:spcBef>
              <a:buFont typeface="Courier New" panose="02070309020205020404" pitchFamily="49" charset="0"/>
              <a:buChar char="o"/>
              <a:tabLst>
                <a:tab pos="797560" algn="l"/>
                <a:tab pos="798195" algn="l"/>
              </a:tabLst>
            </a:pPr>
            <a:r>
              <a:rPr lang="en-US" sz="1600" spc="-5" dirty="0">
                <a:latin typeface="Arial"/>
                <a:cs typeface="Arial"/>
              </a:rPr>
              <a:t>Creating</a:t>
            </a:r>
            <a:r>
              <a:rPr lang="en-US" sz="1600" spc="-10" dirty="0">
                <a:latin typeface="Arial"/>
                <a:cs typeface="Arial"/>
              </a:rPr>
              <a:t> </a:t>
            </a:r>
            <a:r>
              <a:rPr lang="en-US" sz="1600" spc="-5" dirty="0">
                <a:latin typeface="Arial"/>
                <a:cs typeface="Arial"/>
              </a:rPr>
              <a:t>Prediction</a:t>
            </a:r>
            <a:endParaRPr lang="en-US" sz="1600" dirty="0">
              <a:latin typeface="Arial"/>
              <a:cs typeface="Arial"/>
            </a:endParaRPr>
          </a:p>
          <a:p>
            <a:pPr marL="798195" lvl="1" indent="-328295">
              <a:lnSpc>
                <a:spcPct val="100000"/>
              </a:lnSpc>
              <a:spcBef>
                <a:spcPts val="240"/>
              </a:spcBef>
              <a:buFont typeface="Courier New" panose="02070309020205020404" pitchFamily="49" charset="0"/>
              <a:buChar char="o"/>
              <a:tabLst>
                <a:tab pos="797560" algn="l"/>
                <a:tab pos="798195" algn="l"/>
              </a:tabLst>
            </a:pPr>
            <a:r>
              <a:rPr lang="en-US" sz="1600" spc="-5" dirty="0">
                <a:latin typeface="Arial"/>
                <a:cs typeface="Arial"/>
              </a:rPr>
              <a:t>Evaluating</a:t>
            </a:r>
            <a:r>
              <a:rPr lang="en-US" sz="1600" spc="-10" dirty="0">
                <a:latin typeface="Arial"/>
                <a:cs typeface="Arial"/>
              </a:rPr>
              <a:t> </a:t>
            </a:r>
            <a:r>
              <a:rPr lang="en-US" sz="1600" dirty="0">
                <a:latin typeface="Arial"/>
                <a:cs typeface="Arial"/>
              </a:rPr>
              <a:t>Model</a:t>
            </a:r>
          </a:p>
          <a:p>
            <a:pPr marL="798195" lvl="1" indent="-328295">
              <a:lnSpc>
                <a:spcPct val="100000"/>
              </a:lnSpc>
              <a:spcBef>
                <a:spcPts val="240"/>
              </a:spcBef>
              <a:buFont typeface="Courier New" panose="02070309020205020404" pitchFamily="49" charset="0"/>
              <a:buChar char="o"/>
              <a:tabLst>
                <a:tab pos="797560" algn="l"/>
                <a:tab pos="798195" algn="l"/>
              </a:tabLst>
            </a:pPr>
            <a:r>
              <a:rPr lang="en-US" sz="1600" spc="-40" dirty="0">
                <a:latin typeface="Arial"/>
                <a:cs typeface="Arial"/>
              </a:rPr>
              <a:t>Test </a:t>
            </a:r>
            <a:r>
              <a:rPr lang="en-US" sz="1600" spc="-5" dirty="0">
                <a:latin typeface="Arial"/>
                <a:cs typeface="Arial"/>
              </a:rPr>
              <a:t>Set</a:t>
            </a:r>
            <a:r>
              <a:rPr lang="en-US" sz="1600" spc="25" dirty="0">
                <a:latin typeface="Arial"/>
                <a:cs typeface="Arial"/>
              </a:rPr>
              <a:t> </a:t>
            </a:r>
            <a:r>
              <a:rPr lang="en-US" sz="1600" spc="-5" dirty="0">
                <a:latin typeface="Arial"/>
                <a:cs typeface="Arial"/>
              </a:rPr>
              <a:t>Prediction</a:t>
            </a:r>
          </a:p>
          <a:p>
            <a:pPr marL="798195" lvl="1" indent="-328295">
              <a:lnSpc>
                <a:spcPct val="100000"/>
              </a:lnSpc>
              <a:spcBef>
                <a:spcPts val="240"/>
              </a:spcBef>
              <a:buFont typeface="Courier New" panose="02070309020205020404" pitchFamily="49" charset="0"/>
              <a:buChar char="o"/>
              <a:tabLst>
                <a:tab pos="797560" algn="l"/>
                <a:tab pos="798195" algn="l"/>
              </a:tabLst>
            </a:pPr>
            <a:endParaRPr lang="en-US" sz="1600" spc="-5" dirty="0">
              <a:latin typeface="Arial"/>
              <a:cs typeface="Arial"/>
            </a:endParaRPr>
          </a:p>
          <a:p>
            <a:pPr marL="12700" indent="0">
              <a:lnSpc>
                <a:spcPct val="100000"/>
              </a:lnSpc>
              <a:spcBef>
                <a:spcPts val="240"/>
              </a:spcBef>
              <a:buNone/>
              <a:tabLst>
                <a:tab pos="797560" algn="l"/>
                <a:tab pos="798195" algn="l"/>
              </a:tabLst>
            </a:pPr>
            <a:r>
              <a:rPr lang="en-IN" sz="1700" spc="-20" dirty="0">
                <a:latin typeface="Arial"/>
                <a:cs typeface="Arial"/>
              </a:rPr>
              <a:t>5. Conclusion</a:t>
            </a:r>
            <a:endParaRPr lang="en-IN" sz="1700" dirty="0">
              <a:latin typeface="Arial"/>
              <a:cs typeface="Arial"/>
            </a:endParaRPr>
          </a:p>
          <a:p>
            <a:pPr marL="798195" lvl="1" indent="-328295">
              <a:lnSpc>
                <a:spcPct val="100000"/>
              </a:lnSpc>
              <a:spcBef>
                <a:spcPts val="240"/>
              </a:spcBef>
              <a:buFont typeface="Courier New" panose="02070309020205020404" pitchFamily="49" charset="0"/>
              <a:buChar char="o"/>
              <a:tabLst>
                <a:tab pos="797560" algn="l"/>
                <a:tab pos="798195" algn="l"/>
              </a:tabLst>
            </a:pPr>
            <a:endParaRPr lang="en-US" sz="1600" spc="-5" dirty="0">
              <a:latin typeface="Arial"/>
              <a:cs typeface="Arial"/>
            </a:endParaRPr>
          </a:p>
          <a:p>
            <a:pPr marL="469900" lvl="1" indent="0">
              <a:lnSpc>
                <a:spcPct val="100000"/>
              </a:lnSpc>
              <a:spcBef>
                <a:spcPts val="240"/>
              </a:spcBef>
              <a:buNone/>
              <a:tabLst>
                <a:tab pos="797560" algn="l"/>
                <a:tab pos="798195" algn="l"/>
              </a:tabLst>
            </a:pPr>
            <a:endParaRPr lang="en-IN" sz="1600" dirty="0">
              <a:latin typeface="Arial"/>
              <a:cs typeface="Arial"/>
            </a:endParaRPr>
          </a:p>
          <a:p>
            <a:pPr marL="469900" lvl="1" indent="0">
              <a:lnSpc>
                <a:spcPct val="100000"/>
              </a:lnSpc>
              <a:spcBef>
                <a:spcPts val="240"/>
              </a:spcBef>
              <a:buNone/>
              <a:tabLst>
                <a:tab pos="797560" algn="l"/>
                <a:tab pos="798195" algn="l"/>
              </a:tabLst>
            </a:pPr>
            <a:endParaRPr lang="en-US" sz="1600" spc="-5" dirty="0">
              <a:latin typeface="Arial"/>
              <a:cs typeface="Arial"/>
            </a:endParaRPr>
          </a:p>
        </p:txBody>
      </p:sp>
    </p:spTree>
    <p:extLst>
      <p:ext uri="{BB962C8B-B14F-4D97-AF65-F5344CB8AC3E}">
        <p14:creationId xmlns:p14="http://schemas.microsoft.com/office/powerpoint/2010/main" val="77414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79D0-26E0-E745-AF9B-B5E3D1CB0E7B}"/>
              </a:ext>
            </a:extLst>
          </p:cNvPr>
          <p:cNvSpPr>
            <a:spLocks noGrp="1"/>
          </p:cNvSpPr>
          <p:nvPr>
            <p:ph type="title"/>
          </p:nvPr>
        </p:nvSpPr>
        <p:spPr>
          <a:xfrm>
            <a:off x="1141413" y="0"/>
            <a:ext cx="9905998" cy="1045029"/>
          </a:xfrm>
        </p:spPr>
        <p:txBody>
          <a:bodyPr/>
          <a:lstStyle/>
          <a:p>
            <a:pPr algn="ctr"/>
            <a:r>
              <a:rPr lang="en-US" dirty="0"/>
              <a:t>To check missing values</a:t>
            </a:r>
          </a:p>
        </p:txBody>
      </p:sp>
      <p:pic>
        <p:nvPicPr>
          <p:cNvPr id="6146" name="Picture 2">
            <a:extLst>
              <a:ext uri="{FF2B5EF4-FFF2-40B4-BE49-F238E27FC236}">
                <a16:creationId xmlns:a16="http://schemas.microsoft.com/office/drawing/2014/main" id="{881FA178-4357-C947-A33B-C93B0551AB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228211"/>
            <a:ext cx="9905998" cy="3747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4138A8-63A3-354D-80E5-FDE9483B9C09}"/>
              </a:ext>
            </a:extLst>
          </p:cNvPr>
          <p:cNvSpPr txBox="1"/>
          <p:nvPr/>
        </p:nvSpPr>
        <p:spPr>
          <a:xfrm>
            <a:off x="1175657" y="5225143"/>
            <a:ext cx="8836393" cy="369332"/>
          </a:xfrm>
          <a:prstGeom prst="rect">
            <a:avLst/>
          </a:prstGeom>
          <a:noFill/>
        </p:spPr>
        <p:txBody>
          <a:bodyPr wrap="none" rtlCol="0">
            <a:spAutoFit/>
          </a:bodyPr>
          <a:lstStyle/>
          <a:p>
            <a:r>
              <a:rPr lang="en-IN" dirty="0"/>
              <a:t>Here we can see that few columns have more than 45% which we have dropped down the line.</a:t>
            </a:r>
            <a:endParaRPr lang="en-US" dirty="0"/>
          </a:p>
        </p:txBody>
      </p:sp>
    </p:spTree>
    <p:extLst>
      <p:ext uri="{BB962C8B-B14F-4D97-AF65-F5344CB8AC3E}">
        <p14:creationId xmlns:p14="http://schemas.microsoft.com/office/powerpoint/2010/main" val="209595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A17F5959-98F0-C944-AC1F-CC21E8A14B30}"/>
              </a:ext>
            </a:extLst>
          </p:cNvPr>
          <p:cNvSpPr>
            <a:spLocks noGrp="1" noChangeArrowheads="1"/>
          </p:cNvSpPr>
          <p:nvPr>
            <p:ph type="title"/>
          </p:nvPr>
        </p:nvSpPr>
        <p:spPr bwMode="auto">
          <a:xfrm>
            <a:off x="1150618" y="5865527"/>
            <a:ext cx="9890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ea typeface="Carlito"/>
                <a:cs typeface="Calibri" panose="020F0502020204030204" pitchFamily="34" charset="0"/>
              </a:rPr>
              <a:t>we can infer one thing that at max Page views per visit is 3.8 and total time spent on website is 0.12. Means 2000 Customer likely to spent time on website where as average number of page view per visit is 2</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a:t>
            </a:r>
          </a:p>
        </p:txBody>
      </p:sp>
      <p:pic>
        <p:nvPicPr>
          <p:cNvPr id="9" name="Content Placeholder 8">
            <a:extLst>
              <a:ext uri="{FF2B5EF4-FFF2-40B4-BE49-F238E27FC236}">
                <a16:creationId xmlns:a16="http://schemas.microsoft.com/office/drawing/2014/main" id="{089943B9-8641-0744-86ED-AE1039F1484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2097088"/>
            <a:ext cx="8462311" cy="3541712"/>
          </a:xfrm>
          <a:prstGeom prst="rect">
            <a:avLst/>
          </a:prstGeom>
          <a:noFill/>
          <a:ln>
            <a:noFill/>
          </a:ln>
        </p:spPr>
      </p:pic>
      <p:sp>
        <p:nvSpPr>
          <p:cNvPr id="11" name="TextBox 10">
            <a:extLst>
              <a:ext uri="{FF2B5EF4-FFF2-40B4-BE49-F238E27FC236}">
                <a16:creationId xmlns:a16="http://schemas.microsoft.com/office/drawing/2014/main" id="{17835301-AA03-1B4E-AD22-AB15F6EE5B1F}"/>
              </a:ext>
            </a:extLst>
          </p:cNvPr>
          <p:cNvSpPr txBox="1"/>
          <p:nvPr/>
        </p:nvSpPr>
        <p:spPr>
          <a:xfrm>
            <a:off x="1615044" y="546265"/>
            <a:ext cx="9108374" cy="646331"/>
          </a:xfrm>
          <a:prstGeom prst="rect">
            <a:avLst/>
          </a:prstGeom>
          <a:noFill/>
        </p:spPr>
        <p:txBody>
          <a:bodyPr wrap="square" rtlCol="0">
            <a:spAutoFit/>
          </a:bodyPr>
          <a:lstStyle/>
          <a:p>
            <a:pPr algn="ctr"/>
            <a:r>
              <a:rPr lang="en-US" sz="3600" dirty="0"/>
              <a:t>Data </a:t>
            </a:r>
            <a:r>
              <a:rPr lang="en-US" sz="3600" dirty="0" err="1"/>
              <a:t>Visualisation</a:t>
            </a:r>
            <a:endParaRPr lang="en-US" sz="3600" dirty="0"/>
          </a:p>
        </p:txBody>
      </p:sp>
    </p:spTree>
    <p:extLst>
      <p:ext uri="{BB962C8B-B14F-4D97-AF65-F5344CB8AC3E}">
        <p14:creationId xmlns:p14="http://schemas.microsoft.com/office/powerpoint/2010/main" val="249699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0629"/>
            <a:ext cx="9905998" cy="936171"/>
          </a:xfrm>
        </p:spPr>
        <p:txBody>
          <a:bodyPr/>
          <a:lstStyle/>
          <a:p>
            <a:pPr algn="ctr"/>
            <a:r>
              <a:rPr lang="en-IN" dirty="0"/>
              <a:t>Plots</a:t>
            </a:r>
          </a:p>
        </p:txBody>
      </p:sp>
      <p:pic>
        <p:nvPicPr>
          <p:cNvPr id="1026" name="Picture 2">
            <a:extLst>
              <a:ext uri="{FF2B5EF4-FFF2-40B4-BE49-F238E27FC236}">
                <a16:creationId xmlns:a16="http://schemas.microsoft.com/office/drawing/2014/main" id="{915BF638-5D5C-F048-BB8A-678B63785B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099" y="1581830"/>
            <a:ext cx="8027720" cy="43938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91284A-ED16-764A-9B2B-C8106905C045}"/>
              </a:ext>
            </a:extLst>
          </p:cNvPr>
          <p:cNvSpPr txBox="1"/>
          <p:nvPr/>
        </p:nvSpPr>
        <p:spPr>
          <a:xfrm>
            <a:off x="8321819" y="1926586"/>
            <a:ext cx="3363500" cy="2492990"/>
          </a:xfrm>
          <a:prstGeom prst="rect">
            <a:avLst/>
          </a:prstGeom>
          <a:noFill/>
        </p:spPr>
        <p:txBody>
          <a:bodyPr wrap="square" rtlCol="0">
            <a:spAutoFit/>
          </a:bodyPr>
          <a:lstStyle/>
          <a:p>
            <a:r>
              <a:rPr lang="en-IN" sz="1200" dirty="0">
                <a:latin typeface="Al Nile" pitchFamily="2" charset="-78"/>
                <a:cs typeface="Al Nile" pitchFamily="2" charset="-78"/>
              </a:rPr>
              <a:t>Though outliers in </a:t>
            </a:r>
            <a:r>
              <a:rPr lang="en-IN" sz="1200" dirty="0" err="1">
                <a:latin typeface="Al Nile" pitchFamily="2" charset="-78"/>
                <a:cs typeface="Al Nile" pitchFamily="2" charset="-78"/>
              </a:rPr>
              <a:t>TotalVisits</a:t>
            </a:r>
            <a:r>
              <a:rPr lang="en-IN" sz="1200" dirty="0">
                <a:latin typeface="Al Nile" pitchFamily="2" charset="-78"/>
                <a:cs typeface="Al Nile" pitchFamily="2" charset="-78"/>
              </a:rPr>
              <a:t> and Page Views Per Visit shows valid values, this will misclassify the outcomes and consequently create problems when making inferences with the wrong model. Logistic Regression is heavily influenced by outliers. So lets cap the </a:t>
            </a:r>
            <a:r>
              <a:rPr lang="en-IN" sz="1200" dirty="0" err="1">
                <a:latin typeface="Al Nile" pitchFamily="2" charset="-78"/>
                <a:cs typeface="Al Nile" pitchFamily="2" charset="-78"/>
              </a:rPr>
              <a:t>TotalVisits</a:t>
            </a:r>
            <a:r>
              <a:rPr lang="en-IN" sz="1200" dirty="0">
                <a:latin typeface="Al Nile" pitchFamily="2" charset="-78"/>
                <a:cs typeface="Al Nile" pitchFamily="2" charset="-78"/>
              </a:rPr>
              <a:t> and Page Views Per Visit to their 95 </a:t>
            </a:r>
            <a:r>
              <a:rPr lang="en-IN" sz="1200" dirty="0" err="1">
                <a:latin typeface="Al Nile" pitchFamily="2" charset="-78"/>
                <a:cs typeface="Al Nile" pitchFamily="2" charset="-78"/>
              </a:rPr>
              <a:t>th</a:t>
            </a:r>
            <a:r>
              <a:rPr lang="en-IN" sz="1200" dirty="0">
                <a:latin typeface="Al Nile" pitchFamily="2" charset="-78"/>
                <a:cs typeface="Al Nile" pitchFamily="2" charset="-78"/>
              </a:rPr>
              <a:t> percentile due to following reasons:</a:t>
            </a:r>
            <a:br>
              <a:rPr lang="en-IN" sz="1200" dirty="0">
                <a:latin typeface="Al Nile" pitchFamily="2" charset="-78"/>
                <a:cs typeface="Al Nile" pitchFamily="2" charset="-78"/>
              </a:rPr>
            </a:br>
            <a:r>
              <a:rPr lang="en-IN" sz="1200" dirty="0">
                <a:latin typeface="Al Nile" pitchFamily="2" charset="-78"/>
                <a:cs typeface="Al Nile" pitchFamily="2" charset="-78"/>
              </a:rPr>
              <a:t>Data set is fairly high number</a:t>
            </a:r>
          </a:p>
          <a:p>
            <a:r>
              <a:rPr lang="en-IN" sz="1200" dirty="0">
                <a:latin typeface="Al Nile" pitchFamily="2" charset="-78"/>
                <a:cs typeface="Al Nile" pitchFamily="2" charset="-78"/>
              </a:rPr>
              <a:t>95th percentile and 99th percentile of these columns are very close and hence impact of capping to 95th or 99th percentile will be the same</a:t>
            </a:r>
          </a:p>
        </p:txBody>
      </p:sp>
    </p:spTree>
    <p:extLst>
      <p:ext uri="{BB962C8B-B14F-4D97-AF65-F5344CB8AC3E}">
        <p14:creationId xmlns:p14="http://schemas.microsoft.com/office/powerpoint/2010/main" val="325293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1208-1256-EF46-A529-3A98E6EB3847}"/>
              </a:ext>
            </a:extLst>
          </p:cNvPr>
          <p:cNvSpPr>
            <a:spLocks noGrp="1"/>
          </p:cNvSpPr>
          <p:nvPr>
            <p:ph type="title"/>
          </p:nvPr>
        </p:nvSpPr>
        <p:spPr>
          <a:xfrm>
            <a:off x="1141413" y="320634"/>
            <a:ext cx="9629506" cy="1928852"/>
          </a:xfrm>
        </p:spPr>
        <p:txBody>
          <a:bodyPr>
            <a:noAutofit/>
          </a:bodyPr>
          <a:lstStyle/>
          <a:p>
            <a:r>
              <a:rPr lang="en-IN" sz="1800" b="1" dirty="0">
                <a:latin typeface="+mn-lt"/>
              </a:rPr>
              <a:t>Inference</a:t>
            </a:r>
            <a:br>
              <a:rPr lang="en-IN" sz="1800" b="1" dirty="0">
                <a:latin typeface="+mn-lt"/>
              </a:rPr>
            </a:br>
            <a:br>
              <a:rPr lang="en-IN" sz="1800" b="1" dirty="0">
                <a:latin typeface="+mn-lt"/>
              </a:rPr>
            </a:br>
            <a:r>
              <a:rPr lang="en-IN" sz="1800" dirty="0">
                <a:latin typeface="+mn-lt"/>
              </a:rPr>
              <a:t>Google and Direct traffic generates maximum number of leads.</a:t>
            </a:r>
            <a:br>
              <a:rPr lang="en-IN" sz="1800" dirty="0">
                <a:latin typeface="+mn-lt"/>
              </a:rPr>
            </a:br>
            <a:r>
              <a:rPr lang="en-IN" sz="1800" dirty="0">
                <a:latin typeface="+mn-lt"/>
                <a:cs typeface="Calibri" panose="020F0502020204030204" pitchFamily="34" charset="0"/>
              </a:rPr>
              <a:t>Conversion</a:t>
            </a:r>
            <a:r>
              <a:rPr lang="en-IN" sz="1800" dirty="0">
                <a:latin typeface="+mn-lt"/>
              </a:rPr>
              <a:t> Rate of reference leads and leads through </a:t>
            </a:r>
            <a:r>
              <a:rPr lang="en-IN" sz="1800" dirty="0" err="1">
                <a:latin typeface="+mn-lt"/>
              </a:rPr>
              <a:t>welingak</a:t>
            </a:r>
            <a:r>
              <a:rPr lang="en-IN" sz="1800" dirty="0">
                <a:latin typeface="+mn-lt"/>
              </a:rPr>
              <a:t> website is high.</a:t>
            </a:r>
            <a:br>
              <a:rPr lang="en-IN" sz="1800" dirty="0">
                <a:latin typeface="+mn-lt"/>
              </a:rPr>
            </a:br>
            <a:r>
              <a:rPr lang="en-IN" sz="1800" dirty="0">
                <a:latin typeface="+mn-lt"/>
              </a:rPr>
              <a:t>To improve overall lead conversion rate, focus should be on improving lead </a:t>
            </a:r>
            <a:r>
              <a:rPr lang="en-IN" sz="1800" dirty="0" err="1">
                <a:latin typeface="+mn-lt"/>
              </a:rPr>
              <a:t>converion</a:t>
            </a:r>
            <a:r>
              <a:rPr lang="en-IN" sz="1800" dirty="0">
                <a:latin typeface="+mn-lt"/>
              </a:rPr>
              <a:t> of </a:t>
            </a:r>
            <a:r>
              <a:rPr lang="en-IN" sz="1800" dirty="0" err="1">
                <a:latin typeface="+mn-lt"/>
              </a:rPr>
              <a:t>olark</a:t>
            </a:r>
            <a:r>
              <a:rPr lang="en-IN" sz="1800" dirty="0">
                <a:latin typeface="+mn-lt"/>
              </a:rPr>
              <a:t> chat, organic search, direct traffic, and google leads and generate more leads from reference and </a:t>
            </a:r>
            <a:r>
              <a:rPr lang="en-IN" sz="1800" dirty="0" err="1">
                <a:latin typeface="+mn-lt"/>
              </a:rPr>
              <a:t>welingak</a:t>
            </a:r>
            <a:r>
              <a:rPr lang="en-IN" sz="1800" dirty="0">
                <a:latin typeface="+mn-lt"/>
              </a:rPr>
              <a:t> website.</a:t>
            </a:r>
            <a:endParaRPr lang="en-US" sz="1800" dirty="0">
              <a:latin typeface="+mn-lt"/>
            </a:endParaRPr>
          </a:p>
        </p:txBody>
      </p:sp>
      <p:pic>
        <p:nvPicPr>
          <p:cNvPr id="5122" name="Picture 2">
            <a:extLst>
              <a:ext uri="{FF2B5EF4-FFF2-40B4-BE49-F238E27FC236}">
                <a16:creationId xmlns:a16="http://schemas.microsoft.com/office/drawing/2014/main" id="{0B2FA3FC-A7AF-134B-9C55-C40FAE2A38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5867" y="2249487"/>
            <a:ext cx="9177092" cy="409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02165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9.jpeg"/></Relationships>
</file>

<file path=ppt/theme/_rels/theme8.xml.rels><?xml version="1.0" encoding="UTF-8" standalone="yes"?>
<Relationships xmlns="http://schemas.openxmlformats.org/package/2006/relationships"><Relationship Id="rId1" Type="http://schemas.openxmlformats.org/officeDocument/2006/relationships/image" Target="../media/image5.jpeg"/></Relationships>
</file>

<file path=ppt/theme/_rels/theme9.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1_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1_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3_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5.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6.xml><?xml version="1.0" encoding="utf-8"?>
<a:theme xmlns:a="http://schemas.openxmlformats.org/drawingml/2006/main" name="1_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7.xml><?xml version="1.0" encoding="utf-8"?>
<a:theme xmlns:a="http://schemas.openxmlformats.org/drawingml/2006/main" name="2_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8.xml><?xml version="1.0" encoding="utf-8"?>
<a:theme xmlns:a="http://schemas.openxmlformats.org/drawingml/2006/main" name="3_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9.xml><?xml version="1.0" encoding="utf-8"?>
<a:theme xmlns:a="http://schemas.openxmlformats.org/drawingml/2006/main" name="4_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{9176398F-3CA2-1840-BF12-7C94463F9C67}tf10001073</Template>
  <TotalTime>160</TotalTime>
  <Words>1564</Words>
  <Application>Microsoft Macintosh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18</vt:i4>
      </vt:variant>
    </vt:vector>
  </HeadingPairs>
  <TitlesOfParts>
    <vt:vector size="36" baseType="lpstr">
      <vt:lpstr>Al Nile</vt:lpstr>
      <vt:lpstr>American Typewriter</vt:lpstr>
      <vt:lpstr>Arial</vt:lpstr>
      <vt:lpstr>Calibri</vt:lpstr>
      <vt:lpstr>Calibri Light</vt:lpstr>
      <vt:lpstr>Cambria</vt:lpstr>
      <vt:lpstr>Courier New</vt:lpstr>
      <vt:lpstr>Times New Roman</vt:lpstr>
      <vt:lpstr>Tw Cen MT</vt:lpstr>
      <vt:lpstr>1_Droplet</vt:lpstr>
      <vt:lpstr>Circuit</vt:lpstr>
      <vt:lpstr>1_Circuit</vt:lpstr>
      <vt:lpstr>3_Circuit</vt:lpstr>
      <vt:lpstr>Celestial</vt:lpstr>
      <vt:lpstr>1_Celestial</vt:lpstr>
      <vt:lpstr>2_Celestial</vt:lpstr>
      <vt:lpstr>3_Celestial</vt:lpstr>
      <vt:lpstr>4_Celestial</vt:lpstr>
      <vt:lpstr>LeAD SCORing CASE STUDY         BY       Rajdipa &amp; Munna </vt:lpstr>
      <vt:lpstr>Background</vt:lpstr>
      <vt:lpstr>PowerPoint Presentation</vt:lpstr>
      <vt:lpstr>Analysis Approach</vt:lpstr>
      <vt:lpstr>PowerPoint Presentation</vt:lpstr>
      <vt:lpstr>To check missing values</vt:lpstr>
      <vt:lpstr>we can infer one thing that at max Page views per visit is 3.8 and total time spent on website is 0.12. Means 2000 Customer likely to spent time on website where as average number of page view per visit is 2 </vt:lpstr>
      <vt:lpstr>Plots</vt:lpstr>
      <vt:lpstr>Inference  Google and Direct traffic generates maximum number of leads. Conversion Rate of reference leads and leads through welingak website is high. To improve overall lead conversion rate, focus should be on improving lead converion of olark chat, organic search, direct traffic, and google leads and generate more leads from reference and welingak website.</vt:lpstr>
      <vt:lpstr>Likelihood of conversion</vt:lpstr>
      <vt:lpstr>Bivariate analysis</vt:lpstr>
      <vt:lpstr>Analysis results</vt:lpstr>
      <vt:lpstr>Confusion matrix</vt:lpstr>
      <vt:lpstr>Roc curve</vt:lpstr>
      <vt:lpstr>Precision - Recall Trade off</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countries (Humanitarian Aid to Underdeveloped Countries)</dc:title>
  <dc:creator>Microsoft Office User</dc:creator>
  <cp:lastModifiedBy>Microsoft Office User</cp:lastModifiedBy>
  <cp:revision>19</cp:revision>
  <dcterms:created xsi:type="dcterms:W3CDTF">2020-11-09T12:34:58Z</dcterms:created>
  <dcterms:modified xsi:type="dcterms:W3CDTF">2020-11-23T14:05:08Z</dcterms:modified>
</cp:coreProperties>
</file>