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  <p:sldId id="263" r:id="rId9"/>
    <p:sldId id="265" r:id="rId10"/>
    <p:sldId id="266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3"/>
    <p:restoredTop sz="94537"/>
  </p:normalViewPr>
  <p:slideViewPr>
    <p:cSldViewPr snapToGrid="0" snapToObjects="1">
      <p:cViewPr varScale="1">
        <p:scale>
          <a:sx n="85" d="100"/>
          <a:sy n="85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82D5E-D530-FB44-9084-DF82C775F14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32B62-65F2-5B49-A429-4109F6EE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Graph shows the Frequency of the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Graph shows the total amount of generated </a:t>
            </a:r>
          </a:p>
          <a:p>
            <a:r>
              <a:rPr lang="en-US" dirty="0"/>
              <a:t>      revenue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Graph show the Quantity of the purchase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Fourth Graph is of the top 20 revenue generating </a:t>
            </a:r>
          </a:p>
          <a:p>
            <a:r>
              <a:rPr lang="en-US" dirty="0"/>
              <a:t>    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32B62-65F2-5B49-A429-4109F6EE4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2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8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5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4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2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00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0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8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5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754659-88ED-F944-AF5A-EA120AA1B34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A21B3D-90EC-FF4B-8068-EC080D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70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5889-A41C-3740-A890-FD2CCFCAD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754" y="1167097"/>
            <a:ext cx="9812215" cy="2421464"/>
          </a:xfrm>
        </p:spPr>
        <p:txBody>
          <a:bodyPr>
            <a:normAutofit/>
          </a:bodyPr>
          <a:lstStyle/>
          <a:p>
            <a:pPr algn="ctr"/>
            <a:r>
              <a:rPr lang="en-US" sz="5600" b="1" dirty="0"/>
              <a:t>O-list Retail and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DC92D-ABB4-8641-96F4-1E019FF62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Rajdipa</a:t>
            </a:r>
            <a:r>
              <a:rPr lang="en-US" dirty="0"/>
              <a:t> Mitra</a:t>
            </a:r>
          </a:p>
        </p:txBody>
      </p:sp>
    </p:spTree>
    <p:extLst>
      <p:ext uri="{BB962C8B-B14F-4D97-AF65-F5344CB8AC3E}">
        <p14:creationId xmlns:p14="http://schemas.microsoft.com/office/powerpoint/2010/main" val="21313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F0C0-874F-CA45-823E-3226F1B6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9" y="15835"/>
            <a:ext cx="10131425" cy="1456267"/>
          </a:xfrm>
        </p:spPr>
        <p:txBody>
          <a:bodyPr/>
          <a:lstStyle/>
          <a:p>
            <a:r>
              <a:rPr lang="en-US" dirty="0"/>
              <a:t>Clustering using elbow rule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3FE605B-C6EA-644E-85C5-85B8EF8CF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9" y="1425038"/>
            <a:ext cx="8158348" cy="482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72D82-49A0-2749-B0FA-90681A3695D9}"/>
              </a:ext>
            </a:extLst>
          </p:cNvPr>
          <p:cNvSpPr txBox="1"/>
          <p:nvPr/>
        </p:nvSpPr>
        <p:spPr>
          <a:xfrm>
            <a:off x="8802275" y="1425038"/>
            <a:ext cx="282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there is a sharp turn from the 4 </a:t>
            </a:r>
          </a:p>
          <a:p>
            <a:r>
              <a:rPr lang="en-IN" dirty="0"/>
              <a:t>point. We can select </a:t>
            </a:r>
          </a:p>
          <a:p>
            <a:r>
              <a:rPr lang="en-IN" dirty="0"/>
              <a:t>values between 4 to 6 for our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2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AE13-AF2D-E844-A780-A36FC66B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76" y="0"/>
            <a:ext cx="10131425" cy="1456267"/>
          </a:xfrm>
        </p:spPr>
        <p:txBody>
          <a:bodyPr/>
          <a:lstStyle/>
          <a:p>
            <a:pPr algn="ctr"/>
            <a:r>
              <a:rPr lang="en-US" b="1" dirty="0" err="1"/>
              <a:t>Apriori</a:t>
            </a:r>
            <a:r>
              <a:rPr lang="en-US" dirty="0"/>
              <a:t> </a:t>
            </a:r>
            <a:r>
              <a:rPr lang="en-US" b="1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ED19C9-7808-BF4F-9F5A-CE29AFCD1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87" y="1146595"/>
            <a:ext cx="10131425" cy="3472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14FAF8-BB12-6644-8D0B-26ACC49478C7}"/>
              </a:ext>
            </a:extLst>
          </p:cNvPr>
          <p:cNvSpPr txBox="1"/>
          <p:nvPr/>
        </p:nvSpPr>
        <p:spPr>
          <a:xfrm>
            <a:off x="965395" y="5657671"/>
            <a:ext cx="10261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Negative leverage means that the items appear together less frequently than we would expect if they were </a:t>
            </a:r>
          </a:p>
          <a:p>
            <a:r>
              <a:rPr lang="en-IN" dirty="0"/>
              <a:t>randomly and independently distributed across transactions.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06963-42EC-A94C-B487-81423C539DB8}"/>
              </a:ext>
            </a:extLst>
          </p:cNvPr>
          <p:cNvSpPr txBox="1"/>
          <p:nvPr/>
        </p:nvSpPr>
        <p:spPr>
          <a:xfrm>
            <a:off x="806762" y="4688878"/>
            <a:ext cx="104198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/>
              <a:t>Leverage formula</a:t>
            </a:r>
          </a:p>
          <a:p>
            <a:r>
              <a:rPr lang="en-IN" sz="1600" dirty="0"/>
              <a:t>𝑙𝑒𝑣𝑒𝑟𝑎𝑔𝑒(𝑎𝑛𝑡𝑒𝑐𝑒𝑛𝑑𝑒𝑛𝑡,𝑐𝑜𝑛𝑠𝑒𝑞𝑢𝑒𝑛𝑡)=𝑠𝑢𝑝𝑝𝑜𝑟𝑡(𝑎𝑛𝑡𝑒𝑐𝑒𝑑𝑒𝑛𝑡,𝑐𝑜𝑛𝑠𝑒𝑞𝑢𝑒𝑛𝑡)−𝑠𝑢𝑝𝑝𝑜𝑟𝑡(𝑎𝑛𝑡𝑒𝑐𝑒𝑑𝑒𝑛𝑡)∗𝑠𝑢𝑝𝑝𝑜𝑟𝑡(𝑐𝑜𝑛𝑠𝑒𝑞𝑢𝑒𝑛𝑡)</a:t>
            </a:r>
          </a:p>
          <a:p>
            <a:r>
              <a:rPr lang="en-IN" sz="1600" dirty="0"/>
              <a:t>leverage(</a:t>
            </a:r>
            <a:r>
              <a:rPr lang="en-IN" sz="1600" dirty="0" err="1"/>
              <a:t>antecendent,consequent</a:t>
            </a:r>
            <a:r>
              <a:rPr lang="en-IN" sz="1600" dirty="0"/>
              <a:t>)=support(</a:t>
            </a:r>
            <a:r>
              <a:rPr lang="en-IN" sz="1600" dirty="0" err="1"/>
              <a:t>antecedent,consequent</a:t>
            </a:r>
            <a:r>
              <a:rPr lang="en-IN" sz="1600" dirty="0"/>
              <a:t>)−support(antecedent)∗support(consequent)</a:t>
            </a:r>
            <a:br>
              <a:rPr lang="en-IN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54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4546-B61A-DB48-B4F8-91780043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E200-0AFA-674F-9629-8938A15F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As per the analysis, below mentioned are the insights</a:t>
            </a:r>
          </a:p>
          <a:p>
            <a:r>
              <a:rPr lang="en-IN" dirty="0"/>
              <a:t>Toys which holds 20% of the items generates 80% of the revenue</a:t>
            </a:r>
          </a:p>
          <a:p>
            <a:r>
              <a:rPr lang="en-IN" dirty="0"/>
              <a:t>18.4 % of the customers are recurring, whereas 40% of the customers are either lost or on the verge of leaving. Thus we need to look at the core issues, what is leading to this loss.</a:t>
            </a:r>
          </a:p>
          <a:p>
            <a:r>
              <a:rPr lang="en-IN" dirty="0"/>
              <a:t>30.5 % of the customers have joined recently, adding </a:t>
            </a:r>
            <a:r>
              <a:rPr lang="en-IN" dirty="0" err="1"/>
              <a:t>upto</a:t>
            </a:r>
            <a:r>
              <a:rPr lang="en-IN" dirty="0"/>
              <a:t> a good amount of revenue</a:t>
            </a:r>
          </a:p>
          <a:p>
            <a:r>
              <a:rPr lang="en-IN" dirty="0"/>
              <a:t>Looking at the purchases, Till now the most revenue was generated in the month of Oct,2017 with the largest quantity of sales</a:t>
            </a:r>
          </a:p>
          <a:p>
            <a:r>
              <a:rPr lang="en-IN" dirty="0"/>
              <a:t>Based on </a:t>
            </a:r>
            <a:r>
              <a:rPr lang="en-IN" dirty="0" err="1"/>
              <a:t>Aprirori</a:t>
            </a:r>
            <a:r>
              <a:rPr lang="en-IN" dirty="0"/>
              <a:t>, categorisation of products been done. Hence, leading to easy and structured access of products on the app</a:t>
            </a:r>
          </a:p>
          <a:p>
            <a:r>
              <a:rPr lang="en-IN" dirty="0"/>
              <a:t>Using K-means, we worked on Expectation Maximization, giving a best case scenario of 4 in Recency, Frequency and Monetary</a:t>
            </a:r>
          </a:p>
          <a:p>
            <a:r>
              <a:rPr lang="en-IN" dirty="0"/>
              <a:t>Frequency Holdouts are in better stage </a:t>
            </a:r>
            <a:r>
              <a:rPr lang="en-IN" dirty="0" err="1"/>
              <a:t>wrt</a:t>
            </a:r>
            <a:r>
              <a:rPr lang="en-IN" dirty="0"/>
              <a:t> to Model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8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C0C2-F290-2D45-878B-4A3930AE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FE71-D667-0442-92BA-ADEC7110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 add loyalty points/ benefits or regular customers in order to retain the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add limited period offers, so that customer look forward to those catches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Categorization of products from sub-categories to Categories, for ease of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look at the state wise purchases and to apply similar approach for other states as well, in order to increase sales</a:t>
            </a:r>
          </a:p>
        </p:txBody>
      </p:sp>
    </p:spTree>
    <p:extLst>
      <p:ext uri="{BB962C8B-B14F-4D97-AF65-F5344CB8AC3E}">
        <p14:creationId xmlns:p14="http://schemas.microsoft.com/office/powerpoint/2010/main" val="251300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8A63-C533-2B4F-A899-8A9D0E7F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471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6D18-B506-C642-8EA3-2353781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6E11-AF57-3148-A090-D334F0FC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Cleaning  and EDA</a:t>
            </a:r>
          </a:p>
          <a:p>
            <a:pPr lvl="1"/>
            <a:r>
              <a:rPr lang="en-US" dirty="0"/>
              <a:t>RFM on Customer behavior</a:t>
            </a:r>
          </a:p>
          <a:p>
            <a:r>
              <a:rPr lang="en-US" dirty="0"/>
              <a:t>Market Basket Analysis</a:t>
            </a:r>
          </a:p>
          <a:p>
            <a:pPr lvl="1"/>
            <a:r>
              <a:rPr lang="en-US" dirty="0"/>
              <a:t>Graphs Explaining the Market Behavior</a:t>
            </a:r>
          </a:p>
          <a:p>
            <a:r>
              <a:rPr lang="en-US" dirty="0"/>
              <a:t>Pareto Analysis (80:20 rule)</a:t>
            </a:r>
          </a:p>
          <a:p>
            <a:r>
              <a:rPr lang="en-US" dirty="0"/>
              <a:t>Actualize and Predicted Model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 err="1"/>
              <a:t>Aprirori</a:t>
            </a:r>
            <a:r>
              <a:rPr lang="en-US" dirty="0"/>
              <a:t> Rule for Categorization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7689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3D62-4F59-2347-B29F-54946BF4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61" y="44109"/>
            <a:ext cx="10131425" cy="1456267"/>
          </a:xfrm>
        </p:spPr>
        <p:txBody>
          <a:bodyPr/>
          <a:lstStyle/>
          <a:p>
            <a:pPr algn="ctr"/>
            <a:r>
              <a:rPr lang="en-US"/>
              <a:t>Sales Behavior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D96BB8-C61B-AA4C-B538-BAF2DFD415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8" y="1311080"/>
            <a:ext cx="6001697" cy="251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AAD82C-8315-B643-B467-BB208752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7" y="3951178"/>
            <a:ext cx="6001697" cy="259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FD908A8-C49E-754B-A83A-83DCE5E0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74" y="1298553"/>
            <a:ext cx="5638058" cy="251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431E51A-3B0B-EA4C-9594-C530C6079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61" y="3951178"/>
            <a:ext cx="5664572" cy="259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7F0752-895E-EC4A-9EC7-2E592FF248FB}"/>
              </a:ext>
            </a:extLst>
          </p:cNvPr>
          <p:cNvSpPr txBox="1"/>
          <p:nvPr/>
        </p:nvSpPr>
        <p:spPr>
          <a:xfrm>
            <a:off x="6460177" y="58307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5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99F6533-98D8-7842-998D-679A2E4E48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7" y="810341"/>
            <a:ext cx="5610314" cy="55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7EE20-07CE-AE4F-A0D4-1445E951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798466"/>
            <a:ext cx="5828970" cy="288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3301A5-A64D-D549-8F66-B1962EC01FE1}"/>
              </a:ext>
            </a:extLst>
          </p:cNvPr>
          <p:cNvSpPr txBox="1"/>
          <p:nvPr/>
        </p:nvSpPr>
        <p:spPr>
          <a:xfrm>
            <a:off x="1749578" y="159122"/>
            <a:ext cx="8261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RFM Segmentation on Customer Behavior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53421D-EB36-6F4D-AB70-52737F76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019" y="4085112"/>
            <a:ext cx="2755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3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ABDE-69A8-A14A-9D60-233F2E4A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03" y="1"/>
            <a:ext cx="10131425" cy="1066800"/>
          </a:xfrm>
        </p:spPr>
        <p:txBody>
          <a:bodyPr/>
          <a:lstStyle/>
          <a:p>
            <a:pPr algn="ctr"/>
            <a:r>
              <a:rPr lang="en-US" dirty="0"/>
              <a:t>Payment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A30BF-F060-A642-B580-A2AB03F8A3F3}"/>
              </a:ext>
            </a:extLst>
          </p:cNvPr>
          <p:cNvSpPr txBox="1"/>
          <p:nvPr/>
        </p:nvSpPr>
        <p:spPr>
          <a:xfrm>
            <a:off x="2551711" y="5375852"/>
            <a:ext cx="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A07DC-41E3-C546-9275-E00655852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066800"/>
            <a:ext cx="11506199" cy="445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15298-B8F9-A84B-82C5-1D704A928FA0}"/>
              </a:ext>
            </a:extLst>
          </p:cNvPr>
          <p:cNvSpPr txBox="1"/>
          <p:nvPr/>
        </p:nvSpPr>
        <p:spPr>
          <a:xfrm>
            <a:off x="961901" y="6020790"/>
            <a:ext cx="699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Majority of the customers are inclined towards partial payment methods</a:t>
            </a:r>
          </a:p>
        </p:txBody>
      </p:sp>
    </p:spTree>
    <p:extLst>
      <p:ext uri="{BB962C8B-B14F-4D97-AF65-F5344CB8AC3E}">
        <p14:creationId xmlns:p14="http://schemas.microsoft.com/office/powerpoint/2010/main" val="90312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914B139-DB71-434B-B5D6-3A2C6097AA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9" y="855023"/>
            <a:ext cx="10700450" cy="581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C97103-0F7D-B342-9D6A-3C642EEE0DEB}"/>
              </a:ext>
            </a:extLst>
          </p:cNvPr>
          <p:cNvSpPr txBox="1"/>
          <p:nvPr/>
        </p:nvSpPr>
        <p:spPr>
          <a:xfrm>
            <a:off x="3384468" y="85980"/>
            <a:ext cx="638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State Wise Customers’ Behavior</a:t>
            </a:r>
          </a:p>
        </p:txBody>
      </p:sp>
    </p:spTree>
    <p:extLst>
      <p:ext uri="{BB962C8B-B14F-4D97-AF65-F5344CB8AC3E}">
        <p14:creationId xmlns:p14="http://schemas.microsoft.com/office/powerpoint/2010/main" val="114671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BA3D-8A8C-6146-B5B6-550A6E69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93078"/>
            <a:ext cx="10131425" cy="808892"/>
          </a:xfrm>
        </p:spPr>
        <p:txBody>
          <a:bodyPr/>
          <a:lstStyle/>
          <a:p>
            <a:pPr algn="ctr"/>
            <a:r>
              <a:rPr lang="en-US" dirty="0"/>
              <a:t>Pareto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D92C9-46FB-784D-9D0C-253E8F4B9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62" y="1040309"/>
            <a:ext cx="10433476" cy="506437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BE7A56-24B6-724B-A6FB-E0C967AF4DBA}"/>
              </a:ext>
            </a:extLst>
          </p:cNvPr>
          <p:cNvSpPr txBox="1"/>
          <p:nvPr/>
        </p:nvSpPr>
        <p:spPr>
          <a:xfrm>
            <a:off x="1030287" y="6216134"/>
            <a:ext cx="773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Indeed 80% of the total revenue generators lies in the 20% of the product ”Toys”</a:t>
            </a:r>
          </a:p>
        </p:txBody>
      </p:sp>
    </p:spTree>
    <p:extLst>
      <p:ext uri="{BB962C8B-B14F-4D97-AF65-F5344CB8AC3E}">
        <p14:creationId xmlns:p14="http://schemas.microsoft.com/office/powerpoint/2010/main" val="409237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49DB8A9-1E55-3145-A320-A571289D4C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2" y="170214"/>
            <a:ext cx="4571465" cy="32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4B108B7-87A7-4641-9F25-77A95ABD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74" y="170214"/>
            <a:ext cx="4571465" cy="321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8F5A452-D2D5-4146-9952-7751E180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484" y="3508187"/>
            <a:ext cx="4540497" cy="32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F612D-44C8-0344-A41B-1A3AB83B2D42}"/>
              </a:ext>
            </a:extLst>
          </p:cNvPr>
          <p:cNvSpPr txBox="1"/>
          <p:nvPr/>
        </p:nvSpPr>
        <p:spPr>
          <a:xfrm>
            <a:off x="629392" y="3645725"/>
            <a:ext cx="3238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Calibration period histogram:</a:t>
            </a:r>
          </a:p>
          <a:p>
            <a:r>
              <a:rPr lang="en-IN" dirty="0"/>
              <a:t>Shows the actual value precedes</a:t>
            </a:r>
          </a:p>
          <a:p>
            <a:r>
              <a:rPr lang="en-IN" dirty="0"/>
              <a:t>The predicted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79000-AB06-9F4D-9C84-90C84CE15E68}"/>
              </a:ext>
            </a:extLst>
          </p:cNvPr>
          <p:cNvSpPr txBox="1"/>
          <p:nvPr/>
        </p:nvSpPr>
        <p:spPr>
          <a:xfrm>
            <a:off x="8782167" y="3475095"/>
            <a:ext cx="3476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Cumulative transaction plot:</a:t>
            </a:r>
          </a:p>
          <a:p>
            <a:r>
              <a:rPr lang="en-IN" dirty="0"/>
              <a:t>BG/NBD model does a pretty swell </a:t>
            </a:r>
          </a:p>
          <a:p>
            <a:r>
              <a:rPr lang="en-IN" dirty="0"/>
              <a:t>job at predicting cumulative </a:t>
            </a:r>
          </a:p>
          <a:p>
            <a:r>
              <a:rPr lang="en-IN" dirty="0"/>
              <a:t>transactions.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CB52F-9990-D240-90E5-43C752BAB2AA}"/>
              </a:ext>
            </a:extLst>
          </p:cNvPr>
          <p:cNvSpPr txBox="1"/>
          <p:nvPr/>
        </p:nvSpPr>
        <p:spPr>
          <a:xfrm>
            <a:off x="8716488" y="5438899"/>
            <a:ext cx="3132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plot shows that the model </a:t>
            </a:r>
          </a:p>
          <a:p>
            <a:r>
              <a:rPr lang="en-IN" dirty="0"/>
              <a:t>does a decent job capturing </a:t>
            </a:r>
          </a:p>
          <a:p>
            <a:r>
              <a:rPr lang="en-IN" dirty="0"/>
              <a:t>general trends in the data.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DEC72-512C-524E-A81C-2ED2B889834B}"/>
              </a:ext>
            </a:extLst>
          </p:cNvPr>
          <p:cNvSpPr txBox="1"/>
          <p:nvPr/>
        </p:nvSpPr>
        <p:spPr>
          <a:xfrm>
            <a:off x="1019727" y="4977234"/>
            <a:ext cx="2963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Incremental transaction plot: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0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F1EE1-B3F7-9D4E-83A2-FB18A0C7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1560385E-1DAB-4041-A8CE-810E7F67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37733"/>
            <a:ext cx="10131425" cy="520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5E34F-48C8-8241-B493-4DA65018D739}"/>
              </a:ext>
            </a:extLst>
          </p:cNvPr>
          <p:cNvSpPr txBox="1"/>
          <p:nvPr/>
        </p:nvSpPr>
        <p:spPr>
          <a:xfrm>
            <a:off x="700644" y="665018"/>
            <a:ext cx="4872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K-Means Clustering using Snake plot:-</a:t>
            </a:r>
          </a:p>
        </p:txBody>
      </p:sp>
    </p:spTree>
    <p:extLst>
      <p:ext uri="{BB962C8B-B14F-4D97-AF65-F5344CB8AC3E}">
        <p14:creationId xmlns:p14="http://schemas.microsoft.com/office/powerpoint/2010/main" val="818550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{858D30EF-4519-E74D-9FFA-1A795729C25E}tf10001058</Template>
  <TotalTime>222</TotalTime>
  <Words>515</Words>
  <Application>Microsoft Macintosh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O-list Retail and market analysis</vt:lpstr>
      <vt:lpstr>Objectives</vt:lpstr>
      <vt:lpstr>Sales Behavior</vt:lpstr>
      <vt:lpstr>PowerPoint Presentation</vt:lpstr>
      <vt:lpstr>Payment Methods</vt:lpstr>
      <vt:lpstr>PowerPoint Presentation</vt:lpstr>
      <vt:lpstr>Pareto Analysis</vt:lpstr>
      <vt:lpstr>PowerPoint Presentation</vt:lpstr>
      <vt:lpstr>PowerPoint Presentation</vt:lpstr>
      <vt:lpstr>Clustering using elbow rule</vt:lpstr>
      <vt:lpstr>Apriori Analysis</vt:lpstr>
      <vt:lpstr>conclusion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O-list Retail and market analysis</dc:title>
  <dc:creator>Microsoft Office User</dc:creator>
  <cp:lastModifiedBy>Microsoft Office User</cp:lastModifiedBy>
  <cp:revision>15</cp:revision>
  <dcterms:created xsi:type="dcterms:W3CDTF">2021-06-14T13:01:19Z</dcterms:created>
  <dcterms:modified xsi:type="dcterms:W3CDTF">2021-06-14T17:07:12Z</dcterms:modified>
</cp:coreProperties>
</file>