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
      <p:font typeface="Rubik"/>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38CE25-F72B-47DB-B94D-64894E32C265}">
  <a:tblStyle styleId="{B938CE25-F72B-47DB-B94D-64894E32C2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22" Type="http://schemas.openxmlformats.org/officeDocument/2006/relationships/font" Target="fonts/Rubik-regular.fntdata"/><Relationship Id="rId21" Type="http://schemas.openxmlformats.org/officeDocument/2006/relationships/font" Target="fonts/MavenPro-bold.fntdata"/><Relationship Id="rId24" Type="http://schemas.openxmlformats.org/officeDocument/2006/relationships/font" Target="fonts/Rubik-italic.fntdata"/><Relationship Id="rId23" Type="http://schemas.openxmlformats.org/officeDocument/2006/relationships/font" Target="fonts/Rubi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ubik-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19" Type="http://schemas.openxmlformats.org/officeDocument/2006/relationships/font" Target="fonts/Nunito-boldItalic.fntdata"/><Relationship Id="rId1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a0da9206d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7a0da9206d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7a0da9206d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7a0da9206d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7a18b1f6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7a18b1f6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a18b1f6d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a18b1f6d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7a18b1f6d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7a18b1f6d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7a18b1f6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7a18b1f6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7a18b1f6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7a18b1f6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7a0da9206d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7a0da9206d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50150" y="621800"/>
            <a:ext cx="5103600" cy="267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Rubik"/>
                <a:ea typeface="Rubik"/>
                <a:cs typeface="Rubik"/>
                <a:sym typeface="Rubik"/>
              </a:rPr>
              <a:t>PRESENTING A COMPARATIVE ANALYSIS FOR </a:t>
            </a:r>
            <a:r>
              <a:rPr lang="en">
                <a:latin typeface="Rubik"/>
                <a:ea typeface="Rubik"/>
                <a:cs typeface="Rubik"/>
                <a:sym typeface="Rubik"/>
              </a:rPr>
              <a:t>GRAMMAR ERROR DETECTION</a:t>
            </a:r>
            <a:endParaRPr>
              <a:latin typeface="Rubik"/>
              <a:ea typeface="Rubik"/>
              <a:cs typeface="Rubik"/>
              <a:sym typeface="Rubik"/>
            </a:endParaRPr>
          </a:p>
        </p:txBody>
      </p:sp>
      <p:sp>
        <p:nvSpPr>
          <p:cNvPr id="278" name="Google Shape;278;p13"/>
          <p:cNvSpPr txBox="1"/>
          <p:nvPr>
            <p:ph idx="1" type="subTitle"/>
          </p:nvPr>
        </p:nvSpPr>
        <p:spPr>
          <a:xfrm>
            <a:off x="350150" y="3573875"/>
            <a:ext cx="5311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a:t>
            </a:r>
            <a:r>
              <a:rPr b="1" lang="en"/>
              <a:t>Shreyas Nikam , Raj Doshi, Sravani Namburu</a:t>
            </a:r>
            <a:endParaRPr b="1"/>
          </a:p>
          <a:p>
            <a:pPr indent="0" lvl="0" marL="0" rtl="0" algn="l">
              <a:spcBef>
                <a:spcPts val="0"/>
              </a:spcBef>
              <a:spcAft>
                <a:spcPts val="0"/>
              </a:spcAft>
              <a:buNone/>
            </a:pPr>
            <a:r>
              <a:rPr b="1" lang="en"/>
              <a:t>Group 2</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978900" y="410100"/>
            <a:ext cx="7186200" cy="1235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Rubik"/>
                <a:ea typeface="Rubik"/>
                <a:cs typeface="Rubik"/>
                <a:sym typeface="Rubik"/>
              </a:rPr>
              <a:t>Problem Statement </a:t>
            </a:r>
            <a:endParaRPr>
              <a:latin typeface="Rubik"/>
              <a:ea typeface="Rubik"/>
              <a:cs typeface="Rubik"/>
              <a:sym typeface="Rubik"/>
            </a:endParaRPr>
          </a:p>
        </p:txBody>
      </p:sp>
      <p:sp>
        <p:nvSpPr>
          <p:cNvPr id="284" name="Google Shape;284;p14"/>
          <p:cNvSpPr txBox="1"/>
          <p:nvPr>
            <p:ph idx="1" type="subTitle"/>
          </p:nvPr>
        </p:nvSpPr>
        <p:spPr>
          <a:xfrm>
            <a:off x="862375" y="1645800"/>
            <a:ext cx="7374600" cy="16827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Calibri"/>
              <a:buChar char="●"/>
            </a:pPr>
            <a:r>
              <a:rPr b="1" lang="en" sz="1400">
                <a:latin typeface="Calibri"/>
                <a:ea typeface="Calibri"/>
                <a:cs typeface="Calibri"/>
                <a:sym typeface="Calibri"/>
              </a:rPr>
              <a:t>Grammatical Error Detection is something that is employed in everyday life. </a:t>
            </a:r>
            <a:endParaRPr b="1" sz="1400">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b="1" lang="en" sz="1400">
                <a:latin typeface="Calibri"/>
                <a:ea typeface="Calibri"/>
                <a:cs typeface="Calibri"/>
                <a:sym typeface="Calibri"/>
              </a:rPr>
              <a:t>People have begun to use various grammatical tools and chrome-extensions to do their activities with more convenience and simplicity. </a:t>
            </a:r>
            <a:endParaRPr b="1" sz="1400">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b="1" lang="en" sz="1400">
                <a:latin typeface="Calibri"/>
                <a:ea typeface="Calibri"/>
                <a:cs typeface="Calibri"/>
                <a:sym typeface="Calibri"/>
              </a:rPr>
              <a:t>This project will undoubtedly target customers who wish to know whether or not their language is grammatically correct. </a:t>
            </a:r>
            <a:endParaRPr b="1" sz="1400">
              <a:latin typeface="Calibri"/>
              <a:ea typeface="Calibri"/>
              <a:cs typeface="Calibri"/>
              <a:sym typeface="Calibri"/>
            </a:endParaRPr>
          </a:p>
        </p:txBody>
      </p:sp>
      <p:graphicFrame>
        <p:nvGraphicFramePr>
          <p:cNvPr id="285" name="Google Shape;285;p14"/>
          <p:cNvGraphicFramePr/>
          <p:nvPr/>
        </p:nvGraphicFramePr>
        <p:xfrm>
          <a:off x="952500" y="3328500"/>
          <a:ext cx="3000000" cy="3000000"/>
        </p:xfrm>
        <a:graphic>
          <a:graphicData uri="http://schemas.openxmlformats.org/drawingml/2006/table">
            <a:tbl>
              <a:tblPr>
                <a:noFill/>
                <a:tableStyleId>{B938CE25-F72B-47DB-B94D-64894E32C265}</a:tableStyleId>
              </a:tblPr>
              <a:tblGrid>
                <a:gridCol w="4700875"/>
                <a:gridCol w="2538125"/>
              </a:tblGrid>
              <a:tr h="381000">
                <a:tc>
                  <a:txBody>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Input</a:t>
                      </a:r>
                      <a:endParaRPr b="1"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Output</a:t>
                      </a:r>
                      <a:endParaRPr b="1"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She see Tom is catched by policeman in park at last night.</a:t>
                      </a:r>
                      <a:endParaRPr b="1"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0 (Errorful sentence)</a:t>
                      </a:r>
                      <a:endParaRPr b="1" sz="1300">
                        <a:solidFill>
                          <a:schemeClr val="lt1"/>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She saw Tom caught by a policeman in the park last night</a:t>
                      </a:r>
                      <a:endParaRPr b="1" sz="1300">
                        <a:solidFill>
                          <a:schemeClr val="lt1"/>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1 (Grammatically correct sentence)</a:t>
                      </a:r>
                      <a:endParaRPr b="1" sz="1300">
                        <a:solidFill>
                          <a:schemeClr val="lt1"/>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749575" y="279050"/>
            <a:ext cx="7186200" cy="1235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Rubik"/>
                <a:ea typeface="Rubik"/>
                <a:cs typeface="Rubik"/>
                <a:sym typeface="Rubik"/>
              </a:rPr>
              <a:t>Dataset</a:t>
            </a:r>
            <a:endParaRPr>
              <a:latin typeface="Rubik"/>
              <a:ea typeface="Rubik"/>
              <a:cs typeface="Rubik"/>
              <a:sym typeface="Rubik"/>
            </a:endParaRPr>
          </a:p>
        </p:txBody>
      </p:sp>
      <p:sp>
        <p:nvSpPr>
          <p:cNvPr id="291" name="Google Shape;291;p15"/>
          <p:cNvSpPr txBox="1"/>
          <p:nvPr>
            <p:ph idx="1" type="subTitle"/>
          </p:nvPr>
        </p:nvSpPr>
        <p:spPr>
          <a:xfrm>
            <a:off x="870550" y="1514750"/>
            <a:ext cx="3486600" cy="3309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Calibri"/>
              <a:buChar char="●"/>
            </a:pPr>
            <a:r>
              <a:rPr b="1" lang="en" sz="1500">
                <a:latin typeface="Calibri"/>
                <a:ea typeface="Calibri"/>
                <a:cs typeface="Calibri"/>
                <a:sym typeface="Calibri"/>
              </a:rPr>
              <a:t>This Dataset is </a:t>
            </a:r>
            <a:r>
              <a:rPr b="1" lang="en" sz="1500">
                <a:latin typeface="Calibri"/>
                <a:ea typeface="Calibri"/>
                <a:cs typeface="Calibri"/>
                <a:sym typeface="Calibri"/>
              </a:rPr>
              <a:t>obtained from Kaggle where it contains sentences which are correct and incorrect.</a:t>
            </a:r>
            <a:endParaRPr b="1" sz="1500">
              <a:latin typeface="Calibri"/>
              <a:ea typeface="Calibri"/>
              <a:cs typeface="Calibri"/>
              <a:sym typeface="Calibri"/>
            </a:endParaRPr>
          </a:p>
          <a:p>
            <a:pPr indent="0" lvl="0" marL="914400" rtl="0" algn="l">
              <a:lnSpc>
                <a:spcPct val="115000"/>
              </a:lnSpc>
              <a:spcBef>
                <a:spcPts val="0"/>
              </a:spcBef>
              <a:spcAft>
                <a:spcPts val="0"/>
              </a:spcAft>
              <a:buNone/>
            </a:pPr>
            <a:r>
              <a:t/>
            </a:r>
            <a:endParaRPr b="1" sz="1500">
              <a:latin typeface="Calibri"/>
              <a:ea typeface="Calibri"/>
              <a:cs typeface="Calibri"/>
              <a:sym typeface="Calibri"/>
            </a:endParaRPr>
          </a:p>
          <a:p>
            <a:pPr indent="-323850" lvl="0" marL="457200" rtl="0" algn="l">
              <a:lnSpc>
                <a:spcPct val="115000"/>
              </a:lnSpc>
              <a:spcBef>
                <a:spcPts val="0"/>
              </a:spcBef>
              <a:spcAft>
                <a:spcPts val="0"/>
              </a:spcAft>
              <a:buSzPts val="1500"/>
              <a:buFont typeface="Calibri"/>
              <a:buChar char="●"/>
            </a:pPr>
            <a:r>
              <a:rPr b="1" lang="en" sz="1500">
                <a:latin typeface="Calibri"/>
                <a:ea typeface="Calibri"/>
                <a:cs typeface="Calibri"/>
                <a:sym typeface="Calibri"/>
              </a:rPr>
              <a:t>The Dataset contains 306362 data points for training and 38295 data points for testing.</a:t>
            </a:r>
            <a:endParaRPr b="1" sz="1500">
              <a:latin typeface="Calibri"/>
              <a:ea typeface="Calibri"/>
              <a:cs typeface="Calibri"/>
              <a:sym typeface="Calibri"/>
            </a:endParaRPr>
          </a:p>
          <a:p>
            <a:pPr indent="0" lvl="0" marL="914400" rtl="0" algn="l">
              <a:lnSpc>
                <a:spcPct val="115000"/>
              </a:lnSpc>
              <a:spcBef>
                <a:spcPts val="0"/>
              </a:spcBef>
              <a:spcAft>
                <a:spcPts val="0"/>
              </a:spcAft>
              <a:buNone/>
            </a:pPr>
            <a:r>
              <a:t/>
            </a:r>
            <a:endParaRPr b="1" sz="1500">
              <a:latin typeface="Calibri"/>
              <a:ea typeface="Calibri"/>
              <a:cs typeface="Calibri"/>
              <a:sym typeface="Calibri"/>
            </a:endParaRPr>
          </a:p>
          <a:p>
            <a:pPr indent="-323850" lvl="0" marL="457200" rtl="0" algn="l">
              <a:lnSpc>
                <a:spcPct val="115000"/>
              </a:lnSpc>
              <a:spcBef>
                <a:spcPts val="0"/>
              </a:spcBef>
              <a:spcAft>
                <a:spcPts val="0"/>
              </a:spcAft>
              <a:buSzPts val="1500"/>
              <a:buFont typeface="Calibri"/>
              <a:buChar char="●"/>
            </a:pPr>
            <a:r>
              <a:rPr b="1" lang="en" sz="1500">
                <a:latin typeface="Calibri"/>
                <a:ea typeface="Calibri"/>
                <a:cs typeface="Calibri"/>
                <a:sym typeface="Calibri"/>
              </a:rPr>
              <a:t>The Dataset will be processed and merged together and mapped accordingly to 0 or 1 with respect to incorrect and correct sentences.</a:t>
            </a:r>
            <a:endParaRPr b="1" sz="1500">
              <a:latin typeface="Calibri"/>
              <a:ea typeface="Calibri"/>
              <a:cs typeface="Calibri"/>
              <a:sym typeface="Calibri"/>
            </a:endParaRPr>
          </a:p>
        </p:txBody>
      </p:sp>
      <p:sp>
        <p:nvSpPr>
          <p:cNvPr id="292" name="Google Shape;292;p15"/>
          <p:cNvSpPr txBox="1"/>
          <p:nvPr/>
        </p:nvSpPr>
        <p:spPr>
          <a:xfrm>
            <a:off x="2586450" y="4240225"/>
            <a:ext cx="14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Nunito"/>
              <a:ea typeface="Nunito"/>
              <a:cs typeface="Nunito"/>
              <a:sym typeface="Nunito"/>
            </a:endParaRPr>
          </a:p>
        </p:txBody>
      </p:sp>
      <p:pic>
        <p:nvPicPr>
          <p:cNvPr id="293" name="Google Shape;293;p15"/>
          <p:cNvPicPr preferRelativeResize="0"/>
          <p:nvPr/>
        </p:nvPicPr>
        <p:blipFill>
          <a:blip r:embed="rId3">
            <a:alphaModFix/>
          </a:blip>
          <a:stretch>
            <a:fillRect/>
          </a:stretch>
        </p:blipFill>
        <p:spPr>
          <a:xfrm>
            <a:off x="4751320" y="1514745"/>
            <a:ext cx="4076150" cy="3158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88625" y="462425"/>
            <a:ext cx="6366900" cy="52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ubik"/>
                <a:ea typeface="Rubik"/>
                <a:cs typeface="Rubik"/>
                <a:sym typeface="Rubik"/>
              </a:rPr>
              <a:t>Approach:</a:t>
            </a:r>
            <a:endParaRPr sz="3600">
              <a:latin typeface="Rubik"/>
              <a:ea typeface="Rubik"/>
              <a:cs typeface="Rubik"/>
              <a:sym typeface="Rubik"/>
            </a:endParaRPr>
          </a:p>
        </p:txBody>
      </p:sp>
      <p:sp>
        <p:nvSpPr>
          <p:cNvPr id="299" name="Google Shape;299;p16"/>
          <p:cNvSpPr txBox="1"/>
          <p:nvPr>
            <p:ph idx="1" type="body"/>
          </p:nvPr>
        </p:nvSpPr>
        <p:spPr>
          <a:xfrm>
            <a:off x="767725" y="1226625"/>
            <a:ext cx="8199600" cy="33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latin typeface="Calibri"/>
                <a:ea typeface="Calibri"/>
                <a:cs typeface="Calibri"/>
                <a:sym typeface="Calibri"/>
              </a:rPr>
              <a:t>Methodology</a:t>
            </a:r>
            <a:r>
              <a:rPr b="1" lang="en" sz="1500">
                <a:latin typeface="Calibri"/>
                <a:ea typeface="Calibri"/>
                <a:cs typeface="Calibri"/>
                <a:sym typeface="Calibri"/>
              </a:rPr>
              <a:t>: </a:t>
            </a:r>
            <a:endParaRPr b="1" sz="1500">
              <a:latin typeface="Calibri"/>
              <a:ea typeface="Calibri"/>
              <a:cs typeface="Calibri"/>
              <a:sym typeface="Calibri"/>
            </a:endParaRPr>
          </a:p>
          <a:p>
            <a:pPr indent="-323850" lvl="0" marL="457200" rtl="0" algn="l">
              <a:spcBef>
                <a:spcPts val="1200"/>
              </a:spcBef>
              <a:spcAft>
                <a:spcPts val="0"/>
              </a:spcAft>
              <a:buSzPts val="1500"/>
              <a:buAutoNum type="arabicPeriod"/>
            </a:pPr>
            <a:r>
              <a:rPr b="1" lang="en" sz="1500">
                <a:latin typeface="Calibri"/>
                <a:ea typeface="Calibri"/>
                <a:cs typeface="Calibri"/>
                <a:sym typeface="Calibri"/>
              </a:rPr>
              <a:t>Embedding</a:t>
            </a:r>
            <a:r>
              <a:rPr b="1" lang="en" sz="1500">
                <a:latin typeface="Calibri"/>
                <a:ea typeface="Calibri"/>
                <a:cs typeface="Calibri"/>
                <a:sym typeface="Calibri"/>
              </a:rPr>
              <a:t> using CountVectorizer, TFIDF-Vectorizer, Glove, and Fastext</a:t>
            </a:r>
            <a:endParaRPr b="1"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en" sz="1500">
                <a:latin typeface="Calibri"/>
                <a:ea typeface="Calibri"/>
                <a:cs typeface="Calibri"/>
                <a:sym typeface="Calibri"/>
              </a:rPr>
              <a:t>Evaluate performance of Logistic Regression and Naive Bayes</a:t>
            </a:r>
            <a:endParaRPr b="1"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en" sz="1500">
                <a:latin typeface="Calibri"/>
                <a:ea typeface="Calibri"/>
                <a:cs typeface="Calibri"/>
                <a:sym typeface="Calibri"/>
              </a:rPr>
              <a:t>Compare evaluation against LSTM, RNN and bidirectional models</a:t>
            </a:r>
            <a:endParaRPr b="1"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en" sz="1500">
                <a:latin typeface="Calibri"/>
                <a:ea typeface="Calibri"/>
                <a:cs typeface="Calibri"/>
                <a:sym typeface="Calibri"/>
              </a:rPr>
              <a:t>Measure performance against state-of-the-art VERNet</a:t>
            </a:r>
            <a:endParaRPr b="1" sz="1500">
              <a:latin typeface="Calibri"/>
              <a:ea typeface="Calibri"/>
              <a:cs typeface="Calibri"/>
              <a:sym typeface="Calibri"/>
            </a:endParaRPr>
          </a:p>
          <a:p>
            <a:pPr indent="0" lvl="0" marL="0" rtl="0" algn="l">
              <a:spcBef>
                <a:spcPts val="1200"/>
              </a:spcBef>
              <a:spcAft>
                <a:spcPts val="0"/>
              </a:spcAft>
              <a:buNone/>
            </a:pPr>
            <a:r>
              <a:rPr b="1" lang="en" sz="1500" u="sng">
                <a:latin typeface="Calibri"/>
                <a:ea typeface="Calibri"/>
                <a:cs typeface="Calibri"/>
                <a:sym typeface="Calibri"/>
              </a:rPr>
              <a:t>Assessment:</a:t>
            </a:r>
            <a:r>
              <a:rPr b="1" lang="en" sz="1500">
                <a:latin typeface="Calibri"/>
                <a:ea typeface="Calibri"/>
                <a:cs typeface="Calibri"/>
                <a:sym typeface="Calibri"/>
              </a:rPr>
              <a:t> </a:t>
            </a:r>
            <a:r>
              <a:rPr b="1" lang="en" sz="1500">
                <a:latin typeface="Calibri"/>
                <a:ea typeface="Calibri"/>
                <a:cs typeface="Calibri"/>
                <a:sym typeface="Calibri"/>
              </a:rPr>
              <a:t>F</a:t>
            </a:r>
            <a:r>
              <a:rPr b="1" baseline="-25000" lang="en" sz="1500">
                <a:latin typeface="Calibri"/>
                <a:ea typeface="Calibri"/>
                <a:cs typeface="Calibri"/>
                <a:sym typeface="Calibri"/>
              </a:rPr>
              <a:t>0.5  </a:t>
            </a:r>
            <a:r>
              <a:rPr b="1" lang="en" sz="1500">
                <a:latin typeface="Calibri"/>
                <a:ea typeface="Calibri"/>
                <a:cs typeface="Calibri"/>
                <a:sym typeface="Calibri"/>
              </a:rPr>
              <a:t>score which assigns twice the weight to precision than recall since accuracy is more important than coverage for this task. Other than that, we plan to use F1 score, homogeneity, completeness, v-measure and rand index.</a:t>
            </a:r>
            <a:endParaRPr b="1" sz="1500">
              <a:latin typeface="Calibri"/>
              <a:ea typeface="Calibri"/>
              <a:cs typeface="Calibri"/>
              <a:sym typeface="Calibri"/>
            </a:endParaRPr>
          </a:p>
          <a:p>
            <a:pPr indent="0" lvl="0" marL="0" rtl="0" algn="l">
              <a:spcBef>
                <a:spcPts val="1200"/>
              </a:spcBef>
              <a:spcAft>
                <a:spcPts val="0"/>
              </a:spcAft>
              <a:buNone/>
            </a:pPr>
            <a:r>
              <a:rPr b="1" lang="en" sz="1500" u="sng">
                <a:latin typeface="Calibri"/>
                <a:ea typeface="Calibri"/>
                <a:cs typeface="Calibri"/>
                <a:sym typeface="Calibri"/>
              </a:rPr>
              <a:t>Ablation Study:</a:t>
            </a:r>
            <a:r>
              <a:rPr b="1" lang="en" sz="1500">
                <a:latin typeface="Calibri"/>
                <a:ea typeface="Calibri"/>
                <a:cs typeface="Calibri"/>
                <a:sym typeface="Calibri"/>
              </a:rPr>
              <a:t> Compare the models on different embedding techniques and try out different architectures. </a:t>
            </a:r>
            <a:endParaRPr b="1" sz="1500">
              <a:latin typeface="Calibri"/>
              <a:ea typeface="Calibri"/>
              <a:cs typeface="Calibri"/>
              <a:sym typeface="Calibri"/>
            </a:endParaRPr>
          </a:p>
          <a:p>
            <a:pPr indent="0" lvl="0" marL="0" rtl="0" algn="l">
              <a:spcBef>
                <a:spcPts val="1200"/>
              </a:spcBef>
              <a:spcAft>
                <a:spcPts val="0"/>
              </a:spcAft>
              <a:buNone/>
            </a:pPr>
            <a:r>
              <a:rPr b="1" lang="en" sz="1500" u="sng">
                <a:latin typeface="Calibri"/>
                <a:ea typeface="Calibri"/>
                <a:cs typeface="Calibri"/>
                <a:sym typeface="Calibri"/>
              </a:rPr>
              <a:t>Hypothesis:</a:t>
            </a:r>
            <a:r>
              <a:rPr b="1" lang="en" sz="1500">
                <a:latin typeface="Calibri"/>
                <a:ea typeface="Calibri"/>
                <a:cs typeface="Calibri"/>
                <a:sym typeface="Calibri"/>
              </a:rPr>
              <a:t> Bidirectional LSTM neural network will work best with Glove/Fastext embeddings.</a:t>
            </a:r>
            <a:endParaRPr b="1" sz="1500">
              <a:latin typeface="Calibri"/>
              <a:ea typeface="Calibri"/>
              <a:cs typeface="Calibri"/>
              <a:sym typeface="Calibri"/>
            </a:endParaRPr>
          </a:p>
          <a:p>
            <a:pPr indent="0" lvl="0" marL="0" rtl="0" algn="l">
              <a:spcBef>
                <a:spcPts val="1200"/>
              </a:spcBef>
              <a:spcAft>
                <a:spcPts val="1200"/>
              </a:spcAft>
              <a:buNone/>
            </a:pPr>
            <a:r>
              <a:t/>
            </a:r>
            <a:endParaRPr b="1" sz="1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ctrTitle"/>
          </p:nvPr>
        </p:nvSpPr>
        <p:spPr>
          <a:xfrm>
            <a:off x="2284250" y="142663"/>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Rubik"/>
                <a:ea typeface="Rubik"/>
                <a:cs typeface="Rubik"/>
                <a:sym typeface="Rubik"/>
              </a:rPr>
              <a:t>Timeline</a:t>
            </a:r>
            <a:endParaRPr>
              <a:latin typeface="Rubik"/>
              <a:ea typeface="Rubik"/>
              <a:cs typeface="Rubik"/>
              <a:sym typeface="Rubik"/>
            </a:endParaRPr>
          </a:p>
        </p:txBody>
      </p:sp>
      <p:sp>
        <p:nvSpPr>
          <p:cNvPr id="305" name="Google Shape;305;p17"/>
          <p:cNvSpPr txBox="1"/>
          <p:nvPr>
            <p:ph idx="1" type="subTitle"/>
          </p:nvPr>
        </p:nvSpPr>
        <p:spPr>
          <a:xfrm>
            <a:off x="1331800" y="1623975"/>
            <a:ext cx="6400800" cy="2798700"/>
          </a:xfrm>
          <a:prstGeom prst="rect">
            <a:avLst/>
          </a:prstGeom>
        </p:spPr>
        <p:txBody>
          <a:bodyPr anchorCtr="0" anchor="t" bIns="91425" lIns="91425" spcFirstLastPara="1" rIns="91425" wrap="square" tIns="91425">
            <a:normAutofit lnSpcReduction="10000"/>
          </a:bodyPr>
          <a:lstStyle/>
          <a:p>
            <a:pPr indent="-323850" lvl="0" marL="457200" rtl="0" algn="l">
              <a:lnSpc>
                <a:spcPct val="115000"/>
              </a:lnSpc>
              <a:spcBef>
                <a:spcPts val="0"/>
              </a:spcBef>
              <a:spcAft>
                <a:spcPts val="0"/>
              </a:spcAft>
              <a:buSzPts val="1500"/>
              <a:buFont typeface="Calibri"/>
              <a:buChar char="●"/>
            </a:pPr>
            <a:r>
              <a:rPr b="1" lang="en" sz="1500">
                <a:latin typeface="Calibri"/>
                <a:ea typeface="Calibri"/>
                <a:cs typeface="Calibri"/>
                <a:sym typeface="Calibri"/>
              </a:rPr>
              <a:t>Week 9: Clean and pre-process our data and split between training and testing  </a:t>
            </a:r>
            <a:endParaRPr b="1" sz="1500">
              <a:latin typeface="Calibri"/>
              <a:ea typeface="Calibri"/>
              <a:cs typeface="Calibri"/>
              <a:sym typeface="Calibri"/>
            </a:endParaRPr>
          </a:p>
          <a:p>
            <a:pPr indent="-323850" lvl="0" marL="457200" rtl="0" algn="l">
              <a:lnSpc>
                <a:spcPct val="115000"/>
              </a:lnSpc>
              <a:spcBef>
                <a:spcPts val="0"/>
              </a:spcBef>
              <a:spcAft>
                <a:spcPts val="0"/>
              </a:spcAft>
              <a:buSzPts val="1500"/>
              <a:buFont typeface="Calibri"/>
              <a:buChar char="●"/>
            </a:pPr>
            <a:r>
              <a:rPr b="1" lang="en" sz="1500">
                <a:latin typeface="Calibri"/>
                <a:ea typeface="Calibri"/>
                <a:cs typeface="Calibri"/>
                <a:sym typeface="Calibri"/>
              </a:rPr>
              <a:t>Week 10: Implementing various embedding techniques and featuring the output into different models like Logistic Regression and Naive Bayes.</a:t>
            </a:r>
            <a:endParaRPr b="1" sz="1500">
              <a:latin typeface="Calibri"/>
              <a:ea typeface="Calibri"/>
              <a:cs typeface="Calibri"/>
              <a:sym typeface="Calibri"/>
            </a:endParaRPr>
          </a:p>
          <a:p>
            <a:pPr indent="-323850" lvl="0" marL="457200" rtl="0" algn="l">
              <a:lnSpc>
                <a:spcPct val="115000"/>
              </a:lnSpc>
              <a:spcBef>
                <a:spcPts val="0"/>
              </a:spcBef>
              <a:spcAft>
                <a:spcPts val="0"/>
              </a:spcAft>
              <a:buSzPts val="1500"/>
              <a:buFont typeface="Times New Roman"/>
              <a:buChar char="●"/>
            </a:pPr>
            <a:r>
              <a:rPr b="1" lang="en" sz="1500">
                <a:latin typeface="Calibri"/>
                <a:ea typeface="Calibri"/>
                <a:cs typeface="Calibri"/>
                <a:sym typeface="Calibri"/>
              </a:rPr>
              <a:t>Week 11: Following up with week 10, LSTM, RNN and bidirectional models are implemented.</a:t>
            </a:r>
            <a:endParaRPr b="1" sz="1500">
              <a:latin typeface="Calibri"/>
              <a:ea typeface="Calibri"/>
              <a:cs typeface="Calibri"/>
              <a:sym typeface="Calibri"/>
            </a:endParaRPr>
          </a:p>
          <a:p>
            <a:pPr indent="-323850" lvl="0" marL="457200" rtl="0" algn="l">
              <a:lnSpc>
                <a:spcPct val="115000"/>
              </a:lnSpc>
              <a:spcBef>
                <a:spcPts val="0"/>
              </a:spcBef>
              <a:spcAft>
                <a:spcPts val="0"/>
              </a:spcAft>
              <a:buSzPts val="1500"/>
              <a:buFont typeface="Calibri"/>
              <a:buChar char="●"/>
            </a:pPr>
            <a:r>
              <a:rPr b="1" lang="en" sz="1500">
                <a:latin typeface="Calibri"/>
                <a:ea typeface="Calibri"/>
                <a:cs typeface="Calibri"/>
                <a:sym typeface="Calibri"/>
              </a:rPr>
              <a:t>Week 12: Evaluating the models using internal evaluation metrics like F1 score, homogeneity, completeness, v-measure and rand index.</a:t>
            </a:r>
            <a:endParaRPr b="1" sz="1500">
              <a:latin typeface="Calibri"/>
              <a:ea typeface="Calibri"/>
              <a:cs typeface="Calibri"/>
              <a:sym typeface="Calibri"/>
            </a:endParaRPr>
          </a:p>
          <a:p>
            <a:pPr indent="-323850" lvl="0" marL="457200" rtl="0" algn="l">
              <a:lnSpc>
                <a:spcPct val="115000"/>
              </a:lnSpc>
              <a:spcBef>
                <a:spcPts val="0"/>
              </a:spcBef>
              <a:spcAft>
                <a:spcPts val="0"/>
              </a:spcAft>
              <a:buSzPts val="1500"/>
              <a:buFont typeface="Calibri"/>
              <a:buChar char="●"/>
            </a:pPr>
            <a:r>
              <a:rPr b="1" lang="en" sz="1500">
                <a:latin typeface="Calibri"/>
                <a:ea typeface="Calibri"/>
                <a:cs typeface="Calibri"/>
                <a:sym typeface="Calibri"/>
              </a:rPr>
              <a:t>Week 13: Write the report. </a:t>
            </a:r>
            <a:endParaRPr b="1" sz="1500">
              <a:latin typeface="Calibri"/>
              <a:ea typeface="Calibri"/>
              <a:cs typeface="Calibri"/>
              <a:sym typeface="Calibri"/>
            </a:endParaRPr>
          </a:p>
          <a:p>
            <a:pPr indent="0" lvl="0" marL="0" rtl="0" algn="ctr">
              <a:spcBef>
                <a:spcPts val="0"/>
              </a:spcBef>
              <a:spcAft>
                <a:spcPts val="0"/>
              </a:spcAft>
              <a:buNone/>
            </a:pPr>
            <a:r>
              <a:t/>
            </a:r>
            <a:endParaRPr b="1" sz="1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ctrTitle"/>
          </p:nvPr>
        </p:nvSpPr>
        <p:spPr>
          <a:xfrm>
            <a:off x="2578450" y="14268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Rubik"/>
                <a:ea typeface="Rubik"/>
                <a:cs typeface="Rubik"/>
                <a:sym typeface="Rubik"/>
              </a:rPr>
              <a:t>Responsibilities</a:t>
            </a:r>
            <a:endParaRPr>
              <a:latin typeface="Rubik"/>
              <a:ea typeface="Rubik"/>
              <a:cs typeface="Rubik"/>
              <a:sym typeface="Rubik"/>
            </a:endParaRPr>
          </a:p>
        </p:txBody>
      </p:sp>
      <p:sp>
        <p:nvSpPr>
          <p:cNvPr id="311" name="Google Shape;311;p18"/>
          <p:cNvSpPr txBox="1"/>
          <p:nvPr>
            <p:ph idx="1" type="subTitle"/>
          </p:nvPr>
        </p:nvSpPr>
        <p:spPr>
          <a:xfrm>
            <a:off x="1369600" y="1871825"/>
            <a:ext cx="6673200" cy="28206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Font typeface="Calibri"/>
              <a:buChar char="●"/>
            </a:pPr>
            <a:r>
              <a:rPr b="1" lang="en" sz="1500">
                <a:latin typeface="Calibri"/>
                <a:ea typeface="Calibri"/>
                <a:cs typeface="Calibri"/>
                <a:sym typeface="Calibri"/>
              </a:rPr>
              <a:t>Shreyas: Logistic Regression and Bidirectional LSTM</a:t>
            </a:r>
            <a:endParaRPr b="1" sz="1500">
              <a:latin typeface="Calibri"/>
              <a:ea typeface="Calibri"/>
              <a:cs typeface="Calibri"/>
              <a:sym typeface="Calibri"/>
            </a:endParaRPr>
          </a:p>
          <a:p>
            <a:pPr indent="-323850" lvl="0" marL="457200" rtl="0" algn="l">
              <a:lnSpc>
                <a:spcPct val="105000"/>
              </a:lnSpc>
              <a:spcBef>
                <a:spcPts val="0"/>
              </a:spcBef>
              <a:spcAft>
                <a:spcPts val="0"/>
              </a:spcAft>
              <a:buSzPts val="1500"/>
              <a:buFont typeface="Calibri"/>
              <a:buChar char="●"/>
            </a:pPr>
            <a:r>
              <a:rPr b="1" lang="en" sz="1500">
                <a:latin typeface="Calibri"/>
                <a:ea typeface="Calibri"/>
                <a:cs typeface="Calibri"/>
                <a:sym typeface="Calibri"/>
              </a:rPr>
              <a:t>Sravani: LSTM and RNN</a:t>
            </a:r>
            <a:endParaRPr b="1" sz="1500">
              <a:latin typeface="Calibri"/>
              <a:ea typeface="Calibri"/>
              <a:cs typeface="Calibri"/>
              <a:sym typeface="Calibri"/>
            </a:endParaRPr>
          </a:p>
          <a:p>
            <a:pPr indent="-323850" lvl="0" marL="457200" rtl="0" algn="l">
              <a:lnSpc>
                <a:spcPct val="105000"/>
              </a:lnSpc>
              <a:spcBef>
                <a:spcPts val="0"/>
              </a:spcBef>
              <a:spcAft>
                <a:spcPts val="0"/>
              </a:spcAft>
              <a:buSzPts val="1500"/>
              <a:buFont typeface="Calibri"/>
              <a:buChar char="●"/>
            </a:pPr>
            <a:r>
              <a:rPr b="1" lang="en" sz="1500">
                <a:latin typeface="Calibri"/>
                <a:ea typeface="Calibri"/>
                <a:cs typeface="Calibri"/>
                <a:sym typeface="Calibri"/>
              </a:rPr>
              <a:t>Raj: Naive Bayes and Bidirectional RNN</a:t>
            </a:r>
            <a:endParaRPr b="1" sz="1500">
              <a:latin typeface="Calibri"/>
              <a:ea typeface="Calibri"/>
              <a:cs typeface="Calibri"/>
              <a:sym typeface="Calibri"/>
            </a:endParaRPr>
          </a:p>
          <a:p>
            <a:pPr indent="-323850" lvl="0" marL="457200" rtl="0" algn="l">
              <a:lnSpc>
                <a:spcPct val="105000"/>
              </a:lnSpc>
              <a:spcBef>
                <a:spcPts val="0"/>
              </a:spcBef>
              <a:spcAft>
                <a:spcPts val="0"/>
              </a:spcAft>
              <a:buSzPts val="1500"/>
              <a:buFont typeface="Calibri"/>
              <a:buChar char="●"/>
            </a:pPr>
            <a:r>
              <a:rPr b="1" lang="en" sz="1500">
                <a:latin typeface="Calibri"/>
                <a:ea typeface="Calibri"/>
                <a:cs typeface="Calibri"/>
                <a:sym typeface="Calibri"/>
              </a:rPr>
              <a:t>Together: Preprocessing the data, evaluation and final report.</a:t>
            </a:r>
            <a:endParaRPr b="1" sz="1500">
              <a:latin typeface="Calibri"/>
              <a:ea typeface="Calibri"/>
              <a:cs typeface="Calibri"/>
              <a:sym typeface="Calibri"/>
            </a:endParaRPr>
          </a:p>
          <a:p>
            <a:pPr indent="0" lvl="0" marL="0" rtl="0" algn="l">
              <a:lnSpc>
                <a:spcPct val="105000"/>
              </a:lnSpc>
              <a:spcBef>
                <a:spcPts val="0"/>
              </a:spcBef>
              <a:spcAft>
                <a:spcPts val="0"/>
              </a:spcAft>
              <a:buNone/>
            </a:pPr>
            <a:r>
              <a:t/>
            </a:r>
            <a:endParaRPr b="1" sz="1500">
              <a:latin typeface="Calibri"/>
              <a:ea typeface="Calibri"/>
              <a:cs typeface="Calibri"/>
              <a:sym typeface="Calibri"/>
            </a:endParaRPr>
          </a:p>
          <a:p>
            <a:pPr indent="0" lvl="0" marL="0" rtl="0" algn="l">
              <a:lnSpc>
                <a:spcPct val="90000"/>
              </a:lnSpc>
              <a:spcBef>
                <a:spcPts val="0"/>
              </a:spcBef>
              <a:spcAft>
                <a:spcPts val="0"/>
              </a:spcAft>
              <a:buNone/>
            </a:pPr>
            <a:r>
              <a:t/>
            </a:r>
            <a:endParaRPr b="1" sz="15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ctrTitle"/>
          </p:nvPr>
        </p:nvSpPr>
        <p:spPr>
          <a:xfrm>
            <a:off x="2268225" y="663823"/>
            <a:ext cx="4255500" cy="69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ubik"/>
                <a:ea typeface="Rubik"/>
                <a:cs typeface="Rubik"/>
                <a:sym typeface="Rubik"/>
              </a:rPr>
              <a:t>Related work:</a:t>
            </a:r>
            <a:endParaRPr>
              <a:latin typeface="Rubik"/>
              <a:ea typeface="Rubik"/>
              <a:cs typeface="Rubik"/>
              <a:sym typeface="Rubik"/>
            </a:endParaRPr>
          </a:p>
        </p:txBody>
      </p:sp>
      <p:sp>
        <p:nvSpPr>
          <p:cNvPr id="317" name="Google Shape;317;p19"/>
          <p:cNvSpPr txBox="1"/>
          <p:nvPr>
            <p:ph idx="1" type="subTitle"/>
          </p:nvPr>
        </p:nvSpPr>
        <p:spPr>
          <a:xfrm>
            <a:off x="1084275" y="1629525"/>
            <a:ext cx="6623400" cy="2662200"/>
          </a:xfrm>
          <a:prstGeom prst="rect">
            <a:avLst/>
          </a:prstGeom>
        </p:spPr>
        <p:txBody>
          <a:bodyPr anchorCtr="0" anchor="t" bIns="91425" lIns="91425" spcFirstLastPara="1" rIns="91425" wrap="square" tIns="91425">
            <a:noAutofit/>
          </a:bodyPr>
          <a:lstStyle/>
          <a:p>
            <a:pPr indent="-323850" lvl="0" marL="457200" rtl="0" algn="l">
              <a:lnSpc>
                <a:spcPct val="80000"/>
              </a:lnSpc>
              <a:spcBef>
                <a:spcPts val="0"/>
              </a:spcBef>
              <a:spcAft>
                <a:spcPts val="0"/>
              </a:spcAft>
              <a:buSzPts val="1500"/>
              <a:buFont typeface="Calibri"/>
              <a:buChar char="●"/>
            </a:pPr>
            <a:r>
              <a:rPr b="1" lang="en" sz="1500">
                <a:latin typeface="Calibri"/>
                <a:ea typeface="Calibri"/>
                <a:cs typeface="Calibri"/>
                <a:sym typeface="Calibri"/>
              </a:rPr>
              <a:t>Paper [1] presents a comparative analysis of the different neural network models used for error detection. We hypothesize that LSTM and RNN models would work better than simple classifiers for the described task.</a:t>
            </a:r>
            <a:endParaRPr b="1" sz="1500">
              <a:latin typeface="Calibri"/>
              <a:ea typeface="Calibri"/>
              <a:cs typeface="Calibri"/>
              <a:sym typeface="Calibri"/>
            </a:endParaRPr>
          </a:p>
          <a:p>
            <a:pPr indent="0" lvl="0" marL="914400" rtl="0" algn="l">
              <a:lnSpc>
                <a:spcPct val="80000"/>
              </a:lnSpc>
              <a:spcBef>
                <a:spcPts val="0"/>
              </a:spcBef>
              <a:spcAft>
                <a:spcPts val="0"/>
              </a:spcAft>
              <a:buNone/>
            </a:pPr>
            <a:r>
              <a:t/>
            </a:r>
            <a:endParaRPr b="1" sz="1500">
              <a:latin typeface="Calibri"/>
              <a:ea typeface="Calibri"/>
              <a:cs typeface="Calibri"/>
              <a:sym typeface="Calibri"/>
            </a:endParaRPr>
          </a:p>
          <a:p>
            <a:pPr indent="-323850" lvl="0" marL="457200" rtl="0" algn="l">
              <a:lnSpc>
                <a:spcPct val="80000"/>
              </a:lnSpc>
              <a:spcBef>
                <a:spcPts val="0"/>
              </a:spcBef>
              <a:spcAft>
                <a:spcPts val="0"/>
              </a:spcAft>
              <a:buSzPts val="1500"/>
              <a:buFont typeface="Calibri"/>
              <a:buChar char="●"/>
            </a:pPr>
            <a:r>
              <a:rPr b="1" lang="en" sz="1500">
                <a:latin typeface="Calibri"/>
                <a:ea typeface="Calibri"/>
                <a:cs typeface="Calibri"/>
                <a:sym typeface="Calibri"/>
              </a:rPr>
              <a:t>Paper [2] presents the state-of-the-art Neural Verification Network for Grammar error correction with multiple hypothesis. We plan to compare the results of our approach against this pre-trained model for better understanding of the standing of our approach.</a:t>
            </a:r>
            <a:endParaRPr b="1" sz="1500">
              <a:latin typeface="Calibri"/>
              <a:ea typeface="Calibri"/>
              <a:cs typeface="Calibri"/>
              <a:sym typeface="Calibri"/>
            </a:endParaRPr>
          </a:p>
          <a:p>
            <a:pPr indent="0" lvl="0" marL="914400" rtl="0" algn="l">
              <a:lnSpc>
                <a:spcPct val="80000"/>
              </a:lnSpc>
              <a:spcBef>
                <a:spcPts val="0"/>
              </a:spcBef>
              <a:spcAft>
                <a:spcPts val="0"/>
              </a:spcAft>
              <a:buNone/>
            </a:pPr>
            <a:r>
              <a:t/>
            </a:r>
            <a:endParaRPr b="1" sz="1500">
              <a:latin typeface="Calibri"/>
              <a:ea typeface="Calibri"/>
              <a:cs typeface="Calibri"/>
              <a:sym typeface="Calibri"/>
            </a:endParaRPr>
          </a:p>
          <a:p>
            <a:pPr indent="-323850" lvl="0" marL="457200" rtl="0" algn="l">
              <a:lnSpc>
                <a:spcPct val="80000"/>
              </a:lnSpc>
              <a:spcBef>
                <a:spcPts val="0"/>
              </a:spcBef>
              <a:spcAft>
                <a:spcPts val="0"/>
              </a:spcAft>
              <a:buSzPts val="1500"/>
              <a:buFont typeface="Calibri"/>
              <a:buChar char="●"/>
            </a:pPr>
            <a:r>
              <a:rPr b="1" lang="en" sz="1500">
                <a:latin typeface="Calibri"/>
                <a:ea typeface="Calibri"/>
                <a:cs typeface="Calibri"/>
                <a:sym typeface="Calibri"/>
              </a:rPr>
              <a:t>Paper [3] describes the drawbacks of existing simple metric evaluation methods and works towards building a new metric system for evaluation of grammatical error detection and correction. 	</a:t>
            </a:r>
            <a:endParaRPr b="1" sz="1500">
              <a:latin typeface="Calibri"/>
              <a:ea typeface="Calibri"/>
              <a:cs typeface="Calibri"/>
              <a:sym typeface="Calibri"/>
            </a:endParaRPr>
          </a:p>
          <a:p>
            <a:pPr indent="0" lvl="0" marL="0" rtl="0" algn="l">
              <a:lnSpc>
                <a:spcPct val="80000"/>
              </a:lnSpc>
              <a:spcBef>
                <a:spcPts val="0"/>
              </a:spcBef>
              <a:spcAft>
                <a:spcPts val="0"/>
              </a:spcAft>
              <a:buSzPts val="275"/>
              <a:buNone/>
            </a:pPr>
            <a:r>
              <a:t/>
            </a:r>
            <a:endParaRPr b="1" sz="15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161900" y="490650"/>
            <a:ext cx="6820200" cy="52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Rubik"/>
                <a:ea typeface="Rubik"/>
                <a:cs typeface="Rubik"/>
                <a:sym typeface="Rubik"/>
              </a:rPr>
              <a:t>References</a:t>
            </a:r>
            <a:endParaRPr sz="3600">
              <a:latin typeface="Rubik"/>
              <a:ea typeface="Rubik"/>
              <a:cs typeface="Rubik"/>
              <a:sym typeface="Rubik"/>
            </a:endParaRPr>
          </a:p>
        </p:txBody>
      </p:sp>
      <p:sp>
        <p:nvSpPr>
          <p:cNvPr id="323" name="Google Shape;323;p20"/>
          <p:cNvSpPr txBox="1"/>
          <p:nvPr>
            <p:ph idx="1" type="body"/>
          </p:nvPr>
        </p:nvSpPr>
        <p:spPr>
          <a:xfrm>
            <a:off x="599100" y="1283025"/>
            <a:ext cx="7945800" cy="292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a:t>[1] Marek Rei, Helen Yannakoudakis: Compositional Sequence Labeling Models for Error Detection in Learner Writing. CoRR abs/1607.06153 (2016)</a:t>
            </a:r>
            <a:endParaRPr b="1"/>
          </a:p>
          <a:p>
            <a:pPr indent="0" lvl="0" marL="0" rtl="0" algn="l">
              <a:lnSpc>
                <a:spcPct val="95000"/>
              </a:lnSpc>
              <a:spcBef>
                <a:spcPts val="1200"/>
              </a:spcBef>
              <a:spcAft>
                <a:spcPts val="0"/>
              </a:spcAft>
              <a:buNone/>
            </a:pPr>
            <a:r>
              <a:rPr b="1" lang="en"/>
              <a:t>[2] Zhenghao Liu, Xiaoyuan Yi, Maosong Sun, Liner Yang, and Tat-Seng Chua. 2021. Neural Quality Estimation with Multiple Hypotheses for Grammatical Error Correction. In Proceedings of the 2021 Conference of the North American Chapter of the Association for Computational Linguistics: Human Language Technologies, pages 5441–5452, Online. Association for Computational Linguistics.</a:t>
            </a:r>
            <a:endParaRPr b="1"/>
          </a:p>
          <a:p>
            <a:pPr indent="0" lvl="0" marL="0" rtl="0" algn="l">
              <a:lnSpc>
                <a:spcPct val="95000"/>
              </a:lnSpc>
              <a:spcBef>
                <a:spcPts val="1200"/>
              </a:spcBef>
              <a:spcAft>
                <a:spcPts val="0"/>
              </a:spcAft>
              <a:buNone/>
            </a:pPr>
            <a:r>
              <a:rPr b="1" lang="en"/>
              <a:t>[3] Mariano Felice and Ted Briscoe. 2015. Towards a standard evaluation method for grammatical error detection and correction. In Proceedings of the 2015 Conference of the North American Chapter of the Association for Computational Linguistics: Human Language Technologies, pages 578–587, Denver, Colorado. Association for Computational Linguistics. </a:t>
            </a:r>
            <a:endParaRPr b="1"/>
          </a:p>
          <a:p>
            <a:pPr indent="0" lvl="0" marL="0" rtl="0" algn="l">
              <a:lnSpc>
                <a:spcPct val="95000"/>
              </a:lnSpc>
              <a:spcBef>
                <a:spcPts val="1200"/>
              </a:spcBef>
              <a:spcAft>
                <a:spcPts val="0"/>
              </a:spcAft>
              <a:buNone/>
            </a:pPr>
            <a:r>
              <a:t/>
            </a:r>
            <a:endParaRPr b="1"/>
          </a:p>
          <a:p>
            <a:pPr indent="0" lvl="0" marL="0" rtl="0" algn="l">
              <a:lnSpc>
                <a:spcPct val="95000"/>
              </a:lnSpc>
              <a:spcBef>
                <a:spcPts val="1200"/>
              </a:spcBef>
              <a:spcAft>
                <a:spcPts val="1200"/>
              </a:spcAft>
              <a:buSzPts val="688"/>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47675" y="14607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