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81" r:id="rId4"/>
    <p:sldId id="258" r:id="rId5"/>
    <p:sldId id="259" r:id="rId6"/>
    <p:sldId id="263" r:id="rId7"/>
    <p:sldId id="260" r:id="rId8"/>
    <p:sldId id="261" r:id="rId9"/>
    <p:sldId id="279" r:id="rId10"/>
    <p:sldId id="278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F0535A-8A28-4F3C-A739-943C2A37E5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4B258A-F721-4F02-AFE7-93AED77D6382}">
      <dgm:prSet/>
      <dgm:spPr/>
      <dgm:t>
        <a:bodyPr/>
        <a:lstStyle/>
        <a:p>
          <a:r>
            <a:rPr lang="en-US" dirty="0"/>
            <a:t>Purpose: Estimate the probability of Fraudulent transaction for a customer of the bank when a credit/ debit card swiped </a:t>
          </a:r>
        </a:p>
      </dgm:t>
    </dgm:pt>
    <dgm:pt modelId="{3E4EDFD4-97FB-494B-A79B-A9C89BFAD269}" type="parTrans" cxnId="{CEE8E4FF-D797-40D2-AF75-29B34C701DC6}">
      <dgm:prSet/>
      <dgm:spPr/>
      <dgm:t>
        <a:bodyPr/>
        <a:lstStyle/>
        <a:p>
          <a:endParaRPr lang="en-US"/>
        </a:p>
      </dgm:t>
    </dgm:pt>
    <dgm:pt modelId="{ED3744E4-C145-42A9-A452-F64B3DFEE7CB}" type="sibTrans" cxnId="{CEE8E4FF-D797-40D2-AF75-29B34C701DC6}">
      <dgm:prSet/>
      <dgm:spPr/>
      <dgm:t>
        <a:bodyPr/>
        <a:lstStyle/>
        <a:p>
          <a:endParaRPr lang="en-US"/>
        </a:p>
      </dgm:t>
    </dgm:pt>
    <dgm:pt modelId="{47EAE1C7-BE33-41A1-BD48-60DF52E8D8E4}">
      <dgm:prSet/>
      <dgm:spPr/>
      <dgm:t>
        <a:bodyPr/>
        <a:lstStyle/>
        <a:p>
          <a:r>
            <a:rPr lang="en-US" dirty="0"/>
            <a:t>Uses : Can be used to block the card when the fraudulent transaction is detected</a:t>
          </a:r>
        </a:p>
      </dgm:t>
    </dgm:pt>
    <dgm:pt modelId="{DE3484FD-AC2E-4E62-AFF6-284A78739EB4}" type="parTrans" cxnId="{975C7F7D-9A56-413F-8AE4-16B4A0D3EA27}">
      <dgm:prSet/>
      <dgm:spPr/>
      <dgm:t>
        <a:bodyPr/>
        <a:lstStyle/>
        <a:p>
          <a:endParaRPr lang="en-US"/>
        </a:p>
      </dgm:t>
    </dgm:pt>
    <dgm:pt modelId="{1790EEB4-9C4B-4102-9F1F-89184320434F}" type="sibTrans" cxnId="{975C7F7D-9A56-413F-8AE4-16B4A0D3EA27}">
      <dgm:prSet/>
      <dgm:spPr/>
      <dgm:t>
        <a:bodyPr/>
        <a:lstStyle/>
        <a:p>
          <a:endParaRPr lang="en-US"/>
        </a:p>
      </dgm:t>
    </dgm:pt>
    <dgm:pt modelId="{4BF395AD-2FA5-4A57-A467-7968D684DC6F}">
      <dgm:prSet/>
      <dgm:spPr/>
      <dgm:t>
        <a:bodyPr/>
        <a:lstStyle/>
        <a:p>
          <a:r>
            <a:rPr lang="en-US" dirty="0"/>
            <a:t>Strategy: P(.90) =block, P(0.7-0.9) = send them a message and block temp for few minutes until we get a reply, P(&lt;.70) = no action required</a:t>
          </a:r>
        </a:p>
      </dgm:t>
    </dgm:pt>
    <dgm:pt modelId="{94DAF7C2-C27B-4BEC-A6A8-F9B982C591B1}" type="parTrans" cxnId="{8998991C-97D0-480C-B697-56CCDFA3A57A}">
      <dgm:prSet/>
      <dgm:spPr/>
      <dgm:t>
        <a:bodyPr/>
        <a:lstStyle/>
        <a:p>
          <a:endParaRPr lang="en-US"/>
        </a:p>
      </dgm:t>
    </dgm:pt>
    <dgm:pt modelId="{ABAEBABA-35FA-493D-93B5-908C45CF350A}" type="sibTrans" cxnId="{8998991C-97D0-480C-B697-56CCDFA3A57A}">
      <dgm:prSet/>
      <dgm:spPr/>
      <dgm:t>
        <a:bodyPr/>
        <a:lstStyle/>
        <a:p>
          <a:endParaRPr lang="en-US"/>
        </a:p>
      </dgm:t>
    </dgm:pt>
    <dgm:pt modelId="{6D73D7CC-613F-44E3-8DAE-485AEC144FCD}" type="pres">
      <dgm:prSet presAssocID="{ECF0535A-8A28-4F3C-A739-943C2A37E5E4}" presName="linear" presStyleCnt="0">
        <dgm:presLayoutVars>
          <dgm:animLvl val="lvl"/>
          <dgm:resizeHandles val="exact"/>
        </dgm:presLayoutVars>
      </dgm:prSet>
      <dgm:spPr/>
    </dgm:pt>
    <dgm:pt modelId="{BE707132-7AB8-46BD-B3D6-509A75E3FB71}" type="pres">
      <dgm:prSet presAssocID="{A24B258A-F721-4F02-AFE7-93AED77D63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2F9457-1673-40AF-A0F4-11F514D4E91D}" type="pres">
      <dgm:prSet presAssocID="{ED3744E4-C145-42A9-A452-F64B3DFEE7CB}" presName="spacer" presStyleCnt="0"/>
      <dgm:spPr/>
    </dgm:pt>
    <dgm:pt modelId="{1745F3B5-6292-41E0-8D71-1A0EEECF0CC9}" type="pres">
      <dgm:prSet presAssocID="{47EAE1C7-BE33-41A1-BD48-60DF52E8D8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15AC68-A134-4676-AA89-39F8264ED6C6}" type="pres">
      <dgm:prSet presAssocID="{1790EEB4-9C4B-4102-9F1F-89184320434F}" presName="spacer" presStyleCnt="0"/>
      <dgm:spPr/>
    </dgm:pt>
    <dgm:pt modelId="{7E005FBE-A1B8-42A3-8F7D-919806B53012}" type="pres">
      <dgm:prSet presAssocID="{4BF395AD-2FA5-4A57-A467-7968D684DC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98991C-97D0-480C-B697-56CCDFA3A57A}" srcId="{ECF0535A-8A28-4F3C-A739-943C2A37E5E4}" destId="{4BF395AD-2FA5-4A57-A467-7968D684DC6F}" srcOrd="2" destOrd="0" parTransId="{94DAF7C2-C27B-4BEC-A6A8-F9B982C591B1}" sibTransId="{ABAEBABA-35FA-493D-93B5-908C45CF350A}"/>
    <dgm:cxn modelId="{EBC34553-C3EF-4642-8F4E-E91937C1E390}" type="presOf" srcId="{4BF395AD-2FA5-4A57-A467-7968D684DC6F}" destId="{7E005FBE-A1B8-42A3-8F7D-919806B53012}" srcOrd="0" destOrd="0" presId="urn:microsoft.com/office/officeart/2005/8/layout/vList2"/>
    <dgm:cxn modelId="{975C7F7D-9A56-413F-8AE4-16B4A0D3EA27}" srcId="{ECF0535A-8A28-4F3C-A739-943C2A37E5E4}" destId="{47EAE1C7-BE33-41A1-BD48-60DF52E8D8E4}" srcOrd="1" destOrd="0" parTransId="{DE3484FD-AC2E-4E62-AFF6-284A78739EB4}" sibTransId="{1790EEB4-9C4B-4102-9F1F-89184320434F}"/>
    <dgm:cxn modelId="{B719F1A0-5BBD-4850-A2C7-12B69039CCE0}" type="presOf" srcId="{A24B258A-F721-4F02-AFE7-93AED77D6382}" destId="{BE707132-7AB8-46BD-B3D6-509A75E3FB71}" srcOrd="0" destOrd="0" presId="urn:microsoft.com/office/officeart/2005/8/layout/vList2"/>
    <dgm:cxn modelId="{1D0D96A6-3228-4C01-B4F1-7E748DB752F1}" type="presOf" srcId="{ECF0535A-8A28-4F3C-A739-943C2A37E5E4}" destId="{6D73D7CC-613F-44E3-8DAE-485AEC144FCD}" srcOrd="0" destOrd="0" presId="urn:microsoft.com/office/officeart/2005/8/layout/vList2"/>
    <dgm:cxn modelId="{D39C84D7-EAE2-48D4-9C99-D7AD7746F24A}" type="presOf" srcId="{47EAE1C7-BE33-41A1-BD48-60DF52E8D8E4}" destId="{1745F3B5-6292-41E0-8D71-1A0EEECF0CC9}" srcOrd="0" destOrd="0" presId="urn:microsoft.com/office/officeart/2005/8/layout/vList2"/>
    <dgm:cxn modelId="{CEE8E4FF-D797-40D2-AF75-29B34C701DC6}" srcId="{ECF0535A-8A28-4F3C-A739-943C2A37E5E4}" destId="{A24B258A-F721-4F02-AFE7-93AED77D6382}" srcOrd="0" destOrd="0" parTransId="{3E4EDFD4-97FB-494B-A79B-A9C89BFAD269}" sibTransId="{ED3744E4-C145-42A9-A452-F64B3DFEE7CB}"/>
    <dgm:cxn modelId="{2019778E-AD15-42EA-86A7-462812B4A7CD}" type="presParOf" srcId="{6D73D7CC-613F-44E3-8DAE-485AEC144FCD}" destId="{BE707132-7AB8-46BD-B3D6-509A75E3FB71}" srcOrd="0" destOrd="0" presId="urn:microsoft.com/office/officeart/2005/8/layout/vList2"/>
    <dgm:cxn modelId="{9D1F6137-1A7E-4A1C-ACE7-CA942322FF1E}" type="presParOf" srcId="{6D73D7CC-613F-44E3-8DAE-485AEC144FCD}" destId="{EC2F9457-1673-40AF-A0F4-11F514D4E91D}" srcOrd="1" destOrd="0" presId="urn:microsoft.com/office/officeart/2005/8/layout/vList2"/>
    <dgm:cxn modelId="{B397BCE5-F9BB-498A-9D30-1B9BF2946213}" type="presParOf" srcId="{6D73D7CC-613F-44E3-8DAE-485AEC144FCD}" destId="{1745F3B5-6292-41E0-8D71-1A0EEECF0CC9}" srcOrd="2" destOrd="0" presId="urn:microsoft.com/office/officeart/2005/8/layout/vList2"/>
    <dgm:cxn modelId="{64CA0D18-CEC0-4598-8EEE-70A7555AB56B}" type="presParOf" srcId="{6D73D7CC-613F-44E3-8DAE-485AEC144FCD}" destId="{0F15AC68-A134-4676-AA89-39F8264ED6C6}" srcOrd="3" destOrd="0" presId="urn:microsoft.com/office/officeart/2005/8/layout/vList2"/>
    <dgm:cxn modelId="{4367E5A6-A2AB-4C3B-AD61-DAC35B1632FF}" type="presParOf" srcId="{6D73D7CC-613F-44E3-8DAE-485AEC144FCD}" destId="{7E005FBE-A1B8-42A3-8F7D-919806B530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07132-7AB8-46BD-B3D6-509A75E3FB71}">
      <dsp:nvSpPr>
        <dsp:cNvPr id="0" name=""/>
        <dsp:cNvSpPr/>
      </dsp:nvSpPr>
      <dsp:spPr>
        <a:xfrm>
          <a:off x="0" y="605466"/>
          <a:ext cx="6797675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Purpose: Estimate the probability of Fraudulent transaction for a customer of the bank when a credit/ debit card swiped </a:t>
          </a:r>
        </a:p>
      </dsp:txBody>
      <dsp:txXfrm>
        <a:off x="69794" y="675260"/>
        <a:ext cx="6658087" cy="1290152"/>
      </dsp:txXfrm>
    </dsp:sp>
    <dsp:sp modelId="{1745F3B5-6292-41E0-8D71-1A0EEECF0CC9}">
      <dsp:nvSpPr>
        <dsp:cNvPr id="0" name=""/>
        <dsp:cNvSpPr/>
      </dsp:nvSpPr>
      <dsp:spPr>
        <a:xfrm>
          <a:off x="0" y="2110086"/>
          <a:ext cx="6797675" cy="142974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Uses : Can be used to block the card when the fraudulent transaction is detected</a:t>
          </a:r>
        </a:p>
      </dsp:txBody>
      <dsp:txXfrm>
        <a:off x="69794" y="2179880"/>
        <a:ext cx="6658087" cy="1290152"/>
      </dsp:txXfrm>
    </dsp:sp>
    <dsp:sp modelId="{7E005FBE-A1B8-42A3-8F7D-919806B53012}">
      <dsp:nvSpPr>
        <dsp:cNvPr id="0" name=""/>
        <dsp:cNvSpPr/>
      </dsp:nvSpPr>
      <dsp:spPr>
        <a:xfrm>
          <a:off x="0" y="3614706"/>
          <a:ext cx="6797675" cy="142974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Strategy: P(.90) =block, P(0.7-0.9) = send them a message and block temp for few minutes until we get a reply, P(&lt;.70) = no action required</a:t>
          </a:r>
        </a:p>
      </dsp:txBody>
      <dsp:txXfrm>
        <a:off x="69794" y="3684500"/>
        <a:ext cx="6658087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7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3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6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B5DED6-7825-4125-ABFE-E854A04F00C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42C875-0715-40A1-BEB8-407C55BC7D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82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6B70-854D-4696-90BE-C327C97C0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 FRAUD 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EBCD6-CE88-407F-87AE-98505184D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12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496A-EF8C-4C27-9374-3E459EE4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my aggregation encoding helped in feature selection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45471F9-9E15-4280-A5E9-11A1288EE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758" y="666751"/>
            <a:ext cx="4503420" cy="367665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BF744A0-7C2E-4D6D-90DE-8E9F7B0C2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86" y="708485"/>
            <a:ext cx="4129210" cy="398906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CF60E-EF24-4C38-A4D3-A893EC7F65CC}"/>
              </a:ext>
            </a:extLst>
          </p:cNvPr>
          <p:cNvSpPr txBox="1"/>
          <p:nvPr/>
        </p:nvSpPr>
        <p:spPr>
          <a:xfrm>
            <a:off x="2785691" y="2703019"/>
            <a:ext cx="152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Before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246092-86B8-4562-94AB-CF4A6C3C7088}"/>
              </a:ext>
            </a:extLst>
          </p:cNvPr>
          <p:cNvSpPr txBox="1"/>
          <p:nvPr/>
        </p:nvSpPr>
        <p:spPr>
          <a:xfrm>
            <a:off x="9707552" y="2703019"/>
            <a:ext cx="1529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64510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5A7C-A68B-4350-B215-A97ABAF7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36227"/>
            <a:ext cx="10058400" cy="1450757"/>
          </a:xfrm>
        </p:spPr>
        <p:txBody>
          <a:bodyPr/>
          <a:lstStyle/>
          <a:p>
            <a:r>
              <a:rPr lang="en-US" sz="4800" dirty="0"/>
              <a:t>Model 1 – Logistic Regression 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BDE4-61F6-4255-9F96-72962EFF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lr_model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(solver=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'saga'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Parameters: </a:t>
            </a:r>
          </a:p>
          <a:p>
            <a:r>
              <a:rPr lang="en-US" dirty="0">
                <a:solidFill>
                  <a:srgbClr val="00B0F0"/>
                </a:solidFill>
                <a:latin typeface="Franklin Gothic Book" panose="020B0503020102020204" pitchFamily="34" charset="0"/>
              </a:rPr>
              <a:t>By default -&gt; solver = </a:t>
            </a:r>
            <a:r>
              <a:rPr lang="en-US" dirty="0" err="1">
                <a:solidFill>
                  <a:srgbClr val="00B0F0"/>
                </a:solidFill>
                <a:latin typeface="Franklin Gothic Book" panose="020B0503020102020204" pitchFamily="34" charset="0"/>
              </a:rPr>
              <a:t>lbfgs</a:t>
            </a:r>
            <a:r>
              <a:rPr lang="en-US" dirty="0">
                <a:solidFill>
                  <a:srgbClr val="00B0F0"/>
                </a:solidFill>
                <a:latin typeface="Franklin Gothic Book" panose="020B0503020102020204" pitchFamily="34" charset="0"/>
              </a:rPr>
              <a:t> &amp; </a:t>
            </a:r>
            <a:r>
              <a:rPr lang="en-US" dirty="0" err="1">
                <a:solidFill>
                  <a:srgbClr val="00B0F0"/>
                </a:solidFill>
                <a:latin typeface="Franklin Gothic Book" panose="020B0503020102020204" pitchFamily="34" charset="0"/>
              </a:rPr>
              <a:t>max_iter</a:t>
            </a:r>
            <a:r>
              <a:rPr lang="en-US" dirty="0">
                <a:solidFill>
                  <a:srgbClr val="00B0F0"/>
                </a:solidFill>
                <a:latin typeface="Franklin Gothic Book" panose="020B0503020102020204" pitchFamily="34" charset="0"/>
              </a:rPr>
              <a:t> = 100</a:t>
            </a:r>
          </a:p>
          <a:p>
            <a:r>
              <a:rPr lang="en-US" dirty="0">
                <a:solidFill>
                  <a:srgbClr val="FF0000"/>
                </a:solidFill>
                <a:latin typeface="Franklin Gothic Book" panose="020B0503020102020204" pitchFamily="34" charset="0"/>
              </a:rPr>
              <a:t>Changed to </a:t>
            </a:r>
            <a:r>
              <a:rPr lang="en-US" dirty="0">
                <a:solidFill>
                  <a:srgbClr val="FF0000"/>
                </a:solidFill>
                <a:effectLst/>
                <a:latin typeface="Franklin Gothic Book" panose="020B0503020102020204" pitchFamily="34" charset="0"/>
              </a:rPr>
              <a:t>Solver – ‘saga &amp; </a:t>
            </a:r>
            <a:r>
              <a:rPr lang="en-US" dirty="0" err="1">
                <a:solidFill>
                  <a:srgbClr val="FF0000"/>
                </a:solidFill>
                <a:latin typeface="Franklin Gothic Book" panose="020B0503020102020204" pitchFamily="34" charset="0"/>
              </a:rPr>
              <a:t>Max_iter</a:t>
            </a:r>
            <a:r>
              <a:rPr lang="en-US" dirty="0">
                <a:solidFill>
                  <a:srgbClr val="FF0000"/>
                </a:solidFill>
                <a:latin typeface="Franklin Gothic Book" panose="020B0503020102020204" pitchFamily="34" charset="0"/>
              </a:rPr>
              <a:t> – 500</a:t>
            </a:r>
            <a:endParaRPr lang="en-US" dirty="0">
              <a:solidFill>
                <a:srgbClr val="00B0F0"/>
              </a:solidFill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Problem: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Convergence problem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Franklin Gothic Book" panose="020B0503020102020204" pitchFamily="34" charset="0"/>
              </a:rPr>
              <a:t>Max iteration reached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2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F0A9C-1FFE-428D-B734-615A27810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560" y="587919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Performance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7BB22C-88CA-4C68-94C0-0D5D6D7D3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122" y="457200"/>
            <a:ext cx="9291682" cy="581063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98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9F53-22C9-45CB-BD07-97F91B9B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– </a:t>
            </a:r>
            <a:r>
              <a:rPr lang="en-US" dirty="0" err="1"/>
              <a:t>XGBoost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F85E-CDE8-4DD1-88F7-0840BF1A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Initial parameters: </a:t>
            </a:r>
          </a:p>
          <a:p>
            <a:r>
              <a:rPr lang="en-US" sz="1600" b="0" u="sng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'objective':</a:t>
            </a:r>
            <a:r>
              <a:rPr lang="en-US" sz="1600" b="0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’	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binary:logistic</a:t>
            </a:r>
            <a:r>
              <a:rPr lang="en-US" sz="1600" b="0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',</a:t>
            </a:r>
          </a:p>
          <a:p>
            <a:r>
              <a:rPr lang="en-US" sz="1600" b="0" u="sng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'</a:t>
            </a:r>
            <a:r>
              <a:rPr lang="en-US" sz="1600" b="0" u="sng" dirty="0" err="1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max_depth</a:t>
            </a:r>
            <a:r>
              <a:rPr lang="en-US" sz="1600" b="0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’: 	6,</a:t>
            </a:r>
          </a:p>
          <a:p>
            <a:r>
              <a:rPr lang="en-US" sz="1600" b="0" u="sng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'</a:t>
            </a:r>
            <a:r>
              <a:rPr lang="en-US" sz="1600" b="0" u="sng" dirty="0" err="1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learning_rate</a:t>
            </a:r>
            <a:r>
              <a:rPr lang="en-US" sz="1600" b="0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’: 	1.0,</a:t>
            </a:r>
          </a:p>
          <a:p>
            <a:r>
              <a:rPr lang="en-US" sz="1600" b="0" u="sng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'</a:t>
            </a:r>
            <a:r>
              <a:rPr lang="en-US" sz="1600" b="0" u="sng" dirty="0" err="1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n_estimators</a:t>
            </a:r>
            <a:r>
              <a:rPr lang="en-US" sz="1600" b="0" dirty="0">
                <a:solidFill>
                  <a:schemeClr val="tx1"/>
                </a:solidFill>
                <a:effectLst/>
                <a:latin typeface="Euphemia" panose="020B0604020202020204" pitchFamily="34" charset="0"/>
              </a:rPr>
              <a:t>’:	</a:t>
            </a:r>
            <a:r>
              <a:rPr lang="en-US" sz="1600" dirty="0">
                <a:solidFill>
                  <a:schemeClr val="tx1"/>
                </a:solidFill>
                <a:latin typeface="Euphemia" panose="020B0604020202020204" pitchFamily="34" charset="0"/>
              </a:rPr>
              <a:t>20</a:t>
            </a:r>
            <a:endParaRPr lang="en-US" sz="1600" b="0" dirty="0">
              <a:solidFill>
                <a:schemeClr val="tx1"/>
              </a:solidFill>
              <a:effectLst/>
              <a:latin typeface="Euphemia" panose="020B0604020202020204" pitchFamily="34" charset="0"/>
            </a:endParaRPr>
          </a:p>
          <a:p>
            <a:endParaRPr lang="en-US" sz="1600" dirty="0">
              <a:solidFill>
                <a:srgbClr val="09885A"/>
              </a:solidFill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FCE554-C9D7-4B3B-A577-7C5CE5EB9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91290"/>
              </p:ext>
            </p:extLst>
          </p:nvPr>
        </p:nvGraphicFramePr>
        <p:xfrm>
          <a:off x="5827059" y="2127124"/>
          <a:ext cx="2716306" cy="123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306">
                  <a:extLst>
                    <a:ext uri="{9D8B030D-6E8A-4147-A177-3AD203B41FA5}">
                      <a16:colId xmlns:a16="http://schemas.microsoft.com/office/drawing/2014/main" val="1875033300"/>
                    </a:ext>
                  </a:extLst>
                </a:gridCol>
              </a:tblGrid>
              <a:tr h="526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92591"/>
                  </a:ext>
                </a:extLst>
              </a:tr>
              <a:tr h="711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183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18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6981-11D9-423D-945B-6B1E19F3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6301633-95AC-485E-BE60-20ACCE2EB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81449"/>
              </p:ext>
            </p:extLst>
          </p:nvPr>
        </p:nvGraphicFramePr>
        <p:xfrm>
          <a:off x="1096963" y="1846263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8664381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28443680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3261226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9030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1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Learning_rate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5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43301"/>
                  </a:ext>
                </a:extLst>
              </a:tr>
            </a:tbl>
          </a:graphicData>
        </a:graphic>
      </p:graphicFrame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69054F0-8688-4AF8-A4BC-34B9F674D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988" y="4105345"/>
            <a:ext cx="8749553" cy="1551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BD85A-B900-4E5D-AB41-61301CCFEC2A}"/>
              </a:ext>
            </a:extLst>
          </p:cNvPr>
          <p:cNvSpPr txBox="1"/>
          <p:nvPr/>
        </p:nvSpPr>
        <p:spPr>
          <a:xfrm>
            <a:off x="2586318" y="3789006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1A88C-1950-4258-8540-F29F3BD9D5C5}"/>
              </a:ext>
            </a:extLst>
          </p:cNvPr>
          <p:cNvSpPr txBox="1"/>
          <p:nvPr/>
        </p:nvSpPr>
        <p:spPr>
          <a:xfrm>
            <a:off x="8767482" y="3750646"/>
            <a:ext cx="125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Learning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ACDB85-5906-4CD5-9DDA-282B2BD21B10}"/>
              </a:ext>
            </a:extLst>
          </p:cNvPr>
          <p:cNvSpPr txBox="1"/>
          <p:nvPr/>
        </p:nvSpPr>
        <p:spPr>
          <a:xfrm>
            <a:off x="7233302" y="3752501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AUC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64E70-AFB2-4803-9426-E2349A2CEF78}"/>
              </a:ext>
            </a:extLst>
          </p:cNvPr>
          <p:cNvSpPr txBox="1"/>
          <p:nvPr/>
        </p:nvSpPr>
        <p:spPr>
          <a:xfrm>
            <a:off x="6126163" y="3763322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AUC Train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5AD88F-2A7E-434F-9989-BA0F862A71FE}"/>
              </a:ext>
            </a:extLst>
          </p:cNvPr>
          <p:cNvSpPr txBox="1"/>
          <p:nvPr/>
        </p:nvSpPr>
        <p:spPr>
          <a:xfrm>
            <a:off x="5425280" y="3763321"/>
            <a:ext cx="1030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346096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2EED-D6AD-4A89-8E56-D50CE56B5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Feature Importance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Content Placeholder 10" descr="Chart&#10;&#10;Description automatically generated with low confidence">
            <a:extLst>
              <a:ext uri="{FF2B5EF4-FFF2-40B4-BE49-F238E27FC236}">
                <a16:creationId xmlns:a16="http://schemas.microsoft.com/office/drawing/2014/main" id="{84B56399-D5AB-4138-AE44-D583D9655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234" y="292516"/>
            <a:ext cx="7068916" cy="6481347"/>
          </a:xfrm>
        </p:spPr>
      </p:pic>
    </p:spTree>
    <p:extLst>
      <p:ext uri="{BB962C8B-B14F-4D97-AF65-F5344CB8AC3E}">
        <p14:creationId xmlns:p14="http://schemas.microsoft.com/office/powerpoint/2010/main" val="36298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EED40-ACFE-474E-8ADA-C696A3C7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SHAP dependency plot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2C65641-65B1-439E-B93B-920634DF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91" y="771641"/>
            <a:ext cx="5118182" cy="333961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58ADD4ED-0196-4511-A1CE-689666817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97" y="871591"/>
            <a:ext cx="4854361" cy="3139712"/>
          </a:xfrm>
        </p:spPr>
      </p:pic>
    </p:spTree>
    <p:extLst>
      <p:ext uri="{BB962C8B-B14F-4D97-AF65-F5344CB8AC3E}">
        <p14:creationId xmlns:p14="http://schemas.microsoft.com/office/powerpoint/2010/main" val="376808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6E84-69BD-4BEC-B154-D29A1B0E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3 -Neural Network</a:t>
            </a:r>
            <a:br>
              <a:rPr lang="en-US" dirty="0"/>
            </a:br>
            <a:r>
              <a:rPr lang="en-US" sz="3200" dirty="0"/>
              <a:t>(2 hidden layer and 1 output)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C2590D-C610-41A7-964A-23AE816F0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34300"/>
              </p:ext>
            </p:extLst>
          </p:nvPr>
        </p:nvGraphicFramePr>
        <p:xfrm>
          <a:off x="8392498" y="1181100"/>
          <a:ext cx="27631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801">
                  <a:extLst>
                    <a:ext uri="{9D8B030D-6E8A-4147-A177-3AD203B41FA5}">
                      <a16:colId xmlns:a16="http://schemas.microsoft.com/office/drawing/2014/main" val="3612060044"/>
                    </a:ext>
                  </a:extLst>
                </a:gridCol>
                <a:gridCol w="762381">
                  <a:extLst>
                    <a:ext uri="{9D8B030D-6E8A-4147-A177-3AD203B41FA5}">
                      <a16:colId xmlns:a16="http://schemas.microsoft.com/office/drawing/2014/main" val="1282666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0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97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6904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87D20A3-1AC0-4631-A914-D43540D3E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537953"/>
            <a:ext cx="3703641" cy="331498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C841737-8311-44BB-9CF7-492EA93A8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06" y="2461746"/>
            <a:ext cx="3795089" cy="339119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A82AED-E876-4032-AF1E-5DC7D551243E}"/>
              </a:ext>
            </a:extLst>
          </p:cNvPr>
          <p:cNvCxnSpPr/>
          <p:nvPr/>
        </p:nvCxnSpPr>
        <p:spPr>
          <a:xfrm>
            <a:off x="8693340" y="3657600"/>
            <a:ext cx="348023" cy="0"/>
          </a:xfrm>
          <a:prstGeom prst="line">
            <a:avLst/>
          </a:prstGeom>
          <a:ln>
            <a:solidFill>
              <a:srgbClr val="0070C0"/>
            </a:solidFill>
          </a:ln>
          <a:scene3d>
            <a:camera prst="isometricOffAxis2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53962-752B-43CD-8216-630FFF286639}"/>
              </a:ext>
            </a:extLst>
          </p:cNvPr>
          <p:cNvCxnSpPr>
            <a:cxnSpLocks/>
          </p:cNvCxnSpPr>
          <p:nvPr/>
        </p:nvCxnSpPr>
        <p:spPr>
          <a:xfrm flipV="1">
            <a:off x="8780106" y="4068147"/>
            <a:ext cx="195943" cy="127299"/>
          </a:xfrm>
          <a:prstGeom prst="line">
            <a:avLst/>
          </a:prstGeom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32D32E-C30A-4207-94E6-9BA382333790}"/>
              </a:ext>
            </a:extLst>
          </p:cNvPr>
          <p:cNvSpPr txBox="1"/>
          <p:nvPr/>
        </p:nvSpPr>
        <p:spPr>
          <a:xfrm>
            <a:off x="9190653" y="3517641"/>
            <a:ext cx="13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93248-2F40-4082-AC8B-F96376990408}"/>
              </a:ext>
            </a:extLst>
          </p:cNvPr>
          <p:cNvSpPr txBox="1"/>
          <p:nvPr/>
        </p:nvSpPr>
        <p:spPr>
          <a:xfrm>
            <a:off x="9190653" y="3947130"/>
            <a:ext cx="13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52031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5EE3-2F69-443A-B790-3A69071A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67E1B-E690-4A83-B157-58522CB2A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272120"/>
              </p:ext>
            </p:extLst>
          </p:nvPr>
        </p:nvGraphicFramePr>
        <p:xfrm>
          <a:off x="537127" y="1945640"/>
          <a:ext cx="30551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160">
                  <a:extLst>
                    <a:ext uri="{9D8B030D-6E8A-4147-A177-3AD203B41FA5}">
                      <a16:colId xmlns:a16="http://schemas.microsoft.com/office/drawing/2014/main" val="3871591380"/>
                    </a:ext>
                  </a:extLst>
                </a:gridCol>
                <a:gridCol w="1003905">
                  <a:extLst>
                    <a:ext uri="{9D8B030D-6E8A-4147-A177-3AD203B41FA5}">
                      <a16:colId xmlns:a16="http://schemas.microsoft.com/office/drawing/2014/main" val="2772754310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64354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sgd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14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Drop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2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25901"/>
                  </a:ext>
                </a:extLst>
              </a:tr>
            </a:tbl>
          </a:graphicData>
        </a:graphic>
      </p:graphicFrame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1241EDE9-FBF5-4D94-BF9D-25307B3E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695" y="2491768"/>
            <a:ext cx="3523481" cy="295681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1966CECD-E269-47C2-AAA3-940FD72D7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861" y="2491768"/>
            <a:ext cx="3722915" cy="27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3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4C15-2CAE-40F2-843B-1C9AB8AD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Analysis by K-Fold Validation in test 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97C321-F624-4C94-A9AE-907894383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878542"/>
              </p:ext>
            </p:extLst>
          </p:nvPr>
        </p:nvGraphicFramePr>
        <p:xfrm>
          <a:off x="1096963" y="2569235"/>
          <a:ext cx="10058397" cy="217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809623495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06916882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31798531"/>
                    </a:ext>
                  </a:extLst>
                </a:gridCol>
              </a:tblGrid>
              <a:tr h="5370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71795"/>
                  </a:ext>
                </a:extLst>
              </a:tr>
              <a:tr h="544544">
                <a:tc>
                  <a:txBody>
                    <a:bodyPr/>
                    <a:lstStyle/>
                    <a:p>
                      <a:r>
                        <a:rPr lang="en-US" b="1" dirty="0" err="1"/>
                        <a:t>XGBoost</a:t>
                      </a:r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058475"/>
                  </a:ext>
                </a:extLst>
              </a:tr>
              <a:tr h="544544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62447"/>
                  </a:ext>
                </a:extLst>
              </a:tr>
              <a:tr h="544544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74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9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BAA81-1AFD-4638-98A8-1D3E228F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 Description &amp; Usage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E7EA6-8783-4A0B-B345-7499A1000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76056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93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E55A2045-DA2D-4D48-9BF2-314014E3D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8" b="1935"/>
          <a:stretch/>
        </p:blipFill>
        <p:spPr>
          <a:xfrm>
            <a:off x="392996" y="280874"/>
            <a:ext cx="11402802" cy="45968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C2D93-E916-4F16-B296-D973F49B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Model Analysis – Rank order Analysis with XGBoost prediction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351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628DE-52AE-45DB-B57D-4B15FBE5599B}"/>
              </a:ext>
            </a:extLst>
          </p:cNvPr>
          <p:cNvSpPr txBox="1"/>
          <p:nvPr/>
        </p:nvSpPr>
        <p:spPr>
          <a:xfrm>
            <a:off x="725456" y="1390778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Variables Explained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 –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X -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Train-Test Split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Transformations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Aggregate Encoding – Unique selling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Feature Importance changes before and after aggregate encoding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Models &amp; Hyper 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K-fold validation score 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Rank ordering analysis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8DE25B-EDD5-4F70-A5B2-41E3B2FD28CA}"/>
              </a:ext>
            </a:extLst>
          </p:cNvPr>
          <p:cNvSpPr txBox="1">
            <a:spLocks/>
          </p:cNvSpPr>
          <p:nvPr/>
        </p:nvSpPr>
        <p:spPr>
          <a:xfrm>
            <a:off x="725456" y="371095"/>
            <a:ext cx="10058400" cy="1019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64A7-2FDE-4003-BAA2-62C2670C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Variable Explained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2AE2075-A97A-486F-A8A7-66A70275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21109"/>
            <a:ext cx="8380095" cy="34653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79FB9E-6D97-461D-9F86-A5774A43BE66}"/>
              </a:ext>
            </a:extLst>
          </p:cNvPr>
          <p:cNvSpPr txBox="1"/>
          <p:nvPr/>
        </p:nvSpPr>
        <p:spPr>
          <a:xfrm>
            <a:off x="2457450" y="2019300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Non-Fraud Transactions: &gt; </a:t>
            </a:r>
            <a:r>
              <a:rPr lang="en-US" b="1" dirty="0"/>
              <a:t>99.5%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B60EB-FDA2-498E-A28E-55B9105D7C61}"/>
              </a:ext>
            </a:extLst>
          </p:cNvPr>
          <p:cNvSpPr txBox="1"/>
          <p:nvPr/>
        </p:nvSpPr>
        <p:spPr>
          <a:xfrm>
            <a:off x="5540692" y="4549140"/>
            <a:ext cx="386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Fraud Transactions </a:t>
            </a:r>
            <a:r>
              <a:rPr lang="en-US" b="1" dirty="0"/>
              <a:t>&lt; 0.005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4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F958-7E69-4B4D-917C-63578D3D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74" y="237464"/>
            <a:ext cx="10058400" cy="1450757"/>
          </a:xfrm>
        </p:spPr>
        <p:txBody>
          <a:bodyPr/>
          <a:lstStyle/>
          <a:p>
            <a:r>
              <a:rPr lang="en-US" dirty="0"/>
              <a:t>X Variable </a:t>
            </a:r>
            <a:r>
              <a:rPr lang="en-US" sz="3200" dirty="0"/>
              <a:t>(1296675 0bservations)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D5CCEF2-36CB-43A5-9F19-2D91269DA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23202"/>
              </p:ext>
            </p:extLst>
          </p:nvPr>
        </p:nvGraphicFramePr>
        <p:xfrm>
          <a:off x="803833" y="1763956"/>
          <a:ext cx="5570071" cy="3685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91">
                  <a:extLst>
                    <a:ext uri="{9D8B030D-6E8A-4147-A177-3AD203B41FA5}">
                      <a16:colId xmlns:a16="http://schemas.microsoft.com/office/drawing/2014/main" val="3655119219"/>
                    </a:ext>
                  </a:extLst>
                </a:gridCol>
                <a:gridCol w="1678393">
                  <a:extLst>
                    <a:ext uri="{9D8B030D-6E8A-4147-A177-3AD203B41FA5}">
                      <a16:colId xmlns:a16="http://schemas.microsoft.com/office/drawing/2014/main" val="2607933741"/>
                    </a:ext>
                  </a:extLst>
                </a:gridCol>
                <a:gridCol w="2034987">
                  <a:extLst>
                    <a:ext uri="{9D8B030D-6E8A-4147-A177-3AD203B41FA5}">
                      <a16:colId xmlns:a16="http://schemas.microsoft.com/office/drawing/2014/main" val="1448890107"/>
                    </a:ext>
                  </a:extLst>
                </a:gridCol>
              </a:tblGrid>
              <a:tr h="576521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60768"/>
                  </a:ext>
                </a:extLst>
              </a:tr>
              <a:tr h="576521">
                <a:tc>
                  <a:txBody>
                    <a:bodyPr/>
                    <a:lstStyle/>
                    <a:p>
                      <a:r>
                        <a:rPr lang="en-US" dirty="0" err="1"/>
                        <a:t>Trans_date_trans_num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–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Ranges from 01-01-2019 to </a:t>
                      </a:r>
                    </a:p>
                    <a:p>
                      <a:r>
                        <a:rPr lang="en-US" dirty="0"/>
                        <a:t>01-12-2019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00208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Cc_num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6441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Merchant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027076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92902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62644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54607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8437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7BDD8F5-2A52-43B1-91F3-9EB5217C0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503819"/>
              </p:ext>
            </p:extLst>
          </p:nvPr>
        </p:nvGraphicFramePr>
        <p:xfrm>
          <a:off x="6648818" y="1763956"/>
          <a:ext cx="516666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221">
                  <a:extLst>
                    <a:ext uri="{9D8B030D-6E8A-4147-A177-3AD203B41FA5}">
                      <a16:colId xmlns:a16="http://schemas.microsoft.com/office/drawing/2014/main" val="3030631844"/>
                    </a:ext>
                  </a:extLst>
                </a:gridCol>
                <a:gridCol w="1722221">
                  <a:extLst>
                    <a:ext uri="{9D8B030D-6E8A-4147-A177-3AD203B41FA5}">
                      <a16:colId xmlns:a16="http://schemas.microsoft.com/office/drawing/2014/main" val="163328204"/>
                    </a:ext>
                  </a:extLst>
                </a:gridCol>
                <a:gridCol w="1722221">
                  <a:extLst>
                    <a:ext uri="{9D8B030D-6E8A-4147-A177-3AD203B41FA5}">
                      <a16:colId xmlns:a16="http://schemas.microsoft.com/office/drawing/2014/main" val="321256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0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0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City_population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63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2257635-BE50-4B48-BD25-A77E6AB83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31701"/>
              </p:ext>
            </p:extLst>
          </p:nvPr>
        </p:nvGraphicFramePr>
        <p:xfrm>
          <a:off x="6648818" y="4556560"/>
          <a:ext cx="5166663" cy="147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0735">
                  <a:extLst>
                    <a:ext uri="{9D8B030D-6E8A-4147-A177-3AD203B41FA5}">
                      <a16:colId xmlns:a16="http://schemas.microsoft.com/office/drawing/2014/main" val="3168172337"/>
                    </a:ext>
                  </a:extLst>
                </a:gridCol>
                <a:gridCol w="1343707">
                  <a:extLst>
                    <a:ext uri="{9D8B030D-6E8A-4147-A177-3AD203B41FA5}">
                      <a16:colId xmlns:a16="http://schemas.microsoft.com/office/drawing/2014/main" val="204240784"/>
                    </a:ext>
                  </a:extLst>
                </a:gridCol>
                <a:gridCol w="1722221">
                  <a:extLst>
                    <a:ext uri="{9D8B030D-6E8A-4147-A177-3AD203B41FA5}">
                      <a16:colId xmlns:a16="http://schemas.microsoft.com/office/drawing/2014/main" val="2393949129"/>
                    </a:ext>
                  </a:extLst>
                </a:gridCol>
              </a:tblGrid>
              <a:tr h="391958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97350"/>
                  </a:ext>
                </a:extLst>
              </a:tr>
              <a:tr h="540041">
                <a:tc>
                  <a:txBody>
                    <a:bodyPr/>
                    <a:lstStyle/>
                    <a:p>
                      <a:r>
                        <a:rPr lang="en-US" dirty="0"/>
                        <a:t>Latitude, Longitude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481240"/>
                  </a:ext>
                </a:extLst>
              </a:tr>
              <a:tr h="540041">
                <a:tc>
                  <a:txBody>
                    <a:bodyPr/>
                    <a:lstStyle/>
                    <a:p>
                      <a:r>
                        <a:rPr lang="en-US" dirty="0"/>
                        <a:t>Merch- Lat, 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22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7A00-9F81-4EC1-A66E-E1C82BED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– Train Split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10FD-B302-42A4-9E4A-73E18486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train and split will be based on time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9B8FF6-6D6D-4B5D-8021-7B476471E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52189"/>
              </p:ext>
            </p:extLst>
          </p:nvPr>
        </p:nvGraphicFramePr>
        <p:xfrm>
          <a:off x="1960283" y="255743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6849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7376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8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 – 01 -2019      to    01 – 10 -2019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12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 – 11 – 2019    to    01 – 12 - 2019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39290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E15EA29-5266-4BCC-8204-6D3C60A77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963939"/>
              </p:ext>
            </p:extLst>
          </p:nvPr>
        </p:nvGraphicFramePr>
        <p:xfrm>
          <a:off x="714188" y="4213262"/>
          <a:ext cx="477221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86106">
                  <a:extLst>
                    <a:ext uri="{9D8B030D-6E8A-4147-A177-3AD203B41FA5}">
                      <a16:colId xmlns:a16="http://schemas.microsoft.com/office/drawing/2014/main" val="10214886"/>
                    </a:ext>
                  </a:extLst>
                </a:gridCol>
                <a:gridCol w="2386106">
                  <a:extLst>
                    <a:ext uri="{9D8B030D-6E8A-4147-A177-3AD203B41FA5}">
                      <a16:colId xmlns:a16="http://schemas.microsoft.com/office/drawing/2014/main" val="17289319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Train Data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0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Non-Fraud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907671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3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4178 (0.46%)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190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8619C9-99C8-402E-A833-E8EC63A1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2304"/>
              </p:ext>
            </p:extLst>
          </p:nvPr>
        </p:nvGraphicFramePr>
        <p:xfrm>
          <a:off x="5869492" y="4204148"/>
          <a:ext cx="477221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86106">
                  <a:extLst>
                    <a:ext uri="{9D8B030D-6E8A-4147-A177-3AD203B41FA5}">
                      <a16:colId xmlns:a16="http://schemas.microsoft.com/office/drawing/2014/main" val="10214886"/>
                    </a:ext>
                  </a:extLst>
                </a:gridCol>
                <a:gridCol w="2386106">
                  <a:extLst>
                    <a:ext uri="{9D8B030D-6E8A-4147-A177-3AD203B41FA5}">
                      <a16:colId xmlns:a16="http://schemas.microsoft.com/office/drawing/2014/main" val="172893191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Test Data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20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Non-Fraud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32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5121 (1.31%)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19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17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D4B-60A8-4AE7-A005-DE6FB732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574" y="2088509"/>
            <a:ext cx="10058400" cy="145075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D32E-870A-4C9A-880D-B47789BD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9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79F486EB-8167-42D0-8E37-125457139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5343"/>
              </p:ext>
            </p:extLst>
          </p:nvPr>
        </p:nvGraphicFramePr>
        <p:xfrm>
          <a:off x="1269998" y="1330521"/>
          <a:ext cx="4745319" cy="419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213">
                  <a:extLst>
                    <a:ext uri="{9D8B030D-6E8A-4147-A177-3AD203B41FA5}">
                      <a16:colId xmlns:a16="http://schemas.microsoft.com/office/drawing/2014/main" val="3655119219"/>
                    </a:ext>
                  </a:extLst>
                </a:gridCol>
                <a:gridCol w="2259106">
                  <a:extLst>
                    <a:ext uri="{9D8B030D-6E8A-4147-A177-3AD203B41FA5}">
                      <a16:colId xmlns:a16="http://schemas.microsoft.com/office/drawing/2014/main" val="2607933741"/>
                    </a:ext>
                  </a:extLst>
                </a:gridCol>
              </a:tblGrid>
              <a:tr h="576521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Transformed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60768"/>
                  </a:ext>
                </a:extLst>
              </a:tr>
              <a:tr h="492369">
                <a:tc>
                  <a:txBody>
                    <a:bodyPr/>
                    <a:lstStyle/>
                    <a:p>
                      <a:r>
                        <a:rPr lang="en-US" dirty="0" err="1"/>
                        <a:t>Trans_date_trans_num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Transaction hour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Fraud 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0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Trans_date_trans_num</a:t>
                      </a:r>
                      <a:endParaRPr lang="en-US" dirty="0"/>
                    </a:p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Transaction week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One 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6441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hot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92902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r>
                        <a:rPr lang="en-US" baseline="0" dirty="0"/>
                        <a:t> = 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362644"/>
                  </a:ext>
                </a:extLst>
              </a:tr>
              <a:tr h="329441">
                <a:tc>
                  <a:txBody>
                    <a:bodyPr/>
                    <a:lstStyle/>
                    <a:p>
                      <a:r>
                        <a:rPr lang="en-US" dirty="0"/>
                        <a:t>Job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High_risk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low_risk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One hot encoding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84370"/>
                  </a:ext>
                </a:extLst>
              </a:tr>
              <a:tr h="576521">
                <a:tc>
                  <a:txBody>
                    <a:bodyPr/>
                    <a:lstStyle/>
                    <a:p>
                      <a:r>
                        <a:rPr lang="en-US" dirty="0"/>
                        <a:t>Latitude, Longitude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Distance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943227"/>
                  </a:ext>
                </a:extLst>
              </a:tr>
              <a:tr h="392156">
                <a:tc>
                  <a:txBody>
                    <a:bodyPr/>
                    <a:lstStyle/>
                    <a:p>
                      <a:r>
                        <a:rPr lang="en-US" dirty="0"/>
                        <a:t>Merch- Lat, Long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93462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D4C4DD15-27FF-4F6F-A465-50B128A99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8330"/>
              </p:ext>
            </p:extLst>
          </p:nvPr>
        </p:nvGraphicFramePr>
        <p:xfrm>
          <a:off x="6277682" y="1330521"/>
          <a:ext cx="3906224" cy="4014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12">
                  <a:extLst>
                    <a:ext uri="{9D8B030D-6E8A-4147-A177-3AD203B41FA5}">
                      <a16:colId xmlns:a16="http://schemas.microsoft.com/office/drawing/2014/main" val="3030631844"/>
                    </a:ext>
                  </a:extLst>
                </a:gridCol>
                <a:gridCol w="1953112">
                  <a:extLst>
                    <a:ext uri="{9D8B030D-6E8A-4147-A177-3AD203B41FA5}">
                      <a16:colId xmlns:a16="http://schemas.microsoft.com/office/drawing/2014/main" val="163328204"/>
                    </a:ext>
                  </a:extLst>
                </a:gridCol>
              </a:tblGrid>
              <a:tr h="529913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Transformed 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1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Normalised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0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Fraud rate at the Zip code</a:t>
                      </a:r>
                    </a:p>
                    <a:p>
                      <a:r>
                        <a:rPr lang="en-US" dirty="0"/>
                        <a:t>Target encoded – (</a:t>
                      </a:r>
                      <a:r>
                        <a:rPr lang="en-US" dirty="0" err="1"/>
                        <a:t>street+city+state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0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City_population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Date_of_birth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Age Calculated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Normalised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Name, </a:t>
                      </a:r>
                      <a:r>
                        <a:rPr lang="en-US" dirty="0" err="1"/>
                        <a:t>cc_num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Agregate</a:t>
                      </a:r>
                      <a:r>
                        <a:rPr lang="en-US" dirty="0"/>
                        <a:t> encoded- </a:t>
                      </a:r>
                    </a:p>
                    <a:p>
                      <a:r>
                        <a:rPr lang="en-US" dirty="0"/>
                        <a:t>Calc avg amt, std amt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51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69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54DBD-5710-42A9-8E0E-688D4200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Hour of the transaction – EDA 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ED9A18A-3D68-436C-84A2-460375582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09600"/>
            <a:ext cx="10925102" cy="38369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25339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1089</TotalTime>
  <Words>610</Words>
  <Application>Microsoft Office PowerPoint</Application>
  <PresentationFormat>Widescreen</PresentationFormat>
  <Paragraphs>208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Euphemia</vt:lpstr>
      <vt:lpstr>Franklin Gothic Book</vt:lpstr>
      <vt:lpstr>Retrospect</vt:lpstr>
      <vt:lpstr>CREDIT CARD FRAUD DETECTION MODEL</vt:lpstr>
      <vt:lpstr>Model Description &amp; Usage</vt:lpstr>
      <vt:lpstr>PowerPoint Presentation</vt:lpstr>
      <vt:lpstr>Y Variable Explained</vt:lpstr>
      <vt:lpstr>X Variable (1296675 0bservations) </vt:lpstr>
      <vt:lpstr>Test – Train Split </vt:lpstr>
      <vt:lpstr>Feature Engineering</vt:lpstr>
      <vt:lpstr>PowerPoint Presentation</vt:lpstr>
      <vt:lpstr>Hour of the transaction – EDA </vt:lpstr>
      <vt:lpstr>How my aggregation encoding helped in feature selection </vt:lpstr>
      <vt:lpstr>Model 1 – Logistic Regression  </vt:lpstr>
      <vt:lpstr>Performance </vt:lpstr>
      <vt:lpstr>Model 2 – XGBoost </vt:lpstr>
      <vt:lpstr>Hyper-parameter Tuning</vt:lpstr>
      <vt:lpstr>Feature Importance </vt:lpstr>
      <vt:lpstr>SHAP dependency plot</vt:lpstr>
      <vt:lpstr>Model 3 -Neural Network (2 hidden layer and 1 output)</vt:lpstr>
      <vt:lpstr>Hyperparameter Tuning </vt:lpstr>
      <vt:lpstr>Model Analysis by K-Fold Validation in test set</vt:lpstr>
      <vt:lpstr>Model Analysis – Rank order Analysis with XGBoost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Rajarajeswari Uma Maheswaran</dc:creator>
  <cp:lastModifiedBy>Umamaheswaran, Rajarajeswari</cp:lastModifiedBy>
  <cp:revision>13</cp:revision>
  <dcterms:created xsi:type="dcterms:W3CDTF">2021-12-08T17:42:10Z</dcterms:created>
  <dcterms:modified xsi:type="dcterms:W3CDTF">2021-12-12T20:30:21Z</dcterms:modified>
</cp:coreProperties>
</file>