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4" r:id="rId19"/>
    <p:sldId id="276" r:id="rId20"/>
    <p:sldId id="277" r:id="rId21"/>
    <p:sldId id="278" r:id="rId22"/>
    <p:sldId id="279" r:id="rId23"/>
    <p:sldId id="282" r:id="rId24"/>
    <p:sldId id="283" r:id="rId25"/>
    <p:sldId id="281" r:id="rId26"/>
    <p:sldId id="280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66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0786" autoAdjust="0"/>
  </p:normalViewPr>
  <p:slideViewPr>
    <p:cSldViewPr>
      <p:cViewPr varScale="1">
        <p:scale>
          <a:sx n="63" d="100"/>
          <a:sy n="63" d="100"/>
        </p:scale>
        <p:origin x="16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35" tIns="47867" rIns="95735" bIns="4786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35" tIns="47867" rIns="95735" bIns="47867" rtlCol="0"/>
          <a:lstStyle>
            <a:lvl1pPr algn="r">
              <a:defRPr sz="1300"/>
            </a:lvl1pPr>
          </a:lstStyle>
          <a:p>
            <a:fld id="{932B0F7E-C9D5-44E1-860B-E20B4C7D0E41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35" tIns="47867" rIns="95735" bIns="4786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35" tIns="47867" rIns="95735" bIns="47867" rtlCol="0" anchor="b"/>
          <a:lstStyle>
            <a:lvl1pPr algn="r">
              <a:defRPr sz="1300"/>
            </a:lvl1pPr>
          </a:lstStyle>
          <a:p>
            <a:fld id="{872D437C-AC8E-4D7F-A088-630EC6321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0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35" tIns="47867" rIns="95735" bIns="4786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35" tIns="47867" rIns="95735" bIns="47867" rtlCol="0"/>
          <a:lstStyle>
            <a:lvl1pPr algn="r">
              <a:defRPr sz="1300"/>
            </a:lvl1pPr>
          </a:lstStyle>
          <a:p>
            <a:fld id="{73BC34D3-7B7D-4A55-8EB3-28D39A9CFF05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35" tIns="47867" rIns="95735" bIns="478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35" tIns="47867" rIns="95735" bIns="4786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35" tIns="47867" rIns="95735" bIns="4786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35" tIns="47867" rIns="95735" bIns="47867" rtlCol="0" anchor="b"/>
          <a:lstStyle>
            <a:lvl1pPr algn="r">
              <a:defRPr sz="1300"/>
            </a:lvl1pPr>
          </a:lstStyle>
          <a:p>
            <a:fld id="{C7BE6D06-A868-472F-9038-D1066FE3CD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E6D06-A868-472F-9038-D1066FE3CD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BC86-4DE5-4F5A-8677-ECB63EEF32FF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60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7FE7-4443-45CB-8269-03660FE6617C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60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4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52DE-0E55-4D12-9E7C-FD9A4391503E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60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141F-91FB-4777-85A6-FBFEFE34D52A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60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D67B-9F78-4904-8CC4-713D4CD94C6E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60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AE8-5672-4B07-8BB3-FB28E96563CD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60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6183-4408-4825-B88C-2CF557A4FDB0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960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8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362-3EB2-462D-9615-A787E47B7CE8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960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999-7C31-4AAC-8B15-3FA161FB402F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960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B4A7-DA94-49E8-945A-F5622DA59EC1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60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4599-B4E9-41A5-A179-31FDA63FCF6B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960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2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498367"/>
            <a:ext cx="7488196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584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135" y="757880"/>
            <a:ext cx="8682681" cy="554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60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2225F1-0490-481F-AB26-795A372645AA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84200"/>
          </a:xfrm>
          <a:prstGeom prst="rect">
            <a:avLst/>
          </a:prstGeom>
          <a:solidFill>
            <a:srgbClr val="FBD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6994" y="64856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EF8ADCF-E64D-4E32-8425-2A6BACC0D8F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10" descr="wsu_horizontal_color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64437" y="6508750"/>
            <a:ext cx="15541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630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4E5224-F29A-1C95-6026-A3771202F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49147"/>
            <a:ext cx="8786060" cy="129613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Classification: </a:t>
            </a:r>
            <a:r>
              <a:rPr lang="de-DE" sz="3200" dirty="0">
                <a:solidFill>
                  <a:srgbClr val="002060"/>
                </a:solidFill>
              </a:rPr>
              <a:t>K-nearest Neighbor,Decision</a:t>
            </a:r>
            <a:r>
              <a:rPr lang="de-DE" sz="3200" baseline="0" dirty="0">
                <a:solidFill>
                  <a:srgbClr val="002060"/>
                </a:solidFill>
              </a:rPr>
              <a:t> Trees, Random Forests</a:t>
            </a:r>
          </a:p>
          <a:p>
            <a:pPr algn="ctr"/>
            <a:endParaRPr lang="de-DE" sz="3200" baseline="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BD002-DFC3-A273-1A57-D87BFEF768B7}"/>
              </a:ext>
            </a:extLst>
          </p:cNvPr>
          <p:cNvSpPr txBox="1"/>
          <p:nvPr/>
        </p:nvSpPr>
        <p:spPr>
          <a:xfrm>
            <a:off x="914400" y="2890391"/>
            <a:ext cx="30281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CS 797Q</a:t>
            </a:r>
          </a:p>
          <a:p>
            <a:r>
              <a:rPr lang="en-US" sz="3200" dirty="0"/>
              <a:t>Fall</a:t>
            </a:r>
            <a:r>
              <a:rPr lang="en-US" sz="3200" dirty="0">
                <a:solidFill>
                  <a:schemeClr val="tx1"/>
                </a:solidFill>
              </a:rPr>
              <a:t> 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3191A-7EC7-B564-F661-90046360F6DE}"/>
              </a:ext>
            </a:extLst>
          </p:cNvPr>
          <p:cNvSpPr txBox="1"/>
          <p:nvPr/>
        </p:nvSpPr>
        <p:spPr>
          <a:xfrm>
            <a:off x="5910327" y="2979548"/>
            <a:ext cx="3028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10</a:t>
            </a:r>
            <a:r>
              <a:rPr lang="en-US" sz="3200" dirty="0">
                <a:solidFill>
                  <a:schemeClr val="tx1"/>
                </a:solidFill>
              </a:rPr>
              <a:t>/16/2024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B4E94-C86F-ABA2-3FEF-28DA72A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62,100+ Machine Learning Stock Photos, Pictures &amp; Royalty ...">
            <a:extLst>
              <a:ext uri="{FF2B5EF4-FFF2-40B4-BE49-F238E27FC236}">
                <a16:creationId xmlns:a16="http://schemas.microsoft.com/office/drawing/2014/main" id="{24D4016C-6C17-39FD-BF9A-84CD7CC2D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198592"/>
            <a:ext cx="3524249" cy="226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,003 Machine Learning Stock Photos - Free &amp; Royalty-Free Stock Photos  from Dreamstime">
            <a:extLst>
              <a:ext uri="{FF2B5EF4-FFF2-40B4-BE49-F238E27FC236}">
                <a16:creationId xmlns:a16="http://schemas.microsoft.com/office/drawing/2014/main" id="{651D69AA-EC7F-8593-D6EC-CD1418C3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4" y="4198592"/>
            <a:ext cx="5562601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5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F243-81DD-3A50-868F-C56B5848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+mn-lt"/>
              </a:rPr>
              <a:t>KNN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FC06-6061-9307-0BFF-438FC327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sz="2800" b="1" i="0" dirty="0">
                <a:effectLst/>
                <a:latin typeface="Nunito" pitchFamily="2" charset="0"/>
              </a:rPr>
              <a:t>Step 4: Voting for Classification or Taking Average for Regression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Nunito" pitchFamily="2" charset="0"/>
              </a:rPr>
              <a:t>In the classification problem, the class labels of K-nearest neighbors are determined by performing majority voting.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Nunito" pitchFamily="2" charset="0"/>
              </a:rPr>
              <a:t>The class with the most occurrences among the neighbors becomes the predicted class for the target data point.</a:t>
            </a:r>
          </a:p>
          <a:p>
            <a:pPr algn="just"/>
            <a:r>
              <a:rPr lang="en-US" b="0" i="0" dirty="0">
                <a:effectLst/>
                <a:latin typeface="Nunito" pitchFamily="2" charset="0"/>
              </a:rPr>
              <a:t>In the regression problem, the class label is calculated by taking average of the target values of K nearest neighbors. </a:t>
            </a:r>
          </a:p>
          <a:p>
            <a:pPr algn="just"/>
            <a:r>
              <a:rPr lang="en-US" b="0" i="0" dirty="0">
                <a:effectLst/>
                <a:latin typeface="Nunito" pitchFamily="2" charset="0"/>
              </a:rPr>
              <a:t>The calculated average value becomes the predicted output for the target data point.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51B7D-3C54-1A17-ACC1-36679D78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5121-DC8C-BB71-2799-96374CB3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35FC-9E64-82DF-7807-71F6E61D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</a:rPr>
              <a:t>A decision tree, which has a hierarchical structure made up of root, branches, internal, and leaf nodes, is a non-parametric supervised learning approach used for classification and regression applications.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99330-BC82-5286-B49A-E12C6BED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A805B-565D-4DBC-91C8-9C1DBE8F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615770"/>
            <a:ext cx="55721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BEE0-C896-3B57-BD8D-DF52B274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Decision Tree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2198-757F-F7CB-8A06-789C6F26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6000" b="1" i="1" dirty="0">
                <a:effectLst/>
              </a:rPr>
              <a:t>Root Node</a:t>
            </a:r>
            <a:r>
              <a:rPr lang="en-US" sz="6000" b="0" i="1" dirty="0">
                <a:effectLst/>
              </a:rPr>
              <a:t>: </a:t>
            </a:r>
            <a:r>
              <a:rPr lang="en-US" sz="6000" b="0" i="0" dirty="0">
                <a:effectLst/>
              </a:rPr>
              <a:t>The initial node at the beginning of a decision tree, where the entire population or dataset starts dividing based on various features or conditions.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6000" b="1" i="1" dirty="0">
                <a:effectLst/>
              </a:rPr>
              <a:t>Decision Nodes</a:t>
            </a:r>
            <a:r>
              <a:rPr lang="en-US" sz="6000" b="0" i="1" dirty="0">
                <a:effectLst/>
              </a:rPr>
              <a:t>:</a:t>
            </a:r>
            <a:r>
              <a:rPr lang="en-US" sz="6000" b="0" i="0" dirty="0">
                <a:effectLst/>
              </a:rPr>
              <a:t> Nodes resulting from the splitting of root nodes are known as decision nodes. These nodes represent intermediate decisions or conditions within the tree.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6000" b="1" i="1" dirty="0">
                <a:effectLst/>
              </a:rPr>
              <a:t>Leaf Nodes</a:t>
            </a:r>
            <a:r>
              <a:rPr lang="en-US" sz="6000" b="0" i="1" dirty="0">
                <a:effectLst/>
              </a:rPr>
              <a:t>:</a:t>
            </a:r>
            <a:r>
              <a:rPr lang="en-US" sz="6000" b="0" i="0" dirty="0">
                <a:effectLst/>
              </a:rPr>
              <a:t> Nodes where further splitting is not possible, often indicating the final classification or outcome. Leaf nodes are also referred to as terminal nodes.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6000" b="1" i="1" dirty="0">
                <a:effectLst/>
              </a:rPr>
              <a:t>Sub-Tree</a:t>
            </a:r>
            <a:r>
              <a:rPr lang="en-US" sz="6000" b="0" i="1" dirty="0">
                <a:effectLst/>
              </a:rPr>
              <a:t>:</a:t>
            </a:r>
            <a:r>
              <a:rPr lang="en-US" sz="6000" b="0" i="0" dirty="0">
                <a:effectLst/>
              </a:rPr>
              <a:t> A sub-section of a decision tree is referred to as a sub-tree. It represents a specific portion of the decision tree.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6000" b="1" i="1" dirty="0">
                <a:effectLst/>
              </a:rPr>
              <a:t>Pruning</a:t>
            </a:r>
            <a:r>
              <a:rPr lang="en-US" sz="6000" b="0" i="0" dirty="0">
                <a:effectLst/>
              </a:rPr>
              <a:t>: The process of removing or cutting down specific nodes in a decision tree to prevent overfitting and simplify the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6000" b="1" i="1" dirty="0">
                <a:effectLst/>
              </a:rPr>
              <a:t>Branch / Sub-Tree</a:t>
            </a:r>
            <a:r>
              <a:rPr lang="en-US" sz="6000" b="0" i="1" dirty="0">
                <a:effectLst/>
              </a:rPr>
              <a:t>:</a:t>
            </a:r>
            <a:r>
              <a:rPr lang="en-US" sz="6000" b="0" i="0" dirty="0">
                <a:effectLst/>
              </a:rPr>
              <a:t> A subsection of the entire decision tree is referred to as a branch or sub-tree. It represents a specific path of decisions and outcomes within the tree.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6000" b="1" i="1" dirty="0">
                <a:effectLst/>
              </a:rPr>
              <a:t>Parent and Child Node</a:t>
            </a:r>
            <a:r>
              <a:rPr lang="en-US" sz="6000" b="0" i="1" dirty="0">
                <a:effectLst/>
              </a:rPr>
              <a:t>:</a:t>
            </a:r>
            <a:r>
              <a:rPr lang="en-US" sz="6000" b="0" i="0" dirty="0">
                <a:effectLst/>
              </a:rPr>
              <a:t> In a decision tree, a node that is divided into sub-nodes is known as a parent node, and the sub-nodes emerging from it are referred to as child nodes.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6000" b="0" i="0" dirty="0">
                <a:effectLst/>
              </a:rPr>
              <a:t>The parent node represents a decision or condition, while the child nodes represent the potential outcomes or further decisions based on that condition.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D505-9E40-731C-6528-00EDF775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root node&#10;&#10;Description automatically generated">
            <a:extLst>
              <a:ext uri="{FF2B5EF4-FFF2-40B4-BE49-F238E27FC236}">
                <a16:creationId xmlns:a16="http://schemas.microsoft.com/office/drawing/2014/main" id="{85744460-C47E-A126-D66E-D2C710196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261618"/>
            <a:ext cx="8178799" cy="43347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88B17-6750-2DB8-34C1-7B623253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F8ADCF-E64D-4E32-8425-2A6BACC0D8F4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D5B524-AB78-D1F7-1983-849A96EF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584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Decision Tree Terminologies</a:t>
            </a:r>
          </a:p>
        </p:txBody>
      </p:sp>
    </p:spTree>
    <p:extLst>
      <p:ext uri="{BB962C8B-B14F-4D97-AF65-F5344CB8AC3E}">
        <p14:creationId xmlns:p14="http://schemas.microsoft.com/office/powerpoint/2010/main" val="30981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C73D-DC16-D132-411E-03A4DB48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Example of Decision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4CF497-0FA1-8EFA-74FB-5DCFA6F2C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378" y="990600"/>
            <a:ext cx="5837153" cy="47394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774C-D69F-D7A8-2F83-A2CDA874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weather&#10;&#10;Description automatically generated">
            <a:extLst>
              <a:ext uri="{FF2B5EF4-FFF2-40B4-BE49-F238E27FC236}">
                <a16:creationId xmlns:a16="http://schemas.microsoft.com/office/drawing/2014/main" id="{F2D72E0F-8AAE-BBFF-6A56-31623A953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5400"/>
            <a:ext cx="8178799" cy="37009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A582E-9CA8-1A78-1B62-42E102FE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F8ADCF-E64D-4E32-8425-2A6BACC0D8F4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CED45B-FAF5-C700-7404-54270192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39" y="-15240"/>
            <a:ext cx="7886700" cy="584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78616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049B-7FE2-CA68-F6A3-48D17C72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How Decision Trees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B311-B3C9-D3D5-60CC-54C20BBA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/>
            <a:r>
              <a:rPr lang="en-US" dirty="0"/>
              <a:t>P</a:t>
            </a:r>
            <a:r>
              <a:rPr lang="en-US" b="0" i="0" dirty="0">
                <a:effectLst/>
              </a:rPr>
              <a:t>rocess of creating a decision tree involves:</a:t>
            </a: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effectLst/>
              </a:rPr>
              <a:t>Selecting the Best Attribute</a:t>
            </a:r>
            <a:r>
              <a:rPr lang="en-US" b="0" i="0" dirty="0">
                <a:effectLst/>
              </a:rPr>
              <a:t>: Using a metric like Gini impurity, entropy, or information gain, the best attribute to split the data is selected.</a:t>
            </a:r>
          </a:p>
          <a:p>
            <a:pPr algn="just" fontAlgn="base">
              <a:buFont typeface="+mj-lt"/>
              <a:buAutoNum type="arabicPeriod" startAt="2"/>
            </a:pPr>
            <a:r>
              <a:rPr lang="en-US" b="1" i="0" dirty="0">
                <a:effectLst/>
              </a:rPr>
              <a:t>Splitting the Dataset</a:t>
            </a:r>
            <a:r>
              <a:rPr lang="en-US" b="0" i="0" dirty="0">
                <a:effectLst/>
              </a:rPr>
              <a:t>: The dataset is split into subsets based on the selected attribute.</a:t>
            </a:r>
          </a:p>
          <a:p>
            <a:pPr algn="just" fontAlgn="base">
              <a:buFont typeface="+mj-lt"/>
              <a:buAutoNum type="arabicPeriod" startAt="3"/>
            </a:pPr>
            <a:r>
              <a:rPr lang="en-US" b="1" i="0" dirty="0">
                <a:effectLst/>
              </a:rPr>
              <a:t>Repeating the Process</a:t>
            </a:r>
            <a:r>
              <a:rPr lang="en-US" b="0" i="0" dirty="0">
                <a:effectLst/>
              </a:rPr>
              <a:t>: The process is repeated recursively for each subset, creating a new internal node or leaf node until a stopping criterion is met (e.g., all instances in a node belong to the same class or a predefined depth is reached).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04B48-88A1-8AAF-CD12-AC20A4DA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2250-EF69-AF73-294D-E30DAFB2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</a:rPr>
              <a:t>Gini Impurity</a:t>
            </a:r>
            <a:r>
              <a:rPr lang="en-US" b="0" i="0" dirty="0">
                <a:solidFill>
                  <a:srgbClr val="273239"/>
                </a:solidFill>
                <a:effectLst/>
              </a:rPr>
              <a:t>: </a:t>
            </a:r>
            <a:r>
              <a:rPr lang="en-US" sz="2400" b="0" i="0" dirty="0">
                <a:effectLst/>
              </a:rPr>
              <a:t>Measures the likelihood of an incorrect classification of a new instance if it was randomly classified according to the distribution of classes in the dataset.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73239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</a:rPr>
              <a:t>Entropy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  <a:r>
              <a:rPr lang="en-US" sz="2400" b="0" i="0" dirty="0">
                <a:effectLst/>
                <a:latin typeface="Nunito" pitchFamily="2" charset="0"/>
              </a:rPr>
              <a:t>Measures the amount of uncertainty or impurity in the dataset.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Information Gain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  <a:r>
              <a:rPr lang="en-US" sz="2400" b="0" i="0" dirty="0">
                <a:effectLst/>
                <a:latin typeface="Nunito" pitchFamily="2" charset="0"/>
              </a:rPr>
              <a:t>Measures the reduction in entropy or Gini impurity after a dataset is split on an attribute.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B5BA4-7D7F-8537-0401-7FF6F57A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2EA2C4-72E6-3C38-D2E9-3CBC393E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Metrics for Decision Trees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D3A00F-A3FC-8FEE-E5CB-734AF977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22" y="1802928"/>
            <a:ext cx="4514850" cy="1038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63839-375A-DF1F-55C5-9D47B2DFC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362326"/>
            <a:ext cx="4238625" cy="1047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C3C3D2-D888-538A-2A3C-D9EA5DCF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2" y="5027825"/>
            <a:ext cx="4762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7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D14A-9050-905D-0E91-119D538E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Gini Impurity:</a:t>
            </a:r>
          </a:p>
          <a:p>
            <a:pPr algn="just"/>
            <a:r>
              <a:rPr lang="en-US" sz="1600" dirty="0"/>
              <a:t>Value Range: Gini ranges from 0 to 0.5</a:t>
            </a:r>
          </a:p>
          <a:p>
            <a:pPr algn="just"/>
            <a:r>
              <a:rPr lang="en-US" sz="1600" dirty="0"/>
              <a:t>Gini=0 means the node is pure (all elements are of one class).Higher values indicate more mixed classes.</a:t>
            </a:r>
          </a:p>
          <a:p>
            <a:pPr algn="just"/>
            <a:r>
              <a:rPr lang="en-US" sz="1600" dirty="0"/>
              <a:t>How to Choose: At each split, the feature with the lowest Gini Impurity is selected.</a:t>
            </a:r>
          </a:p>
          <a:p>
            <a:pPr algn="just"/>
            <a:r>
              <a:rPr lang="en-US" sz="1600" dirty="0"/>
              <a:t>Entropy: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Information Gain: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4C19A-B25C-C9D4-FCF9-7E53A889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1C816-40AD-255A-E03C-BC6AE12F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81" y="2615343"/>
            <a:ext cx="5381625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F3381-92C6-312F-970F-FA0EB98D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13943"/>
            <a:ext cx="6972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1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A12E-8AE9-D520-640E-D139D8D8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702E-243D-19B5-999E-3BD20E93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/>
            <a:r>
              <a:rPr lang="en-US" b="0" i="0" dirty="0">
                <a:effectLst/>
              </a:rPr>
              <a:t>Random Forest algorithm works by creating several decision Trees during the training phase.</a:t>
            </a:r>
          </a:p>
          <a:p>
            <a:pPr algn="just" rtl="0" fontAlgn="base"/>
            <a:r>
              <a:rPr lang="en-US" b="0" i="0" dirty="0">
                <a:effectLst/>
              </a:rPr>
              <a:t> Each tree is constructed using a random subset of the data set to measure a random subset of features in each partition. </a:t>
            </a:r>
          </a:p>
          <a:p>
            <a:pPr algn="just" rtl="0" fontAlgn="base"/>
            <a:r>
              <a:rPr lang="en-US" b="0" i="0" dirty="0">
                <a:effectLst/>
              </a:rPr>
              <a:t>This randomness introduces variability among individual trees, reducing the risk of overfitting and improving overall prediction performance.</a:t>
            </a:r>
          </a:p>
          <a:p>
            <a:pPr algn="just" rtl="0" fontAlgn="base"/>
            <a:r>
              <a:rPr lang="en-US" b="0" i="0" dirty="0">
                <a:effectLst/>
              </a:rPr>
              <a:t>In prediction, the algorithm aggregates the results of all trees, either by voting (for classification tasks) or by averaging (for regression tasks).</a:t>
            </a:r>
          </a:p>
          <a:p>
            <a:pPr marL="0" indent="0" algn="l" rtl="0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82D6E-3C20-3431-623B-20DE979A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0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84199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 Analysis </a:t>
            </a:r>
            <a:r>
              <a:rPr lang="de-DE" dirty="0" err="1"/>
              <a:t>Techniques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406406"/>
              </p:ext>
            </p:extLst>
          </p:nvPr>
        </p:nvGraphicFramePr>
        <p:xfrm>
          <a:off x="304800" y="914400"/>
          <a:ext cx="8534400" cy="5490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76579">
                  <a:extLst>
                    <a:ext uri="{9D8B030D-6E8A-4147-A177-3AD203B41FA5}">
                      <a16:colId xmlns:a16="http://schemas.microsoft.com/office/drawing/2014/main" val="2555899184"/>
                    </a:ext>
                  </a:extLst>
                </a:gridCol>
                <a:gridCol w="2921161">
                  <a:extLst>
                    <a:ext uri="{9D8B030D-6E8A-4147-A177-3AD203B41FA5}">
                      <a16:colId xmlns:a16="http://schemas.microsoft.com/office/drawing/2014/main" val="851890997"/>
                    </a:ext>
                  </a:extLst>
                </a:gridCol>
                <a:gridCol w="3436660">
                  <a:extLst>
                    <a:ext uri="{9D8B030D-6E8A-4147-A177-3AD203B41FA5}">
                      <a16:colId xmlns:a16="http://schemas.microsoft.com/office/drawing/2014/main" val="1007804716"/>
                    </a:ext>
                  </a:extLst>
                </a:gridCol>
              </a:tblGrid>
              <a:tr h="318448">
                <a:tc>
                  <a:txBody>
                    <a:bodyPr/>
                    <a:lstStyle/>
                    <a:p>
                      <a:r>
                        <a:rPr lang="de-DE" sz="1600" dirty="0" err="1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Techniques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Covered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Problem</a:t>
                      </a:r>
                      <a:r>
                        <a:rPr lang="de-DE" sz="1600" baseline="0" dirty="0"/>
                        <a:t> </a:t>
                      </a:r>
                      <a:r>
                        <a:rPr lang="de-DE" sz="1600" baseline="0" dirty="0" err="1"/>
                        <a:t>to</a:t>
                      </a:r>
                      <a:r>
                        <a:rPr lang="de-DE" sz="1600" baseline="0" dirty="0"/>
                        <a:t> </a:t>
                      </a:r>
                      <a:r>
                        <a:rPr lang="de-DE" sz="1600" baseline="0" dirty="0" err="1"/>
                        <a:t>be</a:t>
                      </a:r>
                      <a:r>
                        <a:rPr lang="de-DE" sz="1600" baseline="0" dirty="0"/>
                        <a:t> </a:t>
                      </a:r>
                      <a:r>
                        <a:rPr lang="de-DE" sz="1600" baseline="0" dirty="0" err="1"/>
                        <a:t>solved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50684"/>
                  </a:ext>
                </a:extLst>
              </a:tr>
              <a:tr h="31844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Association</a:t>
                      </a:r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 Rules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Apriori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Relationships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between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items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9989"/>
                  </a:ext>
                </a:extLst>
              </a:tr>
              <a:tr h="557284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Clustering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K-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Means</a:t>
                      </a:r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 Clustering</a:t>
                      </a:r>
                    </a:p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DB Scan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Grouping</a:t>
                      </a:r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similar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items</a:t>
                      </a:r>
                      <a:endParaRPr lang="de-DE" sz="1600" baseline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Identification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structures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75054"/>
                  </a:ext>
                </a:extLst>
              </a:tr>
              <a:tr h="1751462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Classification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K-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nearest</a:t>
                      </a:r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Neighbor</a:t>
                      </a:r>
                      <a:endParaRPr lang="de-DE" sz="160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Decision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Trees</a:t>
                      </a:r>
                      <a:endParaRPr lang="de-DE" sz="1600" baseline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Random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Forests</a:t>
                      </a:r>
                      <a:endParaRPr lang="de-DE" sz="1600" baseline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Logistic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Regression</a:t>
                      </a:r>
                    </a:p>
                    <a:p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Naive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Bayes</a:t>
                      </a:r>
                      <a:endParaRPr lang="de-DE" sz="1600" baseline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Support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Vector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Machines</a:t>
                      </a:r>
                    </a:p>
                    <a:p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Neural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Networks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Assignment</a:t>
                      </a:r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labels</a:t>
                      </a:r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to</a:t>
                      </a:r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objects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7615"/>
                  </a:ext>
                </a:extLst>
              </a:tr>
              <a:tr h="796120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Regression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Linear Regression</a:t>
                      </a:r>
                    </a:p>
                    <a:p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Ridge</a:t>
                      </a:r>
                      <a:endParaRPr lang="de-DE" sz="160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Lasso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Relationship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between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outcome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and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inputs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16405"/>
                  </a:ext>
                </a:extLst>
              </a:tr>
              <a:tr h="796120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Time Series Analysis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ARMA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Identification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temporal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structures</a:t>
                      </a:r>
                      <a:endParaRPr lang="de-DE" sz="1600" baseline="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Forecasting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temporal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processes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133"/>
                  </a:ext>
                </a:extLst>
              </a:tr>
              <a:tr h="796120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Text Mining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Bag-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-Words</a:t>
                      </a:r>
                    </a:p>
                    <a:p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Stemming</a:t>
                      </a:r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Lemmatization</a:t>
                      </a:r>
                      <a:endParaRPr lang="de-DE" sz="160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TF-IDF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Analysis 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rgbClr val="002060"/>
                          </a:solidFill>
                        </a:rPr>
                        <a:t>textual</a:t>
                      </a:r>
                      <a:r>
                        <a:rPr lang="de-DE" sz="16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600" baseline="0" dirty="0" err="1">
                          <a:solidFill>
                            <a:srgbClr val="002060"/>
                          </a:solidFill>
                        </a:rPr>
                        <a:t>data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7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70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17C1C-7EB9-26D8-CC2E-F0DC0C8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29535-C7AC-64BE-0718-39F4BAEC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67" t="16199" r="2"/>
          <a:stretch/>
        </p:blipFill>
        <p:spPr>
          <a:xfrm>
            <a:off x="190500" y="765130"/>
            <a:ext cx="8763000" cy="54786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2BF8CA-6194-45C5-6234-8C33CD0F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584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683847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5711-6E3D-F307-F6F4-C3BCB023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Ensemble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C311-2D09-321D-060C-0FBF1820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</a:t>
            </a:r>
            <a:r>
              <a:rPr lang="en-US" b="0" i="0" dirty="0">
                <a:effectLst/>
              </a:rPr>
              <a:t>ensemble learning, different models, often of the same type or different types, team up to enhance predictive performance.</a:t>
            </a:r>
          </a:p>
          <a:p>
            <a:pPr algn="just"/>
            <a:r>
              <a:rPr lang="en-US" b="0" i="0" dirty="0">
                <a:effectLst/>
              </a:rPr>
              <a:t> It’s all about leveraging the collective wisdom of the group to overcome individual limitations and make more informed decisions in various machine learning tasks.</a:t>
            </a:r>
          </a:p>
          <a:p>
            <a:pPr algn="just"/>
            <a:r>
              <a:rPr lang="en-US" b="0" i="0" dirty="0" err="1">
                <a:effectLst/>
              </a:rPr>
              <a:t>XGBoost</a:t>
            </a:r>
            <a:r>
              <a:rPr lang="en-US" b="0" i="0" dirty="0">
                <a:effectLst/>
              </a:rPr>
              <a:t>,</a:t>
            </a:r>
          </a:p>
          <a:p>
            <a:pPr algn="just"/>
            <a:r>
              <a:rPr lang="en-US" b="0" i="0" dirty="0">
                <a:effectLst/>
              </a:rPr>
              <a:t>AdaBoost </a:t>
            </a:r>
          </a:p>
          <a:p>
            <a:pPr algn="just"/>
            <a:r>
              <a:rPr lang="en-US" b="0" i="0" dirty="0">
                <a:effectLst/>
              </a:rPr>
              <a:t>Random Forest, </a:t>
            </a:r>
          </a:p>
          <a:p>
            <a:pPr algn="just"/>
            <a:r>
              <a:rPr lang="en-US" b="0" i="0" dirty="0">
                <a:effectLst/>
              </a:rPr>
              <a:t>Bagging, Voting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E0AA5-CF0C-74B7-3A3B-BAE87753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7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EAFF-14C5-84AF-9653-486FD04E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is Bagging &amp;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7C08-7F51-68F9-D648-04B48A87E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rtl="0" fontAlgn="base"/>
            <a:r>
              <a:rPr lang="en-US" b="0" i="0" dirty="0">
                <a:effectLst/>
              </a:rPr>
              <a:t>Bagging is an ensemble learning model, where multiple week models are trained on different subsets of the training data. </a:t>
            </a:r>
          </a:p>
          <a:p>
            <a:pPr algn="just" rtl="0" fontAlgn="base"/>
            <a:r>
              <a:rPr lang="en-US" b="0" i="0" dirty="0">
                <a:effectLst/>
              </a:rPr>
              <a:t>Each subset is sampled with replacement and prediction is made by averaging the prediction of the week models for regression problem and considering majority vote for classification problem.</a:t>
            </a:r>
          </a:p>
          <a:p>
            <a:pPr algn="just" rtl="0" fontAlgn="base"/>
            <a:r>
              <a:rPr lang="en-US" b="0" i="0" dirty="0">
                <a:effectLst/>
              </a:rPr>
              <a:t>Boosting trains multiple based models sequentially. In this method, each model tries to correct the errors made by the previous models. </a:t>
            </a:r>
          </a:p>
          <a:p>
            <a:pPr algn="just" rtl="0" fontAlgn="base"/>
            <a:r>
              <a:rPr lang="en-US" b="0" i="0" dirty="0">
                <a:effectLst/>
              </a:rPr>
              <a:t>Each model is trained on a modified version of the dataset, the instances that were misclassified by the previous models are given more weight. The final prediction is made by weighted voting.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97022-25C1-BDF4-3EF6-72A90451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6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27DC6-C17E-BD2D-3AFD-5ED073D9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 descr="Bagging explained">
            <a:extLst>
              <a:ext uri="{FF2B5EF4-FFF2-40B4-BE49-F238E27FC236}">
                <a16:creationId xmlns:a16="http://schemas.microsoft.com/office/drawing/2014/main" id="{C89EA00C-3D03-47E8-C0A4-CAEABC2477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87983"/>
            <a:ext cx="8682038" cy="48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74EF6B6-EAC1-C51C-BA43-335A55E9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584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1743999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84D11-C34C-153D-0992-4859DBFC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 descr="boosting explained">
            <a:extLst>
              <a:ext uri="{FF2B5EF4-FFF2-40B4-BE49-F238E27FC236}">
                <a16:creationId xmlns:a16="http://schemas.microsoft.com/office/drawing/2014/main" id="{777F88BA-DA4F-EDAF-A575-85A87262A1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87983"/>
            <a:ext cx="8682038" cy="48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304DC0-3F60-E818-3B5D-B33F26B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584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413730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9E4F2-ED84-6B4A-8502-5973C6C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24FAC3-DE5E-1CBE-9602-4A5E876A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584199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Stacking</a:t>
            </a:r>
            <a:endParaRPr lang="en-US" dirty="0"/>
          </a:p>
        </p:txBody>
      </p:sp>
      <p:pic>
        <p:nvPicPr>
          <p:cNvPr id="1030" name="Picture 6" descr="stacking explained">
            <a:extLst>
              <a:ext uri="{FF2B5EF4-FFF2-40B4-BE49-F238E27FC236}">
                <a16:creationId xmlns:a16="http://schemas.microsoft.com/office/drawing/2014/main" id="{0EC9662D-D481-20AF-7491-B3B0707C8B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087983"/>
            <a:ext cx="8682038" cy="48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46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4521-3484-9E69-E9CD-65F52427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"/>
            <a:ext cx="8362950" cy="584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Algorithm for Random Forest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BC4B-2FFA-24DC-6A22-2735FC2C3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US" b="0" i="0" dirty="0">
                <a:effectLst/>
              </a:rPr>
              <a:t>Step 1: Select random K data points from the training set.</a:t>
            </a:r>
          </a:p>
          <a:p>
            <a:pPr marL="0" indent="0" algn="just" fontAlgn="base">
              <a:buNone/>
            </a:pPr>
            <a:r>
              <a:rPr lang="en-US" b="0" i="0" dirty="0">
                <a:effectLst/>
              </a:rPr>
              <a:t>Step 2:Build the decision trees associated with the selected data points(Subsets).</a:t>
            </a:r>
          </a:p>
          <a:p>
            <a:pPr marL="0" indent="0" algn="just" fontAlgn="base">
              <a:buNone/>
            </a:pPr>
            <a:r>
              <a:rPr lang="en-US" b="0" i="0" dirty="0">
                <a:effectLst/>
              </a:rPr>
              <a:t>Step 3:Choose the number N for decision trees that you want to build.</a:t>
            </a:r>
          </a:p>
          <a:p>
            <a:pPr marL="0" indent="0" algn="just" fontAlgn="base">
              <a:buNone/>
            </a:pPr>
            <a:r>
              <a:rPr lang="en-US" b="0" i="0" dirty="0">
                <a:effectLst/>
              </a:rPr>
              <a:t>Step 4:Repeat Step 1 and 2.</a:t>
            </a:r>
          </a:p>
          <a:p>
            <a:pPr marL="0" indent="0" algn="just" fontAlgn="base">
              <a:buNone/>
            </a:pPr>
            <a:r>
              <a:rPr lang="en-US" b="0" i="0" dirty="0">
                <a:effectLst/>
              </a:rPr>
              <a:t>Step 5: For new data points, find the predictions of each decision tree, and assign the new data points to the category that wins the majority votes.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BF2FE-C7F8-9FD2-0C24-A9CE48F1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34DA-2D51-BFAB-CA5A-9F36EF9E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 dirty="0"/>
              <a:t>K-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FDFA-049C-DD0D-C02A-741768ED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1700" b="0" i="0">
                <a:effectLst/>
              </a:rPr>
              <a:t>The </a:t>
            </a:r>
            <a:r>
              <a:rPr lang="en-US" sz="1700" b="1" i="0">
                <a:effectLst/>
              </a:rPr>
              <a:t>K-Nearest Neighbors (KNN) algorithm</a:t>
            </a:r>
            <a:r>
              <a:rPr lang="en-US" sz="1700" b="0" i="0">
                <a:effectLst/>
              </a:rPr>
              <a:t> is a supervised machine learning method employed to tackle classification and regression problems.</a:t>
            </a:r>
          </a:p>
          <a:p>
            <a:endParaRPr lang="en-US" sz="170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117EAF9C-1D92-0A2E-5A16-A1A4CFFCF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0754" y="1684894"/>
            <a:ext cx="4792009" cy="349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B3D99-8234-270E-F156-500B0FA9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F8ADCF-E64D-4E32-8425-2A6BACC0D8F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36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358E-EB5F-E340-5D88-3EDF1705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K- Nearest Neighbors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7723-7A5F-5904-B889-6AA33EB4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1066800"/>
            <a:ext cx="8682681" cy="5235145"/>
          </a:xfrm>
        </p:spPr>
        <p:txBody>
          <a:bodyPr/>
          <a:lstStyle/>
          <a:p>
            <a:pPr algn="just"/>
            <a:r>
              <a:rPr lang="en-US" i="0" dirty="0">
                <a:effectLst/>
                <a:latin typeface="Nunito" pitchFamily="2" charset="0"/>
              </a:rPr>
              <a:t>The K-NN algorithm works by finding the K nearest neighbors to a given data point based on a distance metric, such as Euclidean distance. </a:t>
            </a:r>
          </a:p>
          <a:p>
            <a:pPr algn="just"/>
            <a:r>
              <a:rPr lang="en-US" b="0" i="0" dirty="0">
                <a:effectLst/>
                <a:latin typeface="Nunito" pitchFamily="2" charset="0"/>
              </a:rPr>
              <a:t>The class or value of the data point is then determined by the majority vote or average of the K neighbors. </a:t>
            </a:r>
          </a:p>
          <a:p>
            <a:pPr algn="just"/>
            <a:r>
              <a:rPr lang="en-US" b="0" i="0" dirty="0">
                <a:effectLst/>
                <a:latin typeface="Nunito" pitchFamily="2" charset="0"/>
              </a:rPr>
              <a:t>This approach allows the algorithm to adapt to different patterns and make predictions based on the local structure of the data.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7B4F3-B686-E098-C21F-BD8FCF09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9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BA5B-FD7D-F7DE-E824-2A09B6EA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84" y="228600"/>
            <a:ext cx="8548816" cy="685800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273239"/>
                </a:solidFill>
                <a:effectLst/>
                <a:latin typeface="Nunito" pitchFamily="2" charset="0"/>
              </a:rPr>
              <a:t>Distance Metrics Used in KNN Algorithm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C91B-E468-8041-6133-F822FBB5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Nunito" pitchFamily="2" charset="0"/>
              </a:rPr>
              <a:t>Euclidean Distance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Nunito" pitchFamily="2" charset="0"/>
              </a:rPr>
              <a:t>This is nothing but the cartesian distance between the two points which are in the plane/hyperplane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 algn="l" fontAlgn="base">
              <a:buNone/>
            </a:pPr>
            <a:endParaRPr lang="en-US" b="1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Manhattan Distance</a:t>
            </a:r>
          </a:p>
          <a:p>
            <a:pPr marL="0" indent="0" algn="just" rtl="0" fontAlgn="base">
              <a:buNone/>
            </a:pPr>
            <a:r>
              <a:rPr lang="en-US" b="0" i="0" dirty="0">
                <a:effectLst/>
                <a:latin typeface="Nunito" pitchFamily="2" charset="0"/>
              </a:rPr>
              <a:t>This metric is calculated by summing the absolute difference between the coordinates of the points in n-dimensions.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3F3E3-1F21-0B8C-6CB1-78E7F727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EAA10-F165-EADD-6DD6-6A60098E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209800"/>
            <a:ext cx="2790825" cy="514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B48E52-7121-8F2A-EAE4-923508296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762" y="5105400"/>
            <a:ext cx="2257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5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6D58-BC0D-E961-4E36-53860FA7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Distance Metrics Used in KNN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D3D3-991B-5814-B6BC-BCA1E2A1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Nunito" pitchFamily="2" charset="0"/>
              </a:rPr>
              <a:t>Minkowski Distance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Nunito" pitchFamily="2" charset="0"/>
              </a:rPr>
              <a:t>Euclidean, as well as the Manhattan distance, are special cases of the </a:t>
            </a:r>
            <a:r>
              <a:rPr lang="en-US" b="0" dirty="0">
                <a:latin typeface="Nunito" pitchFamily="2" charset="0"/>
              </a:rPr>
              <a:t>M</a:t>
            </a:r>
            <a:r>
              <a:rPr lang="en-US" i="0" dirty="0">
                <a:effectLst/>
                <a:latin typeface="Nunito" pitchFamily="2" charset="0"/>
              </a:rPr>
              <a:t>inkowski Distance.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C4B90-54BE-9249-85D8-DC7932F5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AE6B8-4BCF-9A7C-C336-8D6EDE7D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756535"/>
            <a:ext cx="3171825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E2301-6E4E-0FD8-20B1-07B009188E91}"/>
              </a:ext>
            </a:extLst>
          </p:cNvPr>
          <p:cNvSpPr txBox="1"/>
          <p:nvPr/>
        </p:nvSpPr>
        <p:spPr>
          <a:xfrm>
            <a:off x="214184" y="3935086"/>
            <a:ext cx="8682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Nunito" pitchFamily="2" charset="0"/>
              </a:rPr>
              <a:t>when p = 2 then it is the same as the formula for the Euclidean distance.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Nunito" pitchFamily="2" charset="0"/>
              </a:rPr>
              <a:t>when p = 1 then we obtain the formula for the Manhattan distance.</a:t>
            </a:r>
            <a:endParaRPr lang="en-US" sz="28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9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03DE-EA33-8CD9-5DAB-D66C3749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35" y="212939"/>
            <a:ext cx="9095860" cy="453080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How to choose the value of k for KNN Algorithm?</a:t>
            </a:r>
            <a:b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B377-29E4-916D-57EC-28FE95A8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Nunito" pitchFamily="2" charset="0"/>
              </a:rPr>
              <a:t>The value of k is very crucial in the KNN algorithm to define the number of neighbors in the algorithm.</a:t>
            </a:r>
          </a:p>
          <a:p>
            <a:pPr algn="just"/>
            <a:r>
              <a:rPr lang="en-US" b="0" i="0" dirty="0">
                <a:effectLst/>
                <a:latin typeface="Nunito" pitchFamily="2" charset="0"/>
              </a:rPr>
              <a:t> The value of k in the k-nearest neighbors (k-NN) algorithm should be chosen based on the input data. </a:t>
            </a:r>
          </a:p>
          <a:p>
            <a:pPr algn="just"/>
            <a:r>
              <a:rPr lang="en-US" b="0" i="0" dirty="0">
                <a:effectLst/>
                <a:latin typeface="Nunito" pitchFamily="2" charset="0"/>
              </a:rPr>
              <a:t>If the input data has more outliers or noise, a higher value of k would be better. </a:t>
            </a:r>
          </a:p>
          <a:p>
            <a:pPr algn="just"/>
            <a:r>
              <a:rPr lang="en-US" b="0" i="0" dirty="0">
                <a:effectLst/>
                <a:latin typeface="Nunito" pitchFamily="2" charset="0"/>
              </a:rPr>
              <a:t>It is recommended to choose an odd value for k to avoid ties in classification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7474C-6139-E8F9-770F-67E48E7B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F3BC-B8D8-0F62-ACEB-9B0DF7F8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8515350" cy="127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+mn-lt"/>
              </a:rPr>
              <a:t> KNN algorithm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B6BA-7148-D4AD-C0E3-206CA4490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Nunito" pitchFamily="2" charset="0"/>
              </a:rPr>
              <a:t>K-Nearest Neighbors (KNN) algorithm operates on the principle of similarity, where it predicts the label or value of a new data point by considering the labels or values of its K nearest neighbors in the training dataset.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428C-10C3-6D24-9BCE-5BD5AA30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0635276-32DF-6E39-7D26-E0C69FE08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4" y="3133820"/>
            <a:ext cx="8682681" cy="35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74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B290-94E1-E935-199C-98237473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+mn-lt"/>
              </a:rPr>
              <a:t>KNN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8EB4-44DA-7186-4FAF-615D1281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600" b="1" i="0" dirty="0">
                <a:effectLst/>
                <a:latin typeface="Nunito" pitchFamily="2" charset="0"/>
              </a:rPr>
              <a:t>Step 1: Selecting the optimal value of K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Nunito" pitchFamily="2" charset="0"/>
              </a:rPr>
              <a:t>K represents the number of nearest neighbors that needs to be considered while making prediction.</a:t>
            </a:r>
          </a:p>
          <a:p>
            <a:pPr marL="0" indent="0" algn="just" fontAlgn="base">
              <a:buNone/>
            </a:pPr>
            <a:r>
              <a:rPr lang="en-US" sz="2600" b="1" i="0" dirty="0">
                <a:effectLst/>
                <a:latin typeface="Nunito" pitchFamily="2" charset="0"/>
              </a:rPr>
              <a:t>Step 2: Calculating distance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Nunito" pitchFamily="2" charset="0"/>
              </a:rPr>
              <a:t>To measure the similarity between target and training data points, Euclidean distance is used.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Nunito" pitchFamily="2" charset="0"/>
              </a:rPr>
              <a:t>Distance is calculated between each of the data points in the dataset and target point.</a:t>
            </a:r>
          </a:p>
          <a:p>
            <a:pPr marL="0" indent="0" algn="just" fontAlgn="base">
              <a:buNone/>
            </a:pPr>
            <a:r>
              <a:rPr lang="en-US" sz="2600" b="1" i="0" dirty="0">
                <a:effectLst/>
                <a:latin typeface="Nunito" pitchFamily="2" charset="0"/>
              </a:rPr>
              <a:t>Step 3: Finding Nearest Neighbors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Nunito" pitchFamily="2" charset="0"/>
              </a:rPr>
              <a:t>The k data points with the smallest distances to the target point are the nearest neighbors.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2C4F-A4CA-37B8-FB89-CBF60AB6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ADCF-E64D-4E32-8425-2A6BACC0D8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841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22026</TotalTime>
  <Words>1505</Words>
  <Application>Microsoft Office PowerPoint</Application>
  <PresentationFormat>On-screen Show (4:3)</PresentationFormat>
  <Paragraphs>166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Nunito</vt:lpstr>
      <vt:lpstr>1_Office Theme</vt:lpstr>
      <vt:lpstr>Welcome…</vt:lpstr>
      <vt:lpstr>Categories of Data Analysis Techniques</vt:lpstr>
      <vt:lpstr>K- Nearest Neighbor</vt:lpstr>
      <vt:lpstr>K- Nearest Neighbors</vt:lpstr>
      <vt:lpstr>Distance Metrics Used in KNN Algorithm </vt:lpstr>
      <vt:lpstr>Distance Metrics Used in KNN Algorithm</vt:lpstr>
      <vt:lpstr>How to choose the value of k for KNN Algorithm? </vt:lpstr>
      <vt:lpstr> KNN algorithm </vt:lpstr>
      <vt:lpstr>KNN algorithm</vt:lpstr>
      <vt:lpstr>KNN algorithm</vt:lpstr>
      <vt:lpstr>Decision Tree</vt:lpstr>
      <vt:lpstr>Decision Tree Terminologies</vt:lpstr>
      <vt:lpstr>Decision Tree Terminologies</vt:lpstr>
      <vt:lpstr>Example of Decision Tree</vt:lpstr>
      <vt:lpstr>Example of Decision Tree</vt:lpstr>
      <vt:lpstr>How Decision Trees Work?</vt:lpstr>
      <vt:lpstr>Metrics for Decision Trees</vt:lpstr>
      <vt:lpstr>PowerPoint Presentation</vt:lpstr>
      <vt:lpstr>Random Forest</vt:lpstr>
      <vt:lpstr>Random Forest</vt:lpstr>
      <vt:lpstr>What are Ensemble Learning models</vt:lpstr>
      <vt:lpstr>What is Bagging &amp; Boosting</vt:lpstr>
      <vt:lpstr>Bagging</vt:lpstr>
      <vt:lpstr>Boosting</vt:lpstr>
      <vt:lpstr>Stacking</vt:lpstr>
      <vt:lpstr>Algorithm for Random Forest Work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Machines</dc:title>
  <dc:creator>varavin</dc:creator>
  <cp:lastModifiedBy>Aarotale, Parshuram</cp:lastModifiedBy>
  <cp:revision>1280</cp:revision>
  <dcterms:created xsi:type="dcterms:W3CDTF">2010-10-04T18:46:49Z</dcterms:created>
  <dcterms:modified xsi:type="dcterms:W3CDTF">2024-10-16T14:13:56Z</dcterms:modified>
  <cp:contentStatus/>
</cp:coreProperties>
</file>