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9" r:id="rId5"/>
    <p:sldId id="267" r:id="rId6"/>
    <p:sldId id="268" r:id="rId7"/>
    <p:sldId id="269" r:id="rId8"/>
    <p:sldId id="270" r:id="rId9"/>
    <p:sldId id="271" r:id="rId10"/>
    <p:sldId id="272"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DCED97-899D-4BAF-A06E-852E4AC9F8F2}" v="76" dt="2025-04-04T05:25:02.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ev Padala" userId="d19416c36a209dff" providerId="LiveId" clId="{37912240-295B-42DF-82E6-4C1D49DD948A}"/>
    <pc:docChg chg="modSld">
      <pc:chgData name="Rajeev Padala" userId="d19416c36a209dff" providerId="LiveId" clId="{37912240-295B-42DF-82E6-4C1D49DD948A}" dt="2025-04-04T05:37:06.793" v="0" actId="14100"/>
      <pc:docMkLst>
        <pc:docMk/>
      </pc:docMkLst>
      <pc:sldChg chg="modSp mod">
        <pc:chgData name="Rajeev Padala" userId="d19416c36a209dff" providerId="LiveId" clId="{37912240-295B-42DF-82E6-4C1D49DD948A}" dt="2025-04-04T05:37:06.793" v="0" actId="14100"/>
        <pc:sldMkLst>
          <pc:docMk/>
          <pc:sldMk cId="0" sldId="256"/>
        </pc:sldMkLst>
        <pc:cxnChg chg="mod">
          <ac:chgData name="Rajeev Padala" userId="d19416c36a209dff" providerId="LiveId" clId="{37912240-295B-42DF-82E6-4C1D49DD948A}" dt="2025-04-04T05:37:06.793" v="0" actId="14100"/>
          <ac:cxnSpMkLst>
            <pc:docMk/>
            <pc:sldMk cId="0" sldId="256"/>
            <ac:cxnSpMk id="737" creationId="{00000000-0000-0000-0000-00000000000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1779300" y="143454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pc="-1" dirty="0">
                <a:solidFill>
                  <a:schemeClr val="dk1"/>
                </a:solidFill>
                <a:latin typeface="Montserrat"/>
              </a:rPr>
              <a:t>Phishing Attacks – Awareness &amp; Prevention</a:t>
            </a:r>
            <a:endParaRPr lang="fr-FR" sz="3800" b="0" strike="noStrike" spc="-1" dirty="0">
              <a:solidFill>
                <a:schemeClr val="dk1"/>
              </a:solidFill>
              <a:latin typeface="Arial"/>
            </a:endParaRPr>
          </a:p>
        </p:txBody>
      </p:sp>
      <p:cxnSp>
        <p:nvCxnSpPr>
          <p:cNvPr id="737" name="Google Shape;813;p29"/>
          <p:cNvCxnSpPr>
            <a:cxnSpLocks/>
          </p:cNvCxnSpPr>
          <p:nvPr/>
        </p:nvCxnSpPr>
        <p:spPr>
          <a:xfrm>
            <a:off x="1875960" y="2929620"/>
            <a:ext cx="6736412" cy="0"/>
          </a:xfrm>
          <a:prstGeom prst="straightConnector1">
            <a:avLst/>
          </a:prstGeom>
          <a:ln w="9525">
            <a:solidFill>
              <a:srgbClr val="FFFFFF"/>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Introduction</a:t>
            </a:r>
            <a:endParaRPr lang="fr-FR" sz="3000" b="0" strike="noStrike" spc="-1" dirty="0">
              <a:solidFill>
                <a:schemeClr val="dk1"/>
              </a:solidFill>
              <a:latin typeface="Arial"/>
            </a:endParaRPr>
          </a:p>
        </p:txBody>
      </p:sp>
      <p:sp>
        <p:nvSpPr>
          <p:cNvPr id="739" name="PlaceHolder 2"/>
          <p:cNvSpPr>
            <a:spLocks noGrp="1"/>
          </p:cNvSpPr>
          <p:nvPr>
            <p:ph type="subTitle"/>
          </p:nvPr>
        </p:nvSpPr>
        <p:spPr>
          <a:xfrm>
            <a:off x="516120" y="203058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500" dirty="0"/>
              <a:t>Phishing is a type of cyberattack that uses deceptive messages to trick victims into revealing sensitive data such as login credentials, banking information, or personal identity details. These attacks typically impersonate trusted sources via email, messaging apps, or cloned websites.</a:t>
            </a:r>
          </a:p>
          <a:p>
            <a:pPr indent="0">
              <a:lnSpc>
                <a:spcPct val="100000"/>
              </a:lnSpc>
              <a:buNone/>
              <a:tabLst>
                <a:tab pos="0" algn="l"/>
              </a:tabLst>
            </a:pPr>
            <a:endParaRPr lang="en-US" sz="1200" b="0" strike="noStrike" spc="-1" dirty="0">
              <a:solidFill>
                <a:srgbClr val="FFFFFF"/>
              </a:solidFill>
              <a:latin typeface="OpenSymbol"/>
            </a:endParaRPr>
          </a:p>
        </p:txBody>
      </p:sp>
      <p:pic>
        <p:nvPicPr>
          <p:cNvPr id="5" name="Picture 4">
            <a:extLst>
              <a:ext uri="{FF2B5EF4-FFF2-40B4-BE49-F238E27FC236}">
                <a16:creationId xmlns:a16="http://schemas.microsoft.com/office/drawing/2014/main" id="{B21FB5DD-3D53-8D1F-A1B5-775430011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0"/>
            <a:ext cx="4572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pc="-1" dirty="0">
                <a:solidFill>
                  <a:schemeClr val="dk1"/>
                </a:solidFill>
                <a:latin typeface="Montserrat"/>
              </a:rPr>
              <a:t>Types of Phishing Attacks</a:t>
            </a:r>
            <a:endParaRPr lang="fr-FR" sz="3000" b="0" strike="noStrike" spc="-1" dirty="0">
              <a:solidFill>
                <a:schemeClr val="dk1"/>
              </a:solidFill>
              <a:latin typeface="Arial"/>
            </a:endParaRPr>
          </a:p>
        </p:txBody>
      </p:sp>
      <p:sp>
        <p:nvSpPr>
          <p:cNvPr id="744" name="PlaceHolder 2"/>
          <p:cNvSpPr>
            <a:spLocks noGrp="1"/>
          </p:cNvSpPr>
          <p:nvPr>
            <p:ph type="subTitle"/>
          </p:nvPr>
        </p:nvSpPr>
        <p:spPr>
          <a:xfrm>
            <a:off x="714240" y="1962000"/>
            <a:ext cx="3981240" cy="2579520"/>
          </a:xfrm>
          <a:prstGeom prst="rect">
            <a:avLst/>
          </a:prstGeom>
          <a:noFill/>
          <a:ln w="0">
            <a:noFill/>
          </a:ln>
        </p:spPr>
        <p:txBody>
          <a:bodyPr lIns="91440" tIns="91440" rIns="91440" bIns="91440" anchor="t">
            <a:normAutofit fontScale="92500" lnSpcReduction="10000"/>
          </a:bodyPr>
          <a:lstStyle/>
          <a:p>
            <a:pPr>
              <a:buFont typeface="Arial" panose="020B0604020202020204" pitchFamily="34" charset="0"/>
              <a:buChar char="•"/>
            </a:pPr>
            <a:r>
              <a:rPr lang="en-US" sz="1300" b="1" dirty="0"/>
              <a:t>Email</a:t>
            </a:r>
            <a:r>
              <a:rPr lang="en-US" sz="1200" b="1" dirty="0"/>
              <a:t> Phishing</a:t>
            </a:r>
            <a:r>
              <a:rPr lang="en-US" sz="1200" dirty="0"/>
              <a:t> – Generic fraudulent messages claiming to be from legitimate institutions.</a:t>
            </a:r>
          </a:p>
          <a:p>
            <a:pPr>
              <a:buFont typeface="Arial" panose="020B0604020202020204" pitchFamily="34" charset="0"/>
              <a:buChar char="•"/>
            </a:pPr>
            <a:r>
              <a:rPr lang="en-US" sz="1200" b="1" dirty="0"/>
              <a:t>Spear Phishing</a:t>
            </a:r>
            <a:r>
              <a:rPr lang="en-US" sz="1200" dirty="0"/>
              <a:t> – Customized attacks based on specific information about the target.</a:t>
            </a:r>
          </a:p>
          <a:p>
            <a:pPr>
              <a:buFont typeface="Arial" panose="020B0604020202020204" pitchFamily="34" charset="0"/>
              <a:buChar char="•"/>
            </a:pPr>
            <a:r>
              <a:rPr lang="en-US" sz="1200" b="1" dirty="0"/>
              <a:t>Whaling</a:t>
            </a:r>
            <a:r>
              <a:rPr lang="en-US" sz="1200" dirty="0"/>
              <a:t> – Targeting senior executives ("big fish") with crafted messages.</a:t>
            </a:r>
          </a:p>
          <a:p>
            <a:pPr>
              <a:buFont typeface="Arial" panose="020B0604020202020204" pitchFamily="34" charset="0"/>
              <a:buChar char="•"/>
            </a:pPr>
            <a:r>
              <a:rPr lang="en-US" sz="1200" b="1" dirty="0"/>
              <a:t>Vishing (Voice Phishing)</a:t>
            </a:r>
            <a:r>
              <a:rPr lang="en-US" sz="1200" dirty="0"/>
              <a:t> – Use of phone calls to impersonate legitimate representatives.</a:t>
            </a:r>
          </a:p>
          <a:p>
            <a:pPr>
              <a:buFont typeface="Arial" panose="020B0604020202020204" pitchFamily="34" charset="0"/>
              <a:buChar char="•"/>
            </a:pPr>
            <a:r>
              <a:rPr lang="en-US" sz="1200" b="1" dirty="0"/>
              <a:t>Smishing (SMS Phishing)</a:t>
            </a:r>
            <a:r>
              <a:rPr lang="en-US" sz="1200" dirty="0"/>
              <a:t> – Malicious links or messages via SMS.</a:t>
            </a:r>
          </a:p>
          <a:p>
            <a:pPr>
              <a:buFont typeface="Arial" panose="020B0604020202020204" pitchFamily="34" charset="0"/>
              <a:buChar char="•"/>
            </a:pPr>
            <a:r>
              <a:rPr lang="en-US" sz="1200" b="1" dirty="0"/>
              <a:t>Pharming</a:t>
            </a:r>
            <a:r>
              <a:rPr lang="en-US" sz="1200" dirty="0"/>
              <a:t> – Redirecting a website's traffic to a fake one without the user’s knowledge.</a:t>
            </a:r>
          </a:p>
          <a:p>
            <a:pPr indent="0">
              <a:lnSpc>
                <a:spcPct val="100000"/>
              </a:lnSpc>
              <a:buNone/>
              <a:tabLst>
                <a:tab pos="0" algn="l"/>
              </a:tabLst>
            </a:pPr>
            <a:endParaRPr lang="en-US" sz="1200" b="0" strike="noStrike" spc="-1" dirty="0">
              <a:solidFill>
                <a:srgbClr val="FFFFFF"/>
              </a:solidFill>
              <a:latin typeface="OpenSymbol"/>
            </a:endParaRPr>
          </a:p>
        </p:txBody>
      </p:sp>
      <p:pic>
        <p:nvPicPr>
          <p:cNvPr id="2052" name="Picture 4" descr="Did You Know There are Multiple Types of Phishing? - Blue Light IT">
            <a:extLst>
              <a:ext uri="{FF2B5EF4-FFF2-40B4-BE49-F238E27FC236}">
                <a16:creationId xmlns:a16="http://schemas.microsoft.com/office/drawing/2014/main" id="{CAC5F55F-19D5-CE35-72D0-64DD4BC0C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480" y="220980"/>
            <a:ext cx="4286250" cy="47015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8D7D4-912F-5D40-C9F3-A95A39155F98}"/>
            </a:ext>
          </a:extLst>
        </p:cNvPr>
        <p:cNvGrpSpPr/>
        <p:nvPr/>
      </p:nvGrpSpPr>
      <p:grpSpPr>
        <a:xfrm>
          <a:off x="0" y="0"/>
          <a:ext cx="0" cy="0"/>
          <a:chOff x="0" y="0"/>
          <a:chExt cx="0" cy="0"/>
        </a:xfrm>
      </p:grpSpPr>
      <p:sp>
        <p:nvSpPr>
          <p:cNvPr id="743" name="PlaceHolder 1">
            <a:extLst>
              <a:ext uri="{FF2B5EF4-FFF2-40B4-BE49-F238E27FC236}">
                <a16:creationId xmlns:a16="http://schemas.microsoft.com/office/drawing/2014/main" id="{DCBE86D0-BB95-CB15-D918-FD4076F6865A}"/>
              </a:ext>
            </a:extLst>
          </p:cNvPr>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pc="-1" dirty="0">
                <a:solidFill>
                  <a:schemeClr val="dk1"/>
                </a:solidFill>
                <a:latin typeface="Montserrat"/>
              </a:rPr>
              <a:t>Phishing Techniques</a:t>
            </a:r>
            <a:endParaRPr lang="fr-FR" sz="3000" b="0" strike="noStrike" spc="-1" dirty="0">
              <a:solidFill>
                <a:schemeClr val="dk1"/>
              </a:solidFill>
              <a:latin typeface="Arial"/>
            </a:endParaRPr>
          </a:p>
        </p:txBody>
      </p:sp>
      <p:sp>
        <p:nvSpPr>
          <p:cNvPr id="744" name="PlaceHolder 2">
            <a:extLst>
              <a:ext uri="{FF2B5EF4-FFF2-40B4-BE49-F238E27FC236}">
                <a16:creationId xmlns:a16="http://schemas.microsoft.com/office/drawing/2014/main" id="{B3768A72-E8EC-4A2C-B002-28A8D98D2408}"/>
              </a:ext>
            </a:extLst>
          </p:cNvPr>
          <p:cNvSpPr>
            <a:spLocks noGrp="1"/>
          </p:cNvSpPr>
          <p:nvPr>
            <p:ph type="subTitle"/>
          </p:nvPr>
        </p:nvSpPr>
        <p:spPr>
          <a:xfrm>
            <a:off x="714240" y="1962000"/>
            <a:ext cx="3981240" cy="2579520"/>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US" sz="1200" b="1" dirty="0"/>
              <a:t>Spoofed Email Domains</a:t>
            </a:r>
            <a:r>
              <a:rPr lang="en-US" sz="1200" dirty="0"/>
              <a:t> – Small changes in domain names to deceive users.</a:t>
            </a:r>
          </a:p>
          <a:p>
            <a:pPr>
              <a:buFont typeface="Arial" panose="020B0604020202020204" pitchFamily="34" charset="0"/>
              <a:buChar char="•"/>
            </a:pPr>
            <a:r>
              <a:rPr lang="en-US" sz="1200" b="1" dirty="0"/>
              <a:t>Cloned Websites</a:t>
            </a:r>
            <a:r>
              <a:rPr lang="en-US" sz="1200" dirty="0"/>
              <a:t> – Replicas of real websites used to capture login credentials.</a:t>
            </a:r>
          </a:p>
          <a:p>
            <a:pPr>
              <a:buFont typeface="Arial" panose="020B0604020202020204" pitchFamily="34" charset="0"/>
              <a:buChar char="•"/>
            </a:pPr>
            <a:r>
              <a:rPr lang="en-US" sz="1200" b="1" dirty="0"/>
              <a:t>Fake Attachments</a:t>
            </a:r>
            <a:r>
              <a:rPr lang="en-US" sz="1200" dirty="0"/>
              <a:t> – Files containing malicious code (e.g., keyloggers, ransomware).</a:t>
            </a:r>
          </a:p>
          <a:p>
            <a:pPr>
              <a:buFont typeface="Arial" panose="020B0604020202020204" pitchFamily="34" charset="0"/>
              <a:buChar char="•"/>
            </a:pPr>
            <a:r>
              <a:rPr lang="en-US" sz="1200" b="1" dirty="0"/>
              <a:t>Deceptive Subject Lines</a:t>
            </a:r>
            <a:r>
              <a:rPr lang="en-US" sz="1200" dirty="0"/>
              <a:t> – Urgent or alarming subjects to prompt quick action.</a:t>
            </a:r>
          </a:p>
          <a:p>
            <a:pPr>
              <a:buFont typeface="Arial" panose="020B0604020202020204" pitchFamily="34" charset="0"/>
              <a:buChar char="•"/>
            </a:pPr>
            <a:r>
              <a:rPr lang="en-US" sz="1200" b="1" dirty="0"/>
              <a:t>Use of Publicly Available Info</a:t>
            </a:r>
            <a:r>
              <a:rPr lang="en-US" sz="1200" dirty="0"/>
              <a:t> – Leaked or public data used to craft believable messages.</a:t>
            </a:r>
          </a:p>
          <a:p>
            <a:pPr indent="0">
              <a:lnSpc>
                <a:spcPct val="100000"/>
              </a:lnSpc>
              <a:buNone/>
              <a:tabLst>
                <a:tab pos="0" algn="l"/>
              </a:tabLst>
            </a:pPr>
            <a:endParaRPr lang="en-US" sz="1200" b="0" strike="noStrike" spc="-1" dirty="0">
              <a:solidFill>
                <a:srgbClr val="FFFFFF"/>
              </a:solidFill>
              <a:latin typeface="OpenSymbol"/>
            </a:endParaRPr>
          </a:p>
        </p:txBody>
      </p:sp>
      <p:pic>
        <p:nvPicPr>
          <p:cNvPr id="3076" name="Picture 4" descr="Phishing attack life cycle. | Download Scientific Diagram">
            <a:extLst>
              <a:ext uri="{FF2B5EF4-FFF2-40B4-BE49-F238E27FC236}">
                <a16:creationId xmlns:a16="http://schemas.microsoft.com/office/drawing/2014/main" id="{7BAD8326-8F16-09F0-309F-6D4006B69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820" y="396240"/>
            <a:ext cx="4082760" cy="443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79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D80B2-2930-2245-8FA6-08E05148AF98}"/>
            </a:ext>
          </a:extLst>
        </p:cNvPr>
        <p:cNvGrpSpPr/>
        <p:nvPr/>
      </p:nvGrpSpPr>
      <p:grpSpPr>
        <a:xfrm>
          <a:off x="0" y="0"/>
          <a:ext cx="0" cy="0"/>
          <a:chOff x="0" y="0"/>
          <a:chExt cx="0" cy="0"/>
        </a:xfrm>
      </p:grpSpPr>
      <p:sp>
        <p:nvSpPr>
          <p:cNvPr id="743" name="PlaceHolder 1">
            <a:extLst>
              <a:ext uri="{FF2B5EF4-FFF2-40B4-BE49-F238E27FC236}">
                <a16:creationId xmlns:a16="http://schemas.microsoft.com/office/drawing/2014/main" id="{60E96A01-080B-3F99-4BE1-772580125381}"/>
              </a:ext>
            </a:extLst>
          </p:cNvPr>
          <p:cNvSpPr>
            <a:spLocks noGrp="1"/>
          </p:cNvSpPr>
          <p:nvPr>
            <p:ph type="title"/>
          </p:nvPr>
        </p:nvSpPr>
        <p:spPr>
          <a:xfrm>
            <a:off x="759960" y="3428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Montserrat"/>
              </a:rPr>
              <a:t>Real</a:t>
            </a:r>
            <a:r>
              <a:rPr lang="en" sz="3000" b="1" spc="-1" dirty="0">
                <a:solidFill>
                  <a:schemeClr val="dk1"/>
                </a:solidFill>
                <a:latin typeface="Montserrat"/>
              </a:rPr>
              <a:t>-World Example</a:t>
            </a:r>
            <a:endParaRPr lang="fr-FR" sz="3000" b="0" strike="noStrike" spc="-1" dirty="0">
              <a:solidFill>
                <a:schemeClr val="dk1"/>
              </a:solidFill>
              <a:latin typeface="Arial"/>
            </a:endParaRPr>
          </a:p>
        </p:txBody>
      </p:sp>
      <p:sp>
        <p:nvSpPr>
          <p:cNvPr id="744" name="PlaceHolder 2">
            <a:extLst>
              <a:ext uri="{FF2B5EF4-FFF2-40B4-BE49-F238E27FC236}">
                <a16:creationId xmlns:a16="http://schemas.microsoft.com/office/drawing/2014/main" id="{AADD289F-55AA-0EF4-F758-9DEE70CD543D}"/>
              </a:ext>
            </a:extLst>
          </p:cNvPr>
          <p:cNvSpPr>
            <a:spLocks noGrp="1"/>
          </p:cNvSpPr>
          <p:nvPr>
            <p:ph type="subTitle"/>
          </p:nvPr>
        </p:nvSpPr>
        <p:spPr>
          <a:xfrm>
            <a:off x="759960" y="1664820"/>
            <a:ext cx="6479040" cy="2869080"/>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US" sz="1200" b="1" dirty="0"/>
              <a:t>Google and Facebook Scam (2013–2015)</a:t>
            </a:r>
            <a:r>
              <a:rPr lang="en-US" sz="1200" dirty="0"/>
              <a:t> – Attackers posed as a Taiwanese hardware company and sent fake invoices to Google and Facebook, tricking employees into wiring over $100 million to offshore accounts. The scam remained undetected for years.</a:t>
            </a:r>
          </a:p>
          <a:p>
            <a:pPr>
              <a:buFont typeface="Arial" panose="020B0604020202020204" pitchFamily="34" charset="0"/>
              <a:buChar char="•"/>
            </a:pPr>
            <a:r>
              <a:rPr lang="en-US" sz="1200" b="1" dirty="0"/>
              <a:t>Twitter Bitcoin Scam (2020)</a:t>
            </a:r>
            <a:r>
              <a:rPr lang="en-US" sz="1200" dirty="0"/>
              <a:t> – A group of attackers gained access to Twitter’s internal tools through social engineering, allowing them to hijack high-profile accounts (Elon Musk, Barack Obama, etc.) and post bitcoin scam messages, collecting over $100,000 in cryptocurrency.</a:t>
            </a:r>
          </a:p>
          <a:p>
            <a:pPr>
              <a:buFont typeface="Arial" panose="020B0604020202020204" pitchFamily="34" charset="0"/>
              <a:buChar char="•"/>
            </a:pPr>
            <a:r>
              <a:rPr lang="en-US" sz="1200" b="1" dirty="0"/>
              <a:t>Sony Pictures Hack (2014)</a:t>
            </a:r>
            <a:r>
              <a:rPr lang="en-US" sz="1200" dirty="0"/>
              <a:t> – Phishing emails containing malicious links were sent to Sony employees. Once clicked, the attackers accessed internal systems, leaking unreleased films, private employee data, and confidential emails. This caused significant financial and reputational damage.</a:t>
            </a:r>
          </a:p>
          <a:p>
            <a:pPr>
              <a:buFont typeface="Arial" panose="020B0604020202020204" pitchFamily="34" charset="0"/>
              <a:buChar char="•"/>
            </a:pPr>
            <a:r>
              <a:rPr lang="en-US" sz="1200" b="1" dirty="0"/>
              <a:t>Colonial Pipeline Ransomware (2021)</a:t>
            </a:r>
            <a:r>
              <a:rPr lang="en-US" sz="1200" dirty="0"/>
              <a:t> – Believed to be triggered by a compromised VPN password obtained through phishing. This led to a ransomware attack that disrupted gas supply across the East Coast of the U.S., costing millions in recovery and ransom.</a:t>
            </a:r>
          </a:p>
          <a:p>
            <a:pPr indent="0">
              <a:lnSpc>
                <a:spcPct val="100000"/>
              </a:lnSpc>
              <a:buNone/>
              <a:tabLst>
                <a:tab pos="0" algn="l"/>
              </a:tabLst>
            </a:pPr>
            <a:endParaRPr lang="en-US" sz="1200" b="0" strike="noStrike" spc="-1" dirty="0">
              <a:solidFill>
                <a:srgbClr val="FFFFFF"/>
              </a:solidFill>
              <a:latin typeface="OpenSymbol"/>
            </a:endParaRPr>
          </a:p>
        </p:txBody>
      </p:sp>
    </p:spTree>
    <p:extLst>
      <p:ext uri="{BB962C8B-B14F-4D97-AF65-F5344CB8AC3E}">
        <p14:creationId xmlns:p14="http://schemas.microsoft.com/office/powerpoint/2010/main" val="56270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044B4-D784-01C6-F761-7C2D82A3B611}"/>
            </a:ext>
          </a:extLst>
        </p:cNvPr>
        <p:cNvGrpSpPr/>
        <p:nvPr/>
      </p:nvGrpSpPr>
      <p:grpSpPr>
        <a:xfrm>
          <a:off x="0" y="0"/>
          <a:ext cx="0" cy="0"/>
          <a:chOff x="0" y="0"/>
          <a:chExt cx="0" cy="0"/>
        </a:xfrm>
      </p:grpSpPr>
      <p:sp>
        <p:nvSpPr>
          <p:cNvPr id="743" name="PlaceHolder 1">
            <a:extLst>
              <a:ext uri="{FF2B5EF4-FFF2-40B4-BE49-F238E27FC236}">
                <a16:creationId xmlns:a16="http://schemas.microsoft.com/office/drawing/2014/main" id="{63860247-8129-DAE3-EB1D-D95A47DB39AF}"/>
              </a:ext>
            </a:extLst>
          </p:cNvPr>
          <p:cNvSpPr>
            <a:spLocks noGrp="1"/>
          </p:cNvSpPr>
          <p:nvPr>
            <p:ph type="title"/>
          </p:nvPr>
        </p:nvSpPr>
        <p:spPr>
          <a:xfrm>
            <a:off x="378960" y="55248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1" strike="noStrike" spc="-1" dirty="0">
                <a:solidFill>
                  <a:schemeClr val="dk1"/>
                </a:solidFill>
                <a:latin typeface="Arial"/>
              </a:rPr>
              <a:t>How to Identify Phishing Attempts</a:t>
            </a:r>
          </a:p>
        </p:txBody>
      </p:sp>
      <p:sp>
        <p:nvSpPr>
          <p:cNvPr id="744" name="PlaceHolder 2">
            <a:extLst>
              <a:ext uri="{FF2B5EF4-FFF2-40B4-BE49-F238E27FC236}">
                <a16:creationId xmlns:a16="http://schemas.microsoft.com/office/drawing/2014/main" id="{6FAE9DFE-BA7D-C6C9-76EB-720B43FEF6B0}"/>
              </a:ext>
            </a:extLst>
          </p:cNvPr>
          <p:cNvSpPr>
            <a:spLocks noGrp="1"/>
          </p:cNvSpPr>
          <p:nvPr>
            <p:ph type="subTitle"/>
          </p:nvPr>
        </p:nvSpPr>
        <p:spPr>
          <a:xfrm>
            <a:off x="378960" y="1733400"/>
            <a:ext cx="3981240" cy="2579520"/>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US" sz="1200" b="1" dirty="0"/>
              <a:t>Suspicious Email Addresses</a:t>
            </a:r>
            <a:r>
              <a:rPr lang="en-US" sz="1200" dirty="0"/>
              <a:t> – Slight misspellings or unrelated domain names.</a:t>
            </a:r>
          </a:p>
          <a:p>
            <a:pPr>
              <a:buFont typeface="Arial" panose="020B0604020202020204" pitchFamily="34" charset="0"/>
              <a:buChar char="•"/>
            </a:pPr>
            <a:r>
              <a:rPr lang="en-US" sz="1200" b="1" dirty="0"/>
              <a:t>Unexpected Attachments or Links</a:t>
            </a:r>
            <a:r>
              <a:rPr lang="en-US" sz="1200" dirty="0"/>
              <a:t> – Especially from unknown senders.</a:t>
            </a:r>
          </a:p>
          <a:p>
            <a:pPr>
              <a:buFont typeface="Arial" panose="020B0604020202020204" pitchFamily="34" charset="0"/>
              <a:buChar char="•"/>
            </a:pPr>
            <a:r>
              <a:rPr lang="en-US" sz="1200" b="1" dirty="0"/>
              <a:t>Requests for Confidential Info</a:t>
            </a:r>
            <a:r>
              <a:rPr lang="en-US" sz="1200" dirty="0"/>
              <a:t> – Legitimate companies don't ask for credentials via email.</a:t>
            </a:r>
          </a:p>
          <a:p>
            <a:pPr>
              <a:buFont typeface="Arial" panose="020B0604020202020204" pitchFamily="34" charset="0"/>
              <a:buChar char="•"/>
            </a:pPr>
            <a:r>
              <a:rPr lang="en-US" sz="1200" b="1" dirty="0"/>
              <a:t>Poor Grammar &amp; Formatting</a:t>
            </a:r>
            <a:r>
              <a:rPr lang="en-US" sz="1200" dirty="0"/>
              <a:t> – Common in fraudulent messages.</a:t>
            </a:r>
          </a:p>
          <a:p>
            <a:pPr>
              <a:buFont typeface="Arial" panose="020B0604020202020204" pitchFamily="34" charset="0"/>
              <a:buChar char="•"/>
            </a:pPr>
            <a:r>
              <a:rPr lang="en-US" sz="1200" b="1" dirty="0"/>
              <a:t>Mismatch Between Display Name and Actual Email Address</a:t>
            </a:r>
            <a:endParaRPr lang="en-US" sz="1200" dirty="0"/>
          </a:p>
          <a:p>
            <a:pPr indent="0">
              <a:lnSpc>
                <a:spcPct val="100000"/>
              </a:lnSpc>
              <a:buNone/>
              <a:tabLst>
                <a:tab pos="0" algn="l"/>
              </a:tabLst>
            </a:pPr>
            <a:endParaRPr lang="en-US" sz="1200" b="0" strike="noStrike" spc="-1" dirty="0">
              <a:solidFill>
                <a:srgbClr val="FFFFFF"/>
              </a:solidFill>
              <a:latin typeface="OpenSymbol"/>
            </a:endParaRPr>
          </a:p>
        </p:txBody>
      </p:sp>
      <p:pic>
        <p:nvPicPr>
          <p:cNvPr id="4098" name="Picture 2" descr="Spam Warning Stock Illustrations – 7 ...">
            <a:extLst>
              <a:ext uri="{FF2B5EF4-FFF2-40B4-BE49-F238E27FC236}">
                <a16:creationId xmlns:a16="http://schemas.microsoft.com/office/drawing/2014/main" id="{DFED64E9-7A3C-FB15-B942-83A86D7FF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200" y="497220"/>
            <a:ext cx="4466407" cy="414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8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159E7-F800-1281-E8EE-5BBD1F7A6628}"/>
            </a:ext>
          </a:extLst>
        </p:cNvPr>
        <p:cNvGrpSpPr/>
        <p:nvPr/>
      </p:nvGrpSpPr>
      <p:grpSpPr>
        <a:xfrm>
          <a:off x="0" y="0"/>
          <a:ext cx="0" cy="0"/>
          <a:chOff x="0" y="0"/>
          <a:chExt cx="0" cy="0"/>
        </a:xfrm>
      </p:grpSpPr>
      <p:sp>
        <p:nvSpPr>
          <p:cNvPr id="743" name="PlaceHolder 1">
            <a:extLst>
              <a:ext uri="{FF2B5EF4-FFF2-40B4-BE49-F238E27FC236}">
                <a16:creationId xmlns:a16="http://schemas.microsoft.com/office/drawing/2014/main" id="{8267FC70-EBFA-8407-9C95-31478F71754C}"/>
              </a:ext>
            </a:extLst>
          </p:cNvPr>
          <p:cNvSpPr>
            <a:spLocks noGrp="1"/>
          </p:cNvSpPr>
          <p:nvPr>
            <p:ph type="title"/>
          </p:nvPr>
        </p:nvSpPr>
        <p:spPr>
          <a:xfrm>
            <a:off x="287520" y="4991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1" strike="noStrike" spc="-1" dirty="0">
                <a:solidFill>
                  <a:schemeClr val="dk1"/>
                </a:solidFill>
                <a:latin typeface="Arial"/>
              </a:rPr>
              <a:t>How to </a:t>
            </a:r>
            <a:r>
              <a:rPr lang="fr-FR" sz="3000" b="1" spc="-1" dirty="0">
                <a:solidFill>
                  <a:schemeClr val="dk1"/>
                </a:solidFill>
                <a:latin typeface="Arial"/>
              </a:rPr>
              <a:t>Prevent</a:t>
            </a:r>
            <a:r>
              <a:rPr lang="fr-FR" sz="3000" b="1" strike="noStrike" spc="-1" dirty="0">
                <a:solidFill>
                  <a:schemeClr val="dk1"/>
                </a:solidFill>
                <a:latin typeface="Arial"/>
              </a:rPr>
              <a:t> Phishing Attacks</a:t>
            </a:r>
          </a:p>
        </p:txBody>
      </p:sp>
      <p:sp>
        <p:nvSpPr>
          <p:cNvPr id="744" name="PlaceHolder 2">
            <a:extLst>
              <a:ext uri="{FF2B5EF4-FFF2-40B4-BE49-F238E27FC236}">
                <a16:creationId xmlns:a16="http://schemas.microsoft.com/office/drawing/2014/main" id="{A49CE207-9870-8E5E-A98F-24AB8AD7358D}"/>
              </a:ext>
            </a:extLst>
          </p:cNvPr>
          <p:cNvSpPr>
            <a:spLocks noGrp="1"/>
          </p:cNvSpPr>
          <p:nvPr>
            <p:ph type="subTitle"/>
          </p:nvPr>
        </p:nvSpPr>
        <p:spPr>
          <a:xfrm>
            <a:off x="114300" y="1672440"/>
            <a:ext cx="3981240" cy="3128160"/>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US" sz="1200" b="1" dirty="0"/>
              <a:t>Use Verified and Updated Security Software.</a:t>
            </a:r>
            <a:endParaRPr lang="en-US" sz="1200" dirty="0"/>
          </a:p>
          <a:p>
            <a:pPr>
              <a:buFont typeface="Arial" panose="020B0604020202020204" pitchFamily="34" charset="0"/>
              <a:buChar char="•"/>
            </a:pPr>
            <a:r>
              <a:rPr lang="en-US" sz="1200" b="1" dirty="0"/>
              <a:t>Regular Phishing Simulations and Security Training for Employees.</a:t>
            </a:r>
            <a:endParaRPr lang="en-US" sz="1200" dirty="0"/>
          </a:p>
          <a:p>
            <a:pPr>
              <a:buFont typeface="Arial" panose="020B0604020202020204" pitchFamily="34" charset="0"/>
              <a:buChar char="•"/>
            </a:pPr>
            <a:r>
              <a:rPr lang="en-US" sz="1200" b="1" dirty="0"/>
              <a:t>Deploy Anti-Phishing Toolbars and Firewalls.</a:t>
            </a:r>
            <a:endParaRPr lang="en-US" sz="1200" dirty="0"/>
          </a:p>
          <a:p>
            <a:pPr>
              <a:buFont typeface="Arial" panose="020B0604020202020204" pitchFamily="34" charset="0"/>
              <a:buChar char="•"/>
            </a:pPr>
            <a:r>
              <a:rPr lang="en-US" sz="1200" b="1" dirty="0"/>
              <a:t>Ensure HTTPS for Websites and Applications.</a:t>
            </a:r>
            <a:endParaRPr lang="en-US" sz="1200" dirty="0"/>
          </a:p>
          <a:p>
            <a:pPr>
              <a:buFont typeface="Arial" panose="020B0604020202020204" pitchFamily="34" charset="0"/>
              <a:buChar char="•"/>
            </a:pPr>
            <a:r>
              <a:rPr lang="en-US" sz="1200" b="1" dirty="0"/>
              <a:t>Verify Communications via Trusted Channels.</a:t>
            </a:r>
            <a:endParaRPr lang="en-US" sz="1200" dirty="0"/>
          </a:p>
          <a:p>
            <a:pPr>
              <a:buFont typeface="Arial" panose="020B0604020202020204" pitchFamily="34" charset="0"/>
              <a:buChar char="•"/>
            </a:pPr>
            <a:r>
              <a:rPr lang="en-US" sz="1200" b="1" dirty="0"/>
              <a:t>Utilize Threat Intelligence Platforms.</a:t>
            </a:r>
            <a:endParaRPr lang="en-US" sz="1200" dirty="0"/>
          </a:p>
          <a:p>
            <a:pPr indent="0">
              <a:lnSpc>
                <a:spcPct val="100000"/>
              </a:lnSpc>
              <a:buNone/>
              <a:tabLst>
                <a:tab pos="0" algn="l"/>
              </a:tabLst>
            </a:pPr>
            <a:endParaRPr lang="en-US" sz="1200" b="0" strike="noStrike" spc="-1" dirty="0">
              <a:solidFill>
                <a:srgbClr val="FFFFFF"/>
              </a:solidFill>
              <a:latin typeface="OpenSymbol"/>
            </a:endParaRPr>
          </a:p>
        </p:txBody>
      </p:sp>
      <p:pic>
        <p:nvPicPr>
          <p:cNvPr id="5122" name="Picture 2" descr="77,800+ Cyber Security Shield Stock Photos, Pictures &amp; Royalty-Free Images  - iStock">
            <a:extLst>
              <a:ext uri="{FF2B5EF4-FFF2-40B4-BE49-F238E27FC236}">
                <a16:creationId xmlns:a16="http://schemas.microsoft.com/office/drawing/2014/main" id="{4E20F929-9232-1CA8-BC3D-F1D81BBD1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680100"/>
            <a:ext cx="4819650" cy="378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48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4A5C8-C7AC-68B0-A071-3EFB76E8E5BA}"/>
            </a:ext>
          </a:extLst>
        </p:cNvPr>
        <p:cNvGrpSpPr/>
        <p:nvPr/>
      </p:nvGrpSpPr>
      <p:grpSpPr>
        <a:xfrm>
          <a:off x="0" y="0"/>
          <a:ext cx="0" cy="0"/>
          <a:chOff x="0" y="0"/>
          <a:chExt cx="0" cy="0"/>
        </a:xfrm>
      </p:grpSpPr>
      <p:sp>
        <p:nvSpPr>
          <p:cNvPr id="743" name="PlaceHolder 1">
            <a:extLst>
              <a:ext uri="{FF2B5EF4-FFF2-40B4-BE49-F238E27FC236}">
                <a16:creationId xmlns:a16="http://schemas.microsoft.com/office/drawing/2014/main" id="{D01F6497-FAA5-D4C6-508E-047629592B58}"/>
              </a:ext>
            </a:extLst>
          </p:cNvPr>
          <p:cNvSpPr>
            <a:spLocks noGrp="1"/>
          </p:cNvSpPr>
          <p:nvPr>
            <p:ph type="title"/>
          </p:nvPr>
        </p:nvSpPr>
        <p:spPr>
          <a:xfrm>
            <a:off x="439920" y="514380"/>
            <a:ext cx="618948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1" spc="-1" dirty="0">
                <a:solidFill>
                  <a:schemeClr val="dk1"/>
                </a:solidFill>
                <a:latin typeface="Arial"/>
              </a:rPr>
              <a:t>What to Do if You Fall for Phishing</a:t>
            </a:r>
            <a:endParaRPr lang="fr-FR" sz="3000" b="1" strike="noStrike" spc="-1" dirty="0">
              <a:solidFill>
                <a:schemeClr val="dk1"/>
              </a:solidFill>
              <a:latin typeface="Arial"/>
            </a:endParaRPr>
          </a:p>
        </p:txBody>
      </p:sp>
      <p:sp>
        <p:nvSpPr>
          <p:cNvPr id="744" name="PlaceHolder 2">
            <a:extLst>
              <a:ext uri="{FF2B5EF4-FFF2-40B4-BE49-F238E27FC236}">
                <a16:creationId xmlns:a16="http://schemas.microsoft.com/office/drawing/2014/main" id="{BD5E7DD7-8184-30E9-D2CB-423AB24BFFD3}"/>
              </a:ext>
            </a:extLst>
          </p:cNvPr>
          <p:cNvSpPr>
            <a:spLocks noGrp="1"/>
          </p:cNvSpPr>
          <p:nvPr>
            <p:ph type="subTitle"/>
          </p:nvPr>
        </p:nvSpPr>
        <p:spPr>
          <a:xfrm>
            <a:off x="439920" y="1596240"/>
            <a:ext cx="3981240" cy="3128160"/>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US" sz="1200" b="1" dirty="0"/>
              <a:t>Disconnect Affected Devices from the Network.</a:t>
            </a:r>
            <a:endParaRPr lang="en-US" sz="1200" dirty="0"/>
          </a:p>
          <a:p>
            <a:pPr>
              <a:buFont typeface="Arial" panose="020B0604020202020204" pitchFamily="34" charset="0"/>
              <a:buChar char="•"/>
            </a:pPr>
            <a:r>
              <a:rPr lang="en-US" sz="1200" b="1" dirty="0"/>
              <a:t>Reset All Related Account Passwords.</a:t>
            </a:r>
            <a:endParaRPr lang="en-US" sz="1200" dirty="0"/>
          </a:p>
          <a:p>
            <a:pPr>
              <a:buFont typeface="Arial" panose="020B0604020202020204" pitchFamily="34" charset="0"/>
              <a:buChar char="•"/>
            </a:pPr>
            <a:r>
              <a:rPr lang="en-US" sz="1200" b="1" dirty="0"/>
              <a:t>Notify Your Organization's Security Team Immediately.</a:t>
            </a:r>
            <a:endParaRPr lang="en-US" sz="1200" dirty="0"/>
          </a:p>
          <a:p>
            <a:pPr>
              <a:buFont typeface="Arial" panose="020B0604020202020204" pitchFamily="34" charset="0"/>
              <a:buChar char="•"/>
            </a:pPr>
            <a:r>
              <a:rPr lang="en-US" sz="1200" b="1" dirty="0"/>
              <a:t>Scan Systems Using Antivirus and Anti-Malware Tools.</a:t>
            </a:r>
            <a:endParaRPr lang="en-US" sz="1200" dirty="0"/>
          </a:p>
          <a:p>
            <a:pPr>
              <a:buFont typeface="Arial" panose="020B0604020202020204" pitchFamily="34" charset="0"/>
              <a:buChar char="•"/>
            </a:pPr>
            <a:r>
              <a:rPr lang="en-US" sz="1200" b="1" dirty="0"/>
              <a:t>Enable Fraud Alerts with Your Bank and Credit Agency.</a:t>
            </a:r>
            <a:endParaRPr lang="en-US" sz="1200" dirty="0"/>
          </a:p>
          <a:p>
            <a:pPr>
              <a:buFont typeface="Arial" panose="020B0604020202020204" pitchFamily="34" charset="0"/>
              <a:buChar char="•"/>
            </a:pPr>
            <a:r>
              <a:rPr lang="en-US" sz="1200" b="1" dirty="0"/>
              <a:t>Log the Incident and Learn from It.</a:t>
            </a:r>
            <a:endParaRPr lang="en-US" sz="1200" dirty="0"/>
          </a:p>
          <a:p>
            <a:pPr indent="0">
              <a:lnSpc>
                <a:spcPct val="100000"/>
              </a:lnSpc>
              <a:buNone/>
              <a:tabLst>
                <a:tab pos="0" algn="l"/>
              </a:tabLst>
            </a:pPr>
            <a:endParaRPr lang="en-US" sz="1200" b="0" strike="noStrike" spc="-1" dirty="0">
              <a:solidFill>
                <a:srgbClr val="FFFFFF"/>
              </a:solidFill>
              <a:latin typeface="OpenSymbol"/>
            </a:endParaRPr>
          </a:p>
        </p:txBody>
      </p:sp>
    </p:spTree>
    <p:extLst>
      <p:ext uri="{BB962C8B-B14F-4D97-AF65-F5344CB8AC3E}">
        <p14:creationId xmlns:p14="http://schemas.microsoft.com/office/powerpoint/2010/main" val="200756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E01C7-D6E7-26D2-9841-79560A0DC298}"/>
            </a:ext>
          </a:extLst>
        </p:cNvPr>
        <p:cNvGrpSpPr/>
        <p:nvPr/>
      </p:nvGrpSpPr>
      <p:grpSpPr>
        <a:xfrm>
          <a:off x="0" y="0"/>
          <a:ext cx="0" cy="0"/>
          <a:chOff x="0" y="0"/>
          <a:chExt cx="0" cy="0"/>
        </a:xfrm>
      </p:grpSpPr>
      <p:sp>
        <p:nvSpPr>
          <p:cNvPr id="743" name="PlaceHolder 1">
            <a:extLst>
              <a:ext uri="{FF2B5EF4-FFF2-40B4-BE49-F238E27FC236}">
                <a16:creationId xmlns:a16="http://schemas.microsoft.com/office/drawing/2014/main" id="{0C84FA01-6F88-F535-A636-BE03E78A52BC}"/>
              </a:ext>
            </a:extLst>
          </p:cNvPr>
          <p:cNvSpPr>
            <a:spLocks noGrp="1"/>
          </p:cNvSpPr>
          <p:nvPr>
            <p:ph type="title"/>
          </p:nvPr>
        </p:nvSpPr>
        <p:spPr>
          <a:xfrm>
            <a:off x="279900" y="64392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spc="-1" dirty="0">
                <a:solidFill>
                  <a:schemeClr val="dk1"/>
                </a:solidFill>
                <a:latin typeface="Arial"/>
              </a:rPr>
              <a:t>Conclusion</a:t>
            </a:r>
            <a:endParaRPr lang="fr-FR" sz="3000" b="1" strike="noStrike" spc="-1" dirty="0">
              <a:solidFill>
                <a:schemeClr val="dk1"/>
              </a:solidFill>
              <a:latin typeface="Arial"/>
            </a:endParaRPr>
          </a:p>
        </p:txBody>
      </p:sp>
      <p:sp>
        <p:nvSpPr>
          <p:cNvPr id="744" name="PlaceHolder 2">
            <a:extLst>
              <a:ext uri="{FF2B5EF4-FFF2-40B4-BE49-F238E27FC236}">
                <a16:creationId xmlns:a16="http://schemas.microsoft.com/office/drawing/2014/main" id="{85390A36-9E6C-A023-F0BE-9997C58005CD}"/>
              </a:ext>
            </a:extLst>
          </p:cNvPr>
          <p:cNvSpPr>
            <a:spLocks noGrp="1"/>
          </p:cNvSpPr>
          <p:nvPr>
            <p:ph type="subTitle"/>
          </p:nvPr>
        </p:nvSpPr>
        <p:spPr>
          <a:xfrm>
            <a:off x="164820" y="1672440"/>
            <a:ext cx="3981240" cy="3128160"/>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US" sz="1200" dirty="0"/>
              <a:t>Phishing continues to be a top method of cybercrime globally.</a:t>
            </a:r>
          </a:p>
          <a:p>
            <a:pPr>
              <a:buFont typeface="Arial" panose="020B0604020202020204" pitchFamily="34" charset="0"/>
              <a:buChar char="•"/>
            </a:pPr>
            <a:r>
              <a:rPr lang="en-US" sz="1200" dirty="0"/>
              <a:t>Ongoing awareness, proactive monitoring, and strong security practices are key defenses.</a:t>
            </a:r>
          </a:p>
          <a:p>
            <a:pPr>
              <a:buFont typeface="Arial" panose="020B0604020202020204" pitchFamily="34" charset="0"/>
              <a:buChar char="•"/>
            </a:pPr>
            <a:r>
              <a:rPr lang="en-US" sz="1200" dirty="0"/>
              <a:t>Encouraging a cybersecurity culture minimizes the risk and strengthens resilience.</a:t>
            </a:r>
          </a:p>
          <a:p>
            <a:pPr>
              <a:buFont typeface="Arial" panose="020B0604020202020204" pitchFamily="34" charset="0"/>
              <a:buChar char="•"/>
            </a:pPr>
            <a:r>
              <a:rPr lang="en-US" sz="1200" dirty="0"/>
              <a:t>Organizations should invest in continuous employee education, multi-layered defense systems, and routine incident response drills.</a:t>
            </a:r>
          </a:p>
          <a:p>
            <a:pPr>
              <a:buFont typeface="Arial" panose="020B0604020202020204" pitchFamily="34" charset="0"/>
              <a:buChar char="•"/>
            </a:pPr>
            <a:r>
              <a:rPr lang="en-US" sz="1200" dirty="0"/>
              <a:t>Building habits of caution—like verifying links, double-checking sources, and reporting suspicious messages—go a long way.</a:t>
            </a:r>
          </a:p>
          <a:p>
            <a:pPr indent="0">
              <a:lnSpc>
                <a:spcPct val="100000"/>
              </a:lnSpc>
              <a:buNone/>
              <a:tabLst>
                <a:tab pos="0" algn="l"/>
              </a:tabLst>
            </a:pPr>
            <a:endParaRPr lang="en-US" sz="1200" b="0" strike="noStrike" spc="-1" dirty="0">
              <a:solidFill>
                <a:srgbClr val="FFFFFF"/>
              </a:solidFill>
              <a:latin typeface="OpenSymbol"/>
            </a:endParaRPr>
          </a:p>
        </p:txBody>
      </p:sp>
      <p:pic>
        <p:nvPicPr>
          <p:cNvPr id="6146" name="Picture 2" descr="Cybersecurity Awareness: Definition, Importance &amp; More | Spanning">
            <a:extLst>
              <a:ext uri="{FF2B5EF4-FFF2-40B4-BE49-F238E27FC236}">
                <a16:creationId xmlns:a16="http://schemas.microsoft.com/office/drawing/2014/main" id="{282C45DC-B83D-DEFB-59CE-766011774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571500"/>
            <a:ext cx="51435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758985"/>
      </p:ext>
    </p:extLst>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634</Words>
  <Application>Microsoft Office PowerPoint</Application>
  <PresentationFormat>On-screen Show (16:9)</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Phishing Attacks – Awareness &amp; Prevention</vt:lpstr>
      <vt:lpstr>Introduction</vt:lpstr>
      <vt:lpstr>Types of Phishing Attacks</vt:lpstr>
      <vt:lpstr>Phishing Techniques</vt:lpstr>
      <vt:lpstr>Real-World Example</vt:lpstr>
      <vt:lpstr>How to Identify Phishing Attempts</vt:lpstr>
      <vt:lpstr>How to Prevent Phishing Attacks</vt:lpstr>
      <vt:lpstr>What to Do if You Fall for Phishing</vt:lpstr>
      <vt:lpstr>Conclusion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Rajeev Padala</dc:creator>
  <cp:lastModifiedBy>Rajeev Padala</cp:lastModifiedBy>
  <cp:revision>1</cp:revision>
  <dcterms:modified xsi:type="dcterms:W3CDTF">2025-04-04T05:37:09Z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2025-04-04T04:20:51Z</dcterms:created>
  <dc:creator>Unknown Creator</dc:creator>
  <dc:description/>
  <dc:language>en-US</dc:language>
  <cp:lastModifiedBy>Unknown Creator</cp:lastModifiedBy>
  <dcterms:modified xsi:type="dcterms:W3CDTF">2025-04-04T04:20:51Z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