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83" r:id="rId4"/>
    <p:sldId id="284" r:id="rId5"/>
    <p:sldId id="294" r:id="rId6"/>
    <p:sldId id="285" r:id="rId7"/>
    <p:sldId id="286" r:id="rId8"/>
    <p:sldId id="287" r:id="rId9"/>
    <p:sldId id="316" r:id="rId10"/>
    <p:sldId id="288" r:id="rId11"/>
    <p:sldId id="289" r:id="rId12"/>
    <p:sldId id="290" r:id="rId13"/>
    <p:sldId id="291" r:id="rId14"/>
    <p:sldId id="292" r:id="rId15"/>
    <p:sldId id="293" r:id="rId16"/>
    <p:sldId id="315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F69AC-A289-8B55-5D54-5C36225AC779}" v="384" dt="2024-07-05T01:00:34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13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20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078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37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2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8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4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4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7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6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5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 Search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 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417A-869C-DB78-DFCE-E1C518EB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 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E15B-803D-C81A-F9D5-10F084B2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153"/>
            <a:ext cx="8596668" cy="46012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Simulated Annealing is inspired by the annealing process in metallurgy. </a:t>
            </a:r>
          </a:p>
          <a:p>
            <a:r>
              <a:rPr lang="en-GB" dirty="0">
                <a:ea typeface="+mn-lt"/>
                <a:cs typeface="+mn-lt"/>
              </a:rPr>
              <a:t>It introduces a probability of accepting worse solutions, which decreases over time.</a:t>
            </a:r>
          </a:p>
          <a:p>
            <a:pPr marL="0" indent="0">
              <a:buNone/>
            </a:pPr>
            <a:r>
              <a:rPr lang="en-GB" dirty="0"/>
              <a:t>Algorithm: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dirty="0"/>
              <a:t>Start with an initial solution and temperature T.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dirty="0"/>
              <a:t>While T &gt; 0: </a:t>
            </a:r>
          </a:p>
          <a:p>
            <a:r>
              <a:rPr lang="en-GB" dirty="0"/>
              <a:t>Generate a random neighbour solution. </a:t>
            </a:r>
          </a:p>
          <a:p>
            <a:r>
              <a:rPr lang="en-GB" dirty="0"/>
              <a:t>If the neighbour is better, always move to it. </a:t>
            </a:r>
            <a:endParaRPr lang="en-GB"/>
          </a:p>
          <a:p>
            <a:r>
              <a:rPr lang="en-GB" dirty="0"/>
              <a:t>If the neighbour is worse, move to it with probability e^(-ΔE/T), where ΔE is the change in energy (cost). </a:t>
            </a:r>
          </a:p>
          <a:p>
            <a:r>
              <a:rPr lang="en-GB" dirty="0"/>
              <a:t>Decrease T according to a cooling schedule [3].</a:t>
            </a:r>
          </a:p>
        </p:txBody>
      </p:sp>
    </p:spTree>
    <p:extLst>
      <p:ext uri="{BB962C8B-B14F-4D97-AF65-F5344CB8AC3E}">
        <p14:creationId xmlns:p14="http://schemas.microsoft.com/office/powerpoint/2010/main" val="33462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E5A6-0052-C6C5-8D39-6BCAD221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 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5735-6CAC-4DDF-CB10-C6E50CDC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5335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Key Components:</a:t>
            </a:r>
            <a:endParaRPr lang="en-GB" dirty="0"/>
          </a:p>
          <a:p>
            <a:r>
              <a:rPr lang="en-GB" b="1" i="1" dirty="0">
                <a:ea typeface="+mn-lt"/>
                <a:cs typeface="+mn-lt"/>
              </a:rPr>
              <a:t>Initial Temperature</a:t>
            </a:r>
            <a:r>
              <a:rPr lang="en-GB" dirty="0">
                <a:ea typeface="+mn-lt"/>
                <a:cs typeface="+mn-lt"/>
              </a:rPr>
              <a:t>: Controls the initial probability of accepting worse solutions.</a:t>
            </a:r>
            <a:endParaRPr lang="en-GB" dirty="0"/>
          </a:p>
          <a:p>
            <a:r>
              <a:rPr lang="en-GB" b="1" i="1" dirty="0">
                <a:ea typeface="+mn-lt"/>
                <a:cs typeface="+mn-lt"/>
              </a:rPr>
              <a:t>Cooling Schedule</a:t>
            </a:r>
            <a:r>
              <a:rPr lang="en-GB" dirty="0">
                <a:ea typeface="+mn-lt"/>
                <a:cs typeface="+mn-lt"/>
              </a:rPr>
              <a:t>: Determines how the temperature decreases over time.</a:t>
            </a:r>
            <a:endParaRPr lang="en-GB" dirty="0"/>
          </a:p>
          <a:p>
            <a:r>
              <a:rPr lang="en-GB" b="1" i="1" dirty="0">
                <a:ea typeface="+mn-lt"/>
                <a:cs typeface="+mn-lt"/>
              </a:rPr>
              <a:t>Neighbor Generation</a:t>
            </a:r>
            <a:r>
              <a:rPr lang="en-GB" dirty="0">
                <a:ea typeface="+mn-lt"/>
                <a:cs typeface="+mn-lt"/>
              </a:rPr>
              <a:t>: Method to create nearby states.</a:t>
            </a:r>
            <a:endParaRPr lang="en-GB" dirty="0"/>
          </a:p>
          <a:p>
            <a:r>
              <a:rPr lang="en-GB" b="1" i="1" dirty="0">
                <a:ea typeface="+mn-lt"/>
                <a:cs typeface="+mn-lt"/>
              </a:rPr>
              <a:t>Energy Function</a:t>
            </a:r>
            <a:r>
              <a:rPr lang="en-GB" dirty="0">
                <a:ea typeface="+mn-lt"/>
                <a:cs typeface="+mn-lt"/>
              </a:rPr>
              <a:t>: Evaluates the quality of a solution [3].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CFC8661-229B-6ADC-1BA8-D8A6DFBE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7" y="3934855"/>
            <a:ext cx="6096000" cy="2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C8797-A535-4CA3-BECD-0FF17A5B0231}"/>
              </a:ext>
            </a:extLst>
          </p:cNvPr>
          <p:cNvSpPr txBox="1"/>
          <p:nvPr/>
        </p:nvSpPr>
        <p:spPr>
          <a:xfrm>
            <a:off x="7348105" y="4778086"/>
            <a:ext cx="529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15111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5109-85D0-0AA0-152F-F76AEB8D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 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43F5-5602-3E5A-2B37-E6D8E3D7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4642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Advantages: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Can escape local optima.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Convergence to global optimum is guaranteed with a proper cooling schedule (in theory).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Works well for problems with many local optima.</a:t>
            </a:r>
            <a:endParaRPr lang="en-GB" dirty="0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Disadvantages: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Performance heavily depends on the cooling schedule.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May be slower than simpler methods for some problems.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Requires careful tuning of parameters [3].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77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AB39-1115-C4AC-DFDA-F7CBE0FE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 Hill Climbing and Simulated 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7B7A-737F-1E0C-200F-80E78B3F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Local Optima: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Hill Climbing gets stuck in local optima.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Simulated Annealing can escape local optima.</a:t>
            </a:r>
            <a:endParaRPr lang="en-GB" dirty="0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Convergence: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Hill Climbing converges faster but to a local optimum.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Simulated Annealing converges slower but can find global optimum.</a:t>
            </a:r>
            <a:endParaRPr lang="en-GB" dirty="0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Complexity: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Hill Climbing is simpler to implement and understand.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Simulated Annealing requires more complex implementation and parameter tuning [3].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49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12B0-48DD-2C30-10BA-CDF99F7F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 Hill Climbing and Simulated Annealing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B117-54A4-2228-E4C6-78D02304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Randomness: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Hill Climbing is deterministic (except for random-restart variant).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Simulated Annealing incorporates randomness in its decisions.</a:t>
            </a:r>
            <a:endParaRPr lang="en-GB" dirty="0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Parameter Tuning: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Hill Climbing requires minimal tuning.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Simulated Annealing needs careful tuning of initial temperature and cooling schedule.</a:t>
            </a:r>
            <a:endParaRPr lang="en-GB" dirty="0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Problem Suitability: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Hill Climbing works well for problems with few local optima.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Simulated Annealing is better for problems with many local optima [3].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4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ACCF-31CC-D55E-FD6B-0FC8B5C4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 Hill Climbing and Simulated Annealing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3979-DF74-8546-9E90-A49713C5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 general, Hill Climbing might be preferred for its simplicity when the problem is well-behaved, </a:t>
            </a:r>
          </a:p>
          <a:p>
            <a:r>
              <a:rPr lang="en-GB" dirty="0">
                <a:ea typeface="+mn-lt"/>
                <a:cs typeface="+mn-lt"/>
              </a:rPr>
              <a:t>while Simulated Annealing could be chosen for more complex optimization problems where escaping local optima is crucial [3].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9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A1C6-8430-8EC6-A3D3-505CE688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 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0094-B419-099E-82DC-6D7F322C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299"/>
            <a:ext cx="8596668" cy="46150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a) VLSI Design: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Chip layout optimization in semiconductor manufacturing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Circuit board design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b) Image Processing: 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Image reconstruction and noise reduction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Feature matching in computer vision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c) Machine Learning: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Training neural networks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Hyperparameter optimization in complex models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d) Financial </a:t>
            </a:r>
            <a:r>
              <a:rPr lang="en-GB" err="1">
                <a:ea typeface="+mn-lt"/>
                <a:cs typeface="+mn-lt"/>
              </a:rPr>
              <a:t>Modeling</a:t>
            </a:r>
            <a:r>
              <a:rPr lang="en-GB" dirty="0">
                <a:ea typeface="+mn-lt"/>
                <a:cs typeface="+mn-lt"/>
              </a:rPr>
              <a:t>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Portfolio optimization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Risk management strategies [3]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21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D95C-133E-CF3D-24BE-105EB210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 Search Methods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C6FA-03C6-90ED-BA51-19E36A70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7813"/>
            <a:ext cx="8596668" cy="44835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Adversarial search is a technique used in artificial intelligence for decision making in scenarios where two or more agents with conflicting objectives interact. </a:t>
            </a:r>
          </a:p>
          <a:p>
            <a:r>
              <a:rPr lang="en-US" dirty="0">
                <a:ea typeface="+mn-lt"/>
                <a:cs typeface="+mn-lt"/>
              </a:rPr>
              <a:t>It's commonly used in two-player zero-sum games, where one player's gain is the other's loss.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Key concepts:</a:t>
            </a:r>
            <a:endParaRPr lang="en-US" dirty="0"/>
          </a:p>
          <a:p>
            <a:r>
              <a:rPr lang="en-US" b="1" i="1" u="sng" dirty="0">
                <a:ea typeface="+mn-lt"/>
                <a:cs typeface="+mn-lt"/>
              </a:rPr>
              <a:t>Game tree</a:t>
            </a:r>
            <a:r>
              <a:rPr lang="en-US" dirty="0">
                <a:ea typeface="+mn-lt"/>
                <a:cs typeface="+mn-lt"/>
              </a:rPr>
              <a:t>: A tree structure representing all possible game states and moves</a:t>
            </a:r>
            <a:endParaRPr lang="en-US" dirty="0"/>
          </a:p>
          <a:p>
            <a:r>
              <a:rPr lang="en-US" b="1" i="1" u="sng" dirty="0">
                <a:ea typeface="+mn-lt"/>
                <a:cs typeface="+mn-lt"/>
              </a:rPr>
              <a:t>Utility function</a:t>
            </a:r>
            <a:r>
              <a:rPr lang="en-US" dirty="0">
                <a:ea typeface="+mn-lt"/>
                <a:cs typeface="+mn-lt"/>
              </a:rPr>
              <a:t>: Evaluates the desirability of a game state</a:t>
            </a:r>
            <a:endParaRPr lang="en-US"/>
          </a:p>
          <a:p>
            <a:r>
              <a:rPr lang="en-US" b="1" i="1" u="sng" dirty="0">
                <a:ea typeface="+mn-lt"/>
                <a:cs typeface="+mn-lt"/>
              </a:rPr>
              <a:t>Terminal states</a:t>
            </a:r>
            <a:r>
              <a:rPr lang="en-US" dirty="0">
                <a:ea typeface="+mn-lt"/>
                <a:cs typeface="+mn-lt"/>
              </a:rPr>
              <a:t>: End game positions where the outcome is known</a:t>
            </a:r>
            <a:endParaRPr lang="en-US" dirty="0"/>
          </a:p>
          <a:p>
            <a:r>
              <a:rPr lang="en-US" b="1" i="1" u="sng" dirty="0">
                <a:ea typeface="+mn-lt"/>
                <a:cs typeface="+mn-lt"/>
              </a:rPr>
              <a:t>Depth-limited search</a:t>
            </a:r>
            <a:r>
              <a:rPr lang="en-US" dirty="0">
                <a:ea typeface="+mn-lt"/>
                <a:cs typeface="+mn-lt"/>
              </a:rPr>
              <a:t>: Searching to a fixed depth due to computational constraints [3].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4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7B1A-1E5F-0411-B2A4-F1C34C4D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Minimax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A4DA-0965-40A5-B4C7-EFCB49E3F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709"/>
            <a:ext cx="8596668" cy="4608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minimax algorithm is a fundamental adversarial search method used to find the optimal move for a player, assuming that the opponent plays optimally.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Basic Principle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Maximize your chances of winning while minimizing the opponent's chances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Algorithm Steps</a:t>
            </a:r>
            <a:r>
              <a:rPr lang="en-US" dirty="0">
                <a:ea typeface="+mn-lt"/>
                <a:cs typeface="+mn-lt"/>
              </a:rPr>
              <a:t>: </a:t>
            </a:r>
          </a:p>
          <a:p>
            <a:r>
              <a:rPr lang="en-US" dirty="0">
                <a:ea typeface="+mn-lt"/>
                <a:cs typeface="+mn-lt"/>
              </a:rPr>
              <a:t>a. Generate the entire game tree down to the terminal states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b. Apply the utility function to each terminal state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c. Back up the values from terminal states towards the root: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At Min nodes, choose the minimum value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At Max nodes, choose the maximum value d. Choose the move at the root with the highest minimax 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9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87B8-4E9A-56D6-2842-8A57EED8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Pseudocode</a:t>
            </a:r>
            <a:endParaRPr lang="en-US" dirty="0"/>
          </a:p>
        </p:txBody>
      </p:sp>
      <p:pic>
        <p:nvPicPr>
          <p:cNvPr id="4" name="Content Placeholder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2E150F6E-E898-23DF-108D-272FBB42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53" y="1525505"/>
            <a:ext cx="7619999" cy="452542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6D7F9-883C-554D-E7F5-27F0ED6A8E5F}"/>
              </a:ext>
            </a:extLst>
          </p:cNvPr>
          <p:cNvSpPr txBox="1"/>
          <p:nvPr/>
        </p:nvSpPr>
        <p:spPr>
          <a:xfrm>
            <a:off x="4629150" y="6250132"/>
            <a:ext cx="6078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994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5">
            <a:extLst>
              <a:ext uri="{FF2B5EF4-FFF2-40B4-BE49-F238E27FC236}">
                <a16:creationId xmlns:a16="http://schemas.microsoft.com/office/drawing/2014/main" id="{76FDDABC-8101-6A7D-7CBA-CAD3D7F4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Bibliography</a:t>
            </a:r>
          </a:p>
        </p:txBody>
      </p:sp>
      <p:sp>
        <p:nvSpPr>
          <p:cNvPr id="3074" name="Content Placeholder 2">
            <a:extLst>
              <a:ext uri="{FF2B5EF4-FFF2-40B4-BE49-F238E27FC236}">
                <a16:creationId xmlns:a16="http://schemas.microsoft.com/office/drawing/2014/main" id="{599E094C-03B6-79AB-0720-DF0D3FB5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574"/>
            <a:ext cx="8596668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eaLnBrk="1" hangingPunct="1"/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[1] </a:t>
            </a:r>
            <a:r>
              <a:rPr lang="en-US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S. J. Russell and P. Norvig. 2020,  </a:t>
            </a:r>
            <a:r>
              <a:rPr lang="en-US" altLang="en-US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Artificial Intelligence: A modern approach, Fourth Edition, Pearson.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[2] 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T.B.Shahi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, </a:t>
            </a:r>
            <a:r>
              <a:rPr lang="en-US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Artificial Intelligence, </a:t>
            </a:r>
            <a:r>
              <a:rPr lang="en-US" sz="2400" i="1" dirty="0" err="1">
                <a:solidFill>
                  <a:schemeClr val="tx1"/>
                </a:solidFill>
                <a:latin typeface="Times New Roman"/>
                <a:cs typeface="Times New Roman"/>
              </a:rPr>
              <a:t>B.Sc.CSIT</a:t>
            </a:r>
            <a:r>
              <a:rPr lang="en-US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/BIM, KEC Publication.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[3] Claude AI, version 3.5 Sonnet, 2024, </a:t>
            </a:r>
            <a:r>
              <a:rPr lang="en-US" sz="2400" i="1" u="sng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https://claude.ai</a:t>
            </a:r>
            <a:endParaRPr lang="en-US" i="1" u="sng">
              <a:solidFill>
                <a:schemeClr val="tx1"/>
              </a:solidFill>
              <a:latin typeface="Trebuchet MS"/>
              <a:ea typeface="+mn-lt"/>
              <a:cs typeface="Times New Roman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[4] ChatGPT, version 3.5/ 4o, 2024, </a:t>
            </a:r>
            <a:r>
              <a:rPr lang="en-US" sz="2400" i="1" u="sng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sz="2400" i="1" u="sng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https://chatgpt.com/</a:t>
            </a:r>
            <a:endParaRPr lang="en-US" i="1" u="sng">
              <a:latin typeface="Trebuchet MS" panose="020B0603020202020204"/>
              <a:cs typeface="Times New Roman"/>
            </a:endParaRPr>
          </a:p>
          <a:p>
            <a:pPr algn="just">
              <a:buFont typeface="Wingdings 3" charset="2"/>
              <a:buNone/>
            </a:pPr>
            <a:endParaRPr lang="en-US" alt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endParaRPr lang="en-US" alt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0062-0135-1EA1-E532-C4A4A41F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 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A8B5-148C-53C0-5DBC-9E6EF98E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90"/>
            <a:ext cx="8596668" cy="4642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Advantages: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Guaranteed to find the optimal move in deterministic, perfect information games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Conceptually simple and easy to implement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Limitations: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Exponential time complexity: O(</a:t>
            </a:r>
            <a:r>
              <a:rPr lang="en-US" dirty="0" err="1">
                <a:ea typeface="+mn-lt"/>
                <a:cs typeface="+mn-lt"/>
              </a:rPr>
              <a:t>b^d</a:t>
            </a:r>
            <a:r>
              <a:rPr lang="en-US" dirty="0">
                <a:ea typeface="+mn-lt"/>
                <a:cs typeface="+mn-lt"/>
              </a:rPr>
              <a:t>), where b is branching factor and d is depth.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Impractical for games with large branching factors or depths [3].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4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423A-1893-34B4-F27C-67948744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Alpha-Beta Pruning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219D-4897-3DB6-0E5D-4BDCD410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90"/>
            <a:ext cx="8596668" cy="5200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is an optimization technique for the minimax algorithm that significantly reduces the number of nodes evaluated in the game tree.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Basic Principle: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Maintain two values, </a:t>
            </a:r>
          </a:p>
          <a:p>
            <a:r>
              <a:rPr lang="en-US" b="1" i="1" u="sng" dirty="0">
                <a:ea typeface="+mn-lt"/>
                <a:cs typeface="+mn-lt"/>
              </a:rPr>
              <a:t>Alpha</a:t>
            </a:r>
            <a:r>
              <a:rPr lang="en-US" dirty="0">
                <a:ea typeface="+mn-lt"/>
                <a:cs typeface="+mn-lt"/>
              </a:rPr>
              <a:t> : the minimum score that the maximizing player is assured of </a:t>
            </a:r>
          </a:p>
          <a:p>
            <a:r>
              <a:rPr lang="en-US" b="1" i="1" u="sng" dirty="0">
                <a:ea typeface="+mn-lt"/>
                <a:cs typeface="+mn-lt"/>
              </a:rPr>
              <a:t>Beta</a:t>
            </a:r>
            <a:r>
              <a:rPr lang="en-US" dirty="0">
                <a:ea typeface="+mn-lt"/>
                <a:cs typeface="+mn-lt"/>
              </a:rPr>
              <a:t> : the maximum score that the minimizing player is assured of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Use these values to eliminate large portions of the search tree that cannot possibly influence the final decision.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Algorithm Steps: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a. Start the search with alpha = -∞ and beta = +∞ </a:t>
            </a:r>
          </a:p>
          <a:p>
            <a:r>
              <a:rPr lang="en-US" dirty="0">
                <a:ea typeface="+mn-lt"/>
                <a:cs typeface="+mn-lt"/>
              </a:rPr>
              <a:t>b. Update alpha and beta as the search progresses </a:t>
            </a:r>
          </a:p>
          <a:p>
            <a:r>
              <a:rPr lang="en-US" dirty="0">
                <a:ea typeface="+mn-lt"/>
                <a:cs typeface="+mn-lt"/>
              </a:rPr>
              <a:t>c. Prune (stop evaluating) a branch when the current node's value is outside the [alpha, beta] window [3].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CADC-513A-1B66-8479-CE83F36E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05F82B-B82A-61C1-E9F5-BA8391250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572" y="1406680"/>
            <a:ext cx="7089416" cy="500190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DCC63D-22B8-189B-8289-54B46E0B7527}"/>
              </a:ext>
            </a:extLst>
          </p:cNvPr>
          <p:cNvSpPr txBox="1"/>
          <p:nvPr/>
        </p:nvSpPr>
        <p:spPr>
          <a:xfrm>
            <a:off x="8436461" y="5078156"/>
            <a:ext cx="5703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50335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2EEE-9C6E-B7E4-9897-99452674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96F8-B227-95BC-06A7-DE48D206F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485"/>
            <a:ext cx="8596668" cy="5268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Advantages: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Drastically reduces the number of nodes evaluated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Best-case time complexity: O(b^(d/2))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Same optimal decision as regular minimax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Factors Affecting Efficiency: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Move ordering: Evaluating the best moves first improves pruning efficiency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Branching factor: More effective with larger branching factors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Depth of cutoffs: Earlier cutoffs lead to greater efficiency gains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Iterative Deepening: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Perform a series of alpha-beta searches with increasing depth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Improves move ordering and provides anytime behavior [3].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0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A744-4AC0-5CFB-3B01-84F28729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97E7-CBBF-2586-9632-781AB2C23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843"/>
            <a:ext cx="8596668" cy="4665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Classic Board Games: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Chess (e.g., </a:t>
            </a:r>
            <a:r>
              <a:rPr lang="en-US" dirty="0" err="1">
                <a:ea typeface="+mn-lt"/>
                <a:cs typeface="+mn-lt"/>
              </a:rPr>
              <a:t>DeepBlue</a:t>
            </a:r>
            <a:r>
              <a:rPr lang="en-US" dirty="0">
                <a:ea typeface="+mn-lt"/>
                <a:cs typeface="+mn-lt"/>
              </a:rPr>
              <a:t>, Stockfish)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Checkers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Othello/</a:t>
            </a:r>
            <a:r>
              <a:rPr lang="en-US" dirty="0" err="1">
                <a:ea typeface="+mn-lt"/>
                <a:cs typeface="+mn-lt"/>
              </a:rPr>
              <a:t>Reversi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Modern Game AI: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Used as part of more complex systems in Go, Poker, and video games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Decision Making: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Military strategy simulations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Automated negotiation systems [3]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4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A588-D63E-3D0A-2B51-B2DC7F73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Limitations and Future Directions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0774-E178-EA96-7450-E56F3865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560"/>
            <a:ext cx="8596668" cy="446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Scalability Issues: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Still impractical for games with very large branching factors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Handling Uncertainty: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Need for probabilistic models in games with incomplete information</a:t>
            </a: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Integration with Machine Learning: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Combining tree search with neural networks (e.g., AlphaZero approach)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Multi-agent Scenarios: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Extending to games with more than two players [3].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1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2C2E-2351-AAC5-F0F5-F9E9E2D9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 Search 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4F68-B06D-A01C-521A-ECCB3056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0380"/>
            <a:ext cx="8596668" cy="4130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search methods discussed earlier are useful for fully observable, deterministic, static, known environments where the solution is a sequence of actions.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But the real world is different. </a:t>
            </a:r>
          </a:p>
          <a:p>
            <a:r>
              <a:rPr lang="en-GB" dirty="0">
                <a:ea typeface="+mn-lt"/>
                <a:cs typeface="+mn-lt"/>
              </a:rPr>
              <a:t>Unlike systematic search methods that explore the entire search space, local search methods focus on improving a single current state iteratively. </a:t>
            </a:r>
          </a:p>
          <a:p>
            <a:r>
              <a:rPr lang="en-GB" dirty="0">
                <a:ea typeface="+mn-lt"/>
                <a:cs typeface="+mn-lt"/>
              </a:rPr>
              <a:t>Local search methods are a class of techniques used to solve optimization problems. </a:t>
            </a:r>
          </a:p>
          <a:p>
            <a:r>
              <a:rPr lang="en-GB" dirty="0">
                <a:ea typeface="+mn-lt"/>
                <a:cs typeface="+mn-lt"/>
              </a:rPr>
              <a:t>They are particularly useful for problems with large or infinite state spaces where finding a globally optimal solution is impractical due to memory constraints [3].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2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E347-507D-6AB0-7BFE-DC1BBF49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 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C337-862B-0108-74DC-F0DB434C6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067"/>
            <a:ext cx="8596668" cy="4506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Key characteristics of local search methods:</a:t>
            </a:r>
            <a:endParaRPr lang="en-GB" dirty="0"/>
          </a:p>
          <a:p>
            <a:r>
              <a:rPr lang="en-GB" dirty="0"/>
              <a:t>They maintain a single current state, not a search tree.</a:t>
            </a:r>
          </a:p>
          <a:p>
            <a:r>
              <a:rPr lang="en-GB" dirty="0">
                <a:ea typeface="+mn-lt"/>
                <a:cs typeface="+mn-lt"/>
              </a:rPr>
              <a:t>They move only to neighbouring states.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They generally do not maintain a search history.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They can often solve large-scale problems that systematic algorithms cannot.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 will discuss mainly two popular types of local search methods:</a:t>
            </a:r>
          </a:p>
          <a:p>
            <a:pPr marL="285750" indent="-285750"/>
            <a:r>
              <a:rPr lang="en-GB" dirty="0"/>
              <a:t>Hill Climbing </a:t>
            </a:r>
          </a:p>
          <a:p>
            <a:pPr marL="285750" indent="-285750"/>
            <a:r>
              <a:rPr lang="en-GB" dirty="0"/>
              <a:t>Simulated Annealing [3]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96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A513-2BCD-8D00-C58D-D7DBB1FA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Dimensional State Space Landscape</a:t>
            </a:r>
          </a:p>
        </p:txBody>
      </p:sp>
      <p:pic>
        <p:nvPicPr>
          <p:cNvPr id="4" name="Content Placeholder 3" descr="A diagram of a graph&#10;&#10;Description automatically generated">
            <a:extLst>
              <a:ext uri="{FF2B5EF4-FFF2-40B4-BE49-F238E27FC236}">
                <a16:creationId xmlns:a16="http://schemas.microsoft.com/office/drawing/2014/main" id="{B8124D7C-93E2-C62C-AB7B-08ABEA402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614" y="1709570"/>
            <a:ext cx="6927272" cy="36744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5ABB8-0879-C13C-399B-FA85A5091788}"/>
              </a:ext>
            </a:extLst>
          </p:cNvPr>
          <p:cNvSpPr txBox="1"/>
          <p:nvPr/>
        </p:nvSpPr>
        <p:spPr>
          <a:xfrm>
            <a:off x="4535632" y="5720195"/>
            <a:ext cx="529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04206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84CA-FA3C-0338-3009-4B1FB873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6146-BB88-7A79-2BEB-193C00FC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1717"/>
            <a:ext cx="8596668" cy="4559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Hill Climbing is a simple optimization algorithm that attempts to find a better solution by making incremental changes to a single solution.</a:t>
            </a:r>
            <a:endParaRPr lang="en-GB" dirty="0"/>
          </a:p>
          <a:p>
            <a:pPr marL="0" indent="0">
              <a:buNone/>
            </a:pPr>
            <a:r>
              <a:rPr lang="en-GB" b="1" i="1" u="sng" dirty="0">
                <a:ea typeface="+mn-lt"/>
                <a:cs typeface="+mn-lt"/>
              </a:rPr>
              <a:t>Algorithm: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1)Start with an initial solution.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2)Evaluate all neighbouring solutions.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3)If a neighbour is better than the current solution, move to that neighbour.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4)Repeat steps 2-3 until no better neighbour is found [3].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86D4721-B841-7206-D5E0-1810F527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82" y="4266344"/>
            <a:ext cx="6096000" cy="1376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245E1-FC14-F348-5F14-FAF064C1596D}"/>
              </a:ext>
            </a:extLst>
          </p:cNvPr>
          <p:cNvSpPr txBox="1"/>
          <p:nvPr/>
        </p:nvSpPr>
        <p:spPr>
          <a:xfrm>
            <a:off x="4535632" y="5720195"/>
            <a:ext cx="529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18616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BAB9-EEF2-9814-BB3E-F181F5C7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Hill 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0A2B-983B-CED5-49CF-4ABAA91E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4642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Types of Hill Climbing: </a:t>
            </a:r>
            <a:endParaRPr lang="en-US"/>
          </a:p>
          <a:p>
            <a:pPr>
              <a:buFont typeface="Wingdings" charset="2"/>
              <a:buChar char="Ø"/>
            </a:pPr>
            <a:r>
              <a:rPr lang="en-GB" dirty="0">
                <a:ea typeface="+mn-lt"/>
                <a:cs typeface="+mn-lt"/>
              </a:rPr>
              <a:t>a) </a:t>
            </a:r>
            <a:r>
              <a:rPr lang="en-GB" b="1" i="1" u="sng" dirty="0">
                <a:ea typeface="+mn-lt"/>
                <a:cs typeface="+mn-lt"/>
              </a:rPr>
              <a:t>Steepest Ascent</a:t>
            </a:r>
            <a:r>
              <a:rPr lang="en-GB" dirty="0">
                <a:ea typeface="+mn-lt"/>
                <a:cs typeface="+mn-lt"/>
              </a:rPr>
              <a:t>: Evaluates all neighbours and selects the best one. </a:t>
            </a:r>
          </a:p>
          <a:p>
            <a:pPr>
              <a:buFont typeface="Wingdings" charset="2"/>
              <a:buChar char="Ø"/>
            </a:pPr>
            <a:r>
              <a:rPr lang="en-GB" dirty="0">
                <a:ea typeface="+mn-lt"/>
                <a:cs typeface="+mn-lt"/>
              </a:rPr>
              <a:t>b) </a:t>
            </a:r>
            <a:r>
              <a:rPr lang="en-GB" b="1" i="1" u="sng" dirty="0">
                <a:ea typeface="+mn-lt"/>
                <a:cs typeface="+mn-lt"/>
              </a:rPr>
              <a:t>First-Choice</a:t>
            </a:r>
            <a:r>
              <a:rPr lang="en-GB" dirty="0">
                <a:ea typeface="+mn-lt"/>
                <a:cs typeface="+mn-lt"/>
              </a:rPr>
              <a:t>: Moves to the first improved neighbour it finds. </a:t>
            </a:r>
            <a:endParaRPr lang="en-GB"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GB" dirty="0">
                <a:ea typeface="+mn-lt"/>
                <a:cs typeface="+mn-lt"/>
              </a:rPr>
              <a:t>c) </a:t>
            </a:r>
            <a:r>
              <a:rPr lang="en-GB" b="1" i="1" u="sng" dirty="0">
                <a:ea typeface="+mn-lt"/>
                <a:cs typeface="+mn-lt"/>
              </a:rPr>
              <a:t>Random-Restart</a:t>
            </a:r>
            <a:r>
              <a:rPr lang="en-GB" dirty="0">
                <a:ea typeface="+mn-lt"/>
                <a:cs typeface="+mn-lt"/>
              </a:rPr>
              <a:t>: Performs multiple hill climbing runs starting from different random initial states [3].</a:t>
            </a:r>
          </a:p>
          <a:p>
            <a:pPr>
              <a:buFont typeface="Wingdings" charset="2"/>
              <a:buChar char="Ø"/>
            </a:pPr>
            <a:endParaRPr lang="en-GB" dirty="0"/>
          </a:p>
          <a:p>
            <a:pPr>
              <a:buFont typeface="Wingdings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2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84E2-24D7-A092-5CFD-7D675EA8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C2AA-46F4-994D-6554-6E5467A1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201"/>
            <a:ext cx="8596668" cy="4563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Advantages: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Simple to implement and understand.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Works well for many optimization problems.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Can quickly find a local optimum.</a:t>
            </a:r>
            <a:endParaRPr lang="en-GB" dirty="0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Disadvantages: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Can get stuck in local optima.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Sensitive to initial state.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Not suitable for problems with many local optima [3].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95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0255-54EB-E966-2588-48916813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F38A-74AE-32BD-07A5-6FA2C618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444"/>
            <a:ext cx="8596668" cy="4628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a) Machine Learning: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Local optimization in gradient-based learning algorithms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Hyperparameter tuning in simple models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b) Computer Vision: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Image segmentation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Local feature matching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c) Robotics: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Local path optimization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Sensor calibration [3]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098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Other Search Methods</vt:lpstr>
      <vt:lpstr>Bibliography</vt:lpstr>
      <vt:lpstr>Local Search Methods</vt:lpstr>
      <vt:lpstr>Key Characteristics</vt:lpstr>
      <vt:lpstr>One Dimensional State Space Landscape</vt:lpstr>
      <vt:lpstr>Hill Climbing</vt:lpstr>
      <vt:lpstr>Hill Climbing</vt:lpstr>
      <vt:lpstr>Hill Climbing</vt:lpstr>
      <vt:lpstr>Applications</vt:lpstr>
      <vt:lpstr>Simulated Annealing</vt:lpstr>
      <vt:lpstr>Simulated Annealing</vt:lpstr>
      <vt:lpstr>Simulated Annealing</vt:lpstr>
      <vt:lpstr>Comparison of Hill Climbing and Simulated Annealing</vt:lpstr>
      <vt:lpstr>Comparison of Hill Climbing and Simulated Annealing</vt:lpstr>
      <vt:lpstr>Comparison of Hill Climbing and Simulated Annealing</vt:lpstr>
      <vt:lpstr>Applications of Simulated Annealing</vt:lpstr>
      <vt:lpstr>Adversarial Search Methods </vt:lpstr>
      <vt:lpstr>The Minimax Algorithm</vt:lpstr>
      <vt:lpstr>Pseudocode</vt:lpstr>
      <vt:lpstr>Advantages and Limitations</vt:lpstr>
      <vt:lpstr>Alpha-Beta Pruning</vt:lpstr>
      <vt:lpstr>Pseudocode</vt:lpstr>
      <vt:lpstr>Advantages </vt:lpstr>
      <vt:lpstr>Applications</vt:lpstr>
      <vt:lpstr>Limitations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145</cp:revision>
  <dcterms:created xsi:type="dcterms:W3CDTF">2024-07-04T05:52:51Z</dcterms:created>
  <dcterms:modified xsi:type="dcterms:W3CDTF">2024-07-09T02:29:55Z</dcterms:modified>
</cp:coreProperties>
</file>