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95" r:id="rId8"/>
    <p:sldId id="296" r:id="rId9"/>
    <p:sldId id="297" r:id="rId10"/>
    <p:sldId id="298" r:id="rId11"/>
    <p:sldId id="263" r:id="rId12"/>
    <p:sldId id="264" r:id="rId13"/>
    <p:sldId id="306" r:id="rId14"/>
    <p:sldId id="265" r:id="rId15"/>
    <p:sldId id="307" r:id="rId16"/>
    <p:sldId id="266" r:id="rId17"/>
    <p:sldId id="308" r:id="rId18"/>
    <p:sldId id="267" r:id="rId19"/>
    <p:sldId id="309" r:id="rId20"/>
    <p:sldId id="310" r:id="rId21"/>
    <p:sldId id="279" r:id="rId22"/>
    <p:sldId id="280" r:id="rId23"/>
    <p:sldId id="281" r:id="rId24"/>
    <p:sldId id="282" r:id="rId25"/>
    <p:sldId id="268" r:id="rId26"/>
    <p:sldId id="299" r:id="rId27"/>
    <p:sldId id="300" r:id="rId28"/>
    <p:sldId id="301" r:id="rId29"/>
    <p:sldId id="302" r:id="rId30"/>
    <p:sldId id="305" r:id="rId31"/>
    <p:sldId id="303" r:id="rId32"/>
    <p:sldId id="304" r:id="rId33"/>
    <p:sldId id="270" r:id="rId34"/>
    <p:sldId id="312" r:id="rId35"/>
    <p:sldId id="271" r:id="rId36"/>
    <p:sldId id="311" r:id="rId37"/>
    <p:sldId id="274" r:id="rId38"/>
    <p:sldId id="276" r:id="rId39"/>
    <p:sldId id="277" r:id="rId40"/>
    <p:sldId id="278" r:id="rId41"/>
    <p:sldId id="272" r:id="rId42"/>
    <p:sldId id="314" r:id="rId43"/>
    <p:sldId id="313" r:id="rId44"/>
    <p:sldId id="273" r:id="rId4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52FA1-0E99-9C12-6E5D-CCA0D8C7146A}" v="3" dt="2024-07-04T01:08:23.062"/>
    <p1510:client id="{FE3A7593-D215-59FC-1DF1-A1D17087248D}" v="28" dt="2024-07-04T05:58:54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11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3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63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7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7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0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7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4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 solving by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Unit 3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403-2FDF-CBBC-9553-71597DDA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 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C464-FC15-6CA7-7CFF-92CC65D0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044"/>
            <a:ext cx="8596668" cy="541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most appropriate choice of data structure for storing the</a:t>
            </a:r>
            <a:r>
              <a:rPr lang="en-GB" b="1" dirty="0"/>
              <a:t> </a:t>
            </a:r>
            <a:r>
              <a:rPr lang="en-GB" b="1" i="1" dirty="0"/>
              <a:t>frontier</a:t>
            </a:r>
            <a:r>
              <a:rPr lang="en-GB" dirty="0"/>
              <a:t> or </a:t>
            </a:r>
            <a:r>
              <a:rPr lang="en-GB" b="1" i="1" dirty="0"/>
              <a:t>fringe</a:t>
            </a:r>
            <a:r>
              <a:rPr lang="en-GB" dirty="0"/>
              <a:t> is a </a:t>
            </a:r>
            <a:r>
              <a:rPr lang="en-GB" b="1" i="1" dirty="0"/>
              <a:t>queue</a:t>
            </a:r>
            <a:r>
              <a:rPr lang="en-GB" dirty="0"/>
              <a:t> of some kind, </a:t>
            </a:r>
            <a:r>
              <a:rPr lang="en-GB" dirty="0">
                <a:ea typeface="+mn-lt"/>
                <a:cs typeface="+mn-lt"/>
              </a:rPr>
              <a:t>because the operations on a </a:t>
            </a:r>
            <a:r>
              <a:rPr lang="en-GB" b="1" i="1" dirty="0">
                <a:ea typeface="+mn-lt"/>
                <a:cs typeface="+mn-lt"/>
              </a:rPr>
              <a:t>frontier</a:t>
            </a:r>
            <a:r>
              <a:rPr lang="en-GB" dirty="0">
                <a:ea typeface="+mn-lt"/>
                <a:cs typeface="+mn-lt"/>
              </a:rPr>
              <a:t> are:</a:t>
            </a:r>
          </a:p>
          <a:p>
            <a:r>
              <a:rPr lang="en-GB" i="1" dirty="0">
                <a:ea typeface="+mn-lt"/>
                <a:cs typeface="+mn-lt"/>
              </a:rPr>
              <a:t>IS-EMPTY(frontier)</a:t>
            </a:r>
            <a:r>
              <a:rPr lang="en-GB" dirty="0">
                <a:ea typeface="+mn-lt"/>
                <a:cs typeface="+mn-lt"/>
              </a:rPr>
              <a:t> returns true only if there are no nodes in the frontier. </a:t>
            </a:r>
          </a:p>
          <a:p>
            <a:r>
              <a:rPr lang="en-GB" i="1" dirty="0">
                <a:ea typeface="+mn-lt"/>
                <a:cs typeface="+mn-lt"/>
              </a:rPr>
              <a:t>POP(frontier)</a:t>
            </a:r>
            <a:r>
              <a:rPr lang="en-GB" dirty="0">
                <a:ea typeface="+mn-lt"/>
                <a:cs typeface="+mn-lt"/>
              </a:rPr>
              <a:t> removes the top node from the frontier and returns it. </a:t>
            </a:r>
          </a:p>
          <a:p>
            <a:r>
              <a:rPr lang="en-GB" i="1" dirty="0">
                <a:ea typeface="+mn-lt"/>
                <a:cs typeface="+mn-lt"/>
              </a:rPr>
              <a:t>TOP(frontier)</a:t>
            </a:r>
            <a:r>
              <a:rPr lang="en-GB" dirty="0">
                <a:ea typeface="+mn-lt"/>
                <a:cs typeface="+mn-lt"/>
              </a:rPr>
              <a:t> returns (but does not remove) the top node of the frontier. </a:t>
            </a:r>
          </a:p>
          <a:p>
            <a:r>
              <a:rPr lang="en-GB" i="1" dirty="0">
                <a:ea typeface="+mn-lt"/>
                <a:cs typeface="+mn-lt"/>
              </a:rPr>
              <a:t>ADD(node, frontier)</a:t>
            </a:r>
            <a:r>
              <a:rPr lang="en-GB" dirty="0">
                <a:ea typeface="+mn-lt"/>
                <a:cs typeface="+mn-lt"/>
              </a:rPr>
              <a:t> inserts node into its proper place in the queue.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Three types of queues mainly:</a:t>
            </a:r>
            <a:endParaRPr lang="en-GB"/>
          </a:p>
          <a:p>
            <a:r>
              <a:rPr lang="en-GB" b="1" i="1" u="sng" dirty="0"/>
              <a:t>Priority queue</a:t>
            </a:r>
            <a:r>
              <a:rPr lang="en-GB" dirty="0"/>
              <a:t>: </a:t>
            </a:r>
            <a:r>
              <a:rPr lang="en-GB" dirty="0">
                <a:ea typeface="+mn-lt"/>
                <a:cs typeface="+mn-lt"/>
              </a:rPr>
              <a:t>first pops the node with the minimum cost according to some evaluation function, f </a:t>
            </a:r>
          </a:p>
          <a:p>
            <a:r>
              <a:rPr lang="en-GB" dirty="0">
                <a:ea typeface="+mn-lt"/>
                <a:cs typeface="+mn-lt"/>
              </a:rPr>
              <a:t>First In First Out(FIFO) </a:t>
            </a:r>
            <a:r>
              <a:rPr lang="en-GB" b="1" i="1" u="sng" dirty="0">
                <a:ea typeface="+mn-lt"/>
                <a:cs typeface="+mn-lt"/>
              </a:rPr>
              <a:t>Queue</a:t>
            </a:r>
            <a:r>
              <a:rPr lang="en-GB" dirty="0">
                <a:ea typeface="+mn-lt"/>
                <a:cs typeface="+mn-lt"/>
              </a:rPr>
              <a:t>: pops the node first added to the queue</a:t>
            </a:r>
            <a:endParaRPr lang="en-GB" dirty="0"/>
          </a:p>
          <a:p>
            <a:r>
              <a:rPr lang="en-GB" dirty="0"/>
              <a:t>Last In First Out (LIFO)Queue or </a:t>
            </a:r>
            <a:r>
              <a:rPr lang="en-GB" b="1" i="1" u="sng" dirty="0"/>
              <a:t>Stack</a:t>
            </a:r>
            <a:r>
              <a:rPr lang="en-GB" dirty="0"/>
              <a:t>: pops the node last added to the queue</a:t>
            </a:r>
          </a:p>
          <a:p>
            <a:r>
              <a:rPr lang="en-GB" dirty="0">
                <a:ea typeface="+mn-lt"/>
                <a:cs typeface="+mn-lt"/>
              </a:rPr>
              <a:t>The reached states can be stored as a lookup table (e.g. a hash table( dictionary in python)) where each key is a state and each value is the node for that state [1].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19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D467-E733-4201-9F31-5EDC339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Uninformed search 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0E08-BA69-7A76-53C6-4A40653C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783"/>
            <a:ext cx="8596668" cy="4301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Breadth-First Search (BFS)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Depth-First Search (DFS)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Uniform-Cost Search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Iterative Deepening Search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8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98B6-F143-5A3A-E7FD-3E52A2E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Breadth-First Search (BFS)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5BF4-772C-58C1-826C-9813B209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899"/>
            <a:ext cx="8596668" cy="55710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Explores all nodes at the present depth before moving to nodes at the next depth level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Complete and optimal for unweighted graphs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Time and space complexity: O(</a:t>
            </a:r>
            <a:r>
              <a:rPr lang="en-GB" dirty="0" err="1">
                <a:ea typeface="+mn-lt"/>
                <a:cs typeface="+mn-lt"/>
              </a:rPr>
              <a:t>b^d</a:t>
            </a:r>
            <a:r>
              <a:rPr lang="en-GB" dirty="0">
                <a:ea typeface="+mn-lt"/>
                <a:cs typeface="+mn-lt"/>
              </a:rPr>
              <a:t>), where b is branching factor and d is depth [3]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3989A6-6ABF-ADD5-0960-C1452B3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78" y="3234212"/>
            <a:ext cx="6096000" cy="338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2FC0F-AB14-8C53-2147-E4B6EDC78358}"/>
              </a:ext>
            </a:extLst>
          </p:cNvPr>
          <p:cNvSpPr txBox="1"/>
          <p:nvPr/>
        </p:nvSpPr>
        <p:spPr>
          <a:xfrm>
            <a:off x="8276359" y="4681104"/>
            <a:ext cx="529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9647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FF3F-BD3B-5485-6B48-587FDD2D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3048-1D25-B7C3-C6DA-EF612845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899"/>
            <a:ext cx="8596668" cy="47674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Social Network Analysis: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Finding shortest connection chains between users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Analyzing</a:t>
            </a:r>
            <a:r>
              <a:rPr lang="en-GB" dirty="0">
                <a:ea typeface="+mn-lt"/>
                <a:cs typeface="+mn-lt"/>
              </a:rPr>
              <a:t> friend circles and community structures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b) Web Crawling: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Indexing web pages for search engines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Mapping website structures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Network Routing: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Finding shortest paths in computer networks with uniform costs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d) Puzzle Solving: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Solving sliding puzzles or similar games with minimal moves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e) Garbage Collection in Programming Languages: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Identifying unreachable objects in memory management 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37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84B-C934-8847-931B-A08F512E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Depth-First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42CD-E98B-CA86-21A6-65C88DA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642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Explores as far as possible along each branch before backtracking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Not complete (can get stuck in infinite loops) and not optimal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Time complexity: O(</a:t>
            </a:r>
            <a:r>
              <a:rPr lang="en-GB" dirty="0" err="1">
                <a:ea typeface="+mn-lt"/>
                <a:cs typeface="+mn-lt"/>
              </a:rPr>
              <a:t>b^m</a:t>
            </a:r>
            <a:r>
              <a:rPr lang="en-GB" dirty="0">
                <a:ea typeface="+mn-lt"/>
                <a:cs typeface="+mn-lt"/>
              </a:rPr>
              <a:t>), space complexity: O(bm), where m is maximum depth 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8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0A13-A8DF-7820-5DCB-B2510487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9517-4D8E-F0D9-81F5-C1425153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571"/>
            <a:ext cx="8596668" cy="4545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Maze Solving: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Finding paths through mazes in games or robotics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b) Topological Sorting: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Scheduling tasks with dependencies (e.g., in build systems or project management)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Cycle Detection: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Identifying circular dependencies in software or financial systems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d) File System Operations: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Searching for files, calculating directory sizes, or copying directory structures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e) Constraint Satisfaction Problems: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Solving Sudoku puzzles or similar logic games 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64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CD8A-7C64-93C7-3509-A52F6009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Uniform-Cost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2CC4-D183-79BD-C0CA-EC64C46E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Expands the node with the lowest path cost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Complete and optimal if step costs are non-negative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Time and space complexity: O(b^(C*/ε)), where C* is the cost of the optimal solution and ε is the minimum action cost [3]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CACBD855-14F7-EF1D-40EE-0E4BB43F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82" y="4102768"/>
            <a:ext cx="6096000" cy="48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0D836-DDD9-AE4B-4356-760D34712D5A}"/>
              </a:ext>
            </a:extLst>
          </p:cNvPr>
          <p:cNvSpPr txBox="1"/>
          <p:nvPr/>
        </p:nvSpPr>
        <p:spPr>
          <a:xfrm>
            <a:off x="3884468" y="4750377"/>
            <a:ext cx="529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3155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690C-740D-C404-8D41-8B0420A8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A61-1A60-0BDE-C322-9BF2DC6C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7862"/>
            <a:ext cx="8596668" cy="4573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a) GPS Navigation: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Finding lowest-cost routes when costs vary (e.g., considering traffic, tolls)</a:t>
            </a:r>
            <a:endParaRPr lang="en-GB" dirty="0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b) Network Packet Routing: 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Determining optimal paths for data packets in networks with varying link costs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Resource Allocation: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Optimizing distribution of resources in manufacturing or supply chain management</a:t>
            </a:r>
            <a:endParaRPr lang="en-GB" dirty="0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d) Financial Planning: 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Finding lowest-cost investment strategies or debt repayment plans 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0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A4EA-A32F-0DF0-7A51-09175162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Iterative Deepening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CC05-2F5F-8E10-389B-07C09070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899"/>
            <a:ext cx="8596668" cy="4767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Combines advantages of BFS and DFS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Performs repeated depth-limited searches, increasing the depth limit each time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Complete and optimal, with time complexity O(</a:t>
            </a:r>
            <a:r>
              <a:rPr lang="en-GB" dirty="0" err="1">
                <a:ea typeface="+mn-lt"/>
                <a:cs typeface="+mn-lt"/>
              </a:rPr>
              <a:t>b^d</a:t>
            </a:r>
            <a:r>
              <a:rPr lang="en-GB" dirty="0">
                <a:ea typeface="+mn-lt"/>
                <a:cs typeface="+mn-lt"/>
              </a:rPr>
              <a:t>) and space complexity O(bd) [3]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0B6293-F09A-4403-289E-3FCA4959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06710"/>
            <a:ext cx="6096000" cy="3415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4F93B-FF0D-F3AF-BDB2-5F565D67BFF0}"/>
              </a:ext>
            </a:extLst>
          </p:cNvPr>
          <p:cNvSpPr txBox="1"/>
          <p:nvPr/>
        </p:nvSpPr>
        <p:spPr>
          <a:xfrm>
            <a:off x="8276359" y="4681104"/>
            <a:ext cx="529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7075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7ACB-0308-0CA1-8F25-A18949A2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510E-2528-1C4F-BFCF-BE26C6EC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485"/>
            <a:ext cx="8596668" cy="47678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Game AI: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Decision making in chess engines or other strategy games with large state spaces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b) Automated Planning: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Generating action sequences in robotic task planning or logistics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Theorem Proving: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Exploring logical consequence chains in automated reasoning systems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d) Hierarchical Task Decomposition: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Breaking down complex tasks in project management or manufacturing processes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1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5">
            <a:extLst>
              <a:ext uri="{FF2B5EF4-FFF2-40B4-BE49-F238E27FC236}">
                <a16:creationId xmlns:a16="http://schemas.microsoft.com/office/drawing/2014/main" id="{76FDDABC-8101-6A7D-7CBA-CAD3D7F4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Bibliography</a:t>
            </a:r>
          </a:p>
        </p:txBody>
      </p:sp>
      <p:sp>
        <p:nvSpPr>
          <p:cNvPr id="3074" name="Content Placeholder 2">
            <a:extLst>
              <a:ext uri="{FF2B5EF4-FFF2-40B4-BE49-F238E27FC236}">
                <a16:creationId xmlns:a16="http://schemas.microsoft.com/office/drawing/2014/main" id="{599E094C-03B6-79AB-0720-DF0D3FB5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74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/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[1] </a:t>
            </a:r>
            <a:r>
              <a:rPr lang="en-US" alt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S. J. Russell and P. Norvig. 2020,  </a:t>
            </a:r>
            <a:r>
              <a:rPr lang="en-US" alt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Artificial Intelligence: A modern approach, Fourth Edition, Pearson.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[2] 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T.B.Shahi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, </a:t>
            </a:r>
            <a:r>
              <a:rPr 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Artificial Intelligence, </a:t>
            </a:r>
            <a:r>
              <a:rPr lang="en-US" sz="2400" i="1" dirty="0" err="1">
                <a:solidFill>
                  <a:schemeClr val="tx1"/>
                </a:solidFill>
                <a:latin typeface="Times New Roman"/>
                <a:cs typeface="Times New Roman"/>
              </a:rPr>
              <a:t>B.Sc.CSIT</a:t>
            </a:r>
            <a:r>
              <a:rPr 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/BIM, KEC Publication.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[3] Claude AI, version 3.5 Sonnet, 2024, </a:t>
            </a:r>
            <a:r>
              <a:rPr lang="en-US" sz="2400" i="1" u="sng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https://claude.ai</a:t>
            </a:r>
            <a:endParaRPr lang="en-US" i="1" u="sng">
              <a:solidFill>
                <a:schemeClr val="tx1"/>
              </a:solidFill>
              <a:latin typeface="Trebuchet MS"/>
              <a:ea typeface="+mn-lt"/>
              <a:cs typeface="Times New Roman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[4] ChatGPT, version 3.5/ 4o, 2024, </a:t>
            </a:r>
            <a:r>
              <a:rPr lang="en-US" sz="2400" i="1" u="sng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400" i="1" u="sng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https://chatgpt.com/</a:t>
            </a:r>
            <a:endParaRPr lang="en-US" i="1" u="sng">
              <a:latin typeface="Trebuchet MS" panose="020B0603020202020204"/>
              <a:cs typeface="Times New Roman"/>
            </a:endParaRPr>
          </a:p>
          <a:p>
            <a:pPr algn="just">
              <a:buFont typeface="Wingdings 3" charset="2"/>
              <a:buNone/>
            </a:pPr>
            <a:endParaRPr lang="en-US" alt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endParaRPr lang="en-US" alt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FBE3-93FF-90A5-BA39-B1F5AF97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applications of uninformed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89BD-2346-BAAF-8A66-F15A23D4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These uninformed search methods are particularly useful in scenarios where domain-specific knowledge is limited or where the problem structure is relatively simple. </a:t>
            </a:r>
          </a:p>
          <a:p>
            <a:r>
              <a:rPr lang="en-GB" dirty="0">
                <a:ea typeface="+mn-lt"/>
                <a:cs typeface="+mn-lt"/>
              </a:rPr>
              <a:t>They provide robust, general-purpose solutions that can be applied across a wide range of domains.</a:t>
            </a:r>
          </a:p>
          <a:p>
            <a:r>
              <a:rPr lang="en-GB" dirty="0">
                <a:ea typeface="+mn-lt"/>
                <a:cs typeface="+mn-lt"/>
              </a:rPr>
              <a:t>However, for more complex or large-scale problems, informed search methods or more advanced AI techniques are often preferred due to their improved efficiency [3].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74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D2A-C467-2C34-8AD8-428C63B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BFS vs DFS vs UCS vs 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E5A6-6FC3-4F7F-4FC3-FF1BAD0E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90"/>
            <a:ext cx="8596668" cy="52682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Search Strategy: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Explores all nodes at the current depth before moving deeper.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Explores as far as possible along each branch before backtracking.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Explores nodes in order of increasing path cost.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Repeatedly performs depth-limited DFS, increasing the depth limit each time.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Completeness: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Complete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Complete for finite spaces, not for infinite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Complete if step costs are positive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Complete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Optimality: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Optimal for unweighted graphs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Not optimal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Optimal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Optimal for unweighted graphs [3]</a:t>
            </a:r>
            <a:endParaRPr lang="en-GB" dirty="0"/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83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D2A-C467-2C34-8AD8-428C63B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BFS vs DFS vs UCS vs 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E5A6-6FC3-4F7F-4FC3-FF1BAD0E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90"/>
            <a:ext cx="8596668" cy="523417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Space Complexity: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O(</a:t>
            </a:r>
            <a:r>
              <a:rPr lang="en-GB" dirty="0" err="1">
                <a:ea typeface="+mn-lt"/>
                <a:cs typeface="+mn-lt"/>
              </a:rPr>
              <a:t>b^d</a:t>
            </a:r>
            <a:r>
              <a:rPr lang="en-GB" dirty="0">
                <a:ea typeface="+mn-lt"/>
                <a:cs typeface="+mn-lt"/>
              </a:rPr>
              <a:t>), where b is branching factor and d is solution depth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O(bm), where m is maximum depth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O(b^(C*/ε)), where C* is optimal solution cost and ε is minimum step cost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O(bd)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Time Complexity: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O(</a:t>
            </a:r>
            <a:r>
              <a:rPr lang="en-GB" dirty="0" err="1">
                <a:ea typeface="+mn-lt"/>
                <a:cs typeface="+mn-lt"/>
              </a:rPr>
              <a:t>b^d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O(</a:t>
            </a:r>
            <a:r>
              <a:rPr lang="en-GB" dirty="0" err="1">
                <a:ea typeface="+mn-lt"/>
                <a:cs typeface="+mn-lt"/>
              </a:rPr>
              <a:t>b^m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O(b^(C*/ε))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O(</a:t>
            </a:r>
            <a:r>
              <a:rPr lang="en-GB" dirty="0" err="1">
                <a:ea typeface="+mn-lt"/>
                <a:cs typeface="+mn-lt"/>
              </a:rPr>
              <a:t>b^d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Memory Usage: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High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Low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High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Low 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31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D2A-C467-2C34-8AD8-428C63B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BFS vs DFS vs UCS vs 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E5A6-6FC3-4F7F-4FC3-FF1BAD0E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90"/>
            <a:ext cx="8596668" cy="52228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Handling of Cycles: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Handles well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Can get trapped without cycle detection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Handles well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Handles well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Suitability for Infinite Spaces: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Not suitable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Can work if solution exists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Works if solution with finite cost exists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Can work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Order of Node Expansion: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Level by level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Deepest unexpanded node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Lowest cumulative path cost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Combines depth-first and breadth-first approaches 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D2A-C467-2C34-8AD8-428C63B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BFS vs DFS vs UCS vs 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E5A6-6FC3-4F7F-4FC3-FF1BAD0E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90"/>
            <a:ext cx="8596668" cy="4642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Implementation Complexity: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BFS: Simple (queue-based)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DFS: Simple (stack-based or recursive)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UCS: Moderate (priority queue-based)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IDS: Moderate (combines aspects of BFS and DFS)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 General, </a:t>
            </a:r>
          </a:p>
          <a:p>
            <a:r>
              <a:rPr lang="en-GB" dirty="0">
                <a:ea typeface="+mn-lt"/>
                <a:cs typeface="+mn-lt"/>
              </a:rPr>
              <a:t>BFS is good for shallow, wide trees; </a:t>
            </a:r>
          </a:p>
          <a:p>
            <a:r>
              <a:rPr lang="en-GB" dirty="0">
                <a:ea typeface="+mn-lt"/>
                <a:cs typeface="+mn-lt"/>
              </a:rPr>
              <a:t>DFS for deep trees or limited memory; </a:t>
            </a:r>
          </a:p>
          <a:p>
            <a:r>
              <a:rPr lang="en-GB" dirty="0">
                <a:ea typeface="+mn-lt"/>
                <a:cs typeface="+mn-lt"/>
              </a:rPr>
              <a:t>UCS for weighted graphs; and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IDS as a memory-efficient alternative to BFS that works well in unknown-depth spaces [3].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88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A38C-CBDA-A6D6-FAF6-82DD55E4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Informed Search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E3A6-2338-7EF8-45DA-C60F43B6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037"/>
            <a:ext cx="8596668" cy="4324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Some information of the problem domain also known as heuristics is used to guide through the search space for efficiently finding the solution [2]. 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In a general sense, heuristics signal how far are we currently from the goal state. 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Main types:</a:t>
            </a:r>
          </a:p>
          <a:p>
            <a:r>
              <a:rPr lang="en-GB" dirty="0">
                <a:ea typeface="+mn-lt"/>
                <a:cs typeface="+mn-lt"/>
              </a:rPr>
              <a:t>Greedy Best-First Search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 Search</a:t>
            </a:r>
          </a:p>
          <a:p>
            <a:r>
              <a:rPr lang="en-GB" dirty="0">
                <a:ea typeface="+mn-lt"/>
                <a:cs typeface="+mn-lt"/>
              </a:rPr>
              <a:t>Iterative Deepening A* (IDA*)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90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FDE7-5184-7158-957B-929F7A9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574D-4A2E-5C2A-31F9-B27A0528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948"/>
            <a:ext cx="8596668" cy="4540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the context of search algorithms, a heuristic function h(n)</a:t>
            </a:r>
            <a:r>
              <a:rPr lang="en-GB" b="1" i="1" u="sng" dirty="0">
                <a:ea typeface="+mn-lt"/>
                <a:cs typeface="+mn-lt"/>
              </a:rPr>
              <a:t> estimates</a:t>
            </a:r>
            <a:r>
              <a:rPr lang="en-GB" dirty="0">
                <a:ea typeface="+mn-lt"/>
                <a:cs typeface="+mn-lt"/>
              </a:rPr>
              <a:t> the cost of the cheapest path from node n to a goal node [3].</a:t>
            </a:r>
          </a:p>
          <a:p>
            <a:pPr marL="0" indent="0">
              <a:buNone/>
            </a:pPr>
            <a:r>
              <a:rPr lang="en-GB" dirty="0"/>
              <a:t>Key Characteristics:</a:t>
            </a:r>
          </a:p>
          <a:p>
            <a:r>
              <a:rPr lang="en-GB" dirty="0"/>
              <a:t>Admissibility</a:t>
            </a:r>
            <a:endParaRPr lang="en-GB"/>
          </a:p>
          <a:p>
            <a:r>
              <a:rPr lang="en-GB" dirty="0"/>
              <a:t>Consistency</a:t>
            </a:r>
            <a:endParaRPr lang="en-GB"/>
          </a:p>
          <a:p>
            <a:r>
              <a:rPr lang="en-GB" dirty="0" err="1"/>
              <a:t>Informedness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073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6E13-D1BA-96BF-638F-1F49E3D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971A-2595-761D-60E6-55D50F1E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heuristic h(n) is admissible if it never overestimates the cost to reach the goal.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Formally: h(n) ≤ h*(n) for all n, where h*(n) is the true cost.</a:t>
            </a:r>
          </a:p>
          <a:p>
            <a:r>
              <a:rPr lang="en-GB" dirty="0">
                <a:ea typeface="+mn-lt"/>
                <a:cs typeface="+mn-lt"/>
              </a:rPr>
              <a:t>Ensures optimality in algorithms like A* [3].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91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AC57-FFA4-CC7D-1321-21C989F1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BD36-AE0A-4608-949A-0677F52E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heuristic is consistent if its estimate is always less than or equal to the estimated distance from any neighbouring vertex to the goal, plus the cost of reaching that neighbour.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Formally: h(n) ≤ c(</a:t>
            </a:r>
            <a:r>
              <a:rPr lang="en-GB" dirty="0" err="1">
                <a:ea typeface="+mn-lt"/>
                <a:cs typeface="+mn-lt"/>
              </a:rPr>
              <a:t>n,a,n</a:t>
            </a:r>
            <a:r>
              <a:rPr lang="en-GB" dirty="0">
                <a:ea typeface="+mn-lt"/>
                <a:cs typeface="+mn-lt"/>
              </a:rPr>
              <a:t>') + h(n') for every node n and its successor n'.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Consistency implies admissibility.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Guarantees that A* expands nodes in order of increasing f = g + h.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432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8744-F995-E185-383F-D886283E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D79D-40A4-26EE-C92E-B1FF6BC1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more informed heuristic provides better estimates and typically leads to faster search.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However, computing a more informed heuristic might be more time-consuming.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97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2D94-38BB-6C4A-4310-3CCAA326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31A8-94AA-BBF9-0CA2-3FD21340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410"/>
            <a:ext cx="8596668" cy="4312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Problem-solving by searching is a fundamental approach in artificial intelligence where an AI system explores a space of possible solutions to find a path from an initial state to a goal state.</a:t>
            </a:r>
          </a:p>
          <a:p>
            <a:r>
              <a:rPr lang="en-GB" dirty="0">
                <a:ea typeface="+mn-lt"/>
                <a:cs typeface="+mn-lt"/>
              </a:rPr>
              <a:t>This method is particularly useful for problems that can be represented as a state space [3].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72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80A3-FFF9-801D-F7DA-F4707EE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 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EA42-D040-5B09-D480-4D1CFB47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7862"/>
            <a:ext cx="8596668" cy="45735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Problem-Specific Heuristics: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Tailored to a particular problem domain.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Example: In route-finding, straight-line distance to the goal.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Pattern Databases: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Precomputed tables of exact solution costs for subproblems.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Used in puzzle-solving problems like the 15-puzzle.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Relaxed Problems: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Simplify the problem by removing constraints.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 cost of solving the relaxed problem becomes the heuristic.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Landmarks: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Identify subgoals that must be achieved on the way to the final goal.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Used in planning problems.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02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0EC-C56B-7F16-5A88-88050C76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Designing Heuristic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33A1-2B41-B3CC-21D4-F40F8BA9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899"/>
            <a:ext cx="8596668" cy="47674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Domain Knowledge: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Utilize expert knowledge about the problem domain.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Often leads to the most effective heuristics.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Relaxation: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Remove constraints from the original problem.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 solution to the relaxed problem provides a lower bound for the original.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Subproblem Extraction: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Solve a simpler version of the problem.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Use the cost of this solution as a heuristic.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Learning: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Use machine learning techniques to improve heuristics over time.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Can be based on experience from solving similar problems [3].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209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D45B-C612-C90D-5250-9269BF6E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Trade-offs in Heuristic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DF6C-F2CF-C29C-D05F-2D2C5003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187"/>
            <a:ext cx="8596668" cy="4472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Accuracy vs. Computation Time: </a:t>
            </a:r>
            <a:endParaRPr lang="en-GB"/>
          </a:p>
          <a:p>
            <a:r>
              <a:rPr lang="en-GB">
                <a:ea typeface="+mn-lt"/>
                <a:cs typeface="+mn-lt"/>
              </a:rPr>
              <a:t>More accurate heuristics generally require more computation time.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Need to balance the time spent computing the heuristic vs. time saved in search.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Memory vs. Time: 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Some heuristics (like pattern databases) trade memory for speed.</a:t>
            </a:r>
            <a:endParaRPr lang="en-GB" dirty="0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Generality vs. Effectiveness: 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More general heuristics work across a wider range of problems but might be less effective for specific instances 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249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D5D9-EC7C-7572-B932-83E71965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Greedy Best-First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CEE1-F229-6C71-24C9-FADC70CF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Uses only the heuristic function h(n) to guide the search</a:t>
            </a:r>
          </a:p>
          <a:p>
            <a:r>
              <a:rPr lang="en-GB" dirty="0">
                <a:ea typeface="+mn-lt"/>
                <a:cs typeface="+mn-lt"/>
              </a:rPr>
              <a:t>Always expands the node that appears closest to the goal</a:t>
            </a:r>
          </a:p>
          <a:p>
            <a:r>
              <a:rPr lang="en-GB" dirty="0">
                <a:ea typeface="+mn-lt"/>
                <a:cs typeface="+mn-lt"/>
              </a:rPr>
              <a:t>Often faster than A*, but not guaranteed to find optimal solution</a:t>
            </a:r>
          </a:p>
          <a:p>
            <a:r>
              <a:rPr lang="en-GB" dirty="0">
                <a:ea typeface="+mn-lt"/>
                <a:cs typeface="+mn-lt"/>
              </a:rPr>
              <a:t>Can get stuck in local optima</a:t>
            </a:r>
          </a:p>
          <a:p>
            <a:r>
              <a:rPr lang="en-GB" dirty="0">
                <a:ea typeface="+mn-lt"/>
                <a:cs typeface="+mn-lt"/>
              </a:rPr>
              <a:t>More memory-efficient than A*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Useful when finding any solution quickly is more important than optimality [3]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18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945B-C082-247F-A9C3-437480A4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D16E-587E-B600-8F6B-DCD6752F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335"/>
            <a:ext cx="8596668" cy="462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Resource Allocation: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Quick decision making in time-sensitive resource distribution scenarios</a:t>
            </a:r>
            <a:endParaRPr lang="en-GB" dirty="0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b) Compression Algorithms: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Huffman coding for data compression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Machine Learning: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Feature selection in high-dimensional datasets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Approximate nearest </a:t>
            </a:r>
            <a:r>
              <a:rPr lang="en-GB" dirty="0" err="1">
                <a:ea typeface="+mn-lt"/>
                <a:cs typeface="+mn-lt"/>
              </a:rPr>
              <a:t>neighbor</a:t>
            </a:r>
            <a:r>
              <a:rPr lang="en-GB" dirty="0">
                <a:ea typeface="+mn-lt"/>
                <a:cs typeface="+mn-lt"/>
              </a:rPr>
              <a:t> search in recommendation systems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d) Scheduling: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Real-time job scheduling in operating systems 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8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99A6-201F-EAC4-A83E-4FF3E40B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A*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836E-57B9-A693-B5FC-F8F45893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Combines the cost to reach the node and the estimated cost to the goal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Uses f(n) = g(n) + h(n), where g(n) is the cost to reach n, and h(n) is the heuristic estimate to the goal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Complete and optimal if the heuristic is admissible and consistent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Time and space complexity: O(</a:t>
            </a:r>
            <a:r>
              <a:rPr lang="en-GB" dirty="0" err="1">
                <a:ea typeface="+mn-lt"/>
                <a:cs typeface="+mn-lt"/>
              </a:rPr>
              <a:t>b^d</a:t>
            </a:r>
            <a:r>
              <a:rPr lang="en-GB" dirty="0">
                <a:ea typeface="+mn-lt"/>
                <a:cs typeface="+mn-lt"/>
              </a:rPr>
              <a:t>), but can be much more efficient in practice 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34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25F-BC76-48E4-5E07-25BF7366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980D-CFF6-1AA6-2832-F67AB557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859"/>
            <a:ext cx="8596668" cy="475650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GPS Navigation and Route Planning: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Finding optimal routes considering distance, traffic, and road conditions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Real-time navigation updates in mobile apps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b) Video Game Pathfinding: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Character movement in strategy games, RPGs, and open-world environments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Obstacle avoidance in dynamic game worlds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c) Robotics: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Path planning for autonomous vehicles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Motion planning for robotic arms in manufacturing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d) Logistics and Supply Chain Optimization: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Optimizing delivery routes for shipping companies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Warehouse layout and inventory management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e) Network Routing: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Finding efficient paths in computer networks with complex topologies [3]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137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60DA-540A-74BC-08D4-27017E1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 differences between A* and Greedy best first 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D3B5-C567-BD70-8539-D7D0F135E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08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Evaluation Function: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Greedy Best-First Search: Uses only the heuristic function h(n) to evaluate nodes.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Uses f(n) = g(n) + h(n), where g(n) is the cost from the start to the current node, and h(n) is the estimated cost from the current node to the goal.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Focus: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Greedy: Focuses solely on getting closer to the goal as quickly as possible.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Balances the cost already incurred with the estimated cost to the goal.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Optimality: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Not guaranteed to find the optimal solution. It may get stuck in local optima.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Guaranteed to find the optimal solution if the heuristic is admissible and consistent 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42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3D4B-3C3C-97A4-A5FF-1EC27754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 differences between A* and Greedy best first 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EB4A-EFB7-4365-573F-786DBEB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1754"/>
            <a:ext cx="8596668" cy="474513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Completeness: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Not complete. It may fail to find a solution even if one exists, especially in graphs with loops.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Complete, provided the branching factor is finite and all action costs are greater than some small positive constant.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Efficiency: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Often faster than A* in reaching a goal, but the solution may not be optimal.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May explore more nodes than Greedy, but ensures optimality.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Memory Usage: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Generally uses less memory as it doesn't need to keep track of path costs.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Can be memory-intensive, especially for large problems, as it needs to store more information about each node.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Heuristic Dependence: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Extremely dependent on the quality of the heuristic. Poor heuristics can lead to very suboptimal solutions.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Less sensitive to heuristic imperfections due to the inclusion of actual path cost [3].</a:t>
            </a:r>
            <a:endParaRPr lang="en-GB" dirty="0"/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3D4B-3C3C-97A4-A5FF-1EC27754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 differences between A* and Greedy best first 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EB4A-EFB7-4365-573F-786DBEB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768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Behavior</a:t>
            </a:r>
            <a:r>
              <a:rPr lang="en-GB" dirty="0">
                <a:ea typeface="+mn-lt"/>
                <a:cs typeface="+mn-lt"/>
              </a:rPr>
              <a:t> in Mazes: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May perform poorly in mazes with dead ends, as it can be led astray by the heuristic.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Handles mazes more effectively by considering both progress towards the goal and the cost of the path taken.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Application Scenarios: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Useful when finding any solution quickly is more important than finding the best solution.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Preferred when the optimal solution is required and the problem size allows for potentially higher computational costs.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Theoretical Properties: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Greedy: Simpler to implement and </a:t>
            </a:r>
            <a:r>
              <a:rPr lang="en-GB" dirty="0" err="1">
                <a:ea typeface="+mn-lt"/>
                <a:cs typeface="+mn-lt"/>
              </a:rPr>
              <a:t>analyze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A*: Has stronger theoretical guarantees but requires more careful implementation and analysis 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24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DE28-D038-A45B-239B-F6169609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process of 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DEF3-A570-72FE-FC67-CA20BD81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201"/>
            <a:ext cx="8596668" cy="4563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1" u="sng" dirty="0">
                <a:ea typeface="+mn-lt"/>
                <a:cs typeface="+mn-lt"/>
              </a:rPr>
              <a:t>Goal formulation</a:t>
            </a:r>
            <a:r>
              <a:rPr lang="en-GB" dirty="0">
                <a:ea typeface="+mn-lt"/>
                <a:cs typeface="+mn-lt"/>
              </a:rPr>
              <a:t>: A goal is a desired state that the agent is attempting to reach.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Problem formulation</a:t>
            </a:r>
            <a:r>
              <a:rPr lang="en-GB" dirty="0">
                <a:ea typeface="+mn-lt"/>
                <a:cs typeface="+mn-lt"/>
              </a:rPr>
              <a:t>: This is the process of considering the actions and states necessary to achieve the goal.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Search</a:t>
            </a:r>
            <a:r>
              <a:rPr lang="en-GB" dirty="0">
                <a:ea typeface="+mn-lt"/>
                <a:cs typeface="+mn-lt"/>
              </a:rPr>
              <a:t>: The process of simulating the sequence of actions that lead to the goal state is searching, and the result is the solution.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Execute</a:t>
            </a:r>
            <a:r>
              <a:rPr lang="en-GB" dirty="0">
                <a:ea typeface="+mn-lt"/>
                <a:cs typeface="+mn-lt"/>
              </a:rPr>
              <a:t>: Finally, the actions in the solution found is executed one at a time [1].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663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1244-DBF6-5A45-711E-B4A7A3FF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A* vs Greedy Best 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47D4-077C-9AA7-ADD6-130CC374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practice, the choice between Greedy Best-First Search and A* often depends on the specific problem requirements, available computational resources, and the quality of the available heuristic function. 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A* is generally preferred when optimality is crucial and the problem size is manageable, while Greedy Best-First Search can be a good choice for larger problems where finding any reasonable solution quickly is more important than finding the absolute best solution [3].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363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7A40-BABC-C67B-BEA8-82307322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Iterative Deepening A* (IDA*)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EC3B-5526-A5F9-0C8C-DD0B103D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Combines iterative deepening with A* search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Uses less memory than A* while maintaining optimality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Particularly useful when memory is limited 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504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D5F5-BF88-0842-E7DE-CD9535FA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681E-A011-0C04-257C-C41AFB9B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75"/>
            <a:ext cx="8596668" cy="45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a) Puzzle Solving: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Solving complex puzzles like Rubik's Cube or 15-puzzle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Game AI for chess, Go, and other strategy games</a:t>
            </a:r>
            <a:endParaRPr lang="en-GB" dirty="0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b) Planning with Memory Constraints: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Mission planning for space probes with limited onboard computing power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Task planning in embedded systems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534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1B52-3DDE-7414-3930-295F0AE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applications of informed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CE64-A52E-52B5-0230-8E57CB08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These informed search methods are particularly powerful in scenarios where domain-specific knowledge can be effectively incorporated into the search process. </a:t>
            </a:r>
          </a:p>
          <a:p>
            <a:r>
              <a:rPr lang="en-GB" dirty="0">
                <a:ea typeface="+mn-lt"/>
                <a:cs typeface="+mn-lt"/>
              </a:rPr>
              <a:t>They often provide more efficient solutions than uninformed methods, especially for complex, large-scale problems. </a:t>
            </a:r>
          </a:p>
          <a:p>
            <a:r>
              <a:rPr lang="en-GB" dirty="0">
                <a:ea typeface="+mn-lt"/>
                <a:cs typeface="+mn-lt"/>
              </a:rPr>
              <a:t>The choice of method depends on the specific problem characteristics, available heuristics, and computational resources [3].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99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246-734B-13F1-959A-4AC948A2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Key Differences between Uninformed and Informed 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8E73-A03E-5537-B04E-C1386DE0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0381"/>
            <a:ext cx="8596668" cy="41309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1" u="sng" dirty="0">
                <a:ea typeface="+mn-lt"/>
                <a:cs typeface="+mn-lt"/>
              </a:rPr>
              <a:t>Heuristics</a:t>
            </a:r>
            <a:r>
              <a:rPr lang="en-GB" dirty="0">
                <a:ea typeface="+mn-lt"/>
                <a:cs typeface="+mn-lt"/>
              </a:rPr>
              <a:t>: Informed methods use problem-specific knowledge (heuristics) to guide the search, while uninformed methods do not.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Efficiency</a:t>
            </a:r>
            <a:r>
              <a:rPr lang="en-GB" dirty="0">
                <a:ea typeface="+mn-lt"/>
                <a:cs typeface="+mn-lt"/>
              </a:rPr>
              <a:t>: Informed methods are generally more efficient, especially for large search spaces.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Optimality</a:t>
            </a:r>
            <a:r>
              <a:rPr lang="en-GB" dirty="0">
                <a:ea typeface="+mn-lt"/>
                <a:cs typeface="+mn-lt"/>
              </a:rPr>
              <a:t>: Some informed methods (like A* with admissible heuristics) guarantee optimal solutions, while others (like Greedy Best-First) may not.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Completeness</a:t>
            </a:r>
            <a:r>
              <a:rPr lang="en-GB" dirty="0">
                <a:ea typeface="+mn-lt"/>
                <a:cs typeface="+mn-lt"/>
              </a:rPr>
              <a:t>: Both can be complete, but informed methods often find solutions faster.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Memory usage</a:t>
            </a:r>
            <a:r>
              <a:rPr lang="en-GB" dirty="0">
                <a:ea typeface="+mn-lt"/>
                <a:cs typeface="+mn-lt"/>
              </a:rPr>
              <a:t>: Uninformed methods like BFS can use a lot of memory, while informed methods like A* can be more memory-efficient with good heuristics [3].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13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47BA-C414-B0F1-C41D-36F7F85E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Key components of a well-defined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4FE2-4931-7CCC-DB2B-5696C8FE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1753"/>
            <a:ext cx="8596668" cy="4119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1" u="sng" dirty="0">
                <a:ea typeface="+mn-lt"/>
                <a:cs typeface="+mn-lt"/>
              </a:rPr>
              <a:t>State Space</a:t>
            </a:r>
            <a:r>
              <a:rPr lang="en-GB" dirty="0">
                <a:ea typeface="+mn-lt"/>
                <a:cs typeface="+mn-lt"/>
              </a:rPr>
              <a:t>: The set of all possible configurations or situations in the problem domain.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Initial State</a:t>
            </a:r>
            <a:r>
              <a:rPr lang="en-GB" dirty="0">
                <a:ea typeface="+mn-lt"/>
                <a:cs typeface="+mn-lt"/>
              </a:rPr>
              <a:t>: The starting point of the problem.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Goal State</a:t>
            </a:r>
            <a:r>
              <a:rPr lang="en-GB" dirty="0">
                <a:ea typeface="+mn-lt"/>
                <a:cs typeface="+mn-lt"/>
              </a:rPr>
              <a:t>: The desired end state or condition.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Actions</a:t>
            </a:r>
            <a:r>
              <a:rPr lang="en-GB" dirty="0">
                <a:ea typeface="+mn-lt"/>
                <a:cs typeface="+mn-lt"/>
              </a:rPr>
              <a:t>: Operators that transform one state into another.</a:t>
            </a:r>
            <a:endParaRPr lang="en-GB" dirty="0"/>
          </a:p>
          <a:p>
            <a:r>
              <a:rPr lang="en-GB" b="1" i="1" u="sng" dirty="0">
                <a:ea typeface="+mn-lt"/>
                <a:cs typeface="+mn-lt"/>
              </a:rPr>
              <a:t>Transition model or successor function</a:t>
            </a:r>
            <a:r>
              <a:rPr lang="en-GB" dirty="0">
                <a:ea typeface="+mn-lt"/>
                <a:cs typeface="+mn-lt"/>
              </a:rPr>
              <a:t>: It describes what each action does to the state it is applied to by returning the resulting state. </a:t>
            </a:r>
          </a:p>
          <a:p>
            <a:r>
              <a:rPr lang="en-GB" b="1" i="1" u="sng" dirty="0">
                <a:ea typeface="+mn-lt"/>
                <a:cs typeface="+mn-lt"/>
              </a:rPr>
              <a:t>Path Cost</a:t>
            </a:r>
            <a:r>
              <a:rPr lang="en-GB" dirty="0">
                <a:ea typeface="+mn-lt"/>
                <a:cs typeface="+mn-lt"/>
              </a:rPr>
              <a:t>: A measure of the cost associated with taking a particular path [1].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3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98C9-55A7-6FD4-6594-9AFA7C59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Search 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5561-AB45-878D-1E97-59573070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455"/>
            <a:ext cx="8596668" cy="45859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Uninformed search methods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Informed search methods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Local search methods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Adversarial search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Constraint Satisfaction Problems (CSPs)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29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4703-7876-4A4B-4B7A-7B0B7AB3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 problem-solving 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A88E-0087-DB55-444F-286D46F7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918"/>
            <a:ext cx="8596668" cy="4358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We can evaluate an algorithm's performance in four ways:</a:t>
            </a:r>
            <a:endParaRPr lang="en-US" dirty="0"/>
          </a:p>
          <a:p>
            <a:r>
              <a:rPr lang="en-GB" b="1" i="1" u="sng" dirty="0">
                <a:ea typeface="+mn-lt"/>
                <a:cs typeface="+mn-lt"/>
              </a:rPr>
              <a:t>Completeness</a:t>
            </a:r>
            <a:r>
              <a:rPr lang="en-GB" dirty="0">
                <a:ea typeface="+mn-lt"/>
                <a:cs typeface="+mn-lt"/>
              </a:rPr>
              <a:t>: Is the algorithm guaranteed to find a solution when there is one, and to correctly report failure when there is not? </a:t>
            </a:r>
          </a:p>
          <a:p>
            <a:r>
              <a:rPr lang="en-GB" b="1" i="1" u="sng" dirty="0">
                <a:ea typeface="+mn-lt"/>
                <a:cs typeface="+mn-lt"/>
              </a:rPr>
              <a:t>Cost optimality</a:t>
            </a:r>
            <a:r>
              <a:rPr lang="en-GB" dirty="0">
                <a:ea typeface="+mn-lt"/>
                <a:cs typeface="+mn-lt"/>
              </a:rPr>
              <a:t>: Does it find a solution with the lowest path cost of all solutions?</a:t>
            </a:r>
          </a:p>
          <a:p>
            <a:r>
              <a:rPr lang="en-GB" b="1" i="1" u="sng" dirty="0">
                <a:ea typeface="+mn-lt"/>
                <a:cs typeface="+mn-lt"/>
              </a:rPr>
              <a:t>Time complexity</a:t>
            </a:r>
            <a:r>
              <a:rPr lang="en-GB" dirty="0">
                <a:ea typeface="+mn-lt"/>
                <a:cs typeface="+mn-lt"/>
              </a:rPr>
              <a:t>: How long does it take to find a solution? This can be measured in seconds, or more abstractly by the number of states and actions considered.</a:t>
            </a:r>
          </a:p>
          <a:p>
            <a:r>
              <a:rPr lang="en-GB" b="1" i="1" u="sng" dirty="0">
                <a:ea typeface="+mn-lt"/>
                <a:cs typeface="+mn-lt"/>
              </a:rPr>
              <a:t>Space complexity</a:t>
            </a:r>
            <a:r>
              <a:rPr lang="en-GB" dirty="0">
                <a:ea typeface="+mn-lt"/>
                <a:cs typeface="+mn-lt"/>
              </a:rPr>
              <a:t>: How much memory is needed to perform the search? 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5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4736-FB5A-E4C7-0373-164F6D4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 Best First Search Pseudocode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6ED6BC-0490-5CC2-FDDD-C07D6639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402" y="1586375"/>
            <a:ext cx="5887513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91FC8-882C-4AA9-3F3F-D9ED5F71DA9D}"/>
              </a:ext>
            </a:extLst>
          </p:cNvPr>
          <p:cNvSpPr txBox="1"/>
          <p:nvPr/>
        </p:nvSpPr>
        <p:spPr>
          <a:xfrm>
            <a:off x="4480214" y="6315940"/>
            <a:ext cx="529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26596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36AC-E40A-6406-B191-5AB49991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Data 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F5F5-F6F3-F926-476D-95545A30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735"/>
            <a:ext cx="8596668" cy="4656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Search algorithms require a data structure to keep track of the search tree. </a:t>
            </a:r>
            <a:endParaRPr lang="en-US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 node in the tree is represented by a data structure with four components: </a:t>
            </a:r>
          </a:p>
          <a:p>
            <a:r>
              <a:rPr lang="en-GB" dirty="0" err="1">
                <a:ea typeface="+mn-lt"/>
                <a:cs typeface="+mn-lt"/>
              </a:rPr>
              <a:t>node.STATE</a:t>
            </a:r>
            <a:r>
              <a:rPr lang="en-GB" dirty="0">
                <a:ea typeface="+mn-lt"/>
                <a:cs typeface="+mn-lt"/>
              </a:rPr>
              <a:t>: the state to which the node corresponds; </a:t>
            </a:r>
          </a:p>
          <a:p>
            <a:r>
              <a:rPr lang="en-GB" dirty="0" err="1">
                <a:ea typeface="+mn-lt"/>
                <a:cs typeface="+mn-lt"/>
              </a:rPr>
              <a:t>node.PARENT</a:t>
            </a:r>
            <a:r>
              <a:rPr lang="en-GB" dirty="0">
                <a:ea typeface="+mn-lt"/>
                <a:cs typeface="+mn-lt"/>
              </a:rPr>
              <a:t>: the node in the tree that generated this node; </a:t>
            </a:r>
          </a:p>
          <a:p>
            <a:r>
              <a:rPr lang="en-GB" dirty="0" err="1">
                <a:ea typeface="+mn-lt"/>
                <a:cs typeface="+mn-lt"/>
              </a:rPr>
              <a:t>node.ACTION</a:t>
            </a:r>
            <a:r>
              <a:rPr lang="en-GB" dirty="0">
                <a:ea typeface="+mn-lt"/>
                <a:cs typeface="+mn-lt"/>
              </a:rPr>
              <a:t>: the action that was applied to the parent’s state to generate this node; </a:t>
            </a:r>
            <a:endParaRPr lang="en-GB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node.PATH</a:t>
            </a:r>
            <a:r>
              <a:rPr lang="en-GB" dirty="0">
                <a:ea typeface="+mn-lt"/>
                <a:cs typeface="+mn-lt"/>
              </a:rPr>
              <a:t>-COST: the total cost of the path from the initial state to this node. Mathematically, g(n) is used to denote the PATH-COST.</a:t>
            </a:r>
          </a:p>
          <a:p>
            <a:r>
              <a:rPr lang="en-GB" dirty="0">
                <a:ea typeface="+mn-lt"/>
                <a:cs typeface="+mn-lt"/>
              </a:rPr>
              <a:t>The states and actions along the path to that node can be recovered by following the PARENT pointers back from a node. </a:t>
            </a:r>
          </a:p>
          <a:p>
            <a:r>
              <a:rPr lang="en-GB" dirty="0">
                <a:ea typeface="+mn-lt"/>
                <a:cs typeface="+mn-lt"/>
              </a:rPr>
              <a:t>Doing this process from a goal node yields the solution.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706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Facet</vt:lpstr>
      <vt:lpstr>Problem solving by searching</vt:lpstr>
      <vt:lpstr>Bibliography</vt:lpstr>
      <vt:lpstr>Introduction</vt:lpstr>
      <vt:lpstr>General process of problem solving </vt:lpstr>
      <vt:lpstr>Key components of a well-defined problem</vt:lpstr>
      <vt:lpstr>Different Search Methods</vt:lpstr>
      <vt:lpstr>Measuring problem-solving performance</vt:lpstr>
      <vt:lpstr>General Best First Search Pseudocode</vt:lpstr>
      <vt:lpstr>Search Data Structures</vt:lpstr>
      <vt:lpstr>Search Data Structures</vt:lpstr>
      <vt:lpstr>Uninformed search methods</vt:lpstr>
      <vt:lpstr>Breadth-First Search (BFS)</vt:lpstr>
      <vt:lpstr>Applications:</vt:lpstr>
      <vt:lpstr>Depth-First Search (DFS)</vt:lpstr>
      <vt:lpstr>Applications</vt:lpstr>
      <vt:lpstr>Uniform-Cost Search</vt:lpstr>
      <vt:lpstr>Applications</vt:lpstr>
      <vt:lpstr>Iterative Deepening Search</vt:lpstr>
      <vt:lpstr>Applications</vt:lpstr>
      <vt:lpstr>General applications of uninformed search methods</vt:lpstr>
      <vt:lpstr>BFS vs DFS vs UCS vs IDS</vt:lpstr>
      <vt:lpstr>BFS vs DFS vs UCS vs IDS</vt:lpstr>
      <vt:lpstr>BFS vs DFS vs UCS vs IDS</vt:lpstr>
      <vt:lpstr>BFS vs DFS vs UCS vs IDS</vt:lpstr>
      <vt:lpstr>Informed Search Methods</vt:lpstr>
      <vt:lpstr>Heuristic function</vt:lpstr>
      <vt:lpstr>Admissibility</vt:lpstr>
      <vt:lpstr>Consistency</vt:lpstr>
      <vt:lpstr>Informedness</vt:lpstr>
      <vt:lpstr>Types of Heuristics</vt:lpstr>
      <vt:lpstr>Designing Heuristic Functions</vt:lpstr>
      <vt:lpstr>Trade-offs in Heuristic Design</vt:lpstr>
      <vt:lpstr>Greedy Best-First Search</vt:lpstr>
      <vt:lpstr>Applications</vt:lpstr>
      <vt:lpstr>A* Search</vt:lpstr>
      <vt:lpstr>Applications</vt:lpstr>
      <vt:lpstr>Key differences between A* and Greedy best first search</vt:lpstr>
      <vt:lpstr>Key differences between A* and Greedy best first search</vt:lpstr>
      <vt:lpstr>Key differences between A* and Greedy best first search</vt:lpstr>
      <vt:lpstr>A* vs Greedy Best First Search</vt:lpstr>
      <vt:lpstr>Iterative Deepening A* (IDA*)</vt:lpstr>
      <vt:lpstr>Applications</vt:lpstr>
      <vt:lpstr>General applications of informed search methods</vt:lpstr>
      <vt:lpstr>Key Differences between Uninformed and Informed Search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889</cp:revision>
  <dcterms:created xsi:type="dcterms:W3CDTF">2024-06-27T00:41:28Z</dcterms:created>
  <dcterms:modified xsi:type="dcterms:W3CDTF">2024-07-09T02:29:41Z</dcterms:modified>
</cp:coreProperties>
</file>