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8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9.xml" ContentType="application/vnd.openxmlformats-officedocument.presentationml.notesSlide+xml"/>
  <Override PartName="/ppt/tags/tag7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7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8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9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30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1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32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3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4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5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105.xml" ContentType="application/vnd.openxmlformats-officedocument.presentationml.tags+xml"/>
  <Override PartName="/ppt/notesSlides/notesSlide42.xml" ContentType="application/vnd.openxmlformats-officedocument.presentationml.notesSlide+xml"/>
  <Override PartName="/ppt/tags/tag106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107.xml" ContentType="application/vnd.openxmlformats-officedocument.presentationml.tags+xml"/>
  <Override PartName="/ppt/notesSlides/notesSlide50.xml" ContentType="application/vnd.openxmlformats-officedocument.presentationml.notesSlide+xml"/>
  <Override PartName="/ppt/tags/tag108.xml" ContentType="application/vnd.openxmlformats-officedocument.presentationml.tags+xml"/>
  <Override PartName="/ppt/notesSlides/notesSlide51.xml" ContentType="application/vnd.openxmlformats-officedocument.presentationml.notesSlide+xml"/>
  <Override PartName="/ppt/tags/tag109.xml" ContentType="application/vnd.openxmlformats-officedocument.presentationml.tags+xml"/>
  <Override PartName="/ppt/notesSlides/notesSlide52.xml" ContentType="application/vnd.openxmlformats-officedocument.presentationml.notesSlide+xml"/>
  <Override PartName="/ppt/tags/tag110.xml" ContentType="application/vnd.openxmlformats-officedocument.presentationml.tags+xml"/>
  <Override PartName="/ppt/notesSlides/notesSlide53.xml" ContentType="application/vnd.openxmlformats-officedocument.presentationml.notesSlide+xml"/>
  <Override PartName="/ppt/tags/tag111.xml" ContentType="application/vnd.openxmlformats-officedocument.presentationml.tags+xml"/>
  <Override PartName="/ppt/notesSlides/notesSlide54.xml" ContentType="application/vnd.openxmlformats-officedocument.presentationml.notesSlide+xml"/>
  <Override PartName="/ppt/tags/tag112.xml" ContentType="application/vnd.openxmlformats-officedocument.presentationml.tags+xml"/>
  <Override PartName="/ppt/notesSlides/notesSlide55.xml" ContentType="application/vnd.openxmlformats-officedocument.presentationml.notesSlide+xml"/>
  <Override PartName="/ppt/tags/tag113.xml" ContentType="application/vnd.openxmlformats-officedocument.presentationml.tags+xml"/>
  <Override PartName="/ppt/notesSlides/notesSlide56.xml" ContentType="application/vnd.openxmlformats-officedocument.presentationml.notesSlide+xml"/>
  <Override PartName="/ppt/tags/tag114.xml" ContentType="application/vnd.openxmlformats-officedocument.presentationml.tags+xml"/>
  <Override PartName="/ppt/notesSlides/notesSlide57.xml" ContentType="application/vnd.openxmlformats-officedocument.presentationml.notesSlide+xml"/>
  <Override PartName="/ppt/tags/tag115.xml" ContentType="application/vnd.openxmlformats-officedocument.presentationml.tags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61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62.xml" ContentType="application/vnd.openxmlformats-officedocument.presentationml.notesSlide+xml"/>
  <Override PartName="/ppt/tags/tag128.xml" ContentType="application/vnd.openxmlformats-officedocument.presentationml.tags+xml"/>
  <Override PartName="/ppt/notesSlides/notesSlide63.xml" ContentType="application/vnd.openxmlformats-officedocument.presentationml.notesSlide+xml"/>
  <Override PartName="/ppt/tags/tag129.xml" ContentType="application/vnd.openxmlformats-officedocument.presentationml.tags+xml"/>
  <Override PartName="/ppt/notesSlides/notesSlide64.xml" ContentType="application/vnd.openxmlformats-officedocument.presentationml.notesSlide+xml"/>
  <Override PartName="/ppt/tags/tag130.xml" ContentType="application/vnd.openxmlformats-officedocument.presentationml.tags+xml"/>
  <Override PartName="/ppt/notesSlides/notesSlide65.xml" ContentType="application/vnd.openxmlformats-officedocument.presentationml.notesSlide+xml"/>
  <Override PartName="/ppt/tags/tag131.xml" ContentType="application/vnd.openxmlformats-officedocument.presentationml.tags+xml"/>
  <Override PartName="/ppt/notesSlides/notesSlide66.xml" ContentType="application/vnd.openxmlformats-officedocument.presentationml.notesSlide+xml"/>
  <Override PartName="/ppt/tags/tag132.xml" ContentType="application/vnd.openxmlformats-officedocument.presentationml.tags+xml"/>
  <Override PartName="/ppt/notesSlides/notesSlide67.xml" ContentType="application/vnd.openxmlformats-officedocument.presentationml.notesSlide+xml"/>
  <Override PartName="/ppt/tags/tag133.xml" ContentType="application/vnd.openxmlformats-officedocument.presentationml.tags+xml"/>
  <Override PartName="/ppt/notesSlides/notesSlide68.xml" ContentType="application/vnd.openxmlformats-officedocument.presentationml.notesSlide+xml"/>
  <Override PartName="/ppt/tags/tag134.xml" ContentType="application/vnd.openxmlformats-officedocument.presentationml.tags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tags/tag135.xml" ContentType="application/vnd.openxmlformats-officedocument.presentationml.tags+xml"/>
  <Override PartName="/ppt/notesSlides/notesSlide71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72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73.xml" ContentType="application/vnd.openxmlformats-officedocument.presentationml.notesSlide+xml"/>
  <Override PartName="/ppt/tags/tag141.xml" ContentType="application/vnd.openxmlformats-officedocument.presentationml.tags+xml"/>
  <Override PartName="/ppt/notesSlides/notesSlide74.xml" ContentType="application/vnd.openxmlformats-officedocument.presentationml.notesSlide+xml"/>
  <Override PartName="/ppt/tags/tag142.xml" ContentType="application/vnd.openxmlformats-officedocument.presentationml.tags+xml"/>
  <Override PartName="/ppt/notesSlides/notesSlide75.xml" ContentType="application/vnd.openxmlformats-officedocument.presentationml.notesSlide+xml"/>
  <Override PartName="/ppt/tags/tag143.xml" ContentType="application/vnd.openxmlformats-officedocument.presentationml.tags+xml"/>
  <Override PartName="/ppt/notesSlides/notesSlide76.xml" ContentType="application/vnd.openxmlformats-officedocument.presentationml.notesSlide+xml"/>
  <Override PartName="/ppt/tags/tag144.xml" ContentType="application/vnd.openxmlformats-officedocument.presentationml.tags+xml"/>
  <Override PartName="/ppt/notesSlides/notesSlide77.xml" ContentType="application/vnd.openxmlformats-officedocument.presentationml.notesSlide+xml"/>
  <Override PartName="/ppt/tags/tag145.xml" ContentType="application/vnd.openxmlformats-officedocument.presentationml.tags+xml"/>
  <Override PartName="/ppt/notesSlides/notesSlide78.xml" ContentType="application/vnd.openxmlformats-officedocument.presentationml.notesSlide+xml"/>
  <Override PartName="/ppt/tags/tag146.xml" ContentType="application/vnd.openxmlformats-officedocument.presentationml.tags+xml"/>
  <Override PartName="/ppt/notesSlides/notesSlide79.xml" ContentType="application/vnd.openxmlformats-officedocument.presentationml.notesSlide+xml"/>
  <Override PartName="/ppt/tags/tag147.xml" ContentType="application/vnd.openxmlformats-officedocument.presentationml.tags+xml"/>
  <Override PartName="/ppt/notesSlides/notesSlide80.xml" ContentType="application/vnd.openxmlformats-officedocument.presentationml.notesSlide+xml"/>
  <Override PartName="/ppt/tags/tag148.xml" ContentType="application/vnd.openxmlformats-officedocument.presentationml.tags+xml"/>
  <Override PartName="/ppt/notesSlides/notesSlide81.xml" ContentType="application/vnd.openxmlformats-officedocument.presentationml.notesSlide+xml"/>
  <Override PartName="/ppt/tags/tag149.xml" ContentType="application/vnd.openxmlformats-officedocument.presentationml.tags+xml"/>
  <Override PartName="/ppt/notesSlides/notesSlide82.xml" ContentType="application/vnd.openxmlformats-officedocument.presentationml.notesSlide+xml"/>
  <Override PartName="/ppt/tags/tag150.xml" ContentType="application/vnd.openxmlformats-officedocument.presentationml.tags+xml"/>
  <Override PartName="/ppt/notesSlides/notesSlide83.xml" ContentType="application/vnd.openxmlformats-officedocument.presentationml.notesSlide+xml"/>
  <Override PartName="/ppt/tags/tag151.xml" ContentType="application/vnd.openxmlformats-officedocument.presentationml.tags+xml"/>
  <Override PartName="/ppt/notesSlides/notesSlide84.xml" ContentType="application/vnd.openxmlformats-officedocument.presentationml.notesSlide+xml"/>
  <Override PartName="/ppt/tags/tag152.xml" ContentType="application/vnd.openxmlformats-officedocument.presentationml.tags+xml"/>
  <Override PartName="/ppt/notesSlides/notesSlide85.xml" ContentType="application/vnd.openxmlformats-officedocument.presentationml.notesSlide+xml"/>
  <Override PartName="/ppt/tags/tag153.xml" ContentType="application/vnd.openxmlformats-officedocument.presentationml.tags+xml"/>
  <Override PartName="/ppt/notesSlides/notesSlide86.xml" ContentType="application/vnd.openxmlformats-officedocument.presentationml.notesSlide+xml"/>
  <Override PartName="/ppt/tags/tag154.xml" ContentType="application/vnd.openxmlformats-officedocument.presentationml.tags+xml"/>
  <Override PartName="/ppt/notesSlides/notesSlide87.xml" ContentType="application/vnd.openxmlformats-officedocument.presentationml.notesSlide+xml"/>
  <Override PartName="/ppt/tags/tag155.xml" ContentType="application/vnd.openxmlformats-officedocument.presentationml.tags+xml"/>
  <Override PartName="/ppt/notesSlides/notesSlide88.xml" ContentType="application/vnd.openxmlformats-officedocument.presentationml.notesSlide+xml"/>
  <Override PartName="/ppt/tags/tag156.xml" ContentType="application/vnd.openxmlformats-officedocument.presentationml.tags+xml"/>
  <Override PartName="/ppt/notesSlides/notesSlide89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tags/tag166.xml" ContentType="application/vnd.openxmlformats-officedocument.presentationml.tags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tags/tag167.xml" ContentType="application/vnd.openxmlformats-officedocument.presentationml.tags+xml"/>
  <Override PartName="/ppt/notesSlides/notesSlide94.xml" ContentType="application/vnd.openxmlformats-officedocument.presentationml.notesSlide+xml"/>
  <Override PartName="/ppt/tags/tag168.xml" ContentType="application/vnd.openxmlformats-officedocument.presentationml.tags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99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100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01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102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103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104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105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106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107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108.xml" ContentType="application/vnd.openxmlformats-officedocument.presentationml.notesSlide+xml"/>
  <Override PartName="/ppt/tags/tag244.xml" ContentType="application/vnd.openxmlformats-officedocument.presentationml.tags+xml"/>
  <Override PartName="/ppt/notesSlides/notesSlide109.xml" ContentType="application/vnd.openxmlformats-officedocument.presentationml.notesSlide+xml"/>
  <Override PartName="/ppt/tags/tag245.xml" ContentType="application/vnd.openxmlformats-officedocument.presentationml.tags+xml"/>
  <Override PartName="/ppt/notesSlides/notesSlide110.xml" ContentType="application/vnd.openxmlformats-officedocument.presentationml.notesSlide+xml"/>
  <Override PartName="/ppt/tags/tag246.xml" ContentType="application/vnd.openxmlformats-officedocument.presentationml.tags+xml"/>
  <Override PartName="/ppt/notesSlides/notesSlide111.xml" ContentType="application/vnd.openxmlformats-officedocument.presentationml.notesSlide+xml"/>
  <Override PartName="/ppt/tags/tag247.xml" ContentType="application/vnd.openxmlformats-officedocument.presentationml.tags+xml"/>
  <Override PartName="/ppt/notesSlides/notesSlide112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113.xml" ContentType="application/vnd.openxmlformats-officedocument.presentationml.notesSlide+xml"/>
  <Override PartName="/ppt/tags/tag256.xml" ContentType="application/vnd.openxmlformats-officedocument.presentationml.tags+xml"/>
  <Override PartName="/ppt/notesSlides/notesSlide114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115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116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117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118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119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120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2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122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23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24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25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26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27.xml" ContentType="application/vnd.openxmlformats-officedocument.presentationml.notesSlide+xml"/>
  <Override PartName="/ppt/tags/tag297.xml" ContentType="application/vnd.openxmlformats-officedocument.presentationml.tags+xml"/>
  <Override PartName="/ppt/notesSlides/notesSlide128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29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130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131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132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133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134.xml" ContentType="application/vnd.openxmlformats-officedocument.presentationml.notesSlide+xml"/>
  <Override PartName="/ppt/tags/tag310.xml" ContentType="application/vnd.openxmlformats-officedocument.presentationml.tags+xml"/>
  <Override PartName="/ppt/notesSlides/notesSlide135.xml" ContentType="application/vnd.openxmlformats-officedocument.presentationml.notesSlide+xml"/>
  <Override PartName="/ppt/tags/tag311.xml" ContentType="application/vnd.openxmlformats-officedocument.presentationml.tags+xml"/>
  <Override PartName="/ppt/notesSlides/notesSlide136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137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138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139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40.xml" ContentType="application/vnd.openxmlformats-officedocument.presentationml.notesSlide+xml"/>
  <Override PartName="/ppt/tags/tag322.xml" ContentType="application/vnd.openxmlformats-officedocument.presentationml.tags+xml"/>
  <Override PartName="/ppt/notesSlides/notesSlide141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142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143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144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145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146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47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148.xml" ContentType="application/vnd.openxmlformats-officedocument.presentationml.notesSlide+xml"/>
  <Override PartName="/ppt/tags/tag339.xml" ContentType="application/vnd.openxmlformats-officedocument.presentationml.tags+xml"/>
  <Override PartName="/ppt/notesSlides/notesSlide149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notesSlides/notesSlide150.xml" ContentType="application/vnd.openxmlformats-officedocument.presentationml.notesSlid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4"/>
  </p:notesMasterIdLst>
  <p:sldIdLst>
    <p:sldId id="2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443" r:id="rId10"/>
    <p:sldId id="539" r:id="rId11"/>
    <p:sldId id="538" r:id="rId12"/>
    <p:sldId id="541" r:id="rId13"/>
    <p:sldId id="371" r:id="rId14"/>
    <p:sldId id="542" r:id="rId15"/>
    <p:sldId id="543" r:id="rId16"/>
    <p:sldId id="544" r:id="rId17"/>
    <p:sldId id="372" r:id="rId18"/>
    <p:sldId id="373" r:id="rId19"/>
    <p:sldId id="374" r:id="rId20"/>
    <p:sldId id="375" r:id="rId21"/>
    <p:sldId id="376" r:id="rId22"/>
    <p:sldId id="457" r:id="rId23"/>
    <p:sldId id="458" r:id="rId24"/>
    <p:sldId id="459" r:id="rId25"/>
    <p:sldId id="460" r:id="rId26"/>
    <p:sldId id="461" r:id="rId27"/>
    <p:sldId id="462" r:id="rId28"/>
    <p:sldId id="379" r:id="rId29"/>
    <p:sldId id="444" r:id="rId30"/>
    <p:sldId id="381" r:id="rId31"/>
    <p:sldId id="445" r:id="rId32"/>
    <p:sldId id="383" r:id="rId33"/>
    <p:sldId id="446" r:id="rId34"/>
    <p:sldId id="385" r:id="rId35"/>
    <p:sldId id="447" r:id="rId36"/>
    <p:sldId id="387" r:id="rId37"/>
    <p:sldId id="448" r:id="rId38"/>
    <p:sldId id="464" r:id="rId39"/>
    <p:sldId id="389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533" r:id="rId48"/>
    <p:sldId id="473" r:id="rId49"/>
    <p:sldId id="474" r:id="rId50"/>
    <p:sldId id="475" r:id="rId51"/>
    <p:sldId id="476" r:id="rId52"/>
    <p:sldId id="477" r:id="rId53"/>
    <p:sldId id="478" r:id="rId54"/>
    <p:sldId id="479" r:id="rId55"/>
    <p:sldId id="480" r:id="rId56"/>
    <p:sldId id="481" r:id="rId57"/>
    <p:sldId id="482" r:id="rId58"/>
    <p:sldId id="483" r:id="rId59"/>
    <p:sldId id="484" r:id="rId60"/>
    <p:sldId id="534" r:id="rId61"/>
    <p:sldId id="487" r:id="rId62"/>
    <p:sldId id="488" r:id="rId63"/>
    <p:sldId id="535" r:id="rId64"/>
    <p:sldId id="490" r:id="rId65"/>
    <p:sldId id="491" r:id="rId66"/>
    <p:sldId id="492" r:id="rId67"/>
    <p:sldId id="493" r:id="rId68"/>
    <p:sldId id="494" r:id="rId69"/>
    <p:sldId id="495" r:id="rId70"/>
    <p:sldId id="496" r:id="rId71"/>
    <p:sldId id="545" r:id="rId72"/>
    <p:sldId id="498" r:id="rId73"/>
    <p:sldId id="499" r:id="rId74"/>
    <p:sldId id="500" r:id="rId75"/>
    <p:sldId id="501" r:id="rId76"/>
    <p:sldId id="502" r:id="rId77"/>
    <p:sldId id="503" r:id="rId78"/>
    <p:sldId id="504" r:id="rId79"/>
    <p:sldId id="505" r:id="rId80"/>
    <p:sldId id="506" r:id="rId81"/>
    <p:sldId id="507" r:id="rId82"/>
    <p:sldId id="508" r:id="rId83"/>
    <p:sldId id="509" r:id="rId84"/>
    <p:sldId id="510" r:id="rId85"/>
    <p:sldId id="511" r:id="rId86"/>
    <p:sldId id="512" r:id="rId87"/>
    <p:sldId id="513" r:id="rId88"/>
    <p:sldId id="514" r:id="rId89"/>
    <p:sldId id="515" r:id="rId90"/>
    <p:sldId id="516" r:id="rId91"/>
    <p:sldId id="546" r:id="rId92"/>
    <p:sldId id="517" r:id="rId93"/>
    <p:sldId id="518" r:id="rId94"/>
    <p:sldId id="520" r:id="rId95"/>
    <p:sldId id="521" r:id="rId96"/>
    <p:sldId id="522" r:id="rId97"/>
    <p:sldId id="523" r:id="rId98"/>
    <p:sldId id="524" r:id="rId99"/>
    <p:sldId id="537" r:id="rId100"/>
    <p:sldId id="528" r:id="rId101"/>
    <p:sldId id="529" r:id="rId102"/>
    <p:sldId id="530" r:id="rId103"/>
    <p:sldId id="531" r:id="rId104"/>
    <p:sldId id="532" r:id="rId105"/>
    <p:sldId id="394" r:id="rId106"/>
    <p:sldId id="395" r:id="rId107"/>
    <p:sldId id="396" r:id="rId108"/>
    <p:sldId id="397" r:id="rId109"/>
    <p:sldId id="398" r:id="rId110"/>
    <p:sldId id="399" r:id="rId111"/>
    <p:sldId id="402" r:id="rId112"/>
    <p:sldId id="451" r:id="rId113"/>
    <p:sldId id="452" r:id="rId114"/>
    <p:sldId id="403" r:id="rId115"/>
    <p:sldId id="404" r:id="rId116"/>
    <p:sldId id="405" r:id="rId117"/>
    <p:sldId id="453" r:id="rId118"/>
    <p:sldId id="454" r:id="rId119"/>
    <p:sldId id="408" r:id="rId120"/>
    <p:sldId id="409" r:id="rId121"/>
    <p:sldId id="410" r:id="rId122"/>
    <p:sldId id="411" r:id="rId123"/>
    <p:sldId id="412" r:id="rId124"/>
    <p:sldId id="413" r:id="rId125"/>
    <p:sldId id="414" r:id="rId126"/>
    <p:sldId id="415" r:id="rId127"/>
    <p:sldId id="416" r:id="rId128"/>
    <p:sldId id="417" r:id="rId129"/>
    <p:sldId id="418" r:id="rId130"/>
    <p:sldId id="419" r:id="rId131"/>
    <p:sldId id="420" r:id="rId132"/>
    <p:sldId id="421" r:id="rId133"/>
    <p:sldId id="424" r:id="rId134"/>
    <p:sldId id="455" r:id="rId135"/>
    <p:sldId id="456" r:id="rId136"/>
    <p:sldId id="425" r:id="rId137"/>
    <p:sldId id="427" r:id="rId138"/>
    <p:sldId id="428" r:id="rId139"/>
    <p:sldId id="429" r:id="rId140"/>
    <p:sldId id="430" r:id="rId141"/>
    <p:sldId id="431" r:id="rId142"/>
    <p:sldId id="432" r:id="rId143"/>
    <p:sldId id="433" r:id="rId144"/>
    <p:sldId id="434" r:id="rId145"/>
    <p:sldId id="435" r:id="rId146"/>
    <p:sldId id="436" r:id="rId147"/>
    <p:sldId id="437" r:id="rId148"/>
    <p:sldId id="438" r:id="rId149"/>
    <p:sldId id="439" r:id="rId150"/>
    <p:sldId id="440" r:id="rId151"/>
    <p:sldId id="441" r:id="rId152"/>
    <p:sldId id="442" r:id="rId1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78046" autoAdjust="0"/>
  </p:normalViewPr>
  <p:slideViewPr>
    <p:cSldViewPr>
      <p:cViewPr varScale="1">
        <p:scale>
          <a:sx n="63" d="100"/>
          <a:sy n="63" d="100"/>
        </p:scale>
        <p:origin x="-197" y="-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9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49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4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6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6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101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102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103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104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105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57AF8-CBE3-4774-8F45-08852C2DF296}" type="slidenum">
              <a:rPr lang="en-US"/>
              <a:pPr/>
              <a:t>106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A0E3C-FE7D-46F2-A3FA-F9402B1CFFCF}" type="slidenum">
              <a:rPr lang="en-US"/>
              <a:pPr/>
              <a:t>107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B3656-CEDE-4908-861A-E5D9BC9DCB30}" type="slidenum">
              <a:rPr lang="en-US"/>
              <a:pPr/>
              <a:t>108</a:t>
            </a:fld>
            <a:endParaRPr lang="en-US"/>
          </a:p>
        </p:txBody>
      </p:sp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E26E5-1FF9-4B6E-ABC4-48A24A646364}" type="slidenum">
              <a:rPr lang="en-US"/>
              <a:pPr/>
              <a:t>109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4DF54-CBDA-46DA-89C3-5B1365E808E1}" type="slidenum">
              <a:rPr lang="en-US"/>
              <a:pPr/>
              <a:t>110</a:t>
            </a:fld>
            <a:endParaRPr lang="en-US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111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112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113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114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ED704-C661-4772-A638-AF47A6F1FAD0}" type="slidenum">
              <a:rPr lang="en-US"/>
              <a:pPr/>
              <a:t>115</a:t>
            </a:fld>
            <a:endParaRPr lang="en-US"/>
          </a:p>
        </p:txBody>
      </p:sp>
      <p:sp>
        <p:nvSpPr>
          <p:cNvPr id="99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9123-87E4-4C2B-81D5-9EEE6DF63E2D}" type="slidenum">
              <a:rPr lang="en-US"/>
              <a:pPr/>
              <a:t>116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117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118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2BE79-137C-48FC-A69C-42DD13B43902}" type="slidenum">
              <a:rPr lang="en-US"/>
              <a:pPr/>
              <a:t>119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1C689-9B4B-4C58-92C8-6098F7B78CD9}" type="slidenum">
              <a:rPr lang="en-US"/>
              <a:pPr/>
              <a:t>120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13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A5650-B954-431F-BC9D-AF5C892F4EA4}" type="slidenum">
              <a:rPr lang="en-US"/>
              <a:pPr/>
              <a:t>121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4B1C5-B02C-4267-9730-3C06857664A8}" type="slidenum">
              <a:rPr lang="en-US"/>
              <a:pPr/>
              <a:t>122</a:t>
            </a:fld>
            <a:endParaRPr 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00E77-0698-40BD-8209-D26986EB6F56}" type="slidenum">
              <a:rPr lang="en-US"/>
              <a:pPr/>
              <a:t>123</a:t>
            </a:fld>
            <a:endParaRPr lang="en-US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124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BF315-DAD1-4AEC-AFA4-5AD972D61A28}" type="slidenum">
              <a:rPr lang="en-US"/>
              <a:pPr/>
              <a:t>125</a:t>
            </a:fld>
            <a:endParaRPr lang="en-US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126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1DDF-0851-4BDB-816F-D3AD7BFBDC35}" type="slidenum">
              <a:rPr lang="en-US"/>
              <a:pPr/>
              <a:t>127</a:t>
            </a:fld>
            <a:endParaRPr lang="en-US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C3BA6-32FA-4004-987D-6B1385B80AD8}" type="slidenum">
              <a:rPr lang="en-US"/>
              <a:pPr/>
              <a:t>128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129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9A230-1CEE-4365-98E5-E5D8D1CB7A0D}" type="slidenum">
              <a:rPr lang="en-US"/>
              <a:pPr/>
              <a:t>130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14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0D040-7A13-4572-BBEB-899D3F78339D}" type="slidenum">
              <a:rPr lang="en-US"/>
              <a:pPr/>
              <a:t>131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132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133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134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135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47163-3C85-455D-974E-FC7970630275}" type="slidenum">
              <a:rPr lang="en-US"/>
              <a:pPr/>
              <a:t>136</a:t>
            </a:fld>
            <a:endParaRPr lang="en-US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A010-D8B5-4956-AD77-7CB697F294E6}" type="slidenum">
              <a:rPr lang="en-US"/>
              <a:pPr/>
              <a:t>137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138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85811-86C3-430D-A2C0-E389873C63E0}" type="slidenum">
              <a:rPr lang="en-US"/>
              <a:pPr/>
              <a:t>139</a:t>
            </a:fld>
            <a:endParaRPr 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9EDCC-B73F-4303-9888-A34FB7DF2A0D}" type="slidenum">
              <a:rPr lang="en-US"/>
              <a:pPr/>
              <a:t>140</a:t>
            </a:fld>
            <a:endParaRPr 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15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463B4-C7E6-4230-BF4B-6A95DDDD3D17}" type="slidenum">
              <a:rPr lang="en-US"/>
              <a:pPr/>
              <a:t>141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8E213-DB51-472C-9866-EB9716505CA4}" type="slidenum">
              <a:rPr lang="en-US"/>
              <a:pPr/>
              <a:t>142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706F-ED4F-4262-84D0-62C0EEC2865D}" type="slidenum">
              <a:rPr lang="en-US"/>
              <a:pPr/>
              <a:t>143</a:t>
            </a:fld>
            <a:endParaRPr lang="en-US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5186-FCC2-4A2D-A400-07B1D3379528}" type="slidenum">
              <a:rPr lang="en-US"/>
              <a:pPr/>
              <a:t>144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A16-AD53-4042-9247-495EB0C84AF1}" type="slidenum">
              <a:rPr lang="en-US"/>
              <a:pPr/>
              <a:t>145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252E0-C543-453A-A3CD-7D3E22E429E1}" type="slidenum">
              <a:rPr lang="en-US"/>
              <a:pPr/>
              <a:t>146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16A2-289C-46C5-9D36-D6AE93CCD44C}" type="slidenum">
              <a:rPr lang="en-US"/>
              <a:pPr/>
              <a:t>147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9EDBB-1C0D-423E-BD1A-31C54EAD9EC4}" type="slidenum">
              <a:rPr lang="en-US"/>
              <a:pPr/>
              <a:t>148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F9E32-A147-4A89-84FC-CDED79CE5E5A}" type="slidenum">
              <a:rPr lang="en-US"/>
              <a:pPr/>
              <a:t>149</a:t>
            </a:fld>
            <a:endParaRPr lang="en-US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A0A7-C596-4378-9E3B-264C02717B05}" type="slidenum">
              <a:rPr lang="en-US"/>
              <a:pPr/>
              <a:t>150</a:t>
            </a:fld>
            <a:endParaRPr 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16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57202-96F5-4EC5-94AB-A335E1449AAB}" type="slidenum">
              <a:rPr lang="en-US"/>
              <a:pPr/>
              <a:t>151</a:t>
            </a:fld>
            <a:endParaRPr lang="en-US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FF6C5-8D54-44FA-ADEE-D1E2AA125DCC}" type="slidenum">
              <a:rPr lang="en-US"/>
              <a:pPr/>
              <a:t>152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9647-BF47-4C08-85D8-20F4CC8944FF}" type="slidenum">
              <a:rPr lang="en-US"/>
              <a:pPr/>
              <a:t>17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C8260-E6FC-4FC9-9129-393CDEFF3025}" type="slidenum">
              <a:rPr lang="en-US"/>
              <a:pPr/>
              <a:t>18</a:t>
            </a:fld>
            <a:endParaRPr 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775D4-B030-4C40-AC4B-94EF3C37A5AD}" type="slidenum">
              <a:rPr lang="en-US"/>
              <a:pPr/>
              <a:t>19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20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F5EE0-56FA-4BE8-8AFE-4060AAC94837}" type="slidenum">
              <a:rPr lang="en-US"/>
              <a:pPr/>
              <a:t>3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0F679-6A4D-4609-BE32-9BD48A7FABB3}" type="slidenum">
              <a:rPr lang="en-US"/>
              <a:pPr/>
              <a:t>21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22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23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24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25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26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27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28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29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30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37E0B-3DAB-475B-8FC7-B1D69D97DB55}" type="slidenum">
              <a:rPr lang="en-US"/>
              <a:pPr/>
              <a:t>4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31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32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33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34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35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36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37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38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7C6-1B3F-4CCB-ACC2-0B5CA304ECE9}" type="slidenum">
              <a:rPr lang="en-US"/>
              <a:pPr/>
              <a:t>5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45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EC506-4CB4-4D2F-AA5C-3B96B8A4D501}" type="slidenum">
              <a:rPr lang="en-US"/>
              <a:pPr/>
              <a:t>6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55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D5204-050E-4BB4-9CAD-069BB89B7376}" type="slidenum">
              <a:rPr lang="en-US"/>
              <a:pPr/>
              <a:t>7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65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8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73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74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75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76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77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79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80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9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81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82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83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84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85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86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87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88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89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90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10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91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92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93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94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95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96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97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98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99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100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  <a:endParaRPr lang="en-US" sz="36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  <a:endParaRPr lang="en-US" sz="36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33.xml"/><Relationship Id="rId7" Type="http://schemas.openxmlformats.org/officeDocument/2006/relationships/oleObject" Target="../embeddings/oleObject7.bin"/><Relationship Id="rId2" Type="http://schemas.openxmlformats.org/officeDocument/2006/relationships/tags" Target="../tags/tag32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notesSlide" Target="../notesSlides/notesSlide99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5.wmf"/><Relationship Id="rId2" Type="http://schemas.openxmlformats.org/officeDocument/2006/relationships/tags" Target="../tags/tag169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24.v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5" Type="http://schemas.openxmlformats.org/officeDocument/2006/relationships/tags" Target="../tags/tag172.xml"/><Relationship Id="rId15" Type="http://schemas.openxmlformats.org/officeDocument/2006/relationships/image" Target="../media/image24.wmf"/><Relationship Id="rId10" Type="http://schemas.openxmlformats.org/officeDocument/2006/relationships/tags" Target="../tags/tag177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oleObject" Target="../embeddings/oleObject27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notesSlide" Target="../notesSlides/notesSlide1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tags" Target="../tags/tag195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12" Type="http://schemas.openxmlformats.org/officeDocument/2006/relationships/tags" Target="../tags/tag194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5" Type="http://schemas.openxmlformats.org/officeDocument/2006/relationships/tags" Target="../tags/tag187.xml"/><Relationship Id="rId15" Type="http://schemas.openxmlformats.org/officeDocument/2006/relationships/notesSlide" Target="../notesSlides/notesSlide101.xml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notesSlide" Target="../notesSlides/notesSlide10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9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18" Type="http://schemas.openxmlformats.org/officeDocument/2006/relationships/tags" Target="../tags/tag217.xml"/><Relationship Id="rId26" Type="http://schemas.openxmlformats.org/officeDocument/2006/relationships/notesSlide" Target="../notesSlides/notesSlide103.xml"/><Relationship Id="rId3" Type="http://schemas.openxmlformats.org/officeDocument/2006/relationships/tags" Target="../tags/tag202.xml"/><Relationship Id="rId21" Type="http://schemas.openxmlformats.org/officeDocument/2006/relationships/tags" Target="../tags/tag220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20" Type="http://schemas.openxmlformats.org/officeDocument/2006/relationships/tags" Target="../tags/tag219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24" Type="http://schemas.openxmlformats.org/officeDocument/2006/relationships/tags" Target="../tags/tag223.xml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23" Type="http://schemas.openxmlformats.org/officeDocument/2006/relationships/tags" Target="../tags/tag222.xml"/><Relationship Id="rId10" Type="http://schemas.openxmlformats.org/officeDocument/2006/relationships/tags" Target="../tags/tag209.xml"/><Relationship Id="rId19" Type="http://schemas.openxmlformats.org/officeDocument/2006/relationships/tags" Target="../tags/tag218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Relationship Id="rId22" Type="http://schemas.openxmlformats.org/officeDocument/2006/relationships/tags" Target="../tags/tag221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13" Type="http://schemas.openxmlformats.org/officeDocument/2006/relationships/notesSlide" Target="../notesSlides/notesSlide104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5.wmf"/><Relationship Id="rId2" Type="http://schemas.openxmlformats.org/officeDocument/2006/relationships/tags" Target="../tags/tag224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25.vml"/><Relationship Id="rId6" Type="http://schemas.openxmlformats.org/officeDocument/2006/relationships/tags" Target="../tags/tag228.xml"/><Relationship Id="rId11" Type="http://schemas.openxmlformats.org/officeDocument/2006/relationships/tags" Target="../tags/tag233.xml"/><Relationship Id="rId5" Type="http://schemas.openxmlformats.org/officeDocument/2006/relationships/tags" Target="../tags/tag227.xml"/><Relationship Id="rId15" Type="http://schemas.openxmlformats.org/officeDocument/2006/relationships/image" Target="../media/image24.wmf"/><Relationship Id="rId10" Type="http://schemas.openxmlformats.org/officeDocument/2006/relationships/tags" Target="../tags/tag232.xml"/><Relationship Id="rId4" Type="http://schemas.openxmlformats.org/officeDocument/2006/relationships/tags" Target="../tags/tag226.xml"/><Relationship Id="rId9" Type="http://schemas.openxmlformats.org/officeDocument/2006/relationships/tags" Target="../tags/tag231.xml"/><Relationship Id="rId14" Type="http://schemas.openxmlformats.org/officeDocument/2006/relationships/oleObject" Target="../embeddings/oleObject29.bin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tags" Target="../tags/tag235.xml"/><Relationship Id="rId7" Type="http://schemas.openxmlformats.org/officeDocument/2006/relationships/oleObject" Target="../embeddings/oleObject31.bin"/><Relationship Id="rId2" Type="http://schemas.openxmlformats.org/officeDocument/2006/relationships/tags" Target="../tags/tag234.xml"/><Relationship Id="rId1" Type="http://schemas.openxmlformats.org/officeDocument/2006/relationships/vmlDrawing" Target="../drawings/vmlDrawing26.vml"/><Relationship Id="rId6" Type="http://schemas.openxmlformats.org/officeDocument/2006/relationships/notesSlide" Target="../notesSlides/notesSlide10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wmf"/><Relationship Id="rId4" Type="http://schemas.openxmlformats.org/officeDocument/2006/relationships/tags" Target="../tags/tag236.xml"/><Relationship Id="rId9" Type="http://schemas.openxmlformats.org/officeDocument/2006/relationships/oleObject" Target="../embeddings/oleObject32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7" Type="http://schemas.openxmlformats.org/officeDocument/2006/relationships/image" Target="../media/image28.wmf"/><Relationship Id="rId2" Type="http://schemas.openxmlformats.org/officeDocument/2006/relationships/tags" Target="../tags/tag23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3.bin"/><Relationship Id="rId5" Type="http://schemas.openxmlformats.org/officeDocument/2006/relationships/notesSlide" Target="../notesSlides/notesSlide106.xml"/><Relationship Id="rId4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tags" Target="../tags/tag240.xml"/><Relationship Id="rId7" Type="http://schemas.openxmlformats.org/officeDocument/2006/relationships/oleObject" Target="../embeddings/oleObject34.bin"/><Relationship Id="rId2" Type="http://schemas.openxmlformats.org/officeDocument/2006/relationships/tags" Target="../tags/tag239.xml"/><Relationship Id="rId1" Type="http://schemas.openxmlformats.org/officeDocument/2006/relationships/vmlDrawing" Target="../drawings/vmlDrawing28.vml"/><Relationship Id="rId6" Type="http://schemas.openxmlformats.org/officeDocument/2006/relationships/notesSlide" Target="../notesSlides/notesSlide10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7" Type="http://schemas.openxmlformats.org/officeDocument/2006/relationships/image" Target="../media/image30.wmf"/><Relationship Id="rId2" Type="http://schemas.openxmlformats.org/officeDocument/2006/relationships/tags" Target="../tags/tag24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5.bin"/><Relationship Id="rId5" Type="http://schemas.openxmlformats.org/officeDocument/2006/relationships/notesSlide" Target="../notesSlides/notesSlide108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8.emf"/><Relationship Id="rId4" Type="http://schemas.openxmlformats.org/officeDocument/2006/relationships/tags" Target="../tags/tag37.xml"/><Relationship Id="rId9" Type="http://schemas.openxmlformats.org/officeDocument/2006/relationships/oleObject" Target="../embeddings/oleObject8.bin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6.bin"/><Relationship Id="rId4" Type="http://schemas.openxmlformats.org/officeDocument/2006/relationships/notesSlide" Target="../notesSlides/notesSlide109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7.bin"/><Relationship Id="rId4" Type="http://schemas.openxmlformats.org/officeDocument/2006/relationships/notesSlide" Target="../notesSlides/notesSlide11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8.bin"/><Relationship Id="rId4" Type="http://schemas.openxmlformats.org/officeDocument/2006/relationships/notesSlide" Target="../notesSlides/notesSlide11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9.bin"/><Relationship Id="rId4" Type="http://schemas.openxmlformats.org/officeDocument/2006/relationships/notesSlide" Target="../notesSlides/notesSlide112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13" Type="http://schemas.openxmlformats.org/officeDocument/2006/relationships/image" Target="../media/image35.wmf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12" Type="http://schemas.openxmlformats.org/officeDocument/2006/relationships/oleObject" Target="../embeddings/oleObject40.bin"/><Relationship Id="rId2" Type="http://schemas.openxmlformats.org/officeDocument/2006/relationships/tags" Target="../tags/tag248.xml"/><Relationship Id="rId1" Type="http://schemas.openxmlformats.org/officeDocument/2006/relationships/vmlDrawing" Target="../drawings/vmlDrawing34.vml"/><Relationship Id="rId6" Type="http://schemas.openxmlformats.org/officeDocument/2006/relationships/tags" Target="../tags/tag252.xml"/><Relationship Id="rId11" Type="http://schemas.openxmlformats.org/officeDocument/2006/relationships/notesSlide" Target="../notesSlides/notesSlide113.xml"/><Relationship Id="rId5" Type="http://schemas.openxmlformats.org/officeDocument/2006/relationships/tags" Target="../tags/tag25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50.xml"/><Relationship Id="rId9" Type="http://schemas.openxmlformats.org/officeDocument/2006/relationships/tags" Target="../tags/tag255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6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7" Type="http://schemas.openxmlformats.org/officeDocument/2006/relationships/image" Target="../media/image36.wmf"/><Relationship Id="rId2" Type="http://schemas.openxmlformats.org/officeDocument/2006/relationships/tags" Target="../tags/tag25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1.bin"/><Relationship Id="rId5" Type="http://schemas.openxmlformats.org/officeDocument/2006/relationships/notesSlide" Target="../notesSlides/notesSlide115.xml"/><Relationship Id="rId4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tags" Target="../tags/tag260.xml"/><Relationship Id="rId7" Type="http://schemas.openxmlformats.org/officeDocument/2006/relationships/oleObject" Target="../embeddings/oleObject42.bin"/><Relationship Id="rId2" Type="http://schemas.openxmlformats.org/officeDocument/2006/relationships/tags" Target="../tags/tag259.xml"/><Relationship Id="rId1" Type="http://schemas.openxmlformats.org/officeDocument/2006/relationships/vmlDrawing" Target="../drawings/vmlDrawing36.vml"/><Relationship Id="rId6" Type="http://schemas.openxmlformats.org/officeDocument/2006/relationships/notesSlide" Target="../notesSlides/notesSlide11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wmf"/><Relationship Id="rId4" Type="http://schemas.openxmlformats.org/officeDocument/2006/relationships/tags" Target="../tags/tag261.xml"/><Relationship Id="rId9" Type="http://schemas.openxmlformats.org/officeDocument/2006/relationships/oleObject" Target="../embeddings/oleObject43.bin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tags" Target="../tags/tag263.xml"/><Relationship Id="rId7" Type="http://schemas.openxmlformats.org/officeDocument/2006/relationships/oleObject" Target="../embeddings/oleObject44.bin"/><Relationship Id="rId2" Type="http://schemas.openxmlformats.org/officeDocument/2006/relationships/tags" Target="../tags/tag262.xml"/><Relationship Id="rId1" Type="http://schemas.openxmlformats.org/officeDocument/2006/relationships/vmlDrawing" Target="../drawings/vmlDrawing37.vml"/><Relationship Id="rId6" Type="http://schemas.openxmlformats.org/officeDocument/2006/relationships/notesSlide" Target="../notesSlides/notesSlide11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wmf"/><Relationship Id="rId4" Type="http://schemas.openxmlformats.org/officeDocument/2006/relationships/tags" Target="../tags/tag264.xml"/><Relationship Id="rId9" Type="http://schemas.openxmlformats.org/officeDocument/2006/relationships/oleObject" Target="../embeddings/oleObject45.bin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tags" Target="../tags/tag266.xml"/><Relationship Id="rId7" Type="http://schemas.openxmlformats.org/officeDocument/2006/relationships/image" Target="../media/image40.wmf"/><Relationship Id="rId2" Type="http://schemas.openxmlformats.org/officeDocument/2006/relationships/tags" Target="../tags/tag265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46.bin"/><Relationship Id="rId5" Type="http://schemas.openxmlformats.org/officeDocument/2006/relationships/notesSlide" Target="../notesSlides/notesSlide11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9.v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image" Target="../media/image8.emf"/><Relationship Id="rId4" Type="http://schemas.openxmlformats.org/officeDocument/2006/relationships/tags" Target="../tags/tag42.xml"/><Relationship Id="rId9" Type="http://schemas.openxmlformats.org/officeDocument/2006/relationships/oleObject" Target="../embeddings/oleObject9.bin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tags" Target="../tags/tag268.xml"/><Relationship Id="rId7" Type="http://schemas.openxmlformats.org/officeDocument/2006/relationships/image" Target="../media/image40.wmf"/><Relationship Id="rId2" Type="http://schemas.openxmlformats.org/officeDocument/2006/relationships/tags" Target="../tags/tag26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48.bin"/><Relationship Id="rId5" Type="http://schemas.openxmlformats.org/officeDocument/2006/relationships/notesSlide" Target="../notesSlides/notesSlide11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2.w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7" Type="http://schemas.openxmlformats.org/officeDocument/2006/relationships/image" Target="../media/image43.wmf"/><Relationship Id="rId2" Type="http://schemas.openxmlformats.org/officeDocument/2006/relationships/tags" Target="../tags/tag269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50.bin"/><Relationship Id="rId5" Type="http://schemas.openxmlformats.org/officeDocument/2006/relationships/notesSlide" Target="../notesSlides/notesSlide120.xml"/><Relationship Id="rId4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7" Type="http://schemas.openxmlformats.org/officeDocument/2006/relationships/image" Target="../media/image44.wmf"/><Relationship Id="rId2" Type="http://schemas.openxmlformats.org/officeDocument/2006/relationships/tags" Target="../tags/tag271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51.bin"/><Relationship Id="rId5" Type="http://schemas.openxmlformats.org/officeDocument/2006/relationships/notesSlide" Target="../notesSlides/notesSlide121.xml"/><Relationship Id="rId4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7" Type="http://schemas.openxmlformats.org/officeDocument/2006/relationships/image" Target="../media/image45.wmf"/><Relationship Id="rId2" Type="http://schemas.openxmlformats.org/officeDocument/2006/relationships/tags" Target="../tags/tag273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52.bin"/><Relationship Id="rId5" Type="http://schemas.openxmlformats.org/officeDocument/2006/relationships/notesSlide" Target="../notesSlides/notesSlide122.xml"/><Relationship Id="rId4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tags" Target="../tags/tag276.xml"/><Relationship Id="rId7" Type="http://schemas.openxmlformats.org/officeDocument/2006/relationships/oleObject" Target="../embeddings/oleObject53.bin"/><Relationship Id="rId2" Type="http://schemas.openxmlformats.org/officeDocument/2006/relationships/tags" Target="../tags/tag275.xml"/><Relationship Id="rId1" Type="http://schemas.openxmlformats.org/officeDocument/2006/relationships/vmlDrawing" Target="../drawings/vmlDrawing43.vml"/><Relationship Id="rId6" Type="http://schemas.openxmlformats.org/officeDocument/2006/relationships/notesSlide" Target="../notesSlides/notesSlide1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7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4.xml"/><Relationship Id="rId3" Type="http://schemas.openxmlformats.org/officeDocument/2006/relationships/tags" Target="../tags/tag27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8.wmf"/><Relationship Id="rId2" Type="http://schemas.openxmlformats.org/officeDocument/2006/relationships/tags" Target="../tags/tag278.xml"/><Relationship Id="rId1" Type="http://schemas.openxmlformats.org/officeDocument/2006/relationships/vmlDrawing" Target="../drawings/vmlDrawing44.vml"/><Relationship Id="rId6" Type="http://schemas.openxmlformats.org/officeDocument/2006/relationships/tags" Target="../tags/tag282.xml"/><Relationship Id="rId11" Type="http://schemas.openxmlformats.org/officeDocument/2006/relationships/oleObject" Target="../embeddings/oleObject55.bin"/><Relationship Id="rId5" Type="http://schemas.openxmlformats.org/officeDocument/2006/relationships/tags" Target="../tags/tag281.xml"/><Relationship Id="rId10" Type="http://schemas.openxmlformats.org/officeDocument/2006/relationships/image" Target="../media/image47.wmf"/><Relationship Id="rId4" Type="http://schemas.openxmlformats.org/officeDocument/2006/relationships/tags" Target="../tags/tag280.xml"/><Relationship Id="rId9" Type="http://schemas.openxmlformats.org/officeDocument/2006/relationships/oleObject" Target="../embeddings/oleObject54.bin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tags" Target="../tags/tag284.xml"/><Relationship Id="rId7" Type="http://schemas.openxmlformats.org/officeDocument/2006/relationships/image" Target="../media/image49.wmf"/><Relationship Id="rId2" Type="http://schemas.openxmlformats.org/officeDocument/2006/relationships/tags" Target="../tags/tag283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56.bin"/><Relationship Id="rId5" Type="http://schemas.openxmlformats.org/officeDocument/2006/relationships/notesSlide" Target="../notesSlides/notesSlide12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0.wmf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tags" Target="../tags/tag286.xml"/><Relationship Id="rId7" Type="http://schemas.openxmlformats.org/officeDocument/2006/relationships/oleObject" Target="../embeddings/oleObject58.bin"/><Relationship Id="rId2" Type="http://schemas.openxmlformats.org/officeDocument/2006/relationships/tags" Target="../tags/tag285.xml"/><Relationship Id="rId1" Type="http://schemas.openxmlformats.org/officeDocument/2006/relationships/vmlDrawing" Target="../drawings/vmlDrawing46.vml"/><Relationship Id="rId6" Type="http://schemas.openxmlformats.org/officeDocument/2006/relationships/notesSlide" Target="../notesSlides/notesSlide12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1.emf"/><Relationship Id="rId4" Type="http://schemas.openxmlformats.org/officeDocument/2006/relationships/tags" Target="../tags/tag287.xml"/><Relationship Id="rId9" Type="http://schemas.openxmlformats.org/officeDocument/2006/relationships/oleObject" Target="../embeddings/oleObject59.bin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11" Type="http://schemas.openxmlformats.org/officeDocument/2006/relationships/notesSlide" Target="../notesSlides/notesSlide127.xml"/><Relationship Id="rId5" Type="http://schemas.openxmlformats.org/officeDocument/2006/relationships/tags" Target="../tags/tag29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91.xml"/><Relationship Id="rId9" Type="http://schemas.openxmlformats.org/officeDocument/2006/relationships/tags" Target="../tags/tag29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9.emf"/><Relationship Id="rId2" Type="http://schemas.openxmlformats.org/officeDocument/2006/relationships/tags" Target="../tags/tag4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tags" Target="../tags/tag299.xml"/><Relationship Id="rId7" Type="http://schemas.openxmlformats.org/officeDocument/2006/relationships/image" Target="../media/image52.wmf"/><Relationship Id="rId2" Type="http://schemas.openxmlformats.org/officeDocument/2006/relationships/tags" Target="../tags/tag298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60.bin"/><Relationship Id="rId5" Type="http://schemas.openxmlformats.org/officeDocument/2006/relationships/notesSlide" Target="../notesSlides/notesSlide12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3.wmf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tags" Target="../tags/tag301.xml"/><Relationship Id="rId7" Type="http://schemas.openxmlformats.org/officeDocument/2006/relationships/image" Target="../media/image54.wmf"/><Relationship Id="rId2" Type="http://schemas.openxmlformats.org/officeDocument/2006/relationships/tags" Target="../tags/tag300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62.bin"/><Relationship Id="rId5" Type="http://schemas.openxmlformats.org/officeDocument/2006/relationships/notesSlide" Target="../notesSlides/notesSlide13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3.wmf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tags" Target="../tags/tag303.xml"/><Relationship Id="rId7" Type="http://schemas.openxmlformats.org/officeDocument/2006/relationships/image" Target="../media/image55.wmf"/><Relationship Id="rId2" Type="http://schemas.openxmlformats.org/officeDocument/2006/relationships/tags" Target="../tags/tag30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64.bin"/><Relationship Id="rId5" Type="http://schemas.openxmlformats.org/officeDocument/2006/relationships/notesSlide" Target="../notesSlides/notesSlide13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3.wmf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tags" Target="../tags/tag305.xml"/><Relationship Id="rId7" Type="http://schemas.openxmlformats.org/officeDocument/2006/relationships/image" Target="../media/image56.wmf"/><Relationship Id="rId2" Type="http://schemas.openxmlformats.org/officeDocument/2006/relationships/tags" Target="../tags/tag304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66.bin"/><Relationship Id="rId5" Type="http://schemas.openxmlformats.org/officeDocument/2006/relationships/notesSlide" Target="../notesSlides/notesSlide13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7.emf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tags" Target="../tags/tag307.xml"/><Relationship Id="rId7" Type="http://schemas.openxmlformats.org/officeDocument/2006/relationships/image" Target="../media/image56.wmf"/><Relationship Id="rId2" Type="http://schemas.openxmlformats.org/officeDocument/2006/relationships/tags" Target="../tags/tag306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68.bin"/><Relationship Id="rId5" Type="http://schemas.openxmlformats.org/officeDocument/2006/relationships/notesSlide" Target="../notesSlides/notesSlide13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8.emf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tags" Target="../tags/tag309.xml"/><Relationship Id="rId7" Type="http://schemas.openxmlformats.org/officeDocument/2006/relationships/image" Target="../media/image56.wmf"/><Relationship Id="rId2" Type="http://schemas.openxmlformats.org/officeDocument/2006/relationships/tags" Target="../tags/tag308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70.bin"/><Relationship Id="rId5" Type="http://schemas.openxmlformats.org/officeDocument/2006/relationships/notesSlide" Target="../notesSlides/notesSlide13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9.wmf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0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1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72.bin"/><Relationship Id="rId4" Type="http://schemas.openxmlformats.org/officeDocument/2006/relationships/notesSlide" Target="../notesSlides/notesSlide136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tags" Target="../tags/tag313.xml"/><Relationship Id="rId7" Type="http://schemas.openxmlformats.org/officeDocument/2006/relationships/notesSlide" Target="../notesSlides/notesSlide137.xml"/><Relationship Id="rId2" Type="http://schemas.openxmlformats.org/officeDocument/2006/relationships/tags" Target="../tags/tag312.xml"/><Relationship Id="rId1" Type="http://schemas.openxmlformats.org/officeDocument/2006/relationships/vmlDrawing" Target="../drawings/vmlDrawing54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2.wmf"/><Relationship Id="rId5" Type="http://schemas.openxmlformats.org/officeDocument/2006/relationships/tags" Target="../tags/tag315.xml"/><Relationship Id="rId10" Type="http://schemas.openxmlformats.org/officeDocument/2006/relationships/oleObject" Target="../embeddings/oleObject74.bin"/><Relationship Id="rId4" Type="http://schemas.openxmlformats.org/officeDocument/2006/relationships/tags" Target="../tags/tag314.xml"/><Relationship Id="rId9" Type="http://schemas.openxmlformats.org/officeDocument/2006/relationships/image" Target="../media/image61.w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7" Type="http://schemas.openxmlformats.org/officeDocument/2006/relationships/image" Target="../media/image63.wmf"/><Relationship Id="rId2" Type="http://schemas.openxmlformats.org/officeDocument/2006/relationships/tags" Target="../tags/tag316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75.bin"/><Relationship Id="rId5" Type="http://schemas.openxmlformats.org/officeDocument/2006/relationships/notesSlide" Target="../notesSlides/notesSlide138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10.emf"/><Relationship Id="rId2" Type="http://schemas.openxmlformats.org/officeDocument/2006/relationships/tags" Target="../tags/tag4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tags" Target="../tags/tag319.xml"/><Relationship Id="rId7" Type="http://schemas.openxmlformats.org/officeDocument/2006/relationships/image" Target="../media/image64.wmf"/><Relationship Id="rId2" Type="http://schemas.openxmlformats.org/officeDocument/2006/relationships/tags" Target="../tags/tag318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76.bin"/><Relationship Id="rId5" Type="http://schemas.openxmlformats.org/officeDocument/2006/relationships/notesSlide" Target="../notesSlides/notesSlide139.xml"/><Relationship Id="rId4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tags" Target="../tags/tag321.xml"/><Relationship Id="rId7" Type="http://schemas.openxmlformats.org/officeDocument/2006/relationships/image" Target="../media/image65.wmf"/><Relationship Id="rId2" Type="http://schemas.openxmlformats.org/officeDocument/2006/relationships/tags" Target="../tags/tag320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77.bin"/><Relationship Id="rId5" Type="http://schemas.openxmlformats.org/officeDocument/2006/relationships/notesSlide" Target="../notesSlides/notesSlide140.xml"/><Relationship Id="rId4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8.bin"/><Relationship Id="rId4" Type="http://schemas.openxmlformats.org/officeDocument/2006/relationships/notesSlide" Target="../notesSlides/notesSlide14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tags" Target="../tags/tag324.xml"/><Relationship Id="rId7" Type="http://schemas.openxmlformats.org/officeDocument/2006/relationships/image" Target="../media/image67.wmf"/><Relationship Id="rId2" Type="http://schemas.openxmlformats.org/officeDocument/2006/relationships/tags" Target="../tags/tag323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79.bin"/><Relationship Id="rId5" Type="http://schemas.openxmlformats.org/officeDocument/2006/relationships/notesSlide" Target="../notesSlides/notesSlide142.xml"/><Relationship Id="rId4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7" Type="http://schemas.openxmlformats.org/officeDocument/2006/relationships/image" Target="../media/image68.wmf"/><Relationship Id="rId2" Type="http://schemas.openxmlformats.org/officeDocument/2006/relationships/tags" Target="../tags/tag325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80.bin"/><Relationship Id="rId5" Type="http://schemas.openxmlformats.org/officeDocument/2006/relationships/notesSlide" Target="../notesSlides/notesSlide143.xml"/><Relationship Id="rId4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7" Type="http://schemas.openxmlformats.org/officeDocument/2006/relationships/image" Target="../media/image69.wmf"/><Relationship Id="rId2" Type="http://schemas.openxmlformats.org/officeDocument/2006/relationships/tags" Target="../tags/tag327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81.bin"/><Relationship Id="rId5" Type="http://schemas.openxmlformats.org/officeDocument/2006/relationships/notesSlide" Target="../notesSlides/notesSlide144.xml"/><Relationship Id="rId4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4" Type="http://schemas.openxmlformats.org/officeDocument/2006/relationships/notesSlide" Target="../notesSlides/notesSlide145.xml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tags" Target="../tags/tag332.xml"/><Relationship Id="rId7" Type="http://schemas.openxmlformats.org/officeDocument/2006/relationships/oleObject" Target="../embeddings/oleObject82.bin"/><Relationship Id="rId2" Type="http://schemas.openxmlformats.org/officeDocument/2006/relationships/tags" Target="../tags/tag331.xml"/><Relationship Id="rId1" Type="http://schemas.openxmlformats.org/officeDocument/2006/relationships/vmlDrawing" Target="../drawings/vmlDrawing62.vml"/><Relationship Id="rId6" Type="http://schemas.openxmlformats.org/officeDocument/2006/relationships/notesSlide" Target="../notesSlides/notesSlide1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3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4" Type="http://schemas.openxmlformats.org/officeDocument/2006/relationships/notesSlide" Target="../notesSlides/notesSlide147.xml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tags" Target="../tags/tag337.xml"/><Relationship Id="rId7" Type="http://schemas.openxmlformats.org/officeDocument/2006/relationships/oleObject" Target="../embeddings/oleObject83.bin"/><Relationship Id="rId2" Type="http://schemas.openxmlformats.org/officeDocument/2006/relationships/tags" Target="../tags/tag336.xml"/><Relationship Id="rId1" Type="http://schemas.openxmlformats.org/officeDocument/2006/relationships/vmlDrawing" Target="../drawings/vmlDrawing63.vml"/><Relationship Id="rId6" Type="http://schemas.openxmlformats.org/officeDocument/2006/relationships/notesSlide" Target="../notesSlides/notesSlide1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50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11.emf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9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4.bin"/><Relationship Id="rId4" Type="http://schemas.openxmlformats.org/officeDocument/2006/relationships/notesSlide" Target="../notesSlides/notesSlide149.xml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tags" Target="../tags/tag341.xml"/><Relationship Id="rId7" Type="http://schemas.openxmlformats.org/officeDocument/2006/relationships/oleObject" Target="../embeddings/oleObject85.bin"/><Relationship Id="rId2" Type="http://schemas.openxmlformats.org/officeDocument/2006/relationships/tags" Target="../tags/tag340.xml"/><Relationship Id="rId1" Type="http://schemas.openxmlformats.org/officeDocument/2006/relationships/vmlDrawing" Target="../drawings/vmlDrawing65.vml"/><Relationship Id="rId6" Type="http://schemas.openxmlformats.org/officeDocument/2006/relationships/notesSlide" Target="../notesSlides/notesSlide15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4.wmf"/><Relationship Id="rId4" Type="http://schemas.openxmlformats.org/officeDocument/2006/relationships/tags" Target="../tags/tag342.xml"/><Relationship Id="rId9" Type="http://schemas.openxmlformats.org/officeDocument/2006/relationships/oleObject" Target="../embeddings/oleObject86.bin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5" Type="http://schemas.openxmlformats.org/officeDocument/2006/relationships/notesSlide" Target="../notesSlides/notesSlide151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54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13.wmf"/><Relationship Id="rId2" Type="http://schemas.openxmlformats.org/officeDocument/2006/relationships/tags" Target="../tags/tag5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14.wmf"/><Relationship Id="rId2" Type="http://schemas.openxmlformats.org/officeDocument/2006/relationships/tags" Target="../tags/tag5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62.xml"/><Relationship Id="rId7" Type="http://schemas.openxmlformats.org/officeDocument/2006/relationships/oleObject" Target="../embeddings/oleObject16.bin"/><Relationship Id="rId2" Type="http://schemas.openxmlformats.org/officeDocument/2006/relationships/tags" Target="../tags/tag61.xml"/><Relationship Id="rId1" Type="http://schemas.openxmlformats.org/officeDocument/2006/relationships/vmlDrawing" Target="../drawings/vmlDrawing16.v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emf"/><Relationship Id="rId4" Type="http://schemas.openxmlformats.org/officeDocument/2006/relationships/tags" Target="../tags/tag63.xml"/><Relationship Id="rId9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oleObject" Target="../embeddings/oleObject18.bin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notesSlide" Target="../notesSlides/notesSlide19.xml"/><Relationship Id="rId2" Type="http://schemas.openxmlformats.org/officeDocument/2006/relationships/tags" Target="../tags/tag64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17.v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15" Type="http://schemas.openxmlformats.org/officeDocument/2006/relationships/oleObject" Target="../embeddings/oleObject19.bin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77.xml"/><Relationship Id="rId7" Type="http://schemas.openxmlformats.org/officeDocument/2006/relationships/oleObject" Target="../embeddings/oleObject20.bin"/><Relationship Id="rId2" Type="http://schemas.openxmlformats.org/officeDocument/2006/relationships/tags" Target="../tags/tag76.xml"/><Relationship Id="rId1" Type="http://schemas.openxmlformats.org/officeDocument/2006/relationships/vmlDrawing" Target="../drawings/vmlDrawing18.v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tags" Target="../tags/tag82.xml"/><Relationship Id="rId7" Type="http://schemas.openxmlformats.org/officeDocument/2006/relationships/oleObject" Target="../embeddings/oleObject21.bin"/><Relationship Id="rId2" Type="http://schemas.openxmlformats.org/officeDocument/2006/relationships/tags" Target="../tags/tag81.xml"/><Relationship Id="rId1" Type="http://schemas.openxmlformats.org/officeDocument/2006/relationships/vmlDrawing" Target="../drawings/vmlDrawing19.v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tags" Target="../tags/tag87.xml"/><Relationship Id="rId7" Type="http://schemas.openxmlformats.org/officeDocument/2006/relationships/oleObject" Target="../embeddings/oleObject22.bin"/><Relationship Id="rId2" Type="http://schemas.openxmlformats.org/officeDocument/2006/relationships/tags" Target="../tags/tag86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tags" Target="../tags/tag93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92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image" Target="../media/image2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3" Type="http://schemas.openxmlformats.org/officeDocument/2006/relationships/tags" Target="../tags/tag10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vmlDrawing" Target="../drawings/vmlDrawing22.v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10" Type="http://schemas.openxmlformats.org/officeDocument/2006/relationships/image" Target="../media/image23.wmf"/><Relationship Id="rId4" Type="http://schemas.openxmlformats.org/officeDocument/2006/relationships/tags" Target="../tags/tag102.xml"/><Relationship Id="rId9" Type="http://schemas.openxmlformats.org/officeDocument/2006/relationships/oleObject" Target="../embeddings/oleObject24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w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w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5.w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1.xml"/><Relationship Id="rId3" Type="http://schemas.openxmlformats.org/officeDocument/2006/relationships/tags" Target="../tags/tag1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2.xml"/><Relationship Id="rId3" Type="http://schemas.openxmlformats.org/officeDocument/2006/relationships/tags" Target="../tags/tag12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6.w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4" Type="http://schemas.openxmlformats.org/officeDocument/2006/relationships/notesSlide" Target="../notesSlides/notesSlide7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notesSlide" Target="../notesSlides/notesSlide73.xml"/><Relationship Id="rId4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notesSlide" Target="../notesSlides/notesSlide7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30.xml"/><Relationship Id="rId7" Type="http://schemas.openxmlformats.org/officeDocument/2006/relationships/oleObject" Target="../embeddings/oleObject6.bin"/><Relationship Id="rId2" Type="http://schemas.openxmlformats.org/officeDocument/2006/relationships/tags" Target="../tags/tag29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oleObject" Target="../embeddings/oleObject25.bin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notesSlide" Target="../notesSlides/notesSlide90.xml"/><Relationship Id="rId2" Type="http://schemas.openxmlformats.org/officeDocument/2006/relationships/tags" Target="../tags/tag15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23.vml"/><Relationship Id="rId6" Type="http://schemas.openxmlformats.org/officeDocument/2006/relationships/tags" Target="../tags/tag16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0.xml"/><Relationship Id="rId15" Type="http://schemas.openxmlformats.org/officeDocument/2006/relationships/oleObject" Target="../embeddings/oleObject26.bin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image" Target="../media/image17.wmf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All </a:t>
            </a:r>
            <a:r>
              <a:rPr lang="en-US" sz="2400" dirty="0">
                <a:cs typeface="Arial" charset="0"/>
              </a:rPr>
              <a:t>Boolean </a:t>
            </a:r>
            <a:r>
              <a:rPr lang="en-US" sz="2400" dirty="0" smtClean="0">
                <a:latin typeface="+mj-lt"/>
                <a:cs typeface="Arial" charset="0"/>
              </a:rPr>
              <a:t>equations </a:t>
            </a:r>
            <a:r>
              <a:rPr lang="en-US" sz="2400" dirty="0">
                <a:latin typeface="+mj-lt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Each row </a:t>
            </a:r>
            <a:r>
              <a:rPr lang="en-US" sz="2400" dirty="0" smtClean="0">
                <a:latin typeface="+mj-lt"/>
                <a:cs typeface="Arial" charset="0"/>
              </a:rPr>
              <a:t>has </a:t>
            </a:r>
            <a:r>
              <a:rPr lang="en-US" sz="2400" dirty="0">
                <a:latin typeface="+mj-lt"/>
                <a:cs typeface="Arial" charset="0"/>
              </a:rPr>
              <a:t>a </a:t>
            </a:r>
            <a:r>
              <a:rPr lang="en-US" sz="2400" b="1" dirty="0" err="1">
                <a:latin typeface="+mj-lt"/>
                <a:cs typeface="Arial" charset="0"/>
              </a:rPr>
              <a:t>minterm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 </a:t>
            </a:r>
            <a:r>
              <a:rPr lang="en-US" sz="2400" dirty="0" err="1">
                <a:latin typeface="+mj-lt"/>
                <a:cs typeface="Arial" charset="0"/>
              </a:rPr>
              <a:t>minterm</a:t>
            </a:r>
            <a:r>
              <a:rPr lang="en-US" sz="2400" dirty="0">
                <a:latin typeface="+mj-lt"/>
                <a:cs typeface="Arial" charset="0"/>
              </a:rPr>
              <a:t> is a </a:t>
            </a:r>
            <a:r>
              <a:rPr lang="en-US" sz="2400" b="1" dirty="0">
                <a:latin typeface="+mj-lt"/>
                <a:cs typeface="Arial" charset="0"/>
              </a:rPr>
              <a:t>product</a:t>
            </a:r>
            <a:r>
              <a:rPr lang="en-US" sz="2400" dirty="0">
                <a:latin typeface="+mj-lt"/>
                <a:cs typeface="Arial" charset="0"/>
              </a:rPr>
              <a:t>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Each </a:t>
            </a:r>
            <a:r>
              <a:rPr lang="en-US" sz="2400" dirty="0" err="1">
                <a:latin typeface="+mj-lt"/>
                <a:cs typeface="Arial" charset="0"/>
              </a:rPr>
              <a:t>minterm</a:t>
            </a:r>
            <a:r>
              <a:rPr lang="en-US" sz="2400" dirty="0">
                <a:latin typeface="+mj-lt"/>
                <a:cs typeface="Arial" charset="0"/>
              </a:rPr>
              <a:t> is </a:t>
            </a:r>
            <a:r>
              <a:rPr lang="en-US" sz="2400" b="1" dirty="0">
                <a:latin typeface="+mj-lt"/>
                <a:cs typeface="Arial" charset="0"/>
              </a:rPr>
              <a:t>TRUE</a:t>
            </a:r>
            <a:r>
              <a:rPr lang="en-US" sz="2400" dirty="0">
                <a:latin typeface="+mj-lt"/>
                <a:cs typeface="Arial" charset="0"/>
              </a:rPr>
              <a:t> for that row (and only that row</a:t>
            </a:r>
            <a:r>
              <a:rPr lang="en-US" sz="2400" dirty="0" smtClean="0">
                <a:latin typeface="+mj-lt"/>
                <a:cs typeface="Arial" charset="0"/>
              </a:rPr>
              <a:t>)</a:t>
            </a:r>
            <a:endParaRPr lang="en-US" sz="2400" dirty="0">
              <a:latin typeface="+mj-lt"/>
              <a:cs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290036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0" name="Visio" r:id="rId7" imgW="1766412" imgH="808736" progId="Visio.Drawing.11">
                  <p:embed/>
                </p:oleObj>
              </mc:Choice>
              <mc:Fallback>
                <p:oleObj name="Visio" r:id="rId7" imgW="1766412" imgH="8087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868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  </a:t>
            </a:r>
            <a:r>
              <a:rPr lang="en-US" i="1" dirty="0" smtClean="0"/>
              <a:t>B</a:t>
            </a:r>
            <a:endParaRPr lang="en-US" i="1" dirty="0"/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20480968"/>
              </p:ext>
            </p:extLst>
          </p:nvPr>
        </p:nvGraphicFramePr>
        <p:xfrm>
          <a:off x="4343400" y="12192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8" name="VISIO" r:id="rId14" imgW="838800" imgH="714240" progId="Visio.Drawing.6">
                  <p:embed/>
                </p:oleObj>
              </mc:Choice>
              <mc:Fallback>
                <p:oleObj name="VISIO" r:id="rId14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7" name="Object 13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57354544"/>
              </p:ext>
            </p:extLst>
          </p:nvPr>
        </p:nvGraphicFramePr>
        <p:xfrm>
          <a:off x="4419600" y="40386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9" name="VISIO" r:id="rId16" imgW="838800" imgH="714240" progId="Visio.Drawing.6">
                  <p:embed/>
                </p:oleObj>
              </mc:Choice>
              <mc:Fallback>
                <p:oleObj name="VISIO" r:id="rId16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290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13420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189517" y="42656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722917" y="42656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970317" y="426564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6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4844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(A+BD)C</a:t>
            </a:r>
          </a:p>
          <a:p>
            <a:pPr marL="0" indent="0">
              <a:buNone/>
            </a:pPr>
            <a:r>
              <a:rPr lang="en-US" i="1" dirty="0" smtClean="0"/>
              <a:t>   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867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100942" y="1328057"/>
            <a:ext cx="489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08314"/>
            <a:ext cx="13062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6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603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(A+BD)C</a:t>
            </a:r>
          </a:p>
          <a:p>
            <a:pPr marL="0" indent="0">
              <a:buNone/>
            </a:pPr>
            <a:r>
              <a:rPr lang="en-US" i="1" dirty="0" smtClean="0"/>
              <a:t>   = (A+BD) + C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= (A•(BD)) + C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= (</a:t>
            </a:r>
            <a:r>
              <a:rPr lang="en-US" i="1" dirty="0"/>
              <a:t>A•(BD)) + </a:t>
            </a:r>
            <a:r>
              <a:rPr lang="en-US" i="1" dirty="0" smtClean="0"/>
              <a:t>C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= ABD + C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867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100942" y="1328057"/>
            <a:ext cx="489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08314"/>
            <a:ext cx="13062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668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09051" y="1850571"/>
            <a:ext cx="9361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145976" y="192677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122710" y="1926770"/>
            <a:ext cx="489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145976" y="187234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698172" y="249282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318659" y="2492829"/>
            <a:ext cx="380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318659" y="2427516"/>
            <a:ext cx="380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736272" y="306977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00194" y="365760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(ACE+D) + B</a:t>
            </a:r>
          </a:p>
          <a:p>
            <a:pPr marL="0" indent="0">
              <a:buNone/>
            </a:pPr>
            <a:r>
              <a:rPr lang="en-US" i="1" dirty="0" smtClean="0"/>
              <a:t>  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581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730827" y="1328056"/>
            <a:ext cx="44631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30086"/>
            <a:ext cx="18614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6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5768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(ACE+D) + B</a:t>
            </a:r>
          </a:p>
          <a:p>
            <a:pPr marL="0" indent="0">
              <a:buNone/>
            </a:pPr>
            <a:r>
              <a:rPr lang="en-US" i="1" dirty="0" smtClean="0"/>
              <a:t>   = (</a:t>
            </a:r>
            <a:r>
              <a:rPr lang="en-US" i="1" dirty="0" smtClean="0">
                <a:solidFill>
                  <a:srgbClr val="0070C0"/>
                </a:solidFill>
              </a:rPr>
              <a:t>ACE+D</a:t>
            </a:r>
            <a:r>
              <a:rPr lang="en-US" i="1" dirty="0" smtClean="0"/>
              <a:t>) </a:t>
            </a:r>
            <a:r>
              <a:rPr lang="en-US" i="1" dirty="0"/>
              <a:t>•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= (</a:t>
            </a:r>
            <a:r>
              <a:rPr lang="en-US" i="1" dirty="0" smtClean="0">
                <a:solidFill>
                  <a:srgbClr val="0070C0"/>
                </a:solidFill>
              </a:rPr>
              <a:t>ACE</a:t>
            </a:r>
            <a:r>
              <a:rPr lang="en-US" i="1" dirty="0" smtClean="0"/>
              <a:t>•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i="1" dirty="0"/>
              <a:t>) • </a:t>
            </a:r>
            <a:r>
              <a:rPr lang="en-US" i="1" dirty="0" smtClean="0"/>
              <a:t>B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= ((</a:t>
            </a:r>
            <a:r>
              <a:rPr lang="en-US" i="1" dirty="0" smtClean="0">
                <a:solidFill>
                  <a:srgbClr val="0070C0"/>
                </a:solidFill>
              </a:rPr>
              <a:t>AC</a:t>
            </a:r>
            <a:r>
              <a:rPr lang="en-US" i="1" dirty="0" smtClean="0"/>
              <a:t>+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i="1" dirty="0" smtClean="0"/>
              <a:t>)•D)</a:t>
            </a:r>
            <a:r>
              <a:rPr lang="en-US" i="1" dirty="0"/>
              <a:t> •</a:t>
            </a:r>
            <a:r>
              <a:rPr lang="en-US" i="1" dirty="0" smtClean="0"/>
              <a:t> </a:t>
            </a:r>
            <a:r>
              <a:rPr lang="en-US" i="1" dirty="0"/>
              <a:t>B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= ((AC+E)•D) • B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= (ACD + DE) </a:t>
            </a:r>
            <a:r>
              <a:rPr lang="en-US" i="1" dirty="0"/>
              <a:t>• </a:t>
            </a:r>
            <a:r>
              <a:rPr lang="en-US" i="1" dirty="0" smtClean="0"/>
              <a:t>B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= ABCD + BDE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581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730827" y="1328056"/>
            <a:ext cx="44631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30086"/>
            <a:ext cx="18614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6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09050" y="1850571"/>
            <a:ext cx="10450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298380" y="192677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63473" y="1926770"/>
            <a:ext cx="4136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98171" y="2492829"/>
            <a:ext cx="4789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698171" y="2438403"/>
            <a:ext cx="620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1856018" y="3069768"/>
            <a:ext cx="375548" cy="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525482" y="192677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309266" y="249282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573680" y="24928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443842" y="306976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828794" y="2982693"/>
            <a:ext cx="4027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766466" y="30697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449270" y="365759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771894" y="365760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754200" y="424544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064296" y="424544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1779815" y="4855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841167" y="4855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3366376" y="485503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574452" y="243090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29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  </a:t>
            </a:r>
            <a:r>
              <a:rPr lang="en-US" i="1" dirty="0" smtClean="0"/>
              <a:t>B</a:t>
            </a:r>
            <a:endParaRPr lang="en-US" i="1" dirty="0"/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36768318"/>
              </p:ext>
            </p:extLst>
          </p:nvPr>
        </p:nvGraphicFramePr>
        <p:xfrm>
          <a:off x="4343400" y="12192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0" name="VISIO" r:id="rId14" imgW="838800" imgH="714240" progId="Visio.Drawing.6">
                  <p:embed/>
                </p:oleObj>
              </mc:Choice>
              <mc:Fallback>
                <p:oleObj name="VISIO" r:id="rId14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7" name="Object 13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24019701"/>
              </p:ext>
            </p:extLst>
          </p:nvPr>
        </p:nvGraphicFramePr>
        <p:xfrm>
          <a:off x="4419600" y="40386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1" name="VISIO" r:id="rId16" imgW="838800" imgH="714240" progId="Visio.Drawing.6">
                  <p:embed/>
                </p:oleObj>
              </mc:Choice>
              <mc:Fallback>
                <p:oleObj name="VISIO" r:id="rId16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290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1242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6576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9050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117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8" name="Rectangle 10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772400" cy="4953000"/>
          </a:xfrm>
          <a:noFill/>
          <a:ln/>
        </p:spPr>
        <p:txBody>
          <a:bodyPr/>
          <a:lstStyle/>
          <a:p>
            <a:r>
              <a:rPr lang="en-US" b="1" dirty="0" smtClean="0"/>
              <a:t>Backward:</a:t>
            </a:r>
          </a:p>
          <a:p>
            <a:pPr lvl="1"/>
            <a:r>
              <a:rPr lang="en-US" sz="2000" dirty="0" smtClean="0"/>
              <a:t>Body changes</a:t>
            </a:r>
          </a:p>
          <a:p>
            <a:pPr lvl="1"/>
            <a:r>
              <a:rPr lang="en-US" sz="2000" dirty="0" smtClean="0"/>
              <a:t>Adds bubbles to inputs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r>
              <a:rPr lang="en-US" b="1" dirty="0" smtClean="0"/>
              <a:t>Forward:</a:t>
            </a:r>
          </a:p>
          <a:p>
            <a:pPr lvl="1"/>
            <a:r>
              <a:rPr lang="en-US" sz="2000" dirty="0" smtClean="0"/>
              <a:t>Body changes</a:t>
            </a:r>
          </a:p>
          <a:p>
            <a:pPr lvl="1"/>
            <a:r>
              <a:rPr lang="en-US" sz="2000" dirty="0" smtClean="0"/>
              <a:t>Adds bubble to output</a:t>
            </a:r>
            <a:endParaRPr lang="en-US" sz="2000" dirty="0"/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79970975"/>
              </p:ext>
            </p:extLst>
          </p:nvPr>
        </p:nvGraphicFramePr>
        <p:xfrm>
          <a:off x="2209800" y="2438400"/>
          <a:ext cx="5029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4" name="VISIO" r:id="rId7" imgW="1685880" imgH="371520" progId="Visio.Drawing.6">
                  <p:embed/>
                </p:oleObj>
              </mc:Choice>
              <mc:Fallback>
                <p:oleObj name="VISIO" r:id="rId7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5029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75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69020293"/>
              </p:ext>
            </p:extLst>
          </p:nvPr>
        </p:nvGraphicFramePr>
        <p:xfrm>
          <a:off x="2209800" y="5029200"/>
          <a:ext cx="49577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5" name="VISIO" r:id="rId9" imgW="1685880" imgH="371520" progId="Visio.Drawing.6">
                  <p:embed/>
                </p:oleObj>
              </mc:Choice>
              <mc:Fallback>
                <p:oleObj name="VISIO" r:id="rId9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49577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083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59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7210589"/>
              </p:ext>
            </p:extLst>
          </p:nvPr>
        </p:nvGraphicFramePr>
        <p:xfrm>
          <a:off x="2438400" y="2514600"/>
          <a:ext cx="4495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5" name="VISIO" r:id="rId6" imgW="1407240" imgH="714240" progId="Visio.Drawing.6">
                  <p:embed/>
                </p:oleObj>
              </mc:Choice>
              <mc:Fallback>
                <p:oleObj name="VISIO" r:id="rId6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44958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5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5180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43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4802386"/>
              </p:ext>
            </p:extLst>
          </p:nvPr>
        </p:nvGraphicFramePr>
        <p:xfrm>
          <a:off x="2438400" y="2554287"/>
          <a:ext cx="44196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9" name="VISIO" r:id="rId7" imgW="1407240" imgH="714240" progId="Visio.Drawing.6">
                  <p:embed/>
                </p:oleObj>
              </mc:Choice>
              <mc:Fallback>
                <p:oleObj name="VISIO" r:id="rId7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54287"/>
                        <a:ext cx="4419600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443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91443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1400" y="5105400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+mj-lt"/>
                <a:cs typeface="Arial" charset="0"/>
              </a:rPr>
              <a:t>Y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i="1" dirty="0">
                <a:latin typeface="+mj-lt"/>
                <a:cs typeface="Arial" charset="0"/>
              </a:rPr>
              <a:t>AB</a:t>
            </a:r>
            <a:r>
              <a:rPr lang="en-US" sz="3200" dirty="0">
                <a:latin typeface="+mj-lt"/>
                <a:cs typeface="Arial" charset="0"/>
              </a:rPr>
              <a:t> + </a:t>
            </a:r>
            <a:r>
              <a:rPr lang="en-US" sz="3200" i="1" dirty="0">
                <a:latin typeface="+mj-lt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1096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752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0718751"/>
              </p:ext>
            </p:extLst>
          </p:nvPr>
        </p:nvGraphicFramePr>
        <p:xfrm>
          <a:off x="1828800" y="3124200"/>
          <a:ext cx="628967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3" name="VISIO" r:id="rId6" imgW="2064600" imgH="771480" progId="Visio.Drawing.6">
                  <p:embed/>
                </p:oleObj>
              </mc:Choice>
              <mc:Fallback>
                <p:oleObj name="VISIO" r:id="rId6" imgW="2064600" imgH="77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628967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Begin at </a:t>
            </a:r>
            <a:r>
              <a:rPr lang="en-US" sz="3200" dirty="0" smtClean="0">
                <a:latin typeface="+mj-lt"/>
                <a:cs typeface="Arial" charset="0"/>
              </a:rPr>
              <a:t>output, then work </a:t>
            </a:r>
            <a:r>
              <a:rPr lang="en-US" sz="3200" dirty="0">
                <a:latin typeface="+mj-lt"/>
                <a:cs typeface="Arial" charset="0"/>
              </a:rPr>
              <a:t>toward </a:t>
            </a:r>
            <a:r>
              <a:rPr lang="en-US" sz="3200" dirty="0" smtClean="0">
                <a:latin typeface="+mj-lt"/>
                <a:cs typeface="Arial" charset="0"/>
              </a:rPr>
              <a:t>inputs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Push </a:t>
            </a:r>
            <a:r>
              <a:rPr lang="en-US" sz="3200" dirty="0" smtClean="0">
                <a:latin typeface="+mj-lt"/>
                <a:cs typeface="Arial" charset="0"/>
              </a:rPr>
              <a:t>bubbles </a:t>
            </a:r>
            <a:r>
              <a:rPr lang="en-US" sz="3200" dirty="0">
                <a:latin typeface="+mj-lt"/>
                <a:cs typeface="Arial" charset="0"/>
              </a:rPr>
              <a:t>on </a:t>
            </a:r>
            <a:r>
              <a:rPr lang="en-US" sz="3200" dirty="0" smtClean="0">
                <a:latin typeface="+mj-lt"/>
                <a:cs typeface="Arial" charset="0"/>
              </a:rPr>
              <a:t>final </a:t>
            </a:r>
            <a:r>
              <a:rPr lang="en-US" sz="3200" dirty="0">
                <a:latin typeface="+mj-lt"/>
                <a:cs typeface="Arial" charset="0"/>
              </a:rPr>
              <a:t>output back </a:t>
            </a:r>
            <a:endParaRPr lang="en-US" sz="3200" dirty="0" smtClean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Draw gates </a:t>
            </a:r>
            <a:r>
              <a:rPr lang="en-US" sz="3200" dirty="0">
                <a:latin typeface="+mj-lt"/>
                <a:cs typeface="Arial" charset="0"/>
              </a:rPr>
              <a:t>in a form so </a:t>
            </a:r>
            <a:r>
              <a:rPr lang="en-US" sz="3200" dirty="0" smtClean="0">
                <a:latin typeface="+mj-lt"/>
                <a:cs typeface="Arial" charset="0"/>
              </a:rPr>
              <a:t>bubbles cancel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1302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AB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AB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All </a:t>
            </a:r>
            <a:r>
              <a:rPr lang="en-US" sz="2400" dirty="0">
                <a:cs typeface="Arial" charset="0"/>
              </a:rPr>
              <a:t>Boolean </a:t>
            </a:r>
            <a:r>
              <a:rPr lang="en-US" sz="2400" dirty="0" smtClean="0">
                <a:latin typeface="+mj-lt"/>
                <a:cs typeface="Arial" charset="0"/>
              </a:rPr>
              <a:t>equations </a:t>
            </a:r>
            <a:r>
              <a:rPr lang="en-US" sz="2400" dirty="0">
                <a:latin typeface="+mj-lt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Each row </a:t>
            </a:r>
            <a:r>
              <a:rPr lang="en-US" sz="2400" dirty="0" smtClean="0">
                <a:latin typeface="+mj-lt"/>
                <a:cs typeface="Arial" charset="0"/>
              </a:rPr>
              <a:t>has </a:t>
            </a:r>
            <a:r>
              <a:rPr lang="en-US" sz="2400" dirty="0">
                <a:latin typeface="+mj-lt"/>
                <a:cs typeface="Arial" charset="0"/>
              </a:rPr>
              <a:t>a </a:t>
            </a:r>
            <a:r>
              <a:rPr lang="en-US" sz="2400" b="1" dirty="0" err="1">
                <a:latin typeface="+mj-lt"/>
                <a:cs typeface="Arial" charset="0"/>
              </a:rPr>
              <a:t>minterm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 </a:t>
            </a:r>
            <a:r>
              <a:rPr lang="en-US" sz="2400" dirty="0" err="1">
                <a:latin typeface="+mj-lt"/>
                <a:cs typeface="Arial" charset="0"/>
              </a:rPr>
              <a:t>minterm</a:t>
            </a:r>
            <a:r>
              <a:rPr lang="en-US" sz="2400" dirty="0">
                <a:latin typeface="+mj-lt"/>
                <a:cs typeface="Arial" charset="0"/>
              </a:rPr>
              <a:t> is a </a:t>
            </a:r>
            <a:r>
              <a:rPr lang="en-US" sz="2400" b="1" dirty="0" smtClean="0">
                <a:latin typeface="+mj-lt"/>
                <a:cs typeface="Arial" charset="0"/>
              </a:rPr>
              <a:t>product </a:t>
            </a:r>
            <a:r>
              <a:rPr lang="en-US" sz="2400" dirty="0" smtClean="0">
                <a:latin typeface="+mj-lt"/>
                <a:cs typeface="Arial" charset="0"/>
              </a:rPr>
              <a:t>(</a:t>
            </a:r>
            <a:r>
              <a:rPr lang="en-US" sz="2400" dirty="0">
                <a:latin typeface="+mj-lt"/>
                <a:cs typeface="Arial" charset="0"/>
              </a:rPr>
              <a:t>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Each </a:t>
            </a:r>
            <a:r>
              <a:rPr lang="en-US" sz="2400" dirty="0" err="1">
                <a:latin typeface="+mj-lt"/>
                <a:cs typeface="Arial" charset="0"/>
              </a:rPr>
              <a:t>minterm</a:t>
            </a:r>
            <a:r>
              <a:rPr lang="en-US" sz="2400" dirty="0">
                <a:latin typeface="+mj-lt"/>
                <a:cs typeface="Arial" charset="0"/>
              </a:rPr>
              <a:t> is </a:t>
            </a:r>
            <a:r>
              <a:rPr lang="en-US" sz="2400" b="1" dirty="0">
                <a:latin typeface="+mj-lt"/>
                <a:cs typeface="Arial" charset="0"/>
              </a:rPr>
              <a:t>TRUE</a:t>
            </a:r>
            <a:r>
              <a:rPr lang="en-US" sz="24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Form function by </a:t>
            </a:r>
            <a:r>
              <a:rPr lang="en-US" sz="2400" b="1" dirty="0" err="1">
                <a:latin typeface="+mj-lt"/>
                <a:cs typeface="Arial" charset="0"/>
              </a:rPr>
              <a:t>ORing</a:t>
            </a:r>
            <a:r>
              <a:rPr lang="en-US" sz="2400" b="1" dirty="0">
                <a:latin typeface="+mj-lt"/>
                <a:cs typeface="Arial" charset="0"/>
              </a:rPr>
              <a:t> </a:t>
            </a:r>
            <a:r>
              <a:rPr lang="en-US" sz="2400" b="1" dirty="0" err="1" smtClean="0">
                <a:latin typeface="+mj-lt"/>
                <a:cs typeface="Arial" charset="0"/>
              </a:rPr>
              <a:t>minterms</a:t>
            </a:r>
            <a:r>
              <a:rPr lang="en-US" sz="2400" dirty="0" smtClean="0">
                <a:latin typeface="+mj-lt"/>
                <a:cs typeface="Arial" charset="0"/>
              </a:rPr>
              <a:t> where </a:t>
            </a:r>
            <a:r>
              <a:rPr lang="en-US" sz="2400" b="1" dirty="0" smtClean="0">
                <a:latin typeface="+mj-lt"/>
                <a:cs typeface="Arial" charset="0"/>
              </a:rPr>
              <a:t>output </a:t>
            </a:r>
            <a:r>
              <a:rPr lang="en-US" sz="2400" b="1" dirty="0">
                <a:latin typeface="+mj-lt"/>
                <a:cs typeface="Arial" charset="0"/>
              </a:rPr>
              <a:t>is </a:t>
            </a:r>
            <a:r>
              <a:rPr lang="en-US" sz="2400" b="1" dirty="0" smtClean="0">
                <a:latin typeface="+mj-lt"/>
                <a:cs typeface="Arial" charset="0"/>
              </a:rPr>
              <a:t>1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Thus, a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sum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(OR) of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 products </a:t>
            </a:r>
            <a:r>
              <a:rPr lang="en-US" sz="2400" dirty="0">
                <a:latin typeface="+mj-lt"/>
                <a:cs typeface="Arial" charset="0"/>
              </a:rPr>
              <a:t>(AND terms)</a:t>
            </a:r>
          </a:p>
        </p:txBody>
      </p:sp>
      <p:sp>
        <p:nvSpPr>
          <p:cNvPr id="12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267200" y="60960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541002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3" name="Visio" r:id="rId9" imgW="1766412" imgH="808736" progId="Visio.Drawing.11">
                  <p:embed/>
                </p:oleObj>
              </mc:Choice>
              <mc:Fallback>
                <p:oleObj name="Visio" r:id="rId9" imgW="1766412" imgH="8087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868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877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6725097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6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000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0656623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8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4570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2462790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1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5161563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5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Two-level logic: ANDs followed by ORs</a:t>
            </a:r>
          </a:p>
          <a:p>
            <a:r>
              <a:rPr lang="en-US" sz="2400" dirty="0" smtClean="0">
                <a:latin typeface="+mj-lt"/>
              </a:rPr>
              <a:t>Example: </a:t>
            </a:r>
            <a:r>
              <a:rPr lang="en-US" sz="2400" i="1" dirty="0" smtClean="0">
                <a:latin typeface="+mj-lt"/>
              </a:rPr>
              <a:t>Y</a:t>
            </a:r>
            <a:r>
              <a:rPr lang="en-US" sz="2400" dirty="0" smtClean="0">
                <a:latin typeface="+mj-lt"/>
              </a:rPr>
              <a:t> = </a:t>
            </a:r>
            <a:r>
              <a:rPr lang="en-US" sz="2400" i="1" dirty="0" smtClean="0">
                <a:latin typeface="+mj-lt"/>
              </a:rPr>
              <a:t>ABC</a:t>
            </a:r>
            <a:r>
              <a:rPr lang="en-US" sz="2400" dirty="0" smtClean="0">
                <a:latin typeface="+mj-lt"/>
              </a:rPr>
              <a:t> + </a:t>
            </a:r>
            <a:r>
              <a:rPr lang="en-US" sz="2400" i="1" dirty="0" smtClean="0">
                <a:latin typeface="+mj-lt"/>
              </a:rPr>
              <a:t>ABC</a:t>
            </a:r>
            <a:r>
              <a:rPr lang="en-US" sz="2400" dirty="0" smtClean="0">
                <a:latin typeface="+mj-lt"/>
              </a:rPr>
              <a:t> + </a:t>
            </a:r>
            <a:r>
              <a:rPr lang="en-US" sz="2400" i="1" dirty="0" smtClean="0">
                <a:latin typeface="+mj-lt"/>
              </a:rPr>
              <a:t>ABC</a:t>
            </a:r>
            <a:endParaRPr lang="en-US" sz="2400" i="1" dirty="0">
              <a:latin typeface="+mj-lt"/>
            </a:endParaRPr>
          </a:p>
        </p:txBody>
      </p:sp>
      <p:graphicFrame>
        <p:nvGraphicFramePr>
          <p:cNvPr id="8990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83217646"/>
              </p:ext>
            </p:extLst>
          </p:nvPr>
        </p:nvGraphicFramePr>
        <p:xfrm>
          <a:off x="1981200" y="2209800"/>
          <a:ext cx="63246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3" name="VISIO" r:id="rId12" imgW="3041640" imgH="1914480" progId="Visio.Drawing.6">
                  <p:embed/>
                </p:oleObj>
              </mc:Choice>
              <mc:Fallback>
                <p:oleObj name="VISIO" r:id="rId12" imgW="3041640" imgH="191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632460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9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200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718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962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191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724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From Logic to Gates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72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Inputs on the left (or top)</a:t>
            </a:r>
          </a:p>
          <a:p>
            <a:r>
              <a:rPr lang="en-US" dirty="0" smtClean="0"/>
              <a:t>Outputs on right (or bottom)</a:t>
            </a:r>
          </a:p>
          <a:p>
            <a:r>
              <a:rPr lang="en-US" dirty="0" smtClean="0"/>
              <a:t>Gates flow from left to right</a:t>
            </a:r>
          </a:p>
          <a:p>
            <a:r>
              <a:rPr lang="en-US" dirty="0" smtClean="0"/>
              <a:t>Straight wires are best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 Schematics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056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Wires always connect at a T junction</a:t>
            </a:r>
          </a:p>
          <a:p>
            <a:r>
              <a:rPr lang="en-US" dirty="0" smtClean="0"/>
              <a:t>A dot where wires cross indicates a connection between the wires</a:t>
            </a:r>
          </a:p>
          <a:p>
            <a:r>
              <a:rPr lang="en-US" dirty="0" smtClean="0"/>
              <a:t>Wires crossing </a:t>
            </a:r>
            <a:r>
              <a:rPr lang="en-US" i="1" dirty="0" smtClean="0"/>
              <a:t>without</a:t>
            </a:r>
            <a:r>
              <a:rPr lang="en-US" dirty="0" smtClean="0"/>
              <a:t> a dot make no connection</a:t>
            </a:r>
            <a:endParaRPr lang="en-US" dirty="0"/>
          </a:p>
        </p:txBody>
      </p:sp>
      <p:graphicFrame>
        <p:nvGraphicFramePr>
          <p:cNvPr id="917514" name="Object 10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7078797"/>
              </p:ext>
            </p:extLst>
          </p:nvPr>
        </p:nvGraphicFramePr>
        <p:xfrm>
          <a:off x="1136754" y="3775075"/>
          <a:ext cx="73914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5" name="VISIO" r:id="rId6" imgW="3120840" imgH="915480" progId="Visio.Drawing.6">
                  <p:embed/>
                </p:oleObj>
              </mc:Choice>
              <mc:Fallback>
                <p:oleObj name="VISIO" r:id="rId6" imgW="3120840" imgH="91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754" y="3775075"/>
                        <a:ext cx="73914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 Schematic Rules (cont.)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869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1779281"/>
              </p:ext>
            </p:extLst>
          </p:nvPr>
        </p:nvGraphicFramePr>
        <p:xfrm>
          <a:off x="4648200" y="13716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4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96454383"/>
              </p:ext>
            </p:extLst>
          </p:nvPr>
        </p:nvGraphicFramePr>
        <p:xfrm>
          <a:off x="1524000" y="36195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5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195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914400" y="1219200"/>
            <a:ext cx="7315200" cy="4953000"/>
          </a:xfrm>
          <a:noFill/>
          <a:ln/>
        </p:spPr>
        <p:txBody>
          <a:bodyPr/>
          <a:lstStyle/>
          <a:p>
            <a:r>
              <a:rPr lang="en-US" sz="2400" b="1" dirty="0" smtClean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Output asserted</a:t>
            </a:r>
          </a:p>
          <a:p>
            <a:pPr>
              <a:buFontTx/>
              <a:buNone/>
            </a:pPr>
            <a:r>
              <a:rPr lang="en-US" sz="2400" dirty="0" smtClean="0"/>
              <a:t>	corresponding to</a:t>
            </a:r>
          </a:p>
          <a:p>
            <a:pPr>
              <a:buFontTx/>
              <a:buNone/>
            </a:pPr>
            <a:r>
              <a:rPr lang="en-US" sz="2400" dirty="0" smtClean="0"/>
              <a:t>	most significant</a:t>
            </a:r>
          </a:p>
          <a:p>
            <a:pPr>
              <a:buFontTx/>
              <a:buNone/>
            </a:pPr>
            <a:r>
              <a:rPr lang="en-US" sz="2400" dirty="0" smtClean="0"/>
              <a:t>	TRUE input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Multiple-Output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788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3012211"/>
              </p:ext>
            </p:extLst>
          </p:nvPr>
        </p:nvGraphicFramePr>
        <p:xfrm>
          <a:off x="4648200" y="13716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8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48466213"/>
              </p:ext>
            </p:extLst>
          </p:nvPr>
        </p:nvGraphicFramePr>
        <p:xfrm>
          <a:off x="1524000" y="36195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9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195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914400" y="1219200"/>
            <a:ext cx="7315200" cy="4953000"/>
          </a:xfrm>
          <a:noFill/>
          <a:ln/>
        </p:spPr>
        <p:txBody>
          <a:bodyPr/>
          <a:lstStyle/>
          <a:p>
            <a:r>
              <a:rPr lang="en-US" sz="2400" b="1" dirty="0" smtClean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Output asserted</a:t>
            </a:r>
          </a:p>
          <a:p>
            <a:pPr>
              <a:buFontTx/>
              <a:buNone/>
            </a:pPr>
            <a:r>
              <a:rPr lang="en-US" sz="2400" dirty="0" smtClean="0"/>
              <a:t>	corresponding to</a:t>
            </a:r>
          </a:p>
          <a:p>
            <a:pPr>
              <a:buFontTx/>
              <a:buNone/>
            </a:pPr>
            <a:r>
              <a:rPr lang="en-US" sz="2400" dirty="0" smtClean="0"/>
              <a:t>	most significant</a:t>
            </a:r>
          </a:p>
          <a:p>
            <a:pPr>
              <a:buFontTx/>
              <a:buNone/>
            </a:pPr>
            <a:r>
              <a:rPr lang="en-US" sz="2400" dirty="0" smtClean="0"/>
              <a:t>	TRUE input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Multiple-Output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3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2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6528807"/>
              </p:ext>
            </p:extLst>
          </p:nvPr>
        </p:nvGraphicFramePr>
        <p:xfrm>
          <a:off x="12954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0"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2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24613183"/>
              </p:ext>
            </p:extLst>
          </p:nvPr>
        </p:nvGraphicFramePr>
        <p:xfrm>
          <a:off x="5105400" y="1828800"/>
          <a:ext cx="3429000" cy="31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1" name="VISIO" r:id="rId8" imgW="1200240" imgH="1154520" progId="Visio.Drawing.6">
                  <p:embed/>
                </p:oleObj>
              </mc:Choice>
              <mc:Fallback>
                <p:oleObj name="VISIO" r:id="rId8" imgW="1200240" imgH="115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3429000" cy="315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Priority Circuit Hardware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1219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</a:t>
            </a:r>
            <a:r>
              <a:rPr lang="en-US" sz="2400" b="1" i="1" dirty="0" smtClean="0">
                <a:latin typeface="Times New Roman" pitchFamily="18" charset="0"/>
                <a:cs typeface="Arial" charset="0"/>
              </a:rPr>
              <a:t>AB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 smtClean="0">
                <a:latin typeface="Times New Roman" pitchFamily="18" charset="0"/>
                <a:cs typeface="Arial" charset="0"/>
              </a:rPr>
              <a:t>AB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 = </a:t>
            </a:r>
            <a:r>
              <a:rPr lang="el-GR" sz="2400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(1, 3)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All </a:t>
            </a:r>
            <a:r>
              <a:rPr lang="en-US" sz="2400" dirty="0" smtClean="0">
                <a:latin typeface="+mj-lt"/>
                <a:cs typeface="Arial" charset="0"/>
              </a:rPr>
              <a:t>equations </a:t>
            </a:r>
            <a:r>
              <a:rPr lang="en-US" sz="2400" dirty="0">
                <a:latin typeface="+mj-lt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Each row </a:t>
            </a:r>
            <a:r>
              <a:rPr lang="en-US" sz="2400" dirty="0" smtClean="0">
                <a:latin typeface="+mj-lt"/>
                <a:cs typeface="Arial" charset="0"/>
              </a:rPr>
              <a:t>has </a:t>
            </a:r>
            <a:r>
              <a:rPr lang="en-US" sz="2400" dirty="0">
                <a:latin typeface="+mj-lt"/>
                <a:cs typeface="Arial" charset="0"/>
              </a:rPr>
              <a:t>a </a:t>
            </a:r>
            <a:r>
              <a:rPr lang="en-US" sz="2400" b="1" dirty="0" err="1">
                <a:latin typeface="+mj-lt"/>
                <a:cs typeface="Arial" charset="0"/>
              </a:rPr>
              <a:t>minterm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 </a:t>
            </a:r>
            <a:r>
              <a:rPr lang="en-US" sz="2400" dirty="0" err="1">
                <a:latin typeface="+mj-lt"/>
                <a:cs typeface="Arial" charset="0"/>
              </a:rPr>
              <a:t>minterm</a:t>
            </a:r>
            <a:r>
              <a:rPr lang="en-US" sz="2400" dirty="0">
                <a:latin typeface="+mj-lt"/>
                <a:cs typeface="Arial" charset="0"/>
              </a:rPr>
              <a:t> is a </a:t>
            </a:r>
            <a:r>
              <a:rPr lang="en-US" sz="2400" b="1" dirty="0">
                <a:latin typeface="+mj-lt"/>
                <a:cs typeface="Arial" charset="0"/>
              </a:rPr>
              <a:t>product</a:t>
            </a:r>
            <a:r>
              <a:rPr lang="en-US" sz="2400" dirty="0">
                <a:latin typeface="+mj-lt"/>
                <a:cs typeface="Arial" charset="0"/>
              </a:rPr>
              <a:t>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Each </a:t>
            </a:r>
            <a:r>
              <a:rPr lang="en-US" sz="2400" dirty="0" err="1">
                <a:latin typeface="+mj-lt"/>
                <a:cs typeface="Arial" charset="0"/>
              </a:rPr>
              <a:t>minterm</a:t>
            </a:r>
            <a:r>
              <a:rPr lang="en-US" sz="2400" dirty="0">
                <a:latin typeface="+mj-lt"/>
                <a:cs typeface="Arial" charset="0"/>
              </a:rPr>
              <a:t> is </a:t>
            </a:r>
            <a:r>
              <a:rPr lang="en-US" sz="2400" b="1" dirty="0">
                <a:latin typeface="+mj-lt"/>
                <a:cs typeface="Arial" charset="0"/>
              </a:rPr>
              <a:t>TRUE</a:t>
            </a:r>
            <a:r>
              <a:rPr lang="en-US" sz="24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Form function by </a:t>
            </a:r>
            <a:r>
              <a:rPr lang="en-US" sz="2400" b="1" dirty="0" err="1">
                <a:latin typeface="+mj-lt"/>
                <a:cs typeface="Arial" charset="0"/>
              </a:rPr>
              <a:t>ORing</a:t>
            </a:r>
            <a:r>
              <a:rPr lang="en-US" sz="2400" b="1" dirty="0">
                <a:latin typeface="+mj-lt"/>
                <a:cs typeface="Arial" charset="0"/>
              </a:rPr>
              <a:t> </a:t>
            </a:r>
            <a:r>
              <a:rPr lang="en-US" sz="2400" b="1" dirty="0" err="1" smtClean="0">
                <a:latin typeface="+mj-lt"/>
                <a:cs typeface="Arial" charset="0"/>
              </a:rPr>
              <a:t>minterms</a:t>
            </a:r>
            <a:r>
              <a:rPr lang="en-US" sz="2400" dirty="0" smtClean="0">
                <a:latin typeface="+mj-lt"/>
                <a:cs typeface="Arial" charset="0"/>
              </a:rPr>
              <a:t> where </a:t>
            </a:r>
            <a:r>
              <a:rPr lang="en-US" sz="2400" b="1" dirty="0" smtClean="0">
                <a:latin typeface="+mj-lt"/>
                <a:cs typeface="Arial" charset="0"/>
              </a:rPr>
              <a:t>output </a:t>
            </a:r>
            <a:r>
              <a:rPr lang="en-US" sz="2400" b="1" dirty="0">
                <a:latin typeface="+mj-lt"/>
                <a:cs typeface="Arial" charset="0"/>
              </a:rPr>
              <a:t>is </a:t>
            </a:r>
            <a:r>
              <a:rPr lang="en-US" sz="2400" b="1" dirty="0" smtClean="0">
                <a:latin typeface="+mj-lt"/>
                <a:cs typeface="Arial" charset="0"/>
              </a:rPr>
              <a:t>1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Thus, a </a:t>
            </a:r>
            <a:r>
              <a:rPr lang="en-US" sz="2400" b="1" dirty="0">
                <a:latin typeface="+mj-lt"/>
                <a:cs typeface="Arial" charset="0"/>
              </a:rPr>
              <a:t>sum</a:t>
            </a:r>
            <a:r>
              <a:rPr lang="en-US" sz="2400" dirty="0">
                <a:latin typeface="+mj-lt"/>
                <a:cs typeface="Arial" charset="0"/>
              </a:rPr>
              <a:t> (OR) of </a:t>
            </a:r>
            <a:r>
              <a:rPr lang="en-US" sz="2400" b="1" dirty="0">
                <a:latin typeface="+mj-lt"/>
                <a:cs typeface="Arial" charset="0"/>
              </a:rPr>
              <a:t>products</a:t>
            </a:r>
            <a:r>
              <a:rPr lang="en-US" sz="2400" dirty="0">
                <a:latin typeface="+mj-lt"/>
                <a:cs typeface="Arial" charset="0"/>
              </a:rPr>
              <a:t> (AND terms)</a:t>
            </a:r>
          </a:p>
        </p:txBody>
      </p:sp>
      <p:sp>
        <p:nvSpPr>
          <p:cNvPr id="12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267200" y="609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084838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7" name="Visio" r:id="rId9" imgW="1766412" imgH="808736" progId="Visio.Drawing.11">
                  <p:embed/>
                </p:oleObj>
              </mc:Choice>
              <mc:Fallback>
                <p:oleObj name="Visio" r:id="rId9" imgW="1766412" imgH="8087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384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14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3579347"/>
              </p:ext>
            </p:extLst>
          </p:nvPr>
        </p:nvGraphicFramePr>
        <p:xfrm>
          <a:off x="9906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4"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14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5102238"/>
              </p:ext>
            </p:extLst>
          </p:nvPr>
        </p:nvGraphicFramePr>
        <p:xfrm>
          <a:off x="4724400" y="2362200"/>
          <a:ext cx="41910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5" name="VISIO" r:id="rId8" imgW="1913040" imgH="884520" progId="Visio.Drawing.6">
                  <p:embed/>
                </p:oleObj>
              </mc:Choice>
              <mc:Fallback>
                <p:oleObj name="VISIO" r:id="rId8" imgW="1913040" imgH="88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1910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865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1295400" y="1219200"/>
            <a:ext cx="7391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Contention: circuit tries to drive output to 1 </a:t>
            </a:r>
            <a:r>
              <a:rPr lang="en-US" sz="2400" b="1" dirty="0" smtClean="0"/>
              <a:t>and</a:t>
            </a:r>
            <a:r>
              <a:rPr lang="en-US" sz="2400" dirty="0" smtClean="0"/>
              <a:t> 0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Actual value somewhere in between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Could be 0, 1, or in forbidden zone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Might change with voltage, temperature, time, noise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Often causes excessive power dissipation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Warnings: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Contention usually indicates a </a:t>
            </a:r>
            <a:r>
              <a:rPr lang="en-US" sz="2000" b="1" dirty="0" smtClean="0"/>
              <a:t>bug</a:t>
            </a:r>
            <a:r>
              <a:rPr lang="en-US" sz="16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X is used for “don’t care” and contention </a:t>
            </a:r>
            <a:r>
              <a:rPr lang="en-US" sz="2000" dirty="0" smtClean="0"/>
              <a:t>- look at the context to tell them apart</a:t>
            </a:r>
            <a:endParaRPr lang="en-US" sz="2000" dirty="0"/>
          </a:p>
        </p:txBody>
      </p:sp>
      <p:graphicFrame>
        <p:nvGraphicFramePr>
          <p:cNvPr id="92979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85998195"/>
              </p:ext>
            </p:extLst>
          </p:nvPr>
        </p:nvGraphicFramePr>
        <p:xfrm>
          <a:off x="3352800" y="2971800"/>
          <a:ext cx="32004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7" name="VISIO" r:id="rId6" imgW="1057320" imgH="607320" progId="Visio.Drawing.6">
                  <p:embed/>
                </p:oleObj>
              </mc:Choice>
              <mc:Fallback>
                <p:oleObj name="VISIO" r:id="rId6" imgW="1057320" imgH="60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32004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Contention: X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6795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543800" cy="4953000"/>
          </a:xfrm>
        </p:spPr>
        <p:txBody>
          <a:bodyPr/>
          <a:lstStyle/>
          <a:p>
            <a:r>
              <a:rPr lang="en-US" dirty="0" smtClean="0"/>
              <a:t>Floating, high impedance, open, high Z</a:t>
            </a:r>
          </a:p>
          <a:p>
            <a:r>
              <a:rPr lang="en-US" dirty="0" smtClean="0"/>
              <a:t>Floating output might be 0, 1, or somewhere in between</a:t>
            </a:r>
          </a:p>
          <a:p>
            <a:pPr lvl="1"/>
            <a:r>
              <a:rPr lang="en-US" sz="2400" dirty="0" smtClean="0"/>
              <a:t>A voltmeter won’t indicate whether a node is floating</a:t>
            </a:r>
            <a:endParaRPr lang="en-US" sz="800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                            </a:t>
            </a:r>
            <a:r>
              <a:rPr lang="en-US" sz="2400" b="1" dirty="0" smtClean="0">
                <a:solidFill>
                  <a:srgbClr val="0070C0"/>
                </a:solidFill>
              </a:rPr>
              <a:t>Tristate Buffer</a:t>
            </a:r>
            <a:endParaRPr lang="en-US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93082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19018167"/>
              </p:ext>
            </p:extLst>
          </p:nvPr>
        </p:nvGraphicFramePr>
        <p:xfrm>
          <a:off x="2915633" y="3519974"/>
          <a:ext cx="2113567" cy="318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0" name="VISIO" r:id="rId6" imgW="828720" imgH="1305720" progId="Visio.Drawing.6">
                  <p:embed/>
                </p:oleObj>
              </mc:Choice>
              <mc:Fallback>
                <p:oleObj name="VISIO" r:id="rId6" imgW="828720" imgH="1305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633" y="3519974"/>
                        <a:ext cx="2113567" cy="3185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Floating: Z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1315810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dirty="0" smtClean="0"/>
              <a:t>Floating nodes are used in </a:t>
            </a:r>
            <a:r>
              <a:rPr lang="en-US" dirty="0" err="1" smtClean="0"/>
              <a:t>tristate</a:t>
            </a:r>
            <a:r>
              <a:rPr lang="en-US" dirty="0" smtClean="0"/>
              <a:t> busses</a:t>
            </a:r>
          </a:p>
          <a:p>
            <a:pPr lvl="1"/>
            <a:r>
              <a:rPr lang="en-US" sz="2600" dirty="0" smtClean="0"/>
              <a:t>Many different drivers</a:t>
            </a:r>
          </a:p>
          <a:p>
            <a:pPr lvl="1"/>
            <a:r>
              <a:rPr lang="en-US" sz="2600" dirty="0" smtClean="0"/>
              <a:t>Exactly one is active at </a:t>
            </a:r>
          </a:p>
          <a:p>
            <a:pPr marL="457200" lvl="1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once</a:t>
            </a:r>
            <a:endParaRPr lang="en-US" sz="2600" dirty="0"/>
          </a:p>
        </p:txBody>
      </p:sp>
      <p:graphicFrame>
        <p:nvGraphicFramePr>
          <p:cNvPr id="105882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55984955"/>
              </p:ext>
            </p:extLst>
          </p:nvPr>
        </p:nvGraphicFramePr>
        <p:xfrm>
          <a:off x="5334000" y="1905000"/>
          <a:ext cx="22574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3" name="VISIO" r:id="rId6" imgW="1143000" imgH="2238120" progId="Visio.Drawing.6">
                  <p:embed/>
                </p:oleObj>
              </mc:Choice>
              <mc:Fallback>
                <p:oleObj name="VISIO" r:id="rId6" imgW="1143000" imgH="2238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05000"/>
                        <a:ext cx="225742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Tristate Busses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21430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8153400" cy="1752600"/>
          </a:xfrm>
        </p:spPr>
        <p:txBody>
          <a:bodyPr>
            <a:noAutofit/>
          </a:bodyPr>
          <a:lstStyle/>
          <a:p>
            <a:r>
              <a:rPr lang="en-US" dirty="0" smtClean="0"/>
              <a:t>Boolean expressions can be minimized by combining terms</a:t>
            </a:r>
          </a:p>
          <a:p>
            <a:r>
              <a:rPr lang="en-US" dirty="0" smtClean="0"/>
              <a:t>K-maps minimize equations graphically</a:t>
            </a:r>
          </a:p>
          <a:p>
            <a:r>
              <a:rPr lang="en-US" i="1" dirty="0" smtClean="0"/>
              <a:t>PA</a:t>
            </a:r>
            <a:r>
              <a:rPr lang="en-US" dirty="0" smtClean="0"/>
              <a:t> + </a:t>
            </a:r>
            <a:r>
              <a:rPr lang="en-US" i="1" dirty="0" smtClean="0"/>
              <a:t>PA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endParaRPr lang="en-US" dirty="0"/>
          </a:p>
        </p:txBody>
      </p:sp>
      <p:graphicFrame>
        <p:nvGraphicFramePr>
          <p:cNvPr id="918535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58878664"/>
              </p:ext>
            </p:extLst>
          </p:nvPr>
        </p:nvGraphicFramePr>
        <p:xfrm>
          <a:off x="685800" y="3886200"/>
          <a:ext cx="8077200" cy="210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7" name="VISIO" r:id="rId7" imgW="4889520" imgH="1274760" progId="Visio.Drawing.6">
                  <p:embed/>
                </p:oleObj>
              </mc:Choice>
              <mc:Fallback>
                <p:oleObj name="VISIO" r:id="rId7" imgW="4889520" imgH="1274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8077200" cy="2106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3622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Karnaugh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Maps (K-Maps)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737733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955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2114810"/>
              </p:ext>
            </p:extLst>
          </p:nvPr>
        </p:nvGraphicFramePr>
        <p:xfrm>
          <a:off x="4267200" y="3200400"/>
          <a:ext cx="381000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6" name="VISIO" r:id="rId9" imgW="1746000" imgH="1060200" progId="Visio.Drawing.6">
                  <p:embed/>
                </p:oleObj>
              </mc:Choice>
              <mc:Fallback>
                <p:oleObj name="VISIO" r:id="rId9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381000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63" name="Object 11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12574849"/>
              </p:ext>
            </p:extLst>
          </p:nvPr>
        </p:nvGraphicFramePr>
        <p:xfrm>
          <a:off x="1981200" y="3352800"/>
          <a:ext cx="17859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7" name="VISIO" r:id="rId11" imgW="948960" imgH="1174680" progId="Visio.Drawing.6">
                  <p:embed/>
                </p:oleObj>
              </mc:Choice>
              <mc:Fallback>
                <p:oleObj name="VISIO" r:id="rId11" imgW="948960" imgH="1174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17859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6300" y="1216269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Circle 1’s in adjacent squares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In </a:t>
            </a:r>
            <a:r>
              <a:rPr lang="en-US" sz="3200" dirty="0" smtClean="0">
                <a:latin typeface="+mj-lt"/>
                <a:cs typeface="Arial" charset="0"/>
              </a:rPr>
              <a:t>Boolean </a:t>
            </a:r>
            <a:r>
              <a:rPr lang="en-US" sz="3200" dirty="0">
                <a:latin typeface="+mj-lt"/>
                <a:cs typeface="Arial" charset="0"/>
              </a:rPr>
              <a:t>expression, include only </a:t>
            </a:r>
            <a:r>
              <a:rPr lang="en-US" sz="3200" dirty="0" smtClean="0">
                <a:latin typeface="+mj-lt"/>
                <a:cs typeface="Arial" charset="0"/>
              </a:rPr>
              <a:t>literals </a:t>
            </a:r>
            <a:r>
              <a:rPr lang="en-US" sz="3200" dirty="0">
                <a:latin typeface="+mj-lt"/>
                <a:cs typeface="Arial" charset="0"/>
              </a:rPr>
              <a:t>whose true </a:t>
            </a:r>
            <a:r>
              <a:rPr lang="en-US" sz="3200" b="1" dirty="0">
                <a:latin typeface="+mj-lt"/>
                <a:cs typeface="Arial" charset="0"/>
              </a:rPr>
              <a:t>and</a:t>
            </a:r>
            <a:r>
              <a:rPr lang="en-US" sz="3200" dirty="0">
                <a:latin typeface="+mj-lt"/>
                <a:cs typeface="Arial" charset="0"/>
              </a:rPr>
              <a:t> complement form are </a:t>
            </a:r>
            <a:r>
              <a:rPr lang="en-US" sz="3200" b="1" i="1" dirty="0">
                <a:latin typeface="+mj-lt"/>
                <a:cs typeface="Arial" charset="0"/>
              </a:rPr>
              <a:t>not</a:t>
            </a:r>
            <a:r>
              <a:rPr lang="en-US" sz="3200" dirty="0">
                <a:latin typeface="+mj-lt"/>
                <a:cs typeface="Arial" charset="0"/>
              </a:rPr>
              <a:t> in the circle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                                          </a:t>
            </a:r>
            <a:r>
              <a:rPr lang="en-US" sz="2400" b="1" i="1" dirty="0" smtClean="0">
                <a:latin typeface="+mj-lt"/>
                <a:cs typeface="Arial" charset="0"/>
              </a:rPr>
              <a:t>         </a:t>
            </a:r>
            <a:r>
              <a:rPr lang="en-US" sz="2400" b="1" i="1" dirty="0">
                <a:latin typeface="+mj-lt"/>
                <a:cs typeface="Arial" charset="0"/>
              </a:rPr>
              <a:t>Y</a:t>
            </a:r>
            <a:r>
              <a:rPr lang="en-US" sz="2400" b="1" dirty="0">
                <a:latin typeface="+mj-lt"/>
                <a:cs typeface="Arial" charset="0"/>
              </a:rPr>
              <a:t> = </a:t>
            </a:r>
            <a:r>
              <a:rPr lang="en-US" sz="2400" b="1" i="1" dirty="0">
                <a:latin typeface="+mj-lt"/>
                <a:cs typeface="Arial" charset="0"/>
              </a:rPr>
              <a:t>AB</a:t>
            </a:r>
          </a:p>
        </p:txBody>
      </p:sp>
      <p:sp>
        <p:nvSpPr>
          <p:cNvPr id="91956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956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8768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982331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3582734"/>
              </p:ext>
            </p:extLst>
          </p:nvPr>
        </p:nvGraphicFramePr>
        <p:xfrm>
          <a:off x="2209800" y="10668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8" name="VISIO" r:id="rId6" imgW="1746000" imgH="1060200" progId="Visio.Drawing.6">
                  <p:embed/>
                </p:oleObj>
              </mc:Choice>
              <mc:Fallback>
                <p:oleObj name="VISIO" r:id="rId6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4674171"/>
              </p:ext>
            </p:extLst>
          </p:nvPr>
        </p:nvGraphicFramePr>
        <p:xfrm>
          <a:off x="1447800" y="34290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9" name="VISIO" r:id="rId8" imgW="3017880" imgH="1368000" progId="Visio.Drawing.6">
                  <p:embed/>
                </p:oleObj>
              </mc:Choice>
              <mc:Fallback>
                <p:oleObj name="VISIO" r:id="rId8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3-Input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16801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03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3073398"/>
              </p:ext>
            </p:extLst>
          </p:nvPr>
        </p:nvGraphicFramePr>
        <p:xfrm>
          <a:off x="2667000" y="10668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5" name="VISIO" r:id="rId7" imgW="1746000" imgH="1060200" progId="Visio.Drawing.6">
                  <p:embed/>
                </p:oleObj>
              </mc:Choice>
              <mc:Fallback>
                <p:oleObj name="VISIO" r:id="rId7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68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803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29200" y="5846802"/>
            <a:ext cx="2971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000" dirty="0">
                <a:latin typeface="+mj-lt"/>
              </a:rPr>
              <a:t> </a:t>
            </a:r>
            <a:r>
              <a:rPr lang="en-US" sz="3000" i="1" dirty="0">
                <a:latin typeface="+mj-lt"/>
              </a:rPr>
              <a:t>Y</a:t>
            </a:r>
            <a:r>
              <a:rPr lang="en-US" sz="3000" dirty="0">
                <a:latin typeface="+mj-lt"/>
              </a:rPr>
              <a:t> = </a:t>
            </a:r>
            <a:r>
              <a:rPr lang="en-US" sz="3000" i="1" dirty="0">
                <a:latin typeface="+mj-lt"/>
              </a:rPr>
              <a:t>AB + BC</a:t>
            </a:r>
          </a:p>
        </p:txBody>
      </p:sp>
      <p:sp>
        <p:nvSpPr>
          <p:cNvPr id="1068039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791200" y="5923002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000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3-Input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175531"/>
              </p:ext>
            </p:extLst>
          </p:nvPr>
        </p:nvGraphicFramePr>
        <p:xfrm>
          <a:off x="1841499" y="3429000"/>
          <a:ext cx="583416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6" name="Visio" r:id="rId9" imgW="2963679" imgH="1277574" progId="Visio.Drawing.11">
                  <p:embed/>
                </p:oleObj>
              </mc:Choice>
              <mc:Fallback>
                <p:oleObj name="Visio" r:id="rId9" imgW="2963679" imgH="127757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499" y="3429000"/>
                        <a:ext cx="583416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935593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6962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Complement: </a:t>
            </a:r>
            <a:r>
              <a:rPr lang="en-US" dirty="0" smtClean="0"/>
              <a:t>variable with a bar over it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b="1" i="1" dirty="0" smtClean="0">
                <a:solidFill>
                  <a:srgbClr val="0070C0"/>
                </a:solidFill>
              </a:rPr>
              <a:t>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C</a:t>
            </a:r>
          </a:p>
          <a:p>
            <a:r>
              <a:rPr lang="en-US" b="1" dirty="0" smtClean="0"/>
              <a:t>Literal: </a:t>
            </a:r>
            <a:r>
              <a:rPr lang="en-US" dirty="0" smtClean="0"/>
              <a:t>variable or its complement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b="1" i="1" dirty="0" smtClean="0">
                <a:solidFill>
                  <a:srgbClr val="0070C0"/>
                </a:solidFill>
              </a:rPr>
              <a:t>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C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err="1" smtClean="0"/>
              <a:t>Implicant</a:t>
            </a:r>
            <a:r>
              <a:rPr lang="en-US" b="1" dirty="0" smtClean="0"/>
              <a:t>: </a:t>
            </a:r>
            <a:r>
              <a:rPr lang="en-US" dirty="0" smtClean="0"/>
              <a:t>product of literals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rgbClr val="0070C0"/>
                </a:solidFill>
              </a:rPr>
              <a:t>ABC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AC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BC</a:t>
            </a:r>
          </a:p>
          <a:p>
            <a:r>
              <a:rPr lang="en-US" sz="3600" b="1" dirty="0" smtClean="0"/>
              <a:t>Prime </a:t>
            </a:r>
            <a:r>
              <a:rPr lang="en-US" sz="3600" b="1" dirty="0" err="1" smtClean="0"/>
              <a:t>implicant</a:t>
            </a:r>
            <a:r>
              <a:rPr lang="en-US" sz="3600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implicant</a:t>
            </a:r>
            <a:r>
              <a:rPr lang="en-US" dirty="0" smtClean="0"/>
              <a:t> corresponding to the largest circle in a K-map</a:t>
            </a:r>
            <a:endParaRPr lang="en-US" dirty="0"/>
          </a:p>
        </p:txBody>
      </p:sp>
      <p:sp>
        <p:nvSpPr>
          <p:cNvPr id="92160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09800" y="1828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71600" y="1828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52600" y="1828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2971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371600" y="2971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09800" y="2971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00200" y="40386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242038" y="40386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77683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43000"/>
            <a:ext cx="7848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Every 1 must be circled</a:t>
            </a:r>
            <a:r>
              <a:rPr lang="en-US" dirty="0" smtClean="0"/>
              <a:t> at least once</a:t>
            </a:r>
          </a:p>
          <a:p>
            <a:r>
              <a:rPr lang="en-US" dirty="0" smtClean="0"/>
              <a:t>Each circle must span a </a:t>
            </a:r>
            <a:r>
              <a:rPr lang="en-US" b="1" dirty="0" smtClean="0"/>
              <a:t>power of 2</a:t>
            </a:r>
            <a:r>
              <a:rPr lang="en-US" dirty="0" smtClean="0"/>
              <a:t> (i.e. 1, 2, 4) squares in each direction</a:t>
            </a:r>
          </a:p>
          <a:p>
            <a:r>
              <a:rPr lang="en-US" dirty="0" smtClean="0"/>
              <a:t>Each circle must be as </a:t>
            </a:r>
            <a:r>
              <a:rPr lang="en-US" b="1" dirty="0" smtClean="0"/>
              <a:t>large</a:t>
            </a:r>
            <a:r>
              <a:rPr lang="en-US" dirty="0" smtClean="0"/>
              <a:t> as possible</a:t>
            </a:r>
          </a:p>
          <a:p>
            <a:r>
              <a:rPr lang="en-US" dirty="0" smtClean="0"/>
              <a:t>A circle may </a:t>
            </a:r>
            <a:r>
              <a:rPr lang="en-US" b="1" dirty="0" smtClean="0"/>
              <a:t>wrap around the edges</a:t>
            </a:r>
          </a:p>
          <a:p>
            <a:r>
              <a:rPr lang="en-US" dirty="0" smtClean="0"/>
              <a:t>Circle a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b="1" dirty="0" smtClean="0"/>
              <a:t>don't care</a:t>
            </a:r>
            <a:r>
              <a:rPr lang="en-US" dirty="0" smtClean="0"/>
              <a:t>” (</a:t>
            </a:r>
            <a:r>
              <a:rPr lang="en-US" dirty="0" smtClean="0"/>
              <a:t>X) </a:t>
            </a:r>
            <a:r>
              <a:rPr lang="en-US" b="1" dirty="0" smtClean="0"/>
              <a:t>only </a:t>
            </a:r>
            <a:r>
              <a:rPr lang="en-US" b="1" dirty="0" smtClean="0"/>
              <a:t>if it helps</a:t>
            </a:r>
            <a:r>
              <a:rPr lang="en-US" dirty="0" smtClean="0"/>
              <a:t> minimize the equation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7143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Each row </a:t>
            </a:r>
            <a:r>
              <a:rPr lang="en-US" sz="2400" dirty="0" smtClean="0">
                <a:latin typeface="+mj-lt"/>
                <a:cs typeface="Arial" charset="0"/>
              </a:rPr>
              <a:t>has </a:t>
            </a:r>
            <a:r>
              <a:rPr lang="en-US" sz="2400" dirty="0">
                <a:latin typeface="+mj-lt"/>
                <a:cs typeface="Arial" charset="0"/>
              </a:rPr>
              <a:t>a </a:t>
            </a:r>
            <a:r>
              <a:rPr lang="en-US" sz="2400" b="1" dirty="0" err="1" smtClean="0">
                <a:latin typeface="+mj-lt"/>
                <a:cs typeface="Arial" charset="0"/>
              </a:rPr>
              <a:t>maxterm</a:t>
            </a:r>
            <a:endParaRPr lang="en-US" sz="2400" b="1" dirty="0">
              <a:latin typeface="+mj-lt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Product-of-Sums (POS)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704764"/>
              </p:ext>
            </p:extLst>
          </p:nvPr>
        </p:nvGraphicFramePr>
        <p:xfrm>
          <a:off x="1981200" y="4102336"/>
          <a:ext cx="4724400" cy="222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" name="Visio" r:id="rId6" imgW="1795164" imgH="844573" progId="Visio.Drawing.11">
                  <p:embed/>
                </p:oleObj>
              </mc:Choice>
              <mc:Fallback>
                <p:oleObj name="Visio" r:id="rId6" imgW="1795164" imgH="84457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81200" y="4102336"/>
                        <a:ext cx="4724400" cy="222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429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975255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6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46806730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7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1587699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2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7922444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0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2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77551214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1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977792"/>
      </p:ext>
    </p:extLst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0972858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4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2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40203783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5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9309495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0363353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6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31624290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7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0701870"/>
      </p:ext>
    </p:extLst>
  </p:cSld>
  <p:clrMapOvr>
    <a:masterClrMapping/>
  </p:clrMapOvr>
  <p:transition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0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70789762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1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4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75218005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5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8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36885" y="1371600"/>
            <a:ext cx="7673715" cy="4525963"/>
          </a:xfrm>
        </p:spPr>
        <p:txBody>
          <a:bodyPr/>
          <a:lstStyle/>
          <a:p>
            <a:r>
              <a:rPr lang="en-US" dirty="0" smtClean="0"/>
              <a:t>Multiplexers</a:t>
            </a:r>
          </a:p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Building Blocks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3602888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7772400" cy="4953000"/>
          </a:xfrm>
        </p:spPr>
        <p:txBody>
          <a:bodyPr/>
          <a:lstStyle/>
          <a:p>
            <a:r>
              <a:rPr lang="en-US" dirty="0" smtClean="0"/>
              <a:t>Selects between one of </a:t>
            </a:r>
            <a:r>
              <a:rPr lang="en-US" i="1" dirty="0" smtClean="0"/>
              <a:t>N</a:t>
            </a:r>
            <a:r>
              <a:rPr lang="en-US" dirty="0" smtClean="0"/>
              <a:t> inputs to connect to output</a:t>
            </a:r>
          </a:p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-bit select input – control input</a:t>
            </a:r>
          </a:p>
          <a:p>
            <a:r>
              <a:rPr lang="en-US" sz="2400" b="1" dirty="0" smtClean="0"/>
              <a:t>Example:</a:t>
            </a:r>
            <a:r>
              <a:rPr lang="en-US" sz="2400" dirty="0" smtClean="0"/>
              <a:t>                     </a:t>
            </a:r>
            <a:r>
              <a:rPr lang="en-US" sz="2400" b="1" dirty="0" smtClean="0">
                <a:solidFill>
                  <a:schemeClr val="accent1"/>
                </a:solidFill>
              </a:rPr>
              <a:t>2:1 Mux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Multiplexer (Mux)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947484"/>
              </p:ext>
            </p:extLst>
          </p:nvPr>
        </p:nvGraphicFramePr>
        <p:xfrm>
          <a:off x="3048000" y="3200400"/>
          <a:ext cx="2362200" cy="302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1" name="VISIO" r:id="rId5" imgW="1517400" imgH="1942200" progId="Visio.Drawing.6">
                  <p:embed/>
                </p:oleObj>
              </mc:Choice>
              <mc:Fallback>
                <p:oleObj name="VISIO" r:id="rId5" imgW="1517400" imgH="194220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3200400"/>
                        <a:ext cx="2362200" cy="302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508593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r>
              <a:rPr lang="en-US" smtClean="0"/>
              <a:t>2-&lt;</a:t>
            </a:r>
            <a:fld id="{4A5C0BFF-4629-4BAF-A722-EBD678215DEC}" type="slidenum">
              <a:rPr lang="en-US" smtClean="0"/>
              <a:pPr/>
              <a:t>138</a:t>
            </a:fld>
            <a:r>
              <a:rPr lang="en-US" smtClean="0"/>
              <a:t>&gt;</a:t>
            </a:r>
          </a:p>
          <a:p>
            <a:endParaRPr lang="en-GB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81856" y="1239187"/>
            <a:ext cx="3810000" cy="4953000"/>
          </a:xfrm>
        </p:spPr>
        <p:txBody>
          <a:bodyPr/>
          <a:lstStyle/>
          <a:p>
            <a:r>
              <a:rPr lang="en-US" b="1" dirty="0" smtClean="0"/>
              <a:t>Logic gates</a:t>
            </a:r>
          </a:p>
          <a:p>
            <a:pPr lvl="1"/>
            <a:r>
              <a:rPr lang="en-US" sz="2000" dirty="0" smtClean="0"/>
              <a:t>Sum-of-products form</a:t>
            </a:r>
            <a:endParaRPr lang="en-US" sz="2000" dirty="0"/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70635470"/>
              </p:ext>
            </p:extLst>
          </p:nvPr>
        </p:nvGraphicFramePr>
        <p:xfrm>
          <a:off x="6096000" y="3352800"/>
          <a:ext cx="16478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0" name="VISIO" r:id="rId8" imgW="942840" imgH="1221480" progId="Visio.Drawing.6">
                  <p:embed/>
                </p:oleObj>
              </mc:Choice>
              <mc:Fallback>
                <p:oleObj name="VISIO" r:id="rId8" imgW="942840" imgH="122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352800"/>
                        <a:ext cx="16478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14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64350091"/>
              </p:ext>
            </p:extLst>
          </p:nvPr>
        </p:nvGraphicFramePr>
        <p:xfrm>
          <a:off x="1447800" y="2514600"/>
          <a:ext cx="24130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1" name="VISIO" r:id="rId10" imgW="1774800" imgH="2914560" progId="Visio.Drawing.6">
                  <p:embed/>
                </p:oleObj>
              </mc:Choice>
              <mc:Fallback>
                <p:oleObj name="VISIO" r:id="rId10" imgW="1774800" imgH="29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24130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1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1219200"/>
            <a:ext cx="381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err="1">
                <a:latin typeface="+mj-lt"/>
                <a:cs typeface="Arial" charset="0"/>
              </a:rPr>
              <a:t>Tristates</a:t>
            </a:r>
            <a:endParaRPr lang="en-US" sz="3200" b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For an N-input mux, use N </a:t>
            </a:r>
            <a:r>
              <a:rPr lang="en-US" sz="2000" dirty="0" err="1">
                <a:latin typeface="+mj-lt"/>
                <a:cs typeface="Arial" charset="0"/>
              </a:rPr>
              <a:t>tristates</a:t>
            </a: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Turn on exactly one to select the appropriate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Multiplexer Implementations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106729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89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3897710"/>
              </p:ext>
            </p:extLst>
          </p:nvPr>
        </p:nvGraphicFramePr>
        <p:xfrm>
          <a:off x="3396911" y="1943100"/>
          <a:ext cx="170973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0" name="VISIO" r:id="rId6" imgW="772920" imgH="1583640" progId="Visio.Drawing.6">
                  <p:embed/>
                </p:oleObj>
              </mc:Choice>
              <mc:Fallback>
                <p:oleObj name="VISIO" r:id="rId6" imgW="772920" imgH="1583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911" y="1943100"/>
                        <a:ext cx="1709738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898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+mj-lt"/>
                <a:cs typeface="Arial" charset="0"/>
              </a:rPr>
              <a:t>     Using </a:t>
            </a:r>
            <a:r>
              <a:rPr lang="en-US" sz="3200" dirty="0">
                <a:latin typeface="+mj-lt"/>
                <a:cs typeface="Arial" charset="0"/>
              </a:rPr>
              <a:t>the mux as a lookup table</a:t>
            </a:r>
            <a:endParaRPr lang="en-US" sz="3200" dirty="0">
              <a:solidFill>
                <a:schemeClr val="accent2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Multiplexers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09758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Each row </a:t>
            </a:r>
            <a:r>
              <a:rPr lang="en-US" sz="2400" dirty="0" smtClean="0">
                <a:latin typeface="+mj-lt"/>
                <a:cs typeface="Arial" charset="0"/>
              </a:rPr>
              <a:t>has </a:t>
            </a:r>
            <a:r>
              <a:rPr lang="en-US" sz="2400" dirty="0">
                <a:latin typeface="+mj-lt"/>
                <a:cs typeface="Arial" charset="0"/>
              </a:rPr>
              <a:t>a </a:t>
            </a:r>
            <a:r>
              <a:rPr lang="en-US" sz="2400" b="1" dirty="0" err="1">
                <a:latin typeface="+mj-lt"/>
                <a:cs typeface="Arial" charset="0"/>
              </a:rPr>
              <a:t>maxterm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 </a:t>
            </a:r>
            <a:r>
              <a:rPr lang="en-US" sz="2400" dirty="0" err="1">
                <a:latin typeface="+mj-lt"/>
                <a:cs typeface="Arial" charset="0"/>
              </a:rPr>
              <a:t>maxterm</a:t>
            </a:r>
            <a:r>
              <a:rPr lang="en-US" sz="2400" dirty="0">
                <a:latin typeface="+mj-lt"/>
                <a:cs typeface="Arial" charset="0"/>
              </a:rPr>
              <a:t> is a </a:t>
            </a:r>
            <a:r>
              <a:rPr lang="en-US" sz="2400" b="1" dirty="0">
                <a:latin typeface="+mj-lt"/>
                <a:cs typeface="Arial" charset="0"/>
              </a:rPr>
              <a:t>sum</a:t>
            </a:r>
            <a:r>
              <a:rPr lang="en-US" sz="2400" dirty="0">
                <a:latin typeface="+mj-lt"/>
                <a:cs typeface="Arial" charset="0"/>
              </a:rPr>
              <a:t> (OR)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Each </a:t>
            </a:r>
            <a:r>
              <a:rPr lang="en-US" sz="2400" dirty="0" err="1">
                <a:latin typeface="+mj-lt"/>
                <a:cs typeface="Arial" charset="0"/>
              </a:rPr>
              <a:t>maxterm</a:t>
            </a:r>
            <a:r>
              <a:rPr lang="en-US" sz="2400" dirty="0">
                <a:latin typeface="+mj-lt"/>
                <a:cs typeface="Arial" charset="0"/>
              </a:rPr>
              <a:t> is </a:t>
            </a:r>
            <a:r>
              <a:rPr lang="en-US" sz="2400" b="1" dirty="0">
                <a:latin typeface="+mj-lt"/>
                <a:cs typeface="Arial" charset="0"/>
              </a:rPr>
              <a:t>FALSE</a:t>
            </a:r>
            <a:r>
              <a:rPr lang="en-US" sz="2400" dirty="0">
                <a:latin typeface="+mj-lt"/>
                <a:cs typeface="Arial" charset="0"/>
              </a:rPr>
              <a:t> for that row (and only that row</a:t>
            </a:r>
            <a:r>
              <a:rPr lang="en-US" sz="2400" dirty="0" smtClean="0">
                <a:latin typeface="+mj-lt"/>
                <a:cs typeface="Arial" charset="0"/>
              </a:rPr>
              <a:t>)</a:t>
            </a: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Product-of-Sums (POS)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30939"/>
              </p:ext>
            </p:extLst>
          </p:nvPr>
        </p:nvGraphicFramePr>
        <p:xfrm>
          <a:off x="1981200" y="4102336"/>
          <a:ext cx="4724400" cy="222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1" name="Visio" r:id="rId6" imgW="1795164" imgH="844573" progId="Visio.Drawing.11">
                  <p:embed/>
                </p:oleObj>
              </mc:Choice>
              <mc:Fallback>
                <p:oleObj name="Visio" r:id="rId6" imgW="1795164" imgH="84457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81200" y="4102336"/>
                        <a:ext cx="4724400" cy="222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629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310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2833732"/>
              </p:ext>
            </p:extLst>
          </p:nvPr>
        </p:nvGraphicFramePr>
        <p:xfrm>
          <a:off x="1476375" y="2438400"/>
          <a:ext cx="65722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4" name="VISIO" r:id="rId6" imgW="2322360" imgH="697320" progId="Visio.Drawing.6">
                  <p:embed/>
                </p:oleObj>
              </mc:Choice>
              <mc:Fallback>
                <p:oleObj name="VISIO" r:id="rId6" imgW="2322360" imgH="69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38400"/>
                        <a:ext cx="657225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10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+mj-lt"/>
                <a:cs typeface="Arial" charset="0"/>
              </a:rPr>
              <a:t>   Reducing </a:t>
            </a:r>
            <a:r>
              <a:rPr lang="en-US" sz="3200" dirty="0">
                <a:latin typeface="+mj-lt"/>
                <a:cs typeface="Arial" charset="0"/>
              </a:rPr>
              <a:t>the size of the mux</a:t>
            </a:r>
            <a:endParaRPr lang="en-US" sz="3200" dirty="0">
              <a:solidFill>
                <a:schemeClr val="accent2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Multiplexers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889407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9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1856228"/>
              </p:ext>
            </p:extLst>
          </p:nvPr>
        </p:nvGraphicFramePr>
        <p:xfrm>
          <a:off x="2870200" y="2438400"/>
          <a:ext cx="3327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8" name="VISIO" r:id="rId6" imgW="1422000" imgH="1693800" progId="Visio.Drawing.6">
                  <p:embed/>
                </p:oleObj>
              </mc:Choice>
              <mc:Fallback>
                <p:oleObj name="VISIO" r:id="rId6" imgW="1422000" imgH="1693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438400"/>
                        <a:ext cx="33274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inputs, 2</a:t>
            </a:r>
            <a:r>
              <a:rPr lang="en-US" sz="3200" i="1" baseline="30000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One-hot</a:t>
            </a:r>
            <a:r>
              <a:rPr lang="en-US" sz="3200" dirty="0">
                <a:latin typeface="+mj-lt"/>
                <a:cs typeface="Arial" charset="0"/>
              </a:rPr>
              <a:t> outputs: only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one output HIGH </a:t>
            </a:r>
            <a:r>
              <a:rPr lang="en-US" sz="3200" dirty="0">
                <a:latin typeface="+mj-lt"/>
                <a:cs typeface="Arial" charset="0"/>
              </a:rPr>
              <a:t>at once</a:t>
            </a:r>
            <a:endParaRPr lang="en-US" sz="3200" dirty="0">
              <a:solidFill>
                <a:schemeClr val="accent2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Decoders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5473493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341550"/>
              </p:ext>
            </p:extLst>
          </p:nvPr>
        </p:nvGraphicFramePr>
        <p:xfrm>
          <a:off x="2438400" y="1219200"/>
          <a:ext cx="4343400" cy="466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1" name="VISIO" r:id="rId5" imgW="1872000" imgH="2011680" progId="Visio.Drawing.6">
                  <p:embed/>
                </p:oleObj>
              </mc:Choice>
              <mc:Fallback>
                <p:oleObj name="VISIO" r:id="rId5" imgW="1872000" imgH="2011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4343400" cy="466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Decoder Implementation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467541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7466514"/>
              </p:ext>
            </p:extLst>
          </p:nvPr>
        </p:nvGraphicFramePr>
        <p:xfrm>
          <a:off x="2514600" y="2133600"/>
          <a:ext cx="403860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5" name="VISIO" r:id="rId6" imgW="1443240" imgH="1350720" progId="Visio.Drawing.6">
                  <p:embed/>
                </p:oleObj>
              </mc:Choice>
              <mc:Fallback>
                <p:oleObj name="VISIO" r:id="rId6" imgW="1443240" imgH="1350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4038600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+mj-lt"/>
                <a:cs typeface="Arial" charset="0"/>
              </a:rPr>
              <a:t>    OR the </a:t>
            </a:r>
            <a:r>
              <a:rPr lang="en-US" sz="3200" dirty="0" err="1" smtClean="0">
                <a:latin typeface="+mj-lt"/>
                <a:cs typeface="Arial" charset="0"/>
              </a:rPr>
              <a:t>minterms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Decoders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8001581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18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1731721"/>
              </p:ext>
            </p:extLst>
          </p:nvPr>
        </p:nvGraphicFramePr>
        <p:xfrm>
          <a:off x="2590800" y="2884487"/>
          <a:ext cx="38862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0" name="VISIO" r:id="rId6" imgW="1735560" imgH="1603080" progId="Visio.Drawing.6">
                  <p:embed/>
                </p:oleObj>
              </mc:Choice>
              <mc:Fallback>
                <p:oleObj name="VISIO" r:id="rId6" imgW="1735560" imgH="160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84487"/>
                        <a:ext cx="38862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Delay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between input change and output changing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How to build fast circuits?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Timing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357500"/>
      </p:ext>
    </p:extLst>
  </p:cSld>
  <p:clrMapOvr>
    <a:masterClrMapping/>
  </p:clrMapOvr>
  <p:transition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8" name="Object 10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2085186"/>
              </p:ext>
            </p:extLst>
          </p:nvPr>
        </p:nvGraphicFramePr>
        <p:xfrm>
          <a:off x="2438400" y="2362200"/>
          <a:ext cx="4541838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3" name="VISIO" r:id="rId6" imgW="1768320" imgH="1631880" progId="Visio.Drawing.6">
                  <p:embed/>
                </p:oleObj>
              </mc:Choice>
              <mc:Fallback>
                <p:oleObj name="VISIO" r:id="rId6" imgW="1768320" imgH="1631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4541838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Propagation delay: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pd</a:t>
            </a:r>
            <a:r>
              <a:rPr lang="en-US" sz="2400" dirty="0">
                <a:latin typeface="+mj-lt"/>
                <a:cs typeface="Arial" charset="0"/>
              </a:rPr>
              <a:t> = max delay from input to 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+mj-lt"/>
                <a:cs typeface="Arial" charset="0"/>
              </a:rPr>
              <a:t>Contamination delay: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cd</a:t>
            </a:r>
            <a:r>
              <a:rPr lang="en-US" sz="2400" dirty="0">
                <a:latin typeface="+mj-lt"/>
                <a:cs typeface="Arial" charset="0"/>
              </a:rPr>
              <a:t> = min delay from input to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Propagation &amp; Contamination Delay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2548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5649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Delay is caused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Capacitance and resistance </a:t>
            </a:r>
            <a:r>
              <a:rPr lang="en-US" sz="2600" dirty="0" smtClean="0">
                <a:latin typeface="+mj-lt"/>
                <a:cs typeface="Arial" charset="0"/>
              </a:rPr>
              <a:t>in a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+mj-lt"/>
                <a:cs typeface="Arial" charset="0"/>
              </a:rPr>
              <a:t>Speed of light limitation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Reasons </a:t>
            </a:r>
            <a:r>
              <a:rPr lang="en-US" sz="3200" b="1" dirty="0">
                <a:latin typeface="+mj-lt"/>
                <a:cs typeface="Arial" charset="0"/>
              </a:rPr>
              <a:t>why </a:t>
            </a:r>
            <a:r>
              <a:rPr lang="en-US" sz="3200" b="1" i="1" dirty="0" err="1"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latin typeface="+mj-lt"/>
                <a:cs typeface="Arial" charset="0"/>
              </a:rPr>
              <a:t>pd</a:t>
            </a:r>
            <a:r>
              <a:rPr lang="en-US" sz="3200" b="1" dirty="0">
                <a:latin typeface="+mj-lt"/>
                <a:cs typeface="Arial" charset="0"/>
              </a:rPr>
              <a:t> and </a:t>
            </a:r>
            <a:r>
              <a:rPr lang="en-US" sz="3200" b="1" i="1" dirty="0" err="1"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latin typeface="+mj-lt"/>
                <a:cs typeface="Arial" charset="0"/>
              </a:rPr>
              <a:t>cd</a:t>
            </a:r>
            <a:r>
              <a:rPr lang="en-US" sz="3200" b="1" dirty="0">
                <a:latin typeface="+mj-lt"/>
                <a:cs typeface="Arial" charset="0"/>
              </a:rPr>
              <a:t> may be different: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Different rising and falling delays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Multiple inputs and outputs, some of which are faster than others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Circuits slow down when hot and speed up when cold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Propagation &amp; Contamination Delay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309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90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9740426"/>
              </p:ext>
            </p:extLst>
          </p:nvPr>
        </p:nvGraphicFramePr>
        <p:xfrm>
          <a:off x="2057400" y="1371600"/>
          <a:ext cx="534352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7" name="VISIO" r:id="rId7" imgW="2000160" imgH="1178640" progId="Visio.Drawing.6">
                  <p:embed/>
                </p:oleObj>
              </mc:Choice>
              <mc:Fallback>
                <p:oleObj name="VISIO" r:id="rId7" imgW="2000160" imgH="1178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5343525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88" name="Rectangle 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9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+mj-lt"/>
                <a:cs typeface="Arial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Critical (Long) Path: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pd</a:t>
            </a:r>
            <a:r>
              <a:rPr lang="en-US" sz="2400" dirty="0">
                <a:latin typeface="+mj-lt"/>
                <a:cs typeface="Arial" charset="0"/>
              </a:rPr>
              <a:t> = 2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latin typeface="+mj-lt"/>
                <a:cs typeface="Arial" charset="0"/>
              </a:rPr>
              <a:t>pd</a:t>
            </a:r>
            <a:r>
              <a:rPr lang="en-US" sz="2400" baseline="-25000" dirty="0">
                <a:latin typeface="+mj-lt"/>
                <a:cs typeface="Arial" charset="0"/>
              </a:rPr>
              <a:t>_AND</a:t>
            </a:r>
            <a:r>
              <a:rPr lang="en-US" sz="2400" dirty="0">
                <a:latin typeface="+mj-lt"/>
                <a:cs typeface="Arial" charset="0"/>
              </a:rPr>
              <a:t> +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pd</a:t>
            </a:r>
            <a:r>
              <a:rPr lang="en-US" sz="2400" baseline="-25000" dirty="0" err="1">
                <a:latin typeface="+mj-lt"/>
                <a:cs typeface="Arial" charset="0"/>
              </a:rPr>
              <a:t>_OR</a:t>
            </a:r>
            <a:endParaRPr lang="en-US" sz="2400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bg2"/>
                </a:solidFill>
                <a:latin typeface="+mj-lt"/>
                <a:cs typeface="Arial" charset="0"/>
              </a:rPr>
              <a:t>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                  Short Path: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sz="2400" i="1" dirty="0" err="1" smtClean="0">
                <a:latin typeface="+mj-lt"/>
                <a:cs typeface="Arial" charset="0"/>
              </a:rPr>
              <a:t>t</a:t>
            </a:r>
            <a:r>
              <a:rPr lang="en-US" sz="2400" i="1" baseline="-25000" dirty="0" err="1" smtClean="0">
                <a:latin typeface="+mj-lt"/>
                <a:cs typeface="Arial" charset="0"/>
              </a:rPr>
              <a:t>cd</a:t>
            </a:r>
            <a:r>
              <a:rPr lang="en-US" sz="2400" dirty="0" smtClean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=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cd</a:t>
            </a:r>
            <a:r>
              <a:rPr lang="en-US" sz="2400" baseline="-25000" dirty="0" err="1">
                <a:latin typeface="+mj-lt"/>
                <a:cs typeface="Arial" charset="0"/>
              </a:rPr>
              <a:t>_AND</a:t>
            </a:r>
            <a:endParaRPr lang="en-US" sz="2400" baseline="-250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Critical (Long) &amp; Short Paths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854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9016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When a single input change causes </a:t>
            </a:r>
            <a:r>
              <a:rPr lang="en-US" sz="3200" dirty="0" smtClean="0">
                <a:latin typeface="+mj-lt"/>
                <a:cs typeface="Arial" charset="0"/>
              </a:rPr>
              <a:t>an output to change multiple times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018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038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9105253"/>
              </p:ext>
            </p:extLst>
          </p:nvPr>
        </p:nvGraphicFramePr>
        <p:xfrm>
          <a:off x="2133600" y="1905000"/>
          <a:ext cx="4800600" cy="4607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0" name="VISIO" r:id="rId7" imgW="2143080" imgH="2057400" progId="Visio.Drawing.6">
                  <p:embed/>
                </p:oleObj>
              </mc:Choice>
              <mc:Fallback>
                <p:oleObj name="VISIO" r:id="rId7" imgW="2143080" imgH="205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800600" cy="4607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34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happens when A = 0, C = 1, B falls?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8060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60960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●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9395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410200" y="6172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Each row </a:t>
            </a:r>
            <a:r>
              <a:rPr lang="en-US" sz="2400" dirty="0" smtClean="0">
                <a:latin typeface="+mj-lt"/>
                <a:cs typeface="Arial" charset="0"/>
              </a:rPr>
              <a:t>has </a:t>
            </a:r>
            <a:r>
              <a:rPr lang="en-US" sz="2400" dirty="0">
                <a:latin typeface="+mj-lt"/>
                <a:cs typeface="Arial" charset="0"/>
              </a:rPr>
              <a:t>a </a:t>
            </a:r>
            <a:r>
              <a:rPr lang="en-US" sz="2400" b="1" dirty="0" err="1">
                <a:latin typeface="+mj-lt"/>
                <a:cs typeface="Arial" charset="0"/>
              </a:rPr>
              <a:t>maxterm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 </a:t>
            </a:r>
            <a:r>
              <a:rPr lang="en-US" sz="2400" dirty="0" err="1">
                <a:latin typeface="+mj-lt"/>
                <a:cs typeface="Arial" charset="0"/>
              </a:rPr>
              <a:t>maxterm</a:t>
            </a:r>
            <a:r>
              <a:rPr lang="en-US" sz="2400" dirty="0">
                <a:latin typeface="+mj-lt"/>
                <a:cs typeface="Arial" charset="0"/>
              </a:rPr>
              <a:t> is a </a:t>
            </a:r>
            <a:r>
              <a:rPr lang="en-US" sz="2400" b="1" dirty="0">
                <a:latin typeface="+mj-lt"/>
                <a:cs typeface="Arial" charset="0"/>
              </a:rPr>
              <a:t>sum</a:t>
            </a:r>
            <a:r>
              <a:rPr lang="en-US" sz="2400" dirty="0">
                <a:latin typeface="+mj-lt"/>
                <a:cs typeface="Arial" charset="0"/>
              </a:rPr>
              <a:t> (OR)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Each </a:t>
            </a:r>
            <a:r>
              <a:rPr lang="en-US" sz="2400" dirty="0" err="1">
                <a:latin typeface="+mj-lt"/>
                <a:cs typeface="Arial" charset="0"/>
              </a:rPr>
              <a:t>maxterm</a:t>
            </a:r>
            <a:r>
              <a:rPr lang="en-US" sz="2400" dirty="0">
                <a:latin typeface="+mj-lt"/>
                <a:cs typeface="Arial" charset="0"/>
              </a:rPr>
              <a:t> is </a:t>
            </a:r>
            <a:r>
              <a:rPr lang="en-US" sz="2400" b="1" dirty="0">
                <a:latin typeface="+mj-lt"/>
                <a:cs typeface="Arial" charset="0"/>
              </a:rPr>
              <a:t>FALSE</a:t>
            </a:r>
            <a:r>
              <a:rPr lang="en-US" sz="24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Form </a:t>
            </a:r>
            <a:r>
              <a:rPr lang="en-US" sz="2400" dirty="0">
                <a:latin typeface="+mj-lt"/>
                <a:cs typeface="Arial" charset="0"/>
              </a:rPr>
              <a:t>function </a:t>
            </a:r>
            <a:r>
              <a:rPr lang="en-US" sz="2400" dirty="0" smtClean="0">
                <a:latin typeface="+mj-lt"/>
                <a:cs typeface="Arial" charset="0"/>
              </a:rPr>
              <a:t>by </a:t>
            </a:r>
            <a:r>
              <a:rPr lang="en-US" sz="2400" b="1" dirty="0" err="1">
                <a:latin typeface="+mj-lt"/>
                <a:cs typeface="Arial" charset="0"/>
              </a:rPr>
              <a:t>ANDing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b="1" dirty="0" err="1" smtClean="0">
                <a:latin typeface="+mj-lt"/>
                <a:cs typeface="Arial" charset="0"/>
              </a:rPr>
              <a:t>maxterms</a:t>
            </a:r>
            <a:r>
              <a:rPr lang="en-US" sz="2400" dirty="0" smtClean="0">
                <a:latin typeface="+mj-lt"/>
                <a:cs typeface="Arial" charset="0"/>
              </a:rPr>
              <a:t> wher</a:t>
            </a:r>
            <a:r>
              <a:rPr lang="en-US" sz="2400" dirty="0" smtClean="0">
                <a:latin typeface="+mj-lt"/>
                <a:cs typeface="Arial" charset="0"/>
              </a:rPr>
              <a:t>e </a:t>
            </a:r>
            <a:r>
              <a:rPr lang="en-US" sz="2400" b="1" dirty="0" smtClean="0">
                <a:latin typeface="+mj-lt"/>
                <a:cs typeface="Arial" charset="0"/>
              </a:rPr>
              <a:t>output </a:t>
            </a:r>
            <a:r>
              <a:rPr lang="en-US" sz="2400" b="1" dirty="0">
                <a:latin typeface="+mj-lt"/>
                <a:cs typeface="Arial" charset="0"/>
              </a:rPr>
              <a:t>is </a:t>
            </a:r>
            <a:r>
              <a:rPr lang="en-US" sz="2400" b="1" dirty="0" smtClean="0">
                <a:latin typeface="+mj-lt"/>
                <a:cs typeface="Arial" charset="0"/>
              </a:rPr>
              <a:t>0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Thus, a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product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(AND) of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sums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(OR terms)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Product-of-Sums (POS)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556314"/>
              </p:ext>
            </p:extLst>
          </p:nvPr>
        </p:nvGraphicFramePr>
        <p:xfrm>
          <a:off x="1981200" y="4102336"/>
          <a:ext cx="4724400" cy="222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5" name="Visio" r:id="rId8" imgW="1795164" imgH="844573" progId="Visio.Drawing.11">
                  <p:embed/>
                </p:oleObj>
              </mc:Choice>
              <mc:Fallback>
                <p:oleObj name="Visio" r:id="rId8" imgW="1795164" imgH="84457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1200" y="4102336"/>
                        <a:ext cx="4724400" cy="222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629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7043421"/>
              </p:ext>
            </p:extLst>
          </p:nvPr>
        </p:nvGraphicFramePr>
        <p:xfrm>
          <a:off x="1981200" y="1066800"/>
          <a:ext cx="5137150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4" name="VISIO" r:id="rId5" imgW="2629080" imgH="2750400" progId="Visio.Drawing.6">
                  <p:embed/>
                </p:oleObj>
              </mc:Choice>
              <mc:Fallback>
                <p:oleObj name="VISIO" r:id="rId5" imgW="2629080" imgH="2750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66800"/>
                        <a:ext cx="5137150" cy="537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 Example (cont.)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481943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063" name="Object 7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71344"/>
              </p:ext>
            </p:extLst>
          </p:nvPr>
        </p:nvGraphicFramePr>
        <p:xfrm>
          <a:off x="2743200" y="1143000"/>
          <a:ext cx="33877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0" name="VISIO" r:id="rId7" imgW="1746000" imgH="1314360" progId="Visio.Drawing.6">
                  <p:embed/>
                </p:oleObj>
              </mc:Choice>
              <mc:Fallback>
                <p:oleObj name="VISIO" r:id="rId7" imgW="1746000" imgH="131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3387725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65" name="Object 9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14532236"/>
              </p:ext>
            </p:extLst>
          </p:nvPr>
        </p:nvGraphicFramePr>
        <p:xfrm>
          <a:off x="2133600" y="3886200"/>
          <a:ext cx="5105400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1" name="VISIO" r:id="rId9" imgW="2286000" imgH="1015200" progId="Visio.Drawing.6">
                  <p:embed/>
                </p:oleObj>
              </mc:Choice>
              <mc:Fallback>
                <p:oleObj name="VISIO" r:id="rId9" imgW="2286000" imgH="1015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0"/>
                        <a:ext cx="5105400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58" name="Rectangle 2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Fixing the Glitch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4164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5399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Why Understand Glitches?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Because </a:t>
            </a:r>
            <a:r>
              <a:rPr lang="en-US" sz="3200" dirty="0">
                <a:latin typeface="+mj-lt"/>
                <a:cs typeface="Arial" charset="0"/>
              </a:rPr>
              <a:t>of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synchronous design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conventions </a:t>
            </a:r>
            <a:r>
              <a:rPr lang="en-US" sz="3200" dirty="0" smtClean="0">
                <a:latin typeface="+mj-lt"/>
                <a:cs typeface="Arial" charset="0"/>
              </a:rPr>
              <a:t>(see Chapter </a:t>
            </a:r>
            <a:r>
              <a:rPr lang="en-US" sz="3200" dirty="0">
                <a:latin typeface="+mj-lt"/>
                <a:cs typeface="Arial" charset="0"/>
              </a:rPr>
              <a:t>3</a:t>
            </a:r>
            <a:r>
              <a:rPr lang="en-US" sz="3200" dirty="0" smtClean="0">
                <a:latin typeface="+mj-lt"/>
                <a:cs typeface="Arial" charset="0"/>
              </a:rPr>
              <a:t>), </a:t>
            </a:r>
            <a:r>
              <a:rPr lang="en-US" sz="3200" dirty="0">
                <a:cs typeface="Arial" charset="0"/>
              </a:rPr>
              <a:t>g</a:t>
            </a:r>
            <a:r>
              <a:rPr lang="en-US" sz="3200" dirty="0" smtClean="0">
                <a:cs typeface="Arial" charset="0"/>
              </a:rPr>
              <a:t>litches </a:t>
            </a:r>
            <a:r>
              <a:rPr lang="en-US" sz="3200" dirty="0">
                <a:cs typeface="Arial" charset="0"/>
              </a:rPr>
              <a:t>don’t cause </a:t>
            </a:r>
            <a:r>
              <a:rPr lang="en-US" sz="3200" dirty="0" smtClean="0">
                <a:cs typeface="Arial" charset="0"/>
              </a:rPr>
              <a:t>problems.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It’s </a:t>
            </a:r>
            <a:r>
              <a:rPr lang="en-US" sz="3200" dirty="0">
                <a:latin typeface="+mj-lt"/>
                <a:cs typeface="Arial" charset="0"/>
              </a:rPr>
              <a:t>important to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recognize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a </a:t>
            </a:r>
            <a:r>
              <a:rPr lang="en-US" sz="3200" dirty="0" smtClean="0">
                <a:latin typeface="+mj-lt"/>
                <a:cs typeface="Arial" charset="0"/>
              </a:rPr>
              <a:t>glitch: in </a:t>
            </a:r>
            <a:r>
              <a:rPr lang="en-US" sz="3200" dirty="0">
                <a:latin typeface="+mj-lt"/>
                <a:cs typeface="Arial" charset="0"/>
              </a:rPr>
              <a:t>simulations or </a:t>
            </a:r>
            <a:r>
              <a:rPr lang="en-US" sz="3200" dirty="0" smtClean="0">
                <a:latin typeface="+mj-lt"/>
                <a:cs typeface="Arial" charset="0"/>
              </a:rPr>
              <a:t>on oscilloscope.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We 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can’t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get rid of all glitches</a:t>
            </a:r>
            <a:r>
              <a:rPr lang="en-US" sz="3200" dirty="0">
                <a:latin typeface="+mj-lt"/>
                <a:cs typeface="Arial" charset="0"/>
              </a:rPr>
              <a:t> – simultaneous transitions on multiple inputs can also cause </a:t>
            </a:r>
            <a:r>
              <a:rPr lang="en-US" sz="3200" dirty="0" smtClean="0">
                <a:latin typeface="+mj-lt"/>
                <a:cs typeface="Arial" charset="0"/>
              </a:rPr>
              <a:t>glitches.</a:t>
            </a:r>
            <a:endParaRPr lang="en-US" sz="32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97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60960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</a:t>
            </a:r>
            <a:r>
              <a:rPr lang="el-GR" sz="2400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(0, 2)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9395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257800" y="617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Each row </a:t>
            </a:r>
            <a:r>
              <a:rPr lang="en-US" sz="2400" dirty="0" smtClean="0">
                <a:latin typeface="+mj-lt"/>
                <a:cs typeface="Arial" charset="0"/>
              </a:rPr>
              <a:t>has </a:t>
            </a:r>
            <a:r>
              <a:rPr lang="en-US" sz="2400" dirty="0">
                <a:latin typeface="+mj-lt"/>
                <a:cs typeface="Arial" charset="0"/>
              </a:rPr>
              <a:t>a </a:t>
            </a:r>
            <a:r>
              <a:rPr lang="en-US" sz="2400" b="1" dirty="0" err="1">
                <a:latin typeface="+mj-lt"/>
                <a:cs typeface="Arial" charset="0"/>
              </a:rPr>
              <a:t>maxterm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 </a:t>
            </a:r>
            <a:r>
              <a:rPr lang="en-US" sz="2400" dirty="0" err="1">
                <a:latin typeface="+mj-lt"/>
                <a:cs typeface="Arial" charset="0"/>
              </a:rPr>
              <a:t>maxterm</a:t>
            </a:r>
            <a:r>
              <a:rPr lang="en-US" sz="2400" dirty="0">
                <a:latin typeface="+mj-lt"/>
                <a:cs typeface="Arial" charset="0"/>
              </a:rPr>
              <a:t> is a </a:t>
            </a:r>
            <a:r>
              <a:rPr lang="en-US" sz="2400" b="1" dirty="0">
                <a:latin typeface="+mj-lt"/>
                <a:cs typeface="Arial" charset="0"/>
              </a:rPr>
              <a:t>sum</a:t>
            </a:r>
            <a:r>
              <a:rPr lang="en-US" sz="2400" dirty="0">
                <a:latin typeface="+mj-lt"/>
                <a:cs typeface="Arial" charset="0"/>
              </a:rPr>
              <a:t> (OR)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Each </a:t>
            </a:r>
            <a:r>
              <a:rPr lang="en-US" sz="2400" dirty="0" err="1">
                <a:latin typeface="+mj-lt"/>
                <a:cs typeface="Arial" charset="0"/>
              </a:rPr>
              <a:t>maxterm</a:t>
            </a:r>
            <a:r>
              <a:rPr lang="en-US" sz="2400" dirty="0">
                <a:latin typeface="+mj-lt"/>
                <a:cs typeface="Arial" charset="0"/>
              </a:rPr>
              <a:t> is </a:t>
            </a:r>
            <a:r>
              <a:rPr lang="en-US" sz="2400" b="1" dirty="0">
                <a:latin typeface="+mj-lt"/>
                <a:cs typeface="Arial" charset="0"/>
              </a:rPr>
              <a:t>FALSE</a:t>
            </a:r>
            <a:r>
              <a:rPr lang="en-US" sz="24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Form </a:t>
            </a:r>
            <a:r>
              <a:rPr lang="en-US" sz="2400" dirty="0">
                <a:latin typeface="+mj-lt"/>
                <a:cs typeface="Arial" charset="0"/>
              </a:rPr>
              <a:t>function </a:t>
            </a:r>
            <a:r>
              <a:rPr lang="en-US" sz="2400" dirty="0" smtClean="0">
                <a:latin typeface="+mj-lt"/>
                <a:cs typeface="Arial" charset="0"/>
              </a:rPr>
              <a:t>by </a:t>
            </a:r>
            <a:r>
              <a:rPr lang="en-US" sz="2400" b="1" dirty="0" err="1">
                <a:latin typeface="+mj-lt"/>
                <a:cs typeface="Arial" charset="0"/>
              </a:rPr>
              <a:t>ANDing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b="1" dirty="0" err="1" smtClean="0">
                <a:latin typeface="+mj-lt"/>
                <a:cs typeface="Arial" charset="0"/>
              </a:rPr>
              <a:t>maxterms</a:t>
            </a:r>
            <a:r>
              <a:rPr lang="en-US" sz="2400" dirty="0" smtClean="0">
                <a:latin typeface="+mj-lt"/>
                <a:cs typeface="Arial" charset="0"/>
              </a:rPr>
              <a:t> wher</a:t>
            </a:r>
            <a:r>
              <a:rPr lang="en-US" sz="2400" dirty="0" smtClean="0">
                <a:latin typeface="+mj-lt"/>
                <a:cs typeface="Arial" charset="0"/>
              </a:rPr>
              <a:t>e </a:t>
            </a:r>
            <a:r>
              <a:rPr lang="en-US" sz="2400" b="1" dirty="0" smtClean="0">
                <a:latin typeface="+mj-lt"/>
                <a:cs typeface="Arial" charset="0"/>
              </a:rPr>
              <a:t>output </a:t>
            </a:r>
            <a:r>
              <a:rPr lang="en-US" sz="2400" b="1" dirty="0">
                <a:latin typeface="+mj-lt"/>
                <a:cs typeface="Arial" charset="0"/>
              </a:rPr>
              <a:t>is </a:t>
            </a:r>
            <a:r>
              <a:rPr lang="en-US" sz="2400" b="1" dirty="0" smtClean="0">
                <a:latin typeface="+mj-lt"/>
                <a:cs typeface="Arial" charset="0"/>
              </a:rPr>
              <a:t>0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Thus, a </a:t>
            </a:r>
            <a:r>
              <a:rPr lang="en-US" sz="2400" b="1" dirty="0">
                <a:latin typeface="+mj-lt"/>
                <a:cs typeface="Arial" charset="0"/>
              </a:rPr>
              <a:t>product</a:t>
            </a:r>
            <a:r>
              <a:rPr lang="en-US" sz="2400" dirty="0">
                <a:latin typeface="+mj-lt"/>
                <a:cs typeface="Arial" charset="0"/>
              </a:rPr>
              <a:t> (AND) of </a:t>
            </a:r>
            <a:r>
              <a:rPr lang="en-US" sz="2400" b="1" dirty="0">
                <a:latin typeface="+mj-lt"/>
                <a:cs typeface="Arial" charset="0"/>
              </a:rPr>
              <a:t>sums</a:t>
            </a:r>
            <a:r>
              <a:rPr lang="en-US" sz="2400" dirty="0">
                <a:latin typeface="+mj-lt"/>
                <a:cs typeface="Arial" charset="0"/>
              </a:rPr>
              <a:t> (OR terms)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Product-of-Sums (POS)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748808"/>
              </p:ext>
            </p:extLst>
          </p:nvPr>
        </p:nvGraphicFramePr>
        <p:xfrm>
          <a:off x="1981200" y="4102336"/>
          <a:ext cx="4724400" cy="222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8" name="VISIO" r:id="rId8" imgW="1794960" imgH="844560" progId="Visio.Drawing.6">
                  <p:embed/>
                </p:oleObj>
              </mc:Choice>
              <mc:Fallback>
                <p:oleObj name="VISIO" r:id="rId8" imgW="1794960" imgH="844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1200" y="4102336"/>
                        <a:ext cx="4724400" cy="222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6929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924800" cy="4953000"/>
          </a:xfrm>
        </p:spPr>
        <p:txBody>
          <a:bodyPr/>
          <a:lstStyle/>
          <a:p>
            <a:r>
              <a:rPr lang="en-US" dirty="0" smtClean="0"/>
              <a:t>You are going to the cafeteria for lunch</a:t>
            </a:r>
          </a:p>
          <a:p>
            <a:pPr lvl="1"/>
            <a:r>
              <a:rPr lang="en-US" dirty="0" smtClean="0"/>
              <a:t>You won’t eat lunch </a:t>
            </a:r>
            <a:r>
              <a:rPr lang="en-US" dirty="0"/>
              <a:t>(E = 0) </a:t>
            </a:r>
            <a:endParaRPr lang="en-US" dirty="0" smtClean="0"/>
          </a:p>
          <a:p>
            <a:pPr lvl="1"/>
            <a:r>
              <a:rPr lang="en-US" dirty="0" smtClean="0"/>
              <a:t>If it’s not open (O = 0) or</a:t>
            </a:r>
          </a:p>
          <a:p>
            <a:pPr lvl="1"/>
            <a:r>
              <a:rPr lang="en-US" dirty="0" smtClean="0"/>
              <a:t>If they only serve corndogs (C = 1)</a:t>
            </a:r>
          </a:p>
          <a:p>
            <a:r>
              <a:rPr lang="en-US" dirty="0" smtClean="0"/>
              <a:t>Write a truth table for determining if you will eat lunch (E).</a:t>
            </a:r>
            <a:endParaRPr lang="en-US" dirty="0"/>
          </a:p>
        </p:txBody>
      </p:sp>
      <p:graphicFrame>
        <p:nvGraphicFramePr>
          <p:cNvPr id="865292" name="Object 12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67373391"/>
              </p:ext>
            </p:extLst>
          </p:nvPr>
        </p:nvGraphicFramePr>
        <p:xfrm>
          <a:off x="4876800" y="39624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0" name="VISIO" r:id="rId6" imgW="732600" imgH="752040" progId="Visio.Drawing.6">
                  <p:embed/>
                </p:oleObj>
              </mc:Choice>
              <mc:Fallback>
                <p:oleObj name="VISIO" r:id="rId6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8251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924800" cy="4953000"/>
          </a:xfrm>
        </p:spPr>
        <p:txBody>
          <a:bodyPr/>
          <a:lstStyle/>
          <a:p>
            <a:r>
              <a:rPr lang="en-US" dirty="0" smtClean="0"/>
              <a:t>You are going to the cafeteria for lunch</a:t>
            </a:r>
          </a:p>
          <a:p>
            <a:pPr lvl="1"/>
            <a:r>
              <a:rPr lang="en-US" dirty="0" smtClean="0"/>
              <a:t>You won’t eat lunch (E = 0) </a:t>
            </a:r>
          </a:p>
          <a:p>
            <a:pPr lvl="1"/>
            <a:r>
              <a:rPr lang="en-US" dirty="0" smtClean="0"/>
              <a:t>If it’s not open (O = 0) or</a:t>
            </a:r>
          </a:p>
          <a:p>
            <a:pPr lvl="1"/>
            <a:r>
              <a:rPr lang="en-US" dirty="0" smtClean="0"/>
              <a:t>If they only serve corndogs (C = 1)</a:t>
            </a:r>
          </a:p>
          <a:p>
            <a:r>
              <a:rPr lang="en-US" dirty="0" smtClean="0"/>
              <a:t>Write a truth table for determining if you will eat lunch (E).</a:t>
            </a:r>
            <a:endParaRPr lang="en-US" dirty="0"/>
          </a:p>
        </p:txBody>
      </p:sp>
      <p:graphicFrame>
        <p:nvGraphicFramePr>
          <p:cNvPr id="1025030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58662208"/>
              </p:ext>
            </p:extLst>
          </p:nvPr>
        </p:nvGraphicFramePr>
        <p:xfrm>
          <a:off x="4876800" y="39624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4" name="VISIO" r:id="rId6" imgW="732600" imgH="752040" progId="Visio.Drawing.6">
                  <p:embed/>
                </p:oleObj>
              </mc:Choice>
              <mc:Fallback>
                <p:oleObj name="VISIO" r:id="rId6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27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SOP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– sum-of-products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POS</a:t>
            </a:r>
            <a:r>
              <a:rPr lang="en-US" sz="2400" dirty="0" smtClean="0"/>
              <a:t> – product-of-sums</a:t>
            </a:r>
            <a:endParaRPr lang="en-US" sz="2400" dirty="0"/>
          </a:p>
        </p:txBody>
      </p:sp>
      <p:graphicFrame>
        <p:nvGraphicFramePr>
          <p:cNvPr id="1109000" name="Object 8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24201810"/>
              </p:ext>
            </p:extLst>
          </p:nvPr>
        </p:nvGraphicFramePr>
        <p:xfrm>
          <a:off x="1371600" y="1597025"/>
          <a:ext cx="38100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0" name="VISIO" r:id="rId7" imgW="1280880" imgH="737640" progId="Visio.Drawing.6">
                  <p:embed/>
                </p:oleObj>
              </mc:Choice>
              <mc:Fallback>
                <p:oleObj name="VISIO" r:id="rId7" imgW="1280880" imgH="73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97025"/>
                        <a:ext cx="3810000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9001" name="Object 9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86797237"/>
              </p:ext>
            </p:extLst>
          </p:nvPr>
        </p:nvGraphicFramePr>
        <p:xfrm>
          <a:off x="1371600" y="4235450"/>
          <a:ext cx="38100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1" name="VISIO" r:id="rId9" imgW="1287720" imgH="757080" progId="Visio.Drawing.6">
                  <p:embed/>
                </p:oleObj>
              </mc:Choice>
              <mc:Fallback>
                <p:oleObj name="VISIO" r:id="rId9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35450"/>
                        <a:ext cx="38100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SOP &amp; POS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0422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Introduction</a:t>
            </a:r>
          </a:p>
          <a:p>
            <a:r>
              <a:rPr lang="en-US" b="1" dirty="0" smtClean="0"/>
              <a:t>Boolean Equations</a:t>
            </a:r>
          </a:p>
          <a:p>
            <a:r>
              <a:rPr lang="en-US" b="1" dirty="0" smtClean="0"/>
              <a:t>Boolean Algebra</a:t>
            </a:r>
          </a:p>
          <a:p>
            <a:r>
              <a:rPr lang="en-US" b="1" dirty="0" smtClean="0"/>
              <a:t>From Logic to Gates</a:t>
            </a:r>
          </a:p>
          <a:p>
            <a:r>
              <a:rPr lang="en-US" b="1" dirty="0" smtClean="0"/>
              <a:t>Multilevel Combinational Logic</a:t>
            </a:r>
          </a:p>
          <a:p>
            <a:r>
              <a:rPr lang="en-US" b="1" dirty="0" smtClean="0"/>
              <a:t>X’s and Z’s, Oh My</a:t>
            </a:r>
          </a:p>
          <a:p>
            <a:r>
              <a:rPr lang="en-US" b="1" dirty="0" err="1" smtClean="0"/>
              <a:t>Karnaugh</a:t>
            </a:r>
            <a:r>
              <a:rPr lang="en-US" b="1" dirty="0" smtClean="0"/>
              <a:t> Maps</a:t>
            </a:r>
          </a:p>
          <a:p>
            <a:r>
              <a:rPr lang="en-US" b="1" dirty="0" smtClean="0"/>
              <a:t>Combinational Building Blocks</a:t>
            </a:r>
          </a:p>
          <a:p>
            <a:r>
              <a:rPr lang="en-US" b="1" dirty="0" smtClean="0"/>
              <a:t>Timing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2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143000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61" name="Rectangle 17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  <a:noFill/>
          <a:ln/>
        </p:spPr>
        <p:txBody>
          <a:bodyPr/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SOP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– sum-of-products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POS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– product-of-sums</a:t>
            </a:r>
            <a:endParaRPr lang="en-US" sz="2400" dirty="0"/>
          </a:p>
        </p:txBody>
      </p:sp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24000" y="42672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8" name="VISIO" r:id="rId13" imgW="1287720" imgH="757080" progId="Visio.Drawing.6">
                  <p:embed/>
                </p:oleObj>
              </mc:Choice>
              <mc:Fallback>
                <p:oleObj name="VISIO" r:id="rId13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447800" y="1600200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9" name="VISIO" r:id="rId15" imgW="1280880" imgH="752040" progId="Visio.Drawing.6">
                  <p:embed/>
                </p:oleObj>
              </mc:Choice>
              <mc:Fallback>
                <p:oleObj name="VISIO" r:id="rId15" imgW="128088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29200" y="4876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=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dirty="0" smtClean="0">
                <a:latin typeface="Times New Roman" pitchFamily="18" charset="0"/>
                <a:cs typeface="Arial" charset="0"/>
              </a:rPr>
              <a:t>Π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(0, 1, 3)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3818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7628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83724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05400" y="243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dirty="0" smtClean="0">
                <a:latin typeface="Times New Roman" pitchFamily="18" charset="0"/>
                <a:cs typeface="Arial" charset="0"/>
              </a:rPr>
              <a:t>Σ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(2)</a:t>
            </a:r>
            <a:endParaRPr lang="en-US" sz="2400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943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SOP &amp; POS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3173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Algebra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838200" y="1143000"/>
            <a:ext cx="792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Axioms and theorems to </a:t>
            </a:r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simplify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Boolean equations</a:t>
            </a: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Like regular algebra, but simpler: variables have only two values (1 or 0)</a:t>
            </a:r>
          </a:p>
          <a:p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Duality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in axioms and theorems:</a:t>
            </a:r>
          </a:p>
          <a:p>
            <a:pPr lvl="1"/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ANDs and ORs, 0’s and 1’s interchanged</a:t>
            </a:r>
            <a:endParaRPr lang="en-US" sz="3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82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Axioms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222668"/>
              </p:ext>
            </p:extLst>
          </p:nvPr>
        </p:nvGraphicFramePr>
        <p:xfrm>
          <a:off x="914400" y="1295400"/>
          <a:ext cx="7162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2667000"/>
                <a:gridCol w="28956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Axiom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</a:t>
                      </a:r>
                      <a:r>
                        <a:rPr lang="en-US" sz="2400" baseline="0" dirty="0" smtClean="0"/>
                        <a:t> = 0 if B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 Field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r>
                        <a:rPr lang="en-US" sz="2400" baseline="0" dirty="0" smtClean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0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</a:t>
                      </a:r>
                      <a:r>
                        <a:rPr lang="en-US" sz="2400" dirty="0" smtClean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</a:t>
                      </a:r>
                      <a:r>
                        <a:rPr lang="en-US" sz="2400" dirty="0" smtClean="0"/>
                        <a:t> = 1 • 0</a:t>
                      </a:r>
                      <a:r>
                        <a:rPr lang="en-US" sz="2400" baseline="0" dirty="0" smtClean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048000" y="23622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532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Dual:</a:t>
            </a:r>
            <a:r>
              <a:rPr lang="en-US" sz="3200" dirty="0" smtClean="0"/>
              <a:t>  Replace:	• with + </a:t>
            </a:r>
          </a:p>
          <a:p>
            <a:r>
              <a:rPr lang="en-US" sz="3200" dirty="0"/>
              <a:t>	 </a:t>
            </a:r>
            <a:r>
              <a:rPr lang="en-US" sz="3200" dirty="0" smtClean="0"/>
              <a:t> 		0 with 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Axioms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17285"/>
              </p:ext>
            </p:extLst>
          </p:nvPr>
        </p:nvGraphicFramePr>
        <p:xfrm>
          <a:off x="914400" y="1295400"/>
          <a:ext cx="7162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2667000"/>
                <a:gridCol w="28956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Axiom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</a:t>
                      </a:r>
                      <a:r>
                        <a:rPr lang="en-US" sz="2400" baseline="0" dirty="0" smtClean="0"/>
                        <a:t> = 0 if B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 Field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r>
                        <a:rPr lang="en-US" sz="2400" baseline="0" dirty="0" smtClean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0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</a:t>
                      </a:r>
                      <a:r>
                        <a:rPr lang="en-US" sz="2400" dirty="0" smtClean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</a:t>
                      </a:r>
                      <a:r>
                        <a:rPr lang="en-US" sz="2400" dirty="0" smtClean="0"/>
                        <a:t> = 1 • 0</a:t>
                      </a:r>
                      <a:r>
                        <a:rPr lang="en-US" sz="2400" baseline="0" dirty="0" smtClean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048000" y="23622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603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35164"/>
              </p:ext>
            </p:extLst>
          </p:nvPr>
        </p:nvGraphicFramePr>
        <p:xfrm>
          <a:off x="762001" y="1356360"/>
          <a:ext cx="82295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2452918"/>
                <a:gridCol w="2423882"/>
                <a:gridCol w="17526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Axiom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Dual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</a:t>
                      </a:r>
                      <a:r>
                        <a:rPr lang="en-US" sz="2400" baseline="0" dirty="0" smtClean="0"/>
                        <a:t> = 0 if B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</a:t>
                      </a:r>
                      <a:r>
                        <a:rPr lang="en-US" sz="2400" baseline="0" dirty="0" smtClean="0"/>
                        <a:t> = 1 if B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 Field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r>
                        <a:rPr lang="en-US" sz="2400" baseline="0" dirty="0" smtClean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1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0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1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</a:t>
                      </a:r>
                      <a:r>
                        <a:rPr lang="en-US" sz="2400" dirty="0" smtClean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0 + 0</a:t>
                      </a:r>
                      <a:r>
                        <a:rPr lang="en-US" sz="2400" dirty="0" smtClean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</a:t>
                      </a:r>
                      <a:r>
                        <a:rPr lang="en-US" sz="2400" dirty="0" smtClean="0"/>
                        <a:t> = 1 • 0</a:t>
                      </a:r>
                      <a:r>
                        <a:rPr lang="en-US" sz="2400" baseline="0" dirty="0" smtClean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1 + 0</a:t>
                      </a:r>
                      <a:r>
                        <a:rPr lang="en-US" sz="2400" dirty="0" smtClean="0"/>
                        <a:t> = 0 + 1</a:t>
                      </a:r>
                      <a:r>
                        <a:rPr lang="en-US" sz="2400" baseline="0" dirty="0" smtClean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Dual:</a:t>
            </a:r>
            <a:r>
              <a:rPr lang="en-US" sz="3200" dirty="0" smtClean="0"/>
              <a:t>  Replace:	• with + </a:t>
            </a:r>
          </a:p>
          <a:p>
            <a:r>
              <a:rPr lang="en-US" sz="3200" dirty="0"/>
              <a:t>	 </a:t>
            </a:r>
            <a:r>
              <a:rPr lang="en-US" sz="3200" dirty="0" smtClean="0"/>
              <a:t> 		0 with 1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95600" y="24384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0" y="244754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Axioms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0177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One Variable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68011"/>
              </p:ext>
            </p:extLst>
          </p:nvPr>
        </p:nvGraphicFramePr>
        <p:xfrm>
          <a:off x="9144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3505200"/>
                <a:gridCol w="24384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Identity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r>
                        <a:rPr lang="en-US" sz="2400" baseline="0" dirty="0" smtClean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Involution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B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baseline="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Complements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0662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588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588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026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22732"/>
              </p:ext>
            </p:extLst>
          </p:nvPr>
        </p:nvGraphicFramePr>
        <p:xfrm>
          <a:off x="9144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3505200"/>
                <a:gridCol w="24384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Identity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r>
                        <a:rPr lang="en-US" sz="2400" baseline="0" dirty="0" smtClean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Involution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B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baseline="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Complements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Dual:</a:t>
            </a:r>
            <a:r>
              <a:rPr lang="en-US" sz="3200" dirty="0" smtClean="0"/>
              <a:t>  Replace:	• with + </a:t>
            </a:r>
          </a:p>
          <a:p>
            <a:r>
              <a:rPr lang="en-US" sz="3200" dirty="0"/>
              <a:t>	 </a:t>
            </a:r>
            <a:r>
              <a:rPr lang="en-US" sz="3200" dirty="0" smtClean="0"/>
              <a:t> 		0 with 1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662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588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588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One Variable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1870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54120"/>
              </p:ext>
            </p:extLst>
          </p:nvPr>
        </p:nvGraphicFramePr>
        <p:xfrm>
          <a:off x="9144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1752600"/>
                <a:gridCol w="1752600"/>
                <a:gridCol w="24384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Dual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Identity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r>
                        <a:rPr lang="en-US" sz="2400" baseline="0" dirty="0" smtClean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Involution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B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baseline="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+ B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baseline="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Complements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Dual:</a:t>
            </a:r>
            <a:r>
              <a:rPr lang="en-US" sz="3200" dirty="0" smtClean="0"/>
              <a:t>  Replace:	• with + </a:t>
            </a:r>
          </a:p>
          <a:p>
            <a:r>
              <a:rPr lang="en-US" sz="3200" dirty="0"/>
              <a:t>	 </a:t>
            </a:r>
            <a:r>
              <a:rPr lang="en-US" sz="3200" dirty="0" smtClean="0"/>
              <a:t> 		0 with 1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662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006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46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346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06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One Variable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604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576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2817532"/>
              </p:ext>
            </p:extLst>
          </p:nvPr>
        </p:nvGraphicFramePr>
        <p:xfrm>
          <a:off x="2590800" y="2490788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2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90788"/>
                        <a:ext cx="41148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+ 0 = B</a:t>
            </a: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75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1295400" y="1143000"/>
            <a:ext cx="7620000" cy="4953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b="1" dirty="0" smtClean="0"/>
              <a:t>A logic circuit is composed of:</a:t>
            </a:r>
          </a:p>
          <a:p>
            <a:r>
              <a:rPr lang="en-US" sz="2800" dirty="0" smtClean="0"/>
              <a:t>Inputs</a:t>
            </a:r>
          </a:p>
          <a:p>
            <a:r>
              <a:rPr lang="en-US" sz="2800" dirty="0" smtClean="0"/>
              <a:t>Outputs</a:t>
            </a:r>
          </a:p>
          <a:p>
            <a:r>
              <a:rPr lang="en-US" sz="2800" dirty="0" smtClean="0"/>
              <a:t>Functional specification</a:t>
            </a:r>
          </a:p>
          <a:p>
            <a:r>
              <a:rPr lang="en-US" sz="2800" dirty="0" smtClean="0"/>
              <a:t>Timing specification</a:t>
            </a:r>
            <a:endParaRPr lang="en-US" sz="2800" dirty="0"/>
          </a:p>
        </p:txBody>
      </p:sp>
      <p:graphicFrame>
        <p:nvGraphicFramePr>
          <p:cNvPr id="7577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01001834"/>
              </p:ext>
            </p:extLst>
          </p:nvPr>
        </p:nvGraphicFramePr>
        <p:xfrm>
          <a:off x="1371600" y="3886200"/>
          <a:ext cx="658517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658517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3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T2: Null Element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626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137341"/>
              </p:ext>
            </p:extLst>
          </p:nvPr>
        </p:nvGraphicFramePr>
        <p:xfrm>
          <a:off x="2514600" y="2514600"/>
          <a:ext cx="4440238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6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4440238" cy="305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7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T2: Null Element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+ 1 = 1</a:t>
            </a:r>
          </a:p>
        </p:txBody>
      </p:sp>
    </p:spTree>
    <p:extLst>
      <p:ext uri="{BB962C8B-B14F-4D97-AF65-F5344CB8AC3E}">
        <p14:creationId xmlns:p14="http://schemas.microsoft.com/office/powerpoint/2010/main" val="3853981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   </a:t>
            </a:r>
            <a:r>
              <a:rPr lang="en-US" sz="3200" dirty="0" err="1">
                <a:latin typeface="+mj-lt"/>
                <a:cs typeface="Arial" charset="0"/>
              </a:rPr>
              <a:t>B</a:t>
            </a:r>
            <a:r>
              <a:rPr lang="en-US" sz="3200" dirty="0">
                <a:latin typeface="+mj-lt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376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7977718"/>
              </p:ext>
            </p:extLst>
          </p:nvPr>
        </p:nvGraphicFramePr>
        <p:xfrm>
          <a:off x="2514600" y="2743200"/>
          <a:ext cx="42116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0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421163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   </a:t>
            </a:r>
            <a:r>
              <a:rPr lang="en-US" sz="3200" dirty="0" err="1">
                <a:latin typeface="+mj-lt"/>
                <a:cs typeface="Arial" charset="0"/>
              </a:rPr>
              <a:t>B</a:t>
            </a:r>
            <a:r>
              <a:rPr lang="en-US" sz="3200" dirty="0">
                <a:latin typeface="+mj-lt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+ B = B</a:t>
            </a:r>
          </a:p>
        </p:txBody>
      </p:sp>
      <p:sp>
        <p:nvSpPr>
          <p:cNvPr id="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T4: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7915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141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3308676"/>
              </p:ext>
            </p:extLst>
          </p:nvPr>
        </p:nvGraphicFramePr>
        <p:xfrm>
          <a:off x="1981200" y="3276600"/>
          <a:ext cx="5867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4" name="VISIO" r:id="rId8" imgW="1612440" imgH="332640" progId="Visio.Drawing.6">
                  <p:embed/>
                </p:oleObj>
              </mc:Choice>
              <mc:Fallback>
                <p:oleObj name="VISIO" r:id="rId8" imgW="1612440" imgH="332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5867400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T4: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= B</a:t>
            </a:r>
          </a:p>
        </p:txBody>
      </p:sp>
      <p:sp>
        <p:nvSpPr>
          <p:cNvPr id="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5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0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19050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9050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   </a:t>
            </a:r>
            <a:r>
              <a:rPr lang="en-US" sz="3200" dirty="0" err="1">
                <a:latin typeface="+mj-lt"/>
                <a:cs typeface="Arial" charset="0"/>
              </a:rPr>
              <a:t>B</a:t>
            </a:r>
            <a:r>
              <a:rPr lang="en-US" sz="3200" dirty="0">
                <a:latin typeface="+mj-lt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T5: Complement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121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46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3118539"/>
              </p:ext>
            </p:extLst>
          </p:nvPr>
        </p:nvGraphicFramePr>
        <p:xfrm>
          <a:off x="2743200" y="2743200"/>
          <a:ext cx="38909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8" name="VISIO" r:id="rId9" imgW="1298160" imgH="842760" progId="Visio.Drawing.6">
                  <p:embed/>
                </p:oleObj>
              </mc:Choice>
              <mc:Fallback>
                <p:oleObj name="VISIO" r:id="rId9" imgW="1298160" imgH="842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3890963" cy="252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T5: Complement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9050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050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   </a:t>
            </a:r>
            <a:r>
              <a:rPr lang="en-US" sz="3200" dirty="0" err="1">
                <a:latin typeface="+mj-lt"/>
                <a:cs typeface="Arial" charset="0"/>
              </a:rPr>
              <a:t>B</a:t>
            </a:r>
            <a:r>
              <a:rPr lang="en-US" sz="3200" dirty="0">
                <a:latin typeface="+mj-lt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 + B = 1</a:t>
            </a:r>
          </a:p>
        </p:txBody>
      </p:sp>
      <p:sp>
        <p:nvSpPr>
          <p:cNvPr id="12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6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Recap: Basic Boolean Theorems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32080"/>
              </p:ext>
            </p:extLst>
          </p:nvPr>
        </p:nvGraphicFramePr>
        <p:xfrm>
          <a:off x="1066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1752600"/>
                <a:gridCol w="1752600"/>
                <a:gridCol w="24384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Dual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Identity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r>
                        <a:rPr lang="en-US" sz="2400" baseline="0" dirty="0" smtClean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Involution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B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baseline="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+ B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baseline="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Complements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Dual:</a:t>
            </a:r>
            <a:r>
              <a:rPr lang="en-US" sz="3200" dirty="0" smtClean="0"/>
              <a:t>  Replace:	• with + </a:t>
            </a:r>
          </a:p>
          <a:p>
            <a:r>
              <a:rPr lang="en-US" sz="3200" dirty="0"/>
              <a:t>	 </a:t>
            </a:r>
            <a:r>
              <a:rPr lang="en-US" sz="3200" dirty="0" smtClean="0"/>
              <a:t> 		0 with 1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18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530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870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870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92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38003"/>
              </p:ext>
            </p:extLst>
          </p:nvPr>
        </p:nvGraphicFramePr>
        <p:xfrm>
          <a:off x="1143000" y="1397000"/>
          <a:ext cx="7391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B•C</a:t>
                      </a:r>
                      <a:r>
                        <a:rPr lang="en-US" sz="2400" baseline="0" dirty="0" smtClean="0"/>
                        <a:t> = C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Commutativity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D = 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(C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Associativity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(C + D) =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Distributivity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(B•C)</a:t>
                      </a:r>
                      <a:r>
                        <a:rPr lang="en-US" sz="2400" baseline="0" dirty="0" smtClean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Combining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(B•D) + (C•D)</a:t>
                      </a:r>
                      <a:r>
                        <a:rPr lang="en-US" sz="2400" baseline="0" dirty="0" smtClean="0"/>
                        <a:t> =</a:t>
                      </a:r>
                    </a:p>
                    <a:p>
                      <a:r>
                        <a:rPr lang="en-US" sz="2400" baseline="0" dirty="0" smtClean="0"/>
                        <a:t>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Consensus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136136" y="38770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13048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3048" y="47122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8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90600" y="1219200"/>
            <a:ext cx="7620000" cy="4953000"/>
          </a:xfrm>
        </p:spPr>
        <p:txBody>
          <a:bodyPr/>
          <a:lstStyle/>
          <a:p>
            <a:r>
              <a:rPr lang="en-US" b="1" dirty="0" smtClean="0"/>
              <a:t>Nodes</a:t>
            </a:r>
          </a:p>
          <a:p>
            <a:pPr lvl="1"/>
            <a:r>
              <a:rPr lang="en-US" sz="2400" dirty="0" smtClean="0"/>
              <a:t>Inputs: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C</a:t>
            </a:r>
          </a:p>
          <a:p>
            <a:pPr lvl="1"/>
            <a:r>
              <a:rPr lang="en-US" sz="2400" dirty="0" smtClean="0"/>
              <a:t>Outputs: </a:t>
            </a:r>
            <a:r>
              <a:rPr lang="en-US" sz="2400" i="1" dirty="0" smtClean="0"/>
              <a:t>Y</a:t>
            </a:r>
            <a:r>
              <a:rPr lang="en-US" sz="2400" dirty="0" smtClean="0"/>
              <a:t>, </a:t>
            </a:r>
            <a:r>
              <a:rPr lang="en-US" sz="2400" i="1" dirty="0" smtClean="0"/>
              <a:t>Z</a:t>
            </a:r>
          </a:p>
          <a:p>
            <a:pPr lvl="1"/>
            <a:r>
              <a:rPr lang="en-US" sz="2400" dirty="0" smtClean="0"/>
              <a:t>Internal: n1</a:t>
            </a:r>
          </a:p>
          <a:p>
            <a:r>
              <a:rPr lang="en-US" b="1" dirty="0" smtClean="0"/>
              <a:t>Circuit elements</a:t>
            </a:r>
          </a:p>
          <a:p>
            <a:pPr lvl="1"/>
            <a:r>
              <a:rPr lang="en-US" sz="2400" dirty="0" smtClean="0"/>
              <a:t>E1, E2, E3</a:t>
            </a:r>
          </a:p>
          <a:p>
            <a:pPr lvl="1"/>
            <a:r>
              <a:rPr lang="en-US" sz="2400" dirty="0" smtClean="0"/>
              <a:t>Each a circuit</a:t>
            </a:r>
            <a:endParaRPr lang="en-US" sz="2400" dirty="0"/>
          </a:p>
        </p:txBody>
      </p:sp>
      <p:graphicFrame>
        <p:nvGraphicFramePr>
          <p:cNvPr id="859141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02572"/>
              </p:ext>
            </p:extLst>
          </p:nvPr>
        </p:nvGraphicFramePr>
        <p:xfrm>
          <a:off x="4267200" y="1981200"/>
          <a:ext cx="44958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VISIO" r:id="rId6" imgW="1990080" imgH="847080" progId="Visio.Drawing.6">
                  <p:embed/>
                </p:oleObj>
              </mc:Choice>
              <mc:Fallback>
                <p:oleObj name="VISIO" r:id="rId6" imgW="1990080" imgH="84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449580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72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17136" y="38770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00173" y="4942582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Dual:</a:t>
            </a:r>
            <a:r>
              <a:rPr lang="en-US" sz="3200" dirty="0" smtClean="0"/>
              <a:t>  Replace:	• with + </a:t>
            </a:r>
          </a:p>
          <a:p>
            <a:r>
              <a:rPr lang="en-US" sz="3200" dirty="0"/>
              <a:t>	 </a:t>
            </a:r>
            <a:r>
              <a:rPr lang="en-US" sz="3200" dirty="0" smtClean="0"/>
              <a:t> 		0 with 1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39715"/>
              </p:ext>
            </p:extLst>
          </p:nvPr>
        </p:nvGraphicFramePr>
        <p:xfrm>
          <a:off x="838200" y="1295402"/>
          <a:ext cx="81534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/>
                <a:gridCol w="2908945"/>
                <a:gridCol w="2743200"/>
                <a:gridCol w="1828800"/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Dual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B•C</a:t>
                      </a:r>
                      <a:r>
                        <a:rPr lang="en-US" sz="2000" baseline="0" dirty="0" smtClean="0"/>
                        <a:t> = 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B+C</a:t>
                      </a:r>
                      <a:r>
                        <a:rPr lang="en-US" sz="2000" baseline="0" dirty="0" smtClean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Commutativity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D = B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 + C) + D = B + (C + 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 + D) =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• 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 (B•C)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Covering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(B•C)</a:t>
                      </a:r>
                      <a:r>
                        <a:rPr lang="en-US" sz="2000" baseline="0" dirty="0" smtClean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 </a:t>
                      </a:r>
                      <a:r>
                        <a:rPr lang="en-US" sz="2000" baseline="0" dirty="0" smtClean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Combining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(B•D) + (C•D)</a:t>
                      </a:r>
                      <a:r>
                        <a:rPr lang="en-US" sz="2000" baseline="0" dirty="0" smtClean="0"/>
                        <a:t> =</a:t>
                      </a:r>
                    </a:p>
                    <a:p>
                      <a:r>
                        <a:rPr lang="en-US" sz="2000" baseline="0" dirty="0" smtClean="0"/>
                        <a:t>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</a:t>
                      </a:r>
                      <a:r>
                        <a:rPr lang="en-US" sz="2000" baseline="0" dirty="0" smtClean="0"/>
                        <a:t> (B+D)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(C+D) =</a:t>
                      </a:r>
                    </a:p>
                    <a:p>
                      <a:r>
                        <a:rPr lang="en-US" sz="2000" baseline="0" dirty="0" smtClean="0"/>
                        <a:t>(B+C)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Consensus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7589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643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55418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38800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10200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10200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37510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61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17136" y="38770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31467"/>
              </p:ext>
            </p:extLst>
          </p:nvPr>
        </p:nvGraphicFramePr>
        <p:xfrm>
          <a:off x="838200" y="1295402"/>
          <a:ext cx="81534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/>
                <a:gridCol w="2908945"/>
                <a:gridCol w="2743200"/>
                <a:gridCol w="1828800"/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Dual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B•C</a:t>
                      </a:r>
                      <a:r>
                        <a:rPr lang="en-US" sz="2000" baseline="0" dirty="0" smtClean="0"/>
                        <a:t> = 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B+C</a:t>
                      </a:r>
                      <a:r>
                        <a:rPr lang="en-US" sz="2000" baseline="0" dirty="0" smtClean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Commutativity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D = B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 + C) + D = B + (C + 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 + D) =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• 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 (B•C)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Covering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(B•C)</a:t>
                      </a:r>
                      <a:r>
                        <a:rPr lang="en-US" sz="2000" baseline="0" dirty="0" smtClean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 </a:t>
                      </a:r>
                      <a:r>
                        <a:rPr lang="en-US" sz="2000" baseline="0" dirty="0" smtClean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Combining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(B•D) + (C•D)</a:t>
                      </a:r>
                      <a:r>
                        <a:rPr lang="en-US" sz="2000" baseline="0" dirty="0" smtClean="0"/>
                        <a:t> =</a:t>
                      </a:r>
                    </a:p>
                    <a:p>
                      <a:r>
                        <a:rPr lang="en-US" sz="2000" baseline="0" dirty="0" smtClean="0"/>
                        <a:t>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</a:t>
                      </a:r>
                      <a:r>
                        <a:rPr lang="en-US" sz="2000" baseline="0" dirty="0" smtClean="0"/>
                        <a:t> (B+D)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(C+D) =</a:t>
                      </a:r>
                    </a:p>
                    <a:p>
                      <a:r>
                        <a:rPr lang="en-US" sz="2000" baseline="0" dirty="0" smtClean="0"/>
                        <a:t>(B+C)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Consensus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7589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643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55418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38800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10200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10200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37510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5000" y="4824984"/>
            <a:ext cx="6344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Warning: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T8’ differs from traditional algebra: </a:t>
            </a:r>
          </a:p>
          <a:p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	OR (+) distributes over AND (•)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19600" y="2584502"/>
            <a:ext cx="2743200" cy="491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30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17136" y="38770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32809"/>
              </p:ext>
            </p:extLst>
          </p:nvPr>
        </p:nvGraphicFramePr>
        <p:xfrm>
          <a:off x="838200" y="1295402"/>
          <a:ext cx="81534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/>
                <a:gridCol w="2908945"/>
                <a:gridCol w="2743200"/>
                <a:gridCol w="1828800"/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Dual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B•C</a:t>
                      </a:r>
                      <a:r>
                        <a:rPr lang="en-US" sz="2000" baseline="0" dirty="0" smtClean="0"/>
                        <a:t> = 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B+C</a:t>
                      </a:r>
                      <a:r>
                        <a:rPr lang="en-US" sz="2000" baseline="0" dirty="0" smtClean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Commutativity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D = B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 + C) + D = B + (C + 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 + D) =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• 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 (B•C)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Covering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(B•C)</a:t>
                      </a:r>
                      <a:r>
                        <a:rPr lang="en-US" sz="2000" baseline="0" dirty="0" smtClean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 </a:t>
                      </a:r>
                      <a:r>
                        <a:rPr lang="en-US" sz="2000" baseline="0" dirty="0" smtClean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Combining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(B•D) + (C•D)</a:t>
                      </a:r>
                      <a:r>
                        <a:rPr lang="en-US" sz="2000" baseline="0" dirty="0" smtClean="0"/>
                        <a:t> =</a:t>
                      </a:r>
                    </a:p>
                    <a:p>
                      <a:r>
                        <a:rPr lang="en-US" sz="2000" baseline="0" dirty="0" smtClean="0"/>
                        <a:t>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</a:t>
                      </a:r>
                      <a:r>
                        <a:rPr lang="en-US" sz="2000" baseline="0" dirty="0" smtClean="0"/>
                        <a:t> (B+D)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(C+D) =</a:t>
                      </a:r>
                    </a:p>
                    <a:p>
                      <a:r>
                        <a:rPr lang="en-US" sz="2000" baseline="0" dirty="0" smtClean="0"/>
                        <a:t>(B+C)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Consensus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7589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643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55418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38800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10200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10200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37510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37080" y="5008602"/>
            <a:ext cx="6344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How do we prove these are true?</a:t>
            </a:r>
            <a:endParaRPr lang="en-US" sz="3000" dirty="0">
              <a:solidFill>
                <a:srgbClr val="0070C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65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6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to Prove	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cs typeface="Arial" charset="0"/>
              </a:rPr>
              <a:t>Method </a:t>
            </a:r>
            <a:r>
              <a:rPr lang="en-US" sz="3200" b="1" dirty="0">
                <a:cs typeface="Arial" charset="0"/>
              </a:rPr>
              <a:t>1: </a:t>
            </a:r>
            <a:r>
              <a:rPr lang="en-US" sz="3200" dirty="0">
                <a:cs typeface="Arial" charset="0"/>
              </a:rPr>
              <a:t>Perfect induction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cs typeface="Arial" charset="0"/>
              </a:rPr>
              <a:t>Method 2: </a:t>
            </a:r>
            <a:r>
              <a:rPr lang="en-US" sz="3200" dirty="0">
                <a:cs typeface="Arial" charset="0"/>
              </a:rPr>
              <a:t>Use other theorems and axioms to simplify the </a:t>
            </a:r>
            <a:r>
              <a:rPr lang="en-US" sz="3200" dirty="0" smtClean="0">
                <a:cs typeface="Arial" charset="0"/>
              </a:rPr>
              <a:t>equation</a:t>
            </a:r>
            <a:endParaRPr lang="en-US" sz="3200" b="1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dirty="0">
                <a:cs typeface="Arial" charset="0"/>
              </a:rPr>
              <a:t>M</a:t>
            </a:r>
            <a:r>
              <a:rPr lang="en-US" sz="3200" dirty="0" smtClean="0">
                <a:cs typeface="Arial" charset="0"/>
              </a:rPr>
              <a:t>ake </a:t>
            </a:r>
            <a:r>
              <a:rPr lang="en-US" sz="3200" dirty="0">
                <a:cs typeface="Arial" charset="0"/>
              </a:rPr>
              <a:t>one side of the equation look like the other</a:t>
            </a:r>
            <a:endParaRPr lang="en-US" sz="32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99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Proof by Perfect Induction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Also called: </a:t>
            </a:r>
            <a:r>
              <a:rPr lang="en-US" sz="3200" b="1" dirty="0" smtClean="0">
                <a:latin typeface="+mj-lt"/>
                <a:cs typeface="Arial" charset="0"/>
              </a:rPr>
              <a:t>proof by exhaustion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Check every possible input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If the two expressions produce the same value for every possible input combination, the expressions are equal</a:t>
            </a:r>
            <a:endParaRPr lang="en-US" sz="32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57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Example: Proof by Perfect Induction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22603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B•C</a:t>
                      </a:r>
                      <a:r>
                        <a:rPr lang="en-US" sz="2400" baseline="0" dirty="0" smtClean="0"/>
                        <a:t> = C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Commutativity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971800" y="3352800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43400" y="2971800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400" y="335280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0         0</a:t>
            </a:r>
          </a:p>
          <a:p>
            <a:r>
              <a:rPr lang="en-US" sz="2400" dirty="0"/>
              <a:t>0         </a:t>
            </a:r>
            <a:r>
              <a:rPr lang="en-US" sz="2400" dirty="0" smtClean="0"/>
              <a:t>1</a:t>
            </a:r>
            <a:endParaRPr lang="en-US" sz="2400" dirty="0"/>
          </a:p>
          <a:p>
            <a:r>
              <a:rPr lang="en-US" sz="2400" dirty="0" smtClean="0"/>
              <a:t>1         0</a:t>
            </a:r>
          </a:p>
          <a:p>
            <a:r>
              <a:rPr lang="en-US" sz="2400" dirty="0" smtClean="0"/>
              <a:t>1         </a:t>
            </a:r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2971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 smtClean="0"/>
              <a:t>         </a:t>
            </a:r>
            <a:r>
              <a:rPr lang="en-US" sz="2400" b="1" i="1" dirty="0" smtClean="0"/>
              <a:t>C       BC	     CB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777330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971800" y="3352800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43400" y="2971800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335280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0         0</a:t>
            </a:r>
          </a:p>
          <a:p>
            <a:r>
              <a:rPr lang="en-US" sz="2400" dirty="0"/>
              <a:t>0         0</a:t>
            </a:r>
          </a:p>
          <a:p>
            <a:r>
              <a:rPr lang="en-US" sz="2400" dirty="0"/>
              <a:t>0</a:t>
            </a:r>
            <a:r>
              <a:rPr lang="en-US" sz="2400" dirty="0" smtClean="0"/>
              <a:t>         0</a:t>
            </a:r>
          </a:p>
          <a:p>
            <a:r>
              <a:rPr lang="en-US" sz="2400" dirty="0" smtClean="0"/>
              <a:t>1         </a:t>
            </a:r>
            <a:r>
              <a:rPr lang="en-US" sz="2400" dirty="0"/>
              <a:t>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83404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B•C</a:t>
                      </a:r>
                      <a:r>
                        <a:rPr lang="en-US" sz="2400" baseline="0" dirty="0" smtClean="0"/>
                        <a:t> = C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Commutativity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2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Example: Proof by Perfect Induction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400" y="335280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0         0</a:t>
            </a:r>
          </a:p>
          <a:p>
            <a:r>
              <a:rPr lang="en-US" sz="2400" dirty="0"/>
              <a:t>0         </a:t>
            </a:r>
            <a:r>
              <a:rPr lang="en-US" sz="2400" dirty="0" smtClean="0"/>
              <a:t>1</a:t>
            </a:r>
            <a:endParaRPr lang="en-US" sz="2400" dirty="0"/>
          </a:p>
          <a:p>
            <a:r>
              <a:rPr lang="en-US" sz="2400" dirty="0" smtClean="0"/>
              <a:t>1         0</a:t>
            </a:r>
          </a:p>
          <a:p>
            <a:r>
              <a:rPr lang="en-US" sz="2400" dirty="0" smtClean="0"/>
              <a:t>1         </a:t>
            </a:r>
            <a:r>
              <a:rPr lang="en-US" sz="24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0400" y="2971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 smtClean="0"/>
              <a:t>         </a:t>
            </a:r>
            <a:r>
              <a:rPr lang="en-US" sz="2400" b="1" i="1" dirty="0" smtClean="0"/>
              <a:t>C       BC	     CB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064398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17136" y="38770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73728"/>
              </p:ext>
            </p:extLst>
          </p:nvPr>
        </p:nvGraphicFramePr>
        <p:xfrm>
          <a:off x="838200" y="1295402"/>
          <a:ext cx="81534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/>
                <a:gridCol w="2908945"/>
                <a:gridCol w="2743200"/>
                <a:gridCol w="1828800"/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Dual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B•C</a:t>
                      </a:r>
                      <a:r>
                        <a:rPr lang="en-US" sz="2000" baseline="0" dirty="0" smtClean="0"/>
                        <a:t> = 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B+C</a:t>
                      </a:r>
                      <a:r>
                        <a:rPr lang="en-US" sz="2000" baseline="0" dirty="0" smtClean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Commutativity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D = B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 + C) + D = B + (C + 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 + D) =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• 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 (B•C)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Covering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(B•C)</a:t>
                      </a:r>
                      <a:r>
                        <a:rPr lang="en-US" sz="2000" baseline="0" dirty="0" smtClean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 </a:t>
                      </a:r>
                      <a:r>
                        <a:rPr lang="en-US" sz="2000" baseline="0" dirty="0" smtClean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Combining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(B•D) + (C•D)</a:t>
                      </a:r>
                      <a:r>
                        <a:rPr lang="en-US" sz="2000" baseline="0" dirty="0" smtClean="0"/>
                        <a:t> =</a:t>
                      </a:r>
                    </a:p>
                    <a:p>
                      <a:r>
                        <a:rPr lang="en-US" sz="2000" baseline="0" dirty="0" smtClean="0"/>
                        <a:t>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</a:t>
                      </a:r>
                      <a:r>
                        <a:rPr lang="en-US" sz="2000" baseline="0" dirty="0" smtClean="0"/>
                        <a:t> (B+D)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(C+D) =</a:t>
                      </a:r>
                    </a:p>
                    <a:p>
                      <a:r>
                        <a:rPr lang="en-US" sz="2000" baseline="0" dirty="0" smtClean="0"/>
                        <a:t>(B+C)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Consensus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7589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643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55418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38800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10200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10200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37510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37080" y="5008602"/>
            <a:ext cx="6344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How do we prove these are true?</a:t>
            </a:r>
            <a:endParaRPr lang="en-US" sz="3000" dirty="0">
              <a:solidFill>
                <a:srgbClr val="0070C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21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399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T7: Associativity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90225"/>
              </p:ext>
            </p:extLst>
          </p:nvPr>
        </p:nvGraphicFramePr>
        <p:xfrm>
          <a:off x="1371600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D = 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(C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Associativity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846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T8: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Distributivity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11032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(C + D) =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Distributivity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750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7620000" cy="4953000"/>
          </a:xfrm>
        </p:spPr>
        <p:txBody>
          <a:bodyPr/>
          <a:lstStyle/>
          <a:p>
            <a:r>
              <a:rPr lang="en-US" b="1" dirty="0" smtClean="0"/>
              <a:t>Combinational Logic</a:t>
            </a:r>
          </a:p>
          <a:p>
            <a:pPr lvl="1"/>
            <a:r>
              <a:rPr lang="en-US" sz="2400" dirty="0" err="1" smtClean="0"/>
              <a:t>Memoryless</a:t>
            </a:r>
            <a:endParaRPr lang="en-US" sz="2400" dirty="0" smtClean="0"/>
          </a:p>
          <a:p>
            <a:pPr lvl="1"/>
            <a:r>
              <a:rPr lang="en-US" sz="2400" dirty="0" smtClean="0"/>
              <a:t>Outputs determined by current values of inputs</a:t>
            </a:r>
          </a:p>
          <a:p>
            <a:r>
              <a:rPr lang="en-US" b="1" dirty="0" smtClean="0"/>
              <a:t>Sequential Logic</a:t>
            </a:r>
          </a:p>
          <a:p>
            <a:pPr lvl="1"/>
            <a:r>
              <a:rPr lang="en-US" sz="2400" dirty="0" smtClean="0"/>
              <a:t>Has memory</a:t>
            </a:r>
          </a:p>
          <a:p>
            <a:pPr lvl="1"/>
            <a:r>
              <a:rPr lang="en-US" sz="2400" dirty="0" smtClean="0"/>
              <a:t>Outputs determined by previous and current values of inputs</a:t>
            </a:r>
            <a:endParaRPr lang="en-US" sz="2400" dirty="0"/>
          </a:p>
        </p:txBody>
      </p:sp>
      <p:graphicFrame>
        <p:nvGraphicFramePr>
          <p:cNvPr id="8601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54024568"/>
              </p:ext>
            </p:extLst>
          </p:nvPr>
        </p:nvGraphicFramePr>
        <p:xfrm>
          <a:off x="2461419" y="4495800"/>
          <a:ext cx="5287962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419" y="4495800"/>
                        <a:ext cx="5287962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Types of Logic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6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T9: Covering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23310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072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21280"/>
            <a:ext cx="82296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+mj-lt"/>
                <a:cs typeface="Arial" charset="0"/>
              </a:rPr>
              <a:t>Prove true by: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Method 1: </a:t>
            </a:r>
            <a:r>
              <a:rPr lang="en-US" sz="3200" dirty="0" smtClean="0">
                <a:latin typeface="+mj-lt"/>
                <a:cs typeface="Arial" charset="0"/>
              </a:rPr>
              <a:t>Perfect induction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Method 2: </a:t>
            </a:r>
            <a:r>
              <a:rPr lang="en-US" sz="3200" dirty="0" smtClean="0">
                <a:latin typeface="+mj-lt"/>
                <a:cs typeface="Arial" charset="0"/>
              </a:rPr>
              <a:t>Using other theorems and axioms</a:t>
            </a: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05911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T9: Covering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4405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0         0</a:t>
            </a:r>
          </a:p>
          <a:p>
            <a:r>
              <a:rPr lang="en-US" sz="2400" dirty="0"/>
              <a:t>0         </a:t>
            </a:r>
            <a:r>
              <a:rPr lang="en-US" sz="2400" dirty="0" smtClean="0"/>
              <a:t>1</a:t>
            </a:r>
            <a:endParaRPr lang="en-US" sz="2400" dirty="0"/>
          </a:p>
          <a:p>
            <a:r>
              <a:rPr lang="en-US" sz="2400" dirty="0" smtClean="0"/>
              <a:t>1         0</a:t>
            </a:r>
          </a:p>
          <a:p>
            <a:r>
              <a:rPr lang="en-US" sz="2400" dirty="0" smtClean="0"/>
              <a:t>1         </a:t>
            </a:r>
            <a:r>
              <a:rPr lang="en-US" sz="24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 smtClean="0"/>
              <a:t>         </a:t>
            </a:r>
            <a:r>
              <a:rPr lang="en-US" sz="2400" b="1" i="1" dirty="0" smtClean="0"/>
              <a:t>C      (B+C)      B(B+C)</a:t>
            </a:r>
            <a:endParaRPr lang="en-US" sz="2400" b="1" i="1" dirty="0"/>
          </a:p>
        </p:txBody>
      </p:sp>
      <p:sp>
        <p:nvSpPr>
          <p:cNvPr id="1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Method 1: </a:t>
            </a:r>
            <a:r>
              <a:rPr lang="en-US" sz="3200" dirty="0" smtClean="0">
                <a:latin typeface="+mj-lt"/>
                <a:cs typeface="Arial" charset="0"/>
              </a:rPr>
              <a:t>Perfect Induction</a:t>
            </a: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99093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14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T9: Covering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7385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Method 1: </a:t>
            </a:r>
            <a:r>
              <a:rPr lang="en-US" sz="3200" dirty="0" smtClean="0">
                <a:latin typeface="+mj-lt"/>
                <a:cs typeface="Arial" charset="0"/>
              </a:rPr>
              <a:t>Perfect Induction</a:t>
            </a:r>
            <a:endParaRPr lang="en-US" sz="3200" dirty="0">
              <a:latin typeface="+mj-lt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2740" y="3964632"/>
            <a:ext cx="180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          	0</a:t>
            </a:r>
          </a:p>
          <a:p>
            <a:r>
              <a:rPr lang="en-US" sz="2400" dirty="0" smtClean="0"/>
              <a:t>1         	0</a:t>
            </a:r>
            <a:endParaRPr lang="en-US" sz="2400" dirty="0"/>
          </a:p>
          <a:p>
            <a:r>
              <a:rPr lang="en-US" sz="2400" dirty="0" smtClean="0"/>
              <a:t>1         	1</a:t>
            </a:r>
          </a:p>
          <a:p>
            <a:r>
              <a:rPr lang="en-US" sz="2400" dirty="0" smtClean="0"/>
              <a:t>1         	1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78831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0         0</a:t>
            </a:r>
          </a:p>
          <a:p>
            <a:r>
              <a:rPr lang="en-US" sz="2400" dirty="0"/>
              <a:t>0         </a:t>
            </a:r>
            <a:r>
              <a:rPr lang="en-US" sz="2400" dirty="0" smtClean="0"/>
              <a:t>1</a:t>
            </a:r>
            <a:endParaRPr lang="en-US" sz="2400" dirty="0"/>
          </a:p>
          <a:p>
            <a:r>
              <a:rPr lang="en-US" sz="2400" dirty="0" smtClean="0"/>
              <a:t>1         0</a:t>
            </a:r>
          </a:p>
          <a:p>
            <a:r>
              <a:rPr lang="en-US" sz="2400" dirty="0" smtClean="0"/>
              <a:t>1         </a:t>
            </a:r>
            <a:r>
              <a:rPr lang="en-US" sz="24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 smtClean="0"/>
              <a:t>         </a:t>
            </a:r>
            <a:r>
              <a:rPr lang="en-US" sz="2400" b="1" i="1" dirty="0" smtClean="0"/>
              <a:t>C      (B+C)      B(B+C)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T9: Covering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8895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Method 1: </a:t>
            </a:r>
            <a:r>
              <a:rPr lang="en-US" sz="3200" dirty="0" smtClean="0">
                <a:latin typeface="+mj-lt"/>
                <a:cs typeface="Arial" charset="0"/>
              </a:rPr>
              <a:t>Perfect Induction</a:t>
            </a:r>
            <a:endParaRPr lang="en-US" sz="3200" dirty="0">
              <a:latin typeface="+mj-lt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2740" y="3964632"/>
            <a:ext cx="180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          	0</a:t>
            </a:r>
          </a:p>
          <a:p>
            <a:r>
              <a:rPr lang="en-US" sz="2400" dirty="0" smtClean="0"/>
              <a:t>1         	0</a:t>
            </a:r>
            <a:endParaRPr lang="en-US" sz="2400" dirty="0"/>
          </a:p>
          <a:p>
            <a:r>
              <a:rPr lang="en-US" sz="2400" dirty="0" smtClean="0"/>
              <a:t>1         	1</a:t>
            </a:r>
          </a:p>
          <a:p>
            <a:r>
              <a:rPr lang="en-US" sz="2400" dirty="0" smtClean="0"/>
              <a:t>1         	1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27729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0         0</a:t>
            </a:r>
          </a:p>
          <a:p>
            <a:r>
              <a:rPr lang="en-US" sz="2400" dirty="0"/>
              <a:t>0         </a:t>
            </a:r>
            <a:r>
              <a:rPr lang="en-US" sz="2400" dirty="0" smtClean="0"/>
              <a:t>1</a:t>
            </a:r>
            <a:endParaRPr lang="en-US" sz="2400" dirty="0"/>
          </a:p>
          <a:p>
            <a:r>
              <a:rPr lang="en-US" sz="2400" dirty="0" smtClean="0"/>
              <a:t>1         0</a:t>
            </a:r>
          </a:p>
          <a:p>
            <a:r>
              <a:rPr lang="en-US" sz="2400" dirty="0" smtClean="0"/>
              <a:t>1         </a:t>
            </a:r>
            <a:r>
              <a:rPr lang="en-US" sz="24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 smtClean="0"/>
              <a:t>         </a:t>
            </a:r>
            <a:r>
              <a:rPr lang="en-US" sz="2400" b="1" i="1" dirty="0" smtClean="0"/>
              <a:t>C      (B+C)      B(B+C)</a:t>
            </a:r>
            <a:endParaRPr lang="en-US" sz="2400" b="1" i="1" dirty="0"/>
          </a:p>
        </p:txBody>
      </p:sp>
      <p:sp>
        <p:nvSpPr>
          <p:cNvPr id="2" name="Rectangle 1"/>
          <p:cNvSpPr/>
          <p:nvPr/>
        </p:nvSpPr>
        <p:spPr>
          <a:xfrm>
            <a:off x="2552700" y="3583632"/>
            <a:ext cx="339790" cy="195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03800" y="3583632"/>
            <a:ext cx="1023776" cy="195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4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T9: Covering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187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87253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3600" y="2468880"/>
            <a:ext cx="85090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Method 2: </a:t>
            </a:r>
            <a:r>
              <a:rPr lang="en-US" sz="3200" dirty="0" smtClean="0">
                <a:latin typeface="+mj-lt"/>
                <a:cs typeface="Arial" charset="0"/>
              </a:rPr>
              <a:t>Prove true using other axioms and theorems.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T9: Covering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145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3600" y="2468880"/>
            <a:ext cx="85090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Method 2: </a:t>
            </a:r>
            <a:r>
              <a:rPr lang="en-US" sz="3200" dirty="0" smtClean="0">
                <a:latin typeface="+mj-lt"/>
                <a:cs typeface="Arial" charset="0"/>
              </a:rPr>
              <a:t>Prove true using other axioms and theorems.</a:t>
            </a:r>
          </a:p>
          <a:p>
            <a:r>
              <a:rPr lang="en-US" sz="2800" dirty="0" smtClean="0">
                <a:latin typeface="+mj-lt"/>
                <a:cs typeface="Arial" charset="0"/>
              </a:rPr>
              <a:t>B</a:t>
            </a:r>
            <a:r>
              <a:rPr lang="en-US" sz="2800" dirty="0">
                <a:latin typeface="+mj-lt"/>
                <a:cs typeface="Arial" charset="0"/>
              </a:rPr>
              <a:t>•(B+C)	= B•B + B•C	</a:t>
            </a:r>
            <a:r>
              <a:rPr lang="en-US" sz="2800" dirty="0" smtClean="0">
                <a:latin typeface="+mj-lt"/>
                <a:cs typeface="Arial" charset="0"/>
              </a:rPr>
              <a:t>	T8</a:t>
            </a:r>
            <a:r>
              <a:rPr lang="en-US" sz="2800" dirty="0">
                <a:latin typeface="+mj-lt"/>
                <a:cs typeface="Arial" charset="0"/>
              </a:rPr>
              <a:t>: </a:t>
            </a:r>
            <a:r>
              <a:rPr lang="en-US" sz="2800" dirty="0" err="1">
                <a:latin typeface="+mj-lt"/>
                <a:cs typeface="Arial" charset="0"/>
              </a:rPr>
              <a:t>Distributivity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</a:t>
            </a:r>
            <a:r>
              <a:rPr lang="en-US" sz="2800" b="1" dirty="0">
                <a:latin typeface="+mj-lt"/>
                <a:cs typeface="Arial" charset="0"/>
              </a:rPr>
              <a:t>B</a:t>
            </a:r>
            <a:r>
              <a:rPr lang="en-US" sz="2800" dirty="0">
                <a:latin typeface="+mj-lt"/>
                <a:cs typeface="Arial" charset="0"/>
              </a:rPr>
              <a:t> + B•C		T3: </a:t>
            </a:r>
            <a:r>
              <a:rPr lang="en-US" sz="2800" dirty="0" err="1">
                <a:latin typeface="+mj-lt"/>
                <a:cs typeface="Arial" charset="0"/>
              </a:rPr>
              <a:t>Idempotency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B•(1 + </a:t>
            </a:r>
            <a:r>
              <a:rPr lang="en-US" sz="2800" dirty="0" smtClean="0">
                <a:latin typeface="+mj-lt"/>
                <a:cs typeface="Arial" charset="0"/>
              </a:rPr>
              <a:t>C</a:t>
            </a:r>
            <a:r>
              <a:rPr lang="en-US" sz="2800" dirty="0">
                <a:latin typeface="+mj-lt"/>
                <a:cs typeface="Arial" charset="0"/>
              </a:rPr>
              <a:t>)		</a:t>
            </a:r>
            <a:r>
              <a:rPr lang="en-US" sz="2800" dirty="0" smtClean="0">
                <a:latin typeface="+mj-lt"/>
                <a:cs typeface="Arial" charset="0"/>
              </a:rPr>
              <a:t>T8</a:t>
            </a:r>
            <a:r>
              <a:rPr lang="en-US" sz="2800" dirty="0">
                <a:latin typeface="+mj-lt"/>
                <a:cs typeface="Arial" charset="0"/>
              </a:rPr>
              <a:t>: </a:t>
            </a:r>
            <a:r>
              <a:rPr lang="en-US" sz="2800" dirty="0" err="1">
                <a:latin typeface="+mj-lt"/>
                <a:cs typeface="Arial" charset="0"/>
              </a:rPr>
              <a:t>Distributivity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B•(</a:t>
            </a:r>
            <a:r>
              <a:rPr lang="en-US" sz="2800" b="1" dirty="0">
                <a:latin typeface="+mj-lt"/>
                <a:cs typeface="Arial" charset="0"/>
              </a:rPr>
              <a:t>1</a:t>
            </a:r>
            <a:r>
              <a:rPr lang="en-US" sz="2800" dirty="0">
                <a:latin typeface="+mj-lt"/>
                <a:cs typeface="Arial" charset="0"/>
              </a:rPr>
              <a:t>)		T2: Null element</a:t>
            </a:r>
          </a:p>
          <a:p>
            <a:r>
              <a:rPr lang="en-US" sz="2800" dirty="0">
                <a:latin typeface="+mj-lt"/>
                <a:cs typeface="Arial" charset="0"/>
              </a:rPr>
              <a:t>		= B			T1: Identity</a:t>
            </a:r>
          </a:p>
          <a:p>
            <a:pPr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15334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T9: Covering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9074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T10: Combining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140200" y="2057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41600"/>
            <a:ext cx="8153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+mj-lt"/>
                <a:cs typeface="Arial" charset="0"/>
              </a:rPr>
              <a:t>Prove true using other axioms and theorems: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56479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(B•C)</a:t>
                      </a:r>
                      <a:r>
                        <a:rPr lang="en-US" sz="2400" baseline="0" dirty="0" smtClean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Combining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78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140200" y="2057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41600"/>
            <a:ext cx="8153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+mj-lt"/>
                <a:cs typeface="Arial" charset="0"/>
              </a:rPr>
              <a:t>Prove true using other axioms and theorems: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  B•C + B</a:t>
            </a:r>
            <a:r>
              <a:rPr lang="en-US" sz="3200" dirty="0">
                <a:latin typeface="+mj-lt"/>
                <a:cs typeface="Arial" charset="0"/>
              </a:rPr>
              <a:t>•</a:t>
            </a:r>
            <a:r>
              <a:rPr lang="en-US" sz="3200" dirty="0" smtClean="0">
                <a:latin typeface="+mj-lt"/>
                <a:cs typeface="Arial" charset="0"/>
              </a:rPr>
              <a:t>C	= B•(C+C)   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 T8: </a:t>
            </a:r>
            <a:r>
              <a:rPr lang="en-US" sz="3200" dirty="0" err="1" smtClean="0">
                <a:latin typeface="+mj-lt"/>
                <a:cs typeface="Arial" charset="0"/>
              </a:rPr>
              <a:t>Distributivity</a:t>
            </a:r>
            <a:endParaRPr lang="en-US" sz="3200" dirty="0" smtClean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	</a:t>
            </a:r>
            <a:r>
              <a:rPr lang="en-US" sz="3200" dirty="0" smtClean="0">
                <a:latin typeface="+mj-lt"/>
                <a:cs typeface="Arial" charset="0"/>
              </a:rPr>
              <a:t>	</a:t>
            </a:r>
            <a:r>
              <a:rPr lang="en-US" sz="3200" dirty="0">
                <a:latin typeface="+mj-lt"/>
                <a:cs typeface="Arial" charset="0"/>
              </a:rPr>
              <a:t>= B</a:t>
            </a:r>
            <a:r>
              <a:rPr lang="en-US" sz="3200" dirty="0" smtClean="0">
                <a:latin typeface="+mj-lt"/>
                <a:cs typeface="Arial" charset="0"/>
              </a:rPr>
              <a:t>•(</a:t>
            </a:r>
            <a:r>
              <a:rPr lang="en-US" sz="3200" b="1" dirty="0" smtClean="0">
                <a:latin typeface="+mj-lt"/>
                <a:cs typeface="Arial" charset="0"/>
              </a:rPr>
              <a:t>1</a:t>
            </a:r>
            <a:r>
              <a:rPr lang="en-US" sz="3200" dirty="0" smtClean="0">
                <a:latin typeface="+mj-lt"/>
                <a:cs typeface="Arial" charset="0"/>
              </a:rPr>
              <a:t>) 	   T5’: Complements</a:t>
            </a: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</a:t>
            </a:r>
            <a:r>
              <a:rPr lang="en-US" sz="3200" dirty="0" smtClean="0">
                <a:latin typeface="+mj-lt"/>
                <a:cs typeface="Arial" charset="0"/>
              </a:rPr>
              <a:t>		= B		   T1: Identity</a:t>
            </a:r>
            <a:endParaRPr lang="en-US" sz="3200" dirty="0">
              <a:latin typeface="+mj-lt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43200" y="333756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06340" y="333756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74094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(B•C)</a:t>
                      </a:r>
                      <a:r>
                        <a:rPr lang="en-US" sz="2400" baseline="0" dirty="0" smtClean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Combining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14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T10: Combining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0422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T11: Consensus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09888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(B•D) + (C•D)</a:t>
                      </a:r>
                      <a:r>
                        <a:rPr lang="en-US" sz="2400" baseline="0" dirty="0" smtClean="0"/>
                        <a:t> =</a:t>
                      </a:r>
                    </a:p>
                    <a:p>
                      <a:r>
                        <a:rPr lang="en-US" sz="2400" baseline="0" dirty="0" smtClean="0"/>
                        <a:t>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Consensus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799840" y="205232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05936" y="241808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773680"/>
            <a:ext cx="7391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+mj-lt"/>
                <a:cs typeface="Arial" charset="0"/>
              </a:rPr>
              <a:t>Prove true using (1) perfect induction or (2) other axioms and theorems.</a:t>
            </a:r>
          </a:p>
          <a:p>
            <a:pPr>
              <a:spcBef>
                <a:spcPct val="20000"/>
              </a:spcBef>
            </a:pPr>
            <a:endParaRPr lang="en-US" sz="3200" dirty="0" smtClean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87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696200" cy="4953000"/>
          </a:xfrm>
        </p:spPr>
        <p:txBody>
          <a:bodyPr/>
          <a:lstStyle/>
          <a:p>
            <a:r>
              <a:rPr lang="en-US" dirty="0" smtClean="0"/>
              <a:t>Every element is combinational</a:t>
            </a:r>
          </a:p>
          <a:p>
            <a:r>
              <a:rPr lang="en-US" dirty="0" smtClean="0"/>
              <a:t>Every node is either an input or connects to </a:t>
            </a:r>
            <a:r>
              <a:rPr lang="en-US" i="1" dirty="0" smtClean="0"/>
              <a:t>exactly one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The circuit contains no cyclic paths</a:t>
            </a:r>
          </a:p>
          <a:p>
            <a:r>
              <a:rPr lang="en-US" b="1" dirty="0" smtClean="0"/>
              <a:t>Example:</a:t>
            </a:r>
          </a:p>
          <a:p>
            <a:pPr>
              <a:spcAft>
                <a:spcPts val="800"/>
              </a:spcAft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graphicFrame>
        <p:nvGraphicFramePr>
          <p:cNvPr id="76698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29818513"/>
              </p:ext>
            </p:extLst>
          </p:nvPr>
        </p:nvGraphicFramePr>
        <p:xfrm>
          <a:off x="3468687" y="4038600"/>
          <a:ext cx="30845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VISIO" r:id="rId6" imgW="834840" imgH="549000" progId="Visio.Drawing.6">
                  <p:embed/>
                </p:oleObj>
              </mc:Choice>
              <mc:Fallback>
                <p:oleObj name="VISIO" r:id="rId6" imgW="834840" imgH="54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7" y="4038600"/>
                        <a:ext cx="30845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Rules of Combinational Composition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75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17136" y="38770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73728"/>
              </p:ext>
            </p:extLst>
          </p:nvPr>
        </p:nvGraphicFramePr>
        <p:xfrm>
          <a:off x="838200" y="1295402"/>
          <a:ext cx="81534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/>
                <a:gridCol w="2908945"/>
                <a:gridCol w="2743200"/>
                <a:gridCol w="1828800"/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Dual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B•C</a:t>
                      </a:r>
                      <a:r>
                        <a:rPr lang="en-US" sz="2000" baseline="0" dirty="0" smtClean="0"/>
                        <a:t> = 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B+C</a:t>
                      </a:r>
                      <a:r>
                        <a:rPr lang="en-US" sz="2000" baseline="0" dirty="0" smtClean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Commutativity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D = B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 + C) + D = B + (C + 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 + D) =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• 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 (B•C)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Covering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(B•C)</a:t>
                      </a:r>
                      <a:r>
                        <a:rPr lang="en-US" sz="2000" baseline="0" dirty="0" smtClean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 </a:t>
                      </a:r>
                      <a:r>
                        <a:rPr lang="en-US" sz="2000" baseline="0" dirty="0" smtClean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Combining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(B•D) + (C•D)</a:t>
                      </a:r>
                      <a:r>
                        <a:rPr lang="en-US" sz="2000" baseline="0" dirty="0" smtClean="0"/>
                        <a:t> =</a:t>
                      </a:r>
                    </a:p>
                    <a:p>
                      <a:r>
                        <a:rPr lang="en-US" sz="2000" baseline="0" dirty="0" smtClean="0"/>
                        <a:t>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</a:t>
                      </a:r>
                      <a:r>
                        <a:rPr lang="en-US" sz="2000" baseline="0" dirty="0" smtClean="0"/>
                        <a:t> (B+D)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(C+D) =</a:t>
                      </a:r>
                    </a:p>
                    <a:p>
                      <a:r>
                        <a:rPr lang="en-US" sz="2000" baseline="0" dirty="0" smtClean="0"/>
                        <a:t>(B+C)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Consensus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7589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643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55418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38800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10200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10200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37510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7800" y="488698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Axioms and theorems are useful for </a:t>
            </a:r>
            <a:r>
              <a:rPr lang="en-US" sz="2800" b="1" i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simplifying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equations.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21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an Equation 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1143000"/>
            <a:ext cx="7772400" cy="242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Reducing an equation to the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fewest number of </a:t>
            </a:r>
            <a:r>
              <a:rPr lang="en-US" sz="3200" b="1" dirty="0" err="1" smtClean="0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, where each </a:t>
            </a:r>
            <a:r>
              <a:rPr lang="en-US" sz="3200" dirty="0" err="1" smtClean="0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 has the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1000" dirty="0" smtClean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27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8447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91262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971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05000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637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an Equation 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5305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800" y="1143000"/>
            <a:ext cx="7772400" cy="479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Reducing an equation to the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fewest number of </a:t>
            </a:r>
            <a:r>
              <a:rPr lang="en-US" sz="3200" b="1" dirty="0" err="1" smtClean="0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, where each </a:t>
            </a:r>
            <a:r>
              <a:rPr lang="en-US" sz="3200" dirty="0" err="1" smtClean="0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 has the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1000" dirty="0" smtClean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800" b="1" dirty="0">
                <a:cs typeface="Times New Roman" panose="02020603050405020304" pitchFamily="18" charset="0"/>
              </a:rPr>
              <a:t>Recall: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 err="1"/>
              <a:t>Implicant</a:t>
            </a:r>
            <a:r>
              <a:rPr lang="en-US" sz="2800" b="1" dirty="0"/>
              <a:t>: </a:t>
            </a:r>
            <a:r>
              <a:rPr lang="en-US" sz="2800" dirty="0"/>
              <a:t>product of literals</a:t>
            </a:r>
          </a:p>
          <a:p>
            <a:pPr lvl="1">
              <a:spcBef>
                <a:spcPct val="20000"/>
              </a:spcBef>
            </a:pPr>
            <a:r>
              <a:rPr lang="en-US" sz="2800" b="1" i="1" dirty="0">
                <a:solidFill>
                  <a:schemeClr val="accent1"/>
                </a:solidFill>
              </a:rPr>
              <a:t>	ABC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BC</a:t>
            </a:r>
            <a:endParaRPr lang="en-US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L</a:t>
            </a:r>
            <a:r>
              <a:rPr lang="en-US" sz="2800" b="1" dirty="0"/>
              <a:t>iteral: </a:t>
            </a:r>
            <a:r>
              <a:rPr lang="en-US" sz="2800" dirty="0"/>
              <a:t>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	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5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8447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91262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971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05000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637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an Equation 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5305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800" y="1143000"/>
            <a:ext cx="7772400" cy="516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Reducing an equation to the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fewest number of </a:t>
            </a:r>
            <a:r>
              <a:rPr lang="en-US" sz="3200" b="1" dirty="0" err="1" smtClean="0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, where each </a:t>
            </a:r>
            <a:r>
              <a:rPr lang="en-US" sz="3200" dirty="0" err="1" smtClean="0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 has the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1000" dirty="0" smtClean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800" b="1" dirty="0">
                <a:cs typeface="Times New Roman" panose="02020603050405020304" pitchFamily="18" charset="0"/>
              </a:rPr>
              <a:t>Recall: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 err="1"/>
              <a:t>Implicant</a:t>
            </a:r>
            <a:r>
              <a:rPr lang="en-US" sz="2800" b="1" dirty="0"/>
              <a:t>: </a:t>
            </a:r>
            <a:r>
              <a:rPr lang="en-US" sz="2800" dirty="0"/>
              <a:t>product of literals</a:t>
            </a:r>
          </a:p>
          <a:p>
            <a:pPr lvl="1">
              <a:spcBef>
                <a:spcPct val="20000"/>
              </a:spcBef>
            </a:pPr>
            <a:r>
              <a:rPr lang="en-US" sz="2800" b="1" i="1" dirty="0">
                <a:solidFill>
                  <a:schemeClr val="accent1"/>
                </a:solidFill>
              </a:rPr>
              <a:t>	ABC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BC</a:t>
            </a:r>
            <a:endParaRPr lang="en-US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/>
              <a:t>Literal:</a:t>
            </a:r>
            <a:r>
              <a:rPr lang="en-US" sz="2800" dirty="0"/>
              <a:t>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	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r>
              <a:rPr lang="en-US" sz="2400" i="1" dirty="0"/>
              <a:t>Simplifying the equation is also called </a:t>
            </a:r>
            <a:r>
              <a:rPr lang="en-US" sz="2400" b="1" i="1" dirty="0"/>
              <a:t>minimizing</a:t>
            </a:r>
            <a:r>
              <a:rPr lang="en-US" sz="2400" i="1" dirty="0"/>
              <a:t> the </a:t>
            </a:r>
            <a:r>
              <a:rPr lang="en-US" sz="2400" i="1" dirty="0" smtClean="0"/>
              <a:t>equation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43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68758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latin typeface="+mj-lt"/>
                <a:cs typeface="Arial" charset="0"/>
              </a:rPr>
              <a:t> </a:t>
            </a:r>
            <a:r>
              <a:rPr lang="en-US" sz="2200" b="1" dirty="0"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latin typeface="+mj-lt"/>
                <a:cs typeface="Arial" charset="0"/>
              </a:rPr>
              <a:t>’)</a:t>
            </a:r>
            <a:r>
              <a:rPr lang="en-US" sz="2200" dirty="0" smtClean="0">
                <a:latin typeface="+mj-lt"/>
                <a:cs typeface="Arial" charset="0"/>
              </a:rPr>
              <a:t>      	B </a:t>
            </a:r>
            <a:r>
              <a:rPr lang="en-US" sz="2200" dirty="0"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</a:t>
            </a:r>
            <a:r>
              <a:rPr lang="en-US" sz="2200" dirty="0" smtClean="0">
                <a:latin typeface="+mj-lt"/>
                <a:cs typeface="Arial" charset="0"/>
              </a:rPr>
              <a:t> 				B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CD </a:t>
            </a:r>
            <a:r>
              <a:rPr lang="en-US" sz="2200" dirty="0">
                <a:latin typeface="+mj-lt"/>
                <a:cs typeface="Arial" charset="0"/>
              </a:rPr>
              <a:t>= (B+ C)(B+D</a:t>
            </a:r>
            <a:r>
              <a:rPr lang="en-US" sz="2200" dirty="0" smtClean="0"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Covering (T9’)		</a:t>
            </a:r>
            <a:r>
              <a:rPr lang="en-US" sz="2200" dirty="0" smtClean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Combining (T10)</a:t>
            </a:r>
            <a:r>
              <a:rPr lang="en-US" sz="2200" dirty="0" smtClean="0">
                <a:latin typeface="+mj-lt"/>
                <a:cs typeface="Arial" charset="0"/>
              </a:rPr>
              <a:t>       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8641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8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9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52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latin typeface="+mj-lt"/>
                <a:cs typeface="Arial" charset="0"/>
              </a:rPr>
              <a:t> </a:t>
            </a:r>
            <a:r>
              <a:rPr lang="en-US" sz="2200" b="1" dirty="0"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latin typeface="+mj-lt"/>
                <a:cs typeface="Arial" charset="0"/>
              </a:rPr>
              <a:t>’)</a:t>
            </a:r>
            <a:r>
              <a:rPr lang="en-US" sz="2200" dirty="0" smtClean="0">
                <a:latin typeface="+mj-lt"/>
                <a:cs typeface="Arial" charset="0"/>
              </a:rPr>
              <a:t>      	B </a:t>
            </a:r>
            <a:r>
              <a:rPr lang="en-US" sz="2200" dirty="0"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</a:t>
            </a:r>
            <a:r>
              <a:rPr lang="en-US" sz="2200" dirty="0" smtClean="0">
                <a:latin typeface="+mj-lt"/>
                <a:cs typeface="Arial" charset="0"/>
              </a:rPr>
              <a:t> 				B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CD </a:t>
            </a:r>
            <a:r>
              <a:rPr lang="en-US" sz="2200" dirty="0">
                <a:latin typeface="+mj-lt"/>
                <a:cs typeface="Arial" charset="0"/>
              </a:rPr>
              <a:t>= (B+ C)(B+D</a:t>
            </a:r>
            <a:r>
              <a:rPr lang="en-US" sz="2200" dirty="0" smtClean="0"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Covering (T9’)		</a:t>
            </a:r>
            <a:r>
              <a:rPr lang="en-US" sz="2200" dirty="0" smtClean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Combining (T10)</a:t>
            </a:r>
            <a:r>
              <a:rPr lang="en-US" sz="2200" dirty="0" smtClean="0">
                <a:latin typeface="+mj-lt"/>
                <a:cs typeface="Arial" charset="0"/>
              </a:rPr>
              <a:t>       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Expansion			</a:t>
            </a:r>
            <a:r>
              <a:rPr lang="en-US" sz="2200" dirty="0" smtClean="0">
                <a:latin typeface="+mj-lt"/>
                <a:cs typeface="Arial" charset="0"/>
              </a:rPr>
              <a:t>P = 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+mj-lt"/>
                <a:cs typeface="Arial" charset="0"/>
              </a:rPr>
              <a:t>       				</a:t>
            </a:r>
            <a:r>
              <a:rPr lang="en-US" sz="2200" dirty="0" smtClean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Duplication</a:t>
            </a:r>
            <a:r>
              <a:rPr lang="en-US" sz="2200" b="1" dirty="0">
                <a:latin typeface="+mj-lt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		</a:t>
            </a:r>
            <a:r>
              <a:rPr lang="en-US" sz="2200" dirty="0" smtClean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2578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768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94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9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52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latin typeface="+mj-lt"/>
                <a:cs typeface="Arial" charset="0"/>
              </a:rPr>
              <a:t> </a:t>
            </a:r>
            <a:r>
              <a:rPr lang="en-US" sz="2200" b="1" dirty="0"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latin typeface="+mj-lt"/>
                <a:cs typeface="Arial" charset="0"/>
              </a:rPr>
              <a:t>’)</a:t>
            </a:r>
            <a:r>
              <a:rPr lang="en-US" sz="2200" dirty="0" smtClean="0">
                <a:latin typeface="+mj-lt"/>
                <a:cs typeface="Arial" charset="0"/>
              </a:rPr>
              <a:t>      	B </a:t>
            </a:r>
            <a:r>
              <a:rPr lang="en-US" sz="2200" dirty="0"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</a:t>
            </a:r>
            <a:r>
              <a:rPr lang="en-US" sz="2200" dirty="0" smtClean="0">
                <a:latin typeface="+mj-lt"/>
                <a:cs typeface="Arial" charset="0"/>
              </a:rPr>
              <a:t> 				B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CD </a:t>
            </a:r>
            <a:r>
              <a:rPr lang="en-US" sz="2200" dirty="0">
                <a:latin typeface="+mj-lt"/>
                <a:cs typeface="Arial" charset="0"/>
              </a:rPr>
              <a:t>= (B+ C)(B+D</a:t>
            </a:r>
            <a:r>
              <a:rPr lang="en-US" sz="2200" dirty="0" smtClean="0"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Covering (T9’)		</a:t>
            </a:r>
            <a:r>
              <a:rPr lang="en-US" sz="2200" dirty="0" smtClean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Combining (T10)</a:t>
            </a:r>
            <a:r>
              <a:rPr lang="en-US" sz="2200" dirty="0" smtClean="0">
                <a:latin typeface="+mj-lt"/>
                <a:cs typeface="Arial" charset="0"/>
              </a:rPr>
              <a:t>       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Expansion			</a:t>
            </a:r>
            <a:r>
              <a:rPr lang="en-US" sz="2200" dirty="0" smtClean="0">
                <a:latin typeface="+mj-lt"/>
                <a:cs typeface="Arial" charset="0"/>
              </a:rPr>
              <a:t>P = 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+mj-lt"/>
                <a:cs typeface="Arial" charset="0"/>
              </a:rPr>
              <a:t>       				</a:t>
            </a:r>
            <a:r>
              <a:rPr lang="en-US" sz="2200" dirty="0" smtClean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Duplication</a:t>
            </a:r>
            <a:r>
              <a:rPr lang="en-US" sz="2200" b="1" dirty="0">
                <a:latin typeface="+mj-lt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		</a:t>
            </a:r>
            <a:r>
              <a:rPr lang="en-US" sz="2200" dirty="0" smtClean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“Simplification” theorem</a:t>
            </a:r>
            <a:r>
              <a:rPr lang="en-US" sz="2200" dirty="0" smtClean="0">
                <a:latin typeface="+mj-lt"/>
                <a:cs typeface="Arial" charset="0"/>
              </a:rPr>
              <a:t>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	</a:t>
            </a: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+ A = P + A</a:t>
            </a:r>
            <a:endParaRPr lang="en-US" sz="2200" dirty="0" smtClean="0">
              <a:latin typeface="+mj-lt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2578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006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768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857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55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68759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Proving the “Simplification” Theorem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1066800"/>
            <a:ext cx="7823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“Simplification” theorem</a:t>
            </a:r>
            <a:endParaRPr lang="en-US" sz="3200" b="1" dirty="0">
              <a:latin typeface="+mj-lt"/>
              <a:cs typeface="Arial" charset="0"/>
            </a:endParaRPr>
          </a:p>
          <a:p>
            <a:r>
              <a:rPr lang="en-US" sz="3200" dirty="0" smtClean="0">
                <a:latin typeface="+mj-lt"/>
                <a:cs typeface="Arial" charset="0"/>
              </a:rPr>
              <a:t>     PA </a:t>
            </a:r>
            <a:r>
              <a:rPr lang="en-US" sz="3200" dirty="0">
                <a:latin typeface="+mj-lt"/>
                <a:cs typeface="Arial" charset="0"/>
              </a:rPr>
              <a:t>+ </a:t>
            </a:r>
            <a:r>
              <a:rPr lang="en-US" sz="3200" dirty="0" smtClean="0">
                <a:latin typeface="+mj-lt"/>
                <a:cs typeface="Arial" charset="0"/>
              </a:rPr>
              <a:t>A </a:t>
            </a:r>
            <a:r>
              <a:rPr lang="en-US" sz="3200" dirty="0">
                <a:latin typeface="+mj-lt"/>
                <a:cs typeface="Arial" charset="0"/>
              </a:rPr>
              <a:t>= </a:t>
            </a:r>
            <a:r>
              <a:rPr lang="en-US" sz="3200" dirty="0" smtClean="0">
                <a:latin typeface="+mj-lt"/>
                <a:cs typeface="Arial" charset="0"/>
              </a:rPr>
              <a:t>P + A</a:t>
            </a:r>
          </a:p>
          <a:p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Arial" charset="0"/>
              </a:rPr>
              <a:t>   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Method 1: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PA + A 	= PA + (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A + AP)      </a:t>
            </a:r>
            <a:r>
              <a:rPr lang="en-US" sz="2200" b="1" dirty="0" smtClean="0">
                <a:latin typeface="+mj-lt"/>
                <a:cs typeface="Arial" charset="0"/>
              </a:rPr>
              <a:t>T9’ Covering</a:t>
            </a:r>
          </a:p>
          <a:p>
            <a:r>
              <a:rPr lang="en-US" sz="2200" b="1" dirty="0" smtClean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= PA + 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PA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+ A	      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b="1" dirty="0" smtClean="0">
                <a:latin typeface="+mj-lt"/>
                <a:cs typeface="Arial" charset="0"/>
              </a:rPr>
              <a:t>T6 Commutativity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		= 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P(A + A)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+ A 	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     </a:t>
            </a:r>
            <a:r>
              <a:rPr lang="en-US" sz="2200" b="1" dirty="0" smtClean="0">
                <a:latin typeface="+mj-lt"/>
                <a:cs typeface="Arial" charset="0"/>
              </a:rPr>
              <a:t>T8 </a:t>
            </a:r>
            <a:r>
              <a:rPr lang="en-US" sz="2200" b="1" dirty="0" err="1" smtClean="0">
                <a:latin typeface="+mj-lt"/>
                <a:cs typeface="Arial" charset="0"/>
              </a:rPr>
              <a:t>Distributivity</a:t>
            </a:r>
            <a:endParaRPr lang="en-US" sz="2200" b="1" dirty="0" smtClean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	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= P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(1)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+ A	       </a:t>
            </a:r>
            <a:r>
              <a:rPr lang="en-US" sz="2200" b="1" dirty="0" smtClean="0">
                <a:latin typeface="+mj-lt"/>
                <a:cs typeface="Arial" charset="0"/>
              </a:rPr>
              <a:t>T5’ Complements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	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= P + A		</a:t>
            </a:r>
            <a:r>
              <a:rPr lang="en-US" sz="2200" dirty="0" smtClean="0">
                <a:latin typeface="+mj-lt"/>
                <a:cs typeface="Arial" charset="0"/>
              </a:rPr>
              <a:t>       </a:t>
            </a:r>
            <a:r>
              <a:rPr lang="en-US" sz="2200" dirty="0" smtClean="0">
                <a:latin typeface="+mj-lt"/>
                <a:cs typeface="Arial" charset="0"/>
              </a:rPr>
              <a:t> </a:t>
            </a:r>
            <a:r>
              <a:rPr lang="en-US" sz="2200" b="1" dirty="0" smtClean="0">
                <a:latin typeface="+mj-lt"/>
                <a:cs typeface="Arial" charset="0"/>
              </a:rPr>
              <a:t>T1 </a:t>
            </a:r>
            <a:r>
              <a:rPr lang="en-US" sz="2200" b="1" dirty="0" smtClean="0">
                <a:latin typeface="+mj-lt"/>
                <a:cs typeface="Arial" charset="0"/>
              </a:rPr>
              <a:t>Identity</a:t>
            </a: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 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494280" y="16637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10200" y="2256368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89548" y="225636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89386" y="3018375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90540" y="300990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20290" y="340785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685540" y="226059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82199" y="2620434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200" y="262042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76140" y="381426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13480" y="16764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5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1066800"/>
            <a:ext cx="7823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“Simplification” theorem</a:t>
            </a:r>
            <a:endParaRPr lang="en-US" sz="3200" b="1" dirty="0">
              <a:latin typeface="+mj-lt"/>
              <a:cs typeface="Arial" charset="0"/>
            </a:endParaRPr>
          </a:p>
          <a:p>
            <a:r>
              <a:rPr lang="en-US" sz="3200" dirty="0" smtClean="0">
                <a:latin typeface="+mj-lt"/>
                <a:cs typeface="Arial" charset="0"/>
              </a:rPr>
              <a:t>     PA </a:t>
            </a:r>
            <a:r>
              <a:rPr lang="en-US" sz="3200" dirty="0">
                <a:latin typeface="+mj-lt"/>
                <a:cs typeface="Arial" charset="0"/>
              </a:rPr>
              <a:t>+ </a:t>
            </a:r>
            <a:r>
              <a:rPr lang="en-US" sz="3200" dirty="0" smtClean="0">
                <a:latin typeface="+mj-lt"/>
                <a:cs typeface="Arial" charset="0"/>
              </a:rPr>
              <a:t>A </a:t>
            </a:r>
            <a:r>
              <a:rPr lang="en-US" sz="3200" dirty="0">
                <a:latin typeface="+mj-lt"/>
                <a:cs typeface="Arial" charset="0"/>
              </a:rPr>
              <a:t>= </a:t>
            </a:r>
            <a:r>
              <a:rPr lang="en-US" sz="3200" dirty="0" smtClean="0">
                <a:latin typeface="+mj-lt"/>
                <a:cs typeface="Arial" charset="0"/>
              </a:rPr>
              <a:t>P + A</a:t>
            </a:r>
          </a:p>
          <a:p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  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Method 2: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PA + A 	= </a:t>
            </a:r>
            <a:r>
              <a:rPr lang="en-US" sz="2200" dirty="0">
                <a:latin typeface="Times New Roman" pitchFamily="18" charset="0"/>
                <a:cs typeface="Arial" charset="0"/>
              </a:rPr>
              <a:t>(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A + A)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(A + P)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    </a:t>
            </a:r>
            <a:r>
              <a:rPr lang="en-US" sz="2200" b="1" dirty="0" smtClean="0">
                <a:latin typeface="+mj-lt"/>
                <a:cs typeface="Arial" charset="0"/>
              </a:rPr>
              <a:t>T8’ </a:t>
            </a:r>
            <a:r>
              <a:rPr lang="en-US" sz="2200" b="1" dirty="0" err="1" smtClean="0">
                <a:latin typeface="+mj-lt"/>
                <a:cs typeface="Arial" charset="0"/>
              </a:rPr>
              <a:t>Distributivity</a:t>
            </a:r>
            <a:endParaRPr lang="en-US" sz="2200" b="1" dirty="0" smtClean="0">
              <a:latin typeface="+mj-lt"/>
              <a:cs typeface="Arial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= 1(A + P)	</a:t>
            </a:r>
            <a:r>
              <a:rPr lang="en-US" sz="2200" dirty="0" smtClean="0">
                <a:latin typeface="+mj-lt"/>
                <a:cs typeface="Arial" charset="0"/>
              </a:rPr>
              <a:t>      </a:t>
            </a:r>
            <a:r>
              <a:rPr lang="en-US" sz="2200" b="1" dirty="0" smtClean="0">
                <a:latin typeface="+mj-lt"/>
                <a:cs typeface="Arial" charset="0"/>
              </a:rPr>
              <a:t> T5’ Complements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		= 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A + P       	       </a:t>
            </a:r>
            <a:r>
              <a:rPr lang="en-US" sz="2200" b="1" dirty="0" smtClean="0">
                <a:latin typeface="+mj-lt"/>
                <a:cs typeface="Arial" charset="0"/>
              </a:rPr>
              <a:t>T1 Identity</a:t>
            </a:r>
          </a:p>
          <a:p>
            <a:pPr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 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494280" y="16637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91468" y="1676402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18940" y="3018375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95800" y="262042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68759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Proving the “Simplification” Theorem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95140" y="2209800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33800" y="2209800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57800" y="2209800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71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6733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T11: Consensus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488529"/>
              </p:ext>
            </p:extLst>
          </p:nvPr>
        </p:nvGraphicFramePr>
        <p:xfrm>
          <a:off x="1143001" y="10668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(B•D) + (C•D)</a:t>
                      </a:r>
                      <a:r>
                        <a:rPr lang="en-US" sz="2400" baseline="0" dirty="0" smtClean="0"/>
                        <a:t> =</a:t>
                      </a:r>
                    </a:p>
                    <a:p>
                      <a:r>
                        <a:rPr lang="en-US" sz="2400" baseline="0" dirty="0" smtClean="0"/>
                        <a:t>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Consensus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799840" y="171399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87648" y="207975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77981" y="2590800"/>
            <a:ext cx="7442219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dirty="0" smtClean="0">
                <a:latin typeface="+mj-lt"/>
                <a:cs typeface="Arial" charset="0"/>
              </a:rPr>
              <a:t>Prove using other theorems and axioms:</a:t>
            </a:r>
          </a:p>
        </p:txBody>
      </p:sp>
    </p:spTree>
    <p:extLst>
      <p:ext uri="{BB962C8B-B14F-4D97-AF65-F5344CB8AC3E}">
        <p14:creationId xmlns:p14="http://schemas.microsoft.com/office/powerpoint/2010/main" val="4215632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specification of outputs in terms of inputs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Example:    </a:t>
            </a:r>
            <a:r>
              <a:rPr lang="en-US" sz="2800" i="1" dirty="0" smtClean="0"/>
              <a:t>S</a:t>
            </a:r>
            <a:r>
              <a:rPr lang="en-US" sz="2800" dirty="0" smtClean="0"/>
              <a:t>     = F(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)</a:t>
            </a:r>
          </a:p>
          <a:p>
            <a:pPr>
              <a:buFontTx/>
              <a:buNone/>
            </a:pPr>
            <a:r>
              <a:rPr lang="en-US" sz="2800" i="1" dirty="0" smtClean="0"/>
              <a:t>                  	    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out</a:t>
            </a:r>
            <a:r>
              <a:rPr lang="en-US" sz="2800" dirty="0" smtClean="0"/>
              <a:t> = F(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graphicFrame>
        <p:nvGraphicFramePr>
          <p:cNvPr id="88883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52702607"/>
              </p:ext>
            </p:extLst>
          </p:nvPr>
        </p:nvGraphicFramePr>
        <p:xfrm>
          <a:off x="2362200" y="3276600"/>
          <a:ext cx="4755116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name="VISIO" r:id="rId6" imgW="1247040" imgH="805320" progId="Visio.Drawing.6">
                  <p:embed/>
                </p:oleObj>
              </mc:Choice>
              <mc:Fallback>
                <p:oleObj name="VISIO" r:id="rId6" imgW="1247040" imgH="80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4755116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76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6733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T11: Consensus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71111"/>
              </p:ext>
            </p:extLst>
          </p:nvPr>
        </p:nvGraphicFramePr>
        <p:xfrm>
          <a:off x="1143001" y="10668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(B•D) + (C•D)</a:t>
                      </a:r>
                      <a:r>
                        <a:rPr lang="en-US" sz="2400" baseline="0" dirty="0" smtClean="0"/>
                        <a:t> =</a:t>
                      </a:r>
                    </a:p>
                    <a:p>
                      <a:r>
                        <a:rPr lang="en-US" sz="2400" baseline="0" dirty="0" smtClean="0"/>
                        <a:t>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Consensus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799840" y="172313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05936" y="208889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77981" y="2590800"/>
            <a:ext cx="7442219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dirty="0" smtClean="0">
                <a:latin typeface="+mj-lt"/>
                <a:cs typeface="Arial" charset="0"/>
              </a:rPr>
              <a:t>Prove using other theorems and axioms: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Times New Roman" pitchFamily="18" charset="0"/>
                <a:cs typeface="Arial" charset="0"/>
              </a:rPr>
              <a:t>          B•C 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+ B•D + C•D </a:t>
            </a:r>
          </a:p>
          <a:p>
            <a:pPr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       = BC + BD + (CDB+CDB)		</a:t>
            </a:r>
            <a:r>
              <a:rPr lang="en-US" sz="2200" b="1" dirty="0" smtClean="0">
                <a:latin typeface="+mj-lt"/>
                <a:cs typeface="Arial" charset="0"/>
              </a:rPr>
              <a:t>T10: Combining</a:t>
            </a:r>
          </a:p>
          <a:p>
            <a:pPr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       </a:t>
            </a:r>
            <a:r>
              <a:rPr lang="en-US" sz="2200" dirty="0">
                <a:latin typeface="Times New Roman" pitchFamily="18" charset="0"/>
                <a:cs typeface="Arial" charset="0"/>
              </a:rPr>
              <a:t>= BC + BD +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BCD+BCD</a:t>
            </a:r>
            <a:r>
              <a:rPr lang="en-US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T6: Commutativity</a:t>
            </a:r>
          </a:p>
          <a:p>
            <a:pPr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       = BC + BCD + BD + BCD </a:t>
            </a:r>
            <a:r>
              <a:rPr lang="en-US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T6: Commutativity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     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= (BC + BCD) + (BD + BCD)	</a:t>
            </a:r>
            <a:r>
              <a:rPr lang="en-US" sz="2200" b="1" dirty="0" smtClean="0">
                <a:latin typeface="+mj-lt"/>
                <a:cs typeface="Arial" charset="0"/>
              </a:rPr>
              <a:t>T7: Associativity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     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= BC + BD				</a:t>
            </a:r>
            <a:r>
              <a:rPr lang="en-US" sz="2200" b="1" dirty="0" smtClean="0">
                <a:latin typeface="+mj-lt"/>
                <a:cs typeface="Arial" charset="0"/>
              </a:rPr>
              <a:t>T9’: Covering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352800" y="3076787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00400" y="3466255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05400" y="3483189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00400" y="3889619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86200" y="3889619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038600" y="428753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24400" y="4295997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43400" y="4685473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29200" y="46939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00400" y="5100341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45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17136" y="38770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03352"/>
              </p:ext>
            </p:extLst>
          </p:nvPr>
        </p:nvGraphicFramePr>
        <p:xfrm>
          <a:off x="838200" y="1295402"/>
          <a:ext cx="81534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/>
                <a:gridCol w="2908945"/>
                <a:gridCol w="2743200"/>
                <a:gridCol w="1828800"/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Dual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B•C</a:t>
                      </a:r>
                      <a:r>
                        <a:rPr lang="en-US" sz="2000" baseline="0" dirty="0" smtClean="0"/>
                        <a:t> = 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B+C</a:t>
                      </a:r>
                      <a:r>
                        <a:rPr lang="en-US" sz="2000" baseline="0" dirty="0" smtClean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Commutativity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D = B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 + C) + D = B + (C + 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 + D) =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• 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 (B•C)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Covering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(B•C)</a:t>
                      </a:r>
                      <a:r>
                        <a:rPr lang="en-US" sz="2000" baseline="0" dirty="0" smtClean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 </a:t>
                      </a:r>
                      <a:r>
                        <a:rPr lang="en-US" sz="2000" baseline="0" dirty="0" smtClean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Combining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(B•D) + (C•D)</a:t>
                      </a:r>
                      <a:r>
                        <a:rPr lang="en-US" sz="2000" baseline="0" dirty="0" smtClean="0"/>
                        <a:t> =</a:t>
                      </a:r>
                    </a:p>
                    <a:p>
                      <a:r>
                        <a:rPr lang="en-US" sz="2000" baseline="0" dirty="0" smtClean="0"/>
                        <a:t>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</a:t>
                      </a:r>
                      <a:r>
                        <a:rPr lang="en-US" sz="2000" baseline="0" dirty="0" smtClean="0"/>
                        <a:t> (B+D)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(C+D) =</a:t>
                      </a:r>
                    </a:p>
                    <a:p>
                      <a:r>
                        <a:rPr lang="en-US" sz="2000" baseline="0" dirty="0" smtClean="0"/>
                        <a:t>(B+C)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Consensus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7589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643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55418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38800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10200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10200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37510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60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5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latin typeface="+mj-lt"/>
                <a:cs typeface="Arial" charset="0"/>
              </a:rPr>
              <a:t> </a:t>
            </a:r>
            <a:r>
              <a:rPr lang="en-US" sz="2200" b="1" dirty="0"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latin typeface="+mj-lt"/>
                <a:cs typeface="Arial" charset="0"/>
              </a:rPr>
              <a:t>’)</a:t>
            </a:r>
            <a:r>
              <a:rPr lang="en-US" sz="2200" dirty="0" smtClean="0">
                <a:latin typeface="+mj-lt"/>
                <a:cs typeface="Arial" charset="0"/>
              </a:rPr>
              <a:t>      	B </a:t>
            </a:r>
            <a:r>
              <a:rPr lang="en-US" sz="2200" dirty="0"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</a:t>
            </a:r>
            <a:r>
              <a:rPr lang="en-US" sz="2200" dirty="0" smtClean="0">
                <a:latin typeface="+mj-lt"/>
                <a:cs typeface="Arial" charset="0"/>
              </a:rPr>
              <a:t> 				B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CD </a:t>
            </a:r>
            <a:r>
              <a:rPr lang="en-US" sz="2200" dirty="0">
                <a:latin typeface="+mj-lt"/>
                <a:cs typeface="Arial" charset="0"/>
              </a:rPr>
              <a:t>= (B+ C)(B+D</a:t>
            </a:r>
            <a:r>
              <a:rPr lang="en-US" sz="2200" dirty="0" smtClean="0"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Covering (T9’)		</a:t>
            </a:r>
            <a:r>
              <a:rPr lang="en-US" sz="2200" dirty="0" smtClean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Combining (T10)       	PA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+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PA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Expansion			</a:t>
            </a:r>
            <a:r>
              <a:rPr lang="en-US" sz="2200" dirty="0" smtClean="0">
                <a:latin typeface="+mj-lt"/>
                <a:cs typeface="Arial" charset="0"/>
              </a:rPr>
              <a:t>P = 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+mj-lt"/>
                <a:cs typeface="Arial" charset="0"/>
              </a:rPr>
              <a:t>       				</a:t>
            </a:r>
            <a:r>
              <a:rPr lang="en-US" sz="2200" dirty="0" smtClean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Duplication</a:t>
            </a:r>
            <a:r>
              <a:rPr lang="en-US" sz="2200" b="1" dirty="0">
                <a:latin typeface="+mj-lt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		</a:t>
            </a:r>
            <a:r>
              <a:rPr lang="en-US" sz="2200" dirty="0" smtClean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“Simplification” theorem</a:t>
            </a:r>
            <a:r>
              <a:rPr lang="en-US" sz="2200" dirty="0" smtClean="0">
                <a:latin typeface="+mj-lt"/>
                <a:cs typeface="Arial" charset="0"/>
              </a:rPr>
              <a:t>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	</a:t>
            </a: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+ A = P + A</a:t>
            </a:r>
            <a:endParaRPr lang="en-US" sz="2200" dirty="0" smtClean="0">
              <a:latin typeface="+mj-lt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3340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768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53000" y="2609462"/>
            <a:ext cx="1651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619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722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655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752600" y="1722437"/>
            <a:ext cx="51054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Y</a:t>
            </a:r>
            <a:r>
              <a:rPr lang="en-US" b="1" dirty="0" smtClean="0">
                <a:solidFill>
                  <a:schemeClr val="accent1"/>
                </a:solidFill>
              </a:rPr>
              <a:t> = </a:t>
            </a:r>
            <a:r>
              <a:rPr lang="en-US" b="1" i="1" dirty="0" smtClean="0">
                <a:solidFill>
                  <a:schemeClr val="accent1"/>
                </a:solidFill>
              </a:rPr>
              <a:t>AB</a:t>
            </a:r>
            <a:r>
              <a:rPr lang="en-US" b="1" dirty="0" smtClean="0">
                <a:solidFill>
                  <a:schemeClr val="accent1"/>
                </a:solidFill>
              </a:rPr>
              <a:t> + </a:t>
            </a:r>
            <a:r>
              <a:rPr lang="en-US" b="1" i="1" dirty="0" smtClean="0">
                <a:solidFill>
                  <a:schemeClr val="accent1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  <p:sp>
        <p:nvSpPr>
          <p:cNvPr id="6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43200" y="1845292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27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752599" y="1722437"/>
            <a:ext cx="6966857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Y</a:t>
            </a:r>
            <a:r>
              <a:rPr lang="en-US" b="1" dirty="0" smtClean="0">
                <a:solidFill>
                  <a:schemeClr val="accent1"/>
                </a:solidFill>
              </a:rPr>
              <a:t> = </a:t>
            </a:r>
            <a:r>
              <a:rPr lang="en-US" b="1" i="1" dirty="0" smtClean="0">
                <a:solidFill>
                  <a:schemeClr val="accent1"/>
                </a:solidFill>
              </a:rPr>
              <a:t>AB</a:t>
            </a:r>
            <a:r>
              <a:rPr lang="en-US" b="1" dirty="0" smtClean="0">
                <a:solidFill>
                  <a:schemeClr val="accent1"/>
                </a:solidFill>
              </a:rPr>
              <a:t> + </a:t>
            </a:r>
            <a:r>
              <a:rPr lang="en-US" b="1" i="1" dirty="0" smtClean="0">
                <a:solidFill>
                  <a:schemeClr val="accent1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 smtClean="0"/>
              <a:t>	Y = A		T10: Combining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or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/>
              <a:t>B</a:t>
            </a:r>
            <a:r>
              <a:rPr lang="en-US" dirty="0" smtClean="0"/>
              <a:t> + </a:t>
            </a:r>
            <a:r>
              <a:rPr lang="en-US" i="1" dirty="0"/>
              <a:t>B</a:t>
            </a:r>
            <a:r>
              <a:rPr lang="en-US" dirty="0" smtClean="0"/>
              <a:t>)	T8: </a:t>
            </a:r>
            <a:r>
              <a:rPr lang="en-US" dirty="0" err="1" smtClean="0"/>
              <a:t>Distributivity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/>
              <a:t>A</a:t>
            </a:r>
            <a:r>
              <a:rPr lang="en-US" dirty="0" smtClean="0"/>
              <a:t>(1)		T5’: Complements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/>
              <a:t>A</a:t>
            </a:r>
            <a:r>
              <a:rPr lang="en-US" dirty="0" smtClean="0"/>
              <a:t>		T1: Identity</a:t>
            </a:r>
            <a:endParaRPr lang="en-US" dirty="0"/>
          </a:p>
        </p:txBody>
      </p:sp>
      <p:sp>
        <p:nvSpPr>
          <p:cNvPr id="1045509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219068" y="41872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  <p:sp>
        <p:nvSpPr>
          <p:cNvPr id="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743200" y="1845292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01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5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solidFill>
                  <a:srgbClr val="0070C0"/>
                </a:solidFill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’)      	B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   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 				B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+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CD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= (B+ C)(B+D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Covering (T9’)		</a:t>
            </a:r>
            <a:r>
              <a:rPr lang="en-US" sz="2200" dirty="0" smtClean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Combining (T10)</a:t>
            </a:r>
            <a:r>
              <a:rPr lang="en-US" sz="2200" dirty="0" smtClean="0">
                <a:latin typeface="+mj-lt"/>
                <a:cs typeface="Arial" charset="0"/>
              </a:rPr>
              <a:t>       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Expansion			</a:t>
            </a:r>
            <a:r>
              <a:rPr lang="en-US" sz="2200" dirty="0" smtClean="0">
                <a:latin typeface="+mj-lt"/>
                <a:cs typeface="Arial" charset="0"/>
              </a:rPr>
              <a:t>P = 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+mj-lt"/>
                <a:cs typeface="Arial" charset="0"/>
              </a:rPr>
              <a:t>       				</a:t>
            </a:r>
            <a:r>
              <a:rPr lang="en-US" sz="2200" dirty="0" smtClean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Duplication</a:t>
            </a:r>
            <a:r>
              <a:rPr lang="en-US" sz="2200" b="1" dirty="0">
                <a:latin typeface="+mj-lt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		</a:t>
            </a:r>
            <a:r>
              <a:rPr lang="en-US" sz="2200" dirty="0" smtClean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“Simplification” theorem</a:t>
            </a:r>
            <a:r>
              <a:rPr lang="en-US" sz="2200" dirty="0" smtClean="0">
                <a:latin typeface="+mj-lt"/>
                <a:cs typeface="Arial" charset="0"/>
              </a:rPr>
              <a:t>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	</a:t>
            </a: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+ A = P + A</a:t>
            </a:r>
            <a:endParaRPr lang="en-US" sz="2200" dirty="0" smtClean="0">
              <a:latin typeface="+mj-lt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3340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768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53000" y="2618793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619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722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36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447800" y="17131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Y</a:t>
            </a:r>
            <a:r>
              <a:rPr lang="en-US" b="1" dirty="0" smtClean="0">
                <a:solidFill>
                  <a:schemeClr val="accent1"/>
                </a:solidFill>
              </a:rPr>
              <a:t> =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i="1" dirty="0" smtClean="0">
                <a:solidFill>
                  <a:schemeClr val="accent1"/>
                </a:solidFill>
              </a:rPr>
              <a:t>AB</a:t>
            </a:r>
            <a:r>
              <a:rPr lang="en-US" b="1" dirty="0" smtClean="0">
                <a:solidFill>
                  <a:schemeClr val="accent1"/>
                </a:solidFill>
              </a:rPr>
              <a:t> + </a:t>
            </a:r>
            <a:r>
              <a:rPr lang="en-US" b="1" i="1" dirty="0" smtClean="0">
                <a:solidFill>
                  <a:schemeClr val="accent1"/>
                </a:solidFill>
              </a:rPr>
              <a:t>ABC)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5165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447800" y="17131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Y</a:t>
            </a:r>
            <a:r>
              <a:rPr lang="en-US" b="1" dirty="0" smtClean="0">
                <a:solidFill>
                  <a:schemeClr val="accent1"/>
                </a:solidFill>
              </a:rPr>
              <a:t> =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i="1" dirty="0" smtClean="0">
                <a:solidFill>
                  <a:schemeClr val="accent1"/>
                </a:solidFill>
              </a:rPr>
              <a:t>AB</a:t>
            </a:r>
            <a:r>
              <a:rPr lang="en-US" b="1" dirty="0" smtClean="0">
                <a:solidFill>
                  <a:schemeClr val="accent1"/>
                </a:solidFill>
              </a:rPr>
              <a:t> + </a:t>
            </a:r>
            <a:r>
              <a:rPr lang="en-US" b="1" i="1" dirty="0" smtClean="0">
                <a:solidFill>
                  <a:schemeClr val="accent1"/>
                </a:solidFill>
              </a:rPr>
              <a:t>ABC)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AB(</a:t>
            </a:r>
            <a:r>
              <a:rPr lang="en-US" dirty="0" smtClean="0"/>
              <a:t>1 + </a:t>
            </a:r>
            <a:r>
              <a:rPr lang="en-US" i="1" dirty="0" smtClean="0"/>
              <a:t>C</a:t>
            </a:r>
            <a:r>
              <a:rPr lang="en-US" dirty="0" smtClean="0"/>
              <a:t>))		T8: </a:t>
            </a:r>
            <a:r>
              <a:rPr lang="en-US" dirty="0" err="1" smtClean="0"/>
              <a:t>Distributivity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</a:t>
            </a:r>
            <a:r>
              <a:rPr lang="en-US" dirty="0" smtClean="0"/>
              <a:t>(1))			T2’: Null Element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</a:t>
            </a:r>
            <a:r>
              <a:rPr lang="en-US" dirty="0" smtClean="0"/>
              <a:t>)			T1: Identity</a:t>
            </a:r>
          </a:p>
          <a:p>
            <a:pPr>
              <a:buFontTx/>
              <a:buNone/>
            </a:pPr>
            <a:r>
              <a:rPr lang="en-US" dirty="0" smtClean="0"/>
              <a:t>	   = (</a:t>
            </a:r>
            <a:r>
              <a:rPr lang="en-US" i="1" dirty="0" smtClean="0"/>
              <a:t>AA</a:t>
            </a:r>
            <a:r>
              <a:rPr lang="en-US" dirty="0" smtClean="0"/>
              <a:t>)</a:t>
            </a:r>
            <a:r>
              <a:rPr lang="en-US" i="1" dirty="0" smtClean="0"/>
              <a:t>B	</a:t>
            </a:r>
            <a:r>
              <a:rPr lang="en-US" dirty="0" smtClean="0"/>
              <a:t>		T7: Associativity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AB</a:t>
            </a:r>
            <a:r>
              <a:rPr lang="en-US" dirty="0" smtClean="0"/>
              <a:t>				T3: </a:t>
            </a:r>
            <a:r>
              <a:rPr lang="en-US" dirty="0" err="1" smtClean="0"/>
              <a:t>Idempotency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3512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latin typeface="+mj-lt"/>
                <a:cs typeface="Arial" charset="0"/>
              </a:rPr>
              <a:t> </a:t>
            </a:r>
            <a:r>
              <a:rPr lang="en-US" sz="2200" b="1" dirty="0"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latin typeface="+mj-lt"/>
                <a:cs typeface="Arial" charset="0"/>
              </a:rPr>
              <a:t>’)</a:t>
            </a:r>
            <a:r>
              <a:rPr lang="en-US" sz="2200" dirty="0" smtClean="0">
                <a:latin typeface="+mj-lt"/>
                <a:cs typeface="Arial" charset="0"/>
              </a:rPr>
              <a:t>      	B </a:t>
            </a:r>
            <a:r>
              <a:rPr lang="en-US" sz="2200" dirty="0"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</a:t>
            </a:r>
            <a:r>
              <a:rPr lang="en-US" sz="2200" dirty="0" smtClean="0">
                <a:latin typeface="+mj-lt"/>
                <a:cs typeface="Arial" charset="0"/>
              </a:rPr>
              <a:t> 				B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CD </a:t>
            </a:r>
            <a:r>
              <a:rPr lang="en-US" sz="2200" dirty="0">
                <a:latin typeface="+mj-lt"/>
                <a:cs typeface="Arial" charset="0"/>
              </a:rPr>
              <a:t>= (B+ C)(B+D</a:t>
            </a:r>
            <a:r>
              <a:rPr lang="en-US" sz="2200" dirty="0" smtClean="0"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Covering (T9’)		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Combining (T10)</a:t>
            </a:r>
            <a:r>
              <a:rPr lang="en-US" sz="2200" dirty="0" smtClean="0">
                <a:latin typeface="+mj-lt"/>
                <a:cs typeface="Arial" charset="0"/>
              </a:rPr>
              <a:t>       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Expansion			</a:t>
            </a:r>
            <a:r>
              <a:rPr lang="en-US" sz="2200" dirty="0" smtClean="0">
                <a:latin typeface="+mj-lt"/>
                <a:cs typeface="Arial" charset="0"/>
              </a:rPr>
              <a:t>P = 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+mj-lt"/>
                <a:cs typeface="Arial" charset="0"/>
              </a:rPr>
              <a:t>       				</a:t>
            </a:r>
            <a:r>
              <a:rPr lang="en-US" sz="2200" dirty="0" smtClean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Duplication</a:t>
            </a:r>
            <a:r>
              <a:rPr lang="en-US" sz="2200" b="1" dirty="0">
                <a:latin typeface="+mj-lt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		</a:t>
            </a:r>
            <a:r>
              <a:rPr lang="en-US" sz="2200" dirty="0" smtClean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“Simplification” theorem</a:t>
            </a:r>
            <a:r>
              <a:rPr lang="en-US" sz="2200" dirty="0" smtClean="0">
                <a:latin typeface="+mj-lt"/>
                <a:cs typeface="Arial" charset="0"/>
              </a:rPr>
              <a:t>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	</a:t>
            </a: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+ A = P + A</a:t>
            </a:r>
            <a:endParaRPr lang="en-US" sz="2200" dirty="0" smtClean="0">
              <a:latin typeface="+mj-lt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3340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768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530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619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722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5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8543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4478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Y = A’BC + A’			</a:t>
            </a:r>
            <a:r>
              <a:rPr lang="en-US" b="1" dirty="0" smtClean="0"/>
              <a:t>Recall:</a:t>
            </a:r>
            <a:r>
              <a:rPr lang="en-US" b="1" dirty="0" smtClean="0">
                <a:solidFill>
                  <a:schemeClr val="accent1"/>
                </a:solidFill>
              </a:rPr>
              <a:t> A’ = A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3: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11886" y="1817914"/>
            <a:ext cx="217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71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762000" y="13716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Complement:</a:t>
            </a:r>
            <a:r>
              <a:rPr lang="en-US" dirty="0" smtClean="0"/>
              <a:t>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</a:t>
            </a:r>
            <a:r>
              <a:rPr lang="en-US" b="1" i="1" dirty="0" smtClean="0">
                <a:solidFill>
                  <a:srgbClr val="0070C0"/>
                </a:solidFill>
              </a:rPr>
              <a:t>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Literal:</a:t>
            </a:r>
            <a:r>
              <a:rPr lang="en-US" dirty="0" smtClean="0"/>
              <a:t>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</a:t>
            </a:r>
            <a:r>
              <a:rPr lang="en-US" b="1" i="1" dirty="0" smtClean="0">
                <a:solidFill>
                  <a:srgbClr val="0070C0"/>
                </a:solidFill>
              </a:rPr>
              <a:t>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C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 err="1" smtClean="0"/>
              <a:t>Implicant</a:t>
            </a:r>
            <a:r>
              <a:rPr lang="en-US" b="1" dirty="0" smtClean="0"/>
              <a:t>:</a:t>
            </a:r>
            <a:r>
              <a:rPr lang="en-US" dirty="0" smtClean="0"/>
              <a:t> product of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b="1" i="1" dirty="0" smtClean="0">
                <a:solidFill>
                  <a:srgbClr val="0070C0"/>
                </a:solidFill>
              </a:rPr>
              <a:t>ABC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AC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BC</a:t>
            </a:r>
          </a:p>
          <a:p>
            <a:pPr>
              <a:lnSpc>
                <a:spcPct val="90000"/>
              </a:lnSpc>
            </a:pPr>
            <a:r>
              <a:rPr lang="en-US" b="1" dirty="0" err="1" smtClean="0"/>
              <a:t>Minterm</a:t>
            </a:r>
            <a:r>
              <a:rPr lang="en-US" b="1" dirty="0" smtClean="0"/>
              <a:t>:</a:t>
            </a:r>
            <a:r>
              <a:rPr lang="en-US" dirty="0" smtClean="0"/>
              <a:t> product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b="1" i="1" dirty="0" smtClean="0">
                <a:solidFill>
                  <a:srgbClr val="0070C0"/>
                </a:solidFill>
              </a:rPr>
              <a:t>ABC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ABC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ABC</a:t>
            </a:r>
          </a:p>
          <a:p>
            <a:pPr>
              <a:lnSpc>
                <a:spcPct val="90000"/>
              </a:lnSpc>
            </a:pPr>
            <a:r>
              <a:rPr lang="en-US" b="1" dirty="0" err="1" smtClean="0"/>
              <a:t>Maxterm</a:t>
            </a:r>
            <a:r>
              <a:rPr lang="en-US" b="1" dirty="0" smtClean="0"/>
              <a:t>:</a:t>
            </a:r>
            <a:r>
              <a:rPr lang="en-US" dirty="0" smtClean="0"/>
              <a:t> sum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</a:t>
            </a:r>
            <a:r>
              <a:rPr lang="en-US" b="1" i="1" dirty="0" smtClean="0">
                <a:solidFill>
                  <a:srgbClr val="0070C0"/>
                </a:solidFill>
              </a:rPr>
              <a:t>(A+B+C)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(A+B+C)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(A+B+C)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192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6002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2766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6002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4384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76400" y="3657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57400" y="3657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2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6764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3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2860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4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5146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5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7526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6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8194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7" name="Line 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5814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8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2672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9" name="Line 1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6482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Some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1163260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4478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Y = A’BC + A’			</a:t>
            </a:r>
            <a:r>
              <a:rPr lang="en-US" b="1" dirty="0" smtClean="0"/>
              <a:t>Recall:</a:t>
            </a:r>
            <a:r>
              <a:rPr lang="en-US" b="1" dirty="0" smtClean="0">
                <a:solidFill>
                  <a:schemeClr val="accent1"/>
                </a:solidFill>
              </a:rPr>
              <a:t> A’ = A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Note:</a:t>
            </a:r>
          </a:p>
          <a:p>
            <a:r>
              <a:rPr lang="en-US" sz="2800" dirty="0" smtClean="0"/>
              <a:t>A‘ is shorthand for A.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ut use the tick symbol (‘) </a:t>
            </a:r>
            <a:r>
              <a:rPr lang="en-US" sz="2800" b="1" dirty="0" smtClean="0"/>
              <a:t>only when typing. </a:t>
            </a:r>
            <a:endParaRPr lang="en-US" sz="2800" b="1" dirty="0"/>
          </a:p>
          <a:p>
            <a:r>
              <a:rPr lang="en-US" sz="2800" dirty="0" smtClean="0"/>
              <a:t>It’s easy to lose ticks (‘) when writing by hand!</a:t>
            </a:r>
          </a:p>
          <a:p>
            <a:r>
              <a:rPr lang="en-US" sz="2800" dirty="0" smtClean="0"/>
              <a:t>It is strongly recommended that you simplify equations by writing by hand.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8353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3: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14953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11886" y="1817914"/>
            <a:ext cx="217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59300" y="3558096"/>
            <a:ext cx="165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87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4478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A’BC + A’</a:t>
            </a:r>
            <a:r>
              <a:rPr lang="en-US" b="1" dirty="0" smtClean="0">
                <a:solidFill>
                  <a:schemeClr val="accent1"/>
                </a:solidFill>
              </a:rPr>
              <a:t>			</a:t>
            </a:r>
            <a:r>
              <a:rPr lang="en-US" b="1" dirty="0" smtClean="0"/>
              <a:t>Recall: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A’ = A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    </a:t>
            </a:r>
            <a:r>
              <a:rPr lang="en-US" dirty="0" smtClean="0"/>
              <a:t>= A’			T9’ Covering: X + XY = X</a:t>
            </a:r>
          </a:p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b="1" dirty="0" smtClean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dirty="0" smtClean="0"/>
              <a:t>       = A’(BC + </a:t>
            </a:r>
            <a:r>
              <a:rPr lang="en-US" dirty="0"/>
              <a:t>1</a:t>
            </a:r>
            <a:r>
              <a:rPr lang="en-US" dirty="0" smtClean="0"/>
              <a:t>)		T8: </a:t>
            </a:r>
            <a:r>
              <a:rPr lang="en-US" dirty="0" err="1" smtClean="0"/>
              <a:t>Distributivity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   = A’(1)			T2’: Null Element</a:t>
            </a:r>
          </a:p>
          <a:p>
            <a:pPr>
              <a:buFontTx/>
              <a:buNone/>
            </a:pPr>
            <a:r>
              <a:rPr lang="en-US" dirty="0" smtClean="0"/>
              <a:t>       =</a:t>
            </a:r>
            <a:r>
              <a:rPr lang="en-US" i="1" dirty="0" smtClean="0"/>
              <a:t> </a:t>
            </a:r>
            <a:r>
              <a:rPr lang="en-US" dirty="0" smtClean="0"/>
              <a:t>A’			T1: 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3: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052322" y="1817914"/>
            <a:ext cx="217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631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4478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AB’C + ABC + A’BC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</a:t>
            </a:r>
            <a:r>
              <a:rPr lang="en-US" sz="3600" b="1" dirty="0"/>
              <a:t>4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84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latin typeface="+mj-lt"/>
                <a:cs typeface="Arial" charset="0"/>
              </a:rPr>
              <a:t> </a:t>
            </a:r>
            <a:r>
              <a:rPr lang="en-US" sz="2200" b="1" dirty="0"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latin typeface="+mj-lt"/>
                <a:cs typeface="Arial" charset="0"/>
              </a:rPr>
              <a:t>’)</a:t>
            </a:r>
            <a:r>
              <a:rPr lang="en-US" sz="2200" dirty="0" smtClean="0">
                <a:latin typeface="+mj-lt"/>
                <a:cs typeface="Arial" charset="0"/>
              </a:rPr>
              <a:t>      	B </a:t>
            </a:r>
            <a:r>
              <a:rPr lang="en-US" sz="2200" dirty="0"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</a:t>
            </a:r>
            <a:r>
              <a:rPr lang="en-US" sz="2200" dirty="0" smtClean="0">
                <a:latin typeface="+mj-lt"/>
                <a:cs typeface="Arial" charset="0"/>
              </a:rPr>
              <a:t> 				B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CD </a:t>
            </a:r>
            <a:r>
              <a:rPr lang="en-US" sz="2200" dirty="0">
                <a:latin typeface="+mj-lt"/>
                <a:cs typeface="Arial" charset="0"/>
              </a:rPr>
              <a:t>= (B+ C)(B+D</a:t>
            </a:r>
            <a:r>
              <a:rPr lang="en-US" sz="2200" dirty="0" smtClean="0"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Covering (T9’)		</a:t>
            </a:r>
            <a:r>
              <a:rPr lang="en-US" sz="2200" dirty="0" smtClean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Combining (T10)</a:t>
            </a:r>
            <a:r>
              <a:rPr lang="en-US" sz="2200" dirty="0" smtClean="0">
                <a:latin typeface="+mj-lt"/>
                <a:cs typeface="Arial" charset="0"/>
              </a:rPr>
              <a:t>       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Expansion			</a:t>
            </a:r>
            <a:r>
              <a:rPr lang="en-US" sz="2200" dirty="0" smtClean="0">
                <a:latin typeface="+mj-lt"/>
                <a:cs typeface="Arial" charset="0"/>
              </a:rPr>
              <a:t>P = 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+mj-lt"/>
                <a:cs typeface="Arial" charset="0"/>
              </a:rPr>
              <a:t>       				</a:t>
            </a:r>
            <a:r>
              <a:rPr lang="en-US" sz="2200" dirty="0" smtClean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Duplication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		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“Simplification” theorem</a:t>
            </a:r>
            <a:r>
              <a:rPr lang="en-US" sz="2200" dirty="0" smtClean="0">
                <a:latin typeface="+mj-lt"/>
                <a:cs typeface="Arial" charset="0"/>
              </a:rPr>
              <a:t>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	</a:t>
            </a: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+ A = P + A</a:t>
            </a:r>
            <a:endParaRPr lang="en-US" sz="2200" dirty="0" smtClean="0">
              <a:latin typeface="+mj-lt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3340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768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43669" y="2628124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619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722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5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809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4478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AB’C + ABC + A’BC	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</a:rPr>
              <a:t>     </a:t>
            </a:r>
            <a:r>
              <a:rPr lang="en-US" sz="2800" dirty="0" smtClean="0"/>
              <a:t>= AB’C + </a:t>
            </a:r>
            <a:r>
              <a:rPr lang="en-US" sz="2800" b="1" dirty="0" smtClean="0"/>
              <a:t>ABC + ABC</a:t>
            </a:r>
            <a:r>
              <a:rPr lang="en-US" sz="2800" dirty="0" smtClean="0"/>
              <a:t> + A’BC	T3’: </a:t>
            </a:r>
            <a:r>
              <a:rPr lang="en-US" sz="2800" dirty="0" err="1" smtClean="0"/>
              <a:t>Idempotency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= (AB’C+ABC) + (ABC+A’BC)	T7’: Associativity</a:t>
            </a:r>
          </a:p>
          <a:p>
            <a:pPr marL="0" indent="0">
              <a:buNone/>
            </a:pPr>
            <a:r>
              <a:rPr lang="en-US" sz="2800" dirty="0" smtClean="0"/>
              <a:t>      = AC + BC			T10: Combining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</a:t>
            </a:r>
            <a:r>
              <a:rPr lang="en-US" sz="3600" b="1" dirty="0"/>
              <a:t>4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44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solidFill>
                  <a:srgbClr val="0070C0"/>
                </a:solidFill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’)      	B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   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 				B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+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CD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= (B+ C)(B+D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Covering (T9’)		</a:t>
            </a:r>
            <a:r>
              <a:rPr lang="en-US" sz="2200" dirty="0" smtClean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Combining (T10)</a:t>
            </a:r>
            <a:r>
              <a:rPr lang="en-US" sz="2200" dirty="0" smtClean="0">
                <a:latin typeface="+mj-lt"/>
                <a:cs typeface="Arial" charset="0"/>
              </a:rPr>
              <a:t>       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Expansion			</a:t>
            </a:r>
            <a:r>
              <a:rPr lang="en-US" sz="2200" dirty="0" smtClean="0">
                <a:latin typeface="+mj-lt"/>
                <a:cs typeface="Arial" charset="0"/>
              </a:rPr>
              <a:t>P = 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+mj-lt"/>
                <a:cs typeface="Arial" charset="0"/>
              </a:rPr>
              <a:t>       				</a:t>
            </a:r>
            <a:r>
              <a:rPr lang="en-US" sz="2200" dirty="0" smtClean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Duplication</a:t>
            </a:r>
            <a:r>
              <a:rPr lang="en-US" sz="2200" b="1" dirty="0">
                <a:latin typeface="+mj-lt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		</a:t>
            </a:r>
            <a:r>
              <a:rPr lang="en-US" sz="2200" dirty="0" smtClean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“Simplification” theorem</a:t>
            </a:r>
            <a:r>
              <a:rPr lang="en-US" sz="2200" dirty="0" smtClean="0">
                <a:latin typeface="+mj-lt"/>
                <a:cs typeface="Arial" charset="0"/>
              </a:rPr>
              <a:t>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	</a:t>
            </a: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+ A = P + A</a:t>
            </a:r>
            <a:endParaRPr lang="en-US" sz="2200" dirty="0" smtClean="0">
              <a:latin typeface="+mj-lt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3340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768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34338" y="2609462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619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722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5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7951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447800" y="171313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AB + BC +B’D’ + AC’D’</a:t>
            </a:r>
          </a:p>
          <a:p>
            <a:pPr marL="0" indent="0">
              <a:buNone/>
            </a:pPr>
            <a:r>
              <a:rPr lang="en-US" sz="2000" b="1" dirty="0" smtClean="0"/>
              <a:t>Method 1:</a:t>
            </a:r>
          </a:p>
          <a:p>
            <a:pPr marL="0" indent="0">
              <a:buNone/>
            </a:pPr>
            <a:r>
              <a:rPr lang="en-US" sz="2000" dirty="0" smtClean="0"/>
              <a:t>     Y = AB + BC + B’D’ + (ABC’D’ + AB’C’D’)		T10: Combining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= (AB + ABC’D’) + BC + (B’D’ + AB’C’D’) 		T6: Commutativity</a:t>
            </a:r>
          </a:p>
          <a:p>
            <a:pPr marL="0" indent="0">
              <a:buNone/>
            </a:pPr>
            <a:r>
              <a:rPr lang="en-US" sz="2000" dirty="0" smtClean="0"/>
              <a:t>						T7: Associativity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= AB + BC + B’D’				T9: Covering</a:t>
            </a:r>
          </a:p>
          <a:p>
            <a:pPr marL="0" indent="0">
              <a:buNone/>
            </a:pPr>
            <a:r>
              <a:rPr lang="en-US" sz="2000" b="1" dirty="0"/>
              <a:t>Method </a:t>
            </a:r>
            <a:r>
              <a:rPr lang="en-US" sz="2000" b="1" dirty="0" smtClean="0"/>
              <a:t>2: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     Y </a:t>
            </a:r>
            <a:r>
              <a:rPr lang="en-US" sz="2000" dirty="0"/>
              <a:t>= </a:t>
            </a:r>
            <a:r>
              <a:rPr lang="en-US" sz="2000" b="1" dirty="0"/>
              <a:t>AB</a:t>
            </a:r>
            <a:r>
              <a:rPr lang="en-US" sz="2000" dirty="0"/>
              <a:t> + BC + </a:t>
            </a:r>
            <a:r>
              <a:rPr lang="en-US" sz="2000" b="1" dirty="0"/>
              <a:t>B’D</a:t>
            </a:r>
            <a:r>
              <a:rPr lang="en-US" sz="2000" dirty="0"/>
              <a:t>’ + </a:t>
            </a:r>
            <a:r>
              <a:rPr lang="en-US" sz="2000" dirty="0" smtClean="0"/>
              <a:t>AC’D</a:t>
            </a:r>
            <a:r>
              <a:rPr lang="en-US" sz="2000" dirty="0"/>
              <a:t>’ + </a:t>
            </a:r>
            <a:r>
              <a:rPr lang="en-US" sz="2000" b="1" dirty="0" smtClean="0"/>
              <a:t>AD’</a:t>
            </a:r>
            <a:r>
              <a:rPr lang="en-US" sz="2000" dirty="0"/>
              <a:t>		</a:t>
            </a:r>
            <a:r>
              <a:rPr lang="en-US" sz="2000" dirty="0" smtClean="0"/>
              <a:t>	T11: Consensus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smtClean="0"/>
              <a:t>   = AB </a:t>
            </a:r>
            <a:r>
              <a:rPr lang="en-US" sz="2000" dirty="0"/>
              <a:t>+ </a:t>
            </a:r>
            <a:r>
              <a:rPr lang="en-US" sz="2000" dirty="0" smtClean="0"/>
              <a:t>BC </a:t>
            </a:r>
            <a:r>
              <a:rPr lang="en-US" sz="2000" dirty="0"/>
              <a:t>+ </a:t>
            </a:r>
            <a:r>
              <a:rPr lang="en-US" sz="2000" dirty="0" smtClean="0"/>
              <a:t>B’D</a:t>
            </a:r>
            <a:r>
              <a:rPr lang="en-US" sz="2000" dirty="0"/>
              <a:t>’ + </a:t>
            </a:r>
            <a:r>
              <a:rPr lang="en-US" sz="2000" dirty="0" smtClean="0"/>
              <a:t>AD’ </a:t>
            </a:r>
            <a:r>
              <a:rPr lang="en-US" sz="2000" dirty="0"/>
              <a:t>		</a:t>
            </a:r>
            <a:r>
              <a:rPr lang="en-US" sz="2000" dirty="0" smtClean="0"/>
              <a:t>	T9: Covering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= AB + BC + B’D’				T11: Consensus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5: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0516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42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solidFill>
                  <a:srgbClr val="0070C0"/>
                </a:solidFill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’)      	B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   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 				B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+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CD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= (B+ C)(B+D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Covering (T9’)		</a:t>
            </a:r>
            <a:r>
              <a:rPr lang="en-US" sz="2200" dirty="0" smtClean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Combining (T10)</a:t>
            </a:r>
            <a:r>
              <a:rPr lang="en-US" sz="2200" dirty="0" smtClean="0">
                <a:latin typeface="+mj-lt"/>
                <a:cs typeface="Arial" charset="0"/>
              </a:rPr>
              <a:t>       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Expansion			</a:t>
            </a:r>
            <a:r>
              <a:rPr lang="en-US" sz="2200" dirty="0" smtClean="0">
                <a:latin typeface="+mj-lt"/>
                <a:cs typeface="Arial" charset="0"/>
              </a:rPr>
              <a:t>P = 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+mj-lt"/>
                <a:cs typeface="Arial" charset="0"/>
              </a:rPr>
              <a:t>       				</a:t>
            </a:r>
            <a:r>
              <a:rPr lang="en-US" sz="2200" dirty="0" smtClean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Duplication</a:t>
            </a:r>
            <a:r>
              <a:rPr lang="en-US" sz="2200" b="1" dirty="0">
                <a:latin typeface="+mj-lt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		</a:t>
            </a:r>
            <a:r>
              <a:rPr lang="en-US" sz="2200" dirty="0" smtClean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“Simplification” theorem</a:t>
            </a:r>
            <a:r>
              <a:rPr lang="en-US" sz="2200" dirty="0" smtClean="0">
                <a:latin typeface="+mj-lt"/>
                <a:cs typeface="Arial" charset="0"/>
              </a:rPr>
              <a:t>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	</a:t>
            </a: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+ A = P + A</a:t>
            </a:r>
            <a:endParaRPr lang="en-US" sz="2200" dirty="0" smtClean="0">
              <a:latin typeface="+mj-lt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01312" y="4782312"/>
            <a:ext cx="172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85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8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5829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(A + BC)(A + DE)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    </a:t>
            </a:r>
            <a:r>
              <a:rPr lang="en-US" sz="2000" b="1" dirty="0" smtClean="0"/>
              <a:t>Apply </a:t>
            </a:r>
            <a:r>
              <a:rPr lang="en-US" sz="2000" b="1" dirty="0"/>
              <a:t>T8’ first when possible: </a:t>
            </a:r>
            <a:r>
              <a:rPr lang="en-US" sz="2000" dirty="0" smtClean="0"/>
              <a:t>W+XZ </a:t>
            </a:r>
            <a:r>
              <a:rPr lang="en-US" sz="2000" dirty="0"/>
              <a:t>= </a:t>
            </a:r>
            <a:r>
              <a:rPr lang="en-US" sz="2000" dirty="0" smtClean="0"/>
              <a:t>(W+X)(W+Z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877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6: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3927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(A + BC)(A + DE)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    </a:t>
            </a:r>
            <a:r>
              <a:rPr lang="en-US" sz="2000" b="1" dirty="0" smtClean="0"/>
              <a:t>Apply </a:t>
            </a:r>
            <a:r>
              <a:rPr lang="en-US" sz="2000" b="1" dirty="0"/>
              <a:t>T8’ first when possible: </a:t>
            </a:r>
            <a:r>
              <a:rPr lang="en-US" sz="2000" dirty="0" smtClean="0"/>
              <a:t>W+XZ </a:t>
            </a:r>
            <a:r>
              <a:rPr lang="en-US" sz="2000" dirty="0"/>
              <a:t>= </a:t>
            </a:r>
            <a:r>
              <a:rPr lang="en-US" sz="2000" dirty="0" smtClean="0"/>
              <a:t>(W+X)(W+Z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Make: X = BC, Z = DE and rewrite equation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Y	= (A+X)(A+Z)		substitution (X=BC, Z=DE)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	= A + XZ			T8’: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A + BCDE		substitution</a:t>
            </a:r>
          </a:p>
          <a:p>
            <a:pPr marL="0" indent="0">
              <a:buNone/>
            </a:pPr>
            <a:r>
              <a:rPr lang="en-US" sz="2000" dirty="0" smtClean="0"/>
              <a:t>or </a:t>
            </a:r>
            <a:r>
              <a:rPr lang="en-US" sz="2000" b="1" dirty="0" smtClean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sz="2000" dirty="0" smtClean="0"/>
              <a:t>          Y	= AA + ADE + ABC + BCDE	T8: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        	= A </a:t>
            </a:r>
            <a:r>
              <a:rPr lang="en-US" sz="2000" dirty="0"/>
              <a:t>+ ADE + ABC + </a:t>
            </a:r>
            <a:r>
              <a:rPr lang="en-US" sz="2000" dirty="0" smtClean="0"/>
              <a:t>BCDE</a:t>
            </a:r>
            <a:r>
              <a:rPr lang="en-US" sz="2000" dirty="0"/>
              <a:t>	</a:t>
            </a:r>
            <a:r>
              <a:rPr lang="en-US" sz="2000" dirty="0" smtClean="0"/>
              <a:t>T3: </a:t>
            </a:r>
            <a:r>
              <a:rPr lang="en-US" sz="2000" dirty="0" err="1" smtClean="0"/>
              <a:t>Idempotency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        	= </a:t>
            </a:r>
            <a:r>
              <a:rPr lang="en-US" sz="2000" b="1" dirty="0"/>
              <a:t>A + ADE </a:t>
            </a:r>
            <a:r>
              <a:rPr lang="en-US" sz="2000" dirty="0"/>
              <a:t>+ ABC + BCDE		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/>
              <a:t> 	</a:t>
            </a:r>
            <a:r>
              <a:rPr lang="en-US" sz="2000" dirty="0" smtClean="0"/>
              <a:t>	= </a:t>
            </a:r>
            <a:r>
              <a:rPr lang="en-US" sz="2000" b="1" dirty="0" smtClean="0"/>
              <a:t>A             </a:t>
            </a:r>
            <a:r>
              <a:rPr lang="en-US" sz="2000" dirty="0" smtClean="0"/>
              <a:t>+ </a:t>
            </a:r>
            <a:r>
              <a:rPr lang="en-US" sz="2000" dirty="0"/>
              <a:t>ABC + </a:t>
            </a:r>
            <a:r>
              <a:rPr lang="en-US" sz="2000" dirty="0" smtClean="0"/>
              <a:t>BCDE	T9’: Covering</a:t>
            </a:r>
          </a:p>
          <a:p>
            <a:pPr>
              <a:buNone/>
            </a:pPr>
            <a:r>
              <a:rPr lang="en-US" sz="2000" dirty="0"/>
              <a:t> 		= </a:t>
            </a:r>
            <a:r>
              <a:rPr lang="en-US" sz="2000" dirty="0" smtClean="0"/>
              <a:t>A + BCDE</a:t>
            </a:r>
            <a:r>
              <a:rPr lang="en-US" sz="2000" dirty="0"/>
              <a:t>	</a:t>
            </a:r>
            <a:r>
              <a:rPr lang="en-US" sz="2000" dirty="0" smtClean="0"/>
              <a:t>	T9</a:t>
            </a:r>
            <a:r>
              <a:rPr lang="en-US" sz="2000" dirty="0"/>
              <a:t>’: </a:t>
            </a:r>
            <a:r>
              <a:rPr lang="en-US" sz="2000" dirty="0" smtClean="0"/>
              <a:t>Covering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877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6: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3371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All </a:t>
            </a:r>
            <a:r>
              <a:rPr lang="en-US" sz="2400" dirty="0" smtClean="0">
                <a:latin typeface="+mj-lt"/>
                <a:cs typeface="Arial" charset="0"/>
              </a:rPr>
              <a:t>Boolean equations </a:t>
            </a:r>
            <a:r>
              <a:rPr lang="en-US" sz="2400" dirty="0">
                <a:latin typeface="+mj-lt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Each row </a:t>
            </a:r>
            <a:r>
              <a:rPr lang="en-US" sz="2400" dirty="0" smtClean="0">
                <a:latin typeface="+mj-lt"/>
                <a:cs typeface="Arial" charset="0"/>
              </a:rPr>
              <a:t>has </a:t>
            </a:r>
            <a:r>
              <a:rPr lang="en-US" sz="2400" dirty="0">
                <a:latin typeface="+mj-lt"/>
                <a:cs typeface="Arial" charset="0"/>
              </a:rPr>
              <a:t>a </a:t>
            </a:r>
            <a:r>
              <a:rPr lang="en-US" sz="2400" b="1" dirty="0" err="1" smtClean="0">
                <a:latin typeface="+mj-lt"/>
                <a:cs typeface="Arial" charset="0"/>
              </a:rPr>
              <a:t>minterm</a:t>
            </a:r>
            <a:endParaRPr lang="en-US" sz="2400" b="1" dirty="0">
              <a:latin typeface="+mj-lt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290036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4" name="Visio" r:id="rId7" imgW="1766412" imgH="808736" progId="Visio.Drawing.11">
                  <p:embed/>
                </p:oleObj>
              </mc:Choice>
              <mc:Fallback>
                <p:oleObj name="Visio" r:id="rId7" imgW="1766412" imgH="8087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053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Y = (A + BC)(A + DE)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    </a:t>
            </a:r>
            <a:r>
              <a:rPr lang="en-US" sz="2000" b="1" dirty="0" smtClean="0"/>
              <a:t>Apply </a:t>
            </a:r>
            <a:r>
              <a:rPr lang="en-US" sz="2000" b="1" dirty="0"/>
              <a:t>T8’ first when possible: </a:t>
            </a:r>
            <a:r>
              <a:rPr lang="en-US" sz="2000" dirty="0" smtClean="0"/>
              <a:t>W+XZ </a:t>
            </a:r>
            <a:r>
              <a:rPr lang="en-US" sz="2000" dirty="0"/>
              <a:t>= </a:t>
            </a:r>
            <a:r>
              <a:rPr lang="en-US" sz="2000" dirty="0" smtClean="0"/>
              <a:t>(W+X)(W+Z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Make: X = BC, Z = DE and rewrite equation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Y	= (A+X)(A+Z)		substitution (X=BC, Z=DE)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	= A + XZ			T8’: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A + BCDE		substitution</a:t>
            </a:r>
          </a:p>
          <a:p>
            <a:pPr marL="0" indent="0">
              <a:buNone/>
            </a:pPr>
            <a:r>
              <a:rPr lang="en-US" sz="2000" dirty="0" smtClean="0"/>
              <a:t>or </a:t>
            </a:r>
            <a:r>
              <a:rPr lang="en-US" sz="2000" b="1" dirty="0" smtClean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sz="2000" dirty="0" smtClean="0"/>
              <a:t>          Y	= AA + ADE + ABC + BCDE	T8: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        	= A </a:t>
            </a:r>
            <a:r>
              <a:rPr lang="en-US" sz="2000" dirty="0"/>
              <a:t>+ ADE + ABC + </a:t>
            </a:r>
            <a:r>
              <a:rPr lang="en-US" sz="2000" dirty="0" smtClean="0"/>
              <a:t>BCDE</a:t>
            </a:r>
            <a:r>
              <a:rPr lang="en-US" sz="2000" dirty="0"/>
              <a:t>	</a:t>
            </a:r>
            <a:r>
              <a:rPr lang="en-US" sz="2000" dirty="0" smtClean="0"/>
              <a:t>T3: </a:t>
            </a:r>
            <a:r>
              <a:rPr lang="en-US" sz="2000" dirty="0" err="1" smtClean="0"/>
              <a:t>Idempotency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        	= </a:t>
            </a:r>
            <a:r>
              <a:rPr lang="en-US" sz="2000" b="1" dirty="0"/>
              <a:t>A + ADE </a:t>
            </a:r>
            <a:r>
              <a:rPr lang="en-US" sz="2000" dirty="0"/>
              <a:t>+ ABC + BCDE		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/>
              <a:t> 	</a:t>
            </a:r>
            <a:r>
              <a:rPr lang="en-US" sz="2000" dirty="0" smtClean="0"/>
              <a:t>	= </a:t>
            </a:r>
            <a:r>
              <a:rPr lang="en-US" sz="2000" b="1" dirty="0" smtClean="0"/>
              <a:t>A             </a:t>
            </a:r>
            <a:r>
              <a:rPr lang="en-US" sz="2000" dirty="0" smtClean="0"/>
              <a:t>+ </a:t>
            </a:r>
            <a:r>
              <a:rPr lang="en-US" sz="2000" dirty="0"/>
              <a:t>ABC + </a:t>
            </a:r>
            <a:r>
              <a:rPr lang="en-US" sz="2000" dirty="0" smtClean="0"/>
              <a:t>BCDE	T9’: Covering</a:t>
            </a:r>
          </a:p>
          <a:p>
            <a:pPr>
              <a:buNone/>
            </a:pPr>
            <a:r>
              <a:rPr lang="en-US" sz="2000" dirty="0"/>
              <a:t> 		= </a:t>
            </a:r>
            <a:r>
              <a:rPr lang="en-US" sz="2000" dirty="0" smtClean="0"/>
              <a:t>A + BCDE</a:t>
            </a:r>
            <a:r>
              <a:rPr lang="en-US" sz="2000" dirty="0"/>
              <a:t>	</a:t>
            </a:r>
            <a:r>
              <a:rPr lang="en-US" sz="2000" dirty="0" smtClean="0"/>
              <a:t>	T9</a:t>
            </a:r>
            <a:r>
              <a:rPr lang="en-US" sz="2000" dirty="0"/>
              <a:t>’: </a:t>
            </a:r>
            <a:r>
              <a:rPr lang="en-US" sz="2000" dirty="0" smtClean="0"/>
              <a:t>Covering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877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6: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3722914"/>
            <a:ext cx="2481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is called</a:t>
            </a:r>
          </a:p>
          <a:p>
            <a:r>
              <a:rPr lang="en-US" sz="2000" b="1" i="1" dirty="0" smtClean="0">
                <a:solidFill>
                  <a:srgbClr val="0070C0"/>
                </a:solidFill>
              </a:rPr>
              <a:t>multiplying out</a:t>
            </a:r>
          </a:p>
          <a:p>
            <a:r>
              <a:rPr lang="en-US" sz="2000" dirty="0" smtClean="0"/>
              <a:t>an expression to get</a:t>
            </a:r>
          </a:p>
          <a:p>
            <a:r>
              <a:rPr lang="en-US" sz="2000" dirty="0" smtClean="0"/>
              <a:t>sum-of-products (SOP) form.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2691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61" name="Rectangle 17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90600" y="990600"/>
            <a:ext cx="3810000" cy="4953000"/>
          </a:xfrm>
          <a:noFill/>
          <a:ln/>
        </p:spPr>
        <p:txBody>
          <a:bodyPr/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SOP – sum-of-products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POS – product-of-sums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81200114"/>
              </p:ext>
            </p:extLst>
          </p:nvPr>
        </p:nvGraphicFramePr>
        <p:xfrm>
          <a:off x="1600200" y="40386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4" name="VISIO" r:id="rId13" imgW="1287720" imgH="757080" progId="Visio.Drawing.6">
                  <p:embed/>
                </p:oleObj>
              </mc:Choice>
              <mc:Fallback>
                <p:oleObj name="VISIO" r:id="rId13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86217760"/>
              </p:ext>
            </p:extLst>
          </p:nvPr>
        </p:nvGraphicFramePr>
        <p:xfrm>
          <a:off x="1066800" y="1371600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5" name="VISIO" r:id="rId15" imgW="1280880" imgH="752040" progId="Visio.Drawing.6">
                  <p:embed/>
                </p:oleObj>
              </mc:Choice>
              <mc:Fallback>
                <p:oleObj name="VISIO" r:id="rId15" imgW="128088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1600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05400" y="46482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=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dirty="0" smtClean="0">
                <a:latin typeface="Times New Roman" pitchFamily="18" charset="0"/>
                <a:cs typeface="Arial" charset="0"/>
              </a:rPr>
              <a:t>Π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(0, 1, 3)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458075" y="47228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839075" y="47228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8448675" y="47228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81600" y="2209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dirty="0" smtClean="0">
                <a:latin typeface="Times New Roman" pitchFamily="18" charset="0"/>
                <a:cs typeface="Arial" charset="0"/>
              </a:rPr>
              <a:t>Σ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(2)</a:t>
            </a:r>
            <a:endParaRPr lang="en-US" sz="2400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0198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144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Review: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Canonical SOP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&amp; POS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Forms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053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7944" y="1066800"/>
            <a:ext cx="8262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 expression is in </a:t>
            </a:r>
            <a:r>
              <a:rPr lang="en-US" sz="3600" b="1" dirty="0" smtClean="0"/>
              <a:t>sum-of-products (SOP)</a:t>
            </a:r>
            <a:r>
              <a:rPr lang="en-US" sz="3600" dirty="0" smtClean="0"/>
              <a:t> form when all products contain literals only.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SOP form: Y = AB + BC’ + 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NOT</a:t>
            </a:r>
            <a:r>
              <a:rPr lang="en-US" sz="3600" dirty="0" smtClean="0"/>
              <a:t> SOP form: Y = DF + E(A’+B)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SOP form: Z = A + BC + DE’F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57943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Multiplying Out: SOP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6553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95400" y="15700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(A + C + D + E)(A +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    </a:t>
            </a:r>
            <a:r>
              <a:rPr lang="en-US" sz="2000" b="1" dirty="0" smtClean="0"/>
              <a:t>Apply </a:t>
            </a:r>
            <a:r>
              <a:rPr lang="en-US" sz="2000" b="1" dirty="0"/>
              <a:t>T8’ first when possible: </a:t>
            </a:r>
            <a:r>
              <a:rPr lang="en-US" sz="2000" dirty="0" smtClean="0"/>
              <a:t>W+XZ </a:t>
            </a:r>
            <a:r>
              <a:rPr lang="en-US" sz="2000" dirty="0"/>
              <a:t>= </a:t>
            </a:r>
            <a:r>
              <a:rPr lang="en-US" sz="2000" dirty="0" smtClean="0"/>
              <a:t>(W+X)(W+Z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Make: X = (C+D+E), Z = B and rewrite equation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Y	= (A+X)(A+Z)			substitution (X=(C+D+E), Z=B)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	= A + XZ				T8’: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A + (C+D+E)B			substitution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A + BC + BD + BE		T8: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or </a:t>
            </a:r>
            <a:r>
              <a:rPr lang="en-US" sz="2000" b="1" dirty="0" smtClean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sz="2000" dirty="0" smtClean="0"/>
              <a:t>          Y	= AA+AB+AC+BC+AD+BD+AE+BE 	T8: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        	= </a:t>
            </a:r>
            <a:r>
              <a:rPr lang="en-US" sz="2000" b="1" dirty="0" smtClean="0"/>
              <a:t>A</a:t>
            </a:r>
            <a:r>
              <a:rPr lang="en-US" sz="2000" dirty="0" smtClean="0"/>
              <a:t>+AB+AC+AD+AE+BC+BD+BE</a:t>
            </a:r>
            <a:r>
              <a:rPr lang="en-US" sz="2000" dirty="0"/>
              <a:t>	</a:t>
            </a:r>
            <a:r>
              <a:rPr lang="en-US" sz="2000" dirty="0" smtClean="0"/>
              <a:t>T3: </a:t>
            </a:r>
            <a:r>
              <a:rPr lang="en-US" sz="2000" dirty="0" err="1" smtClean="0"/>
              <a:t>Idempotency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        	= A + BC + BD + BE		T9’: Covering</a:t>
            </a:r>
            <a:r>
              <a:rPr lang="en-US" sz="2000" b="1" dirty="0" smtClean="0"/>
              <a:t> </a:t>
            </a:r>
            <a:r>
              <a:rPr lang="en-US" sz="2000" dirty="0"/>
              <a:t>		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923706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Multiplying Out: SOP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7278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7944" y="1066800"/>
            <a:ext cx="80336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 expression is in </a:t>
            </a:r>
            <a:r>
              <a:rPr lang="en-US" sz="3600" b="1" dirty="0" smtClean="0"/>
              <a:t>product-of-sums (POS)</a:t>
            </a:r>
            <a:r>
              <a:rPr lang="en-US" sz="3600" dirty="0" smtClean="0"/>
              <a:t> form when all sums contain literals only.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POS form: Y = (A+B)(C+D)(E’+F)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NOT</a:t>
            </a:r>
            <a:r>
              <a:rPr lang="en-US" sz="3600" dirty="0" smtClean="0"/>
              <a:t> POS form: Y = (D+E)(F’+GH)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POS form: Z = A(B+C)(D+E’)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r>
              <a:rPr lang="en-US" sz="3600" b="1" dirty="0" smtClean="0"/>
              <a:t>Canonical POS form</a:t>
            </a:r>
            <a:r>
              <a:rPr lang="en-US" sz="3600" dirty="0"/>
              <a:t>:</a:t>
            </a:r>
            <a:r>
              <a:rPr lang="en-US" sz="3600" dirty="0" smtClean="0"/>
              <a:t> each product contains 1 of each literal.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57943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Factoring: POS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199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90600" y="171313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(A + B’CDE)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    </a:t>
            </a:r>
            <a:r>
              <a:rPr lang="en-US" sz="2000" b="1" dirty="0" smtClean="0"/>
              <a:t>Apply </a:t>
            </a:r>
            <a:r>
              <a:rPr lang="en-US" sz="2000" b="1" dirty="0"/>
              <a:t>T8’ first when possible: </a:t>
            </a:r>
            <a:r>
              <a:rPr lang="en-US" sz="2000" dirty="0" smtClean="0"/>
              <a:t>W+XZ </a:t>
            </a:r>
            <a:r>
              <a:rPr lang="en-US" sz="2000" dirty="0"/>
              <a:t>= </a:t>
            </a:r>
            <a:r>
              <a:rPr lang="en-US" sz="2000" dirty="0" smtClean="0"/>
              <a:t>(W+X)(W+Z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Make: X = B’C, Z = DE and rewrite equation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Y	= (A+XZ)				substitution (X=B’C, Z=DE)</a:t>
            </a:r>
          </a:p>
          <a:p>
            <a:pPr marL="0" indent="0">
              <a:buNone/>
            </a:pPr>
            <a:r>
              <a:rPr lang="en-US" sz="2000" dirty="0"/>
              <a:t> 	= (A+B’C)(A+DE) 			T8’: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	= (A+B’)(A+C)(A+D)(A+E) 		T8’: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Factoring: POS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1790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36171" y="1713131"/>
            <a:ext cx="8436429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AB + C’DE + F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    </a:t>
            </a:r>
            <a:r>
              <a:rPr lang="en-US" sz="2000" b="1" dirty="0" smtClean="0"/>
              <a:t>Apply </a:t>
            </a:r>
            <a:r>
              <a:rPr lang="en-US" sz="2000" b="1" dirty="0"/>
              <a:t>T8’ first when possible: </a:t>
            </a:r>
            <a:r>
              <a:rPr lang="en-US" sz="2000" dirty="0" smtClean="0"/>
              <a:t>W+XZ </a:t>
            </a:r>
            <a:r>
              <a:rPr lang="en-US" sz="2000" dirty="0"/>
              <a:t>= </a:t>
            </a:r>
            <a:r>
              <a:rPr lang="en-US" sz="2000" dirty="0" smtClean="0"/>
              <a:t>(W+X)(W+Z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Make: W = AB, X = C’, Z = DE and rewrite equation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Y	= (W+XZ) + F		   	substitution </a:t>
            </a:r>
            <a:r>
              <a:rPr lang="en-US" sz="2000" dirty="0"/>
              <a:t>W = AB, X = C’, Z = DE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	= </a:t>
            </a:r>
            <a:r>
              <a:rPr lang="en-US" sz="2000" dirty="0" smtClean="0"/>
              <a:t>(W+X)(W+Z) + F </a:t>
            </a:r>
            <a:r>
              <a:rPr lang="en-US" sz="2000" dirty="0"/>
              <a:t>	</a:t>
            </a:r>
            <a:r>
              <a:rPr lang="en-US" sz="2000" dirty="0" smtClean="0"/>
              <a:t>  	T8</a:t>
            </a:r>
            <a:r>
              <a:rPr lang="en-US" sz="2000" dirty="0"/>
              <a:t>’: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	= (AB+C’)(AB+DE)+F   		substitution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(A+C’)(B+C’)(AB+D)(AB+E)+F	T8’: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(A+C’)(B+C’)(A+D)(B+D)(A+E)(B+E)+F	             T8</a:t>
            </a:r>
            <a:r>
              <a:rPr lang="en-US" sz="2000" dirty="0"/>
              <a:t>’: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= (A+C’+F)(B+C’+F)(A+D+F)(B+D+F)(A+E+F)(B+E+F)   T8</a:t>
            </a:r>
            <a:r>
              <a:rPr lang="en-US" sz="2000" dirty="0"/>
              <a:t>’: </a:t>
            </a:r>
            <a:r>
              <a:rPr lang="en-US" sz="2000" dirty="0" err="1" smtClean="0"/>
              <a:t>Distributivity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6171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Factoring: POS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6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20342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•B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 = 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DeMorgan’s</a:t>
                      </a:r>
                      <a:r>
                        <a:rPr lang="en-US" sz="2400" baseline="0" dirty="0" smtClean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743200" y="20574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434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0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81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76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6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000" y="3228945"/>
            <a:ext cx="7381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complement 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product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sum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complements</a:t>
            </a:r>
            <a:endParaRPr lang="en-US" sz="3200" b="1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61277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•B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 = 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DeMorgan’s</a:t>
                      </a:r>
                      <a:r>
                        <a:rPr lang="en-US" sz="2400" baseline="0" dirty="0" smtClean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2743200" y="20574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34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00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81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53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6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Theorem: Dual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40042"/>
              </p:ext>
            </p:extLst>
          </p:nvPr>
        </p:nvGraphicFramePr>
        <p:xfrm>
          <a:off x="12923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23"/>
                <a:gridCol w="2449554"/>
                <a:gridCol w="2119142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#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Dual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•B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 = 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baseline="0" dirty="0" smtClean="0"/>
                        <a:t>+</a:t>
                      </a:r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 = 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DeMorgan’s</a:t>
                      </a:r>
                      <a:r>
                        <a:rPr lang="en-US" sz="2400" baseline="0" dirty="0" smtClean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840992" y="20320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997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569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379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41672" y="204216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670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242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052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2236" y="2893665"/>
            <a:ext cx="73812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of the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product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sum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complements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Dual: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complement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sum</a:t>
            </a:r>
          </a:p>
          <a:p>
            <a:pPr algn="ctr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product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complements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.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88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10475</TotalTime>
  <Words>4964</Words>
  <Application>Microsoft Office PowerPoint</Application>
  <PresentationFormat>On-screen Show (4:3)</PresentationFormat>
  <Paragraphs>1462</Paragraphs>
  <Slides>152</Slides>
  <Notes>151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152</vt:i4>
      </vt:variant>
    </vt:vector>
  </HeadingPairs>
  <TitlesOfParts>
    <vt:vector size="156" baseType="lpstr">
      <vt:lpstr>Office Theme</vt:lpstr>
      <vt:lpstr>VISIO</vt:lpstr>
      <vt:lpstr>Microsoft Visio Drawing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Sum-of-Products Form</vt:lpstr>
      <vt:lpstr>Sum-of-Products Form</vt:lpstr>
      <vt:lpstr>Sum-of-Products Form</vt:lpstr>
      <vt:lpstr>Sum-of-Products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sharris</cp:lastModifiedBy>
  <cp:revision>75</cp:revision>
  <dcterms:created xsi:type="dcterms:W3CDTF">2012-08-07T04:56:47Z</dcterms:created>
  <dcterms:modified xsi:type="dcterms:W3CDTF">2017-09-22T22:33:39Z</dcterms:modified>
</cp:coreProperties>
</file>