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6.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2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9.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0.xml" ContentType="application/vnd.openxmlformats-officedocument.presentationml.notesSlide+xml"/>
  <Override PartName="/ppt/tags/tag105.xml" ContentType="application/vnd.openxmlformats-officedocument.presentationml.tags+xml"/>
  <Override PartName="/ppt/notesSlides/notesSlide3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2.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3.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34.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5.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36.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37.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38.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9.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4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41.xml" ContentType="application/vnd.openxmlformats-officedocument.presentationml.notesSlide+xml"/>
  <Override PartName="/ppt/tags/tag141.xml" ContentType="application/vnd.openxmlformats-officedocument.presentationml.tags+xml"/>
  <Override PartName="/ppt/notesSlides/notesSlide42.xml" ContentType="application/vnd.openxmlformats-officedocument.presentationml.notesSlide+xml"/>
  <Override PartName="/ppt/tags/tag142.xml" ContentType="application/vnd.openxmlformats-officedocument.presentationml.tags+xml"/>
  <Override PartName="/ppt/notesSlides/notesSlide43.xml" ContentType="application/vnd.openxmlformats-officedocument.presentationml.notesSlide+xml"/>
  <Override PartName="/ppt/tags/tag143.xml" ContentType="application/vnd.openxmlformats-officedocument.presentationml.tags+xml"/>
  <Override PartName="/ppt/notesSlides/notesSlide44.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45.xml" ContentType="application/vnd.openxmlformats-officedocument.presentationml.notesSlide+xml"/>
  <Override PartName="/ppt/tags/tag146.xml" ContentType="application/vnd.openxmlformats-officedocument.presentationml.tags+xml"/>
  <Override PartName="/ppt/notesSlides/notesSlide46.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7.xml" ContentType="application/vnd.openxmlformats-officedocument.presentationml.notesSlide+xml"/>
  <Override PartName="/ppt/tags/tag150.xml" ContentType="application/vnd.openxmlformats-officedocument.presentationml.tags+xml"/>
  <Override PartName="/ppt/notesSlides/notesSlide48.xml" ContentType="application/vnd.openxmlformats-officedocument.presentationml.notesSlide+xml"/>
  <Override PartName="/ppt/tags/tag151.xml" ContentType="application/vnd.openxmlformats-officedocument.presentationml.tags+xml"/>
  <Override PartName="/ppt/notesSlides/notesSlide49.xml" ContentType="application/vnd.openxmlformats-officedocument.presentationml.notesSlide+xml"/>
  <Override PartName="/ppt/tags/tag152.xml" ContentType="application/vnd.openxmlformats-officedocument.presentationml.tags+xml"/>
  <Override PartName="/ppt/notesSlides/notesSlide50.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51.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52.xml" ContentType="application/vnd.openxmlformats-officedocument.presentationml.notesSlide+xml"/>
  <Override PartName="/ppt/tags/tag161.xml" ContentType="application/vnd.openxmlformats-officedocument.presentationml.tags+xml"/>
  <Override PartName="/ppt/notesSlides/notesSlide53.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54.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55.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56.xml" ContentType="application/vnd.openxmlformats-officedocument.presentationml.notesSlide+xml"/>
  <Override PartName="/ppt/tags/tag170.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71.xml" ContentType="application/vnd.openxmlformats-officedocument.presentationml.tags+xml"/>
  <Override PartName="/ppt/notesSlides/notesSlide60.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75.xml" ContentType="application/vnd.openxmlformats-officedocument.presentationml.tags+xml"/>
  <Override PartName="/ppt/notesSlides/notesSlide63.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64.xml" ContentType="application/vnd.openxmlformats-officedocument.presentationml.notesSlide+xml"/>
  <Override PartName="/ppt/tags/tag179.xml" ContentType="application/vnd.openxmlformats-officedocument.presentationml.tags+xml"/>
  <Override PartName="/ppt/notesSlides/notesSlide65.xml" ContentType="application/vnd.openxmlformats-officedocument.presentationml.notesSlide+xml"/>
  <Override PartName="/ppt/tags/tag180.xml" ContentType="application/vnd.openxmlformats-officedocument.presentationml.tags+xml"/>
  <Override PartName="/ppt/notesSlides/notesSlide66.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notesSlides/notesSlide67.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notesSlides/notesSlide68.xml" ContentType="application/vnd.openxmlformats-officedocument.presentationml.notesSlide+xml"/>
  <Override PartName="/ppt/tags/tag185.xml" ContentType="application/vnd.openxmlformats-officedocument.presentationml.tags+xml"/>
  <Override PartName="/ppt/notesSlides/notesSlide69.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70.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71.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72.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73.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74.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5.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76.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77.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78.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79.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80.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81.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82.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83.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84.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85.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86.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87.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88.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89.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90.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notesSlides/notesSlide91.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92.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notesSlides/notesSlide93.xml" ContentType="application/vnd.openxmlformats-officedocument.presentationml.notesSlide+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94.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95.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96.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97.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98.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notesSlides/notesSlide99.xml" ContentType="application/vnd.openxmlformats-officedocument.presentationml.notesSlide+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notesSlides/notesSlide100.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101.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notesSlides/notesSlide102.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notesSlides/notesSlide103.xml" ContentType="application/vnd.openxmlformats-officedocument.presentationml.notesSlide+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104.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105.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106.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notesSlides/notesSlide107.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6" r:id="rId2"/>
    <p:sldId id="361" r:id="rId3"/>
    <p:sldId id="458" r:id="rId4"/>
    <p:sldId id="459" r:id="rId5"/>
    <p:sldId id="460" r:id="rId6"/>
    <p:sldId id="461" r:id="rId7"/>
    <p:sldId id="462" r:id="rId8"/>
    <p:sldId id="463" r:id="rId9"/>
    <p:sldId id="464" r:id="rId10"/>
    <p:sldId id="585" r:id="rId11"/>
    <p:sldId id="466" r:id="rId12"/>
    <p:sldId id="559" r:id="rId13"/>
    <p:sldId id="468" r:id="rId14"/>
    <p:sldId id="469" r:id="rId15"/>
    <p:sldId id="471" r:id="rId16"/>
    <p:sldId id="560" r:id="rId17"/>
    <p:sldId id="472" r:id="rId18"/>
    <p:sldId id="473" r:id="rId19"/>
    <p:sldId id="474" r:id="rId20"/>
    <p:sldId id="475" r:id="rId21"/>
    <p:sldId id="476" r:id="rId22"/>
    <p:sldId id="477" r:id="rId23"/>
    <p:sldId id="478" r:id="rId24"/>
    <p:sldId id="479" r:id="rId25"/>
    <p:sldId id="561" r:id="rId26"/>
    <p:sldId id="481" r:id="rId27"/>
    <p:sldId id="482" r:id="rId28"/>
    <p:sldId id="562" r:id="rId29"/>
    <p:sldId id="484" r:id="rId30"/>
    <p:sldId id="485" r:id="rId31"/>
    <p:sldId id="486" r:id="rId32"/>
    <p:sldId id="586" r:id="rId33"/>
    <p:sldId id="487" r:id="rId34"/>
    <p:sldId id="488" r:id="rId35"/>
    <p:sldId id="489" r:id="rId36"/>
    <p:sldId id="563" r:id="rId37"/>
    <p:sldId id="492" r:id="rId38"/>
    <p:sldId id="564" r:id="rId39"/>
    <p:sldId id="565" r:id="rId40"/>
    <p:sldId id="494" r:id="rId41"/>
    <p:sldId id="496" r:id="rId42"/>
    <p:sldId id="566" r:id="rId43"/>
    <p:sldId id="497" r:id="rId44"/>
    <p:sldId id="498" r:id="rId45"/>
    <p:sldId id="499" r:id="rId46"/>
    <p:sldId id="500" r:id="rId47"/>
    <p:sldId id="501" r:id="rId48"/>
    <p:sldId id="589" r:id="rId49"/>
    <p:sldId id="587" r:id="rId50"/>
    <p:sldId id="502" r:id="rId51"/>
    <p:sldId id="503" r:id="rId52"/>
    <p:sldId id="505" r:id="rId53"/>
    <p:sldId id="567" r:id="rId54"/>
    <p:sldId id="568" r:id="rId55"/>
    <p:sldId id="507" r:id="rId56"/>
    <p:sldId id="509" r:id="rId57"/>
    <p:sldId id="569" r:id="rId58"/>
    <p:sldId id="510" r:id="rId59"/>
    <p:sldId id="511" r:id="rId60"/>
    <p:sldId id="512" r:id="rId61"/>
    <p:sldId id="513" r:id="rId62"/>
    <p:sldId id="514" r:id="rId63"/>
    <p:sldId id="515" r:id="rId64"/>
    <p:sldId id="516" r:id="rId65"/>
    <p:sldId id="588" r:id="rId66"/>
    <p:sldId id="517" r:id="rId67"/>
    <p:sldId id="518" r:id="rId68"/>
    <p:sldId id="519" r:id="rId69"/>
    <p:sldId id="520" r:id="rId70"/>
    <p:sldId id="521" r:id="rId71"/>
    <p:sldId id="522" r:id="rId72"/>
    <p:sldId id="570" r:id="rId73"/>
    <p:sldId id="571" r:id="rId74"/>
    <p:sldId id="525" r:id="rId75"/>
    <p:sldId id="572" r:id="rId76"/>
    <p:sldId id="573" r:id="rId77"/>
    <p:sldId id="528" r:id="rId78"/>
    <p:sldId id="574" r:id="rId79"/>
    <p:sldId id="530" r:id="rId80"/>
    <p:sldId id="575" r:id="rId81"/>
    <p:sldId id="576" r:id="rId82"/>
    <p:sldId id="533" r:id="rId83"/>
    <p:sldId id="592" r:id="rId84"/>
    <p:sldId id="536" r:id="rId85"/>
    <p:sldId id="591" r:id="rId86"/>
    <p:sldId id="577" r:id="rId87"/>
    <p:sldId id="578" r:id="rId88"/>
    <p:sldId id="579" r:id="rId89"/>
    <p:sldId id="580" r:id="rId90"/>
    <p:sldId id="539" r:id="rId91"/>
    <p:sldId id="540" r:id="rId92"/>
    <p:sldId id="541" r:id="rId93"/>
    <p:sldId id="542" r:id="rId94"/>
    <p:sldId id="543" r:id="rId95"/>
    <p:sldId id="544" r:id="rId96"/>
    <p:sldId id="545" r:id="rId97"/>
    <p:sldId id="546" r:id="rId98"/>
    <p:sldId id="547" r:id="rId99"/>
    <p:sldId id="581" r:id="rId100"/>
    <p:sldId id="549" r:id="rId101"/>
    <p:sldId id="550" r:id="rId102"/>
    <p:sldId id="551" r:id="rId103"/>
    <p:sldId id="553" r:id="rId104"/>
    <p:sldId id="582" r:id="rId105"/>
    <p:sldId id="554" r:id="rId106"/>
    <p:sldId id="556" r:id="rId107"/>
    <p:sldId id="583" r:id="rId108"/>
    <p:sldId id="558" r:id="rId109"/>
    <p:sldId id="584"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1" autoAdjust="0"/>
    <p:restoredTop sz="78046" autoAdjust="0"/>
  </p:normalViewPr>
  <p:slideViewPr>
    <p:cSldViewPr>
      <p:cViewPr varScale="1">
        <p:scale>
          <a:sx n="63" d="100"/>
          <a:sy n="63" d="100"/>
        </p:scale>
        <p:origin x="-197" y="-4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wmf"/><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4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9/25/2017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AAD16-29C4-4B0D-9509-B54CCCEEDE43}" type="slidenum">
              <a:rPr lang="en-US"/>
              <a:pPr/>
              <a:t>2</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11</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B5160-BE02-4DC6-803D-717C32EB1A4C}" type="slidenum">
              <a:rPr lang="en-US"/>
              <a:pPr/>
              <a:t>101</a:t>
            </a:fld>
            <a:endParaRPr lang="en-US"/>
          </a:p>
        </p:txBody>
      </p:sp>
      <p:sp>
        <p:nvSpPr>
          <p:cNvPr id="1154050" name="Rectangle 2"/>
          <p:cNvSpPr>
            <a:spLocks noGrp="1" noRot="1" noChangeAspect="1" noChangeArrowheads="1" noTextEdit="1"/>
          </p:cNvSpPr>
          <p:nvPr>
            <p:ph type="sldImg"/>
          </p:nvPr>
        </p:nvSpPr>
        <p:spPr>
          <a:ln/>
        </p:spPr>
      </p:sp>
      <p:sp>
        <p:nvSpPr>
          <p:cNvPr id="115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F064B-F6E5-4689-8D43-7268D02714BD}" type="slidenum">
              <a:rPr lang="en-US"/>
              <a:pPr/>
              <a:t>102</a:t>
            </a:fld>
            <a:endParaRPr lang="en-US"/>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103</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104</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8C314-482E-41A2-8DA9-AED6D2F6D02D}" type="slidenum">
              <a:rPr lang="en-US"/>
              <a:pPr/>
              <a:t>105</a:t>
            </a:fld>
            <a:endParaRPr lang="en-US"/>
          </a:p>
        </p:txBody>
      </p:sp>
      <p:sp>
        <p:nvSpPr>
          <p:cNvPr id="1156098" name="Rectangle 2"/>
          <p:cNvSpPr>
            <a:spLocks noGrp="1" noRot="1" noChangeAspect="1" noChangeArrowheads="1" noTextEdit="1"/>
          </p:cNvSpPr>
          <p:nvPr>
            <p:ph type="sldImg"/>
          </p:nvPr>
        </p:nvSpPr>
        <p:spPr>
          <a:ln/>
        </p:spPr>
      </p:sp>
      <p:sp>
        <p:nvSpPr>
          <p:cNvPr id="115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106</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107</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108</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109</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12</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9B89C-3EE3-48D7-AF0B-13CE0D931477}" type="slidenum">
              <a:rPr lang="en-US"/>
              <a:pPr/>
              <a:t>13</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9D0C8-A7AE-440B-A8FE-D8200FFEF26E}" type="slidenum">
              <a:rPr lang="en-US"/>
              <a:pPr/>
              <a:t>14</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16</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DB552-9272-40F2-845C-204B1D69DBDB}" type="slidenum">
              <a:rPr lang="en-US"/>
              <a:pPr/>
              <a:t>17</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6CAEC-6C48-467D-8130-0D7E6E08AB74}" type="slidenum">
              <a:rPr lang="en-US"/>
              <a:pPr/>
              <a:t>18</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1820B-11B3-4E47-8DA8-EF0BB49D8E6A}" type="slidenum">
              <a:rPr lang="en-US"/>
              <a:pPr/>
              <a:t>19</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81123-E7F4-472C-B1F2-BC7FF42E54A8}" type="slidenum">
              <a:rPr lang="en-US"/>
              <a:pPr/>
              <a:t>20</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8E45E-7509-41D4-A527-1E19CBA323BC}" type="slidenum">
              <a:rPr lang="en-US"/>
              <a:pPr/>
              <a:t>3</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AEE0A-4F0B-400F-AFAD-6EE6551C831C}" type="slidenum">
              <a:rPr lang="en-US"/>
              <a:pPr/>
              <a:t>21</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22</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35A8-F182-4E26-8D3B-7F190794F632}" type="slidenum">
              <a:rPr lang="en-US"/>
              <a:pPr/>
              <a:t>23</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26F94-2E4A-459B-BD4E-E2B26FDEE0AB}" type="slidenum">
              <a:rPr lang="en-US"/>
              <a:pPr/>
              <a:t>26</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27</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28</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9D7CD-E42A-4D59-B663-08F5640C19AE}" type="slidenum">
              <a:rPr lang="en-US"/>
              <a:pPr/>
              <a:t>29</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647D4-F49E-4E01-A75A-BDD43C5D64E5}" type="slidenum">
              <a:rPr lang="en-US"/>
              <a:pPr/>
              <a:t>30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1D1F9-1FC3-46FB-9867-1CD1BC8C10A3}" type="slidenum">
              <a:rPr lang="en-US"/>
              <a:pPr/>
              <a:t>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31</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32</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0410-379E-485A-B746-B1738B1FAA5A}" type="slidenum">
              <a:rPr lang="en-US"/>
              <a:pPr/>
              <a:t>33</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B3A-CAEB-4752-A358-C0BEA022CF69}" type="slidenum">
              <a:rPr lang="en-US"/>
              <a:pPr/>
              <a:t>34</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35</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36</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37</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38</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39</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40</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D4312-8977-4F80-AA52-ABB01A077599}" type="slidenum">
              <a:rPr lang="en-US"/>
              <a:pPr/>
              <a:t>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41</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42</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33E6-F610-4A42-895D-5660907B102C}" type="slidenum">
              <a:rPr lang="en-US"/>
              <a:pPr/>
              <a:t>43</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7C5A3-38BE-40EB-97FE-DF4586642641}" type="slidenum">
              <a:rPr lang="en-US"/>
              <a:pPr/>
              <a:t>44</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6035-2815-429E-996F-7F771C5247D7}" type="slidenum">
              <a:rPr lang="en-US"/>
              <a:pPr/>
              <a:t>45</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3A673-15E4-43FD-9820-18EED3E60DF9}" type="slidenum">
              <a:rPr lang="en-US"/>
              <a:pPr/>
              <a:t>46</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47</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48</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49</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50</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844-8467-4118-A647-F5CB2BAE7A77}" type="slidenum">
              <a:rPr lang="en-US"/>
              <a:pPr/>
              <a:t>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51</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52</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53</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54</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55</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56</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57</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58</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5651C-EBAB-449E-86FD-A0A6D2718334}" type="slidenum">
              <a:rPr lang="en-US"/>
              <a:pPr/>
              <a:t>59</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60</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8C2B-079B-4CA4-B588-26F772BF6F31}" type="slidenum">
              <a:rPr lang="en-US"/>
              <a:pPr/>
              <a:t>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8685C-D1B0-4D8B-B0A5-2B18BF8B052D}" type="slidenum">
              <a:rPr lang="en-US"/>
              <a:pPr/>
              <a:t>61</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C99AA-8100-4649-997E-E119C710D76B}" type="slidenum">
              <a:rPr lang="en-US"/>
              <a:pPr/>
              <a:t>62</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EB43B-2887-4459-945B-4649A99177B0}" type="slidenum">
              <a:rPr lang="en-US"/>
              <a:pPr/>
              <a:t>63</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E4387-E047-4D0D-A470-32D5B95B03F5}" type="slidenum">
              <a:rPr lang="en-US"/>
              <a:pPr/>
              <a:t>64</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65</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66</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45660-5D1A-41E8-80AC-2EC751F426AC}" type="slidenum">
              <a:rPr lang="en-US"/>
              <a:pPr/>
              <a:t>67</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8D95AF-4C32-4A22-A632-E6C6BB834A4F}" type="slidenum">
              <a:rPr lang="en-US"/>
              <a:pPr/>
              <a:t>68</a:t>
            </a:fld>
            <a:endParaRPr lang="en-US"/>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02B60-314C-45E6-97D3-A6CB3B568149}" type="slidenum">
              <a:rPr lang="en-US"/>
              <a:pPr/>
              <a:t>69</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5CF6E-7985-4E77-ADCF-CC1AA81B0575}" type="slidenum">
              <a:rPr lang="en-US"/>
              <a:pPr/>
              <a:t>70</a:t>
            </a:fld>
            <a:endParaRPr lang="en-US"/>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F05F-36A8-493F-8B3B-BD855B82DF9D}" type="slidenum">
              <a:rPr lang="en-US"/>
              <a:pPr/>
              <a:t>8</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E9D45-AC74-4F21-9477-A73258DD0C8C}" type="slidenum">
              <a:rPr lang="en-US"/>
              <a:pPr/>
              <a:t>71</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72</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73</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74</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75</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76</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77</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78</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79</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80</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81</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E50DB-8A24-4D82-818C-77CFD632D8A1}" type="slidenum">
              <a:rPr lang="en-US"/>
              <a:pPr/>
              <a:t>82</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83</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84</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85</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86</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87</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88</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89</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90</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10</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6BE2C-769A-4772-A2A7-04BAFD39B4D3}" type="slidenum">
              <a:rPr lang="en-US"/>
              <a:pPr/>
              <a:t>91</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FD534-8102-4C70-981A-B91BF5D0BD15}" type="slidenum">
              <a:rPr lang="en-US"/>
              <a:pPr/>
              <a:t>92</a:t>
            </a:fld>
            <a:endParaRPr lang="en-US"/>
          </a:p>
        </p:txBody>
      </p:sp>
      <p:sp>
        <p:nvSpPr>
          <p:cNvPr id="1145858" name="Rectangle 2"/>
          <p:cNvSpPr>
            <a:spLocks noGrp="1" noRot="1" noChangeAspect="1" noChangeArrowheads="1" noTextEdit="1"/>
          </p:cNvSpPr>
          <p:nvPr>
            <p:ph type="sldImg"/>
          </p:nvPr>
        </p:nvSpPr>
        <p:spPr>
          <a:ln/>
        </p:spPr>
      </p:sp>
      <p:sp>
        <p:nvSpPr>
          <p:cNvPr id="114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43EDD-2402-4025-9301-04A68722F7A5}" type="slidenum">
              <a:rPr lang="en-US"/>
              <a:pPr/>
              <a:t>93</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9D6EC-A901-41AE-B0D3-BB8AB40B09A7}" type="slidenum">
              <a:rPr lang="en-US"/>
              <a:pPr/>
              <a:t>94</a:t>
            </a:fld>
            <a:endParaRPr 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4D7EA7-8485-4F46-9ECE-6C17A06C1684}" type="slidenum">
              <a:rPr lang="en-US"/>
              <a:pPr/>
              <a:t>95</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12666-4D26-4316-8569-176DB7E2413B}" type="slidenum">
              <a:rPr lang="en-US"/>
              <a:pPr/>
              <a:t>96</a:t>
            </a:fld>
            <a:endParaRPr lang="en-US"/>
          </a:p>
        </p:txBody>
      </p:sp>
      <p:sp>
        <p:nvSpPr>
          <p:cNvPr id="1149954" name="Rectangle 2"/>
          <p:cNvSpPr>
            <a:spLocks noGrp="1" noRot="1" noChangeAspect="1" noChangeArrowheads="1" noTextEdit="1"/>
          </p:cNvSpPr>
          <p:nvPr>
            <p:ph type="sldImg"/>
          </p:nvPr>
        </p:nvSpPr>
        <p:spPr>
          <a:ln/>
        </p:spPr>
      </p:sp>
      <p:sp>
        <p:nvSpPr>
          <p:cNvPr id="114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5FF5E-5707-4E1E-8632-46B73F03C4DA}" type="slidenum">
              <a:rPr lang="en-US"/>
              <a:pPr/>
              <a:t>97</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871A7-81F4-4CD6-8D7C-595E015E504E}" type="slidenum">
              <a:rPr lang="en-US"/>
              <a:pPr/>
              <a:t>98</a:t>
            </a:fld>
            <a:endParaRPr lang="en-US"/>
          </a:p>
        </p:txBody>
      </p:sp>
      <p:sp>
        <p:nvSpPr>
          <p:cNvPr id="1152002" name="Rectangle 2"/>
          <p:cNvSpPr>
            <a:spLocks noGrp="1" noRot="1" noChangeAspect="1" noChangeArrowheads="1" noTextEdit="1"/>
          </p:cNvSpPr>
          <p:nvPr>
            <p:ph type="sldImg"/>
          </p:nvPr>
        </p:nvSpPr>
        <p:spPr>
          <a:ln/>
        </p:spPr>
      </p:sp>
      <p:sp>
        <p:nvSpPr>
          <p:cNvPr id="1152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99</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100</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806022"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3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3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806017"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2007 Elsevier</a:t>
            </a:r>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9/25/2017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wmf"/><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oleObject" Target="../embeddings/oleObject8.bin"/><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tags" Target="../tags/tag32.xml"/><Relationship Id="rId11" Type="http://schemas.openxmlformats.org/officeDocument/2006/relationships/image" Target="../media/image7.wmf"/><Relationship Id="rId5" Type="http://schemas.openxmlformats.org/officeDocument/2006/relationships/tags" Target="../tags/tag31.xml"/><Relationship Id="rId10" Type="http://schemas.openxmlformats.org/officeDocument/2006/relationships/oleObject" Target="../embeddings/oleObject7.bin"/><Relationship Id="rId4" Type="http://schemas.openxmlformats.org/officeDocument/2006/relationships/tags" Target="../tags/tag30.xml"/><Relationship Id="rId9"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tags" Target="../tags/tag355.xml"/><Relationship Id="rId7" Type="http://schemas.openxmlformats.org/officeDocument/2006/relationships/notesSlide" Target="../notesSlides/notesSlide99.xml"/><Relationship Id="rId2" Type="http://schemas.openxmlformats.org/officeDocument/2006/relationships/tags" Target="../tags/tag354.xml"/><Relationship Id="rId1" Type="http://schemas.openxmlformats.org/officeDocument/2006/relationships/vmlDrawing" Target="../drawings/vmlDrawing68.vml"/><Relationship Id="rId6" Type="http://schemas.openxmlformats.org/officeDocument/2006/relationships/slideLayout" Target="../slideLayouts/slideLayout2.xml"/><Relationship Id="rId5" Type="http://schemas.openxmlformats.org/officeDocument/2006/relationships/tags" Target="../tags/tag357.xml"/><Relationship Id="rId4" Type="http://schemas.openxmlformats.org/officeDocument/2006/relationships/tags" Target="../tags/tag356.xml"/><Relationship Id="rId9" Type="http://schemas.openxmlformats.org/officeDocument/2006/relationships/image" Target="../media/image74.wmf"/></Relationships>
</file>

<file path=ppt/slides/_rels/slide101.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notesSlide" Target="../notesSlides/notesSlide100.xml"/><Relationship Id="rId5" Type="http://schemas.openxmlformats.org/officeDocument/2006/relationships/slideLayout" Target="../slideLayouts/slideLayout2.xml"/><Relationship Id="rId4" Type="http://schemas.openxmlformats.org/officeDocument/2006/relationships/tags" Target="../tags/tag361.xml"/></Relationships>
</file>

<file path=ppt/slides/_rels/slide102.xml.rels><?xml version="1.0" encoding="UTF-8" standalone="yes"?>
<Relationships xmlns="http://schemas.openxmlformats.org/package/2006/relationships"><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notesSlide" Target="../notesSlides/notesSlide101.xml"/><Relationship Id="rId5" Type="http://schemas.openxmlformats.org/officeDocument/2006/relationships/slideLayout" Target="../slideLayouts/slideLayout2.xml"/><Relationship Id="rId4" Type="http://schemas.openxmlformats.org/officeDocument/2006/relationships/tags" Target="../tags/tag365.xml"/></Relationships>
</file>

<file path=ppt/slides/_rels/slide103.xml.rels><?xml version="1.0" encoding="UTF-8" standalone="yes"?>
<Relationships xmlns="http://schemas.openxmlformats.org/package/2006/relationships"><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notesSlide" Target="../notesSlides/notesSlide102.xml"/><Relationship Id="rId5" Type="http://schemas.openxmlformats.org/officeDocument/2006/relationships/slideLayout" Target="../slideLayouts/slideLayout2.xml"/><Relationship Id="rId4" Type="http://schemas.openxmlformats.org/officeDocument/2006/relationships/tags" Target="../tags/tag369.xml"/></Relationships>
</file>

<file path=ppt/slides/_rels/slide104.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notesSlide" Target="../notesSlides/notesSlide103.xml"/><Relationship Id="rId5" Type="http://schemas.openxmlformats.org/officeDocument/2006/relationships/slideLayout" Target="../slideLayouts/slideLayout2.xml"/><Relationship Id="rId4" Type="http://schemas.openxmlformats.org/officeDocument/2006/relationships/tags" Target="../tags/tag373.xml"/></Relationships>
</file>

<file path=ppt/slides/_rels/slide105.xml.rels><?xml version="1.0" encoding="UTF-8" standalone="yes"?>
<Relationships xmlns="http://schemas.openxmlformats.org/package/2006/relationships"><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 Id="rId6" Type="http://schemas.openxmlformats.org/officeDocument/2006/relationships/notesSlide" Target="../notesSlides/notesSlide104.xml"/><Relationship Id="rId5" Type="http://schemas.openxmlformats.org/officeDocument/2006/relationships/slideLayout" Target="../slideLayouts/slideLayout2.xml"/><Relationship Id="rId4" Type="http://schemas.openxmlformats.org/officeDocument/2006/relationships/tags" Target="../tags/tag377.xml"/></Relationships>
</file>

<file path=ppt/slides/_rels/slide106.xml.rels><?xml version="1.0" encoding="UTF-8" standalone="yes"?>
<Relationships xmlns="http://schemas.openxmlformats.org/package/2006/relationships"><Relationship Id="rId8" Type="http://schemas.openxmlformats.org/officeDocument/2006/relationships/notesSlide" Target="../notesSlides/notesSlide105.xml"/><Relationship Id="rId3" Type="http://schemas.openxmlformats.org/officeDocument/2006/relationships/tags" Target="../tags/tag379.xml"/><Relationship Id="rId7" Type="http://schemas.openxmlformats.org/officeDocument/2006/relationships/slideLayout" Target="../slideLayouts/slideLayout2.xml"/><Relationship Id="rId2" Type="http://schemas.openxmlformats.org/officeDocument/2006/relationships/tags" Target="../tags/tag378.xml"/><Relationship Id="rId1" Type="http://schemas.openxmlformats.org/officeDocument/2006/relationships/vmlDrawing" Target="../drawings/vmlDrawing69.vml"/><Relationship Id="rId6" Type="http://schemas.openxmlformats.org/officeDocument/2006/relationships/tags" Target="../tags/tag382.xml"/><Relationship Id="rId5" Type="http://schemas.openxmlformats.org/officeDocument/2006/relationships/tags" Target="../tags/tag381.xml"/><Relationship Id="rId10" Type="http://schemas.openxmlformats.org/officeDocument/2006/relationships/image" Target="../media/image75.wmf"/><Relationship Id="rId4" Type="http://schemas.openxmlformats.org/officeDocument/2006/relationships/tags" Target="../tags/tag380.xml"/><Relationship Id="rId9" Type="http://schemas.openxmlformats.org/officeDocument/2006/relationships/oleObject" Target="../embeddings/oleObject98.bin"/></Relationships>
</file>

<file path=ppt/slides/_rels/slide107.xml.rels><?xml version="1.0" encoding="UTF-8" standalone="yes"?>
<Relationships xmlns="http://schemas.openxmlformats.org/package/2006/relationships"><Relationship Id="rId8" Type="http://schemas.openxmlformats.org/officeDocument/2006/relationships/notesSlide" Target="../notesSlides/notesSlide106.xml"/><Relationship Id="rId3" Type="http://schemas.openxmlformats.org/officeDocument/2006/relationships/tags" Target="../tags/tag384.xml"/><Relationship Id="rId7" Type="http://schemas.openxmlformats.org/officeDocument/2006/relationships/slideLayout" Target="../slideLayouts/slideLayout2.xml"/><Relationship Id="rId2" Type="http://schemas.openxmlformats.org/officeDocument/2006/relationships/tags" Target="../tags/tag383.xml"/><Relationship Id="rId1" Type="http://schemas.openxmlformats.org/officeDocument/2006/relationships/vmlDrawing" Target="../drawings/vmlDrawing70.vml"/><Relationship Id="rId6" Type="http://schemas.openxmlformats.org/officeDocument/2006/relationships/tags" Target="../tags/tag387.xml"/><Relationship Id="rId5" Type="http://schemas.openxmlformats.org/officeDocument/2006/relationships/tags" Target="../tags/tag386.xml"/><Relationship Id="rId10" Type="http://schemas.openxmlformats.org/officeDocument/2006/relationships/image" Target="../media/image75.wmf"/><Relationship Id="rId4" Type="http://schemas.openxmlformats.org/officeDocument/2006/relationships/tags" Target="../tags/tag385.xml"/><Relationship Id="rId9" Type="http://schemas.openxmlformats.org/officeDocument/2006/relationships/oleObject" Target="../embeddings/oleObject99.bin"/></Relationships>
</file>

<file path=ppt/slides/_rels/slide108.xml.rels><?xml version="1.0" encoding="UTF-8" standalone="yes"?>
<Relationships xmlns="http://schemas.openxmlformats.org/package/2006/relationships"><Relationship Id="rId8" Type="http://schemas.openxmlformats.org/officeDocument/2006/relationships/notesSlide" Target="../notesSlides/notesSlide107.xml"/><Relationship Id="rId3" Type="http://schemas.openxmlformats.org/officeDocument/2006/relationships/tags" Target="../tags/tag389.xml"/><Relationship Id="rId7" Type="http://schemas.openxmlformats.org/officeDocument/2006/relationships/slideLayout" Target="../slideLayouts/slideLayout2.xml"/><Relationship Id="rId2" Type="http://schemas.openxmlformats.org/officeDocument/2006/relationships/tags" Target="../tags/tag388.xml"/><Relationship Id="rId1" Type="http://schemas.openxmlformats.org/officeDocument/2006/relationships/vmlDrawing" Target="../drawings/vmlDrawing71.vml"/><Relationship Id="rId6" Type="http://schemas.openxmlformats.org/officeDocument/2006/relationships/tags" Target="../tags/tag392.xml"/><Relationship Id="rId5" Type="http://schemas.openxmlformats.org/officeDocument/2006/relationships/tags" Target="../tags/tag391.xml"/><Relationship Id="rId10" Type="http://schemas.openxmlformats.org/officeDocument/2006/relationships/image" Target="../media/image76.wmf"/><Relationship Id="rId4" Type="http://schemas.openxmlformats.org/officeDocument/2006/relationships/tags" Target="../tags/tag390.xml"/><Relationship Id="rId9" Type="http://schemas.openxmlformats.org/officeDocument/2006/relationships/oleObject" Target="../embeddings/oleObject100.bin"/></Relationships>
</file>

<file path=ppt/slides/_rels/slide109.xml.rels><?xml version="1.0" encoding="UTF-8" standalone="yes"?>
<Relationships xmlns="http://schemas.openxmlformats.org/package/2006/relationships"><Relationship Id="rId8" Type="http://schemas.openxmlformats.org/officeDocument/2006/relationships/notesSlide" Target="../notesSlides/notesSlide108.xml"/><Relationship Id="rId3" Type="http://schemas.openxmlformats.org/officeDocument/2006/relationships/tags" Target="../tags/tag394.xml"/><Relationship Id="rId7" Type="http://schemas.openxmlformats.org/officeDocument/2006/relationships/slideLayout" Target="../slideLayouts/slideLayout2.xml"/><Relationship Id="rId2" Type="http://schemas.openxmlformats.org/officeDocument/2006/relationships/tags" Target="../tags/tag393.xml"/><Relationship Id="rId1" Type="http://schemas.openxmlformats.org/officeDocument/2006/relationships/vmlDrawing" Target="../drawings/vmlDrawing72.vml"/><Relationship Id="rId6" Type="http://schemas.openxmlformats.org/officeDocument/2006/relationships/tags" Target="../tags/tag397.xml"/><Relationship Id="rId5" Type="http://schemas.openxmlformats.org/officeDocument/2006/relationships/tags" Target="../tags/tag396.xml"/><Relationship Id="rId10" Type="http://schemas.openxmlformats.org/officeDocument/2006/relationships/image" Target="../media/image76.wmf"/><Relationship Id="rId4" Type="http://schemas.openxmlformats.org/officeDocument/2006/relationships/tags" Target="../tags/tag395.xml"/><Relationship Id="rId9" Type="http://schemas.openxmlformats.org/officeDocument/2006/relationships/oleObject" Target="../embeddings/oleObject10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5.xml"/><Relationship Id="rId7" Type="http://schemas.openxmlformats.org/officeDocument/2006/relationships/notesSlide" Target="../notesSlides/notesSlide10.xml"/><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slideLayout" Target="../slideLayouts/slideLayout2.xml"/><Relationship Id="rId11" Type="http://schemas.openxmlformats.org/officeDocument/2006/relationships/image" Target="../media/image10.wmf"/><Relationship Id="rId5" Type="http://schemas.openxmlformats.org/officeDocument/2006/relationships/tags" Target="../tags/tag37.xml"/><Relationship Id="rId10" Type="http://schemas.openxmlformats.org/officeDocument/2006/relationships/oleObject" Target="../embeddings/oleObject10.bin"/><Relationship Id="rId4" Type="http://schemas.openxmlformats.org/officeDocument/2006/relationships/tags" Target="../tags/tag36.xml"/><Relationship Id="rId9"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39.xml"/><Relationship Id="rId7" Type="http://schemas.openxmlformats.org/officeDocument/2006/relationships/slideLayout" Target="../slideLayouts/slideLayout2.xml"/><Relationship Id="rId12" Type="http://schemas.openxmlformats.org/officeDocument/2006/relationships/image" Target="../media/image10.wmf"/><Relationship Id="rId2" Type="http://schemas.openxmlformats.org/officeDocument/2006/relationships/tags" Target="../tags/tag38.xml"/><Relationship Id="rId1" Type="http://schemas.openxmlformats.org/officeDocument/2006/relationships/vmlDrawing" Target="../drawings/vmlDrawing7.vml"/><Relationship Id="rId6" Type="http://schemas.openxmlformats.org/officeDocument/2006/relationships/tags" Target="../tags/tag42.xml"/><Relationship Id="rId11" Type="http://schemas.openxmlformats.org/officeDocument/2006/relationships/oleObject" Target="../embeddings/oleObject12.bin"/><Relationship Id="rId5" Type="http://schemas.openxmlformats.org/officeDocument/2006/relationships/tags" Target="../tags/tag41.xml"/><Relationship Id="rId10" Type="http://schemas.openxmlformats.org/officeDocument/2006/relationships/image" Target="../media/image11.emf"/><Relationship Id="rId4" Type="http://schemas.openxmlformats.org/officeDocument/2006/relationships/tags" Target="../tags/tag40.xml"/><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2.wmf"/><Relationship Id="rId2" Type="http://schemas.openxmlformats.org/officeDocument/2006/relationships/tags" Target="../tags/tag43.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46.xml"/><Relationship Id="rId7" Type="http://schemas.openxmlformats.org/officeDocument/2006/relationships/notesSlide" Target="../notesSlides/notesSlide13.xml"/><Relationship Id="rId2" Type="http://schemas.openxmlformats.org/officeDocument/2006/relationships/tags" Target="../tags/tag45.xml"/><Relationship Id="rId1"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13.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6.emf"/><Relationship Id="rId3" Type="http://schemas.openxmlformats.org/officeDocument/2006/relationships/tags" Target="../tags/tag50.xml"/><Relationship Id="rId7" Type="http://schemas.openxmlformats.org/officeDocument/2006/relationships/notesSlide" Target="../notesSlides/notesSlide14.xml"/><Relationship Id="rId12" Type="http://schemas.openxmlformats.org/officeDocument/2006/relationships/oleObject" Target="../embeddings/oleObject17.bin"/><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slideLayout" Target="../slideLayouts/slideLayout2.xml"/><Relationship Id="rId11" Type="http://schemas.openxmlformats.org/officeDocument/2006/relationships/image" Target="../media/image15.wmf"/><Relationship Id="rId5" Type="http://schemas.openxmlformats.org/officeDocument/2006/relationships/tags" Target="../tags/tag52.xml"/><Relationship Id="rId10" Type="http://schemas.openxmlformats.org/officeDocument/2006/relationships/oleObject" Target="../embeddings/oleObject16.bin"/><Relationship Id="rId4" Type="http://schemas.openxmlformats.org/officeDocument/2006/relationships/tags" Target="../tags/tag51.xml"/><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7.wmf"/><Relationship Id="rId3" Type="http://schemas.openxmlformats.org/officeDocument/2006/relationships/tags" Target="../tags/tag54.xml"/><Relationship Id="rId7" Type="http://schemas.openxmlformats.org/officeDocument/2006/relationships/notesSlide" Target="../notesSlides/notesSlide15.xml"/><Relationship Id="rId12" Type="http://schemas.openxmlformats.org/officeDocument/2006/relationships/oleObject" Target="../embeddings/oleObject20.bin"/><Relationship Id="rId2" Type="http://schemas.openxmlformats.org/officeDocument/2006/relationships/tags" Target="../tags/tag53.xml"/><Relationship Id="rId1" Type="http://schemas.openxmlformats.org/officeDocument/2006/relationships/vmlDrawing" Target="../drawings/vmlDrawing11.vml"/><Relationship Id="rId6" Type="http://schemas.openxmlformats.org/officeDocument/2006/relationships/slideLayout" Target="../slideLayouts/slideLayout2.xml"/><Relationship Id="rId11" Type="http://schemas.openxmlformats.org/officeDocument/2006/relationships/image" Target="../media/image15.wmf"/><Relationship Id="rId5" Type="http://schemas.openxmlformats.org/officeDocument/2006/relationships/tags" Target="../tags/tag56.xml"/><Relationship Id="rId10" Type="http://schemas.openxmlformats.org/officeDocument/2006/relationships/oleObject" Target="../embeddings/oleObject19.bin"/><Relationship Id="rId4" Type="http://schemas.openxmlformats.org/officeDocument/2006/relationships/tags" Target="../tags/tag55.xml"/><Relationship Id="rId9" Type="http://schemas.openxmlformats.org/officeDocument/2006/relationships/image" Target="../media/image14.wmf"/></Relationships>
</file>

<file path=ppt/slides/_rels/slide1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58.xml"/><Relationship Id="rId7" Type="http://schemas.openxmlformats.org/officeDocument/2006/relationships/oleObject" Target="../embeddings/oleObject21.bin"/><Relationship Id="rId2" Type="http://schemas.openxmlformats.org/officeDocument/2006/relationships/tags" Target="../tags/tag57.xml"/><Relationship Id="rId1" Type="http://schemas.openxmlformats.org/officeDocument/2006/relationships/vmlDrawing" Target="../drawings/vmlDrawing12.v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61.xml"/><Relationship Id="rId7" Type="http://schemas.openxmlformats.org/officeDocument/2006/relationships/notesSlide" Target="../notesSlides/notesSlide17.xml"/><Relationship Id="rId2" Type="http://schemas.openxmlformats.org/officeDocument/2006/relationships/tags" Target="../tags/tag60.xml"/><Relationship Id="rId1"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image" Target="../media/image19.wmf"/></Relationships>
</file>

<file path=ppt/slides/_rels/slide1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tags" Target="../tags/tag65.xml"/><Relationship Id="rId7" Type="http://schemas.openxmlformats.org/officeDocument/2006/relationships/oleObject" Target="../embeddings/oleObject23.bin"/><Relationship Id="rId12" Type="http://schemas.openxmlformats.org/officeDocument/2006/relationships/image" Target="../media/image21.wmf"/><Relationship Id="rId2" Type="http://schemas.openxmlformats.org/officeDocument/2006/relationships/tags" Target="../tags/tag64.xml"/><Relationship Id="rId1" Type="http://schemas.openxmlformats.org/officeDocument/2006/relationships/vmlDrawing" Target="../drawings/vmlDrawing14.vml"/><Relationship Id="rId6" Type="http://schemas.openxmlformats.org/officeDocument/2006/relationships/notesSlide" Target="../notesSlides/notesSlide18.xml"/><Relationship Id="rId11" Type="http://schemas.openxmlformats.org/officeDocument/2006/relationships/oleObject" Target="../embeddings/oleObject25.bin"/><Relationship Id="rId5" Type="http://schemas.openxmlformats.org/officeDocument/2006/relationships/slideLayout" Target="../slideLayouts/slideLayout2.xml"/><Relationship Id="rId10" Type="http://schemas.openxmlformats.org/officeDocument/2006/relationships/image" Target="../media/image20.wmf"/><Relationship Id="rId4" Type="http://schemas.openxmlformats.org/officeDocument/2006/relationships/tags" Target="../tags/tag66.xml"/><Relationship Id="rId9"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tags" Target="../tags/tag68.xml"/><Relationship Id="rId7" Type="http://schemas.openxmlformats.org/officeDocument/2006/relationships/oleObject" Target="../embeddings/oleObject26.bin"/><Relationship Id="rId12" Type="http://schemas.openxmlformats.org/officeDocument/2006/relationships/image" Target="../media/image20.wmf"/><Relationship Id="rId2" Type="http://schemas.openxmlformats.org/officeDocument/2006/relationships/tags" Target="../tags/tag67.xml"/><Relationship Id="rId1" Type="http://schemas.openxmlformats.org/officeDocument/2006/relationships/vmlDrawing" Target="../drawings/vmlDrawing15.vml"/><Relationship Id="rId6" Type="http://schemas.openxmlformats.org/officeDocument/2006/relationships/notesSlide" Target="../notesSlides/notesSlide19.xml"/><Relationship Id="rId11" Type="http://schemas.openxmlformats.org/officeDocument/2006/relationships/oleObject" Target="../embeddings/oleObject28.bin"/><Relationship Id="rId5" Type="http://schemas.openxmlformats.org/officeDocument/2006/relationships/slideLayout" Target="../slideLayouts/slideLayout2.xml"/><Relationship Id="rId10" Type="http://schemas.openxmlformats.org/officeDocument/2006/relationships/image" Target="../media/image15.wmf"/><Relationship Id="rId4" Type="http://schemas.openxmlformats.org/officeDocument/2006/relationships/tags" Target="../tags/tag69.xml"/><Relationship Id="rId9"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tags" Target="../tags/tag71.xml"/><Relationship Id="rId7" Type="http://schemas.openxmlformats.org/officeDocument/2006/relationships/oleObject" Target="../embeddings/oleObject29.bin"/><Relationship Id="rId2" Type="http://schemas.openxmlformats.org/officeDocument/2006/relationships/tags" Target="../tags/tag70.xml"/><Relationship Id="rId1" Type="http://schemas.openxmlformats.org/officeDocument/2006/relationships/vmlDrawing" Target="../drawings/vmlDrawing16.vml"/><Relationship Id="rId6" Type="http://schemas.openxmlformats.org/officeDocument/2006/relationships/notesSlide" Target="../notesSlides/notesSlide20.xml"/><Relationship Id="rId5" Type="http://schemas.openxmlformats.org/officeDocument/2006/relationships/slideLayout" Target="../slideLayouts/slideLayout2.xml"/><Relationship Id="rId10" Type="http://schemas.openxmlformats.org/officeDocument/2006/relationships/image" Target="../media/image24.wmf"/><Relationship Id="rId4" Type="http://schemas.openxmlformats.org/officeDocument/2006/relationships/tags" Target="../tags/tag72.xml"/><Relationship Id="rId9"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74.xml"/><Relationship Id="rId7" Type="http://schemas.openxmlformats.org/officeDocument/2006/relationships/oleObject" Target="../embeddings/oleObject31.bin"/><Relationship Id="rId2" Type="http://schemas.openxmlformats.org/officeDocument/2006/relationships/tags" Target="../tags/tag73.xml"/><Relationship Id="rId1" Type="http://schemas.openxmlformats.org/officeDocument/2006/relationships/vmlDrawing" Target="../drawings/vmlDrawing17.v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75.xml"/></Relationships>
</file>

<file path=ppt/slides/_rels/slide2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tags" Target="../tags/tag77.xml"/><Relationship Id="rId7" Type="http://schemas.openxmlformats.org/officeDocument/2006/relationships/oleObject" Target="../embeddings/oleObject32.bin"/><Relationship Id="rId2" Type="http://schemas.openxmlformats.org/officeDocument/2006/relationships/tags" Target="../tags/tag76.xml"/><Relationship Id="rId1" Type="http://schemas.openxmlformats.org/officeDocument/2006/relationships/vmlDrawing" Target="../drawings/vmlDrawing18.v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tags" Target="../tags/tag82.xml"/><Relationship Id="rId7" Type="http://schemas.openxmlformats.org/officeDocument/2006/relationships/oleObject" Target="../embeddings/oleObject33.bin"/><Relationship Id="rId2" Type="http://schemas.openxmlformats.org/officeDocument/2006/relationships/tags" Target="../tags/tag81.xml"/><Relationship Id="rId1" Type="http://schemas.openxmlformats.org/officeDocument/2006/relationships/vmlDrawing" Target="../drawings/vmlDrawing19.v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83.xml"/></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tags" Target="../tags/tag85.xml"/><Relationship Id="rId7" Type="http://schemas.openxmlformats.org/officeDocument/2006/relationships/oleObject" Target="../embeddings/oleObject34.bin"/><Relationship Id="rId2" Type="http://schemas.openxmlformats.org/officeDocument/2006/relationships/tags" Target="../tags/tag84.xml"/><Relationship Id="rId1" Type="http://schemas.openxmlformats.org/officeDocument/2006/relationships/vmlDrawing" Target="../drawings/vmlDrawing20.v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88.xml"/><Relationship Id="rId7" Type="http://schemas.openxmlformats.org/officeDocument/2006/relationships/notesSlide" Target="../notesSlides/notesSlide26.xml"/><Relationship Id="rId2" Type="http://schemas.openxmlformats.org/officeDocument/2006/relationships/tags" Target="../tags/tag87.xml"/><Relationship Id="rId1" Type="http://schemas.openxmlformats.org/officeDocument/2006/relationships/vmlDrawing" Target="../drawings/vmlDrawing21.vml"/><Relationship Id="rId6" Type="http://schemas.openxmlformats.org/officeDocument/2006/relationships/slideLayout" Target="../slideLayouts/slideLayout2.xml"/><Relationship Id="rId11" Type="http://schemas.openxmlformats.org/officeDocument/2006/relationships/image" Target="../media/image30.wmf"/><Relationship Id="rId5" Type="http://schemas.openxmlformats.org/officeDocument/2006/relationships/tags" Target="../tags/tag90.xml"/><Relationship Id="rId10" Type="http://schemas.openxmlformats.org/officeDocument/2006/relationships/oleObject" Target="../embeddings/oleObject36.bin"/><Relationship Id="rId4" Type="http://schemas.openxmlformats.org/officeDocument/2006/relationships/tags" Target="../tags/tag89.xml"/><Relationship Id="rId9" Type="http://schemas.openxmlformats.org/officeDocument/2006/relationships/image" Target="../media/image29.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92.xml"/><Relationship Id="rId7" Type="http://schemas.openxmlformats.org/officeDocument/2006/relationships/notesSlide" Target="../notesSlides/notesSlide27.xml"/><Relationship Id="rId2" Type="http://schemas.openxmlformats.org/officeDocument/2006/relationships/tags" Target="../tags/tag91.xml"/><Relationship Id="rId1" Type="http://schemas.openxmlformats.org/officeDocument/2006/relationships/vmlDrawing" Target="../drawings/vmlDrawing22.vml"/><Relationship Id="rId6" Type="http://schemas.openxmlformats.org/officeDocument/2006/relationships/slideLayout" Target="../slideLayouts/slideLayout2.xml"/><Relationship Id="rId11" Type="http://schemas.openxmlformats.org/officeDocument/2006/relationships/image" Target="../media/image31.wmf"/><Relationship Id="rId5" Type="http://schemas.openxmlformats.org/officeDocument/2006/relationships/tags" Target="../tags/tag94.xml"/><Relationship Id="rId10" Type="http://schemas.openxmlformats.org/officeDocument/2006/relationships/oleObject" Target="../embeddings/oleObject38.bin"/><Relationship Id="rId4" Type="http://schemas.openxmlformats.org/officeDocument/2006/relationships/tags" Target="../tags/tag93.xml"/><Relationship Id="rId9" Type="http://schemas.openxmlformats.org/officeDocument/2006/relationships/image" Target="../media/image30.w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9.xml"/><Relationship Id="rId13" Type="http://schemas.openxmlformats.org/officeDocument/2006/relationships/oleObject" Target="../embeddings/oleObject41.bin"/><Relationship Id="rId3" Type="http://schemas.openxmlformats.org/officeDocument/2006/relationships/tags" Target="../tags/tag98.xml"/><Relationship Id="rId7" Type="http://schemas.openxmlformats.org/officeDocument/2006/relationships/slideLayout" Target="../slideLayouts/slideLayout2.xml"/><Relationship Id="rId12" Type="http://schemas.openxmlformats.org/officeDocument/2006/relationships/image" Target="../media/image33.wmf"/><Relationship Id="rId2" Type="http://schemas.openxmlformats.org/officeDocument/2006/relationships/tags" Target="../tags/tag97.xml"/><Relationship Id="rId1" Type="http://schemas.openxmlformats.org/officeDocument/2006/relationships/vmlDrawing" Target="../drawings/vmlDrawing23.vml"/><Relationship Id="rId6" Type="http://schemas.openxmlformats.org/officeDocument/2006/relationships/tags" Target="../tags/tag101.xml"/><Relationship Id="rId11" Type="http://schemas.openxmlformats.org/officeDocument/2006/relationships/oleObject" Target="../embeddings/oleObject40.bin"/><Relationship Id="rId5" Type="http://schemas.openxmlformats.org/officeDocument/2006/relationships/tags" Target="../tags/tag100.xml"/><Relationship Id="rId10" Type="http://schemas.openxmlformats.org/officeDocument/2006/relationships/image" Target="../media/image32.wmf"/><Relationship Id="rId4" Type="http://schemas.openxmlformats.org/officeDocument/2006/relationships/tags" Target="../tags/tag99.xml"/><Relationship Id="rId9" Type="http://schemas.openxmlformats.org/officeDocument/2006/relationships/oleObject" Target="../embeddings/oleObject39.bin"/><Relationship Id="rId14" Type="http://schemas.openxmlformats.org/officeDocument/2006/relationships/image" Target="../media/image34.wmf"/></Relationships>
</file>

<file path=ppt/slides/_rels/slide3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tags" Target="../tags/tag103.xml"/><Relationship Id="rId7" Type="http://schemas.openxmlformats.org/officeDocument/2006/relationships/oleObject" Target="../embeddings/oleObject42.bin"/><Relationship Id="rId2" Type="http://schemas.openxmlformats.org/officeDocument/2006/relationships/tags" Target="../tags/tag102.xml"/><Relationship Id="rId1" Type="http://schemas.openxmlformats.org/officeDocument/2006/relationships/vmlDrawing" Target="../drawings/vmlDrawing24.v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tags" Target="../tags/tag107.xml"/><Relationship Id="rId7" Type="http://schemas.openxmlformats.org/officeDocument/2006/relationships/oleObject" Target="../embeddings/oleObject43.bin"/><Relationship Id="rId2" Type="http://schemas.openxmlformats.org/officeDocument/2006/relationships/tags" Target="../tags/tag106.xml"/><Relationship Id="rId1" Type="http://schemas.openxmlformats.org/officeDocument/2006/relationships/vmlDrawing" Target="../drawings/vmlDrawing25.v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08.xml"/></Relationships>
</file>

<file path=ppt/slides/_rels/slide3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tags" Target="../tags/tag110.xml"/><Relationship Id="rId7" Type="http://schemas.openxmlformats.org/officeDocument/2006/relationships/oleObject" Target="../embeddings/oleObject44.bin"/><Relationship Id="rId2" Type="http://schemas.openxmlformats.org/officeDocument/2006/relationships/tags" Target="../tags/tag109.xml"/><Relationship Id="rId1" Type="http://schemas.openxmlformats.org/officeDocument/2006/relationships/vmlDrawing" Target="../drawings/vmlDrawing26.v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11.xml"/></Relationships>
</file>

<file path=ppt/slides/_rels/slide35.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tags" Target="../tags/tag113.xml"/><Relationship Id="rId7" Type="http://schemas.openxmlformats.org/officeDocument/2006/relationships/oleObject" Target="../embeddings/oleObject45.bin"/><Relationship Id="rId2" Type="http://schemas.openxmlformats.org/officeDocument/2006/relationships/tags" Target="../tags/tag112.xml"/><Relationship Id="rId1" Type="http://schemas.openxmlformats.org/officeDocument/2006/relationships/vmlDrawing" Target="../drawings/vmlDrawing27.v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114.xml"/></Relationships>
</file>

<file path=ppt/slides/_rels/slide3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tags" Target="../tags/tag116.xml"/><Relationship Id="rId7" Type="http://schemas.openxmlformats.org/officeDocument/2006/relationships/oleObject" Target="../embeddings/oleObject46.bin"/><Relationship Id="rId2" Type="http://schemas.openxmlformats.org/officeDocument/2006/relationships/tags" Target="../tags/tag115.xml"/><Relationship Id="rId1" Type="http://schemas.openxmlformats.org/officeDocument/2006/relationships/vmlDrawing" Target="../drawings/vmlDrawing28.v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11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notesSlide" Target="../notesSlides/notesSlide38.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notesSlide" Target="../notesSlides/notesSlide39.xml"/><Relationship Id="rId5" Type="http://schemas.openxmlformats.org/officeDocument/2006/relationships/tags" Target="../tags/tag129.xml"/><Relationship Id="rId10" Type="http://schemas.openxmlformats.org/officeDocument/2006/relationships/slideLayout" Target="../slideLayouts/slideLayout2.xml"/><Relationship Id="rId4" Type="http://schemas.openxmlformats.org/officeDocument/2006/relationships/tags" Target="../tags/tag128.xml"/><Relationship Id="rId9" Type="http://schemas.openxmlformats.org/officeDocument/2006/relationships/tags" Target="../tags/tag13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notesSlide" Target="../notesSlides/notesSlide41.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slideLayout" Target="../slideLayouts/slideLayout2.xml"/><Relationship Id="rId5" Type="http://schemas.openxmlformats.org/officeDocument/2006/relationships/tags" Target="../tags/tag140.xml"/><Relationship Id="rId4" Type="http://schemas.openxmlformats.org/officeDocument/2006/relationships/tags" Target="../tags/tag139.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vmlDrawing" Target="../drawings/vmlDrawing29.vml"/><Relationship Id="rId6" Type="http://schemas.openxmlformats.org/officeDocument/2006/relationships/image" Target="../media/image40.wmf"/><Relationship Id="rId5" Type="http://schemas.openxmlformats.org/officeDocument/2006/relationships/oleObject" Target="../embeddings/oleObject47.bin"/><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vmlDrawing" Target="../drawings/vmlDrawing30.vml"/><Relationship Id="rId6" Type="http://schemas.openxmlformats.org/officeDocument/2006/relationships/image" Target="../media/image41.wmf"/><Relationship Id="rId5" Type="http://schemas.openxmlformats.org/officeDocument/2006/relationships/oleObject" Target="../embeddings/oleObject48.bin"/><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vmlDrawing" Target="../drawings/vmlDrawing31.vml"/><Relationship Id="rId6" Type="http://schemas.openxmlformats.org/officeDocument/2006/relationships/image" Target="../media/image42.wmf"/><Relationship Id="rId5" Type="http://schemas.openxmlformats.org/officeDocument/2006/relationships/oleObject" Target="../embeddings/oleObject49.bin"/><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tags" Target="../tags/tag145.xml"/><Relationship Id="rId7" Type="http://schemas.openxmlformats.org/officeDocument/2006/relationships/image" Target="../media/image43.wmf"/><Relationship Id="rId2" Type="http://schemas.openxmlformats.org/officeDocument/2006/relationships/tags" Target="../tags/tag144.xml"/><Relationship Id="rId1" Type="http://schemas.openxmlformats.org/officeDocument/2006/relationships/vmlDrawing" Target="../drawings/vmlDrawing32.vml"/><Relationship Id="rId6" Type="http://schemas.openxmlformats.org/officeDocument/2006/relationships/oleObject" Target="../embeddings/oleObject50.bin"/><Relationship Id="rId5" Type="http://schemas.openxmlformats.org/officeDocument/2006/relationships/notesSlide" Target="../notesSlides/notesSlide45.xml"/><Relationship Id="rId4" Type="http://schemas.openxmlformats.org/officeDocument/2006/relationships/slideLayout" Target="../slideLayouts/slideLayout2.xml"/><Relationship Id="rId9" Type="http://schemas.openxmlformats.org/officeDocument/2006/relationships/image" Target="../media/image39.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4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tags" Target="../tags/tag148.xml"/><Relationship Id="rId7" Type="http://schemas.openxmlformats.org/officeDocument/2006/relationships/oleObject" Target="../embeddings/oleObject52.bin"/><Relationship Id="rId2" Type="http://schemas.openxmlformats.org/officeDocument/2006/relationships/tags" Target="../tags/tag147.xml"/><Relationship Id="rId1" Type="http://schemas.openxmlformats.org/officeDocument/2006/relationships/vmlDrawing" Target="../drawings/vmlDrawing33.vml"/><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tags" Target="../tags/tag1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51.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emf"/><Relationship Id="rId2" Type="http://schemas.openxmlformats.org/officeDocument/2006/relationships/tags" Target="../tags/tag152.xml"/><Relationship Id="rId1" Type="http://schemas.openxmlformats.org/officeDocument/2006/relationships/vmlDrawing" Target="../drawings/vmlDrawing34.vml"/><Relationship Id="rId6" Type="http://schemas.openxmlformats.org/officeDocument/2006/relationships/image" Target="../media/image45.emf"/><Relationship Id="rId5" Type="http://schemas.openxmlformats.org/officeDocument/2006/relationships/oleObject" Target="../embeddings/oleObject53.bin"/><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notesSlide" Target="../notesSlides/notesSlide51.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158.xml"/><Relationship Id="rId7" Type="http://schemas.openxmlformats.org/officeDocument/2006/relationships/notesSlide" Target="../notesSlides/notesSlide5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slideLayout" Target="../slideLayouts/slideLayout2.xml"/><Relationship Id="rId5" Type="http://schemas.openxmlformats.org/officeDocument/2006/relationships/tags" Target="../tags/tag160.xml"/><Relationship Id="rId4" Type="http://schemas.openxmlformats.org/officeDocument/2006/relationships/tags" Target="../tags/tag15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5" Type="http://schemas.openxmlformats.org/officeDocument/2006/relationships/notesSlide" Target="../notesSlides/notesSlide55.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notesSlide" Target="../notesSlides/notesSlide56.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70.xml"/><Relationship Id="rId4" Type="http://schemas.openxmlformats.org/officeDocument/2006/relationships/image" Target="../media/image47.emf"/></Relationships>
</file>

<file path=ppt/slides/_rels/slide5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8.xml"/><Relationship Id="rId7" Type="http://schemas.openxmlformats.org/officeDocument/2006/relationships/notesSlide" Target="../notesSlides/notesSlide5.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49.emf"/><Relationship Id="rId4" Type="http://schemas.openxmlformats.org/officeDocument/2006/relationships/oleObject" Target="../embeddings/oleObject54.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6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tags" Target="../tags/tag173.xml"/><Relationship Id="rId7" Type="http://schemas.openxmlformats.org/officeDocument/2006/relationships/oleObject" Target="../embeddings/oleObject55.bin"/><Relationship Id="rId2" Type="http://schemas.openxmlformats.org/officeDocument/2006/relationships/tags" Target="../tags/tag172.xml"/><Relationship Id="rId1" Type="http://schemas.openxmlformats.org/officeDocument/2006/relationships/vmlDrawing" Target="../drawings/vmlDrawing36.vml"/><Relationship Id="rId6" Type="http://schemas.openxmlformats.org/officeDocument/2006/relationships/notesSlide" Target="../notesSlides/notesSlide61.xml"/><Relationship Id="rId5" Type="http://schemas.openxmlformats.org/officeDocument/2006/relationships/slideLayout" Target="../slideLayouts/slideLayout2.xml"/><Relationship Id="rId10" Type="http://schemas.openxmlformats.org/officeDocument/2006/relationships/image" Target="../media/image51.wmf"/><Relationship Id="rId4" Type="http://schemas.openxmlformats.org/officeDocument/2006/relationships/tags" Target="../tags/tag174.xml"/><Relationship Id="rId9" Type="http://schemas.openxmlformats.org/officeDocument/2006/relationships/oleObject" Target="../embeddings/oleObject56.bin"/></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5.xml"/><Relationship Id="rId1" Type="http://schemas.openxmlformats.org/officeDocument/2006/relationships/vmlDrawing" Target="../drawings/vmlDrawing37.vml"/><Relationship Id="rId6" Type="http://schemas.openxmlformats.org/officeDocument/2006/relationships/image" Target="../media/image53.wmf"/><Relationship Id="rId5" Type="http://schemas.openxmlformats.org/officeDocument/2006/relationships/oleObject" Target="../embeddings/oleObject57.bin"/><Relationship Id="rId4"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tags" Target="../tags/tag177.xml"/><Relationship Id="rId7" Type="http://schemas.openxmlformats.org/officeDocument/2006/relationships/oleObject" Target="../embeddings/oleObject58.bin"/><Relationship Id="rId2" Type="http://schemas.openxmlformats.org/officeDocument/2006/relationships/tags" Target="../tags/tag176.xml"/><Relationship Id="rId1" Type="http://schemas.openxmlformats.org/officeDocument/2006/relationships/vmlDrawing" Target="../drawings/vmlDrawing38.vml"/><Relationship Id="rId6" Type="http://schemas.openxmlformats.org/officeDocument/2006/relationships/notesSlide" Target="../notesSlides/notesSlide64.xml"/><Relationship Id="rId5" Type="http://schemas.openxmlformats.org/officeDocument/2006/relationships/slideLayout" Target="../slideLayouts/slideLayout2.xml"/><Relationship Id="rId4" Type="http://schemas.openxmlformats.org/officeDocument/2006/relationships/tags" Target="../tags/tag17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68.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image" Target="../media/image54.wmf"/><Relationship Id="rId2" Type="http://schemas.openxmlformats.org/officeDocument/2006/relationships/tags" Target="../tags/tag181.xml"/><Relationship Id="rId1" Type="http://schemas.openxmlformats.org/officeDocument/2006/relationships/vmlDrawing" Target="../drawings/vmlDrawing39.vml"/><Relationship Id="rId6" Type="http://schemas.openxmlformats.org/officeDocument/2006/relationships/oleObject" Target="../embeddings/oleObject59.bin"/><Relationship Id="rId5" Type="http://schemas.openxmlformats.org/officeDocument/2006/relationships/notesSlide" Target="../notesSlides/notesSlide67.xml"/><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image" Target="../media/image55.wmf"/><Relationship Id="rId2" Type="http://schemas.openxmlformats.org/officeDocument/2006/relationships/tags" Target="../tags/tag183.xml"/><Relationship Id="rId1" Type="http://schemas.openxmlformats.org/officeDocument/2006/relationships/vmlDrawing" Target="../drawings/vmlDrawing40.vml"/><Relationship Id="rId6" Type="http://schemas.openxmlformats.org/officeDocument/2006/relationships/oleObject" Target="../embeddings/oleObject60.bin"/><Relationship Id="rId5" Type="http://schemas.openxmlformats.org/officeDocument/2006/relationships/notesSlide" Target="../notesSlides/notesSlide68.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w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oleObject" Target="../embeddings/oleObject2.bin"/><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notesSlide" Target="../notesSlides/notesSlide6.xml"/><Relationship Id="rId5" Type="http://schemas.openxmlformats.org/officeDocument/2006/relationships/tags" Target="../tags/tag14.xml"/><Relationship Id="rId15" Type="http://schemas.openxmlformats.org/officeDocument/2006/relationships/image" Target="../media/image5.wmf"/><Relationship Id="rId10"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tags" Target="../tags/tag187.xml"/><Relationship Id="rId7" Type="http://schemas.openxmlformats.org/officeDocument/2006/relationships/notesSlide" Target="../notesSlides/notesSlide70.xml"/><Relationship Id="rId2" Type="http://schemas.openxmlformats.org/officeDocument/2006/relationships/tags" Target="../tags/tag186.xml"/><Relationship Id="rId1" Type="http://schemas.openxmlformats.org/officeDocument/2006/relationships/vmlDrawing" Target="../drawings/vmlDrawing41.vml"/><Relationship Id="rId6" Type="http://schemas.openxmlformats.org/officeDocument/2006/relationships/slideLayout" Target="../slideLayouts/slideLayout2.xml"/><Relationship Id="rId5" Type="http://schemas.openxmlformats.org/officeDocument/2006/relationships/tags" Target="../tags/tag189.xml"/><Relationship Id="rId4" Type="http://schemas.openxmlformats.org/officeDocument/2006/relationships/tags" Target="../tags/tag188.xml"/><Relationship Id="rId9" Type="http://schemas.openxmlformats.org/officeDocument/2006/relationships/image" Target="../media/image56.wmf"/></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vmlDrawing" Target="../drawings/vmlDrawing42.vml"/><Relationship Id="rId6" Type="http://schemas.openxmlformats.org/officeDocument/2006/relationships/tags" Target="../tags/tag194.xml"/><Relationship Id="rId11" Type="http://schemas.openxmlformats.org/officeDocument/2006/relationships/image" Target="../media/image57.wmf"/><Relationship Id="rId5" Type="http://schemas.openxmlformats.org/officeDocument/2006/relationships/tags" Target="../tags/tag193.xml"/><Relationship Id="rId10" Type="http://schemas.openxmlformats.org/officeDocument/2006/relationships/oleObject" Target="../embeddings/oleObject62.bin"/><Relationship Id="rId4" Type="http://schemas.openxmlformats.org/officeDocument/2006/relationships/tags" Target="../tags/tag192.xml"/><Relationship Id="rId9"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vmlDrawing" Target="../drawings/vmlDrawing43.vml"/><Relationship Id="rId6" Type="http://schemas.openxmlformats.org/officeDocument/2006/relationships/tags" Target="../tags/tag200.xml"/><Relationship Id="rId11" Type="http://schemas.openxmlformats.org/officeDocument/2006/relationships/image" Target="../media/image57.wmf"/><Relationship Id="rId5" Type="http://schemas.openxmlformats.org/officeDocument/2006/relationships/tags" Target="../tags/tag199.xml"/><Relationship Id="rId10" Type="http://schemas.openxmlformats.org/officeDocument/2006/relationships/oleObject" Target="../embeddings/oleObject63.bin"/><Relationship Id="rId4" Type="http://schemas.openxmlformats.org/officeDocument/2006/relationships/tags" Target="../tags/tag198.xml"/><Relationship Id="rId9"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3.xml"/><Relationship Id="rId7" Type="http://schemas.openxmlformats.org/officeDocument/2006/relationships/tags" Target="../tags/tag207.xml"/><Relationship Id="rId2" Type="http://schemas.openxmlformats.org/officeDocument/2006/relationships/tags" Target="../tags/tag202.xml"/><Relationship Id="rId1" Type="http://schemas.openxmlformats.org/officeDocument/2006/relationships/vmlDrawing" Target="../drawings/vmlDrawing44.vml"/><Relationship Id="rId6" Type="http://schemas.openxmlformats.org/officeDocument/2006/relationships/tags" Target="../tags/tag206.xml"/><Relationship Id="rId11" Type="http://schemas.openxmlformats.org/officeDocument/2006/relationships/image" Target="../media/image57.wmf"/><Relationship Id="rId5" Type="http://schemas.openxmlformats.org/officeDocument/2006/relationships/tags" Target="../tags/tag205.xml"/><Relationship Id="rId10" Type="http://schemas.openxmlformats.org/officeDocument/2006/relationships/oleObject" Target="../embeddings/oleObject64.bin"/><Relationship Id="rId4" Type="http://schemas.openxmlformats.org/officeDocument/2006/relationships/tags" Target="../tags/tag204.xml"/><Relationship Id="rId9"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vmlDrawing" Target="../drawings/vmlDrawing45.vml"/><Relationship Id="rId6" Type="http://schemas.openxmlformats.org/officeDocument/2006/relationships/tags" Target="../tags/tag212.xml"/><Relationship Id="rId11" Type="http://schemas.openxmlformats.org/officeDocument/2006/relationships/image" Target="../media/image58.wmf"/><Relationship Id="rId5" Type="http://schemas.openxmlformats.org/officeDocument/2006/relationships/tags" Target="../tags/tag211.xml"/><Relationship Id="rId10" Type="http://schemas.openxmlformats.org/officeDocument/2006/relationships/oleObject" Target="../embeddings/oleObject65.bin"/><Relationship Id="rId4" Type="http://schemas.openxmlformats.org/officeDocument/2006/relationships/tags" Target="../tags/tag210.xml"/><Relationship Id="rId9"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vmlDrawing" Target="../drawings/vmlDrawing46.vml"/><Relationship Id="rId6" Type="http://schemas.openxmlformats.org/officeDocument/2006/relationships/tags" Target="../tags/tag218.xml"/><Relationship Id="rId11" Type="http://schemas.openxmlformats.org/officeDocument/2006/relationships/image" Target="../media/image58.wmf"/><Relationship Id="rId5" Type="http://schemas.openxmlformats.org/officeDocument/2006/relationships/tags" Target="../tags/tag217.xml"/><Relationship Id="rId10" Type="http://schemas.openxmlformats.org/officeDocument/2006/relationships/oleObject" Target="../embeddings/oleObject66.bin"/><Relationship Id="rId4" Type="http://schemas.openxmlformats.org/officeDocument/2006/relationships/tags" Target="../tags/tag216.xml"/><Relationship Id="rId9"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21.xml"/><Relationship Id="rId7" Type="http://schemas.openxmlformats.org/officeDocument/2006/relationships/tags" Target="../tags/tag225.xml"/><Relationship Id="rId2" Type="http://schemas.openxmlformats.org/officeDocument/2006/relationships/tags" Target="../tags/tag220.xml"/><Relationship Id="rId1" Type="http://schemas.openxmlformats.org/officeDocument/2006/relationships/vmlDrawing" Target="../drawings/vmlDrawing47.vml"/><Relationship Id="rId6" Type="http://schemas.openxmlformats.org/officeDocument/2006/relationships/tags" Target="../tags/tag224.xml"/><Relationship Id="rId11" Type="http://schemas.openxmlformats.org/officeDocument/2006/relationships/image" Target="../media/image58.wmf"/><Relationship Id="rId5" Type="http://schemas.openxmlformats.org/officeDocument/2006/relationships/tags" Target="../tags/tag223.xml"/><Relationship Id="rId10" Type="http://schemas.openxmlformats.org/officeDocument/2006/relationships/oleObject" Target="../embeddings/oleObject67.bin"/><Relationship Id="rId4" Type="http://schemas.openxmlformats.org/officeDocument/2006/relationships/tags" Target="../tags/tag222.xml"/><Relationship Id="rId9"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image" Target="../media/image59.wmf"/><Relationship Id="rId3" Type="http://schemas.openxmlformats.org/officeDocument/2006/relationships/tags" Target="../tags/tag227.xml"/><Relationship Id="rId7" Type="http://schemas.openxmlformats.org/officeDocument/2006/relationships/tags" Target="../tags/tag231.xml"/><Relationship Id="rId12" Type="http://schemas.openxmlformats.org/officeDocument/2006/relationships/oleObject" Target="../embeddings/oleObject68.bin"/><Relationship Id="rId17" Type="http://schemas.openxmlformats.org/officeDocument/2006/relationships/image" Target="../media/image61.wmf"/><Relationship Id="rId2" Type="http://schemas.openxmlformats.org/officeDocument/2006/relationships/tags" Target="../tags/tag226.xml"/><Relationship Id="rId16" Type="http://schemas.openxmlformats.org/officeDocument/2006/relationships/oleObject" Target="../embeddings/oleObject70.bin"/><Relationship Id="rId1" Type="http://schemas.openxmlformats.org/officeDocument/2006/relationships/vmlDrawing" Target="../drawings/vmlDrawing48.vml"/><Relationship Id="rId6" Type="http://schemas.openxmlformats.org/officeDocument/2006/relationships/tags" Target="../tags/tag230.xml"/><Relationship Id="rId11" Type="http://schemas.openxmlformats.org/officeDocument/2006/relationships/notesSlide" Target="../notesSlides/notesSlide77.xml"/><Relationship Id="rId5" Type="http://schemas.openxmlformats.org/officeDocument/2006/relationships/tags" Target="../tags/tag229.xml"/><Relationship Id="rId15" Type="http://schemas.openxmlformats.org/officeDocument/2006/relationships/image" Target="../media/image60.wmf"/><Relationship Id="rId10" Type="http://schemas.openxmlformats.org/officeDocument/2006/relationships/slideLayout" Target="../slideLayouts/slideLayout2.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oleObject" Target="../embeddings/oleObject69.bin"/></Relationships>
</file>

<file path=ppt/slides/_rels/slide79.xml.rels><?xml version="1.0" encoding="UTF-8" standalone="yes"?>
<Relationships xmlns="http://schemas.openxmlformats.org/package/2006/relationships"><Relationship Id="rId8" Type="http://schemas.openxmlformats.org/officeDocument/2006/relationships/tags" Target="../tags/tag240.xml"/><Relationship Id="rId13" Type="http://schemas.openxmlformats.org/officeDocument/2006/relationships/image" Target="../media/image59.wmf"/><Relationship Id="rId3" Type="http://schemas.openxmlformats.org/officeDocument/2006/relationships/tags" Target="../tags/tag235.xml"/><Relationship Id="rId7" Type="http://schemas.openxmlformats.org/officeDocument/2006/relationships/tags" Target="../tags/tag239.xml"/><Relationship Id="rId12" Type="http://schemas.openxmlformats.org/officeDocument/2006/relationships/oleObject" Target="../embeddings/oleObject71.bin"/><Relationship Id="rId17" Type="http://schemas.openxmlformats.org/officeDocument/2006/relationships/image" Target="../media/image61.wmf"/><Relationship Id="rId2" Type="http://schemas.openxmlformats.org/officeDocument/2006/relationships/tags" Target="../tags/tag234.xml"/><Relationship Id="rId16" Type="http://schemas.openxmlformats.org/officeDocument/2006/relationships/oleObject" Target="../embeddings/oleObject73.bin"/><Relationship Id="rId1" Type="http://schemas.openxmlformats.org/officeDocument/2006/relationships/vmlDrawing" Target="../drawings/vmlDrawing49.vml"/><Relationship Id="rId6" Type="http://schemas.openxmlformats.org/officeDocument/2006/relationships/tags" Target="../tags/tag238.xml"/><Relationship Id="rId11" Type="http://schemas.openxmlformats.org/officeDocument/2006/relationships/notesSlide" Target="../notesSlides/notesSlide78.xml"/><Relationship Id="rId5" Type="http://schemas.openxmlformats.org/officeDocument/2006/relationships/tags" Target="../tags/tag237.xml"/><Relationship Id="rId15" Type="http://schemas.openxmlformats.org/officeDocument/2006/relationships/image" Target="../media/image60.wmf"/><Relationship Id="rId10" Type="http://schemas.openxmlformats.org/officeDocument/2006/relationships/slideLayout" Target="../slideLayouts/slideLayout2.xml"/><Relationship Id="rId4" Type="http://schemas.openxmlformats.org/officeDocument/2006/relationships/tags" Target="../tags/tag236.xml"/><Relationship Id="rId9" Type="http://schemas.openxmlformats.org/officeDocument/2006/relationships/tags" Target="../tags/tag241.xml"/><Relationship Id="rId14" Type="http://schemas.openxmlformats.org/officeDocument/2006/relationships/oleObject" Target="../embeddings/oleObject72.bin"/></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tags" Target="../tags/tag20.xml"/><Relationship Id="rId7" Type="http://schemas.openxmlformats.org/officeDocument/2006/relationships/oleObject" Target="../embeddings/oleObject4.bin"/><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80.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oleObject" Target="../embeddings/oleObject74.bin"/><Relationship Id="rId18" Type="http://schemas.openxmlformats.org/officeDocument/2006/relationships/image" Target="../media/image62.wmf"/><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notesSlide" Target="../notesSlides/notesSlide79.xml"/><Relationship Id="rId17" Type="http://schemas.openxmlformats.org/officeDocument/2006/relationships/oleObject" Target="../embeddings/oleObject76.bin"/><Relationship Id="rId2" Type="http://schemas.openxmlformats.org/officeDocument/2006/relationships/tags" Target="../tags/tag242.xml"/><Relationship Id="rId16" Type="http://schemas.openxmlformats.org/officeDocument/2006/relationships/image" Target="../media/image61.wmf"/><Relationship Id="rId1" Type="http://schemas.openxmlformats.org/officeDocument/2006/relationships/vmlDrawing" Target="../drawings/vmlDrawing50.vml"/><Relationship Id="rId6" Type="http://schemas.openxmlformats.org/officeDocument/2006/relationships/tags" Target="../tags/tag246.xml"/><Relationship Id="rId11" Type="http://schemas.openxmlformats.org/officeDocument/2006/relationships/slideLayout" Target="../slideLayouts/slideLayout2.xml"/><Relationship Id="rId5" Type="http://schemas.openxmlformats.org/officeDocument/2006/relationships/tags" Target="../tags/tag245.xml"/><Relationship Id="rId15" Type="http://schemas.openxmlformats.org/officeDocument/2006/relationships/oleObject" Target="../embeddings/oleObject75.bin"/><Relationship Id="rId10" Type="http://schemas.openxmlformats.org/officeDocument/2006/relationships/tags" Target="../tags/tag250.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image" Target="../media/image60.wmf"/></Relationships>
</file>

<file path=ppt/slides/_rels/slide81.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oleObject" Target="../embeddings/oleObject77.bin"/><Relationship Id="rId18" Type="http://schemas.openxmlformats.org/officeDocument/2006/relationships/image" Target="../media/image62.wmf"/><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notesSlide" Target="../notesSlides/notesSlide80.xml"/><Relationship Id="rId17" Type="http://schemas.openxmlformats.org/officeDocument/2006/relationships/oleObject" Target="../embeddings/oleObject79.bin"/><Relationship Id="rId2" Type="http://schemas.openxmlformats.org/officeDocument/2006/relationships/tags" Target="../tags/tag251.xml"/><Relationship Id="rId16" Type="http://schemas.openxmlformats.org/officeDocument/2006/relationships/image" Target="../media/image61.wmf"/><Relationship Id="rId1" Type="http://schemas.openxmlformats.org/officeDocument/2006/relationships/vmlDrawing" Target="../drawings/vmlDrawing51.vml"/><Relationship Id="rId6" Type="http://schemas.openxmlformats.org/officeDocument/2006/relationships/tags" Target="../tags/tag255.xml"/><Relationship Id="rId11" Type="http://schemas.openxmlformats.org/officeDocument/2006/relationships/slideLayout" Target="../slideLayouts/slideLayout2.xml"/><Relationship Id="rId5" Type="http://schemas.openxmlformats.org/officeDocument/2006/relationships/tags" Target="../tags/tag254.xml"/><Relationship Id="rId15" Type="http://schemas.openxmlformats.org/officeDocument/2006/relationships/oleObject" Target="../embeddings/oleObject78.bin"/><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image" Target="../media/image60.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tags" Target="../tags/tag261.xml"/><Relationship Id="rId7" Type="http://schemas.openxmlformats.org/officeDocument/2006/relationships/notesSlide" Target="../notesSlides/notesSlide81.xml"/><Relationship Id="rId2" Type="http://schemas.openxmlformats.org/officeDocument/2006/relationships/tags" Target="../tags/tag260.xml"/><Relationship Id="rId1" Type="http://schemas.openxmlformats.org/officeDocument/2006/relationships/vmlDrawing" Target="../drawings/vmlDrawing52.vml"/><Relationship Id="rId6" Type="http://schemas.openxmlformats.org/officeDocument/2006/relationships/slideLayout" Target="../slideLayouts/slideLayout2.xml"/><Relationship Id="rId5" Type="http://schemas.openxmlformats.org/officeDocument/2006/relationships/tags" Target="../tags/tag263.xml"/><Relationship Id="rId4" Type="http://schemas.openxmlformats.org/officeDocument/2006/relationships/tags" Target="../tags/tag262.xml"/><Relationship Id="rId9" Type="http://schemas.openxmlformats.org/officeDocument/2006/relationships/image" Target="../media/image63.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tags" Target="../tags/tag265.xml"/><Relationship Id="rId7" Type="http://schemas.openxmlformats.org/officeDocument/2006/relationships/notesSlide" Target="../notesSlides/notesSlide82.xml"/><Relationship Id="rId2" Type="http://schemas.openxmlformats.org/officeDocument/2006/relationships/tags" Target="../tags/tag264.xml"/><Relationship Id="rId1" Type="http://schemas.openxmlformats.org/officeDocument/2006/relationships/vmlDrawing" Target="../drawings/vmlDrawing53.vml"/><Relationship Id="rId6" Type="http://schemas.openxmlformats.org/officeDocument/2006/relationships/slideLayout" Target="../slideLayouts/slideLayout2.xml"/><Relationship Id="rId5" Type="http://schemas.openxmlformats.org/officeDocument/2006/relationships/tags" Target="../tags/tag267.xml"/><Relationship Id="rId4" Type="http://schemas.openxmlformats.org/officeDocument/2006/relationships/tags" Target="../tags/tag266.xml"/><Relationship Id="rId9" Type="http://schemas.openxmlformats.org/officeDocument/2006/relationships/image" Target="../media/image64.wmf"/></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83.xml"/><Relationship Id="rId3" Type="http://schemas.openxmlformats.org/officeDocument/2006/relationships/tags" Target="../tags/tag269.xml"/><Relationship Id="rId7" Type="http://schemas.openxmlformats.org/officeDocument/2006/relationships/slideLayout" Target="../slideLayouts/slideLayout2.xml"/><Relationship Id="rId2" Type="http://schemas.openxmlformats.org/officeDocument/2006/relationships/tags" Target="../tags/tag268.xml"/><Relationship Id="rId1" Type="http://schemas.openxmlformats.org/officeDocument/2006/relationships/vmlDrawing" Target="../drawings/vmlDrawing54.vml"/><Relationship Id="rId6" Type="http://schemas.openxmlformats.org/officeDocument/2006/relationships/tags" Target="../tags/tag272.xml"/><Relationship Id="rId5" Type="http://schemas.openxmlformats.org/officeDocument/2006/relationships/tags" Target="../tags/tag271.xml"/><Relationship Id="rId10" Type="http://schemas.openxmlformats.org/officeDocument/2006/relationships/image" Target="../media/image65.emf"/><Relationship Id="rId4" Type="http://schemas.openxmlformats.org/officeDocument/2006/relationships/tags" Target="../tags/tag270.xml"/><Relationship Id="rId9" Type="http://schemas.openxmlformats.org/officeDocument/2006/relationships/oleObject" Target="../embeddings/oleObject82.bin"/></Relationships>
</file>

<file path=ppt/slides/_rels/slide85.xml.rels><?xml version="1.0" encoding="UTF-8" standalone="yes"?>
<Relationships xmlns="http://schemas.openxmlformats.org/package/2006/relationships"><Relationship Id="rId8" Type="http://schemas.openxmlformats.org/officeDocument/2006/relationships/tags" Target="../tags/tag279.xml"/><Relationship Id="rId3" Type="http://schemas.openxmlformats.org/officeDocument/2006/relationships/tags" Target="../tags/tag274.xml"/><Relationship Id="rId7" Type="http://schemas.openxmlformats.org/officeDocument/2006/relationships/tags" Target="../tags/tag278.xml"/><Relationship Id="rId12" Type="http://schemas.openxmlformats.org/officeDocument/2006/relationships/image" Target="../media/image65.emf"/><Relationship Id="rId2" Type="http://schemas.openxmlformats.org/officeDocument/2006/relationships/tags" Target="../tags/tag273.xml"/><Relationship Id="rId1" Type="http://schemas.openxmlformats.org/officeDocument/2006/relationships/vmlDrawing" Target="../drawings/vmlDrawing55.vml"/><Relationship Id="rId6" Type="http://schemas.openxmlformats.org/officeDocument/2006/relationships/tags" Target="../tags/tag277.xml"/><Relationship Id="rId11" Type="http://schemas.openxmlformats.org/officeDocument/2006/relationships/oleObject" Target="../embeddings/oleObject83.bin"/><Relationship Id="rId5" Type="http://schemas.openxmlformats.org/officeDocument/2006/relationships/tags" Target="../tags/tag276.xml"/><Relationship Id="rId10" Type="http://schemas.openxmlformats.org/officeDocument/2006/relationships/notesSlide" Target="../notesSlides/notesSlide84.xml"/><Relationship Id="rId4" Type="http://schemas.openxmlformats.org/officeDocument/2006/relationships/tags" Target="../tags/tag275.xml"/><Relationship Id="rId9"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tags" Target="../tags/tag286.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65.emf"/><Relationship Id="rId2" Type="http://schemas.openxmlformats.org/officeDocument/2006/relationships/tags" Target="../tags/tag280.xml"/><Relationship Id="rId1" Type="http://schemas.openxmlformats.org/officeDocument/2006/relationships/vmlDrawing" Target="../drawings/vmlDrawing56.vml"/><Relationship Id="rId6" Type="http://schemas.openxmlformats.org/officeDocument/2006/relationships/tags" Target="../tags/tag284.xml"/><Relationship Id="rId11" Type="http://schemas.openxmlformats.org/officeDocument/2006/relationships/oleObject" Target="../embeddings/oleObject84.bin"/><Relationship Id="rId5" Type="http://schemas.openxmlformats.org/officeDocument/2006/relationships/tags" Target="../tags/tag283.xml"/><Relationship Id="rId10" Type="http://schemas.openxmlformats.org/officeDocument/2006/relationships/notesSlide" Target="../notesSlides/notesSlide85.xml"/><Relationship Id="rId4" Type="http://schemas.openxmlformats.org/officeDocument/2006/relationships/tags" Target="../tags/tag282.xml"/><Relationship Id="rId9"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tags" Target="../tags/tag293.xml"/><Relationship Id="rId3" Type="http://schemas.openxmlformats.org/officeDocument/2006/relationships/tags" Target="../tags/tag288.xml"/><Relationship Id="rId7" Type="http://schemas.openxmlformats.org/officeDocument/2006/relationships/tags" Target="../tags/tag292.xml"/><Relationship Id="rId12" Type="http://schemas.openxmlformats.org/officeDocument/2006/relationships/image" Target="../media/image65.emf"/><Relationship Id="rId2" Type="http://schemas.openxmlformats.org/officeDocument/2006/relationships/tags" Target="../tags/tag287.xml"/><Relationship Id="rId1" Type="http://schemas.openxmlformats.org/officeDocument/2006/relationships/vmlDrawing" Target="../drawings/vmlDrawing57.vml"/><Relationship Id="rId6" Type="http://schemas.openxmlformats.org/officeDocument/2006/relationships/tags" Target="../tags/tag291.xml"/><Relationship Id="rId11" Type="http://schemas.openxmlformats.org/officeDocument/2006/relationships/oleObject" Target="../embeddings/oleObject85.bin"/><Relationship Id="rId5" Type="http://schemas.openxmlformats.org/officeDocument/2006/relationships/tags" Target="../tags/tag290.xml"/><Relationship Id="rId10" Type="http://schemas.openxmlformats.org/officeDocument/2006/relationships/notesSlide" Target="../notesSlides/notesSlide86.xml"/><Relationship Id="rId4" Type="http://schemas.openxmlformats.org/officeDocument/2006/relationships/tags" Target="../tags/tag289.xml"/><Relationship Id="rId9"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95.xml"/><Relationship Id="rId7" Type="http://schemas.openxmlformats.org/officeDocument/2006/relationships/tags" Target="../tags/tag299.xml"/><Relationship Id="rId2" Type="http://schemas.openxmlformats.org/officeDocument/2006/relationships/tags" Target="../tags/tag294.xml"/><Relationship Id="rId1" Type="http://schemas.openxmlformats.org/officeDocument/2006/relationships/vmlDrawing" Target="../drawings/vmlDrawing58.vml"/><Relationship Id="rId6" Type="http://schemas.openxmlformats.org/officeDocument/2006/relationships/tags" Target="../tags/tag298.xml"/><Relationship Id="rId11" Type="http://schemas.openxmlformats.org/officeDocument/2006/relationships/image" Target="../media/image66.wmf"/><Relationship Id="rId5" Type="http://schemas.openxmlformats.org/officeDocument/2006/relationships/tags" Target="../tags/tag297.xml"/><Relationship Id="rId10" Type="http://schemas.openxmlformats.org/officeDocument/2006/relationships/oleObject" Target="../embeddings/oleObject86.bin"/><Relationship Id="rId4" Type="http://schemas.openxmlformats.org/officeDocument/2006/relationships/tags" Target="../tags/tag296.xml"/><Relationship Id="rId9"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1.xml"/><Relationship Id="rId7" Type="http://schemas.openxmlformats.org/officeDocument/2006/relationships/tags" Target="../tags/tag305.xml"/><Relationship Id="rId2" Type="http://schemas.openxmlformats.org/officeDocument/2006/relationships/tags" Target="../tags/tag300.xml"/><Relationship Id="rId1" Type="http://schemas.openxmlformats.org/officeDocument/2006/relationships/vmlDrawing" Target="../drawings/vmlDrawing59.vml"/><Relationship Id="rId6" Type="http://schemas.openxmlformats.org/officeDocument/2006/relationships/tags" Target="../tags/tag304.xml"/><Relationship Id="rId11" Type="http://schemas.openxmlformats.org/officeDocument/2006/relationships/image" Target="../media/image66.wmf"/><Relationship Id="rId5" Type="http://schemas.openxmlformats.org/officeDocument/2006/relationships/tags" Target="../tags/tag303.xml"/><Relationship Id="rId10" Type="http://schemas.openxmlformats.org/officeDocument/2006/relationships/oleObject" Target="../embeddings/oleObject87.bin"/><Relationship Id="rId4" Type="http://schemas.openxmlformats.org/officeDocument/2006/relationships/tags" Target="../tags/tag302.xml"/><Relationship Id="rId9"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wmf"/><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oleObject" Target="../embeddings/oleObject6.bin"/><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11" Type="http://schemas.openxmlformats.org/officeDocument/2006/relationships/image" Target="../media/image7.wmf"/><Relationship Id="rId5" Type="http://schemas.openxmlformats.org/officeDocument/2006/relationships/tags" Target="../tags/tag25.xml"/><Relationship Id="rId10" Type="http://schemas.openxmlformats.org/officeDocument/2006/relationships/oleObject" Target="../embeddings/oleObject5.bin"/><Relationship Id="rId4" Type="http://schemas.openxmlformats.org/officeDocument/2006/relationships/tags" Target="../tags/tag24.xml"/><Relationship Id="rId9"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vmlDrawing" Target="../drawings/vmlDrawing60.vml"/><Relationship Id="rId6" Type="http://schemas.openxmlformats.org/officeDocument/2006/relationships/tags" Target="../tags/tag310.xml"/><Relationship Id="rId11" Type="http://schemas.openxmlformats.org/officeDocument/2006/relationships/image" Target="../media/image66.wmf"/><Relationship Id="rId5" Type="http://schemas.openxmlformats.org/officeDocument/2006/relationships/tags" Target="../tags/tag309.xml"/><Relationship Id="rId10" Type="http://schemas.openxmlformats.org/officeDocument/2006/relationships/oleObject" Target="../embeddings/oleObject88.bin"/><Relationship Id="rId4" Type="http://schemas.openxmlformats.org/officeDocument/2006/relationships/tags" Target="../tags/tag308.xml"/><Relationship Id="rId9"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8.wmf"/><Relationship Id="rId3" Type="http://schemas.openxmlformats.org/officeDocument/2006/relationships/tags" Target="../tags/tag313.xml"/><Relationship Id="rId7" Type="http://schemas.openxmlformats.org/officeDocument/2006/relationships/tags" Target="../tags/tag317.xml"/><Relationship Id="rId12" Type="http://schemas.openxmlformats.org/officeDocument/2006/relationships/oleObject" Target="../embeddings/oleObject90.bin"/><Relationship Id="rId2" Type="http://schemas.openxmlformats.org/officeDocument/2006/relationships/tags" Target="../tags/tag312.xml"/><Relationship Id="rId1" Type="http://schemas.openxmlformats.org/officeDocument/2006/relationships/vmlDrawing" Target="../drawings/vmlDrawing61.vml"/><Relationship Id="rId6" Type="http://schemas.openxmlformats.org/officeDocument/2006/relationships/tags" Target="../tags/tag316.xml"/><Relationship Id="rId11" Type="http://schemas.openxmlformats.org/officeDocument/2006/relationships/image" Target="../media/image67.wmf"/><Relationship Id="rId5" Type="http://schemas.openxmlformats.org/officeDocument/2006/relationships/tags" Target="../tags/tag315.xml"/><Relationship Id="rId10" Type="http://schemas.openxmlformats.org/officeDocument/2006/relationships/oleObject" Target="../embeddings/oleObject89.bin"/><Relationship Id="rId4" Type="http://schemas.openxmlformats.org/officeDocument/2006/relationships/tags" Target="../tags/tag314.xml"/><Relationship Id="rId9" Type="http://schemas.openxmlformats.org/officeDocument/2006/relationships/notesSlide" Target="../notesSlides/notesSlide90.xml"/><Relationship Id="rId14" Type="http://schemas.openxmlformats.org/officeDocument/2006/relationships/image" Target="../media/image69.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tags" Target="../tags/tag319.xml"/><Relationship Id="rId7" Type="http://schemas.openxmlformats.org/officeDocument/2006/relationships/notesSlide" Target="../notesSlides/notesSlide91.xml"/><Relationship Id="rId2" Type="http://schemas.openxmlformats.org/officeDocument/2006/relationships/tags" Target="../tags/tag318.xml"/><Relationship Id="rId1" Type="http://schemas.openxmlformats.org/officeDocument/2006/relationships/vmlDrawing" Target="../drawings/vmlDrawing62.vml"/><Relationship Id="rId6" Type="http://schemas.openxmlformats.org/officeDocument/2006/relationships/slideLayout" Target="../slideLayouts/slideLayout2.xml"/><Relationship Id="rId5" Type="http://schemas.openxmlformats.org/officeDocument/2006/relationships/tags" Target="../tags/tag321.xml"/><Relationship Id="rId4" Type="http://schemas.openxmlformats.org/officeDocument/2006/relationships/tags" Target="../tags/tag320.xml"/><Relationship Id="rId9" Type="http://schemas.openxmlformats.org/officeDocument/2006/relationships/image" Target="../media/image70.wmf"/></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92.xml"/><Relationship Id="rId3" Type="http://schemas.openxmlformats.org/officeDocument/2006/relationships/tags" Target="../tags/tag323.xml"/><Relationship Id="rId7" Type="http://schemas.openxmlformats.org/officeDocument/2006/relationships/slideLayout" Target="../slideLayouts/slideLayout2.xml"/><Relationship Id="rId2" Type="http://schemas.openxmlformats.org/officeDocument/2006/relationships/tags" Target="../tags/tag322.xml"/><Relationship Id="rId1" Type="http://schemas.openxmlformats.org/officeDocument/2006/relationships/vmlDrawing" Target="../drawings/vmlDrawing63.vml"/><Relationship Id="rId6" Type="http://schemas.openxmlformats.org/officeDocument/2006/relationships/tags" Target="../tags/tag326.xml"/><Relationship Id="rId5" Type="http://schemas.openxmlformats.org/officeDocument/2006/relationships/tags" Target="../tags/tag325.xml"/><Relationship Id="rId10" Type="http://schemas.openxmlformats.org/officeDocument/2006/relationships/image" Target="../media/image71.wmf"/><Relationship Id="rId4" Type="http://schemas.openxmlformats.org/officeDocument/2006/relationships/tags" Target="../tags/tag324.xml"/><Relationship Id="rId9" Type="http://schemas.openxmlformats.org/officeDocument/2006/relationships/oleObject" Target="../embeddings/oleObject92.bin"/></Relationships>
</file>

<file path=ppt/slides/_rels/slide94.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5" Type="http://schemas.openxmlformats.org/officeDocument/2006/relationships/notesSlide" Target="../notesSlides/notesSlide93.xml"/><Relationship Id="rId4"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tags" Target="../tags/tag331.xml"/><Relationship Id="rId7" Type="http://schemas.openxmlformats.org/officeDocument/2006/relationships/notesSlide" Target="../notesSlides/notesSlide94.xml"/><Relationship Id="rId2" Type="http://schemas.openxmlformats.org/officeDocument/2006/relationships/tags" Target="../tags/tag330.xml"/><Relationship Id="rId1" Type="http://schemas.openxmlformats.org/officeDocument/2006/relationships/vmlDrawing" Target="../drawings/vmlDrawing64.vml"/><Relationship Id="rId6" Type="http://schemas.openxmlformats.org/officeDocument/2006/relationships/slideLayout" Target="../slideLayouts/slideLayout2.xml"/><Relationship Id="rId5" Type="http://schemas.openxmlformats.org/officeDocument/2006/relationships/tags" Target="../tags/tag333.xml"/><Relationship Id="rId4" Type="http://schemas.openxmlformats.org/officeDocument/2006/relationships/tags" Target="../tags/tag332.xml"/><Relationship Id="rId9" Type="http://schemas.openxmlformats.org/officeDocument/2006/relationships/image" Target="../media/image72.wmf"/></Relationships>
</file>

<file path=ppt/slides/_rels/slide96.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335.xml"/><Relationship Id="rId7" Type="http://schemas.openxmlformats.org/officeDocument/2006/relationships/slideLayout" Target="../slideLayouts/slideLayout2.xml"/><Relationship Id="rId2" Type="http://schemas.openxmlformats.org/officeDocument/2006/relationships/tags" Target="../tags/tag334.xml"/><Relationship Id="rId1" Type="http://schemas.openxmlformats.org/officeDocument/2006/relationships/vmlDrawing" Target="../drawings/vmlDrawing65.vml"/><Relationship Id="rId6" Type="http://schemas.openxmlformats.org/officeDocument/2006/relationships/tags" Target="../tags/tag338.xml"/><Relationship Id="rId5" Type="http://schemas.openxmlformats.org/officeDocument/2006/relationships/tags" Target="../tags/tag337.xml"/><Relationship Id="rId10" Type="http://schemas.openxmlformats.org/officeDocument/2006/relationships/image" Target="../media/image73.wmf"/><Relationship Id="rId4" Type="http://schemas.openxmlformats.org/officeDocument/2006/relationships/tags" Target="../tags/tag336.xml"/><Relationship Id="rId9" Type="http://schemas.openxmlformats.org/officeDocument/2006/relationships/oleObject" Target="../embeddings/oleObject94.bin"/></Relationships>
</file>

<file path=ppt/slides/_rels/slide97.xml.rels><?xml version="1.0" encoding="UTF-8" standalone="yes"?>
<Relationships xmlns="http://schemas.openxmlformats.org/package/2006/relationships"><Relationship Id="rId8" Type="http://schemas.openxmlformats.org/officeDocument/2006/relationships/notesSlide" Target="../notesSlides/notesSlide96.xml"/><Relationship Id="rId3" Type="http://schemas.openxmlformats.org/officeDocument/2006/relationships/tags" Target="../tags/tag340.xml"/><Relationship Id="rId7" Type="http://schemas.openxmlformats.org/officeDocument/2006/relationships/slideLayout" Target="../slideLayouts/slideLayout2.xml"/><Relationship Id="rId2" Type="http://schemas.openxmlformats.org/officeDocument/2006/relationships/tags" Target="../tags/tag339.xml"/><Relationship Id="rId1" Type="http://schemas.openxmlformats.org/officeDocument/2006/relationships/vmlDrawing" Target="../drawings/vmlDrawing66.vml"/><Relationship Id="rId6" Type="http://schemas.openxmlformats.org/officeDocument/2006/relationships/tags" Target="../tags/tag343.xml"/><Relationship Id="rId5" Type="http://schemas.openxmlformats.org/officeDocument/2006/relationships/tags" Target="../tags/tag342.xml"/><Relationship Id="rId10" Type="http://schemas.openxmlformats.org/officeDocument/2006/relationships/image" Target="../media/image73.wmf"/><Relationship Id="rId4" Type="http://schemas.openxmlformats.org/officeDocument/2006/relationships/tags" Target="../tags/tag341.xml"/><Relationship Id="rId9" Type="http://schemas.openxmlformats.org/officeDocument/2006/relationships/oleObject" Target="../embeddings/oleObject95.bin"/></Relationships>
</file>

<file path=ppt/slides/_rels/slide98.xml.rels><?xml version="1.0" encoding="UTF-8" standalone="yes"?>
<Relationships xmlns="http://schemas.openxmlformats.org/package/2006/relationships"><Relationship Id="rId8" Type="http://schemas.openxmlformats.org/officeDocument/2006/relationships/notesSlide" Target="../notesSlides/notesSlide97.xml"/><Relationship Id="rId3" Type="http://schemas.openxmlformats.org/officeDocument/2006/relationships/tags" Target="../tags/tag346.xml"/><Relationship Id="rId7" Type="http://schemas.openxmlformats.org/officeDocument/2006/relationships/slideLayout" Target="../slideLayouts/slideLayout2.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tags" Target="../tags/tag351.xml"/><Relationship Id="rId7" Type="http://schemas.openxmlformats.org/officeDocument/2006/relationships/notesSlide" Target="../notesSlides/notesSlide98.xml"/><Relationship Id="rId2" Type="http://schemas.openxmlformats.org/officeDocument/2006/relationships/tags" Target="../tags/tag350.xml"/><Relationship Id="rId1" Type="http://schemas.openxmlformats.org/officeDocument/2006/relationships/vmlDrawing" Target="../drawings/vmlDrawing67.vml"/><Relationship Id="rId6" Type="http://schemas.openxmlformats.org/officeDocument/2006/relationships/slideLayout" Target="../slideLayouts/slideLayout2.xml"/><Relationship Id="rId5" Type="http://schemas.openxmlformats.org/officeDocument/2006/relationships/tags" Target="../tags/tag353.xml"/><Relationship Id="rId4" Type="http://schemas.openxmlformats.org/officeDocument/2006/relationships/tags" Target="../tags/tag352.xml"/><Relationship Id="rId9" Type="http://schemas.openxmlformats.org/officeDocument/2006/relationships/image" Target="../media/image7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Tree>
    <p:extLst>
      <p:ext uri="{BB962C8B-B14F-4D97-AF65-F5344CB8AC3E}">
        <p14:creationId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rgbClr val="0070C0"/>
                </a:solidFill>
                <a:latin typeface="+mj-lt"/>
                <a:cs typeface="Arial" charset="0"/>
              </a:rPr>
              <a:t>S</a:t>
            </a:r>
            <a:r>
              <a:rPr lang="en-US" sz="3200" b="1" dirty="0">
                <a:solidFill>
                  <a:srgbClr val="0070C0"/>
                </a:solidFill>
                <a:latin typeface="+mj-lt"/>
                <a:cs typeface="Arial" charset="0"/>
              </a:rPr>
              <a:t> = 1, </a:t>
            </a:r>
            <a:r>
              <a:rPr lang="en-US" sz="3200" b="1" i="1" dirty="0">
                <a:solidFill>
                  <a:srgbClr val="0070C0"/>
                </a:solidFill>
                <a:latin typeface="+mj-lt"/>
                <a:cs typeface="Arial" charset="0"/>
              </a:rPr>
              <a:t>R</a:t>
            </a:r>
            <a:r>
              <a:rPr lang="en-US" sz="3200" b="1" dirty="0">
                <a:solidFill>
                  <a:srgbClr val="0070C0"/>
                </a:solidFill>
                <a:latin typeface="+mj-lt"/>
                <a:cs typeface="Arial" charset="0"/>
              </a:rPr>
              <a:t> = 0: </a:t>
            </a:r>
            <a:endParaRPr lang="en-US" sz="3200" b="1" dirty="0" smtClean="0">
              <a:solidFill>
                <a:srgbClr val="0070C0"/>
              </a:solidFill>
              <a:latin typeface="+mj-lt"/>
              <a:cs typeface="Arial" charset="0"/>
            </a:endParaRPr>
          </a:p>
          <a:p>
            <a:pPr lvl="1">
              <a:spcBef>
                <a:spcPct val="20000"/>
              </a:spcBef>
            </a:pPr>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1 and </a:t>
            </a:r>
            <a:r>
              <a:rPr lang="en-US" sz="3200" i="1" dirty="0">
                <a:latin typeface="+mj-lt"/>
                <a:cs typeface="Arial" charset="0"/>
              </a:rPr>
              <a:t>Q</a:t>
            </a:r>
            <a:r>
              <a:rPr lang="en-US" sz="3200" dirty="0">
                <a:latin typeface="+mj-lt"/>
                <a:cs typeface="Arial" charset="0"/>
              </a:rPr>
              <a:t> = 0</a:t>
            </a:r>
          </a:p>
          <a:p>
            <a:pPr lvl="1">
              <a:spcBef>
                <a:spcPct val="20000"/>
              </a:spcBef>
            </a:pPr>
            <a:r>
              <a:rPr lang="en-US" sz="3200" b="1" i="1" dirty="0">
                <a:solidFill>
                  <a:srgbClr val="C00000"/>
                </a:solidFill>
                <a:latin typeface="+mj-lt"/>
                <a:cs typeface="Arial" charset="0"/>
              </a:rPr>
              <a:t> </a:t>
            </a:r>
            <a:r>
              <a:rPr lang="en-US" sz="3200" b="1" i="1" dirty="0" smtClean="0">
                <a:solidFill>
                  <a:srgbClr val="C00000"/>
                </a:solidFill>
                <a:latin typeface="+mj-lt"/>
                <a:cs typeface="Arial" charset="0"/>
              </a:rPr>
              <a:t>  Set</a:t>
            </a:r>
            <a:r>
              <a:rPr lang="en-US" sz="3200" b="1" dirty="0" smtClean="0">
                <a:solidFill>
                  <a:srgbClr val="C00000"/>
                </a:solidFill>
                <a:latin typeface="+mj-lt"/>
                <a:cs typeface="Arial" charset="0"/>
              </a:rPr>
              <a:t> the output</a:t>
            </a:r>
            <a:endParaRPr lang="en-US" sz="3200" b="1" dirty="0">
              <a:solidFill>
                <a:srgbClr val="C00000"/>
              </a:solidFill>
              <a:latin typeface="+mj-lt"/>
              <a:cs typeface="Arial" charset="0"/>
            </a:endParaRPr>
          </a:p>
          <a:p>
            <a:pPr lvl="1">
              <a:spcBef>
                <a:spcPct val="20000"/>
              </a:spcBef>
            </a:pPr>
            <a:endParaRPr lang="en-US" sz="2000" dirty="0">
              <a:latin typeface="+mj-lt"/>
              <a:cs typeface="Arial" charset="0"/>
            </a:endParaRPr>
          </a:p>
          <a:p>
            <a:pPr marL="742950" lvl="1" indent="-285750">
              <a:spcBef>
                <a:spcPct val="20000"/>
              </a:spcBef>
              <a:buFontTx/>
              <a:buChar char="–"/>
            </a:pPr>
            <a:endParaRPr lang="en-US" sz="2000" dirty="0">
              <a:latin typeface="+mj-lt"/>
              <a:cs typeface="Arial" charset="0"/>
            </a:endParaRPr>
          </a:p>
          <a:p>
            <a:pPr marL="742950" lvl="1" indent="-285750">
              <a:spcBef>
                <a:spcPct val="20000"/>
              </a:spcBef>
              <a:buFontTx/>
              <a:buChar char="–"/>
            </a:pPr>
            <a:r>
              <a:rPr lang="en-US" sz="3200" b="1" i="1" dirty="0">
                <a:solidFill>
                  <a:srgbClr val="0070C0"/>
                </a:solidFill>
                <a:latin typeface="+mj-lt"/>
                <a:cs typeface="Arial" charset="0"/>
              </a:rPr>
              <a:t>S</a:t>
            </a:r>
            <a:r>
              <a:rPr lang="en-US" sz="3200" b="1" dirty="0">
                <a:solidFill>
                  <a:srgbClr val="0070C0"/>
                </a:solidFill>
                <a:latin typeface="+mj-lt"/>
                <a:cs typeface="Arial" charset="0"/>
              </a:rPr>
              <a:t> = 0, </a:t>
            </a:r>
            <a:r>
              <a:rPr lang="en-US" sz="3200" b="1" i="1" dirty="0">
                <a:solidFill>
                  <a:srgbClr val="0070C0"/>
                </a:solidFill>
                <a:latin typeface="+mj-lt"/>
                <a:cs typeface="Arial" charset="0"/>
              </a:rPr>
              <a:t>R</a:t>
            </a:r>
            <a:r>
              <a:rPr lang="en-US" sz="3200" b="1" dirty="0">
                <a:solidFill>
                  <a:srgbClr val="0070C0"/>
                </a:solidFill>
                <a:latin typeface="+mj-lt"/>
                <a:cs typeface="Arial" charset="0"/>
              </a:rPr>
              <a:t> = 1: </a:t>
            </a:r>
            <a:endParaRPr lang="en-US" sz="3200" b="1" dirty="0" smtClean="0">
              <a:solidFill>
                <a:srgbClr val="0070C0"/>
              </a:solidFill>
              <a:latin typeface="+mj-lt"/>
              <a:cs typeface="Arial" charset="0"/>
            </a:endParaRPr>
          </a:p>
          <a:p>
            <a:pPr lvl="1">
              <a:spcBef>
                <a:spcPct val="20000"/>
              </a:spcBef>
            </a:pPr>
            <a:r>
              <a:rPr lang="en-US" sz="3200" dirty="0">
                <a:latin typeface="+mj-lt"/>
                <a:cs typeface="Arial" charset="0"/>
              </a:rPr>
              <a:t> </a:t>
            </a:r>
            <a:r>
              <a:rPr lang="en-US" sz="3200" dirty="0" smtClean="0">
                <a:latin typeface="+mj-lt"/>
                <a:cs typeface="Arial" charset="0"/>
              </a:rPr>
              <a:t>  then </a:t>
            </a:r>
            <a:r>
              <a:rPr lang="en-US" sz="3200" i="1" dirty="0">
                <a:latin typeface="+mj-lt"/>
                <a:cs typeface="Arial" charset="0"/>
              </a:rPr>
              <a:t>Q</a:t>
            </a:r>
            <a:r>
              <a:rPr lang="en-US" sz="3200" dirty="0">
                <a:latin typeface="+mj-lt"/>
                <a:cs typeface="Arial" charset="0"/>
              </a:rPr>
              <a:t> = </a:t>
            </a:r>
            <a:r>
              <a:rPr lang="en-US" sz="3200" dirty="0" smtClean="0">
                <a:latin typeface="+mj-lt"/>
                <a:cs typeface="Arial" charset="0"/>
              </a:rPr>
              <a:t>1 </a:t>
            </a:r>
            <a:r>
              <a:rPr lang="en-US" sz="3200" dirty="0">
                <a:latin typeface="+mj-lt"/>
                <a:cs typeface="Arial" charset="0"/>
              </a:rPr>
              <a:t>and </a:t>
            </a:r>
            <a:r>
              <a:rPr lang="en-US" sz="3200" i="1" dirty="0">
                <a:latin typeface="+mj-lt"/>
                <a:cs typeface="Arial" charset="0"/>
              </a:rPr>
              <a:t>Q</a:t>
            </a:r>
            <a:r>
              <a:rPr lang="en-US" sz="3200" dirty="0">
                <a:latin typeface="+mj-lt"/>
                <a:cs typeface="Arial" charset="0"/>
              </a:rPr>
              <a:t> = </a:t>
            </a:r>
            <a:r>
              <a:rPr lang="en-US" sz="3200" dirty="0" smtClean="0">
                <a:latin typeface="+mj-lt"/>
                <a:cs typeface="Arial" charset="0"/>
              </a:rPr>
              <a:t>0</a:t>
            </a:r>
            <a:endParaRPr lang="en-US" sz="3200" dirty="0">
              <a:latin typeface="+mj-lt"/>
              <a:cs typeface="Arial" charset="0"/>
            </a:endParaRPr>
          </a:p>
          <a:p>
            <a:pPr lvl="1">
              <a:spcBef>
                <a:spcPct val="20000"/>
              </a:spcBef>
            </a:pPr>
            <a:r>
              <a:rPr lang="en-US" sz="3200" b="1" i="1" dirty="0" smtClean="0">
                <a:solidFill>
                  <a:srgbClr val="C00000"/>
                </a:solidFill>
                <a:latin typeface="+mj-lt"/>
                <a:cs typeface="Arial" charset="0"/>
              </a:rPr>
              <a:t>   Reset</a:t>
            </a:r>
            <a:r>
              <a:rPr lang="en-US" sz="3200" b="1" dirty="0" smtClean="0">
                <a:solidFill>
                  <a:srgbClr val="C00000"/>
                </a:solidFill>
                <a:latin typeface="+mj-lt"/>
                <a:cs typeface="Arial" charset="0"/>
              </a:rPr>
              <a:t> the output</a:t>
            </a:r>
            <a:endParaRPr lang="en-US" sz="3200" b="1" dirty="0">
              <a:solidFill>
                <a:srgbClr val="C00000"/>
              </a:solidFill>
              <a:latin typeface="+mj-lt"/>
              <a:cs typeface="Arial" charset="0"/>
            </a:endParaRPr>
          </a:p>
          <a:p>
            <a:pPr marL="742950" lvl="1" indent="-285750">
              <a:spcBef>
                <a:spcPct val="20000"/>
              </a:spcBef>
              <a:buFontTx/>
              <a:buChar char="–"/>
            </a:pPr>
            <a:endParaRPr lang="en-US" sz="3200" dirty="0">
              <a:latin typeface="+mj-lt"/>
              <a:cs typeface="Arial" charset="0"/>
            </a:endParaRPr>
          </a:p>
          <a:p>
            <a:pPr marL="742950" lvl="1" indent="-285750">
              <a:spcBef>
                <a:spcPct val="20000"/>
              </a:spcBef>
              <a:buFontTx/>
              <a:buChar char="–"/>
            </a:pPr>
            <a:endParaRPr lang="en-US" sz="2000" dirty="0">
              <a:latin typeface="+mj-lt"/>
              <a:cs typeface="Arial" charset="0"/>
            </a:endParaRPr>
          </a:p>
        </p:txBody>
      </p:sp>
      <p:sp>
        <p:nvSpPr>
          <p:cNvPr id="973830" name="Line 6"/>
          <p:cNvSpPr>
            <a:spLocks noChangeShapeType="1"/>
          </p:cNvSpPr>
          <p:nvPr>
            <p:custDataLst>
              <p:tags r:id="rId4"/>
            </p:custDataLst>
          </p:nvPr>
        </p:nvSpPr>
        <p:spPr bwMode="auto">
          <a:xfrm>
            <a:off x="3886200"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9" name="Line 15"/>
          <p:cNvSpPr>
            <a:spLocks noChangeShapeType="1"/>
          </p:cNvSpPr>
          <p:nvPr>
            <p:custDataLst>
              <p:tags r:id="rId5"/>
            </p:custDataLst>
          </p:nvPr>
        </p:nvSpPr>
        <p:spPr bwMode="auto">
          <a:xfrm>
            <a:off x="3886200" y="4419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84444233"/>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spid="_x0000_s221204" name="VISIO" r:id="rId10" imgW="1057895" imgH="885396" progId="Visio.Drawing.6">
                  <p:embed/>
                </p:oleObj>
              </mc:Choice>
              <mc:Fallback>
                <p:oleObj name="VISIO" r:id="rId10" imgW="1057895" imgH="885396"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custDataLst>
              <p:tags r:id="rId7"/>
            </p:custDataLst>
            <p:extLst>
              <p:ext uri="{D42A27DB-BD31-4B8C-83A1-F6EECF244321}">
                <p14:modId xmlns:p14="http://schemas.microsoft.com/office/powerpoint/2010/main" val="1509735264"/>
              </p:ext>
            </p:extLst>
          </p:nvPr>
        </p:nvGraphicFramePr>
        <p:xfrm>
          <a:off x="5638800" y="3962400"/>
          <a:ext cx="2438400" cy="2043112"/>
        </p:xfrm>
        <a:graphic>
          <a:graphicData uri="http://schemas.openxmlformats.org/presentationml/2006/ole">
            <mc:AlternateContent xmlns:mc="http://schemas.openxmlformats.org/markup-compatibility/2006">
              <mc:Choice xmlns:v="urn:schemas-microsoft-com:vml" Requires="v">
                <p:oleObj spid="_x0000_s221205" name="VISIO" r:id="rId12" imgW="1057895" imgH="885396" progId="Visio.Drawing.6">
                  <p:embed/>
                </p:oleObj>
              </mc:Choice>
              <mc:Fallback>
                <p:oleObj name="VISIO" r:id="rId12" imgW="1057895" imgH="885396"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39624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52080909"/>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28183612"/>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195612"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mj-lt"/>
                <a:cs typeface="Arial" charset="0"/>
              </a:rPr>
              <a:t>Suppose:  	</a:t>
            </a:r>
            <a:r>
              <a:rPr lang="en-US" sz="2000" i="1" dirty="0" err="1">
                <a:latin typeface="+mj-lt"/>
                <a:cs typeface="Arial" charset="0"/>
              </a:rPr>
              <a:t>T</a:t>
            </a:r>
            <a:r>
              <a:rPr lang="en-US" sz="2000" i="1" baseline="-25000" dirty="0" err="1">
                <a:latin typeface="+mj-lt"/>
                <a:cs typeface="Arial" charset="0"/>
              </a:rPr>
              <a:t>c</a:t>
            </a:r>
            <a:r>
              <a:rPr lang="en-US" sz="2000" dirty="0">
                <a:latin typeface="+mj-lt"/>
                <a:cs typeface="Arial" charset="0"/>
              </a:rPr>
              <a:t>    = 1/500 MHz = 2 ns	</a:t>
            </a:r>
            <a:r>
              <a:rPr lang="el-GR" sz="2000" dirty="0">
                <a:latin typeface="+mj-lt"/>
                <a:cs typeface="Times New Roman" pitchFamily="18" charset="0"/>
              </a:rPr>
              <a:t>τ</a:t>
            </a:r>
            <a:r>
              <a:rPr lang="en-US" sz="2000" dirty="0">
                <a:latin typeface="+mj-lt"/>
                <a:cs typeface="Times New Roman" pitchFamily="18" charset="0"/>
              </a:rPr>
              <a:t>      = 200 </a:t>
            </a:r>
            <a:r>
              <a:rPr lang="en-US" sz="2000" dirty="0" err="1">
                <a:latin typeface="+mj-lt"/>
                <a:cs typeface="Times New Roman" pitchFamily="18" charset="0"/>
              </a:rPr>
              <a:t>ps</a:t>
            </a:r>
            <a:endParaRPr lang="el-GR" sz="2000" dirty="0">
              <a:latin typeface="+mj-lt"/>
              <a:cs typeface="Times New Roman" pitchFamily="18" charset="0"/>
            </a:endParaRPr>
          </a:p>
          <a:p>
            <a:pPr marL="342900" indent="-342900">
              <a:spcBef>
                <a:spcPct val="20000"/>
              </a:spcBef>
            </a:pPr>
            <a:r>
              <a:rPr lang="en-US" sz="2000" dirty="0">
                <a:latin typeface="+mj-lt"/>
                <a:cs typeface="Arial" charset="0"/>
              </a:rPr>
              <a:t>			</a:t>
            </a:r>
            <a:r>
              <a:rPr lang="en-US" sz="2000" i="1" dirty="0">
                <a:latin typeface="+mj-lt"/>
                <a:cs typeface="Arial" charset="0"/>
              </a:rPr>
              <a:t>T</a:t>
            </a:r>
            <a:r>
              <a:rPr lang="en-US" sz="2000" baseline="-25000" dirty="0">
                <a:latin typeface="+mj-lt"/>
                <a:cs typeface="Arial" charset="0"/>
              </a:rPr>
              <a:t>0</a:t>
            </a:r>
            <a:r>
              <a:rPr lang="en-US" sz="2000" dirty="0">
                <a:latin typeface="+mj-lt"/>
                <a:cs typeface="Arial" charset="0"/>
              </a:rPr>
              <a:t>    = 150 </a:t>
            </a:r>
            <a:r>
              <a:rPr lang="en-US" sz="2000" dirty="0" err="1">
                <a:latin typeface="+mj-lt"/>
                <a:cs typeface="Arial" charset="0"/>
              </a:rPr>
              <a:t>ps</a:t>
            </a:r>
            <a:r>
              <a:rPr lang="en-US" sz="2000" dirty="0">
                <a:latin typeface="+mj-lt"/>
                <a:cs typeface="Arial" charset="0"/>
              </a:rPr>
              <a:t>		</a:t>
            </a:r>
            <a:r>
              <a:rPr lang="en-US" sz="2000" i="1" dirty="0" err="1">
                <a:latin typeface="+mj-lt"/>
                <a:cs typeface="Arial" charset="0"/>
              </a:rPr>
              <a:t>t</a:t>
            </a:r>
            <a:r>
              <a:rPr lang="en-US" sz="2000" baseline="-25000" dirty="0" err="1">
                <a:latin typeface="+mj-lt"/>
                <a:cs typeface="Arial" charset="0"/>
              </a:rPr>
              <a:t>setup</a:t>
            </a:r>
            <a:r>
              <a:rPr lang="en-US" sz="2000" dirty="0">
                <a:latin typeface="+mj-lt"/>
                <a:cs typeface="Arial" charset="0"/>
              </a:rPr>
              <a:t> = 100 </a:t>
            </a:r>
            <a:r>
              <a:rPr lang="en-US" sz="2000" dirty="0" err="1">
                <a:latin typeface="+mj-lt"/>
                <a:cs typeface="Arial" charset="0"/>
              </a:rPr>
              <a:t>ps</a:t>
            </a:r>
            <a:endParaRPr lang="en-US" sz="2000" dirty="0">
              <a:latin typeface="+mj-lt"/>
              <a:cs typeface="Arial" charset="0"/>
            </a:endParaRPr>
          </a:p>
          <a:p>
            <a:pPr marL="342900" indent="-342900">
              <a:spcBef>
                <a:spcPct val="20000"/>
              </a:spcBef>
            </a:pPr>
            <a:r>
              <a:rPr lang="en-US" sz="2000" dirty="0">
                <a:latin typeface="+mj-lt"/>
                <a:cs typeface="Arial" charset="0"/>
              </a:rPr>
              <a:t>                            </a:t>
            </a:r>
            <a:r>
              <a:rPr lang="en-US" sz="2000" dirty="0" smtClean="0">
                <a:latin typeface="+mj-lt"/>
                <a:cs typeface="Arial" charset="0"/>
              </a:rPr>
              <a:t>	</a:t>
            </a:r>
            <a:r>
              <a:rPr lang="en-US" sz="2000" i="1" dirty="0" smtClean="0">
                <a:latin typeface="+mj-lt"/>
                <a:cs typeface="Arial" charset="0"/>
              </a:rPr>
              <a:t>N</a:t>
            </a:r>
            <a:r>
              <a:rPr lang="en-US" sz="2000" dirty="0" smtClean="0">
                <a:latin typeface="+mj-lt"/>
                <a:cs typeface="Arial" charset="0"/>
              </a:rPr>
              <a:t>     </a:t>
            </a:r>
            <a:r>
              <a:rPr lang="en-US" sz="2000" dirty="0">
                <a:latin typeface="+mj-lt"/>
                <a:cs typeface="Arial" charset="0"/>
              </a:rPr>
              <a:t>= </a:t>
            </a:r>
            <a:r>
              <a:rPr lang="en-US" sz="2000" dirty="0" smtClean="0">
                <a:latin typeface="+mj-lt"/>
                <a:cs typeface="Arial" charset="0"/>
              </a:rPr>
              <a:t>10 events </a:t>
            </a:r>
            <a:r>
              <a:rPr lang="en-US" sz="2000" dirty="0">
                <a:latin typeface="+mj-lt"/>
                <a:cs typeface="Arial" charset="0"/>
              </a:rPr>
              <a:t>per second</a:t>
            </a:r>
          </a:p>
          <a:p>
            <a:pPr marL="342900" indent="-342900">
              <a:spcBef>
                <a:spcPct val="20000"/>
              </a:spcBef>
              <a:buFontTx/>
              <a:buChar char="•"/>
            </a:pPr>
            <a:r>
              <a:rPr lang="en-US" sz="2000" dirty="0">
                <a:latin typeface="+mj-lt"/>
                <a:cs typeface="Arial" charset="0"/>
              </a:rPr>
              <a:t>What is the probability of failure? MTBF?</a:t>
            </a:r>
          </a:p>
          <a:p>
            <a:pPr marL="342900" indent="-342900">
              <a:spcBef>
                <a:spcPct val="20000"/>
              </a:spcBef>
            </a:pPr>
            <a:r>
              <a:rPr lang="en-US" sz="2000" dirty="0">
                <a:latin typeface="+mj-lt"/>
                <a:cs typeface="Arial" charset="0"/>
              </a:rPr>
              <a:t>                                   </a:t>
            </a:r>
            <a:r>
              <a:rPr lang="en-US" sz="2000" i="1" dirty="0">
                <a:latin typeface="+mj-lt"/>
                <a:cs typeface="Arial" charset="0"/>
              </a:rPr>
              <a:t>P</a:t>
            </a:r>
            <a:r>
              <a:rPr lang="en-US" sz="2000" dirty="0">
                <a:latin typeface="+mj-lt"/>
                <a:cs typeface="Arial" charset="0"/>
              </a:rPr>
              <a:t>(failure) = (150 ps/2 ns) e</a:t>
            </a:r>
            <a:r>
              <a:rPr lang="en-US" sz="2000" baseline="30000" dirty="0">
                <a:latin typeface="+mj-lt"/>
                <a:cs typeface="Arial" charset="0"/>
              </a:rPr>
              <a:t>-</a:t>
            </a:r>
            <a:r>
              <a:rPr lang="en-US" sz="2000" i="1" baseline="30000" dirty="0">
                <a:latin typeface="+mj-lt"/>
                <a:cs typeface="Arial" charset="0"/>
              </a:rPr>
              <a:t>(</a:t>
            </a:r>
            <a:r>
              <a:rPr lang="en-US" sz="2000" baseline="30000" dirty="0">
                <a:latin typeface="+mj-lt"/>
                <a:cs typeface="Arial" charset="0"/>
              </a:rPr>
              <a:t>1.9 ns</a:t>
            </a:r>
            <a:r>
              <a:rPr lang="en-US" sz="2000" i="1" baseline="30000" dirty="0">
                <a:latin typeface="+mj-lt"/>
                <a:cs typeface="Arial" charset="0"/>
              </a:rPr>
              <a:t>)</a:t>
            </a:r>
            <a:r>
              <a:rPr lang="en-US" sz="2000" baseline="30000" dirty="0">
                <a:latin typeface="+mj-lt"/>
                <a:cs typeface="Arial" charset="0"/>
              </a:rPr>
              <a:t>/</a:t>
            </a:r>
            <a:r>
              <a:rPr lang="en-US" sz="2000" baseline="30000" dirty="0">
                <a:latin typeface="+mj-lt"/>
                <a:cs typeface="Times New Roman" pitchFamily="18" charset="0"/>
              </a:rPr>
              <a:t>200 </a:t>
            </a:r>
            <a:r>
              <a:rPr lang="en-US" sz="2000" baseline="30000" dirty="0" err="1">
                <a:latin typeface="+mj-lt"/>
                <a:cs typeface="Times New Roman" pitchFamily="18" charset="0"/>
              </a:rPr>
              <a:t>ps</a:t>
            </a:r>
            <a:endParaRPr lang="en-US" sz="2000" dirty="0">
              <a:latin typeface="+mj-lt"/>
              <a:cs typeface="Times New Roman" pitchFamily="18" charset="0"/>
            </a:endParaRPr>
          </a:p>
          <a:p>
            <a:pPr marL="342900" indent="-342900">
              <a:spcBef>
                <a:spcPct val="20000"/>
              </a:spcBef>
            </a:pPr>
            <a:r>
              <a:rPr lang="en-US" sz="2000" baseline="30000" dirty="0">
                <a:latin typeface="+mj-lt"/>
                <a:cs typeface="Times New Roman" pitchFamily="18" charset="0"/>
              </a:rPr>
              <a:t>                                                                               </a:t>
            </a:r>
            <a:r>
              <a:rPr lang="en-US" sz="2000" dirty="0">
                <a:latin typeface="+mj-lt"/>
                <a:cs typeface="Times New Roman" pitchFamily="18" charset="0"/>
              </a:rPr>
              <a:t>= </a:t>
            </a:r>
            <a:r>
              <a:rPr lang="en-US" sz="2000" b="1" dirty="0">
                <a:solidFill>
                  <a:srgbClr val="0070C0"/>
                </a:solidFill>
                <a:latin typeface="+mj-lt"/>
                <a:cs typeface="Times New Roman" pitchFamily="18" charset="0"/>
              </a:rPr>
              <a:t>5.6 × 10</a:t>
            </a:r>
            <a:r>
              <a:rPr lang="en-US" sz="2000" b="1" baseline="30000" dirty="0">
                <a:solidFill>
                  <a:srgbClr val="0070C0"/>
                </a:solidFill>
                <a:latin typeface="+mj-lt"/>
                <a:cs typeface="Times New Roman" pitchFamily="18" charset="0"/>
              </a:rPr>
              <a:t>-6</a:t>
            </a:r>
          </a:p>
          <a:p>
            <a:pPr marL="342900" indent="-342900">
              <a:spcBef>
                <a:spcPct val="20000"/>
              </a:spcBef>
            </a:pPr>
            <a:r>
              <a:rPr lang="en-US" sz="2000" baseline="30000" dirty="0">
                <a:latin typeface="+mj-lt"/>
                <a:cs typeface="Times New Roman" pitchFamily="18" charset="0"/>
              </a:rPr>
              <a:t>                                  </a:t>
            </a:r>
            <a:r>
              <a:rPr lang="en-US" sz="2000" i="1" dirty="0">
                <a:latin typeface="+mj-lt"/>
                <a:cs typeface="Arial" charset="0"/>
              </a:rPr>
              <a:t>P</a:t>
            </a:r>
            <a:r>
              <a:rPr lang="en-US" sz="2000" dirty="0">
                <a:latin typeface="+mj-lt"/>
                <a:cs typeface="Arial" charset="0"/>
              </a:rPr>
              <a:t>(failure)/second = 10 </a:t>
            </a:r>
            <a:r>
              <a:rPr lang="en-US" sz="2000" dirty="0">
                <a:latin typeface="+mj-lt"/>
                <a:cs typeface="Times New Roman" pitchFamily="18" charset="0"/>
              </a:rPr>
              <a:t>× </a:t>
            </a:r>
            <a:r>
              <a:rPr lang="en-US" sz="2000" dirty="0">
                <a:latin typeface="+mj-lt"/>
                <a:cs typeface="Arial" charset="0"/>
              </a:rPr>
              <a:t>(</a:t>
            </a:r>
            <a:r>
              <a:rPr lang="en-US" sz="2000" dirty="0">
                <a:latin typeface="+mj-lt"/>
                <a:cs typeface="Times New Roman" pitchFamily="18" charset="0"/>
              </a:rPr>
              <a:t>5.6 × 10</a:t>
            </a:r>
            <a:r>
              <a:rPr lang="en-US" sz="2000" baseline="30000" dirty="0">
                <a:latin typeface="+mj-lt"/>
                <a:cs typeface="Times New Roman" pitchFamily="18" charset="0"/>
              </a:rPr>
              <a:t>-6 </a:t>
            </a:r>
            <a:r>
              <a:rPr lang="en-US" sz="2000" dirty="0">
                <a:latin typeface="+mj-lt"/>
                <a:cs typeface="Arial" charset="0"/>
              </a:rPr>
              <a:t>)</a:t>
            </a:r>
            <a:endParaRPr lang="en-US" sz="2000" dirty="0">
              <a:latin typeface="+mj-lt"/>
              <a:cs typeface="Times New Roman" pitchFamily="18" charset="0"/>
            </a:endParaRPr>
          </a:p>
          <a:p>
            <a:pPr marL="342900" indent="-342900">
              <a:spcBef>
                <a:spcPct val="20000"/>
              </a:spcBef>
            </a:pPr>
            <a:r>
              <a:rPr lang="en-US" sz="2000" baseline="30000" dirty="0">
                <a:latin typeface="+mj-lt"/>
                <a:cs typeface="Times New Roman" pitchFamily="18" charset="0"/>
              </a:rPr>
              <a:t>                                                                               </a:t>
            </a:r>
            <a:r>
              <a:rPr lang="en-US" sz="2000" dirty="0">
                <a:latin typeface="+mj-lt"/>
                <a:cs typeface="Times New Roman" pitchFamily="18" charset="0"/>
              </a:rPr>
              <a:t>= 5.6 × 10</a:t>
            </a:r>
            <a:r>
              <a:rPr lang="en-US" sz="2000" baseline="30000" dirty="0">
                <a:latin typeface="+mj-lt"/>
                <a:cs typeface="Times New Roman" pitchFamily="18" charset="0"/>
              </a:rPr>
              <a:t>-5</a:t>
            </a:r>
            <a:r>
              <a:rPr lang="en-US" sz="2000" dirty="0">
                <a:latin typeface="+mj-lt"/>
                <a:cs typeface="Times New Roman" pitchFamily="18" charset="0"/>
              </a:rPr>
              <a:t> / second</a:t>
            </a:r>
            <a:endParaRPr lang="en-US" sz="2000" baseline="30000" dirty="0">
              <a:latin typeface="+mj-lt"/>
              <a:cs typeface="Times New Roman" pitchFamily="18" charset="0"/>
            </a:endParaRPr>
          </a:p>
          <a:p>
            <a:pPr marL="342900" indent="-342900">
              <a:spcBef>
                <a:spcPct val="20000"/>
              </a:spcBef>
            </a:pPr>
            <a:r>
              <a:rPr lang="en-US" sz="2000" baseline="30000" dirty="0">
                <a:latin typeface="+mj-lt"/>
                <a:cs typeface="Times New Roman" pitchFamily="18" charset="0"/>
              </a:rPr>
              <a:t>      			            </a:t>
            </a:r>
            <a:r>
              <a:rPr lang="en-US" sz="2000" dirty="0">
                <a:latin typeface="+mj-lt"/>
                <a:cs typeface="Arial" charset="0"/>
              </a:rPr>
              <a:t>MTBF    = 1/[P(failure)/second] ≈ </a:t>
            </a:r>
            <a:r>
              <a:rPr lang="en-US" sz="2000" b="1" dirty="0">
                <a:solidFill>
                  <a:srgbClr val="0070C0"/>
                </a:solidFill>
                <a:latin typeface="+mj-lt"/>
                <a:cs typeface="Arial" charset="0"/>
              </a:rPr>
              <a:t>5 hours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95360744"/>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65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4" name="Rectangle 6"/>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6" name="Rectangle 8"/>
          <p:cNvSpPr>
            <a:spLocks noChangeArrowheads="1"/>
          </p:cNvSpPr>
          <p:nvPr>
            <p:custDataLst>
              <p:tags r:id="rId4"/>
            </p:custDataLst>
          </p:nvPr>
        </p:nvSpPr>
        <p:spPr bwMode="auto">
          <a:xfrm>
            <a:off x="861646" y="12954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Two types of parallelism:</a:t>
            </a:r>
          </a:p>
          <a:p>
            <a:pPr marL="742950" lvl="1" indent="-285750">
              <a:spcBef>
                <a:spcPct val="20000"/>
              </a:spcBef>
              <a:buFontTx/>
              <a:buChar char="–"/>
            </a:pPr>
            <a:r>
              <a:rPr lang="en-US" sz="2600" b="1" dirty="0">
                <a:solidFill>
                  <a:srgbClr val="0070C0"/>
                </a:solidFill>
                <a:latin typeface="+mj-lt"/>
                <a:cs typeface="Arial" charset="0"/>
              </a:rPr>
              <a:t>Spatial parallelism</a:t>
            </a:r>
          </a:p>
          <a:p>
            <a:pPr marL="1143000" lvl="2" indent="-228600">
              <a:spcBef>
                <a:spcPct val="20000"/>
              </a:spcBef>
              <a:buFontTx/>
              <a:buChar char="•"/>
            </a:pPr>
            <a:r>
              <a:rPr lang="en-US" sz="2600" dirty="0">
                <a:latin typeface="+mj-lt"/>
                <a:cs typeface="Arial" charset="0"/>
              </a:rPr>
              <a:t>duplicate hardware performs multiple tasks at once</a:t>
            </a:r>
          </a:p>
          <a:p>
            <a:pPr marL="742950" lvl="1" indent="-285750">
              <a:spcBef>
                <a:spcPct val="20000"/>
              </a:spcBef>
              <a:buFontTx/>
              <a:buChar char="–"/>
            </a:pPr>
            <a:r>
              <a:rPr lang="en-US" sz="2600" b="1" dirty="0">
                <a:solidFill>
                  <a:srgbClr val="0070C0"/>
                </a:solidFill>
                <a:latin typeface="+mj-lt"/>
                <a:cs typeface="Arial" charset="0"/>
              </a:rPr>
              <a:t>Temporal parallelism</a:t>
            </a:r>
          </a:p>
          <a:p>
            <a:pPr marL="1143000" lvl="2" indent="-228600">
              <a:spcBef>
                <a:spcPct val="20000"/>
              </a:spcBef>
              <a:buFontTx/>
              <a:buChar char="•"/>
            </a:pPr>
            <a:r>
              <a:rPr lang="en-US" sz="2600" dirty="0">
                <a:latin typeface="+mj-lt"/>
                <a:cs typeface="Arial" charset="0"/>
              </a:rPr>
              <a:t>task is broken into multiple stages</a:t>
            </a:r>
          </a:p>
          <a:p>
            <a:pPr marL="1143000" lvl="2" indent="-228600">
              <a:spcBef>
                <a:spcPct val="20000"/>
              </a:spcBef>
              <a:buFontTx/>
              <a:buChar char="•"/>
            </a:pPr>
            <a:r>
              <a:rPr lang="en-US" sz="2600" dirty="0">
                <a:latin typeface="+mj-lt"/>
                <a:cs typeface="Arial" charset="0"/>
              </a:rPr>
              <a:t>also called pipelining</a:t>
            </a:r>
          </a:p>
          <a:p>
            <a:pPr marL="1143000" lvl="2" indent="-228600">
              <a:spcBef>
                <a:spcPct val="20000"/>
              </a:spcBef>
              <a:buFontTx/>
              <a:buChar char="•"/>
            </a:pPr>
            <a:r>
              <a:rPr lang="en-US" sz="2600" dirty="0">
                <a:latin typeface="+mj-lt"/>
                <a:cs typeface="Arial" charset="0"/>
              </a:rPr>
              <a:t>for example, an assembly line</a:t>
            </a:r>
            <a:endParaRPr lang="en-US" sz="2600" baseline="30000" dirty="0">
              <a:latin typeface="+mj-lt"/>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a:t>
            </a:r>
            <a:endParaRPr lang="en-US" sz="4400" dirty="0">
              <a:solidFill>
                <a:schemeClr val="bg1"/>
              </a:solidFill>
              <a:latin typeface="+mj-lt"/>
            </a:endParaRPr>
          </a:p>
        </p:txBody>
      </p:sp>
    </p:spTree>
    <p:extLst>
      <p:ext uri="{BB962C8B-B14F-4D97-AF65-F5344CB8AC3E}">
        <p14:creationId xmlns:p14="http://schemas.microsoft.com/office/powerpoint/2010/main" val="618467690"/>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22660"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1"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2" name="Rectangle 6"/>
          <p:cNvSpPr>
            <a:spLocks noChangeArrowheads="1"/>
          </p:cNvSpPr>
          <p:nvPr>
            <p:custDataLst>
              <p:tags r:id="rId4"/>
            </p:custDataLst>
          </p:nvPr>
        </p:nvSpPr>
        <p:spPr bwMode="auto">
          <a:xfrm>
            <a:off x="952500" y="1295400"/>
            <a:ext cx="79629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solidFill>
                  <a:srgbClr val="0070C0"/>
                </a:solidFill>
                <a:latin typeface="+mj-lt"/>
                <a:cs typeface="Arial" charset="0"/>
              </a:rPr>
              <a:t>Token</a:t>
            </a:r>
            <a:r>
              <a:rPr lang="en-US" sz="3200" b="1" dirty="0">
                <a:solidFill>
                  <a:srgbClr val="0070C0"/>
                </a:solidFill>
                <a:latin typeface="+mj-lt"/>
                <a:cs typeface="Arial" charset="0"/>
              </a:rPr>
              <a:t>:</a:t>
            </a:r>
            <a:r>
              <a:rPr lang="en-US" sz="3200" dirty="0">
                <a:solidFill>
                  <a:srgbClr val="0070C0"/>
                </a:solidFill>
                <a:latin typeface="+mj-lt"/>
                <a:cs typeface="Arial" charset="0"/>
              </a:rPr>
              <a:t> </a:t>
            </a:r>
            <a:r>
              <a:rPr lang="en-US" sz="3200" dirty="0" smtClean="0">
                <a:latin typeface="+mj-lt"/>
                <a:cs typeface="Arial" charset="0"/>
              </a:rPr>
              <a:t>Group of </a:t>
            </a:r>
            <a:r>
              <a:rPr lang="en-US" sz="3200" dirty="0">
                <a:latin typeface="+mj-lt"/>
                <a:cs typeface="Arial" charset="0"/>
              </a:rPr>
              <a:t>inputs processed to produce </a:t>
            </a:r>
            <a:r>
              <a:rPr lang="en-US" sz="3200" dirty="0" smtClean="0">
                <a:latin typeface="+mj-lt"/>
                <a:cs typeface="Arial" charset="0"/>
              </a:rPr>
              <a:t>group </a:t>
            </a:r>
            <a:r>
              <a:rPr lang="en-US" sz="3200" dirty="0">
                <a:latin typeface="+mj-lt"/>
                <a:cs typeface="Arial" charset="0"/>
              </a:rPr>
              <a:t>of </a:t>
            </a:r>
            <a:r>
              <a:rPr lang="en-US" sz="3200" dirty="0" smtClean="0">
                <a:latin typeface="+mj-lt"/>
                <a:cs typeface="Arial" charset="0"/>
              </a:rPr>
              <a:t>outputs</a:t>
            </a:r>
          </a:p>
          <a:p>
            <a:pPr marL="342900" indent="-342900">
              <a:spcBef>
                <a:spcPct val="20000"/>
              </a:spcBef>
              <a:buFontTx/>
              <a:buChar char="•"/>
            </a:pPr>
            <a:r>
              <a:rPr lang="en-US" sz="3200" b="1" dirty="0" smtClean="0">
                <a:solidFill>
                  <a:srgbClr val="0070C0"/>
                </a:solidFill>
                <a:latin typeface="+mj-lt"/>
                <a:cs typeface="Arial" charset="0"/>
              </a:rPr>
              <a:t>Latency</a:t>
            </a:r>
            <a:r>
              <a:rPr lang="en-US" sz="3200" b="1" dirty="0">
                <a:solidFill>
                  <a:srgbClr val="0070C0"/>
                </a:solidFill>
                <a:latin typeface="+mj-lt"/>
                <a:cs typeface="Arial" charset="0"/>
              </a:rPr>
              <a:t>:</a:t>
            </a:r>
            <a:r>
              <a:rPr lang="en-US" sz="3200" dirty="0">
                <a:solidFill>
                  <a:srgbClr val="0070C0"/>
                </a:solidFill>
                <a:latin typeface="+mj-lt"/>
                <a:cs typeface="Arial" charset="0"/>
              </a:rPr>
              <a:t> </a:t>
            </a:r>
            <a:r>
              <a:rPr lang="en-US" sz="3200" dirty="0">
                <a:latin typeface="+mj-lt"/>
                <a:cs typeface="Arial" charset="0"/>
              </a:rPr>
              <a:t>Time for one token to pass from start to </a:t>
            </a:r>
            <a:r>
              <a:rPr lang="en-US" sz="3200" dirty="0" smtClean="0">
                <a:latin typeface="+mj-lt"/>
                <a:cs typeface="Arial" charset="0"/>
              </a:rPr>
              <a:t>end</a:t>
            </a:r>
          </a:p>
          <a:p>
            <a:pPr marL="342900" indent="-342900">
              <a:spcBef>
                <a:spcPct val="20000"/>
              </a:spcBef>
              <a:buFontTx/>
              <a:buChar char="•"/>
            </a:pPr>
            <a:r>
              <a:rPr lang="en-US" sz="3200" b="1" dirty="0" smtClean="0">
                <a:solidFill>
                  <a:srgbClr val="0070C0"/>
                </a:solidFill>
                <a:latin typeface="+mj-lt"/>
                <a:cs typeface="Arial" charset="0"/>
              </a:rPr>
              <a:t>Throughput</a:t>
            </a:r>
            <a:r>
              <a:rPr lang="en-US" sz="3200" b="1" dirty="0">
                <a:solidFill>
                  <a:srgbClr val="0070C0"/>
                </a:solidFill>
                <a:latin typeface="+mj-lt"/>
                <a:cs typeface="Arial" charset="0"/>
              </a:rPr>
              <a:t>:</a:t>
            </a:r>
            <a:r>
              <a:rPr lang="en-US" sz="3200" dirty="0">
                <a:solidFill>
                  <a:srgbClr val="0070C0"/>
                </a:solidFill>
                <a:latin typeface="+mj-lt"/>
                <a:cs typeface="Arial" charset="0"/>
              </a:rPr>
              <a:t> </a:t>
            </a:r>
            <a:r>
              <a:rPr lang="en-US" sz="3200" dirty="0" smtClean="0">
                <a:latin typeface="+mj-lt"/>
                <a:cs typeface="Arial" charset="0"/>
              </a:rPr>
              <a:t>Number </a:t>
            </a:r>
            <a:r>
              <a:rPr lang="en-US" sz="3200" dirty="0">
                <a:latin typeface="+mj-lt"/>
                <a:cs typeface="Arial" charset="0"/>
              </a:rPr>
              <a:t>of tokens </a:t>
            </a:r>
            <a:r>
              <a:rPr lang="en-US" sz="3200" dirty="0" smtClean="0">
                <a:latin typeface="+mj-lt"/>
                <a:cs typeface="Arial" charset="0"/>
              </a:rPr>
              <a:t>produced </a:t>
            </a:r>
            <a:r>
              <a:rPr lang="en-US" sz="3200" dirty="0">
                <a:latin typeface="+mj-lt"/>
                <a:cs typeface="Arial" charset="0"/>
              </a:rPr>
              <a:t>per unit </a:t>
            </a:r>
            <a:r>
              <a:rPr lang="en-US" sz="3200" dirty="0" smtClean="0">
                <a:latin typeface="+mj-lt"/>
                <a:cs typeface="Arial" charset="0"/>
              </a:rPr>
              <a:t>time</a:t>
            </a:r>
          </a:p>
          <a:p>
            <a:pPr marL="342900" indent="-342900">
              <a:spcBef>
                <a:spcPct val="20000"/>
              </a:spcBef>
              <a:buFontTx/>
              <a:buChar char="•"/>
            </a:pPr>
            <a:endParaRPr lang="en-US" sz="3200" dirty="0">
              <a:latin typeface="+mj-lt"/>
              <a:cs typeface="Arial" charset="0"/>
            </a:endParaRPr>
          </a:p>
          <a:p>
            <a:pPr>
              <a:spcBef>
                <a:spcPct val="20000"/>
              </a:spcBef>
            </a:pPr>
            <a:r>
              <a:rPr lang="en-US" sz="3200" dirty="0" smtClean="0">
                <a:latin typeface="+mj-lt"/>
                <a:cs typeface="Arial" charset="0"/>
              </a:rPr>
              <a:t>         </a:t>
            </a:r>
            <a:r>
              <a:rPr lang="en-US" sz="3200" b="1" dirty="0" smtClean="0">
                <a:latin typeface="+mj-lt"/>
                <a:cs typeface="Arial" charset="0"/>
              </a:rPr>
              <a:t>Parallelism </a:t>
            </a:r>
            <a:r>
              <a:rPr lang="en-US" sz="3200" b="1" dirty="0">
                <a:latin typeface="+mj-lt"/>
                <a:cs typeface="Arial" charset="0"/>
              </a:rPr>
              <a:t>increases </a:t>
            </a:r>
            <a:r>
              <a:rPr lang="en-US" sz="3200" b="1" dirty="0" smtClean="0">
                <a:latin typeface="+mj-lt"/>
                <a:cs typeface="Arial" charset="0"/>
              </a:rPr>
              <a:t>throughput</a:t>
            </a:r>
            <a:endParaRPr lang="en-US" sz="3200" b="1" dirty="0">
              <a:latin typeface="+mj-lt"/>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Definitions</a:t>
            </a:r>
            <a:endParaRPr lang="en-US" sz="4400" dirty="0">
              <a:solidFill>
                <a:schemeClr val="bg1"/>
              </a:solidFill>
              <a:latin typeface="+mj-lt"/>
            </a:endParaRPr>
          </a:p>
        </p:txBody>
      </p:sp>
    </p:spTree>
    <p:extLst>
      <p:ext uri="{BB962C8B-B14F-4D97-AF65-F5344CB8AC3E}">
        <p14:creationId xmlns:p14="http://schemas.microsoft.com/office/powerpoint/2010/main" val="224827472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Ben </a:t>
            </a:r>
            <a:r>
              <a:rPr lang="en-US" sz="2400" dirty="0" err="1">
                <a:latin typeface="+mj-lt"/>
                <a:cs typeface="Arial" charset="0"/>
              </a:rPr>
              <a:t>Bitdiddle</a:t>
            </a:r>
            <a:r>
              <a:rPr lang="en-US" sz="2400" dirty="0">
                <a:latin typeface="+mj-lt"/>
                <a:cs typeface="Arial" charset="0"/>
              </a:rPr>
              <a:t> </a:t>
            </a:r>
            <a:r>
              <a:rPr lang="en-US" sz="2400" dirty="0" smtClean="0">
                <a:latin typeface="+mj-lt"/>
                <a:cs typeface="Arial" charset="0"/>
              </a:rPr>
              <a:t>bakes cookies to </a:t>
            </a:r>
            <a:r>
              <a:rPr lang="en-US" sz="2400" dirty="0">
                <a:latin typeface="+mj-lt"/>
                <a:cs typeface="Arial" charset="0"/>
              </a:rPr>
              <a:t>celebrate </a:t>
            </a:r>
            <a:r>
              <a:rPr lang="en-US" sz="2400" dirty="0" smtClean="0">
                <a:latin typeface="+mj-lt"/>
                <a:cs typeface="Arial" charset="0"/>
              </a:rPr>
              <a:t>traffic </a:t>
            </a:r>
            <a:r>
              <a:rPr lang="en-US" sz="2400" dirty="0">
                <a:latin typeface="+mj-lt"/>
                <a:cs typeface="Arial" charset="0"/>
              </a:rPr>
              <a:t>light </a:t>
            </a:r>
            <a:r>
              <a:rPr lang="en-US" sz="2400" dirty="0" smtClean="0">
                <a:latin typeface="+mj-lt"/>
                <a:cs typeface="Arial" charset="0"/>
              </a:rPr>
              <a:t>controller installation </a:t>
            </a:r>
            <a:endParaRPr lang="en-US" sz="2400" dirty="0" smtClean="0">
              <a:latin typeface="+mj-lt"/>
              <a:cs typeface="Arial" charset="0"/>
            </a:endParaRPr>
          </a:p>
          <a:p>
            <a:pPr marL="742950" lvl="1" indent="-285750">
              <a:spcBef>
                <a:spcPct val="20000"/>
              </a:spcBef>
              <a:buFontTx/>
              <a:buChar char="–"/>
            </a:pPr>
            <a:r>
              <a:rPr lang="en-US" sz="2400" dirty="0" smtClean="0">
                <a:latin typeface="+mj-lt"/>
                <a:cs typeface="Arial" charset="0"/>
              </a:rPr>
              <a:t>5 </a:t>
            </a:r>
            <a:r>
              <a:rPr lang="en-US" sz="2400" dirty="0">
                <a:latin typeface="+mj-lt"/>
                <a:cs typeface="Arial" charset="0"/>
              </a:rPr>
              <a:t>minutes to roll </a:t>
            </a:r>
            <a:r>
              <a:rPr lang="en-US" sz="2400" dirty="0" smtClean="0">
                <a:latin typeface="+mj-lt"/>
                <a:cs typeface="Arial" charset="0"/>
              </a:rPr>
              <a:t>cookies</a:t>
            </a:r>
          </a:p>
          <a:p>
            <a:pPr marL="742950" lvl="1" indent="-285750">
              <a:spcBef>
                <a:spcPct val="20000"/>
              </a:spcBef>
              <a:buFontTx/>
              <a:buChar char="–"/>
            </a:pPr>
            <a:r>
              <a:rPr lang="en-US" sz="2400" dirty="0" smtClean="0">
                <a:latin typeface="+mj-lt"/>
                <a:cs typeface="Arial" charset="0"/>
              </a:rPr>
              <a:t>15 </a:t>
            </a:r>
            <a:r>
              <a:rPr lang="en-US" sz="2400" dirty="0">
                <a:latin typeface="+mj-lt"/>
                <a:cs typeface="Arial" charset="0"/>
              </a:rPr>
              <a:t>minutes to </a:t>
            </a:r>
            <a:r>
              <a:rPr lang="en-US" sz="2400" dirty="0" smtClean="0">
                <a:latin typeface="+mj-lt"/>
                <a:cs typeface="Arial" charset="0"/>
              </a:rPr>
              <a:t>bake</a:t>
            </a:r>
          </a:p>
          <a:p>
            <a:pPr marL="342900" indent="-342900">
              <a:spcBef>
                <a:spcPct val="20000"/>
              </a:spcBef>
              <a:buFontTx/>
              <a:buChar char="•"/>
            </a:pPr>
            <a:r>
              <a:rPr lang="en-US" sz="2400" dirty="0" smtClean="0">
                <a:latin typeface="+mj-lt"/>
                <a:cs typeface="Arial" charset="0"/>
              </a:rPr>
              <a:t>What </a:t>
            </a:r>
            <a:r>
              <a:rPr lang="en-US" sz="2400" dirty="0">
                <a:latin typeface="+mj-lt"/>
                <a:cs typeface="Arial" charset="0"/>
              </a:rPr>
              <a:t>is the latency and throughput </a:t>
            </a:r>
            <a:r>
              <a:rPr lang="en-US" sz="2400" dirty="0" smtClean="0">
                <a:latin typeface="+mj-lt"/>
                <a:cs typeface="Arial" charset="0"/>
              </a:rPr>
              <a:t>without </a:t>
            </a:r>
            <a:r>
              <a:rPr lang="en-US" sz="2400" dirty="0">
                <a:latin typeface="+mj-lt"/>
                <a:cs typeface="Arial" charset="0"/>
              </a:rPr>
              <a:t>parallelism?</a:t>
            </a:r>
          </a:p>
          <a:p>
            <a:pPr marL="342900" indent="-342900">
              <a:spcBef>
                <a:spcPct val="20000"/>
              </a:spcBef>
              <a:buFontTx/>
              <a:buChar char="•"/>
            </a:pPr>
            <a:endParaRPr lang="en-US" sz="2400" dirty="0">
              <a:latin typeface="+mj-lt"/>
              <a:cs typeface="Arial" charset="0"/>
            </a:endParaRPr>
          </a:p>
          <a:p>
            <a:pPr marL="342900" indent="-342900">
              <a:spcBef>
                <a:spcPct val="20000"/>
              </a:spcBef>
            </a:pPr>
            <a:r>
              <a:rPr lang="en-US" sz="2400" baseline="30000" dirty="0">
                <a:latin typeface="+mj-lt"/>
                <a:cs typeface="Times New Roman" pitchFamily="18" charset="0"/>
              </a:rPr>
              <a:t>		</a:t>
            </a:r>
            <a:endParaRPr lang="en-US" sz="2400" b="1" dirty="0">
              <a:solidFill>
                <a:schemeClr val="accent1"/>
              </a:solidFill>
              <a:latin typeface="+mj-lt"/>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3176426528"/>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cs typeface="Arial" charset="0"/>
              </a:rPr>
              <a:t>Ben </a:t>
            </a:r>
            <a:r>
              <a:rPr lang="en-US" sz="2400" dirty="0" err="1">
                <a:cs typeface="Arial" charset="0"/>
              </a:rPr>
              <a:t>Bitdiddle</a:t>
            </a:r>
            <a:r>
              <a:rPr lang="en-US" sz="2400" dirty="0">
                <a:cs typeface="Arial" charset="0"/>
              </a:rPr>
              <a:t> bakes cookies to celebrate traffic light controller installation </a:t>
            </a:r>
          </a:p>
          <a:p>
            <a:pPr marL="742950" lvl="1" indent="-285750">
              <a:spcBef>
                <a:spcPct val="20000"/>
              </a:spcBef>
              <a:buFontTx/>
              <a:buChar char="–"/>
            </a:pPr>
            <a:r>
              <a:rPr lang="en-US" sz="2400" dirty="0">
                <a:cs typeface="Arial" charset="0"/>
              </a:rPr>
              <a:t>5 minutes to roll cookies</a:t>
            </a:r>
          </a:p>
          <a:p>
            <a:pPr marL="742950" lvl="1" indent="-285750">
              <a:spcBef>
                <a:spcPct val="20000"/>
              </a:spcBef>
              <a:buFontTx/>
              <a:buChar char="–"/>
            </a:pPr>
            <a:r>
              <a:rPr lang="en-US" sz="2400" dirty="0">
                <a:cs typeface="Arial" charset="0"/>
              </a:rPr>
              <a:t>15 minutes to bake</a:t>
            </a:r>
          </a:p>
          <a:p>
            <a:pPr marL="342900" indent="-342900">
              <a:spcBef>
                <a:spcPct val="20000"/>
              </a:spcBef>
              <a:buFontTx/>
              <a:buChar char="•"/>
            </a:pPr>
            <a:r>
              <a:rPr lang="en-US" sz="2400" dirty="0">
                <a:cs typeface="Arial" charset="0"/>
              </a:rPr>
              <a:t>What is the latency and throughput without parallelism?</a:t>
            </a:r>
          </a:p>
          <a:p>
            <a:pPr marL="342900" indent="-342900">
              <a:spcBef>
                <a:spcPct val="20000"/>
              </a:spcBef>
              <a:buFontTx/>
              <a:buChar char="•"/>
            </a:pPr>
            <a:endParaRPr lang="en-US" sz="2400" dirty="0">
              <a:latin typeface="+mj-lt"/>
              <a:cs typeface="Arial" charset="0"/>
            </a:endParaRPr>
          </a:p>
          <a:p>
            <a:pPr marL="342900" indent="-342900">
              <a:spcBef>
                <a:spcPct val="20000"/>
              </a:spcBef>
            </a:pPr>
            <a:r>
              <a:rPr lang="en-US" sz="2400" baseline="30000" dirty="0">
                <a:latin typeface="+mj-lt"/>
                <a:cs typeface="Times New Roman" pitchFamily="18" charset="0"/>
              </a:rPr>
              <a:t>	</a:t>
            </a:r>
            <a:r>
              <a:rPr lang="en-US" sz="2400" baseline="30000" dirty="0" smtClean="0">
                <a:latin typeface="+mj-lt"/>
                <a:cs typeface="Times New Roman" pitchFamily="18" charset="0"/>
              </a:rPr>
              <a:t>	</a:t>
            </a:r>
            <a:r>
              <a:rPr lang="en-US" sz="2400" b="1" dirty="0" smtClean="0">
                <a:latin typeface="+mj-lt"/>
                <a:cs typeface="Arial" charset="0"/>
              </a:rPr>
              <a:t>Latency</a:t>
            </a:r>
            <a:r>
              <a:rPr lang="en-US" sz="2400" dirty="0" smtClean="0">
                <a:latin typeface="+mj-lt"/>
                <a:cs typeface="Arial" charset="0"/>
              </a:rPr>
              <a:t> </a:t>
            </a:r>
            <a:r>
              <a:rPr lang="en-US" sz="2400" dirty="0">
                <a:latin typeface="+mj-lt"/>
                <a:cs typeface="Arial" charset="0"/>
              </a:rPr>
              <a:t>= 5 + 15 = 20 minutes = </a:t>
            </a:r>
            <a:r>
              <a:rPr lang="en-US" sz="2400" b="1" dirty="0">
                <a:solidFill>
                  <a:schemeClr val="accent1"/>
                </a:solidFill>
                <a:latin typeface="+mj-lt"/>
                <a:cs typeface="Arial" charset="0"/>
              </a:rPr>
              <a:t>1/3 hour</a:t>
            </a:r>
          </a:p>
          <a:p>
            <a:pPr marL="342900" indent="-342900">
              <a:spcBef>
                <a:spcPct val="20000"/>
              </a:spcBef>
            </a:pPr>
            <a:r>
              <a:rPr lang="en-US" sz="2400" dirty="0">
                <a:latin typeface="+mj-lt"/>
                <a:cs typeface="Arial" charset="0"/>
              </a:rPr>
              <a:t>            </a:t>
            </a:r>
            <a:r>
              <a:rPr lang="en-US" sz="2400" dirty="0" smtClean="0">
                <a:latin typeface="+mj-lt"/>
                <a:cs typeface="Arial" charset="0"/>
              </a:rPr>
              <a:t>	</a:t>
            </a:r>
            <a:r>
              <a:rPr lang="en-US" sz="2400" b="1" dirty="0" smtClean="0">
                <a:latin typeface="+mj-lt"/>
                <a:cs typeface="Arial" charset="0"/>
              </a:rPr>
              <a:t>Throughput</a:t>
            </a:r>
            <a:r>
              <a:rPr lang="en-US" sz="2400" dirty="0" smtClean="0">
                <a:latin typeface="+mj-lt"/>
                <a:cs typeface="Arial" charset="0"/>
              </a:rPr>
              <a:t> </a:t>
            </a:r>
            <a:r>
              <a:rPr lang="en-US" sz="2400" dirty="0">
                <a:latin typeface="+mj-lt"/>
                <a:cs typeface="Arial" charset="0"/>
              </a:rPr>
              <a:t>= 1 tray/ 1/3 hour = </a:t>
            </a:r>
            <a:r>
              <a:rPr lang="en-US" sz="2400" b="1" dirty="0">
                <a:solidFill>
                  <a:schemeClr val="accent1"/>
                </a:solidFill>
                <a:latin typeface="+mj-lt"/>
                <a:cs typeface="Arial" charset="0"/>
              </a:rPr>
              <a:t>3 trays/hour</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227589637"/>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8036"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7"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8" name="Rectangle 6"/>
          <p:cNvSpPr>
            <a:spLocks noChangeArrowheads="1"/>
          </p:cNvSpPr>
          <p:nvPr>
            <p:custDataLst>
              <p:tags r:id="rId4"/>
            </p:custDataLst>
          </p:nvPr>
        </p:nvSpPr>
        <p:spPr bwMode="auto">
          <a:xfrm>
            <a:off x="952500" y="1295400"/>
            <a:ext cx="76581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What is the latency and throughput if Ben uses parallelism?</a:t>
            </a:r>
          </a:p>
          <a:p>
            <a:pPr marL="742950" lvl="1" indent="-285750">
              <a:spcBef>
                <a:spcPct val="20000"/>
              </a:spcBef>
              <a:buFontTx/>
              <a:buChar char="–"/>
            </a:pPr>
            <a:r>
              <a:rPr lang="en-US" sz="2600" b="1" dirty="0">
                <a:solidFill>
                  <a:srgbClr val="0070C0"/>
                </a:solidFill>
                <a:latin typeface="+mj-lt"/>
                <a:cs typeface="Arial" charset="0"/>
              </a:rPr>
              <a:t>Spatial parallelism:</a:t>
            </a:r>
            <a:r>
              <a:rPr lang="en-US" sz="2600" dirty="0">
                <a:solidFill>
                  <a:srgbClr val="0070C0"/>
                </a:solidFill>
                <a:latin typeface="+mj-lt"/>
                <a:cs typeface="Arial" charset="0"/>
              </a:rPr>
              <a:t> </a:t>
            </a:r>
            <a:r>
              <a:rPr lang="en-US" sz="2600" dirty="0">
                <a:latin typeface="+mj-lt"/>
                <a:cs typeface="Arial" charset="0"/>
              </a:rPr>
              <a:t>Ben asks </a:t>
            </a:r>
            <a:r>
              <a:rPr lang="en-US" sz="2600" dirty="0" err="1">
                <a:latin typeface="+mj-lt"/>
                <a:cs typeface="Arial" charset="0"/>
              </a:rPr>
              <a:t>Allysa</a:t>
            </a:r>
            <a:r>
              <a:rPr lang="en-US" sz="2600" dirty="0">
                <a:latin typeface="+mj-lt"/>
                <a:cs typeface="Arial" charset="0"/>
              </a:rPr>
              <a:t> P. Hacker to help, using her own oven</a:t>
            </a:r>
          </a:p>
          <a:p>
            <a:pPr marL="742950" lvl="1" indent="-285750">
              <a:spcBef>
                <a:spcPct val="20000"/>
              </a:spcBef>
              <a:buFontTx/>
              <a:buChar char="–"/>
            </a:pPr>
            <a:r>
              <a:rPr lang="en-US" sz="2600" b="1" dirty="0">
                <a:solidFill>
                  <a:srgbClr val="0070C0"/>
                </a:solidFill>
                <a:latin typeface="+mj-lt"/>
                <a:cs typeface="Arial" charset="0"/>
              </a:rPr>
              <a:t>Temporal parallelism:</a:t>
            </a:r>
            <a:r>
              <a:rPr lang="en-US" sz="2600" dirty="0">
                <a:solidFill>
                  <a:srgbClr val="0070C0"/>
                </a:solidFill>
                <a:latin typeface="+mj-lt"/>
                <a:cs typeface="Arial" charset="0"/>
              </a:rPr>
              <a:t> </a:t>
            </a:r>
            <a:endParaRPr lang="en-US" sz="2600" dirty="0" smtClean="0">
              <a:solidFill>
                <a:srgbClr val="0070C0"/>
              </a:solidFill>
              <a:latin typeface="+mj-lt"/>
              <a:cs typeface="Arial" charset="0"/>
            </a:endParaRPr>
          </a:p>
          <a:p>
            <a:pPr marL="1371600" lvl="2" indent="-457200">
              <a:spcBef>
                <a:spcPct val="20000"/>
              </a:spcBef>
              <a:buFont typeface="Arial" pitchFamily="34" charset="0"/>
              <a:buChar char="•"/>
            </a:pPr>
            <a:r>
              <a:rPr lang="en-US" sz="2600" dirty="0" smtClean="0">
                <a:latin typeface="+mj-lt"/>
                <a:cs typeface="Arial" charset="0"/>
              </a:rPr>
              <a:t>two </a:t>
            </a:r>
            <a:r>
              <a:rPr lang="en-US" sz="2600" dirty="0">
                <a:latin typeface="+mj-lt"/>
                <a:cs typeface="Arial" charset="0"/>
              </a:rPr>
              <a:t>stages: </a:t>
            </a:r>
            <a:r>
              <a:rPr lang="en-US" sz="2600" dirty="0" smtClean="0">
                <a:latin typeface="+mj-lt"/>
                <a:cs typeface="Arial" charset="0"/>
              </a:rPr>
              <a:t>rolling </a:t>
            </a:r>
            <a:r>
              <a:rPr lang="en-US" sz="2600" dirty="0">
                <a:latin typeface="+mj-lt"/>
                <a:cs typeface="Arial" charset="0"/>
              </a:rPr>
              <a:t>and </a:t>
            </a:r>
            <a:r>
              <a:rPr lang="en-US" sz="2600" dirty="0" smtClean="0">
                <a:latin typeface="+mj-lt"/>
                <a:cs typeface="Arial" charset="0"/>
              </a:rPr>
              <a:t>baking </a:t>
            </a:r>
          </a:p>
          <a:p>
            <a:pPr marL="1371600" lvl="2" indent="-457200">
              <a:spcBef>
                <a:spcPct val="20000"/>
              </a:spcBef>
              <a:buFont typeface="Arial" pitchFamily="34" charset="0"/>
              <a:buChar char="•"/>
            </a:pPr>
            <a:r>
              <a:rPr lang="en-US" sz="2600" dirty="0" smtClean="0">
                <a:latin typeface="+mj-lt"/>
                <a:cs typeface="Arial" charset="0"/>
              </a:rPr>
              <a:t>He </a:t>
            </a:r>
            <a:r>
              <a:rPr lang="en-US" sz="2600" dirty="0">
                <a:latin typeface="+mj-lt"/>
                <a:cs typeface="Arial" charset="0"/>
              </a:rPr>
              <a:t>uses two </a:t>
            </a:r>
            <a:r>
              <a:rPr lang="en-US" sz="2600" dirty="0" smtClean="0">
                <a:latin typeface="+mj-lt"/>
                <a:cs typeface="Arial" charset="0"/>
              </a:rPr>
              <a:t>trays  </a:t>
            </a:r>
          </a:p>
          <a:p>
            <a:pPr marL="1371600" lvl="2" indent="-457200">
              <a:spcBef>
                <a:spcPct val="20000"/>
              </a:spcBef>
              <a:buFont typeface="Arial" pitchFamily="34" charset="0"/>
              <a:buChar char="•"/>
            </a:pPr>
            <a:r>
              <a:rPr lang="en-US" sz="2600" dirty="0" smtClean="0">
                <a:latin typeface="+mj-lt"/>
                <a:cs typeface="Arial" charset="0"/>
              </a:rPr>
              <a:t>While first </a:t>
            </a:r>
            <a:r>
              <a:rPr lang="en-US" sz="2600" dirty="0">
                <a:latin typeface="+mj-lt"/>
                <a:cs typeface="Arial" charset="0"/>
              </a:rPr>
              <a:t>batch is </a:t>
            </a:r>
            <a:r>
              <a:rPr lang="en-US" sz="2600" dirty="0" smtClean="0">
                <a:latin typeface="+mj-lt"/>
                <a:cs typeface="Arial" charset="0"/>
              </a:rPr>
              <a:t>baking, </a:t>
            </a:r>
            <a:r>
              <a:rPr lang="en-US" sz="2600" dirty="0">
                <a:latin typeface="+mj-lt"/>
                <a:cs typeface="Arial" charset="0"/>
              </a:rPr>
              <a:t>he rolls the second batch, </a:t>
            </a:r>
            <a:r>
              <a:rPr lang="en-US" sz="2600" dirty="0" smtClean="0">
                <a:latin typeface="+mj-lt"/>
                <a:cs typeface="Arial" charset="0"/>
              </a:rPr>
              <a:t>etc.</a:t>
            </a:r>
            <a:endParaRPr lang="en-US" sz="2600" dirty="0">
              <a:latin typeface="+mj-lt"/>
              <a:cs typeface="Arial" charset="0"/>
            </a:endParaRPr>
          </a:p>
          <a:p>
            <a:pPr marL="342900" indent="-342900">
              <a:spcBef>
                <a:spcPct val="20000"/>
              </a:spcBef>
            </a:pPr>
            <a:endParaRPr lang="en-US" sz="3200" dirty="0">
              <a:latin typeface="+mj-lt"/>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459528467"/>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mj-lt"/>
                <a:cs typeface="Times New Roman" pitchFamily="18" charset="0"/>
              </a:rPr>
              <a:t>	</a:t>
            </a:r>
            <a:r>
              <a:rPr lang="en-US" sz="2400" baseline="30000" dirty="0" smtClean="0">
                <a:latin typeface="+mj-lt"/>
                <a:cs typeface="Times New Roman" pitchFamily="18" charset="0"/>
              </a:rPr>
              <a:t>	</a:t>
            </a:r>
            <a:r>
              <a:rPr lang="en-US" sz="2400" b="1" dirty="0" smtClean="0">
                <a:latin typeface="+mj-lt"/>
                <a:cs typeface="Arial" charset="0"/>
              </a:rPr>
              <a:t>Latency</a:t>
            </a:r>
            <a:r>
              <a:rPr lang="en-US" sz="2400" dirty="0" smtClean="0">
                <a:latin typeface="+mj-lt"/>
                <a:cs typeface="Arial" charset="0"/>
              </a:rPr>
              <a:t> </a:t>
            </a:r>
            <a:r>
              <a:rPr lang="en-US" sz="2400" dirty="0">
                <a:latin typeface="+mj-lt"/>
                <a:cs typeface="Arial" charset="0"/>
              </a:rPr>
              <a:t>= </a:t>
            </a:r>
            <a:r>
              <a:rPr lang="en-US" sz="2400" dirty="0" smtClean="0">
                <a:latin typeface="+mj-lt"/>
                <a:cs typeface="Arial" charset="0"/>
              </a:rPr>
              <a:t>?</a:t>
            </a:r>
            <a:endParaRPr lang="en-US" sz="2400" b="1" dirty="0">
              <a:solidFill>
                <a:schemeClr val="accent1"/>
              </a:solidFill>
              <a:latin typeface="+mj-lt"/>
              <a:cs typeface="Arial" charset="0"/>
            </a:endParaRPr>
          </a:p>
          <a:p>
            <a:pPr marL="342900" indent="-342900">
              <a:spcBef>
                <a:spcPct val="20000"/>
              </a:spcBef>
            </a:pPr>
            <a:r>
              <a:rPr lang="en-US" sz="2400" dirty="0">
                <a:latin typeface="+mj-lt"/>
                <a:cs typeface="Arial" charset="0"/>
              </a:rPr>
              <a:t>           </a:t>
            </a:r>
            <a:r>
              <a:rPr lang="en-US" sz="2400" dirty="0" smtClean="0">
                <a:latin typeface="+mj-lt"/>
                <a:cs typeface="Arial" charset="0"/>
              </a:rPr>
              <a:t>	</a:t>
            </a:r>
            <a:r>
              <a:rPr lang="en-US" sz="2400" b="1" dirty="0" smtClean="0">
                <a:latin typeface="+mj-lt"/>
                <a:cs typeface="Arial" charset="0"/>
              </a:rPr>
              <a:t>Throughput</a:t>
            </a:r>
            <a:r>
              <a:rPr lang="en-US" sz="2400" dirty="0" smtClean="0">
                <a:latin typeface="+mj-lt"/>
                <a:cs typeface="Arial" charset="0"/>
              </a:rPr>
              <a:t> </a:t>
            </a:r>
            <a:r>
              <a:rPr lang="en-US" sz="2400" dirty="0">
                <a:latin typeface="+mj-lt"/>
                <a:cs typeface="Arial" charset="0"/>
              </a:rPr>
              <a:t>= </a:t>
            </a:r>
            <a:r>
              <a:rPr lang="en-US" sz="2400" dirty="0" smtClean="0">
                <a:latin typeface="+mj-lt"/>
                <a:cs typeface="Arial" charset="0"/>
              </a:rPr>
              <a:t>?</a:t>
            </a:r>
            <a:endParaRPr lang="en-US" sz="2400" b="1" dirty="0">
              <a:solidFill>
                <a:schemeClr val="accent1"/>
              </a:solidFill>
              <a:latin typeface="+mj-lt"/>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41314311"/>
              </p:ext>
            </p:extLst>
          </p:nvPr>
        </p:nvGraphicFramePr>
        <p:xfrm>
          <a:off x="685800" y="1262063"/>
          <a:ext cx="8458200" cy="2632075"/>
        </p:xfrm>
        <a:graphic>
          <a:graphicData uri="http://schemas.openxmlformats.org/presentationml/2006/ole">
            <mc:AlternateContent xmlns:mc="http://schemas.openxmlformats.org/markup-compatibility/2006">
              <mc:Choice xmlns:v="urn:schemas-microsoft-com:vml" Requires="v">
                <p:oleObj spid="_x0000_s197660" name="VISIO" r:id="rId9" imgW="5784076" imgH="1799796" progId="Visio.Drawing.6">
                  <p:embed/>
                </p:oleObj>
              </mc:Choice>
              <mc:Fallback>
                <p:oleObj name="VISIO" r:id="rId9" imgW="5784076" imgH="1799796" progId="Visio.Drawing.6">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3898596"/>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mj-lt"/>
                <a:cs typeface="Times New Roman" pitchFamily="18" charset="0"/>
              </a:rPr>
              <a:t>		</a:t>
            </a:r>
            <a:r>
              <a:rPr lang="en-US" sz="2400" b="1" dirty="0">
                <a:latin typeface="+mj-lt"/>
                <a:cs typeface="Arial" charset="0"/>
              </a:rPr>
              <a:t>Latency</a:t>
            </a:r>
            <a:r>
              <a:rPr lang="en-US" sz="2400" dirty="0">
                <a:latin typeface="+mj-lt"/>
                <a:cs typeface="Arial" charset="0"/>
              </a:rPr>
              <a:t> = 5 + 15 = 20 minutes = </a:t>
            </a:r>
            <a:r>
              <a:rPr lang="en-US" sz="2400" b="1" dirty="0">
                <a:solidFill>
                  <a:srgbClr val="0070C0"/>
                </a:solidFill>
                <a:latin typeface="+mj-lt"/>
                <a:cs typeface="Arial" charset="0"/>
              </a:rPr>
              <a:t>1/3 hour</a:t>
            </a:r>
          </a:p>
          <a:p>
            <a:pPr marL="342900" indent="-342900">
              <a:spcBef>
                <a:spcPct val="20000"/>
              </a:spcBef>
            </a:pPr>
            <a:r>
              <a:rPr lang="en-US" sz="2400" dirty="0">
                <a:latin typeface="+mj-lt"/>
                <a:cs typeface="Arial" charset="0"/>
              </a:rPr>
              <a:t>            </a:t>
            </a:r>
            <a:r>
              <a:rPr lang="en-US" sz="2400" dirty="0" smtClean="0">
                <a:latin typeface="+mj-lt"/>
                <a:cs typeface="Arial" charset="0"/>
              </a:rPr>
              <a:t>	</a:t>
            </a:r>
            <a:r>
              <a:rPr lang="en-US" sz="2400" b="1" dirty="0" smtClean="0">
                <a:latin typeface="+mj-lt"/>
                <a:cs typeface="Arial" charset="0"/>
              </a:rPr>
              <a:t>Throughput</a:t>
            </a:r>
            <a:r>
              <a:rPr lang="en-US" sz="2400" dirty="0" smtClean="0">
                <a:latin typeface="+mj-lt"/>
                <a:cs typeface="Arial" charset="0"/>
              </a:rPr>
              <a:t> </a:t>
            </a:r>
            <a:r>
              <a:rPr lang="en-US" sz="2400" dirty="0">
                <a:latin typeface="+mj-lt"/>
                <a:cs typeface="Arial" charset="0"/>
              </a:rPr>
              <a:t>= 2 trays/ 1/3 hour = </a:t>
            </a:r>
            <a:r>
              <a:rPr lang="en-US" sz="2400" b="1" dirty="0">
                <a:solidFill>
                  <a:srgbClr val="0070C0"/>
                </a:solidFill>
                <a:latin typeface="+mj-lt"/>
                <a:cs typeface="Arial" charset="0"/>
              </a:rPr>
              <a:t>6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1684887919"/>
              </p:ext>
            </p:extLst>
          </p:nvPr>
        </p:nvGraphicFramePr>
        <p:xfrm>
          <a:off x="685800" y="1262063"/>
          <a:ext cx="8458200" cy="2632075"/>
        </p:xfrm>
        <a:graphic>
          <a:graphicData uri="http://schemas.openxmlformats.org/presentationml/2006/ole">
            <mc:AlternateContent xmlns:mc="http://schemas.openxmlformats.org/markup-compatibility/2006">
              <mc:Choice xmlns:v="urn:schemas-microsoft-com:vml" Requires="v">
                <p:oleObj spid="_x0000_s219154" name="VISIO" r:id="rId9" imgW="5784076" imgH="1799796" progId="Visio.Drawing.6">
                  <p:embed/>
                </p:oleObj>
              </mc:Choice>
              <mc:Fallback>
                <p:oleObj name="VISIO" r:id="rId9" imgW="5784076" imgH="1799796"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2592379"/>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2168084746"/>
              </p:ext>
            </p:extLst>
          </p:nvPr>
        </p:nvGraphicFramePr>
        <p:xfrm>
          <a:off x="685800" y="1419632"/>
          <a:ext cx="8458200" cy="2298293"/>
        </p:xfrm>
        <a:graphic>
          <a:graphicData uri="http://schemas.openxmlformats.org/presentationml/2006/ole">
            <mc:AlternateContent xmlns:mc="http://schemas.openxmlformats.org/markup-compatibility/2006">
              <mc:Choice xmlns:v="urn:schemas-microsoft-com:vml" Requires="v">
                <p:oleObj spid="_x0000_s199708"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mj-lt"/>
                <a:cs typeface="Times New Roman" pitchFamily="18" charset="0"/>
              </a:rPr>
              <a:t>	</a:t>
            </a:r>
            <a:r>
              <a:rPr lang="en-US" sz="2400" b="1" dirty="0">
                <a:latin typeface="+mj-lt"/>
                <a:cs typeface="Arial" charset="0"/>
              </a:rPr>
              <a:t>Latency</a:t>
            </a:r>
            <a:r>
              <a:rPr lang="en-US" sz="2400" dirty="0">
                <a:latin typeface="+mj-lt"/>
                <a:cs typeface="Arial" charset="0"/>
              </a:rPr>
              <a:t> = </a:t>
            </a:r>
            <a:r>
              <a:rPr lang="en-US" sz="2400" dirty="0" smtClean="0">
                <a:latin typeface="+mj-lt"/>
                <a:cs typeface="Arial" charset="0"/>
              </a:rPr>
              <a:t>?</a:t>
            </a:r>
            <a:endParaRPr lang="en-US" sz="2400" b="1" dirty="0">
              <a:solidFill>
                <a:schemeClr val="accent1"/>
              </a:solidFill>
              <a:latin typeface="+mj-lt"/>
              <a:cs typeface="Arial" charset="0"/>
            </a:endParaRPr>
          </a:p>
          <a:p>
            <a:pPr marL="342900" indent="-342900">
              <a:spcBef>
                <a:spcPct val="20000"/>
              </a:spcBef>
            </a:pPr>
            <a:r>
              <a:rPr lang="en-US" sz="2400" dirty="0">
                <a:latin typeface="+mj-lt"/>
                <a:cs typeface="Arial" charset="0"/>
              </a:rPr>
              <a:t>	</a:t>
            </a:r>
            <a:r>
              <a:rPr lang="en-US" sz="2400" b="1" dirty="0">
                <a:latin typeface="+mj-lt"/>
                <a:cs typeface="Arial" charset="0"/>
              </a:rPr>
              <a:t>Throughput</a:t>
            </a:r>
            <a:r>
              <a:rPr lang="en-US" sz="2400" dirty="0">
                <a:latin typeface="+mj-lt"/>
                <a:cs typeface="Arial" charset="0"/>
              </a:rPr>
              <a:t> = </a:t>
            </a:r>
            <a:r>
              <a:rPr lang="en-US" sz="2400" dirty="0" smtClean="0">
                <a:latin typeface="+mj-lt"/>
                <a:cs typeface="Arial" charset="0"/>
              </a:rPr>
              <a:t>?</a:t>
            </a:r>
            <a:endParaRPr lang="en-US" sz="2400" b="1" dirty="0">
              <a:solidFill>
                <a:schemeClr val="accent1"/>
              </a:solidFill>
              <a:latin typeface="+mj-lt"/>
              <a:cs typeface="Arial" charset="0"/>
            </a:endParaRPr>
          </a:p>
          <a:p>
            <a:pPr marL="342900" indent="-342900">
              <a:spcBef>
                <a:spcPct val="20000"/>
              </a:spcBef>
            </a:pPr>
            <a:endParaRPr lang="en-US" sz="2400" dirty="0">
              <a:solidFill>
                <a:schemeClr val="accent2"/>
              </a:solidFill>
              <a:latin typeface="+mj-lt"/>
              <a:cs typeface="Arial" charset="0"/>
            </a:endParaRPr>
          </a:p>
          <a:p>
            <a:pPr marL="342900" indent="-342900">
              <a:spcBef>
                <a:spcPct val="20000"/>
              </a:spcBef>
            </a:pPr>
            <a:r>
              <a:rPr lang="en-US" sz="2400" dirty="0">
                <a:solidFill>
                  <a:schemeClr val="accent2"/>
                </a:solidFill>
                <a:latin typeface="+mj-lt"/>
                <a:cs typeface="Arial" charset="0"/>
              </a:rPr>
              <a:t>	</a:t>
            </a:r>
            <a:endParaRPr lang="en-US" sz="2400" b="1" dirty="0">
              <a:latin typeface="+mj-lt"/>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4258292430"/>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3739081484"/>
              </p:ext>
            </p:extLst>
          </p:nvPr>
        </p:nvGraphicFramePr>
        <p:xfrm>
          <a:off x="685800" y="1419632"/>
          <a:ext cx="8458200" cy="2298293"/>
        </p:xfrm>
        <a:graphic>
          <a:graphicData uri="http://schemas.openxmlformats.org/presentationml/2006/ole">
            <mc:AlternateContent xmlns:mc="http://schemas.openxmlformats.org/markup-compatibility/2006">
              <mc:Choice xmlns:v="urn:schemas-microsoft-com:vml" Requires="v">
                <p:oleObj spid="_x0000_s220178"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mj-lt"/>
                <a:cs typeface="Arial" charset="0"/>
              </a:rPr>
              <a:t>Latency</a:t>
            </a:r>
            <a:r>
              <a:rPr lang="en-US" sz="2400" dirty="0">
                <a:latin typeface="+mj-lt"/>
                <a:cs typeface="Arial" charset="0"/>
              </a:rPr>
              <a:t> = 5 + 15 = 20 minutes = </a:t>
            </a:r>
            <a:r>
              <a:rPr lang="en-US" sz="2400" b="1" dirty="0">
                <a:solidFill>
                  <a:srgbClr val="0070C0"/>
                </a:solidFill>
                <a:latin typeface="+mj-lt"/>
                <a:cs typeface="Arial" charset="0"/>
              </a:rPr>
              <a:t>1/3 hour</a:t>
            </a:r>
          </a:p>
          <a:p>
            <a:pPr marL="342900" indent="-342900">
              <a:spcBef>
                <a:spcPct val="20000"/>
              </a:spcBef>
            </a:pPr>
            <a:r>
              <a:rPr lang="en-US" sz="2400" dirty="0">
                <a:latin typeface="+mj-lt"/>
                <a:cs typeface="Arial" charset="0"/>
              </a:rPr>
              <a:t>	</a:t>
            </a:r>
            <a:r>
              <a:rPr lang="en-US" sz="2400" b="1" dirty="0">
                <a:latin typeface="+mj-lt"/>
                <a:cs typeface="Arial" charset="0"/>
              </a:rPr>
              <a:t>Throughput</a:t>
            </a:r>
            <a:r>
              <a:rPr lang="en-US" sz="2400" dirty="0">
                <a:latin typeface="+mj-lt"/>
                <a:cs typeface="Arial" charset="0"/>
              </a:rPr>
              <a:t> = 1 trays/ 1/4 hour = </a:t>
            </a:r>
            <a:r>
              <a:rPr lang="en-US" sz="2400" b="1" dirty="0">
                <a:solidFill>
                  <a:srgbClr val="0070C0"/>
                </a:solidFill>
                <a:latin typeface="+mj-lt"/>
                <a:cs typeface="Arial" charset="0"/>
              </a:rPr>
              <a:t>4 trays/hour</a:t>
            </a:r>
          </a:p>
          <a:p>
            <a:pPr marL="342900" indent="-342900">
              <a:spcBef>
                <a:spcPct val="20000"/>
              </a:spcBef>
            </a:pPr>
            <a:endParaRPr lang="en-US" sz="2400" dirty="0">
              <a:solidFill>
                <a:schemeClr val="accent2"/>
              </a:solidFill>
              <a:latin typeface="+mj-lt"/>
              <a:cs typeface="Arial" charset="0"/>
            </a:endParaRPr>
          </a:p>
          <a:p>
            <a:pPr marL="342900" indent="-342900">
              <a:spcBef>
                <a:spcPct val="20000"/>
              </a:spcBef>
            </a:pPr>
            <a:r>
              <a:rPr lang="en-US" sz="2400" dirty="0">
                <a:solidFill>
                  <a:schemeClr val="accent2"/>
                </a:solidFill>
                <a:latin typeface="+mj-lt"/>
                <a:cs typeface="Arial" charset="0"/>
              </a:rPr>
              <a:t>	</a:t>
            </a:r>
            <a:r>
              <a:rPr lang="en-US" sz="2400" dirty="0">
                <a:latin typeface="+mj-lt"/>
                <a:cs typeface="Arial" charset="0"/>
              </a:rPr>
              <a:t>Using both techniques, the throughput would </a:t>
            </a:r>
            <a:r>
              <a:rPr lang="en-US" sz="2400" dirty="0" smtClean="0">
                <a:latin typeface="+mj-lt"/>
                <a:cs typeface="Arial" charset="0"/>
              </a:rPr>
              <a:t>be</a:t>
            </a:r>
          </a:p>
          <a:p>
            <a:pPr marL="342900" indent="-342900">
              <a:spcBef>
                <a:spcPct val="20000"/>
              </a:spcBef>
            </a:pPr>
            <a:r>
              <a:rPr lang="en-US" sz="2400" dirty="0">
                <a:latin typeface="+mj-lt"/>
                <a:cs typeface="Arial" charset="0"/>
              </a:rPr>
              <a:t>	</a:t>
            </a:r>
            <a:r>
              <a:rPr lang="en-US" sz="2400" dirty="0" smtClean="0">
                <a:latin typeface="+mj-lt"/>
                <a:cs typeface="Arial" charset="0"/>
              </a:rPr>
              <a:t>		</a:t>
            </a:r>
            <a:r>
              <a:rPr lang="en-US" sz="2400" dirty="0" smtClean="0">
                <a:latin typeface="+mj-lt"/>
                <a:cs typeface="Arial" charset="0"/>
              </a:rPr>
              <a:t> </a:t>
            </a:r>
            <a:r>
              <a:rPr lang="en-US" sz="2400" b="1" dirty="0">
                <a:latin typeface="+mj-lt"/>
                <a:cs typeface="Arial" charset="0"/>
              </a:rPr>
              <a:t>8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14442714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418803779"/>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132151" name="VISIO" r:id="rId8" imgW="2486160" imgH="1114560" progId="Visio.Drawing.6">
                  <p:embed/>
                </p:oleObj>
              </mc:Choice>
              <mc:Fallback>
                <p:oleObj name="VISIO" r:id="rId8" imgW="2486160" imgH="1114560" progId="Visio.Drawing.6">
                  <p:embed/>
                  <p:pic>
                    <p:nvPicPr>
                      <p:cNvPr id="0" name=""/>
                      <p:cNvPicPr>
                        <a:picLocks noChangeAspect="1" noChangeArrowheads="1"/>
                      </p:cNvPicPr>
                      <p:nvPr/>
                    </p:nvPicPr>
                    <p:blipFill>
                      <a:blip r:embed="rId9"/>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rgbClr val="0070C0"/>
                </a:solidFill>
                <a:latin typeface="+mj-lt"/>
                <a:cs typeface="Arial" charset="0"/>
              </a:rPr>
              <a:t>S</a:t>
            </a:r>
            <a:r>
              <a:rPr lang="en-US" sz="3200" b="1" dirty="0">
                <a:solidFill>
                  <a:srgbClr val="0070C0"/>
                </a:solidFill>
                <a:latin typeface="+mj-lt"/>
                <a:cs typeface="Arial" charset="0"/>
              </a:rPr>
              <a:t> = 0, </a:t>
            </a:r>
            <a:r>
              <a:rPr lang="en-US" sz="3200" b="1" i="1" dirty="0">
                <a:solidFill>
                  <a:srgbClr val="0070C0"/>
                </a:solidFill>
                <a:latin typeface="+mj-lt"/>
                <a:cs typeface="Arial" charset="0"/>
              </a:rPr>
              <a:t>R</a:t>
            </a:r>
            <a:r>
              <a:rPr lang="en-US" sz="3200" b="1" dirty="0">
                <a:solidFill>
                  <a:srgbClr val="0070C0"/>
                </a:solidFill>
                <a:latin typeface="+mj-lt"/>
                <a:cs typeface="Arial" charset="0"/>
              </a:rPr>
              <a:t> = 0: </a:t>
            </a:r>
            <a:endParaRPr lang="en-US" sz="3200" b="1" dirty="0" smtClean="0">
              <a:solidFill>
                <a:srgbClr val="0070C0"/>
              </a:solidFill>
              <a:latin typeface="+mj-lt"/>
              <a:cs typeface="Arial" charset="0"/>
            </a:endParaRPr>
          </a:p>
          <a:p>
            <a:pPr lvl="1">
              <a:spcBef>
                <a:spcPct val="20000"/>
              </a:spcBef>
            </a:pPr>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a:t>
            </a:r>
            <a:r>
              <a:rPr lang="en-US" sz="3200" i="1" dirty="0" err="1">
                <a:latin typeface="+mj-lt"/>
                <a:cs typeface="Arial" charset="0"/>
              </a:rPr>
              <a:t>Q</a:t>
            </a:r>
            <a:r>
              <a:rPr lang="en-US" sz="3200" i="1" baseline="-25000" dirty="0" err="1">
                <a:latin typeface="+mj-lt"/>
                <a:cs typeface="Arial" charset="0"/>
              </a:rPr>
              <a:t>prev</a:t>
            </a:r>
            <a:endParaRPr lang="en-US" sz="3200" i="1" baseline="-25000" dirty="0">
              <a:latin typeface="+mj-lt"/>
              <a:cs typeface="Arial" charset="0"/>
            </a:endParaRPr>
          </a:p>
          <a:p>
            <a:pPr marL="742950" lvl="1" indent="-285750">
              <a:spcBef>
                <a:spcPct val="20000"/>
              </a:spcBef>
              <a:buFontTx/>
              <a:buChar char="–"/>
            </a:pPr>
            <a:endParaRPr lang="en-US" sz="3200" b="1" dirty="0" smtClean="0">
              <a:solidFill>
                <a:srgbClr val="C00000"/>
              </a:solidFill>
              <a:latin typeface="+mj-lt"/>
              <a:cs typeface="Arial" charset="0"/>
            </a:endParaRPr>
          </a:p>
          <a:p>
            <a:pPr marL="742950" lvl="1" indent="-285750">
              <a:spcBef>
                <a:spcPct val="20000"/>
              </a:spcBef>
              <a:buFontTx/>
              <a:buChar char="–"/>
            </a:pPr>
            <a:endParaRPr lang="en-US" sz="3200" dirty="0">
              <a:latin typeface="+mj-lt"/>
              <a:cs typeface="Arial" charset="0"/>
            </a:endParaRPr>
          </a:p>
          <a:p>
            <a:pPr lvl="1">
              <a:spcBef>
                <a:spcPct val="20000"/>
              </a:spcBef>
            </a:pPr>
            <a:endParaRPr lang="en-US" sz="3200" dirty="0">
              <a:latin typeface="+mj-lt"/>
              <a:cs typeface="Arial" charset="0"/>
            </a:endParaRPr>
          </a:p>
          <a:p>
            <a:pPr marL="742950" lvl="1" indent="-285750">
              <a:spcBef>
                <a:spcPct val="20000"/>
              </a:spcBef>
              <a:buFontTx/>
              <a:buChar char="–"/>
            </a:pPr>
            <a:r>
              <a:rPr lang="en-US" sz="3200" b="1" i="1" dirty="0">
                <a:solidFill>
                  <a:srgbClr val="0070C0"/>
                </a:solidFill>
                <a:latin typeface="+mj-lt"/>
                <a:cs typeface="Arial" charset="0"/>
              </a:rPr>
              <a:t>S</a:t>
            </a:r>
            <a:r>
              <a:rPr lang="en-US" sz="3200" b="1" dirty="0">
                <a:solidFill>
                  <a:srgbClr val="0070C0"/>
                </a:solidFill>
                <a:latin typeface="+mj-lt"/>
                <a:cs typeface="Arial" charset="0"/>
              </a:rPr>
              <a:t> = 1, </a:t>
            </a:r>
            <a:r>
              <a:rPr lang="en-US" sz="3200" b="1" i="1" dirty="0">
                <a:solidFill>
                  <a:srgbClr val="0070C0"/>
                </a:solidFill>
                <a:latin typeface="+mj-lt"/>
                <a:cs typeface="Arial" charset="0"/>
              </a:rPr>
              <a:t>R</a:t>
            </a:r>
            <a:r>
              <a:rPr lang="en-US" sz="3200" b="1" dirty="0">
                <a:solidFill>
                  <a:srgbClr val="0070C0"/>
                </a:solidFill>
                <a:latin typeface="+mj-lt"/>
                <a:cs typeface="Arial" charset="0"/>
              </a:rPr>
              <a:t> = 1: </a:t>
            </a:r>
            <a:endParaRPr lang="en-US" sz="3200" b="1" dirty="0" smtClean="0">
              <a:solidFill>
                <a:srgbClr val="0070C0"/>
              </a:solidFill>
              <a:latin typeface="+mj-lt"/>
              <a:cs typeface="Arial" charset="0"/>
            </a:endParaRPr>
          </a:p>
          <a:p>
            <a:pPr lvl="1">
              <a:spcBef>
                <a:spcPct val="20000"/>
              </a:spcBef>
            </a:pPr>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a:t>
            </a:r>
            <a:r>
              <a:rPr lang="en-US" sz="3200" dirty="0" smtClean="0">
                <a:latin typeface="+mj-lt"/>
                <a:cs typeface="Arial" charset="0"/>
              </a:rPr>
              <a:t>0, </a:t>
            </a:r>
            <a:r>
              <a:rPr lang="en-US" sz="3200" i="1" dirty="0" smtClean="0">
                <a:latin typeface="+mj-lt"/>
                <a:cs typeface="Arial" charset="0"/>
              </a:rPr>
              <a:t>Q</a:t>
            </a:r>
            <a:r>
              <a:rPr lang="en-US" sz="3200" dirty="0" smtClean="0">
                <a:latin typeface="+mj-lt"/>
                <a:cs typeface="Arial" charset="0"/>
              </a:rPr>
              <a:t> </a:t>
            </a:r>
            <a:r>
              <a:rPr lang="en-US" sz="3200" dirty="0">
                <a:latin typeface="+mj-lt"/>
                <a:cs typeface="Arial" charset="0"/>
              </a:rPr>
              <a:t>= 0</a:t>
            </a:r>
            <a:endParaRPr lang="en-US" sz="3200" i="1" dirty="0">
              <a:latin typeface="+mj-lt"/>
              <a:cs typeface="Times New Roman" pitchFamily="18" charset="0"/>
            </a:endParaRPr>
          </a:p>
          <a:p>
            <a:pPr marL="742950" lvl="1" indent="-285750">
              <a:spcBef>
                <a:spcPct val="20000"/>
              </a:spcBef>
              <a:buFontTx/>
              <a:buChar char="–"/>
            </a:pPr>
            <a:endParaRPr lang="en-US" sz="2000" dirty="0">
              <a:latin typeface="+mj-lt"/>
              <a:cs typeface="Arial" charset="0"/>
            </a:endParaRPr>
          </a:p>
          <a:p>
            <a:pPr marL="742950" lvl="1" indent="-285750">
              <a:spcBef>
                <a:spcPct val="20000"/>
              </a:spcBef>
            </a:pPr>
            <a:endParaRPr lang="en-US" sz="2000" dirty="0">
              <a:latin typeface="+mj-lt"/>
              <a:cs typeface="Arial" charset="0"/>
            </a:endParaRPr>
          </a:p>
          <a:p>
            <a:pPr marL="742950" lvl="1" indent="-285750">
              <a:spcBef>
                <a:spcPct val="20000"/>
              </a:spcBef>
            </a:pPr>
            <a:endParaRPr lang="en-US" sz="2000" dirty="0">
              <a:latin typeface="+mj-lt"/>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49820803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132152" name="VISIO" r:id="rId10" imgW="1057895" imgH="885396" progId="Visio.Drawing.6">
                  <p:embed/>
                </p:oleObj>
              </mc:Choice>
              <mc:Fallback>
                <p:oleObj name="VISIO" r:id="rId10" imgW="1057895" imgH="885396"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49979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1101575616"/>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200752" name="VISIO" r:id="rId9" imgW="2486160" imgH="1114560" progId="Visio.Drawing.6">
                  <p:embed/>
                </p:oleObj>
              </mc:Choice>
              <mc:Fallback>
                <p:oleObj name="VISIO" r:id="rId9" imgW="2486160" imgH="1114560" progId="Visio.Drawing.6">
                  <p:embed/>
                  <p:pic>
                    <p:nvPicPr>
                      <p:cNvPr id="0" name=""/>
                      <p:cNvPicPr>
                        <a:picLocks noChangeAspect="1" noChangeArrowheads="1"/>
                      </p:cNvPicPr>
                      <p:nvPr/>
                    </p:nvPicPr>
                    <p:blipFill>
                      <a:blip r:embed="rId10"/>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rgbClr val="0070C0"/>
                </a:solidFill>
                <a:latin typeface="+mj-lt"/>
                <a:cs typeface="Arial" charset="0"/>
              </a:rPr>
              <a:t>S</a:t>
            </a:r>
            <a:r>
              <a:rPr lang="en-US" sz="3200" b="1" dirty="0">
                <a:solidFill>
                  <a:srgbClr val="0070C0"/>
                </a:solidFill>
                <a:latin typeface="+mj-lt"/>
                <a:cs typeface="Arial" charset="0"/>
              </a:rPr>
              <a:t> = 0, </a:t>
            </a:r>
            <a:r>
              <a:rPr lang="en-US" sz="3200" b="1" i="1" dirty="0">
                <a:solidFill>
                  <a:srgbClr val="0070C0"/>
                </a:solidFill>
                <a:latin typeface="+mj-lt"/>
                <a:cs typeface="Arial" charset="0"/>
              </a:rPr>
              <a:t>R</a:t>
            </a:r>
            <a:r>
              <a:rPr lang="en-US" sz="3200" b="1" dirty="0">
                <a:solidFill>
                  <a:srgbClr val="0070C0"/>
                </a:solidFill>
                <a:latin typeface="+mj-lt"/>
                <a:cs typeface="Arial" charset="0"/>
              </a:rPr>
              <a:t> = 0: </a:t>
            </a:r>
            <a:endParaRPr lang="en-US" sz="3200" b="1" dirty="0" smtClean="0">
              <a:solidFill>
                <a:srgbClr val="0070C0"/>
              </a:solidFill>
              <a:latin typeface="+mj-lt"/>
              <a:cs typeface="Arial" charset="0"/>
            </a:endParaRPr>
          </a:p>
          <a:p>
            <a:pPr lvl="1">
              <a:spcBef>
                <a:spcPct val="20000"/>
              </a:spcBef>
            </a:pPr>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a:t>
            </a:r>
            <a:r>
              <a:rPr lang="en-US" sz="3200" i="1" dirty="0" err="1">
                <a:latin typeface="+mj-lt"/>
                <a:cs typeface="Arial" charset="0"/>
              </a:rPr>
              <a:t>Q</a:t>
            </a:r>
            <a:r>
              <a:rPr lang="en-US" sz="3200" i="1" baseline="-25000" dirty="0" err="1">
                <a:latin typeface="+mj-lt"/>
                <a:cs typeface="Arial" charset="0"/>
              </a:rPr>
              <a:t>prev</a:t>
            </a:r>
            <a:endParaRPr lang="en-US" sz="3200" i="1" baseline="-25000" dirty="0">
              <a:latin typeface="+mj-lt"/>
              <a:cs typeface="Arial" charset="0"/>
            </a:endParaRPr>
          </a:p>
          <a:p>
            <a:pPr lvl="1">
              <a:spcBef>
                <a:spcPct val="20000"/>
              </a:spcBef>
            </a:pPr>
            <a:r>
              <a:rPr lang="en-US" sz="3200" b="1" dirty="0" smtClean="0">
                <a:solidFill>
                  <a:srgbClr val="C00000"/>
                </a:solidFill>
                <a:latin typeface="+mj-lt"/>
                <a:cs typeface="Arial" charset="0"/>
              </a:rPr>
              <a:t>   Memory!</a:t>
            </a:r>
            <a:endParaRPr lang="en-US" sz="3200" b="1" dirty="0">
              <a:solidFill>
                <a:srgbClr val="C00000"/>
              </a:solidFill>
              <a:latin typeface="+mj-lt"/>
              <a:cs typeface="Arial" charset="0"/>
            </a:endParaRPr>
          </a:p>
          <a:p>
            <a:pPr marL="742950" lvl="1" indent="-285750">
              <a:spcBef>
                <a:spcPct val="20000"/>
              </a:spcBef>
              <a:buFontTx/>
              <a:buChar char="–"/>
            </a:pPr>
            <a:endParaRPr lang="en-US" sz="3200" dirty="0">
              <a:latin typeface="+mj-lt"/>
              <a:cs typeface="Arial" charset="0"/>
            </a:endParaRPr>
          </a:p>
          <a:p>
            <a:pPr lvl="1">
              <a:spcBef>
                <a:spcPct val="20000"/>
              </a:spcBef>
            </a:pPr>
            <a:endParaRPr lang="en-US" sz="3200" dirty="0">
              <a:latin typeface="+mj-lt"/>
              <a:cs typeface="Arial" charset="0"/>
            </a:endParaRPr>
          </a:p>
          <a:p>
            <a:pPr marL="742950" lvl="1" indent="-285750">
              <a:spcBef>
                <a:spcPct val="20000"/>
              </a:spcBef>
              <a:buFontTx/>
              <a:buChar char="–"/>
            </a:pPr>
            <a:r>
              <a:rPr lang="en-US" sz="3200" b="1" i="1" dirty="0">
                <a:solidFill>
                  <a:srgbClr val="0070C0"/>
                </a:solidFill>
                <a:latin typeface="+mj-lt"/>
                <a:cs typeface="Arial" charset="0"/>
              </a:rPr>
              <a:t>S</a:t>
            </a:r>
            <a:r>
              <a:rPr lang="en-US" sz="3200" b="1" dirty="0">
                <a:solidFill>
                  <a:srgbClr val="0070C0"/>
                </a:solidFill>
                <a:latin typeface="+mj-lt"/>
                <a:cs typeface="Arial" charset="0"/>
              </a:rPr>
              <a:t> = 1, </a:t>
            </a:r>
            <a:r>
              <a:rPr lang="en-US" sz="3200" b="1" i="1" dirty="0">
                <a:solidFill>
                  <a:srgbClr val="0070C0"/>
                </a:solidFill>
                <a:latin typeface="+mj-lt"/>
                <a:cs typeface="Arial" charset="0"/>
              </a:rPr>
              <a:t>R</a:t>
            </a:r>
            <a:r>
              <a:rPr lang="en-US" sz="3200" b="1" dirty="0">
                <a:solidFill>
                  <a:srgbClr val="0070C0"/>
                </a:solidFill>
                <a:latin typeface="+mj-lt"/>
                <a:cs typeface="Arial" charset="0"/>
              </a:rPr>
              <a:t> = 1: </a:t>
            </a:r>
            <a:endParaRPr lang="en-US" sz="3200" b="1" dirty="0" smtClean="0">
              <a:solidFill>
                <a:srgbClr val="0070C0"/>
              </a:solidFill>
              <a:latin typeface="+mj-lt"/>
              <a:cs typeface="Arial" charset="0"/>
            </a:endParaRPr>
          </a:p>
          <a:p>
            <a:pPr lvl="1">
              <a:spcBef>
                <a:spcPct val="20000"/>
              </a:spcBef>
            </a:pPr>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a:t>
            </a:r>
            <a:r>
              <a:rPr lang="en-US" sz="3200" dirty="0" smtClean="0">
                <a:latin typeface="+mj-lt"/>
                <a:cs typeface="Arial" charset="0"/>
              </a:rPr>
              <a:t>0, </a:t>
            </a:r>
            <a:r>
              <a:rPr lang="en-US" sz="3200" i="1" dirty="0" smtClean="0">
                <a:latin typeface="+mj-lt"/>
                <a:cs typeface="Arial" charset="0"/>
              </a:rPr>
              <a:t>Q</a:t>
            </a:r>
            <a:r>
              <a:rPr lang="en-US" sz="3200" dirty="0" smtClean="0">
                <a:latin typeface="+mj-lt"/>
                <a:cs typeface="Arial" charset="0"/>
              </a:rPr>
              <a:t> </a:t>
            </a:r>
            <a:r>
              <a:rPr lang="en-US" sz="3200" dirty="0">
                <a:latin typeface="+mj-lt"/>
                <a:cs typeface="Arial" charset="0"/>
              </a:rPr>
              <a:t>= 0</a:t>
            </a:r>
            <a:endParaRPr lang="en-US" sz="3200" i="1" dirty="0">
              <a:latin typeface="+mj-lt"/>
              <a:cs typeface="Times New Roman" pitchFamily="18" charset="0"/>
            </a:endParaRPr>
          </a:p>
          <a:p>
            <a:pPr lvl="1">
              <a:spcBef>
                <a:spcPct val="20000"/>
              </a:spcBef>
            </a:pPr>
            <a:r>
              <a:rPr lang="en-US" sz="3200" b="1" dirty="0" smtClean="0">
                <a:solidFill>
                  <a:srgbClr val="C00000"/>
                </a:solidFill>
                <a:latin typeface="+mj-lt"/>
                <a:cs typeface="Arial" charset="0"/>
              </a:rPr>
              <a:t>   Invalid State</a:t>
            </a:r>
          </a:p>
          <a:p>
            <a:pPr lvl="1">
              <a:spcBef>
                <a:spcPct val="20000"/>
              </a:spcBef>
            </a:pPr>
            <a:r>
              <a:rPr lang="en-US" sz="3200" i="1" dirty="0" smtClean="0">
                <a:latin typeface="+mj-lt"/>
                <a:cs typeface="Arial" charset="0"/>
              </a:rPr>
              <a:t>   </a:t>
            </a:r>
            <a:r>
              <a:rPr lang="en-US" sz="3200" i="1" dirty="0" smtClean="0">
                <a:solidFill>
                  <a:srgbClr val="C00000"/>
                </a:solidFill>
                <a:latin typeface="+mj-lt"/>
                <a:cs typeface="Arial" charset="0"/>
              </a:rPr>
              <a:t>Q </a:t>
            </a:r>
            <a:r>
              <a:rPr lang="en-US" sz="3200" dirty="0">
                <a:solidFill>
                  <a:srgbClr val="C00000"/>
                </a:solidFill>
                <a:latin typeface="+mj-lt"/>
                <a:cs typeface="Arial" charset="0"/>
              </a:rPr>
              <a:t>≠ NOT </a:t>
            </a:r>
            <a:r>
              <a:rPr lang="en-US" sz="3200" i="1" dirty="0">
                <a:solidFill>
                  <a:srgbClr val="C00000"/>
                </a:solidFill>
                <a:latin typeface="+mj-lt"/>
                <a:cs typeface="Arial" charset="0"/>
              </a:rPr>
              <a:t>Q</a:t>
            </a:r>
            <a:endParaRPr lang="en-US" sz="3200" b="1" dirty="0">
              <a:solidFill>
                <a:srgbClr val="C00000"/>
              </a:solidFill>
              <a:latin typeface="+mj-lt"/>
              <a:cs typeface="Arial" charset="0"/>
            </a:endParaRPr>
          </a:p>
          <a:p>
            <a:pPr marL="742950" lvl="1" indent="-285750">
              <a:spcBef>
                <a:spcPct val="20000"/>
              </a:spcBef>
              <a:buFontTx/>
              <a:buChar char="–"/>
            </a:pPr>
            <a:endParaRPr lang="en-US" sz="2000" dirty="0">
              <a:latin typeface="+mj-lt"/>
              <a:cs typeface="Arial" charset="0"/>
            </a:endParaRPr>
          </a:p>
          <a:p>
            <a:pPr marL="742950" lvl="1" indent="-285750">
              <a:spcBef>
                <a:spcPct val="20000"/>
              </a:spcBef>
            </a:pPr>
            <a:endParaRPr lang="en-US" sz="2000" dirty="0">
              <a:latin typeface="+mj-lt"/>
              <a:cs typeface="Arial" charset="0"/>
            </a:endParaRPr>
          </a:p>
          <a:p>
            <a:pPr marL="742950" lvl="1" indent="-285750">
              <a:spcBef>
                <a:spcPct val="20000"/>
              </a:spcBef>
            </a:pPr>
            <a:endParaRPr lang="en-US" sz="2000" dirty="0">
              <a:latin typeface="+mj-lt"/>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379231665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200753" name="VISIO" r:id="rId11" imgW="1057895" imgH="885396" progId="Visio.Drawing.6">
                  <p:embed/>
                </p:oleObj>
              </mc:Choice>
              <mc:Fallback>
                <p:oleObj name="VISIO" r:id="rId11" imgW="1057895" imgH="885396"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
        <p:nvSpPr>
          <p:cNvPr id="11" name="Line 9"/>
          <p:cNvSpPr>
            <a:spLocks noChangeShapeType="1"/>
          </p:cNvSpPr>
          <p:nvPr>
            <p:custDataLst>
              <p:tags r:id="rId6"/>
            </p:custDataLst>
          </p:nvPr>
        </p:nvSpPr>
        <p:spPr bwMode="auto">
          <a:xfrm>
            <a:off x="1295400" y="5943600"/>
            <a:ext cx="152400" cy="0"/>
          </a:xfrm>
          <a:prstGeom prst="line">
            <a:avLst/>
          </a:prstGeom>
          <a:noFill/>
          <a:ln w="952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904359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32" name="Object 12"/>
          <p:cNvGraphicFramePr>
            <a:graphicFrameLocks noGrp="1" noChangeAspect="1"/>
          </p:cNvGraphicFramePr>
          <p:nvPr>
            <p:ph idx="4294967295"/>
            <p:custDataLst>
              <p:tags r:id="rId2"/>
            </p:custDataLst>
            <p:extLst>
              <p:ext uri="{D42A27DB-BD31-4B8C-83A1-F6EECF244321}">
                <p14:modId xmlns:p14="http://schemas.microsoft.com/office/powerpoint/2010/main" val="1273466715"/>
              </p:ext>
            </p:extLst>
          </p:nvPr>
        </p:nvGraphicFramePr>
        <p:xfrm>
          <a:off x="6019800" y="3048000"/>
          <a:ext cx="2743200" cy="2655888"/>
        </p:xfrm>
        <a:graphic>
          <a:graphicData uri="http://schemas.openxmlformats.org/presentationml/2006/ole">
            <mc:AlternateContent xmlns:mc="http://schemas.openxmlformats.org/markup-compatibility/2006">
              <mc:Choice xmlns:v="urn:schemas-microsoft-com:vml" Requires="v">
                <p:oleObj spid="_x0000_s134171" name="VISIO" r:id="rId6" imgW="885960" imgH="857880" progId="Visio.Drawing.6">
                  <p:embed/>
                </p:oleObj>
              </mc:Choice>
              <mc:Fallback>
                <p:oleObj name="VISIO" r:id="rId6" imgW="885960" imgH="8578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3048000"/>
                        <a:ext cx="27432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7923" name="Rectangle 3"/>
          <p:cNvSpPr>
            <a:spLocks noChangeArrowheads="1"/>
          </p:cNvSpPr>
          <p:nvPr>
            <p:custDataLst>
              <p:tags r:id="rId3"/>
            </p:custDataLst>
          </p:nvPr>
        </p:nvSpPr>
        <p:spPr bwMode="auto">
          <a:xfrm>
            <a:off x="914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SR stands for Set/Reset Latch</a:t>
            </a:r>
          </a:p>
          <a:p>
            <a:pPr marL="742950" lvl="1" indent="-285750">
              <a:spcBef>
                <a:spcPct val="20000"/>
              </a:spcBef>
              <a:buFontTx/>
              <a:buChar char="–"/>
            </a:pPr>
            <a:r>
              <a:rPr lang="en-US" sz="2600" dirty="0">
                <a:latin typeface="+mj-lt"/>
                <a:cs typeface="Arial" charset="0"/>
              </a:rPr>
              <a:t>Stores one bit of state (</a:t>
            </a:r>
            <a:r>
              <a:rPr lang="en-US" sz="2600" i="1" dirty="0">
                <a:latin typeface="+mj-lt"/>
                <a:cs typeface="Arial" charset="0"/>
              </a:rPr>
              <a:t>Q</a:t>
            </a:r>
            <a:r>
              <a:rPr lang="en-US" sz="2600" dirty="0">
                <a:latin typeface="+mj-lt"/>
                <a:cs typeface="Arial" charset="0"/>
              </a:rPr>
              <a:t>)</a:t>
            </a:r>
          </a:p>
          <a:p>
            <a:pPr marL="342900" indent="-342900">
              <a:spcBef>
                <a:spcPct val="20000"/>
              </a:spcBef>
              <a:buFontTx/>
              <a:buChar char="•"/>
            </a:pPr>
            <a:r>
              <a:rPr lang="en-US" sz="3200" dirty="0">
                <a:latin typeface="+mj-lt"/>
                <a:cs typeface="Arial" charset="0"/>
              </a:rPr>
              <a:t>Control what value is being stored with </a:t>
            </a:r>
            <a:r>
              <a:rPr lang="en-US" sz="3200" i="1" dirty="0">
                <a:latin typeface="+mj-lt"/>
                <a:cs typeface="Arial" charset="0"/>
              </a:rPr>
              <a:t>S</a:t>
            </a:r>
            <a:r>
              <a:rPr lang="en-US" sz="3200" dirty="0">
                <a:latin typeface="+mj-lt"/>
                <a:cs typeface="Arial" charset="0"/>
              </a:rPr>
              <a:t>, </a:t>
            </a:r>
            <a:r>
              <a:rPr lang="en-US" sz="3200" i="1" dirty="0">
                <a:latin typeface="+mj-lt"/>
                <a:cs typeface="Arial" charset="0"/>
              </a:rPr>
              <a:t>R</a:t>
            </a:r>
            <a:r>
              <a:rPr lang="en-US" sz="3200" dirty="0">
                <a:latin typeface="+mj-lt"/>
                <a:cs typeface="Arial" charset="0"/>
              </a:rPr>
              <a:t> inputs</a:t>
            </a:r>
          </a:p>
          <a:p>
            <a:pPr marL="742950" lvl="1" indent="-285750">
              <a:spcBef>
                <a:spcPct val="20000"/>
              </a:spcBef>
              <a:buFontTx/>
              <a:buChar char="–"/>
            </a:pPr>
            <a:r>
              <a:rPr lang="en-US" sz="3200" b="1" dirty="0">
                <a:solidFill>
                  <a:srgbClr val="0070C0"/>
                </a:solidFill>
                <a:latin typeface="+mj-lt"/>
                <a:cs typeface="Arial" charset="0"/>
              </a:rPr>
              <a:t>Set: </a:t>
            </a:r>
            <a:r>
              <a:rPr lang="en-US" sz="3200" dirty="0">
                <a:latin typeface="+mj-lt"/>
                <a:cs typeface="Arial" charset="0"/>
              </a:rPr>
              <a:t>Make the output 1 </a:t>
            </a:r>
            <a:endParaRPr lang="en-US" sz="3200" dirty="0" smtClean="0">
              <a:latin typeface="+mj-lt"/>
              <a:cs typeface="Arial" charset="0"/>
            </a:endParaRPr>
          </a:p>
          <a:p>
            <a:pPr lvl="1">
              <a:spcBef>
                <a:spcPct val="20000"/>
              </a:spcBef>
            </a:pPr>
            <a:r>
              <a:rPr lang="en-US" sz="3200" dirty="0">
                <a:latin typeface="+mj-lt"/>
                <a:cs typeface="Arial" charset="0"/>
              </a:rPr>
              <a:t> </a:t>
            </a:r>
            <a:r>
              <a:rPr lang="en-US" sz="3200" dirty="0" smtClean="0">
                <a:latin typeface="+mj-lt"/>
                <a:cs typeface="Arial" charset="0"/>
              </a:rPr>
              <a:t>  (</a:t>
            </a:r>
            <a:r>
              <a:rPr lang="en-US" sz="3200" i="1" dirty="0">
                <a:latin typeface="+mj-lt"/>
                <a:cs typeface="Arial" charset="0"/>
              </a:rPr>
              <a:t>S </a:t>
            </a:r>
            <a:r>
              <a:rPr lang="en-US" sz="3200" dirty="0">
                <a:latin typeface="+mj-lt"/>
                <a:cs typeface="Arial" charset="0"/>
              </a:rPr>
              <a:t>= 1, </a:t>
            </a:r>
            <a:r>
              <a:rPr lang="en-US" sz="3200" i="1" dirty="0">
                <a:latin typeface="+mj-lt"/>
                <a:cs typeface="Arial" charset="0"/>
              </a:rPr>
              <a:t>R </a:t>
            </a:r>
            <a:r>
              <a:rPr lang="en-US" sz="3200" dirty="0">
                <a:latin typeface="+mj-lt"/>
                <a:cs typeface="Arial" charset="0"/>
              </a:rPr>
              <a:t>= 0, </a:t>
            </a:r>
            <a:r>
              <a:rPr lang="en-US" sz="3200" i="1" dirty="0">
                <a:latin typeface="+mj-lt"/>
                <a:cs typeface="Arial" charset="0"/>
              </a:rPr>
              <a:t>Q</a:t>
            </a:r>
            <a:r>
              <a:rPr lang="en-US" sz="3200" dirty="0">
                <a:latin typeface="+mj-lt"/>
                <a:cs typeface="Arial" charset="0"/>
              </a:rPr>
              <a:t> = </a:t>
            </a:r>
            <a:r>
              <a:rPr lang="en-US" sz="3200" b="1" dirty="0">
                <a:solidFill>
                  <a:srgbClr val="0070C0"/>
                </a:solidFill>
                <a:latin typeface="+mj-lt"/>
                <a:cs typeface="Arial" charset="0"/>
              </a:rPr>
              <a:t>1</a:t>
            </a:r>
            <a:r>
              <a:rPr lang="en-US" sz="3200" dirty="0">
                <a:latin typeface="+mj-lt"/>
                <a:cs typeface="Arial" charset="0"/>
              </a:rPr>
              <a:t>)</a:t>
            </a:r>
          </a:p>
          <a:p>
            <a:pPr marL="742950" lvl="1" indent="-285750">
              <a:spcBef>
                <a:spcPct val="20000"/>
              </a:spcBef>
              <a:buFontTx/>
              <a:buChar char="–"/>
            </a:pPr>
            <a:r>
              <a:rPr lang="en-US" sz="3200" b="1" dirty="0">
                <a:solidFill>
                  <a:srgbClr val="0070C0"/>
                </a:solidFill>
                <a:latin typeface="+mj-lt"/>
                <a:cs typeface="Arial" charset="0"/>
              </a:rPr>
              <a:t>Reset: </a:t>
            </a:r>
            <a:r>
              <a:rPr lang="en-US" sz="3200" dirty="0">
                <a:latin typeface="+mj-lt"/>
                <a:cs typeface="Arial" charset="0"/>
              </a:rPr>
              <a:t>Make the output 0 </a:t>
            </a:r>
            <a:endParaRPr lang="en-US" sz="3200" dirty="0" smtClean="0">
              <a:latin typeface="+mj-lt"/>
              <a:cs typeface="Arial" charset="0"/>
            </a:endParaRPr>
          </a:p>
          <a:p>
            <a:pPr lvl="1">
              <a:spcBef>
                <a:spcPct val="20000"/>
              </a:spcBef>
            </a:pPr>
            <a:r>
              <a:rPr lang="en-US" sz="3200" dirty="0">
                <a:latin typeface="+mj-lt"/>
                <a:cs typeface="Arial" charset="0"/>
              </a:rPr>
              <a:t> </a:t>
            </a:r>
            <a:r>
              <a:rPr lang="en-US" sz="3200" dirty="0" smtClean="0">
                <a:latin typeface="+mj-lt"/>
                <a:cs typeface="Arial" charset="0"/>
              </a:rPr>
              <a:t>  (</a:t>
            </a:r>
            <a:r>
              <a:rPr lang="en-US" sz="3200" i="1" dirty="0">
                <a:latin typeface="+mj-lt"/>
                <a:cs typeface="Arial" charset="0"/>
              </a:rPr>
              <a:t>S </a:t>
            </a:r>
            <a:r>
              <a:rPr lang="en-US" sz="3200" dirty="0">
                <a:latin typeface="+mj-lt"/>
                <a:cs typeface="Arial" charset="0"/>
              </a:rPr>
              <a:t>= 0, </a:t>
            </a:r>
            <a:r>
              <a:rPr lang="en-US" sz="3200" i="1" dirty="0">
                <a:latin typeface="+mj-lt"/>
                <a:cs typeface="Arial" charset="0"/>
              </a:rPr>
              <a:t>R </a:t>
            </a:r>
            <a:r>
              <a:rPr lang="en-US" sz="3200" dirty="0">
                <a:latin typeface="+mj-lt"/>
                <a:cs typeface="Arial" charset="0"/>
              </a:rPr>
              <a:t>= 1, </a:t>
            </a:r>
            <a:r>
              <a:rPr lang="en-US" sz="3200" i="1" dirty="0">
                <a:latin typeface="+mj-lt"/>
                <a:cs typeface="Arial" charset="0"/>
              </a:rPr>
              <a:t>Q</a:t>
            </a:r>
            <a:r>
              <a:rPr lang="en-US" sz="3200" dirty="0">
                <a:latin typeface="+mj-lt"/>
                <a:cs typeface="Arial" charset="0"/>
              </a:rPr>
              <a:t> = </a:t>
            </a:r>
            <a:r>
              <a:rPr lang="en-US" sz="3200" b="1" dirty="0">
                <a:solidFill>
                  <a:srgbClr val="0070C0"/>
                </a:solidFill>
                <a:latin typeface="+mj-lt"/>
                <a:cs typeface="Arial" charset="0"/>
              </a:rPr>
              <a:t>0</a:t>
            </a:r>
            <a:r>
              <a:rPr lang="en-US" sz="3200" dirty="0" smtClean="0">
                <a:latin typeface="+mj-lt"/>
                <a:cs typeface="Arial" charset="0"/>
              </a:rPr>
              <a:t>)</a:t>
            </a:r>
          </a:p>
          <a:p>
            <a:pPr marL="342900" indent="-342900">
              <a:buFontTx/>
              <a:buChar char="•"/>
            </a:pPr>
            <a:r>
              <a:rPr lang="en-US" sz="3200" b="1" dirty="0">
                <a:solidFill>
                  <a:srgbClr val="C00000"/>
                </a:solidFill>
                <a:cs typeface="Arial" charset="0"/>
              </a:rPr>
              <a:t>Must do something to avoid</a:t>
            </a:r>
          </a:p>
          <a:p>
            <a:pPr marL="342900" indent="-342900"/>
            <a:r>
              <a:rPr lang="en-US" sz="3200" b="1" dirty="0">
                <a:solidFill>
                  <a:srgbClr val="C00000"/>
                </a:solidFill>
                <a:cs typeface="Arial" charset="0"/>
              </a:rPr>
              <a:t>	invalid state (when </a:t>
            </a:r>
            <a:r>
              <a:rPr lang="en-US" sz="3200" b="1" i="1" dirty="0">
                <a:solidFill>
                  <a:srgbClr val="C00000"/>
                </a:solidFill>
                <a:cs typeface="Arial" charset="0"/>
              </a:rPr>
              <a:t>S</a:t>
            </a:r>
            <a:r>
              <a:rPr lang="en-US" sz="3200" b="1" dirty="0">
                <a:solidFill>
                  <a:srgbClr val="C00000"/>
                </a:solidFill>
                <a:cs typeface="Arial" charset="0"/>
              </a:rPr>
              <a:t> = </a:t>
            </a:r>
            <a:r>
              <a:rPr lang="en-US" sz="3200" b="1" i="1" dirty="0">
                <a:solidFill>
                  <a:srgbClr val="C00000"/>
                </a:solidFill>
                <a:cs typeface="Arial" charset="0"/>
              </a:rPr>
              <a:t>R</a:t>
            </a:r>
            <a:r>
              <a:rPr lang="en-US" sz="3200" b="1" dirty="0">
                <a:solidFill>
                  <a:srgbClr val="C00000"/>
                </a:solidFill>
                <a:cs typeface="Arial" charset="0"/>
              </a:rPr>
              <a:t> = 1)</a:t>
            </a:r>
            <a:endParaRPr lang="en-US" sz="3200" dirty="0">
              <a:latin typeface="+mj-lt"/>
              <a:cs typeface="Arial" charset="0"/>
            </a:endParaRPr>
          </a:p>
          <a:p>
            <a:pPr marL="742950" lvl="1" indent="-285750">
              <a:spcBef>
                <a:spcPct val="20000"/>
              </a:spcBef>
              <a:buFontTx/>
              <a:buChar char="–"/>
            </a:pPr>
            <a:endParaRPr lang="en-US" sz="3200" dirty="0">
              <a:latin typeface="+mj-lt"/>
              <a:cs typeface="Arial" charset="0"/>
            </a:endParaRPr>
          </a:p>
          <a:p>
            <a:pPr marL="742950" lvl="1" indent="-285750">
              <a:spcBef>
                <a:spcPct val="20000"/>
              </a:spcBef>
              <a:buFontTx/>
              <a:buChar char="–"/>
            </a:pPr>
            <a:endParaRPr lang="en-US" sz="3200" dirty="0">
              <a:latin typeface="+mj-lt"/>
              <a:cs typeface="Arial" charset="0"/>
            </a:endParaRPr>
          </a:p>
          <a:p>
            <a:pPr marL="342900" indent="-342900">
              <a:spcBef>
                <a:spcPct val="20000"/>
              </a:spcBef>
              <a:buFontTx/>
              <a:buChar char="•"/>
            </a:pPr>
            <a:r>
              <a:rPr lang="en-US" sz="3200" b="1" dirty="0">
                <a:solidFill>
                  <a:srgbClr val="FF3300"/>
                </a:solidFill>
                <a:latin typeface="+mj-lt"/>
                <a:cs typeface="Arial" charset="0"/>
              </a:rPr>
              <a:t>Must do something to avoid</a:t>
            </a:r>
          </a:p>
          <a:p>
            <a:pPr marL="342900" indent="-342900">
              <a:spcBef>
                <a:spcPct val="20000"/>
              </a:spcBef>
            </a:pPr>
            <a:r>
              <a:rPr lang="en-US" sz="3200" b="1" dirty="0">
                <a:solidFill>
                  <a:srgbClr val="FF3300"/>
                </a:solidFill>
                <a:latin typeface="+mj-lt"/>
                <a:cs typeface="Arial" charset="0"/>
              </a:rPr>
              <a:t>	invalid state (when </a:t>
            </a:r>
            <a:r>
              <a:rPr lang="en-US" sz="3200" b="1" i="1" dirty="0">
                <a:solidFill>
                  <a:srgbClr val="FF3300"/>
                </a:solidFill>
                <a:latin typeface="+mj-lt"/>
                <a:cs typeface="Arial" charset="0"/>
              </a:rPr>
              <a:t>S</a:t>
            </a:r>
            <a:r>
              <a:rPr lang="en-US" sz="3200" b="1" dirty="0">
                <a:solidFill>
                  <a:srgbClr val="FF3300"/>
                </a:solidFill>
                <a:latin typeface="+mj-lt"/>
                <a:cs typeface="Arial" charset="0"/>
              </a:rPr>
              <a:t> = </a:t>
            </a:r>
            <a:r>
              <a:rPr lang="en-US" sz="3200" b="1" i="1" dirty="0">
                <a:solidFill>
                  <a:srgbClr val="FF3300"/>
                </a:solidFill>
                <a:latin typeface="+mj-lt"/>
                <a:cs typeface="Arial" charset="0"/>
              </a:rPr>
              <a:t>R</a:t>
            </a:r>
            <a:r>
              <a:rPr lang="en-US" sz="3200" b="1" dirty="0">
                <a:solidFill>
                  <a:srgbClr val="FF3300"/>
                </a:solidFill>
                <a:latin typeface="+mj-lt"/>
                <a:cs typeface="Arial" charset="0"/>
              </a:rPr>
              <a:t> = 1)</a:t>
            </a:r>
          </a:p>
          <a:p>
            <a:pPr marL="342900" indent="-342900">
              <a:spcBef>
                <a:spcPct val="20000"/>
              </a:spcBef>
            </a:pPr>
            <a:endParaRPr lang="en-US" sz="2400" b="1" i="1" baseline="-25000" dirty="0">
              <a:solidFill>
                <a:srgbClr val="FF3300"/>
              </a:solidFill>
              <a:latin typeface="+mj-lt"/>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Symbol</a:t>
            </a:r>
            <a:endParaRPr lang="en-US" sz="4400" dirty="0">
              <a:solidFill>
                <a:schemeClr val="bg1"/>
              </a:solidFill>
              <a:latin typeface="+mj-lt"/>
            </a:endParaRPr>
          </a:p>
        </p:txBody>
      </p:sp>
    </p:spTree>
    <p:extLst>
      <p:ext uri="{BB962C8B-B14F-4D97-AF65-F5344CB8AC3E}">
        <p14:creationId xmlns:p14="http://schemas.microsoft.com/office/powerpoint/2010/main" val="338355236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49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00918576"/>
              </p:ext>
            </p:extLst>
          </p:nvPr>
        </p:nvGraphicFramePr>
        <p:xfrm>
          <a:off x="6422505" y="2819400"/>
          <a:ext cx="2752725" cy="2841625"/>
        </p:xfrm>
        <a:graphic>
          <a:graphicData uri="http://schemas.openxmlformats.org/presentationml/2006/ole">
            <mc:AlternateContent xmlns:mc="http://schemas.openxmlformats.org/markup-compatibility/2006">
              <mc:Choice xmlns:v="urn:schemas-microsoft-com:vml" Requires="v">
                <p:oleObj spid="_x0000_s135195" name="VISIO" r:id="rId8" imgW="885960" imgH="913680" progId="Visio.Drawing.6">
                  <p:embed/>
                </p:oleObj>
              </mc:Choice>
              <mc:Fallback>
                <p:oleObj name="VISIO" r:id="rId8" imgW="885960" imgH="913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2505" y="2819400"/>
                        <a:ext cx="2752725" cy="2841625"/>
                      </a:xfrm>
                      <a:prstGeom prst="rect">
                        <a:avLst/>
                      </a:prstGeom>
                    </p:spPr>
                  </p:pic>
                </p:oleObj>
              </mc:Fallback>
            </mc:AlternateContent>
          </a:graphicData>
        </a:graphic>
      </p:graphicFrame>
      <p:sp>
        <p:nvSpPr>
          <p:cNvPr id="9594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9494" name="Rectangle 6"/>
          <p:cNvSpPr>
            <a:spLocks noChangeArrowheads="1"/>
          </p:cNvSpPr>
          <p:nvPr>
            <p:custDataLst>
              <p:tags r:id="rId4"/>
            </p:custDataLst>
          </p:nvPr>
        </p:nvSpPr>
        <p:spPr bwMode="auto">
          <a:xfrm>
            <a:off x="914400" y="12192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Two 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p>
          <a:p>
            <a:pPr marL="742950" lvl="1" indent="-285750">
              <a:spcBef>
                <a:spcPct val="20000"/>
              </a:spcBef>
              <a:buFontTx/>
              <a:buChar char="–"/>
            </a:pPr>
            <a:r>
              <a:rPr lang="en-US" sz="2600" b="1" i="1" dirty="0">
                <a:latin typeface="+mj-lt"/>
                <a:cs typeface="Arial" charset="0"/>
              </a:rPr>
              <a:t>CLK</a:t>
            </a:r>
            <a:r>
              <a:rPr lang="en-US" sz="2600" b="1" dirty="0">
                <a:latin typeface="+mj-lt"/>
                <a:cs typeface="Arial" charset="0"/>
              </a:rPr>
              <a:t>:</a:t>
            </a:r>
            <a:r>
              <a:rPr lang="en-US" sz="2600" dirty="0">
                <a:latin typeface="+mj-lt"/>
                <a:cs typeface="Arial" charset="0"/>
              </a:rPr>
              <a:t> controls </a:t>
            </a:r>
            <a:r>
              <a:rPr lang="en-US" sz="2600" i="1" dirty="0">
                <a:latin typeface="+mj-lt"/>
                <a:cs typeface="Arial" charset="0"/>
              </a:rPr>
              <a:t>when</a:t>
            </a:r>
            <a:r>
              <a:rPr lang="en-US" sz="2600" dirty="0">
                <a:latin typeface="+mj-lt"/>
                <a:cs typeface="Arial" charset="0"/>
              </a:rPr>
              <a:t> the output changes</a:t>
            </a:r>
          </a:p>
          <a:p>
            <a:pPr marL="742950" lvl="1" indent="-285750">
              <a:spcBef>
                <a:spcPct val="20000"/>
              </a:spcBef>
              <a:buFontTx/>
              <a:buChar char="–"/>
            </a:pPr>
            <a:r>
              <a:rPr lang="en-US" sz="2600" b="1" i="1" dirty="0">
                <a:latin typeface="+mj-lt"/>
                <a:cs typeface="Arial" charset="0"/>
              </a:rPr>
              <a:t>D</a:t>
            </a:r>
            <a:r>
              <a:rPr lang="en-US" sz="2600" dirty="0">
                <a:latin typeface="+mj-lt"/>
                <a:cs typeface="Arial" charset="0"/>
              </a:rPr>
              <a:t> (the data input): controls </a:t>
            </a:r>
            <a:r>
              <a:rPr lang="en-US" sz="2600" i="1" dirty="0">
                <a:latin typeface="+mj-lt"/>
                <a:cs typeface="Arial" charset="0"/>
              </a:rPr>
              <a:t>what</a:t>
            </a:r>
            <a:r>
              <a:rPr lang="en-US" sz="2600" dirty="0">
                <a:latin typeface="+mj-lt"/>
                <a:cs typeface="Arial" charset="0"/>
              </a:rPr>
              <a:t> the output changes to</a:t>
            </a:r>
          </a:p>
          <a:p>
            <a:pPr marL="342900" indent="-342900">
              <a:spcBef>
                <a:spcPct val="20000"/>
              </a:spcBef>
              <a:buFontTx/>
              <a:buChar char="•"/>
            </a:pPr>
            <a:r>
              <a:rPr lang="en-US" sz="3200" dirty="0">
                <a:latin typeface="+mj-lt"/>
                <a:cs typeface="Arial" charset="0"/>
              </a:rPr>
              <a:t>Function</a:t>
            </a:r>
          </a:p>
          <a:p>
            <a:pPr marL="742950" lvl="1" indent="-285750">
              <a:spcBef>
                <a:spcPct val="20000"/>
              </a:spcBef>
              <a:buFontTx/>
              <a:buChar char="–"/>
            </a:pPr>
            <a:r>
              <a:rPr lang="en-US" sz="2600" dirty="0">
                <a:latin typeface="+mj-lt"/>
                <a:cs typeface="Arial" charset="0"/>
              </a:rPr>
              <a:t>When </a:t>
            </a:r>
            <a:r>
              <a:rPr lang="en-US" sz="2600" b="1" i="1" dirty="0">
                <a:latin typeface="+mj-lt"/>
                <a:cs typeface="Arial" charset="0"/>
              </a:rPr>
              <a:t>CLK</a:t>
            </a:r>
            <a:r>
              <a:rPr lang="en-US" sz="2600" b="1" dirty="0">
                <a:latin typeface="+mj-lt"/>
                <a:cs typeface="Arial" charset="0"/>
              </a:rPr>
              <a:t> = 1</a:t>
            </a:r>
            <a:r>
              <a:rPr lang="en-US" sz="2600" dirty="0">
                <a:latin typeface="+mj-lt"/>
                <a:cs typeface="Arial" charset="0"/>
              </a:rPr>
              <a:t>, </a:t>
            </a:r>
            <a:endParaRPr lang="en-US" sz="2600" dirty="0" smtClean="0">
              <a:latin typeface="+mj-lt"/>
              <a:cs typeface="Arial" charset="0"/>
            </a:endParaRPr>
          </a:p>
          <a:p>
            <a:pPr lvl="1">
              <a:spcBef>
                <a:spcPct val="20000"/>
              </a:spcBef>
            </a:pPr>
            <a:r>
              <a:rPr lang="en-US" sz="2600" i="1" dirty="0" smtClean="0">
                <a:latin typeface="+mj-lt"/>
                <a:cs typeface="Arial" charset="0"/>
              </a:rPr>
              <a:t>   D</a:t>
            </a:r>
            <a:r>
              <a:rPr lang="en-US" sz="2600" dirty="0" smtClean="0">
                <a:latin typeface="+mj-lt"/>
                <a:cs typeface="Arial" charset="0"/>
              </a:rPr>
              <a:t> </a:t>
            </a:r>
            <a:r>
              <a:rPr lang="en-US" sz="2600" dirty="0">
                <a:latin typeface="+mj-lt"/>
                <a:cs typeface="Arial" charset="0"/>
              </a:rPr>
              <a:t>passes through to </a:t>
            </a:r>
            <a:r>
              <a:rPr lang="en-US" sz="2600" i="1" dirty="0">
                <a:latin typeface="+mj-lt"/>
                <a:cs typeface="Arial" charset="0"/>
              </a:rPr>
              <a:t>Q </a:t>
            </a:r>
            <a:r>
              <a:rPr lang="en-US" sz="2600" dirty="0" smtClean="0">
                <a:latin typeface="+mj-lt"/>
                <a:cs typeface="Arial" charset="0"/>
              </a:rPr>
              <a:t>(</a:t>
            </a:r>
            <a:r>
              <a:rPr lang="en-US" sz="2600" i="1" dirty="0" smtClean="0">
                <a:latin typeface="+mj-lt"/>
                <a:cs typeface="Arial" charset="0"/>
              </a:rPr>
              <a:t>transparent</a:t>
            </a:r>
            <a:r>
              <a:rPr lang="en-US" sz="2600" dirty="0">
                <a:latin typeface="+mj-lt"/>
                <a:cs typeface="Arial" charset="0"/>
              </a:rPr>
              <a:t>)</a:t>
            </a:r>
            <a:endParaRPr lang="en-US" sz="2600" i="1" dirty="0">
              <a:latin typeface="+mj-lt"/>
              <a:cs typeface="Arial" charset="0"/>
            </a:endParaRPr>
          </a:p>
          <a:p>
            <a:pPr marL="742950" lvl="1" indent="-285750">
              <a:spcBef>
                <a:spcPct val="20000"/>
              </a:spcBef>
              <a:buFontTx/>
              <a:buChar char="–"/>
            </a:pPr>
            <a:r>
              <a:rPr lang="en-US" sz="2600" dirty="0">
                <a:latin typeface="+mj-lt"/>
                <a:cs typeface="Arial" charset="0"/>
              </a:rPr>
              <a:t>When </a:t>
            </a:r>
            <a:r>
              <a:rPr lang="en-US" sz="2600" b="1" i="1" dirty="0">
                <a:latin typeface="+mj-lt"/>
                <a:cs typeface="Arial" charset="0"/>
              </a:rPr>
              <a:t>CLK</a:t>
            </a:r>
            <a:r>
              <a:rPr lang="en-US" sz="2600" b="1" dirty="0">
                <a:latin typeface="+mj-lt"/>
                <a:cs typeface="Arial" charset="0"/>
              </a:rPr>
              <a:t> = 0</a:t>
            </a:r>
            <a:r>
              <a:rPr lang="en-US" sz="2600" dirty="0">
                <a:latin typeface="+mj-lt"/>
                <a:cs typeface="Arial" charset="0"/>
              </a:rPr>
              <a:t>, </a:t>
            </a:r>
            <a:endParaRPr lang="en-US" sz="2600" dirty="0" smtClean="0">
              <a:latin typeface="+mj-lt"/>
              <a:cs typeface="Arial" charset="0"/>
            </a:endParaRPr>
          </a:p>
          <a:p>
            <a:pPr lvl="1">
              <a:spcBef>
                <a:spcPct val="20000"/>
              </a:spcBef>
            </a:pPr>
            <a:r>
              <a:rPr lang="en-US" sz="2600" i="1" dirty="0" smtClean="0">
                <a:latin typeface="+mj-lt"/>
                <a:cs typeface="Arial" charset="0"/>
              </a:rPr>
              <a:t>   Q</a:t>
            </a:r>
            <a:r>
              <a:rPr lang="en-US" sz="2600" dirty="0" smtClean="0">
                <a:latin typeface="+mj-lt"/>
                <a:cs typeface="Arial" charset="0"/>
              </a:rPr>
              <a:t> </a:t>
            </a:r>
            <a:r>
              <a:rPr lang="en-US" sz="2600" dirty="0">
                <a:latin typeface="+mj-lt"/>
                <a:cs typeface="Arial" charset="0"/>
              </a:rPr>
              <a:t>holds its previous value </a:t>
            </a:r>
            <a:r>
              <a:rPr lang="en-US" sz="2600" dirty="0" smtClean="0">
                <a:latin typeface="+mj-lt"/>
                <a:cs typeface="Arial" charset="0"/>
              </a:rPr>
              <a:t>(</a:t>
            </a:r>
            <a:r>
              <a:rPr lang="en-US" sz="2600" i="1" dirty="0" smtClean="0">
                <a:latin typeface="+mj-lt"/>
                <a:cs typeface="Arial" charset="0"/>
              </a:rPr>
              <a:t>opaque</a:t>
            </a:r>
            <a:r>
              <a:rPr lang="en-US" sz="2600" dirty="0">
                <a:latin typeface="+mj-lt"/>
                <a:cs typeface="Arial" charset="0"/>
              </a:rPr>
              <a:t>)</a:t>
            </a:r>
            <a:endParaRPr lang="en-US" sz="2600" i="1" baseline="-25000" dirty="0">
              <a:latin typeface="+mj-lt"/>
              <a:cs typeface="Arial" charset="0"/>
            </a:endParaRPr>
          </a:p>
          <a:p>
            <a:pPr marL="342900" indent="-342900">
              <a:spcBef>
                <a:spcPct val="20000"/>
              </a:spcBef>
              <a:buFontTx/>
              <a:buChar char="•"/>
            </a:pPr>
            <a:r>
              <a:rPr lang="en-US" sz="3200" dirty="0">
                <a:latin typeface="+mj-lt"/>
                <a:cs typeface="Arial" charset="0"/>
              </a:rPr>
              <a:t>Avoids invalid case when </a:t>
            </a:r>
            <a:endParaRPr lang="en-US" sz="3200" dirty="0" smtClean="0">
              <a:latin typeface="+mj-lt"/>
              <a:cs typeface="Arial" charset="0"/>
            </a:endParaRPr>
          </a:p>
          <a:p>
            <a:pPr>
              <a:spcBef>
                <a:spcPct val="20000"/>
              </a:spcBef>
            </a:pPr>
            <a:r>
              <a:rPr lang="en-US" sz="3200" i="1" dirty="0">
                <a:latin typeface="+mj-lt"/>
                <a:cs typeface="Arial" charset="0"/>
              </a:rPr>
              <a:t> </a:t>
            </a:r>
            <a:r>
              <a:rPr lang="en-US" sz="3200" i="1" dirty="0" smtClean="0">
                <a:latin typeface="+mj-lt"/>
                <a:cs typeface="Arial" charset="0"/>
              </a:rPr>
              <a:t>  </a:t>
            </a:r>
            <a:r>
              <a:rPr lang="en-US" sz="3200" i="1" dirty="0" smtClean="0">
                <a:latin typeface="+mj-lt"/>
                <a:cs typeface="Arial" charset="0"/>
              </a:rPr>
              <a:t>         Q </a:t>
            </a:r>
            <a:r>
              <a:rPr lang="en-US" sz="3200" dirty="0">
                <a:latin typeface="+mj-lt"/>
                <a:cs typeface="Arial" charset="0"/>
              </a:rPr>
              <a:t>≠ NOT </a:t>
            </a:r>
            <a:r>
              <a:rPr lang="en-US" sz="3200" i="1" dirty="0">
                <a:latin typeface="+mj-lt"/>
                <a:cs typeface="Arial" charset="0"/>
              </a:rPr>
              <a:t>Q</a:t>
            </a:r>
          </a:p>
        </p:txBody>
      </p:sp>
      <p:sp>
        <p:nvSpPr>
          <p:cNvPr id="959495" name="Line 7"/>
          <p:cNvSpPr>
            <a:spLocks noChangeShapeType="1"/>
          </p:cNvSpPr>
          <p:nvPr>
            <p:custDataLst>
              <p:tags r:id="rId5"/>
            </p:custDataLst>
          </p:nvPr>
        </p:nvSpPr>
        <p:spPr bwMode="auto">
          <a:xfrm>
            <a:off x="3581400" y="5943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a:t>
            </a:r>
            <a:endParaRPr lang="en-US" sz="4400" dirty="0">
              <a:solidFill>
                <a:schemeClr val="bg1"/>
              </a:solidFill>
              <a:latin typeface="+mj-lt"/>
            </a:endParaRPr>
          </a:p>
        </p:txBody>
      </p:sp>
    </p:spTree>
    <p:extLst>
      <p:ext uri="{BB962C8B-B14F-4D97-AF65-F5344CB8AC3E}">
        <p14:creationId xmlns:p14="http://schemas.microsoft.com/office/powerpoint/2010/main" val="5275685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1896262232"/>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137293"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3830248347"/>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137294"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2485672352"/>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137295"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21405844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2595315146"/>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201799"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699947184"/>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201800"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3326242997"/>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201801"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384431263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1543" name="Object 7"/>
          <p:cNvGraphicFramePr>
            <a:graphicFrameLocks noGrp="1" noChangeAspect="1"/>
          </p:cNvGraphicFramePr>
          <p:nvPr>
            <p:ph sz="quarter" idx="4294967295"/>
            <p:custDataLst>
              <p:tags r:id="rId2"/>
            </p:custDataLst>
            <p:extLst>
              <p:ext uri="{D42A27DB-BD31-4B8C-83A1-F6EECF244321}">
                <p14:modId xmlns:p14="http://schemas.microsoft.com/office/powerpoint/2010/main" val="3805268392"/>
              </p:ext>
            </p:extLst>
          </p:nvPr>
        </p:nvGraphicFramePr>
        <p:xfrm>
          <a:off x="6280150" y="1108197"/>
          <a:ext cx="2863850" cy="2719388"/>
        </p:xfrm>
        <a:graphic>
          <a:graphicData uri="http://schemas.openxmlformats.org/presentationml/2006/ole">
            <mc:AlternateContent xmlns:mc="http://schemas.openxmlformats.org/markup-compatibility/2006">
              <mc:Choice xmlns:v="urn:schemas-microsoft-com:vml" Requires="v">
                <p:oleObj spid="_x0000_s138267" name="VISIO" r:id="rId7" imgW="963360" imgH="914400" progId="Visio.Drawing.6">
                  <p:embed/>
                </p:oleObj>
              </mc:Choice>
              <mc:Fallback>
                <p:oleObj name="VISIO" r:id="rId7" imgW="963360" imgH="914400" progId="Visio.Drawing.6">
                  <p:embed/>
                  <p:pic>
                    <p:nvPicPr>
                      <p:cNvPr id="0" name=""/>
                      <p:cNvPicPr>
                        <a:picLocks noChangeAspect="1" noChangeArrowheads="1"/>
                      </p:cNvPicPr>
                      <p:nvPr/>
                    </p:nvPicPr>
                    <p:blipFill>
                      <a:blip r:embed="rId8"/>
                      <a:srcRect/>
                      <a:stretch>
                        <a:fillRect/>
                      </a:stretch>
                    </p:blipFill>
                    <p:spPr bwMode="auto">
                      <a:xfrm>
                        <a:off x="6280150" y="1108197"/>
                        <a:ext cx="2863850" cy="2719388"/>
                      </a:xfrm>
                      <a:prstGeom prst="rect">
                        <a:avLst/>
                      </a:prstGeom>
                    </p:spPr>
                  </p:pic>
                </p:oleObj>
              </mc:Fallback>
            </mc:AlternateContent>
          </a:graphicData>
        </a:graphic>
      </p:graphicFrame>
      <p:sp>
        <p:nvSpPr>
          <p:cNvPr id="9615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1" name="Rectangle 5"/>
          <p:cNvSpPr>
            <a:spLocks noChangeArrowheads="1"/>
          </p:cNvSpPr>
          <p:nvPr>
            <p:custDataLst>
              <p:tags r:id="rId4"/>
            </p:custDataLst>
          </p:nvPr>
        </p:nvSpPr>
        <p:spPr bwMode="auto">
          <a:xfrm>
            <a:off x="914400" y="1143000"/>
            <a:ext cx="5638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mj-lt"/>
                <a:cs typeface="Arial" charset="0"/>
              </a:rPr>
              <a:t>Inputs</a:t>
            </a:r>
            <a:r>
              <a:rPr lang="en-US" sz="3200" b="1" dirty="0">
                <a:latin typeface="+mj-lt"/>
                <a:cs typeface="Arial" charset="0"/>
              </a:rPr>
              <a:t>:</a:t>
            </a:r>
            <a:r>
              <a:rPr lang="en-US" sz="3200" dirty="0">
                <a:latin typeface="+mj-lt"/>
                <a:cs typeface="Arial" charset="0"/>
              </a:rPr>
              <a:t>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500" dirty="0" smtClean="0">
                <a:latin typeface="+mj-lt"/>
                <a:cs typeface="Arial" charset="0"/>
              </a:rPr>
              <a:t>Samples </a:t>
            </a:r>
            <a:r>
              <a:rPr lang="en-US" sz="2500" i="1" dirty="0">
                <a:latin typeface="+mj-lt"/>
                <a:cs typeface="Arial" charset="0"/>
              </a:rPr>
              <a:t>D</a:t>
            </a:r>
            <a:r>
              <a:rPr lang="en-US" sz="2500" dirty="0">
                <a:latin typeface="+mj-lt"/>
                <a:cs typeface="Arial" charset="0"/>
              </a:rPr>
              <a:t> on </a:t>
            </a:r>
            <a:r>
              <a:rPr lang="en-US" sz="2500" dirty="0" smtClean="0">
                <a:latin typeface="+mj-lt"/>
                <a:cs typeface="Arial" charset="0"/>
              </a:rPr>
              <a:t>rising </a:t>
            </a:r>
            <a:r>
              <a:rPr lang="en-US" sz="2500" dirty="0">
                <a:latin typeface="+mj-lt"/>
                <a:cs typeface="Arial" charset="0"/>
              </a:rPr>
              <a:t>edge of </a:t>
            </a:r>
            <a:r>
              <a:rPr lang="en-US" sz="2500" i="1" dirty="0">
                <a:latin typeface="+mj-lt"/>
                <a:cs typeface="Arial" charset="0"/>
              </a:rPr>
              <a:t>CLK</a:t>
            </a:r>
          </a:p>
          <a:p>
            <a:pPr marL="1143000" lvl="2" indent="-228600">
              <a:spcBef>
                <a:spcPct val="20000"/>
              </a:spcBef>
              <a:buFontTx/>
              <a:buChar char="•"/>
            </a:pPr>
            <a:r>
              <a:rPr lang="en-US" sz="2500" dirty="0">
                <a:latin typeface="+mj-lt"/>
                <a:cs typeface="Arial" charset="0"/>
              </a:rPr>
              <a:t>When </a:t>
            </a:r>
            <a:r>
              <a:rPr lang="en-US" sz="2500" i="1" dirty="0">
                <a:latin typeface="+mj-lt"/>
                <a:cs typeface="Arial" charset="0"/>
              </a:rPr>
              <a:t>CLK</a:t>
            </a:r>
            <a:r>
              <a:rPr lang="en-US" sz="2500" dirty="0">
                <a:latin typeface="+mj-lt"/>
                <a:cs typeface="Arial" charset="0"/>
              </a:rPr>
              <a:t> rises from 0 to 1, </a:t>
            </a:r>
            <a:r>
              <a:rPr lang="en-US" sz="2500" i="1" dirty="0">
                <a:latin typeface="+mj-lt"/>
                <a:cs typeface="Arial" charset="0"/>
              </a:rPr>
              <a:t>D</a:t>
            </a:r>
            <a:r>
              <a:rPr lang="en-US" sz="2500" dirty="0">
                <a:latin typeface="+mj-lt"/>
                <a:cs typeface="Arial" charset="0"/>
              </a:rPr>
              <a:t> passes through to </a:t>
            </a:r>
            <a:r>
              <a:rPr lang="en-US" sz="2500" i="1" dirty="0">
                <a:latin typeface="+mj-lt"/>
                <a:cs typeface="Arial" charset="0"/>
              </a:rPr>
              <a:t>Q</a:t>
            </a:r>
          </a:p>
          <a:p>
            <a:pPr marL="1143000" lvl="2" indent="-228600">
              <a:spcBef>
                <a:spcPct val="20000"/>
              </a:spcBef>
              <a:buFontTx/>
              <a:buChar char="•"/>
            </a:pPr>
            <a:r>
              <a:rPr lang="en-US" sz="2500" dirty="0">
                <a:latin typeface="+mj-lt"/>
                <a:cs typeface="Arial" charset="0"/>
              </a:rPr>
              <a:t>Otherwise, </a:t>
            </a:r>
            <a:r>
              <a:rPr lang="en-US" sz="2500" i="1" dirty="0">
                <a:latin typeface="+mj-lt"/>
                <a:cs typeface="Arial" charset="0"/>
              </a:rPr>
              <a:t>Q</a:t>
            </a:r>
            <a:r>
              <a:rPr lang="en-US" sz="2500" dirty="0">
                <a:latin typeface="+mj-lt"/>
                <a:cs typeface="Arial" charset="0"/>
              </a:rPr>
              <a:t> holds its previous value</a:t>
            </a:r>
          </a:p>
          <a:p>
            <a:pPr marL="742950" lvl="1" indent="-285750">
              <a:spcBef>
                <a:spcPct val="20000"/>
              </a:spcBef>
              <a:buFontTx/>
              <a:buChar char="–"/>
            </a:pPr>
            <a:r>
              <a:rPr lang="en-US" sz="2500" i="1" dirty="0">
                <a:latin typeface="+mj-lt"/>
                <a:cs typeface="Arial" charset="0"/>
              </a:rPr>
              <a:t>Q </a:t>
            </a:r>
            <a:r>
              <a:rPr lang="en-US" sz="2500" dirty="0">
                <a:latin typeface="+mj-lt"/>
                <a:cs typeface="Arial" charset="0"/>
              </a:rPr>
              <a:t>changes only on </a:t>
            </a:r>
            <a:r>
              <a:rPr lang="en-US" sz="2500" dirty="0" smtClean="0">
                <a:latin typeface="+mj-lt"/>
                <a:cs typeface="Arial" charset="0"/>
              </a:rPr>
              <a:t>rising </a:t>
            </a:r>
            <a:r>
              <a:rPr lang="en-US" sz="2500" dirty="0">
                <a:latin typeface="+mj-lt"/>
                <a:cs typeface="Arial" charset="0"/>
              </a:rPr>
              <a:t>edge of </a:t>
            </a:r>
            <a:r>
              <a:rPr lang="en-US" sz="2500" i="1" dirty="0">
                <a:latin typeface="+mj-lt"/>
                <a:cs typeface="Arial" charset="0"/>
              </a:rPr>
              <a:t>CLK</a:t>
            </a:r>
          </a:p>
          <a:p>
            <a:pPr marL="342900" indent="-342900">
              <a:spcBef>
                <a:spcPct val="20000"/>
              </a:spcBef>
              <a:buFontTx/>
              <a:buChar char="•"/>
            </a:pPr>
            <a:r>
              <a:rPr lang="en-US" sz="3200" dirty="0" smtClean="0">
                <a:latin typeface="+mj-lt"/>
                <a:cs typeface="Arial" charset="0"/>
              </a:rPr>
              <a:t>Called </a:t>
            </a:r>
            <a:r>
              <a:rPr lang="en-US" sz="3200" i="1" dirty="0" smtClean="0">
                <a:latin typeface="+mj-lt"/>
                <a:cs typeface="Arial" charset="0"/>
              </a:rPr>
              <a:t>edge-triggered</a:t>
            </a:r>
            <a:endParaRPr lang="en-US" sz="3200" dirty="0" smtClean="0">
              <a:latin typeface="+mj-lt"/>
              <a:cs typeface="Arial" charset="0"/>
            </a:endParaRPr>
          </a:p>
          <a:p>
            <a:pPr marL="342900" indent="-342900">
              <a:spcBef>
                <a:spcPct val="20000"/>
              </a:spcBef>
              <a:buFontTx/>
              <a:buChar char="•"/>
            </a:pPr>
            <a:r>
              <a:rPr lang="en-US" sz="3200" dirty="0">
                <a:latin typeface="+mj-lt"/>
                <a:cs typeface="Arial" charset="0"/>
              </a:rPr>
              <a:t>A</a:t>
            </a:r>
            <a:r>
              <a:rPr lang="en-US" sz="3200" dirty="0" smtClean="0">
                <a:latin typeface="+mj-lt"/>
                <a:cs typeface="Arial" charset="0"/>
              </a:rPr>
              <a:t>ctivated </a:t>
            </a:r>
            <a:r>
              <a:rPr lang="en-US" sz="3200" dirty="0">
                <a:latin typeface="+mj-lt"/>
                <a:cs typeface="Arial" charset="0"/>
              </a:rPr>
              <a:t>on the clock edge</a:t>
            </a:r>
          </a:p>
          <a:p>
            <a:pPr marL="342900" indent="-342900">
              <a:spcBef>
                <a:spcPct val="20000"/>
              </a:spcBef>
            </a:pPr>
            <a:endParaRPr lang="en-US" sz="2400" i="1" baseline="-25000" dirty="0">
              <a:latin typeface="+mj-lt"/>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Flip-Flop</a:t>
            </a:r>
            <a:endParaRPr lang="en-US" sz="4400" dirty="0">
              <a:solidFill>
                <a:schemeClr val="bg1"/>
              </a:solidFill>
              <a:latin typeface="+mj-lt"/>
            </a:endParaRPr>
          </a:p>
        </p:txBody>
      </p:sp>
    </p:spTree>
    <p:extLst>
      <p:ext uri="{BB962C8B-B14F-4D97-AF65-F5344CB8AC3E}">
        <p14:creationId xmlns:p14="http://schemas.microsoft.com/office/powerpoint/2010/main" val="17209316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64"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3825062401"/>
              </p:ext>
            </p:extLst>
          </p:nvPr>
        </p:nvGraphicFramePr>
        <p:xfrm>
          <a:off x="4572000" y="1828800"/>
          <a:ext cx="3505200" cy="2717800"/>
        </p:xfrm>
        <a:graphic>
          <a:graphicData uri="http://schemas.openxmlformats.org/presentationml/2006/ole">
            <mc:AlternateContent xmlns:mc="http://schemas.openxmlformats.org/markup-compatibility/2006">
              <mc:Choice xmlns:v="urn:schemas-microsoft-com:vml" Requires="v">
                <p:oleObj spid="_x0000_s139291" name="VISIO" r:id="rId8" imgW="1400040" imgH="1085760" progId="Visio.Drawing.6">
                  <p:embed/>
                </p:oleObj>
              </mc:Choice>
              <mc:Fallback>
                <p:oleObj name="VISIO" r:id="rId8" imgW="1400040" imgH="10857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828800"/>
                        <a:ext cx="35052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5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9" name="Rectangle 9"/>
          <p:cNvSpPr>
            <a:spLocks noChangeArrowheads="1"/>
          </p:cNvSpPr>
          <p:nvPr>
            <p:custDataLst>
              <p:tags r:id="rId4"/>
            </p:custDataLst>
          </p:nvPr>
        </p:nvSpPr>
        <p:spPr bwMode="auto">
          <a:xfrm>
            <a:off x="964223"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Two back-to-back latches (L1 and L2) controlled by complementary clocks</a:t>
            </a:r>
          </a:p>
          <a:p>
            <a:pPr marL="342900" indent="-342900">
              <a:spcBef>
                <a:spcPct val="20000"/>
              </a:spcBef>
              <a:buFontTx/>
              <a:buChar char="•"/>
            </a:pPr>
            <a:r>
              <a:rPr lang="en-US" sz="2400" dirty="0">
                <a:latin typeface="+mj-lt"/>
                <a:cs typeface="Arial" charset="0"/>
              </a:rPr>
              <a:t>When </a:t>
            </a:r>
            <a:r>
              <a:rPr lang="en-US" sz="2400" b="1" i="1" dirty="0">
                <a:solidFill>
                  <a:srgbClr val="0070C0"/>
                </a:solidFill>
                <a:latin typeface="+mj-lt"/>
                <a:cs typeface="Arial" charset="0"/>
              </a:rPr>
              <a:t>CLK</a:t>
            </a:r>
            <a:r>
              <a:rPr lang="en-US" sz="2400" b="1" dirty="0">
                <a:solidFill>
                  <a:srgbClr val="0070C0"/>
                </a:solidFill>
                <a:latin typeface="+mj-lt"/>
                <a:cs typeface="Arial" charset="0"/>
              </a:rPr>
              <a:t> = 0</a:t>
            </a:r>
          </a:p>
          <a:p>
            <a:pPr marL="742950" lvl="1" indent="-285750">
              <a:spcBef>
                <a:spcPct val="20000"/>
              </a:spcBef>
              <a:buFontTx/>
              <a:buChar char="–"/>
            </a:pPr>
            <a:r>
              <a:rPr lang="en-US" sz="2000" dirty="0">
                <a:latin typeface="+mj-lt"/>
                <a:cs typeface="Arial" charset="0"/>
              </a:rPr>
              <a:t>L1 is transparent</a:t>
            </a:r>
          </a:p>
          <a:p>
            <a:pPr marL="742950" lvl="1" indent="-285750">
              <a:spcBef>
                <a:spcPct val="20000"/>
              </a:spcBef>
              <a:buFontTx/>
              <a:buChar char="–"/>
            </a:pPr>
            <a:r>
              <a:rPr lang="en-US" sz="2000" dirty="0">
                <a:latin typeface="+mj-lt"/>
                <a:cs typeface="Arial" charset="0"/>
              </a:rPr>
              <a:t>L2 is opaque</a:t>
            </a:r>
          </a:p>
          <a:p>
            <a:pPr marL="742950" lvl="1" indent="-285750">
              <a:spcBef>
                <a:spcPct val="20000"/>
              </a:spcBef>
              <a:buFontTx/>
              <a:buChar char="–"/>
            </a:pPr>
            <a:r>
              <a:rPr lang="en-US" sz="2000" i="1" dirty="0">
                <a:latin typeface="+mj-lt"/>
                <a:cs typeface="Arial" charset="0"/>
              </a:rPr>
              <a:t>D</a:t>
            </a:r>
            <a:r>
              <a:rPr lang="en-US" sz="2000" dirty="0">
                <a:latin typeface="+mj-lt"/>
                <a:cs typeface="Arial" charset="0"/>
              </a:rPr>
              <a:t> passes through to N1</a:t>
            </a:r>
            <a:endParaRPr lang="en-US" sz="2000" i="1" dirty="0">
              <a:latin typeface="+mj-lt"/>
              <a:cs typeface="Arial" charset="0"/>
            </a:endParaRPr>
          </a:p>
          <a:p>
            <a:pPr marL="342900" indent="-342900">
              <a:spcBef>
                <a:spcPct val="20000"/>
              </a:spcBef>
              <a:buFontTx/>
              <a:buChar char="•"/>
            </a:pPr>
            <a:r>
              <a:rPr lang="en-US" sz="2400" dirty="0">
                <a:latin typeface="+mj-lt"/>
                <a:cs typeface="Arial" charset="0"/>
              </a:rPr>
              <a:t>When </a:t>
            </a:r>
            <a:r>
              <a:rPr lang="en-US" sz="2400" b="1" i="1" dirty="0">
                <a:solidFill>
                  <a:srgbClr val="0070C0"/>
                </a:solidFill>
                <a:latin typeface="+mj-lt"/>
                <a:cs typeface="Arial" charset="0"/>
              </a:rPr>
              <a:t>CLK</a:t>
            </a:r>
            <a:r>
              <a:rPr lang="en-US" sz="2400" b="1" dirty="0">
                <a:solidFill>
                  <a:srgbClr val="0070C0"/>
                </a:solidFill>
                <a:latin typeface="+mj-lt"/>
                <a:cs typeface="Arial" charset="0"/>
              </a:rPr>
              <a:t> = 1</a:t>
            </a:r>
          </a:p>
          <a:p>
            <a:pPr marL="742950" lvl="1" indent="-285750">
              <a:spcBef>
                <a:spcPct val="20000"/>
              </a:spcBef>
              <a:buFontTx/>
              <a:buChar char="–"/>
            </a:pPr>
            <a:r>
              <a:rPr lang="en-US" sz="2000" dirty="0">
                <a:latin typeface="+mj-lt"/>
                <a:cs typeface="Arial" charset="0"/>
              </a:rPr>
              <a:t>L2 is transparent</a:t>
            </a:r>
          </a:p>
          <a:p>
            <a:pPr marL="742950" lvl="1" indent="-285750">
              <a:spcBef>
                <a:spcPct val="20000"/>
              </a:spcBef>
              <a:buFontTx/>
              <a:buChar char="–"/>
            </a:pPr>
            <a:r>
              <a:rPr lang="en-US" sz="2000" dirty="0">
                <a:latin typeface="+mj-lt"/>
                <a:cs typeface="Arial" charset="0"/>
              </a:rPr>
              <a:t>L1 is opaque</a:t>
            </a:r>
          </a:p>
          <a:p>
            <a:pPr marL="742950" lvl="1" indent="-285750">
              <a:spcBef>
                <a:spcPct val="20000"/>
              </a:spcBef>
              <a:buFontTx/>
              <a:buChar char="–"/>
            </a:pPr>
            <a:r>
              <a:rPr lang="en-US" sz="2000" dirty="0">
                <a:latin typeface="+mj-lt"/>
                <a:cs typeface="Arial" charset="0"/>
              </a:rPr>
              <a:t>N1 passes through to </a:t>
            </a:r>
            <a:r>
              <a:rPr lang="en-US" sz="2000" i="1" dirty="0">
                <a:latin typeface="+mj-lt"/>
                <a:cs typeface="Arial" charset="0"/>
              </a:rPr>
              <a:t>Q</a:t>
            </a:r>
          </a:p>
          <a:p>
            <a:pPr marL="342900" indent="-342900">
              <a:spcBef>
                <a:spcPct val="20000"/>
              </a:spcBef>
              <a:buFontTx/>
              <a:buChar char="•"/>
            </a:pPr>
            <a:r>
              <a:rPr lang="en-US" sz="2400" dirty="0">
                <a:latin typeface="+mj-lt"/>
                <a:cs typeface="Arial" charset="0"/>
              </a:rPr>
              <a:t>Thus, on the edge of the clock (when </a:t>
            </a:r>
            <a:r>
              <a:rPr lang="en-US" sz="2400" b="1" i="1" dirty="0">
                <a:solidFill>
                  <a:schemeClr val="accent1"/>
                </a:solidFill>
                <a:latin typeface="+mj-lt"/>
                <a:cs typeface="Arial" charset="0"/>
              </a:rPr>
              <a:t>CLK</a:t>
            </a:r>
            <a:r>
              <a:rPr lang="en-US" sz="2400" b="1" dirty="0">
                <a:solidFill>
                  <a:schemeClr val="accent1"/>
                </a:solidFill>
                <a:latin typeface="+mj-lt"/>
                <a:cs typeface="Arial" charset="0"/>
              </a:rPr>
              <a:t> rises from 0   </a:t>
            </a:r>
            <a:r>
              <a:rPr lang="en-US" sz="2400" b="1" dirty="0" smtClean="0">
                <a:solidFill>
                  <a:schemeClr val="accent1"/>
                </a:solidFill>
                <a:latin typeface="+mj-lt"/>
                <a:cs typeface="Arial" charset="0"/>
              </a:rPr>
              <a:t>   1</a:t>
            </a:r>
            <a:r>
              <a:rPr lang="en-US" sz="2400" dirty="0">
                <a:solidFill>
                  <a:schemeClr val="tx2"/>
                </a:solidFill>
                <a:latin typeface="+mj-lt"/>
                <a:cs typeface="Arial" charset="0"/>
              </a:rPr>
              <a:t>)</a:t>
            </a:r>
          </a:p>
          <a:p>
            <a:pPr marL="742950" lvl="1" indent="-285750">
              <a:spcBef>
                <a:spcPct val="20000"/>
              </a:spcBef>
              <a:buFontTx/>
              <a:buChar char="–"/>
            </a:pPr>
            <a:r>
              <a:rPr lang="en-US" sz="2000" i="1" dirty="0">
                <a:latin typeface="+mj-lt"/>
                <a:cs typeface="Arial" charset="0"/>
              </a:rPr>
              <a:t>D</a:t>
            </a:r>
            <a:r>
              <a:rPr lang="en-US" sz="2000" dirty="0">
                <a:latin typeface="+mj-lt"/>
                <a:cs typeface="Arial" charset="0"/>
              </a:rPr>
              <a:t> passes through to </a:t>
            </a:r>
            <a:r>
              <a:rPr lang="en-US" sz="2000" i="1" dirty="0">
                <a:latin typeface="+mj-lt"/>
                <a:cs typeface="Arial" charset="0"/>
              </a:rPr>
              <a:t>Q</a:t>
            </a:r>
          </a:p>
          <a:p>
            <a:pPr marL="342900" indent="-342900">
              <a:spcBef>
                <a:spcPct val="20000"/>
              </a:spcBef>
            </a:pPr>
            <a:endParaRPr lang="en-US" sz="2400" i="1" baseline="-25000" dirty="0">
              <a:latin typeface="+mj-lt"/>
              <a:cs typeface="Arial" charset="0"/>
            </a:endParaRPr>
          </a:p>
        </p:txBody>
      </p:sp>
      <p:sp>
        <p:nvSpPr>
          <p:cNvPr id="962571" name="Line 11"/>
          <p:cNvSpPr>
            <a:spLocks noChangeShapeType="1"/>
          </p:cNvSpPr>
          <p:nvPr>
            <p:custDataLst>
              <p:tags r:id="rId5"/>
            </p:custDataLst>
          </p:nvPr>
        </p:nvSpPr>
        <p:spPr bwMode="auto">
          <a:xfrm>
            <a:off x="8153400" y="5334000"/>
            <a:ext cx="2286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Flip-Flop Internal Circuit</a:t>
            </a:r>
            <a:endParaRPr lang="en-US" sz="4400" dirty="0">
              <a:solidFill>
                <a:schemeClr val="bg1"/>
              </a:solidFill>
              <a:latin typeface="+mj-lt"/>
            </a:endParaRPr>
          </a:p>
        </p:txBody>
      </p:sp>
    </p:spTree>
    <p:extLst>
      <p:ext uri="{BB962C8B-B14F-4D97-AF65-F5344CB8AC3E}">
        <p14:creationId xmlns:p14="http://schemas.microsoft.com/office/powerpoint/2010/main" val="145253083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587" name="Object 3"/>
          <p:cNvGraphicFramePr>
            <a:graphicFrameLocks noGrp="1" noChangeAspect="1"/>
          </p:cNvGraphicFramePr>
          <p:nvPr>
            <p:ph sz="half" idx="4294967295"/>
            <p:custDataLst>
              <p:tags r:id="rId2"/>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0369" name="VISIO" r:id="rId7" imgW="491760" imgH="603000" progId="Visio.Drawing.6">
                  <p:embed/>
                </p:oleObj>
              </mc:Choice>
              <mc:Fallback>
                <p:oleObj name="VISIO" r:id="rId7" imgW="491760" imgH="6030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88" name="Object 4"/>
          <p:cNvGraphicFramePr>
            <a:graphicFrameLocks noGrp="1" noChangeAspect="1"/>
          </p:cNvGraphicFramePr>
          <p:nvPr>
            <p:ph sz="quarter" idx="4294967295"/>
            <p:custDataLst>
              <p:tags r:id="rId3"/>
            </p:custDataLst>
            <p:extLst>
              <p:ext uri="{D42A27DB-BD31-4B8C-83A1-F6EECF244321}">
                <p14:modId xmlns:p14="http://schemas.microsoft.com/office/powerpoint/2010/main" val="2276601635"/>
              </p:ext>
            </p:extLst>
          </p:nvPr>
        </p:nvGraphicFramePr>
        <p:xfrm>
          <a:off x="4648200" y="1066800"/>
          <a:ext cx="1404937" cy="1711325"/>
        </p:xfrm>
        <a:graphic>
          <a:graphicData uri="http://schemas.openxmlformats.org/presentationml/2006/ole">
            <mc:AlternateContent xmlns:mc="http://schemas.openxmlformats.org/markup-compatibility/2006">
              <mc:Choice xmlns:v="urn:schemas-microsoft-com:vml" Requires="v">
                <p:oleObj spid="_x0000_s140370" name="VISIO" r:id="rId9" imgW="495000" imgH="603000" progId="Visio.Drawing.6">
                  <p:embed/>
                </p:oleObj>
              </mc:Choice>
              <mc:Fallback>
                <p:oleObj name="VISIO" r:id="rId9" imgW="495000" imgH="60300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1066800"/>
                        <a:ext cx="1404937"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90"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4010640862"/>
              </p:ext>
            </p:extLst>
          </p:nvPr>
        </p:nvGraphicFramePr>
        <p:xfrm>
          <a:off x="729824" y="3276600"/>
          <a:ext cx="8261776" cy="2203450"/>
        </p:xfrm>
        <a:graphic>
          <a:graphicData uri="http://schemas.openxmlformats.org/presentationml/2006/ole">
            <mc:AlternateContent xmlns:mc="http://schemas.openxmlformats.org/markup-compatibility/2006">
              <mc:Choice xmlns:v="urn:schemas-microsoft-com:vml" Requires="v">
                <p:oleObj spid="_x0000_s140371" name="VISIO" r:id="rId11" imgW="4835160" imgH="1288800" progId="Visio.Drawing.6">
                  <p:embed/>
                </p:oleObj>
              </mc:Choice>
              <mc:Fallback>
                <p:oleObj name="VISIO" r:id="rId11" imgW="4835160" imgH="128880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824" y="3276600"/>
                        <a:ext cx="8261776" cy="2203450"/>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spTree>
    <p:extLst>
      <p:ext uri="{BB962C8B-B14F-4D97-AF65-F5344CB8AC3E}">
        <p14:creationId xmlns:p14="http://schemas.microsoft.com/office/powerpoint/2010/main" val="26942955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 :: Topics</a:t>
            </a:r>
            <a:endParaRPr lang="en-US" sz="4400" dirty="0">
              <a:solidFill>
                <a:schemeClr val="bg1"/>
              </a:solidFill>
              <a:latin typeface="+mj-lt"/>
            </a:endParaRPr>
          </a:p>
        </p:txBody>
      </p:sp>
      <p:sp>
        <p:nvSpPr>
          <p:cNvPr id="8" name="Rectangle 3"/>
          <p:cNvSpPr txBox="1">
            <a:spLocks noChangeArrowheads="1"/>
          </p:cNvSpPr>
          <p:nvPr>
            <p:custDataLst>
              <p:tags r:id="rId1"/>
            </p:custDataLst>
          </p:nvPr>
        </p:nvSpPr>
        <p:spPr>
          <a:xfrm>
            <a:off x="914400" y="1219200"/>
            <a:ext cx="5638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p>
          <a:p>
            <a:r>
              <a:rPr lang="en-US" b="1" dirty="0" smtClean="0"/>
              <a:t>Latches and Flip-Flops</a:t>
            </a:r>
          </a:p>
          <a:p>
            <a:r>
              <a:rPr lang="en-US" b="1" smtClean="0"/>
              <a:t>Synchronous Logic Design</a:t>
            </a:r>
          </a:p>
          <a:p>
            <a:r>
              <a:rPr lang="en-US" b="1" dirty="0" smtClean="0"/>
              <a:t>Finite State Machines</a:t>
            </a:r>
          </a:p>
          <a:p>
            <a:r>
              <a:rPr lang="en-US" b="1" dirty="0" smtClean="0"/>
              <a:t>Timing of Sequential Logic</a:t>
            </a:r>
          </a:p>
          <a:p>
            <a:r>
              <a:rPr lang="en-US" b="1" dirty="0" smtClean="0"/>
              <a:t>Parallelism</a:t>
            </a:r>
            <a:endParaRPr lang="en-GB"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491" y="1143000"/>
            <a:ext cx="1732109" cy="4724400"/>
          </a:xfrm>
          <a:prstGeom prst="rect">
            <a:avLst/>
          </a:prstGeom>
        </p:spPr>
      </p:pic>
    </p:spTree>
    <p:extLst>
      <p:ext uri="{BB962C8B-B14F-4D97-AF65-F5344CB8AC3E}">
        <p14:creationId xmlns:p14="http://schemas.microsoft.com/office/powerpoint/2010/main" val="4209819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quarter" idx="4294967295"/>
            <p:custDataLst>
              <p:tags r:id="rId2"/>
            </p:custDataLst>
            <p:extLst>
              <p:ext uri="{D42A27DB-BD31-4B8C-83A1-F6EECF244321}">
                <p14:modId xmlns:p14="http://schemas.microsoft.com/office/powerpoint/2010/main" val="3861805708"/>
              </p:ext>
            </p:extLst>
          </p:nvPr>
        </p:nvGraphicFramePr>
        <p:xfrm>
          <a:off x="685800" y="3276599"/>
          <a:ext cx="8305800" cy="2220379"/>
        </p:xfrm>
        <a:graphic>
          <a:graphicData uri="http://schemas.openxmlformats.org/presentationml/2006/ole">
            <mc:AlternateContent xmlns:mc="http://schemas.openxmlformats.org/markup-compatibility/2006">
              <mc:Choice xmlns:v="urn:schemas-microsoft-com:vml" Requires="v">
                <p:oleObj spid="_x0000_s141393" name="VISIO" r:id="rId7" imgW="4835160" imgH="1292040" progId="Visio.Drawing.6">
                  <p:embed/>
                </p:oleObj>
              </mc:Choice>
              <mc:Fallback>
                <p:oleObj name="VISIO" r:id="rId7" imgW="4835160" imgH="12920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276599"/>
                        <a:ext cx="8305800" cy="2220379"/>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graphicFrame>
        <p:nvGraphicFramePr>
          <p:cNvPr id="4" name="Object 3"/>
          <p:cNvGraphicFramePr>
            <a:graphicFrameLocks noChangeAspect="1"/>
          </p:cNvGraphicFramePr>
          <p:nvPr>
            <p:custDataLst>
              <p:tags r:id="rId3"/>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1394" name="VISIO" r:id="rId9" imgW="491547" imgH="602985" progId="Visio.Drawing.6">
                  <p:embed/>
                </p:oleObj>
              </mc:Choice>
              <mc:Fallback>
                <p:oleObj name="VISIO" r:id="rId9" imgW="491547" imgH="602985" progId="Visio.Drawing.6">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custDataLst>
              <p:tags r:id="rId4"/>
            </p:custDataLst>
            <p:extLst>
              <p:ext uri="{D42A27DB-BD31-4B8C-83A1-F6EECF244321}">
                <p14:modId xmlns:p14="http://schemas.microsoft.com/office/powerpoint/2010/main" val="2276601635"/>
              </p:ext>
            </p:extLst>
          </p:nvPr>
        </p:nvGraphicFramePr>
        <p:xfrm>
          <a:off x="4648200" y="1066800"/>
          <a:ext cx="1404938" cy="1711325"/>
        </p:xfrm>
        <a:graphic>
          <a:graphicData uri="http://schemas.openxmlformats.org/presentationml/2006/ole">
            <mc:AlternateContent xmlns:mc="http://schemas.openxmlformats.org/markup-compatibility/2006">
              <mc:Choice xmlns:v="urn:schemas-microsoft-com:vml" Requires="v">
                <p:oleObj spid="_x0000_s141395" name="VISIO" r:id="rId11" imgW="494600" imgH="602985" progId="Visio.Drawing.6">
                  <p:embed/>
                </p:oleObj>
              </mc:Choice>
              <mc:Fallback>
                <p:oleObj name="VISIO" r:id="rId11" imgW="494600" imgH="602985" progId="Visio.Drawing.6">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1066800"/>
                        <a:ext cx="1404938"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31879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461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942690955"/>
              </p:ext>
            </p:extLst>
          </p:nvPr>
        </p:nvGraphicFramePr>
        <p:xfrm>
          <a:off x="1676400" y="990600"/>
          <a:ext cx="2786063" cy="5257800"/>
        </p:xfrm>
        <a:graphic>
          <a:graphicData uri="http://schemas.openxmlformats.org/presentationml/2006/ole">
            <mc:AlternateContent xmlns:mc="http://schemas.openxmlformats.org/markup-compatibility/2006">
              <mc:Choice xmlns:v="urn:schemas-microsoft-com:vml" Requires="v">
                <p:oleObj spid="_x0000_s142388" name="VISIO" r:id="rId7" imgW="1228680" imgH="2317680" progId="Visio.Drawing.6">
                  <p:embed/>
                </p:oleObj>
              </mc:Choice>
              <mc:Fallback>
                <p:oleObj name="VISIO" r:id="rId7" imgW="1228680" imgH="23176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990600"/>
                        <a:ext cx="278606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4613"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719244923"/>
              </p:ext>
            </p:extLst>
          </p:nvPr>
        </p:nvGraphicFramePr>
        <p:xfrm>
          <a:off x="4572000" y="2209800"/>
          <a:ext cx="3810000" cy="2000250"/>
        </p:xfrm>
        <a:graphic>
          <a:graphicData uri="http://schemas.openxmlformats.org/presentationml/2006/ole">
            <mc:AlternateContent xmlns:mc="http://schemas.openxmlformats.org/markup-compatibility/2006">
              <mc:Choice xmlns:v="urn:schemas-microsoft-com:vml" Requires="v">
                <p:oleObj spid="_x0000_s142389" name="VISIO" r:id="rId9" imgW="891000" imgH="488880" progId="Visio.Drawing.6">
                  <p:embed/>
                </p:oleObj>
              </mc:Choice>
              <mc:Fallback>
                <p:oleObj name="VISIO" r:id="rId9" imgW="891000" imgH="4888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209800"/>
                        <a:ext cx="3810000" cy="2000250"/>
                      </a:xfrm>
                      <a:prstGeom prst="rect">
                        <a:avLst/>
                      </a:prstGeom>
                    </p:spPr>
                  </p:pic>
                </p:oleObj>
              </mc:Fallback>
            </mc:AlternateContent>
          </a:graphicData>
        </a:graphic>
      </p:graphicFrame>
      <p:sp>
        <p:nvSpPr>
          <p:cNvPr id="9646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Registers</a:t>
            </a:r>
            <a:endParaRPr lang="en-US" sz="4400" dirty="0">
              <a:solidFill>
                <a:schemeClr val="bg1"/>
              </a:solidFill>
              <a:latin typeface="+mj-lt"/>
            </a:endParaRPr>
          </a:p>
        </p:txBody>
      </p:sp>
    </p:spTree>
    <p:extLst>
      <p:ext uri="{BB962C8B-B14F-4D97-AF65-F5344CB8AC3E}">
        <p14:creationId xmlns:p14="http://schemas.microsoft.com/office/powerpoint/2010/main" val="47576623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1000" name="Object 8"/>
          <p:cNvGraphicFramePr>
            <a:graphicFrameLocks noGrp="1" noChangeAspect="1"/>
          </p:cNvGraphicFramePr>
          <p:nvPr>
            <p:ph idx="4294967295"/>
            <p:custDataLst>
              <p:tags r:id="rId2"/>
            </p:custDataLst>
            <p:extLst>
              <p:ext uri="{D42A27DB-BD31-4B8C-83A1-F6EECF244321}">
                <p14:modId xmlns:p14="http://schemas.microsoft.com/office/powerpoint/2010/main" val="1534044580"/>
              </p:ext>
            </p:extLst>
          </p:nvPr>
        </p:nvGraphicFramePr>
        <p:xfrm>
          <a:off x="2057400" y="3592512"/>
          <a:ext cx="4949825" cy="2732088"/>
        </p:xfrm>
        <a:graphic>
          <a:graphicData uri="http://schemas.openxmlformats.org/presentationml/2006/ole">
            <mc:AlternateContent xmlns:mc="http://schemas.openxmlformats.org/markup-compatibility/2006">
              <mc:Choice xmlns:v="urn:schemas-microsoft-com:vml" Requires="v">
                <p:oleObj spid="_x0000_s143387" name="VISIO" r:id="rId7" imgW="2128680" imgH="1174680" progId="Visio.Drawing.6">
                  <p:embed/>
                </p:oleObj>
              </mc:Choice>
              <mc:Fallback>
                <p:oleObj name="VISIO" r:id="rId7" imgW="2128680" imgH="1174680" progId="Visio.Drawing.6">
                  <p:embed/>
                  <p:pic>
                    <p:nvPicPr>
                      <p:cNvPr id="0" name=""/>
                      <p:cNvPicPr>
                        <a:picLocks noChangeAspect="1" noChangeArrowheads="1"/>
                      </p:cNvPicPr>
                      <p:nvPr/>
                    </p:nvPicPr>
                    <p:blipFill>
                      <a:blip r:embed="rId8"/>
                      <a:srcRect/>
                      <a:stretch>
                        <a:fillRect/>
                      </a:stretch>
                    </p:blipFill>
                    <p:spPr bwMode="auto">
                      <a:xfrm>
                        <a:off x="2057400" y="3592512"/>
                        <a:ext cx="4949825" cy="273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1002" name="Rectangle 10"/>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EN</a:t>
            </a:r>
          </a:p>
          <a:p>
            <a:pPr marL="742950" lvl="1" indent="-285750">
              <a:spcBef>
                <a:spcPct val="20000"/>
              </a:spcBef>
              <a:buFontTx/>
              <a:buChar char="–"/>
            </a:pPr>
            <a:r>
              <a:rPr lang="en-US" sz="2300" dirty="0">
                <a:latin typeface="+mj-lt"/>
                <a:cs typeface="Arial" charset="0"/>
              </a:rPr>
              <a:t>The enable input (</a:t>
            </a:r>
            <a:r>
              <a:rPr lang="en-US" sz="2300" i="1" dirty="0">
                <a:latin typeface="+mj-lt"/>
                <a:cs typeface="Arial" charset="0"/>
              </a:rPr>
              <a:t>EN</a:t>
            </a:r>
            <a:r>
              <a:rPr lang="en-US" sz="2300" dirty="0">
                <a:latin typeface="+mj-lt"/>
                <a:cs typeface="Arial" charset="0"/>
              </a:rPr>
              <a:t>) controls when new data (</a:t>
            </a:r>
            <a:r>
              <a:rPr lang="en-US" sz="2300" i="1" dirty="0">
                <a:latin typeface="+mj-lt"/>
                <a:cs typeface="Arial" charset="0"/>
              </a:rPr>
              <a:t>D</a:t>
            </a:r>
            <a:r>
              <a:rPr lang="en-US" sz="2300" dirty="0">
                <a:latin typeface="+mj-lt"/>
                <a:cs typeface="Arial" charset="0"/>
              </a:rPr>
              <a:t>) is stored</a:t>
            </a: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300" b="1" i="1" dirty="0">
                <a:solidFill>
                  <a:srgbClr val="0070C0"/>
                </a:solidFill>
                <a:latin typeface="+mj-lt"/>
                <a:cs typeface="Arial" charset="0"/>
              </a:rPr>
              <a:t>EN</a:t>
            </a:r>
            <a:r>
              <a:rPr lang="en-US" sz="2300" b="1" dirty="0">
                <a:solidFill>
                  <a:srgbClr val="0070C0"/>
                </a:solidFill>
                <a:latin typeface="+mj-lt"/>
                <a:cs typeface="Arial" charset="0"/>
              </a:rPr>
              <a:t> = </a:t>
            </a:r>
            <a:r>
              <a:rPr lang="en-US" sz="2300" b="1" dirty="0" smtClean="0">
                <a:solidFill>
                  <a:srgbClr val="0070C0"/>
                </a:solidFill>
                <a:latin typeface="+mj-lt"/>
                <a:cs typeface="Arial" charset="0"/>
              </a:rPr>
              <a:t>1: </a:t>
            </a:r>
            <a:r>
              <a:rPr lang="en-US" sz="2300" i="1" dirty="0" smtClean="0">
                <a:latin typeface="+mj-lt"/>
                <a:cs typeface="Arial" charset="0"/>
              </a:rPr>
              <a:t>D</a:t>
            </a:r>
            <a:r>
              <a:rPr lang="en-US" sz="2300" dirty="0" smtClean="0">
                <a:latin typeface="+mj-lt"/>
                <a:cs typeface="Arial" charset="0"/>
              </a:rPr>
              <a:t> </a:t>
            </a:r>
            <a:r>
              <a:rPr lang="en-US" sz="2300" dirty="0">
                <a:latin typeface="+mj-lt"/>
                <a:cs typeface="Arial" charset="0"/>
              </a:rPr>
              <a:t>passes through to </a:t>
            </a:r>
            <a:r>
              <a:rPr lang="en-US" sz="2300" i="1" dirty="0">
                <a:latin typeface="+mj-lt"/>
                <a:cs typeface="Arial" charset="0"/>
              </a:rPr>
              <a:t>Q</a:t>
            </a:r>
            <a:r>
              <a:rPr lang="en-US" sz="2300" dirty="0">
                <a:latin typeface="+mj-lt"/>
                <a:cs typeface="Arial" charset="0"/>
              </a:rPr>
              <a:t> on the clock edge </a:t>
            </a:r>
          </a:p>
          <a:p>
            <a:pPr marL="742950" lvl="1" indent="-285750">
              <a:spcBef>
                <a:spcPct val="20000"/>
              </a:spcBef>
              <a:buFontTx/>
              <a:buChar char="–"/>
            </a:pPr>
            <a:r>
              <a:rPr lang="en-US" sz="2300" b="1" i="1" dirty="0">
                <a:solidFill>
                  <a:srgbClr val="0070C0"/>
                </a:solidFill>
                <a:latin typeface="+mj-lt"/>
                <a:cs typeface="Arial" charset="0"/>
              </a:rPr>
              <a:t>EN</a:t>
            </a:r>
            <a:r>
              <a:rPr lang="en-US" sz="2300" b="1" dirty="0">
                <a:solidFill>
                  <a:srgbClr val="0070C0"/>
                </a:solidFill>
                <a:latin typeface="+mj-lt"/>
                <a:cs typeface="Arial" charset="0"/>
              </a:rPr>
              <a:t> = </a:t>
            </a:r>
            <a:r>
              <a:rPr lang="en-US" sz="2300" b="1" dirty="0" smtClean="0">
                <a:solidFill>
                  <a:srgbClr val="0070C0"/>
                </a:solidFill>
                <a:latin typeface="+mj-lt"/>
                <a:cs typeface="Arial" charset="0"/>
              </a:rPr>
              <a:t>0: </a:t>
            </a:r>
            <a:r>
              <a:rPr lang="en-US" sz="2300" dirty="0" smtClean="0">
                <a:latin typeface="+mj-lt"/>
                <a:cs typeface="Arial" charset="0"/>
              </a:rPr>
              <a:t>the </a:t>
            </a:r>
            <a:r>
              <a:rPr lang="en-US" sz="2300" dirty="0">
                <a:latin typeface="+mj-lt"/>
                <a:cs typeface="Arial" charset="0"/>
              </a:rPr>
              <a:t>flip-flop retains its previous state</a:t>
            </a:r>
            <a:endParaRPr lang="en-US" sz="2300" i="1" dirty="0">
              <a:latin typeface="+mj-lt"/>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Enabled Flip-Flops</a:t>
            </a:r>
            <a:endParaRPr lang="en-US" sz="4400" dirty="0">
              <a:solidFill>
                <a:schemeClr val="bg1"/>
              </a:solidFill>
              <a:latin typeface="+mj-lt"/>
            </a:endParaRPr>
          </a:p>
        </p:txBody>
      </p:sp>
    </p:spTree>
    <p:extLst>
      <p:ext uri="{BB962C8B-B14F-4D97-AF65-F5344CB8AC3E}">
        <p14:creationId xmlns:p14="http://schemas.microsoft.com/office/powerpoint/2010/main" val="114556726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8" name="Object 8"/>
          <p:cNvGraphicFramePr>
            <a:graphicFrameLocks noGrp="1" noChangeAspect="1"/>
          </p:cNvGraphicFramePr>
          <p:nvPr>
            <p:ph idx="4294967295"/>
            <p:custDataLst>
              <p:tags r:id="rId2"/>
            </p:custDataLst>
            <p:extLst>
              <p:ext uri="{D42A27DB-BD31-4B8C-83A1-F6EECF244321}">
                <p14:modId xmlns:p14="http://schemas.microsoft.com/office/powerpoint/2010/main" val="2762162737"/>
              </p:ext>
            </p:extLst>
          </p:nvPr>
        </p:nvGraphicFramePr>
        <p:xfrm>
          <a:off x="2766218" y="3190875"/>
          <a:ext cx="3611563" cy="3057525"/>
        </p:xfrm>
        <a:graphic>
          <a:graphicData uri="http://schemas.openxmlformats.org/presentationml/2006/ole">
            <mc:AlternateContent xmlns:mc="http://schemas.openxmlformats.org/markup-compatibility/2006">
              <mc:Choice xmlns:v="urn:schemas-microsoft-com:vml" Requires="v">
                <p:oleObj spid="_x0000_s144412"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6218" y="3190875"/>
                        <a:ext cx="3611563" cy="3057525"/>
                      </a:xfrm>
                      <a:prstGeom prst="rect">
                        <a:avLst/>
                      </a:prstGeom>
                    </p:spPr>
                  </p:pic>
                </p:oleObj>
              </mc:Fallback>
            </mc:AlternateContent>
          </a:graphicData>
        </a:graphic>
      </p:graphicFrame>
      <p:sp>
        <p:nvSpPr>
          <p:cNvPr id="9830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5" name="Rectangle 5"/>
          <p:cNvSpPr>
            <a:spLocks noChangeArrowheads="1"/>
          </p:cNvSpPr>
          <p:nvPr>
            <p:custDataLst>
              <p:tags r:id="rId4"/>
            </p:custDataLst>
          </p:nvPr>
        </p:nvSpPr>
        <p:spPr bwMode="auto">
          <a:xfrm>
            <a:off x="914400" y="122506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Reset</a:t>
            </a:r>
            <a:endParaRPr lang="en-US" sz="3200" dirty="0">
              <a:latin typeface="+mj-lt"/>
              <a:cs typeface="Arial" charset="0"/>
            </a:endParaRP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600" b="1" i="1" dirty="0">
                <a:solidFill>
                  <a:srgbClr val="0070C0"/>
                </a:solidFill>
                <a:latin typeface="+mj-lt"/>
                <a:cs typeface="Arial" charset="0"/>
              </a:rPr>
              <a:t>Reset</a:t>
            </a:r>
            <a:r>
              <a:rPr lang="en-US" sz="2600" b="1" dirty="0">
                <a:solidFill>
                  <a:srgbClr val="0070C0"/>
                </a:solidFill>
                <a:latin typeface="+mj-lt"/>
                <a:cs typeface="Arial" charset="0"/>
              </a:rPr>
              <a:t> = </a:t>
            </a:r>
            <a:r>
              <a:rPr lang="en-US" sz="2600" b="1" dirty="0" smtClean="0">
                <a:solidFill>
                  <a:srgbClr val="0070C0"/>
                </a:solidFill>
                <a:latin typeface="+mj-lt"/>
                <a:cs typeface="Arial" charset="0"/>
              </a:rPr>
              <a:t>1:  </a:t>
            </a:r>
            <a:r>
              <a:rPr lang="en-US" sz="2600" i="1" dirty="0" smtClean="0">
                <a:latin typeface="+mj-lt"/>
                <a:cs typeface="Arial" charset="0"/>
              </a:rPr>
              <a:t>Q</a:t>
            </a:r>
            <a:r>
              <a:rPr lang="en-US" sz="2600" dirty="0" smtClean="0">
                <a:latin typeface="+mj-lt"/>
                <a:cs typeface="Arial" charset="0"/>
              </a:rPr>
              <a:t> </a:t>
            </a:r>
            <a:r>
              <a:rPr lang="en-US" sz="2600" dirty="0">
                <a:latin typeface="+mj-lt"/>
                <a:cs typeface="Arial" charset="0"/>
              </a:rPr>
              <a:t>is forced to 0 </a:t>
            </a:r>
          </a:p>
          <a:p>
            <a:pPr marL="742950" lvl="1" indent="-285750">
              <a:spcBef>
                <a:spcPct val="20000"/>
              </a:spcBef>
              <a:buFontTx/>
              <a:buChar char="–"/>
            </a:pPr>
            <a:r>
              <a:rPr lang="en-US" sz="2600" b="1" i="1" dirty="0">
                <a:solidFill>
                  <a:srgbClr val="0070C0"/>
                </a:solidFill>
                <a:latin typeface="+mj-lt"/>
                <a:cs typeface="Arial" charset="0"/>
              </a:rPr>
              <a:t>Reset</a:t>
            </a:r>
            <a:r>
              <a:rPr lang="en-US" sz="2600" b="1" dirty="0">
                <a:solidFill>
                  <a:srgbClr val="0070C0"/>
                </a:solidFill>
                <a:latin typeface="+mj-lt"/>
                <a:cs typeface="Arial" charset="0"/>
              </a:rPr>
              <a:t> = </a:t>
            </a:r>
            <a:r>
              <a:rPr lang="en-US" sz="2600" b="1" dirty="0" smtClean="0">
                <a:solidFill>
                  <a:srgbClr val="0070C0"/>
                </a:solidFill>
                <a:latin typeface="+mj-lt"/>
                <a:cs typeface="Arial" charset="0"/>
              </a:rPr>
              <a:t>0:  </a:t>
            </a:r>
            <a:r>
              <a:rPr lang="en-US" sz="2600" dirty="0" smtClean="0">
                <a:latin typeface="+mj-lt"/>
                <a:cs typeface="Arial" charset="0"/>
              </a:rPr>
              <a:t>flip-flop </a:t>
            </a:r>
            <a:r>
              <a:rPr lang="en-US" sz="2600" dirty="0">
                <a:latin typeface="+mj-lt"/>
                <a:cs typeface="Arial" charset="0"/>
              </a:rPr>
              <a:t>behaves </a:t>
            </a:r>
            <a:r>
              <a:rPr lang="en-US" sz="2600" dirty="0" smtClean="0">
                <a:latin typeface="+mj-lt"/>
                <a:cs typeface="Arial" charset="0"/>
              </a:rPr>
              <a:t>as </a:t>
            </a:r>
            <a:r>
              <a:rPr lang="en-US" sz="2600" dirty="0">
                <a:latin typeface="+mj-lt"/>
                <a:cs typeface="Arial" charset="0"/>
              </a:rPr>
              <a:t>ordinary D flip-flop</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14021156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Two types:</a:t>
            </a:r>
          </a:p>
          <a:p>
            <a:pPr marL="742950" lvl="1" indent="-285750">
              <a:spcBef>
                <a:spcPct val="20000"/>
              </a:spcBef>
              <a:buFontTx/>
              <a:buChar char="–"/>
            </a:pPr>
            <a:r>
              <a:rPr lang="en-US" sz="2600" b="1" dirty="0">
                <a:solidFill>
                  <a:srgbClr val="0070C0"/>
                </a:solidFill>
                <a:latin typeface="+mj-lt"/>
                <a:cs typeface="Arial" charset="0"/>
              </a:rPr>
              <a:t>Synchronous: </a:t>
            </a:r>
            <a:r>
              <a:rPr lang="en-US" sz="2600" dirty="0">
                <a:latin typeface="+mj-lt"/>
                <a:cs typeface="Arial" charset="0"/>
              </a:rPr>
              <a:t>resets at the clock edge only</a:t>
            </a:r>
          </a:p>
          <a:p>
            <a:pPr marL="742950" lvl="1" indent="-285750">
              <a:spcBef>
                <a:spcPct val="20000"/>
              </a:spcBef>
              <a:buFontTx/>
              <a:buChar char="–"/>
            </a:pPr>
            <a:r>
              <a:rPr lang="en-US" sz="2600" b="1" dirty="0">
                <a:solidFill>
                  <a:srgbClr val="0070C0"/>
                </a:solidFill>
                <a:latin typeface="+mj-lt"/>
                <a:cs typeface="Arial" charset="0"/>
              </a:rPr>
              <a:t>Asynchronous:</a:t>
            </a:r>
            <a:r>
              <a:rPr lang="en-US" sz="2600" dirty="0">
                <a:solidFill>
                  <a:srgbClr val="0070C0"/>
                </a:solidFill>
                <a:latin typeface="+mj-lt"/>
                <a:cs typeface="Arial" charset="0"/>
              </a:rPr>
              <a:t> </a:t>
            </a:r>
            <a:r>
              <a:rPr lang="en-US" sz="2600" dirty="0">
                <a:latin typeface="+mj-lt"/>
                <a:cs typeface="Arial" charset="0"/>
              </a:rPr>
              <a:t>resets immediately when </a:t>
            </a:r>
            <a:r>
              <a:rPr lang="en-US" sz="2600" i="1" dirty="0">
                <a:latin typeface="+mj-lt"/>
                <a:cs typeface="Arial" charset="0"/>
              </a:rPr>
              <a:t>Reset</a:t>
            </a:r>
            <a:r>
              <a:rPr lang="en-US" sz="2600" dirty="0">
                <a:latin typeface="+mj-lt"/>
                <a:cs typeface="Arial" charset="0"/>
              </a:rPr>
              <a:t> = 1</a:t>
            </a:r>
          </a:p>
          <a:p>
            <a:pPr marL="342900" indent="-342900">
              <a:spcBef>
                <a:spcPct val="20000"/>
              </a:spcBef>
              <a:buFontTx/>
              <a:buChar char="•"/>
            </a:pPr>
            <a:r>
              <a:rPr lang="en-US" sz="3200" b="1" dirty="0">
                <a:latin typeface="+mj-lt"/>
                <a:cs typeface="Arial" charset="0"/>
              </a:rPr>
              <a:t>Asynchronously</a:t>
            </a:r>
            <a:r>
              <a:rPr lang="en-US" sz="3200" dirty="0">
                <a:latin typeface="+mj-lt"/>
                <a:cs typeface="Arial" charset="0"/>
              </a:rPr>
              <a:t> resettable flip-flop requires changing the internal circuitry of the </a:t>
            </a:r>
            <a:r>
              <a:rPr lang="en-US" sz="3200" dirty="0" smtClean="0">
                <a:latin typeface="+mj-lt"/>
                <a:cs typeface="Arial" charset="0"/>
              </a:rPr>
              <a:t>flip-flop</a:t>
            </a:r>
          </a:p>
          <a:p>
            <a:pPr marL="342900" indent="-342900">
              <a:spcBef>
                <a:spcPct val="20000"/>
              </a:spcBef>
              <a:buFontTx/>
              <a:buChar char="•"/>
            </a:pPr>
            <a:r>
              <a:rPr lang="en-US" sz="3200" b="1" dirty="0" smtClean="0">
                <a:latin typeface="+mj-lt"/>
                <a:cs typeface="Arial" charset="0"/>
              </a:rPr>
              <a:t>Synchronously </a:t>
            </a:r>
            <a:r>
              <a:rPr lang="en-US" sz="3200" dirty="0" smtClean="0">
                <a:latin typeface="+mj-lt"/>
                <a:cs typeface="Arial" charset="0"/>
              </a:rPr>
              <a:t>resettable flip-flop?</a:t>
            </a:r>
            <a:endParaRPr lang="en-US" sz="3200" dirty="0">
              <a:latin typeface="+mj-lt"/>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284797303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3"/>
            </p:custDataLst>
            <p:extLst>
              <p:ext uri="{D42A27DB-BD31-4B8C-83A1-F6EECF244321}">
                <p14:modId xmlns:p14="http://schemas.microsoft.com/office/powerpoint/2010/main" val="1999996947"/>
              </p:ext>
            </p:extLst>
          </p:nvPr>
        </p:nvGraphicFramePr>
        <p:xfrm>
          <a:off x="2636206" y="4267200"/>
          <a:ext cx="3154994" cy="2209800"/>
        </p:xfrm>
        <a:graphic>
          <a:graphicData uri="http://schemas.openxmlformats.org/presentationml/2006/ole">
            <mc:AlternateContent xmlns:mc="http://schemas.openxmlformats.org/markup-compatibility/2006">
              <mc:Choice xmlns:v="urn:schemas-microsoft-com:vml" Requires="v">
                <p:oleObj spid="_x0000_s202777" name="VISIO" r:id="rId7" imgW="1514332" imgH="1060948" progId="Visio.Drawing.6">
                  <p:embed/>
                </p:oleObj>
              </mc:Choice>
              <mc:Fallback>
                <p:oleObj name="VISIO" r:id="rId7" imgW="1514332" imgH="1060948"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206" y="4267200"/>
                        <a:ext cx="3154994" cy="2209800"/>
                      </a:xfrm>
                      <a:prstGeom prst="rect">
                        <a:avLst/>
                      </a:prstGeom>
                      <a:noFill/>
                      <a:ln>
                        <a:noFill/>
                      </a:ln>
                    </p:spPr>
                  </p:pic>
                </p:oleObj>
              </mc:Fallback>
            </mc:AlternateContent>
          </a:graphicData>
        </a:graphic>
      </p:graphicFrame>
      <p:sp>
        <p:nvSpPr>
          <p:cNvPr id="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Two types:</a:t>
            </a:r>
          </a:p>
          <a:p>
            <a:pPr marL="742950" lvl="1" indent="-285750">
              <a:spcBef>
                <a:spcPct val="20000"/>
              </a:spcBef>
              <a:buFontTx/>
              <a:buChar char="–"/>
            </a:pPr>
            <a:r>
              <a:rPr lang="en-US" sz="2600" b="1" dirty="0">
                <a:solidFill>
                  <a:srgbClr val="0070C0"/>
                </a:solidFill>
                <a:latin typeface="+mj-lt"/>
                <a:cs typeface="Arial" charset="0"/>
              </a:rPr>
              <a:t>Synchronous: </a:t>
            </a:r>
            <a:r>
              <a:rPr lang="en-US" sz="2600" dirty="0">
                <a:latin typeface="+mj-lt"/>
                <a:cs typeface="Arial" charset="0"/>
              </a:rPr>
              <a:t>resets at the clock edge only</a:t>
            </a:r>
          </a:p>
          <a:p>
            <a:pPr marL="742950" lvl="1" indent="-285750">
              <a:spcBef>
                <a:spcPct val="20000"/>
              </a:spcBef>
              <a:buFontTx/>
              <a:buChar char="–"/>
            </a:pPr>
            <a:r>
              <a:rPr lang="en-US" sz="2600" b="1" dirty="0">
                <a:solidFill>
                  <a:srgbClr val="0070C0"/>
                </a:solidFill>
                <a:latin typeface="+mj-lt"/>
                <a:cs typeface="Arial" charset="0"/>
              </a:rPr>
              <a:t>Asynchronous:</a:t>
            </a:r>
            <a:r>
              <a:rPr lang="en-US" sz="2600" dirty="0">
                <a:solidFill>
                  <a:srgbClr val="0070C0"/>
                </a:solidFill>
                <a:latin typeface="+mj-lt"/>
                <a:cs typeface="Arial" charset="0"/>
              </a:rPr>
              <a:t> </a:t>
            </a:r>
            <a:r>
              <a:rPr lang="en-US" sz="2600" dirty="0">
                <a:latin typeface="+mj-lt"/>
                <a:cs typeface="Arial" charset="0"/>
              </a:rPr>
              <a:t>resets immediately when </a:t>
            </a:r>
            <a:r>
              <a:rPr lang="en-US" sz="2600" i="1" dirty="0">
                <a:latin typeface="+mj-lt"/>
                <a:cs typeface="Arial" charset="0"/>
              </a:rPr>
              <a:t>Reset</a:t>
            </a:r>
            <a:r>
              <a:rPr lang="en-US" sz="2600" dirty="0">
                <a:latin typeface="+mj-lt"/>
                <a:cs typeface="Arial" charset="0"/>
              </a:rPr>
              <a:t> = 1</a:t>
            </a:r>
          </a:p>
          <a:p>
            <a:pPr marL="342900" indent="-342900">
              <a:spcBef>
                <a:spcPct val="20000"/>
              </a:spcBef>
              <a:buFontTx/>
              <a:buChar char="•"/>
            </a:pPr>
            <a:r>
              <a:rPr lang="en-US" sz="3200" b="1" dirty="0">
                <a:latin typeface="+mj-lt"/>
                <a:cs typeface="Arial" charset="0"/>
              </a:rPr>
              <a:t>Asynchronously</a:t>
            </a:r>
            <a:r>
              <a:rPr lang="en-US" sz="3200" dirty="0">
                <a:latin typeface="+mj-lt"/>
                <a:cs typeface="Arial" charset="0"/>
              </a:rPr>
              <a:t> resettable flip-flop requires changing the internal circuitry of the </a:t>
            </a:r>
            <a:r>
              <a:rPr lang="en-US" sz="3200" dirty="0" smtClean="0">
                <a:latin typeface="+mj-lt"/>
                <a:cs typeface="Arial" charset="0"/>
              </a:rPr>
              <a:t>flip-flop</a:t>
            </a:r>
          </a:p>
          <a:p>
            <a:pPr marL="342900" indent="-342900">
              <a:spcBef>
                <a:spcPct val="20000"/>
              </a:spcBef>
              <a:buFontTx/>
              <a:buChar char="•"/>
            </a:pPr>
            <a:r>
              <a:rPr lang="en-US" sz="3200" b="1" dirty="0" smtClean="0">
                <a:latin typeface="+mj-lt"/>
                <a:cs typeface="Arial" charset="0"/>
              </a:rPr>
              <a:t>Synchronously </a:t>
            </a:r>
            <a:r>
              <a:rPr lang="en-US" sz="3200" dirty="0" smtClean="0">
                <a:latin typeface="+mj-lt"/>
                <a:cs typeface="Arial" charset="0"/>
              </a:rPr>
              <a:t>resettable flip-flop?</a:t>
            </a:r>
            <a:endParaRPr lang="en-US" sz="3200" dirty="0">
              <a:latin typeface="+mj-lt"/>
              <a:cs typeface="Arial" charset="0"/>
            </a:endParaRPr>
          </a:p>
        </p:txBody>
      </p:sp>
    </p:spTree>
    <p:extLst>
      <p:ext uri="{BB962C8B-B14F-4D97-AF65-F5344CB8AC3E}">
        <p14:creationId xmlns:p14="http://schemas.microsoft.com/office/powerpoint/2010/main" val="22290311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070" name="Object 6"/>
          <p:cNvGraphicFramePr>
            <a:graphicFrameLocks noGrp="1" noChangeAspect="1"/>
          </p:cNvGraphicFramePr>
          <p:nvPr>
            <p:ph idx="4294967295"/>
            <p:custDataLst>
              <p:tags r:id="rId2"/>
            </p:custDataLst>
            <p:extLst>
              <p:ext uri="{D42A27DB-BD31-4B8C-83A1-F6EECF244321}">
                <p14:modId xmlns:p14="http://schemas.microsoft.com/office/powerpoint/2010/main" val="3779882188"/>
              </p:ext>
            </p:extLst>
          </p:nvPr>
        </p:nvGraphicFramePr>
        <p:xfrm>
          <a:off x="2743200" y="3200400"/>
          <a:ext cx="3306763" cy="2798763"/>
        </p:xfrm>
        <a:graphic>
          <a:graphicData uri="http://schemas.openxmlformats.org/presentationml/2006/ole">
            <mc:AlternateContent xmlns:mc="http://schemas.openxmlformats.org/markup-compatibility/2006">
              <mc:Choice xmlns:v="urn:schemas-microsoft-com:vml" Requires="v">
                <p:oleObj spid="_x0000_s146459"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200400"/>
                        <a:ext cx="3306763" cy="2798763"/>
                      </a:xfrm>
                      <a:prstGeom prst="rect">
                        <a:avLst/>
                      </a:prstGeom>
                    </p:spPr>
                  </p:pic>
                </p:oleObj>
              </mc:Fallback>
            </mc:AlternateContent>
          </a:graphicData>
        </a:graphic>
      </p:graphicFrame>
      <p:sp>
        <p:nvSpPr>
          <p:cNvPr id="9840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4068" name="Rectangle 4"/>
          <p:cNvSpPr>
            <a:spLocks noChangeArrowheads="1"/>
          </p:cNvSpPr>
          <p:nvPr>
            <p:custDataLst>
              <p:tags r:id="rId4"/>
            </p:custDataLst>
          </p:nvPr>
        </p:nvSpPr>
        <p:spPr bwMode="auto">
          <a:xfrm>
            <a:off x="838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a:t>
            </a:r>
            <a:r>
              <a:rPr lang="en-US" sz="3200" dirty="0">
                <a:latin typeface="+mj-lt"/>
                <a:cs typeface="Arial" charset="0"/>
              </a:rPr>
              <a:t>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Set</a:t>
            </a:r>
            <a:endParaRPr lang="en-US" sz="3200" dirty="0">
              <a:latin typeface="+mj-lt"/>
              <a:cs typeface="Arial" charset="0"/>
            </a:endParaRPr>
          </a:p>
          <a:p>
            <a:pPr marL="342900" indent="-342900">
              <a:spcBef>
                <a:spcPct val="20000"/>
              </a:spcBef>
              <a:buFontTx/>
              <a:buChar char="•"/>
            </a:pPr>
            <a:r>
              <a:rPr lang="en-US" sz="3200" b="1" dirty="0" smtClean="0">
                <a:latin typeface="+mj-lt"/>
                <a:cs typeface="Arial" charset="0"/>
              </a:rPr>
              <a:t>Function</a:t>
            </a:r>
            <a:r>
              <a:rPr lang="en-US" sz="3200" b="1" dirty="0">
                <a:latin typeface="+mj-lt"/>
                <a:cs typeface="Arial" charset="0"/>
              </a:rPr>
              <a:t>:</a:t>
            </a:r>
          </a:p>
          <a:p>
            <a:pPr marL="742950" lvl="1" indent="-285750">
              <a:spcBef>
                <a:spcPct val="20000"/>
              </a:spcBef>
              <a:buFontTx/>
              <a:buChar char="–"/>
            </a:pPr>
            <a:r>
              <a:rPr lang="en-US" sz="2600" b="1" i="1" dirty="0">
                <a:solidFill>
                  <a:srgbClr val="0070C0"/>
                </a:solidFill>
                <a:latin typeface="+mj-lt"/>
                <a:cs typeface="Arial" charset="0"/>
              </a:rPr>
              <a:t>Set</a:t>
            </a:r>
            <a:r>
              <a:rPr lang="en-US" sz="2600" b="1" dirty="0">
                <a:solidFill>
                  <a:srgbClr val="0070C0"/>
                </a:solidFill>
                <a:latin typeface="+mj-lt"/>
                <a:cs typeface="Arial" charset="0"/>
              </a:rPr>
              <a:t> = </a:t>
            </a:r>
            <a:r>
              <a:rPr lang="en-US" sz="2600" b="1" dirty="0" smtClean="0">
                <a:solidFill>
                  <a:srgbClr val="0070C0"/>
                </a:solidFill>
                <a:latin typeface="+mj-lt"/>
                <a:cs typeface="Arial" charset="0"/>
              </a:rPr>
              <a:t>1:  </a:t>
            </a:r>
            <a:r>
              <a:rPr lang="en-US" sz="2600" i="1" dirty="0" smtClean="0">
                <a:latin typeface="+mj-lt"/>
                <a:cs typeface="Arial" charset="0"/>
              </a:rPr>
              <a:t>Q</a:t>
            </a:r>
            <a:r>
              <a:rPr lang="en-US" sz="2600" dirty="0" smtClean="0">
                <a:latin typeface="+mj-lt"/>
                <a:cs typeface="Arial" charset="0"/>
              </a:rPr>
              <a:t> </a:t>
            </a:r>
            <a:r>
              <a:rPr lang="en-US" sz="2600" dirty="0">
                <a:latin typeface="+mj-lt"/>
                <a:cs typeface="Arial" charset="0"/>
              </a:rPr>
              <a:t>is set to 1 </a:t>
            </a:r>
          </a:p>
          <a:p>
            <a:pPr marL="742950" lvl="1" indent="-285750">
              <a:spcBef>
                <a:spcPct val="20000"/>
              </a:spcBef>
              <a:buFontTx/>
              <a:buChar char="–"/>
            </a:pPr>
            <a:r>
              <a:rPr lang="en-US" sz="2600" b="1" i="1" dirty="0">
                <a:solidFill>
                  <a:srgbClr val="0070C0"/>
                </a:solidFill>
                <a:latin typeface="+mj-lt"/>
                <a:cs typeface="Arial" charset="0"/>
              </a:rPr>
              <a:t>Set</a:t>
            </a:r>
            <a:r>
              <a:rPr lang="en-US" sz="2600" b="1" dirty="0">
                <a:solidFill>
                  <a:srgbClr val="0070C0"/>
                </a:solidFill>
                <a:latin typeface="+mj-lt"/>
                <a:cs typeface="Arial" charset="0"/>
              </a:rPr>
              <a:t> = </a:t>
            </a:r>
            <a:r>
              <a:rPr lang="en-US" sz="2600" b="1" dirty="0" smtClean="0">
                <a:solidFill>
                  <a:srgbClr val="0070C0"/>
                </a:solidFill>
                <a:latin typeface="+mj-lt"/>
                <a:cs typeface="Arial" charset="0"/>
              </a:rPr>
              <a:t>0:  </a:t>
            </a:r>
            <a:r>
              <a:rPr lang="en-US" sz="2600" dirty="0" smtClean="0">
                <a:latin typeface="+mj-lt"/>
                <a:cs typeface="Arial" charset="0"/>
              </a:rPr>
              <a:t>the </a:t>
            </a:r>
            <a:r>
              <a:rPr lang="en-US" sz="2600" dirty="0">
                <a:latin typeface="+mj-lt"/>
                <a:cs typeface="Arial" charset="0"/>
              </a:rPr>
              <a:t>flip-flop behaves </a:t>
            </a:r>
            <a:r>
              <a:rPr lang="en-US" sz="2600" dirty="0" smtClean="0">
                <a:latin typeface="+mj-lt"/>
                <a:cs typeface="Arial" charset="0"/>
              </a:rPr>
              <a:t>as ordinary </a:t>
            </a:r>
            <a:r>
              <a:rPr lang="en-US" sz="2600" dirty="0">
                <a:latin typeface="+mj-lt"/>
                <a:cs typeface="Arial" charset="0"/>
              </a:rPr>
              <a:t>D flip-flop</a:t>
            </a:r>
            <a:endParaRPr lang="en-US" sz="2600" i="1" dirty="0">
              <a:latin typeface="+mj-lt"/>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Settable Flip-Flops</a:t>
            </a:r>
            <a:endParaRPr lang="en-US" sz="4400" dirty="0">
              <a:solidFill>
                <a:schemeClr val="bg1"/>
              </a:solidFill>
              <a:latin typeface="+mj-lt"/>
            </a:endParaRPr>
          </a:p>
        </p:txBody>
      </p:sp>
    </p:spTree>
    <p:extLst>
      <p:ext uri="{BB962C8B-B14F-4D97-AF65-F5344CB8AC3E}">
        <p14:creationId xmlns:p14="http://schemas.microsoft.com/office/powerpoint/2010/main" val="207725270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4181472033"/>
              </p:ext>
            </p:extLst>
          </p:nvPr>
        </p:nvGraphicFramePr>
        <p:xfrm>
          <a:off x="5943600" y="3059112"/>
          <a:ext cx="2976562" cy="1512888"/>
        </p:xfrm>
        <a:graphic>
          <a:graphicData uri="http://schemas.openxmlformats.org/presentationml/2006/ole">
            <mc:AlternateContent xmlns:mc="http://schemas.openxmlformats.org/markup-compatibility/2006">
              <mc:Choice xmlns:v="urn:schemas-microsoft-com:vml" Requires="v">
                <p:oleObj spid="_x0000_s147508" name="VISIO" r:id="rId8" imgW="1685880" imgH="857160" progId="Visio.Drawing.6">
                  <p:embed/>
                </p:oleObj>
              </mc:Choice>
              <mc:Fallback>
                <p:oleObj name="VISIO" r:id="rId8" imgW="1685880" imgH="8571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3059112"/>
                        <a:ext cx="297656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9756062"/>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147509" name="VISIO" r:id="rId10" imgW="1460520" imgH="431640" progId="Visio.Drawing.6">
                  <p:embed/>
                </p:oleObj>
              </mc:Choice>
              <mc:Fallback>
                <p:oleObj name="VISIO" r:id="rId10" imgW="1460520" imgH="43164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Sequential circuits: all circuits that aren’t combinational</a:t>
            </a:r>
          </a:p>
          <a:p>
            <a:pPr marL="342900" indent="-342900">
              <a:spcBef>
                <a:spcPct val="20000"/>
              </a:spcBef>
              <a:buFontTx/>
              <a:buChar char="•"/>
            </a:pPr>
            <a:r>
              <a:rPr lang="en-US" sz="3200" dirty="0">
                <a:latin typeface="+mj-lt"/>
                <a:cs typeface="Arial" charset="0"/>
              </a:rPr>
              <a:t>A problematic circuit:</a:t>
            </a: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spTree>
    <p:extLst>
      <p:ext uri="{BB962C8B-B14F-4D97-AF65-F5344CB8AC3E}">
        <p14:creationId xmlns:p14="http://schemas.microsoft.com/office/powerpoint/2010/main" val="164207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2268339409"/>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203823" name="VISIO" r:id="rId8" imgW="1460520" imgH="431640" progId="Visio.Drawing.6">
                  <p:embed/>
                </p:oleObj>
              </mc:Choice>
              <mc:Fallback>
                <p:oleObj name="VISIO" r:id="rId8" imgW="1460520" imgH="431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Sequential circuits: all circuits that aren’t combinational</a:t>
            </a:r>
          </a:p>
          <a:p>
            <a:pPr marL="342900" indent="-342900">
              <a:spcBef>
                <a:spcPct val="20000"/>
              </a:spcBef>
              <a:buFontTx/>
              <a:buChar char="•"/>
            </a:pPr>
            <a:r>
              <a:rPr lang="en-US" sz="3200" dirty="0">
                <a:latin typeface="+mj-lt"/>
                <a:cs typeface="Arial" charset="0"/>
              </a:rPr>
              <a:t>A problematic circuit:</a:t>
            </a: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r>
              <a:rPr lang="en-US" sz="2200" dirty="0" smtClean="0">
                <a:latin typeface="+mj-lt"/>
                <a:cs typeface="Arial" charset="0"/>
              </a:rPr>
              <a:t>No </a:t>
            </a:r>
            <a:r>
              <a:rPr lang="en-US" sz="2200" dirty="0">
                <a:latin typeface="+mj-lt"/>
                <a:cs typeface="Arial" charset="0"/>
              </a:rPr>
              <a:t>inputs and 1-3 outputs</a:t>
            </a:r>
          </a:p>
          <a:p>
            <a:pPr marL="342900" indent="-342900">
              <a:spcBef>
                <a:spcPct val="20000"/>
              </a:spcBef>
              <a:buFontTx/>
              <a:buChar char="•"/>
            </a:pPr>
            <a:r>
              <a:rPr lang="en-US" sz="2200" dirty="0" err="1" smtClean="0">
                <a:latin typeface="+mj-lt"/>
                <a:cs typeface="Arial" charset="0"/>
              </a:rPr>
              <a:t>Astable</a:t>
            </a:r>
            <a:r>
              <a:rPr lang="en-US" sz="2200" dirty="0" smtClean="0">
                <a:latin typeface="+mj-lt"/>
                <a:cs typeface="Arial" charset="0"/>
              </a:rPr>
              <a:t> circuit, oscillates</a:t>
            </a:r>
            <a:endParaRPr lang="en-US" sz="2200" dirty="0">
              <a:latin typeface="+mj-lt"/>
              <a:cs typeface="Arial" charset="0"/>
            </a:endParaRPr>
          </a:p>
          <a:p>
            <a:pPr marL="342900" indent="-342900">
              <a:spcBef>
                <a:spcPct val="20000"/>
              </a:spcBef>
              <a:buFontTx/>
              <a:buChar char="•"/>
            </a:pPr>
            <a:r>
              <a:rPr lang="en-US" sz="2200" dirty="0" smtClean="0">
                <a:latin typeface="+mj-lt"/>
                <a:cs typeface="Arial" charset="0"/>
              </a:rPr>
              <a:t>Period </a:t>
            </a:r>
            <a:r>
              <a:rPr lang="en-US" sz="2200" dirty="0">
                <a:latin typeface="+mj-lt"/>
                <a:cs typeface="Arial" charset="0"/>
              </a:rPr>
              <a:t>depends on </a:t>
            </a:r>
            <a:r>
              <a:rPr lang="en-US" sz="2200" dirty="0" smtClean="0">
                <a:latin typeface="+mj-lt"/>
                <a:cs typeface="Arial" charset="0"/>
              </a:rPr>
              <a:t>inverter delay</a:t>
            </a:r>
            <a:endParaRPr lang="en-US" sz="2200" dirty="0">
              <a:latin typeface="+mj-lt"/>
              <a:cs typeface="Arial" charset="0"/>
            </a:endParaRPr>
          </a:p>
          <a:p>
            <a:pPr marL="342900" indent="-342900">
              <a:spcBef>
                <a:spcPct val="20000"/>
              </a:spcBef>
              <a:buFontTx/>
              <a:buChar char="•"/>
            </a:pPr>
            <a:r>
              <a:rPr lang="en-US" sz="2200" dirty="0" smtClean="0">
                <a:latin typeface="+mj-lt"/>
                <a:cs typeface="Arial" charset="0"/>
              </a:rPr>
              <a:t>It </a:t>
            </a:r>
            <a:r>
              <a:rPr lang="en-US" sz="2200" dirty="0">
                <a:latin typeface="+mj-lt"/>
                <a:cs typeface="Arial" charset="0"/>
              </a:rPr>
              <a:t>has a </a:t>
            </a:r>
            <a:r>
              <a:rPr lang="en-US" sz="2200" b="1" i="1" dirty="0">
                <a:latin typeface="+mj-lt"/>
                <a:cs typeface="Arial" charset="0"/>
              </a:rPr>
              <a:t>cyclic path</a:t>
            </a:r>
            <a:r>
              <a:rPr lang="en-US" sz="2200" dirty="0">
                <a:latin typeface="+mj-lt"/>
                <a:cs typeface="Arial" charset="0"/>
              </a:rPr>
              <a:t>: output fed back to input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2807312058"/>
              </p:ext>
            </p:extLst>
          </p:nvPr>
        </p:nvGraphicFramePr>
        <p:xfrm>
          <a:off x="5943600" y="3033906"/>
          <a:ext cx="2971800" cy="1461894"/>
        </p:xfrm>
        <a:graphic>
          <a:graphicData uri="http://schemas.openxmlformats.org/presentationml/2006/ole">
            <mc:AlternateContent xmlns:mc="http://schemas.openxmlformats.org/markup-compatibility/2006">
              <mc:Choice xmlns:v="urn:schemas-microsoft-com:vml" Requires="v">
                <p:oleObj spid="_x0000_s203824" name="VISIO" r:id="rId10" imgW="1744980" imgH="856488" progId="Visio.Drawing.6">
                  <p:embed/>
                </p:oleObj>
              </mc:Choice>
              <mc:Fallback>
                <p:oleObj name="VISIO" r:id="rId10" imgW="1744980" imgH="856488"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3033906"/>
                        <a:ext cx="2971800" cy="1461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8478478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Breaks cyclic paths by </a:t>
            </a:r>
            <a:r>
              <a:rPr lang="en-US" sz="2400" b="1" dirty="0">
                <a:latin typeface="+mj-lt"/>
                <a:cs typeface="Arial" charset="0"/>
              </a:rPr>
              <a:t>inserting registers</a:t>
            </a:r>
          </a:p>
          <a:p>
            <a:pPr marL="342900" indent="-342900">
              <a:spcBef>
                <a:spcPct val="20000"/>
              </a:spcBef>
              <a:buFontTx/>
              <a:buChar char="•"/>
            </a:pPr>
            <a:r>
              <a:rPr lang="en-US" sz="2400" dirty="0" smtClean="0">
                <a:latin typeface="+mj-lt"/>
                <a:cs typeface="Arial" charset="0"/>
              </a:rPr>
              <a:t>Registers </a:t>
            </a:r>
            <a:r>
              <a:rPr lang="en-US" sz="2400" dirty="0">
                <a:latin typeface="+mj-lt"/>
                <a:cs typeface="Arial" charset="0"/>
              </a:rPr>
              <a:t>contain </a:t>
            </a:r>
            <a:r>
              <a:rPr lang="en-US" sz="2400" b="1" dirty="0" smtClean="0">
                <a:latin typeface="+mj-lt"/>
                <a:cs typeface="Arial" charset="0"/>
              </a:rPr>
              <a:t>state</a:t>
            </a:r>
            <a:r>
              <a:rPr lang="en-US" sz="2400" dirty="0" smtClean="0">
                <a:latin typeface="+mj-lt"/>
                <a:cs typeface="Arial" charset="0"/>
              </a:rPr>
              <a:t> </a:t>
            </a:r>
            <a:r>
              <a:rPr lang="en-US" sz="2400" dirty="0">
                <a:latin typeface="+mj-lt"/>
                <a:cs typeface="Arial" charset="0"/>
              </a:rPr>
              <a:t>of the system</a:t>
            </a:r>
          </a:p>
          <a:p>
            <a:pPr marL="342900" indent="-342900">
              <a:spcBef>
                <a:spcPct val="20000"/>
              </a:spcBef>
              <a:buFontTx/>
              <a:buChar char="•"/>
            </a:pPr>
            <a:r>
              <a:rPr lang="en-US" sz="2400" dirty="0" smtClean="0">
                <a:latin typeface="+mj-lt"/>
                <a:cs typeface="Arial" charset="0"/>
              </a:rPr>
              <a:t>State </a:t>
            </a:r>
            <a:r>
              <a:rPr lang="en-US" sz="2400" dirty="0">
                <a:latin typeface="+mj-lt"/>
                <a:cs typeface="Arial" charset="0"/>
              </a:rPr>
              <a:t>changes at </a:t>
            </a:r>
            <a:r>
              <a:rPr lang="en-US" sz="2400" dirty="0" smtClean="0">
                <a:latin typeface="+mj-lt"/>
                <a:cs typeface="Arial" charset="0"/>
              </a:rPr>
              <a:t>clock edge</a:t>
            </a:r>
            <a:r>
              <a:rPr lang="en-US" sz="2400" dirty="0">
                <a:latin typeface="+mj-lt"/>
                <a:cs typeface="Arial" charset="0"/>
              </a:rPr>
              <a:t>:</a:t>
            </a:r>
            <a:r>
              <a:rPr lang="en-US" sz="2400" dirty="0" smtClean="0">
                <a:latin typeface="+mj-lt"/>
                <a:cs typeface="Arial" charset="0"/>
              </a:rPr>
              <a:t> system </a:t>
            </a:r>
            <a:r>
              <a:rPr lang="en-US" sz="2400" b="1" dirty="0" smtClean="0">
                <a:latin typeface="+mj-lt"/>
                <a:cs typeface="Arial" charset="0"/>
              </a:rPr>
              <a:t>synchronized</a:t>
            </a:r>
            <a:r>
              <a:rPr lang="en-US" sz="2400" dirty="0" smtClean="0">
                <a:latin typeface="+mj-lt"/>
                <a:cs typeface="Arial" charset="0"/>
              </a:rPr>
              <a:t>  to the clock</a:t>
            </a:r>
            <a:endParaRPr lang="en-US" sz="2400" dirty="0">
              <a:latin typeface="+mj-lt"/>
              <a:cs typeface="Arial" charset="0"/>
            </a:endParaRPr>
          </a:p>
          <a:p>
            <a:pPr marL="342900" indent="-342900">
              <a:spcBef>
                <a:spcPct val="20000"/>
              </a:spcBef>
              <a:buFontTx/>
              <a:buChar char="•"/>
            </a:pPr>
            <a:r>
              <a:rPr lang="en-US" sz="2400" b="1" dirty="0">
                <a:latin typeface="+mj-lt"/>
                <a:cs typeface="Arial" charset="0"/>
              </a:rPr>
              <a:t>Rules</a:t>
            </a:r>
            <a:r>
              <a:rPr lang="en-US" sz="2400" dirty="0">
                <a:latin typeface="+mj-lt"/>
                <a:cs typeface="Arial" charset="0"/>
              </a:rPr>
              <a:t> of synchronous sequential circuit composition:</a:t>
            </a:r>
          </a:p>
          <a:p>
            <a:pPr marL="742950" lvl="1" indent="-285750">
              <a:spcBef>
                <a:spcPct val="20000"/>
              </a:spcBef>
              <a:buFontTx/>
              <a:buChar char="–"/>
            </a:pPr>
            <a:r>
              <a:rPr lang="en-US" sz="2000" dirty="0">
                <a:latin typeface="+mj-lt"/>
                <a:cs typeface="Arial" charset="0"/>
              </a:rPr>
              <a:t>Every circuit element is either a register or a combinational circuit</a:t>
            </a:r>
          </a:p>
          <a:p>
            <a:pPr marL="742950" lvl="1" indent="-285750">
              <a:spcBef>
                <a:spcPct val="20000"/>
              </a:spcBef>
              <a:buFontTx/>
              <a:buChar char="–"/>
            </a:pPr>
            <a:r>
              <a:rPr lang="en-US" sz="2000" dirty="0">
                <a:latin typeface="+mj-lt"/>
                <a:cs typeface="Arial" charset="0"/>
              </a:rPr>
              <a:t>At least one circuit element is a register</a:t>
            </a:r>
          </a:p>
          <a:p>
            <a:pPr marL="742950" lvl="1" indent="-285750">
              <a:spcBef>
                <a:spcPct val="20000"/>
              </a:spcBef>
              <a:buFontTx/>
              <a:buChar char="–"/>
            </a:pPr>
            <a:r>
              <a:rPr lang="en-US" sz="2000" dirty="0">
                <a:latin typeface="+mj-lt"/>
                <a:cs typeface="Arial" charset="0"/>
              </a:rPr>
              <a:t>All registers receive the same clock signal</a:t>
            </a:r>
          </a:p>
          <a:p>
            <a:pPr marL="742950" lvl="1" indent="-285750">
              <a:spcBef>
                <a:spcPct val="20000"/>
              </a:spcBef>
              <a:buFontTx/>
              <a:buChar char="–"/>
            </a:pPr>
            <a:r>
              <a:rPr lang="en-US" sz="2000" dirty="0">
                <a:latin typeface="+mj-lt"/>
                <a:cs typeface="Arial" charset="0"/>
              </a:rPr>
              <a:t>Every cyclic path contains at least one register</a:t>
            </a:r>
          </a:p>
          <a:p>
            <a:pPr marL="342900" indent="-342900">
              <a:spcBef>
                <a:spcPct val="20000"/>
              </a:spcBef>
              <a:buFontTx/>
              <a:buChar char="•"/>
            </a:pPr>
            <a:r>
              <a:rPr lang="en-US" sz="2400" dirty="0">
                <a:latin typeface="+mj-lt"/>
                <a:cs typeface="Arial" charset="0"/>
              </a:rPr>
              <a:t>Two common synchronous sequential circuits</a:t>
            </a:r>
          </a:p>
          <a:p>
            <a:pPr marL="742950" lvl="1" indent="-285750">
              <a:spcBef>
                <a:spcPct val="20000"/>
              </a:spcBef>
              <a:buFontTx/>
              <a:buChar char="–"/>
            </a:pPr>
            <a:r>
              <a:rPr lang="en-US" sz="2000" b="1" dirty="0">
                <a:latin typeface="+mj-lt"/>
                <a:cs typeface="Arial" charset="0"/>
              </a:rPr>
              <a:t>Finite State Machines (FSMs)</a:t>
            </a:r>
          </a:p>
          <a:p>
            <a:pPr marL="742950" lvl="1" indent="-285750">
              <a:spcBef>
                <a:spcPct val="20000"/>
              </a:spcBef>
              <a:buFontTx/>
              <a:buChar char="–"/>
            </a:pPr>
            <a:r>
              <a:rPr lang="en-US" sz="2000" b="1" dirty="0">
                <a:latin typeface="+mj-lt"/>
                <a:cs typeface="Arial" charset="0"/>
              </a:rPr>
              <a:t>Pipelines</a:t>
            </a:r>
          </a:p>
        </p:txBody>
      </p:sp>
      <p:sp>
        <p:nvSpPr>
          <p:cNvPr id="7" name="TextBox 6"/>
          <p:cNvSpPr txBox="1"/>
          <p:nvPr/>
        </p:nvSpPr>
        <p:spPr>
          <a:xfrm>
            <a:off x="1143000" y="68759"/>
            <a:ext cx="7924800" cy="707886"/>
          </a:xfrm>
          <a:prstGeom prst="rect">
            <a:avLst/>
          </a:prstGeom>
          <a:noFill/>
        </p:spPr>
        <p:txBody>
          <a:bodyPr wrap="square" rtlCol="0">
            <a:spAutoFit/>
          </a:bodyPr>
          <a:lstStyle/>
          <a:p>
            <a:r>
              <a:rPr lang="en-US" sz="4000" dirty="0" smtClean="0">
                <a:solidFill>
                  <a:schemeClr val="bg1"/>
                </a:solidFill>
                <a:latin typeface="+mj-lt"/>
              </a:rPr>
              <a:t>Synchronous Sequential Logic Design</a:t>
            </a:r>
            <a:endParaRPr lang="en-US" sz="4000" dirty="0">
              <a:solidFill>
                <a:schemeClr val="bg1"/>
              </a:solidFill>
              <a:latin typeface="+mj-lt"/>
            </a:endParaRPr>
          </a:p>
        </p:txBody>
      </p:sp>
    </p:spTree>
    <p:extLst>
      <p:ext uri="{BB962C8B-B14F-4D97-AF65-F5344CB8AC3E}">
        <p14:creationId xmlns:p14="http://schemas.microsoft.com/office/powerpoint/2010/main" val="28651769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Grp="1" noChangeArrowheads="1"/>
          </p:cNvSpPr>
          <p:nvPr>
            <p:ph type="body" idx="4294967295"/>
            <p:custDataLst>
              <p:tags r:id="rId1"/>
            </p:custDataLst>
          </p:nvPr>
        </p:nvSpPr>
        <p:spPr>
          <a:xfrm>
            <a:off x="914400" y="1295400"/>
            <a:ext cx="8229600" cy="4525963"/>
          </a:xfrm>
        </p:spPr>
        <p:txBody>
          <a:bodyPr/>
          <a:lstStyle/>
          <a:p>
            <a:r>
              <a:rPr lang="en-US" dirty="0"/>
              <a:t>Outputs of sequential logic depend on current </a:t>
            </a:r>
            <a:r>
              <a:rPr lang="en-US" i="1" dirty="0"/>
              <a:t>and</a:t>
            </a:r>
            <a:r>
              <a:rPr lang="en-US" dirty="0"/>
              <a:t> prior input values – it has </a:t>
            </a:r>
            <a:r>
              <a:rPr lang="en-US" b="1" i="1" dirty="0"/>
              <a:t>memory</a:t>
            </a:r>
            <a:r>
              <a:rPr lang="en-US" dirty="0"/>
              <a:t>.</a:t>
            </a:r>
          </a:p>
          <a:p>
            <a:r>
              <a:rPr lang="en-US" dirty="0"/>
              <a:t>Some definitions:</a:t>
            </a:r>
          </a:p>
          <a:p>
            <a:pPr lvl="1"/>
            <a:r>
              <a:rPr lang="en-US" b="1" dirty="0">
                <a:solidFill>
                  <a:srgbClr val="0070C0"/>
                </a:solidFill>
              </a:rPr>
              <a:t>State: </a:t>
            </a:r>
            <a:r>
              <a:rPr lang="en-US" dirty="0"/>
              <a:t>all the information about a circuit necessary to explain its future behavior</a:t>
            </a:r>
          </a:p>
          <a:p>
            <a:pPr lvl="1"/>
            <a:r>
              <a:rPr lang="en-US" b="1" dirty="0">
                <a:solidFill>
                  <a:srgbClr val="0070C0"/>
                </a:solidFill>
              </a:rPr>
              <a:t>Latches and flip-flops: </a:t>
            </a:r>
            <a:r>
              <a:rPr lang="en-US" dirty="0"/>
              <a:t>state elements that store one bit of state</a:t>
            </a:r>
          </a:p>
          <a:p>
            <a:pPr lvl="1"/>
            <a:r>
              <a:rPr lang="en-US" b="1" dirty="0">
                <a:solidFill>
                  <a:srgbClr val="0070C0"/>
                </a:solidFill>
              </a:rPr>
              <a:t>Synchronous sequential circuits: </a:t>
            </a:r>
            <a:r>
              <a:rPr lang="en-US" dirty="0"/>
              <a:t>combinational logic followed by a bank of flip-flops</a:t>
            </a:r>
            <a:endParaRPr lang="en-GB"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Tree>
    <p:extLst>
      <p:ext uri="{BB962C8B-B14F-4D97-AF65-F5344CB8AC3E}">
        <p14:creationId xmlns:p14="http://schemas.microsoft.com/office/powerpoint/2010/main" val="2932275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98" name="Object 14"/>
          <p:cNvGraphicFramePr>
            <a:graphicFrameLocks noGrp="1" noChangeAspect="1"/>
          </p:cNvGraphicFramePr>
          <p:nvPr>
            <p:ph sz="half" idx="4294967295"/>
            <p:custDataLst>
              <p:tags r:id="rId2"/>
            </p:custDataLst>
            <p:extLst>
              <p:ext uri="{D42A27DB-BD31-4B8C-83A1-F6EECF244321}">
                <p14:modId xmlns:p14="http://schemas.microsoft.com/office/powerpoint/2010/main" val="4270326307"/>
              </p:ext>
            </p:extLst>
          </p:nvPr>
        </p:nvGraphicFramePr>
        <p:xfrm>
          <a:off x="5867400" y="1219200"/>
          <a:ext cx="2971800" cy="1560513"/>
        </p:xfrm>
        <a:graphic>
          <a:graphicData uri="http://schemas.openxmlformats.org/presentationml/2006/ole">
            <mc:AlternateContent xmlns:mc="http://schemas.openxmlformats.org/markup-compatibility/2006">
              <mc:Choice xmlns:v="urn:schemas-microsoft-com:vml" Requires="v">
                <p:oleObj spid="_x0000_s149581" name="VISIO" r:id="rId9" imgW="1484640" imgH="779760" progId="Visio.Drawing.6">
                  <p:embed/>
                </p:oleObj>
              </mc:Choice>
              <mc:Fallback>
                <p:oleObj name="VISIO" r:id="rId9" imgW="1484640" imgH="7797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219200"/>
                        <a:ext cx="2971800" cy="1560513"/>
                      </a:xfrm>
                      <a:prstGeom prst="rect">
                        <a:avLst/>
                      </a:prstGeom>
                    </p:spPr>
                  </p:pic>
                </p:oleObj>
              </mc:Fallback>
            </mc:AlternateContent>
          </a:graphicData>
        </a:graphic>
      </p:graphicFrame>
      <p:graphicFrame>
        <p:nvGraphicFramePr>
          <p:cNvPr id="989203" name="Object 19"/>
          <p:cNvGraphicFramePr>
            <a:graphicFrameLocks noGrp="1" noChangeAspect="1"/>
          </p:cNvGraphicFramePr>
          <p:nvPr>
            <p:ph sz="quarter" idx="4294967295"/>
            <p:custDataLst>
              <p:tags r:id="rId3"/>
            </p:custDataLst>
            <p:extLst>
              <p:ext uri="{D42A27DB-BD31-4B8C-83A1-F6EECF244321}">
                <p14:modId xmlns:p14="http://schemas.microsoft.com/office/powerpoint/2010/main" val="737569374"/>
              </p:ext>
            </p:extLst>
          </p:nvPr>
        </p:nvGraphicFramePr>
        <p:xfrm>
          <a:off x="1389185" y="4953000"/>
          <a:ext cx="2819400" cy="1601788"/>
        </p:xfrm>
        <a:graphic>
          <a:graphicData uri="http://schemas.openxmlformats.org/presentationml/2006/ole">
            <mc:AlternateContent xmlns:mc="http://schemas.openxmlformats.org/markup-compatibility/2006">
              <mc:Choice xmlns:v="urn:schemas-microsoft-com:vml" Requires="v">
                <p:oleObj spid="_x0000_s149582" name="VISIO" r:id="rId11" imgW="1286640" imgH="730080" progId="Visio.Drawing.6">
                  <p:embed/>
                </p:oleObj>
              </mc:Choice>
              <mc:Fallback>
                <p:oleObj name="VISIO" r:id="rId11" imgW="1286640" imgH="73008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9185" y="4953000"/>
                        <a:ext cx="2819400" cy="1601788"/>
                      </a:xfrm>
                      <a:prstGeom prst="rect">
                        <a:avLst/>
                      </a:prstGeom>
                    </p:spPr>
                  </p:pic>
                </p:oleObj>
              </mc:Fallback>
            </mc:AlternateContent>
          </a:graphicData>
        </a:graphic>
      </p:graphicFrame>
      <p:graphicFrame>
        <p:nvGraphicFramePr>
          <p:cNvPr id="989204" name="Object 20"/>
          <p:cNvGraphicFramePr>
            <a:graphicFrameLocks noGrp="1" noChangeAspect="1"/>
          </p:cNvGraphicFramePr>
          <p:nvPr>
            <p:ph sz="quarter" idx="4294967295"/>
            <p:custDataLst>
              <p:tags r:id="rId4"/>
            </p:custDataLst>
            <p:extLst>
              <p:ext uri="{D42A27DB-BD31-4B8C-83A1-F6EECF244321}">
                <p14:modId xmlns:p14="http://schemas.microsoft.com/office/powerpoint/2010/main" val="3435212621"/>
              </p:ext>
            </p:extLst>
          </p:nvPr>
        </p:nvGraphicFramePr>
        <p:xfrm>
          <a:off x="4343400" y="4953000"/>
          <a:ext cx="3048000" cy="1635125"/>
        </p:xfrm>
        <a:graphic>
          <a:graphicData uri="http://schemas.openxmlformats.org/presentationml/2006/ole">
            <mc:AlternateContent xmlns:mc="http://schemas.openxmlformats.org/markup-compatibility/2006">
              <mc:Choice xmlns:v="urn:schemas-microsoft-com:vml" Requires="v">
                <p:oleObj spid="_x0000_s149583" name="VISIO" r:id="rId13" imgW="1360440" imgH="730080" progId="Visio.Drawing.6">
                  <p:embed/>
                </p:oleObj>
              </mc:Choice>
              <mc:Fallback>
                <p:oleObj name="VISIO" r:id="rId13" imgW="1360440" imgH="73008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4953000"/>
                        <a:ext cx="3048000" cy="1635125"/>
                      </a:xfrm>
                      <a:prstGeom prst="rect">
                        <a:avLst/>
                      </a:prstGeom>
                    </p:spPr>
                  </p:pic>
                </p:oleObj>
              </mc:Fallback>
            </mc:AlternateContent>
          </a:graphicData>
        </a:graphic>
      </p:graphicFrame>
      <p:sp>
        <p:nvSpPr>
          <p:cNvPr id="98918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8" name="Rectangle 4"/>
          <p:cNvSpPr>
            <a:spLocks noChangeArrowheads="1"/>
          </p:cNvSpPr>
          <p:nvPr>
            <p:custDataLst>
              <p:tags r:id="rId6"/>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Consists of:</a:t>
            </a:r>
          </a:p>
          <a:p>
            <a:pPr marL="742950" lvl="1" indent="-285750">
              <a:spcBef>
                <a:spcPct val="20000"/>
              </a:spcBef>
              <a:buFontTx/>
              <a:buChar char="–"/>
            </a:pPr>
            <a:r>
              <a:rPr lang="en-US" sz="3200" b="1" dirty="0">
                <a:latin typeface="+mj-lt"/>
                <a:cs typeface="Arial" charset="0"/>
              </a:rPr>
              <a:t>State </a:t>
            </a:r>
            <a:r>
              <a:rPr lang="en-US" sz="3200" b="1" dirty="0" smtClean="0">
                <a:latin typeface="+mj-lt"/>
                <a:cs typeface="Arial" charset="0"/>
              </a:rPr>
              <a:t>register</a:t>
            </a:r>
            <a:endParaRPr lang="en-US" sz="3200" b="1" dirty="0">
              <a:latin typeface="+mj-lt"/>
              <a:cs typeface="Arial" charset="0"/>
            </a:endParaRPr>
          </a:p>
          <a:p>
            <a:pPr marL="1143000" lvl="2" indent="-228600">
              <a:spcBef>
                <a:spcPct val="20000"/>
              </a:spcBef>
              <a:buFontTx/>
              <a:buChar char="•"/>
            </a:pPr>
            <a:r>
              <a:rPr lang="en-US" sz="2600" dirty="0">
                <a:latin typeface="+mj-lt"/>
                <a:cs typeface="Arial" charset="0"/>
              </a:rPr>
              <a:t>Stores </a:t>
            </a:r>
            <a:r>
              <a:rPr lang="en-US" sz="2600" dirty="0" smtClean="0">
                <a:latin typeface="+mj-lt"/>
                <a:cs typeface="Arial" charset="0"/>
              </a:rPr>
              <a:t>current state </a:t>
            </a:r>
            <a:endParaRPr lang="en-US" sz="2600" dirty="0">
              <a:latin typeface="+mj-lt"/>
              <a:cs typeface="Arial" charset="0"/>
            </a:endParaRPr>
          </a:p>
          <a:p>
            <a:pPr marL="1143000" lvl="2" indent="-228600">
              <a:spcBef>
                <a:spcPct val="20000"/>
              </a:spcBef>
              <a:buFontTx/>
              <a:buChar char="•"/>
            </a:pPr>
            <a:r>
              <a:rPr lang="en-US" sz="2600" dirty="0">
                <a:latin typeface="+mj-lt"/>
                <a:cs typeface="Arial" charset="0"/>
              </a:rPr>
              <a:t>Loads </a:t>
            </a:r>
            <a:r>
              <a:rPr lang="en-US" sz="2600" dirty="0" smtClean="0">
                <a:latin typeface="+mj-lt"/>
                <a:cs typeface="Arial" charset="0"/>
              </a:rPr>
              <a:t>next </a:t>
            </a:r>
            <a:r>
              <a:rPr lang="en-US" sz="2600" dirty="0">
                <a:latin typeface="+mj-lt"/>
                <a:cs typeface="Arial" charset="0"/>
              </a:rPr>
              <a:t>state at </a:t>
            </a:r>
            <a:r>
              <a:rPr lang="en-US" sz="2600" dirty="0" smtClean="0">
                <a:latin typeface="+mj-lt"/>
                <a:cs typeface="Arial" charset="0"/>
              </a:rPr>
              <a:t>clock edge</a:t>
            </a:r>
            <a:endParaRPr lang="en-US" sz="2600" dirty="0">
              <a:latin typeface="+mj-lt"/>
              <a:cs typeface="Arial" charset="0"/>
            </a:endParaRPr>
          </a:p>
          <a:p>
            <a:pPr marL="742950" lvl="1" indent="-285750">
              <a:spcBef>
                <a:spcPct val="20000"/>
              </a:spcBef>
              <a:buFontTx/>
              <a:buChar char="–"/>
            </a:pPr>
            <a:r>
              <a:rPr lang="en-US" sz="3200" b="1" dirty="0">
                <a:latin typeface="+mj-lt"/>
                <a:cs typeface="Arial" charset="0"/>
              </a:rPr>
              <a:t>Combinational </a:t>
            </a:r>
            <a:r>
              <a:rPr lang="en-US" sz="3200" b="1" dirty="0" smtClean="0">
                <a:latin typeface="+mj-lt"/>
                <a:cs typeface="Arial" charset="0"/>
              </a:rPr>
              <a:t>logic</a:t>
            </a:r>
            <a:endParaRPr lang="en-US" sz="3200" b="1" dirty="0">
              <a:latin typeface="+mj-lt"/>
              <a:cs typeface="Arial" charset="0"/>
            </a:endParaRPr>
          </a:p>
          <a:p>
            <a:pPr marL="1143000" lvl="2" indent="-228600">
              <a:spcBef>
                <a:spcPct val="20000"/>
              </a:spcBef>
              <a:buFontTx/>
              <a:buChar char="•"/>
            </a:pPr>
            <a:r>
              <a:rPr lang="en-US" sz="2600" dirty="0">
                <a:latin typeface="+mj-lt"/>
                <a:cs typeface="Arial" charset="0"/>
              </a:rPr>
              <a:t>Computes the next state</a:t>
            </a:r>
          </a:p>
          <a:p>
            <a:pPr marL="1143000" lvl="2" indent="-228600">
              <a:spcBef>
                <a:spcPct val="20000"/>
              </a:spcBef>
              <a:buFontTx/>
              <a:buChar char="•"/>
            </a:pPr>
            <a:r>
              <a:rPr lang="en-US" sz="2600" dirty="0">
                <a:latin typeface="+mj-lt"/>
                <a:cs typeface="Arial" charset="0"/>
              </a:rPr>
              <a:t>Computes the outputs</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 (FSM)</a:t>
            </a:r>
            <a:endParaRPr lang="en-US" sz="4400" dirty="0">
              <a:solidFill>
                <a:schemeClr val="bg1"/>
              </a:solidFill>
              <a:latin typeface="+mj-lt"/>
            </a:endParaRPr>
          </a:p>
        </p:txBody>
      </p:sp>
    </p:spTree>
    <p:extLst>
      <p:ext uri="{BB962C8B-B14F-4D97-AF65-F5344CB8AC3E}">
        <p14:creationId xmlns:p14="http://schemas.microsoft.com/office/powerpoint/2010/main" val="137888462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2"/>
            </p:custDataLst>
            <p:extLst>
              <p:ext uri="{D42A27DB-BD31-4B8C-83A1-F6EECF244321}">
                <p14:modId xmlns:p14="http://schemas.microsoft.com/office/powerpoint/2010/main" val="2239553577"/>
              </p:ext>
            </p:extLst>
          </p:nvPr>
        </p:nvGraphicFramePr>
        <p:xfrm>
          <a:off x="1828800" y="2904026"/>
          <a:ext cx="5638800" cy="3490912"/>
        </p:xfrm>
        <a:graphic>
          <a:graphicData uri="http://schemas.openxmlformats.org/presentationml/2006/ole">
            <mc:AlternateContent xmlns:mc="http://schemas.openxmlformats.org/markup-compatibility/2006">
              <mc:Choice xmlns:v="urn:schemas-microsoft-com:vml" Requires="v">
                <p:oleObj spid="_x0000_s150556" name="VISIO" r:id="rId7" imgW="2613600" imgH="1617480" progId="Visio.Drawing.6">
                  <p:embed/>
                </p:oleObj>
              </mc:Choice>
              <mc:Fallback>
                <p:oleObj name="VISIO" r:id="rId7" imgW="2613600" imgH="16174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04026"/>
                        <a:ext cx="5638800" cy="3490912"/>
                      </a:xfrm>
                      <a:prstGeom prst="rect">
                        <a:avLst/>
                      </a:prstGeom>
                    </p:spPr>
                  </p:pic>
                </p:oleObj>
              </mc:Fallback>
            </mc:AlternateContent>
          </a:graphicData>
        </a:graphic>
      </p:graphicFrame>
      <p:sp>
        <p:nvSpPr>
          <p:cNvPr id="9922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Next state </a:t>
            </a:r>
            <a:r>
              <a:rPr lang="en-US" sz="2400" dirty="0" smtClean="0">
                <a:latin typeface="+mj-lt"/>
                <a:cs typeface="Arial" charset="0"/>
              </a:rPr>
              <a:t>determined </a:t>
            </a:r>
            <a:r>
              <a:rPr lang="en-US" sz="2400" dirty="0">
                <a:latin typeface="+mj-lt"/>
                <a:cs typeface="Arial" charset="0"/>
              </a:rPr>
              <a:t>by </a:t>
            </a:r>
            <a:r>
              <a:rPr lang="en-US" sz="2400" dirty="0" smtClean="0">
                <a:latin typeface="+mj-lt"/>
                <a:cs typeface="Arial" charset="0"/>
              </a:rPr>
              <a:t>current </a:t>
            </a:r>
            <a:r>
              <a:rPr lang="en-US" sz="2400" dirty="0">
                <a:latin typeface="+mj-lt"/>
                <a:cs typeface="Arial" charset="0"/>
              </a:rPr>
              <a:t>state and </a:t>
            </a:r>
            <a:r>
              <a:rPr lang="en-US" sz="2400" dirty="0" smtClean="0">
                <a:latin typeface="+mj-lt"/>
                <a:cs typeface="Arial" charset="0"/>
              </a:rPr>
              <a:t>inputs</a:t>
            </a:r>
            <a:endParaRPr lang="en-US" sz="2400" dirty="0">
              <a:latin typeface="+mj-lt"/>
              <a:cs typeface="Arial" charset="0"/>
            </a:endParaRPr>
          </a:p>
          <a:p>
            <a:pPr marL="342900" indent="-342900">
              <a:spcBef>
                <a:spcPct val="20000"/>
              </a:spcBef>
              <a:buFontTx/>
              <a:buChar char="•"/>
            </a:pPr>
            <a:r>
              <a:rPr lang="en-US" sz="2400" dirty="0">
                <a:latin typeface="+mj-lt"/>
                <a:cs typeface="Arial" charset="0"/>
              </a:rPr>
              <a:t>Two types of finite state machines differ in </a:t>
            </a:r>
            <a:r>
              <a:rPr lang="en-US" sz="2400" dirty="0" smtClean="0">
                <a:latin typeface="+mj-lt"/>
                <a:cs typeface="Arial" charset="0"/>
              </a:rPr>
              <a:t>output </a:t>
            </a:r>
            <a:r>
              <a:rPr lang="en-US" sz="2400" dirty="0">
                <a:latin typeface="+mj-lt"/>
                <a:cs typeface="Arial" charset="0"/>
              </a:rPr>
              <a:t>logic:</a:t>
            </a:r>
          </a:p>
          <a:p>
            <a:pPr marL="742950" lvl="1" indent="-285750">
              <a:spcBef>
                <a:spcPct val="20000"/>
              </a:spcBef>
              <a:buFontTx/>
              <a:buChar char="–"/>
            </a:pPr>
            <a:r>
              <a:rPr lang="en-US" sz="2000" b="1" dirty="0">
                <a:solidFill>
                  <a:srgbClr val="0070C0"/>
                </a:solidFill>
                <a:latin typeface="+mj-lt"/>
                <a:cs typeface="Arial" charset="0"/>
              </a:rPr>
              <a:t>Moore FSM: </a:t>
            </a:r>
            <a:r>
              <a:rPr lang="en-US" sz="2000" dirty="0">
                <a:latin typeface="+mj-lt"/>
                <a:cs typeface="Arial" charset="0"/>
              </a:rPr>
              <a:t>outputs depend only on </a:t>
            </a:r>
            <a:r>
              <a:rPr lang="en-US" sz="2000" dirty="0" smtClean="0">
                <a:latin typeface="+mj-lt"/>
                <a:cs typeface="Arial" charset="0"/>
              </a:rPr>
              <a:t>current </a:t>
            </a:r>
            <a:r>
              <a:rPr lang="en-US" sz="2000" dirty="0">
                <a:latin typeface="+mj-lt"/>
                <a:cs typeface="Arial" charset="0"/>
              </a:rPr>
              <a:t>state</a:t>
            </a:r>
          </a:p>
          <a:p>
            <a:pPr marL="742950" lvl="1" indent="-285750">
              <a:spcBef>
                <a:spcPct val="20000"/>
              </a:spcBef>
              <a:buFontTx/>
              <a:buChar char="–"/>
            </a:pPr>
            <a:r>
              <a:rPr lang="en-US" sz="2000" b="1" dirty="0">
                <a:solidFill>
                  <a:srgbClr val="0070C0"/>
                </a:solidFill>
                <a:latin typeface="+mj-lt"/>
                <a:cs typeface="Arial" charset="0"/>
              </a:rPr>
              <a:t>Mealy FSM: </a:t>
            </a:r>
            <a:r>
              <a:rPr lang="en-US" sz="2000" dirty="0">
                <a:latin typeface="+mj-lt"/>
                <a:cs typeface="Arial" charset="0"/>
              </a:rPr>
              <a:t>outputs depend on </a:t>
            </a:r>
            <a:r>
              <a:rPr lang="en-US" sz="2000" dirty="0" smtClean="0">
                <a:latin typeface="+mj-lt"/>
                <a:cs typeface="Arial" charset="0"/>
              </a:rPr>
              <a:t>current </a:t>
            </a:r>
            <a:r>
              <a:rPr lang="en-US" sz="2000" dirty="0">
                <a:latin typeface="+mj-lt"/>
                <a:cs typeface="Arial" charset="0"/>
              </a:rPr>
              <a:t>state </a:t>
            </a:r>
            <a:r>
              <a:rPr lang="en-US" sz="2000" i="1" dirty="0">
                <a:latin typeface="+mj-lt"/>
                <a:cs typeface="Arial" charset="0"/>
              </a:rPr>
              <a:t>and</a:t>
            </a:r>
            <a:r>
              <a:rPr lang="en-US" sz="2000" dirty="0">
                <a:latin typeface="+mj-lt"/>
                <a:cs typeface="Arial" charset="0"/>
              </a:rPr>
              <a:t> </a:t>
            </a:r>
            <a:r>
              <a:rPr lang="en-US" sz="2000" dirty="0" smtClean="0">
                <a:latin typeface="+mj-lt"/>
                <a:cs typeface="Arial" charset="0"/>
              </a:rPr>
              <a:t>inputs</a:t>
            </a:r>
            <a:endParaRPr lang="en-US" sz="2000" dirty="0">
              <a:latin typeface="+mj-lt"/>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Machines (FSMs)</a:t>
            </a:r>
            <a:endParaRPr lang="en-US" sz="4400" dirty="0">
              <a:solidFill>
                <a:schemeClr val="bg1"/>
              </a:solidFill>
              <a:latin typeface="+mj-lt"/>
            </a:endParaRPr>
          </a:p>
        </p:txBody>
      </p:sp>
    </p:spTree>
    <p:extLst>
      <p:ext uri="{BB962C8B-B14F-4D97-AF65-F5344CB8AC3E}">
        <p14:creationId xmlns:p14="http://schemas.microsoft.com/office/powerpoint/2010/main" val="18792304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838200" y="9144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 typeface="+mj-lt"/>
              <a:buAutoNum type="arabicPeriod"/>
            </a:pPr>
            <a:r>
              <a:rPr lang="en-US" sz="2600" dirty="0">
                <a:latin typeface="+mj-lt"/>
                <a:cs typeface="Arial" charset="0"/>
              </a:rPr>
              <a:t>Identify </a:t>
            </a:r>
            <a:r>
              <a:rPr lang="en-US" sz="2600" b="1" dirty="0" smtClean="0">
                <a:latin typeface="+mj-lt"/>
                <a:cs typeface="Arial" charset="0"/>
              </a:rPr>
              <a:t>inputs</a:t>
            </a:r>
            <a:r>
              <a:rPr lang="en-US" sz="2600" dirty="0" smtClean="0">
                <a:latin typeface="+mj-lt"/>
                <a:cs typeface="Arial" charset="0"/>
              </a:rPr>
              <a:t> </a:t>
            </a:r>
            <a:r>
              <a:rPr lang="en-US" sz="2600" dirty="0">
                <a:latin typeface="+mj-lt"/>
                <a:cs typeface="Arial" charset="0"/>
              </a:rPr>
              <a:t>and </a:t>
            </a:r>
            <a:r>
              <a:rPr lang="en-US" sz="2600" b="1" dirty="0">
                <a:latin typeface="+mj-lt"/>
                <a:cs typeface="Arial" charset="0"/>
              </a:rPr>
              <a:t>outputs</a:t>
            </a:r>
          </a:p>
          <a:p>
            <a:pPr marL="533400" indent="-533400">
              <a:spcBef>
                <a:spcPct val="20000"/>
              </a:spcBef>
              <a:buFont typeface="+mj-lt"/>
              <a:buAutoNum type="arabicPeriod"/>
            </a:pPr>
            <a:r>
              <a:rPr lang="en-US" sz="2600" dirty="0">
                <a:latin typeface="+mj-lt"/>
                <a:cs typeface="Arial" charset="0"/>
              </a:rPr>
              <a:t>Sketch </a:t>
            </a:r>
            <a:r>
              <a:rPr lang="en-US" sz="2600" b="1" dirty="0" smtClean="0">
                <a:latin typeface="+mj-lt"/>
                <a:cs typeface="Arial" charset="0"/>
              </a:rPr>
              <a:t>state </a:t>
            </a:r>
            <a:r>
              <a:rPr lang="en-US" sz="2600" b="1" dirty="0">
                <a:latin typeface="+mj-lt"/>
                <a:cs typeface="Arial" charset="0"/>
              </a:rPr>
              <a:t>transition diagram</a:t>
            </a:r>
          </a:p>
          <a:p>
            <a:pPr marL="533400" indent="-533400">
              <a:spcBef>
                <a:spcPct val="20000"/>
              </a:spcBef>
              <a:buFont typeface="+mj-lt"/>
              <a:buAutoNum type="arabicPeriod"/>
            </a:pPr>
            <a:r>
              <a:rPr lang="en-US" sz="2600" dirty="0">
                <a:latin typeface="+mj-lt"/>
                <a:cs typeface="Arial" charset="0"/>
              </a:rPr>
              <a:t>Write </a:t>
            </a:r>
            <a:r>
              <a:rPr lang="en-US" sz="2600" b="1" dirty="0" smtClean="0">
                <a:latin typeface="+mj-lt"/>
                <a:cs typeface="Arial" charset="0"/>
              </a:rPr>
              <a:t>state </a:t>
            </a:r>
            <a:r>
              <a:rPr lang="en-US" sz="2600" b="1" dirty="0">
                <a:latin typeface="+mj-lt"/>
                <a:cs typeface="Arial" charset="0"/>
              </a:rPr>
              <a:t>transition table</a:t>
            </a:r>
          </a:p>
          <a:p>
            <a:pPr marL="533400" indent="-533400">
              <a:spcBef>
                <a:spcPct val="20000"/>
              </a:spcBef>
              <a:buFont typeface="+mj-lt"/>
              <a:buAutoNum type="arabicPeriod"/>
            </a:pPr>
            <a:r>
              <a:rPr lang="en-US" sz="2600" dirty="0">
                <a:latin typeface="+mj-lt"/>
                <a:cs typeface="Arial" charset="0"/>
              </a:rPr>
              <a:t>Select </a:t>
            </a:r>
            <a:r>
              <a:rPr lang="en-US" sz="2600" b="1" dirty="0">
                <a:latin typeface="+mj-lt"/>
                <a:cs typeface="Arial" charset="0"/>
              </a:rPr>
              <a:t>state encodings</a:t>
            </a:r>
          </a:p>
          <a:p>
            <a:pPr marL="533400" indent="-533400">
              <a:spcBef>
                <a:spcPct val="20000"/>
              </a:spcBef>
              <a:buFont typeface="+mj-lt"/>
              <a:buAutoNum type="arabicPeriod"/>
            </a:pPr>
            <a:r>
              <a:rPr lang="en-US" sz="2600" dirty="0">
                <a:latin typeface="+mj-lt"/>
                <a:cs typeface="Arial" charset="0"/>
              </a:rPr>
              <a:t>For </a:t>
            </a:r>
            <a:r>
              <a:rPr lang="en-US" sz="2600" dirty="0" smtClean="0">
                <a:latin typeface="+mj-lt"/>
                <a:cs typeface="Arial" charset="0"/>
              </a:rPr>
              <a:t>Moore </a:t>
            </a:r>
            <a:r>
              <a:rPr lang="en-US" sz="2600" dirty="0">
                <a:latin typeface="+mj-lt"/>
                <a:cs typeface="Arial" charset="0"/>
              </a:rPr>
              <a:t>machine:</a:t>
            </a:r>
          </a:p>
          <a:p>
            <a:pPr marL="914400" lvl="1" indent="-457200">
              <a:spcBef>
                <a:spcPct val="20000"/>
              </a:spcBef>
              <a:buFont typeface="+mj-lt"/>
              <a:buAutoNum type="arabicPeriod"/>
            </a:pPr>
            <a:r>
              <a:rPr lang="en-US" sz="2200" dirty="0">
                <a:latin typeface="+mj-lt"/>
                <a:cs typeface="Arial" charset="0"/>
              </a:rPr>
              <a:t>Rewrite </a:t>
            </a:r>
            <a:r>
              <a:rPr lang="en-US" sz="2200" dirty="0" smtClean="0">
                <a:latin typeface="+mj-lt"/>
                <a:cs typeface="Arial" charset="0"/>
              </a:rPr>
              <a:t>state </a:t>
            </a:r>
            <a:r>
              <a:rPr lang="en-US" sz="2200" dirty="0">
                <a:latin typeface="+mj-lt"/>
                <a:cs typeface="Arial" charset="0"/>
              </a:rPr>
              <a:t>transition table with </a:t>
            </a:r>
            <a:r>
              <a:rPr lang="en-US" sz="2200" dirty="0" smtClean="0">
                <a:latin typeface="+mj-lt"/>
                <a:cs typeface="Arial" charset="0"/>
              </a:rPr>
              <a:t>state </a:t>
            </a:r>
            <a:r>
              <a:rPr lang="en-US" sz="2200" b="1" dirty="0">
                <a:latin typeface="+mj-lt"/>
                <a:cs typeface="Arial" charset="0"/>
              </a:rPr>
              <a:t>encodings</a:t>
            </a:r>
          </a:p>
          <a:p>
            <a:pPr marL="914400" lvl="1" indent="-457200">
              <a:spcBef>
                <a:spcPct val="20000"/>
              </a:spcBef>
              <a:buFont typeface="+mj-lt"/>
              <a:buAutoNum type="arabicPeriod"/>
            </a:pPr>
            <a:r>
              <a:rPr lang="en-US" sz="2200" dirty="0">
                <a:latin typeface="+mj-lt"/>
                <a:cs typeface="Arial" charset="0"/>
              </a:rPr>
              <a:t>Write </a:t>
            </a:r>
            <a:r>
              <a:rPr lang="en-US" sz="2200" b="1" dirty="0" smtClean="0">
                <a:latin typeface="+mj-lt"/>
                <a:cs typeface="Arial" charset="0"/>
              </a:rPr>
              <a:t>output </a:t>
            </a:r>
            <a:r>
              <a:rPr lang="en-US" sz="2200" b="1" dirty="0">
                <a:latin typeface="+mj-lt"/>
                <a:cs typeface="Arial" charset="0"/>
              </a:rPr>
              <a:t>table</a:t>
            </a:r>
          </a:p>
          <a:p>
            <a:pPr marL="533400" indent="-533400">
              <a:spcBef>
                <a:spcPct val="20000"/>
              </a:spcBef>
              <a:buFont typeface="+mj-lt"/>
              <a:buAutoNum type="arabicPeriod"/>
            </a:pPr>
            <a:r>
              <a:rPr lang="en-US" sz="2600" dirty="0">
                <a:latin typeface="+mj-lt"/>
                <a:cs typeface="Arial" charset="0"/>
              </a:rPr>
              <a:t>For a Mealy machine:</a:t>
            </a:r>
          </a:p>
          <a:p>
            <a:pPr marL="914400" lvl="1" indent="-457200">
              <a:spcBef>
                <a:spcPct val="20000"/>
              </a:spcBef>
              <a:buFont typeface="+mj-lt"/>
              <a:buAutoNum type="arabicPeriod"/>
            </a:pPr>
            <a:r>
              <a:rPr lang="en-US" sz="2200" dirty="0">
                <a:latin typeface="+mj-lt"/>
                <a:cs typeface="Arial" charset="0"/>
              </a:rPr>
              <a:t>Rewrite </a:t>
            </a:r>
            <a:r>
              <a:rPr lang="en-US" sz="2200" dirty="0" smtClean="0">
                <a:latin typeface="+mj-lt"/>
                <a:cs typeface="Arial" charset="0"/>
              </a:rPr>
              <a:t>combined </a:t>
            </a:r>
            <a:r>
              <a:rPr lang="en-US" sz="2200" dirty="0">
                <a:latin typeface="+mj-lt"/>
                <a:cs typeface="Arial" charset="0"/>
              </a:rPr>
              <a:t>state transition and output table with </a:t>
            </a:r>
            <a:r>
              <a:rPr lang="en-US" sz="2200" dirty="0" smtClean="0">
                <a:latin typeface="+mj-lt"/>
                <a:cs typeface="Arial" charset="0"/>
              </a:rPr>
              <a:t>state </a:t>
            </a:r>
            <a:r>
              <a:rPr lang="en-US" sz="2200" b="1" dirty="0">
                <a:latin typeface="+mj-lt"/>
                <a:cs typeface="Arial" charset="0"/>
              </a:rPr>
              <a:t>encodings</a:t>
            </a:r>
          </a:p>
          <a:p>
            <a:pPr marL="533400" indent="-533400">
              <a:spcBef>
                <a:spcPct val="20000"/>
              </a:spcBef>
              <a:buFont typeface="+mj-lt"/>
              <a:buAutoNum type="arabicPeriod"/>
            </a:pPr>
            <a:r>
              <a:rPr lang="en-US" sz="2600" dirty="0">
                <a:latin typeface="+mj-lt"/>
                <a:cs typeface="Arial" charset="0"/>
              </a:rPr>
              <a:t>Write </a:t>
            </a:r>
            <a:r>
              <a:rPr lang="en-US" sz="2600" b="1" dirty="0">
                <a:latin typeface="+mj-lt"/>
                <a:cs typeface="Arial" charset="0"/>
              </a:rPr>
              <a:t>Boolean equations </a:t>
            </a:r>
            <a:r>
              <a:rPr lang="en-US" sz="2600" dirty="0">
                <a:latin typeface="+mj-lt"/>
                <a:cs typeface="Arial" charset="0"/>
              </a:rPr>
              <a:t>for </a:t>
            </a:r>
            <a:r>
              <a:rPr lang="en-US" sz="2600" dirty="0" smtClean="0">
                <a:latin typeface="+mj-lt"/>
                <a:cs typeface="Arial" charset="0"/>
              </a:rPr>
              <a:t>next </a:t>
            </a:r>
            <a:r>
              <a:rPr lang="en-US" sz="2600" dirty="0">
                <a:latin typeface="+mj-lt"/>
                <a:cs typeface="Arial" charset="0"/>
              </a:rPr>
              <a:t>state and output logic</a:t>
            </a:r>
          </a:p>
          <a:p>
            <a:pPr marL="533400" indent="-533400">
              <a:spcBef>
                <a:spcPct val="20000"/>
              </a:spcBef>
              <a:buFont typeface="+mj-lt"/>
              <a:buAutoNum type="arabicPeriod"/>
            </a:pPr>
            <a:r>
              <a:rPr lang="en-US" sz="2600" dirty="0">
                <a:latin typeface="+mj-lt"/>
                <a:cs typeface="Arial" charset="0"/>
              </a:rPr>
              <a:t>Sketch the circuit </a:t>
            </a:r>
            <a:r>
              <a:rPr lang="en-US" sz="2600" b="1" dirty="0">
                <a:latin typeface="+mj-lt"/>
                <a:cs typeface="Arial" charset="0"/>
              </a:rPr>
              <a:t>schematic</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Design Procedure</a:t>
            </a:r>
            <a:endParaRPr lang="en-US" sz="4400" dirty="0">
              <a:solidFill>
                <a:schemeClr val="bg1"/>
              </a:solidFill>
              <a:latin typeface="+mj-lt"/>
            </a:endParaRPr>
          </a:p>
        </p:txBody>
      </p:sp>
    </p:spTree>
    <p:extLst>
      <p:ext uri="{BB962C8B-B14F-4D97-AF65-F5344CB8AC3E}">
        <p14:creationId xmlns:p14="http://schemas.microsoft.com/office/powerpoint/2010/main" val="184306406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5335" name="Object 7"/>
          <p:cNvGraphicFramePr>
            <a:graphicFrameLocks noGrp="1" noChangeAspect="1"/>
          </p:cNvGraphicFramePr>
          <p:nvPr>
            <p:ph idx="4294967295"/>
            <p:custDataLst>
              <p:tags r:id="rId2"/>
            </p:custDataLst>
            <p:extLst>
              <p:ext uri="{D42A27DB-BD31-4B8C-83A1-F6EECF244321}">
                <p14:modId xmlns:p14="http://schemas.microsoft.com/office/powerpoint/2010/main" val="2753320852"/>
              </p:ext>
            </p:extLst>
          </p:nvPr>
        </p:nvGraphicFramePr>
        <p:xfrm>
          <a:off x="3276600" y="2428875"/>
          <a:ext cx="4567238" cy="3895725"/>
        </p:xfrm>
        <a:graphic>
          <a:graphicData uri="http://schemas.openxmlformats.org/presentationml/2006/ole">
            <mc:AlternateContent xmlns:mc="http://schemas.openxmlformats.org/markup-compatibility/2006">
              <mc:Choice xmlns:v="urn:schemas-microsoft-com:vml" Requires="v">
                <p:oleObj spid="_x0000_s151579" name="VISIO" r:id="rId7" imgW="2278080" imgH="1943280" progId="Visio.Drawing.6">
                  <p:embed/>
                </p:oleObj>
              </mc:Choice>
              <mc:Fallback>
                <p:oleObj name="VISIO" r:id="rId7" imgW="2278080" imgH="19432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28875"/>
                        <a:ext cx="4567238"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53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533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Traffic light controller</a:t>
            </a:r>
          </a:p>
          <a:p>
            <a:pPr marL="742950" lvl="1" indent="-285750">
              <a:spcBef>
                <a:spcPct val="20000"/>
              </a:spcBef>
              <a:buFontTx/>
              <a:buChar char="–"/>
            </a:pPr>
            <a:r>
              <a:rPr lang="en-US" sz="2600" dirty="0">
                <a:latin typeface="+mj-lt"/>
                <a:cs typeface="Arial" charset="0"/>
              </a:rPr>
              <a:t>Traffic sensors: </a:t>
            </a:r>
            <a:r>
              <a:rPr lang="en-US" sz="2600" i="1" dirty="0">
                <a:latin typeface="+mj-lt"/>
                <a:cs typeface="Arial" charset="0"/>
              </a:rPr>
              <a:t>T</a:t>
            </a:r>
            <a:r>
              <a:rPr lang="en-US" sz="2600" i="1" baseline="-25000" dirty="0">
                <a:latin typeface="+mj-lt"/>
                <a:cs typeface="Arial" charset="0"/>
              </a:rPr>
              <a:t>A</a:t>
            </a:r>
            <a:r>
              <a:rPr lang="en-US" sz="2600" dirty="0">
                <a:latin typeface="+mj-lt"/>
                <a:cs typeface="Arial" charset="0"/>
              </a:rPr>
              <a:t>, </a:t>
            </a:r>
            <a:r>
              <a:rPr lang="en-US" sz="2600" i="1" dirty="0">
                <a:latin typeface="+mj-lt"/>
                <a:cs typeface="Arial" charset="0"/>
              </a:rPr>
              <a:t>T</a:t>
            </a:r>
            <a:r>
              <a:rPr lang="en-US" sz="2600" i="1" baseline="-25000" dirty="0">
                <a:latin typeface="+mj-lt"/>
                <a:cs typeface="Arial" charset="0"/>
              </a:rPr>
              <a:t>B</a:t>
            </a:r>
            <a:r>
              <a:rPr lang="en-US" sz="2600" dirty="0">
                <a:latin typeface="+mj-lt"/>
                <a:cs typeface="Arial" charset="0"/>
              </a:rPr>
              <a:t> (TRUE when there’s traffic)</a:t>
            </a:r>
          </a:p>
          <a:p>
            <a:pPr marL="742950" lvl="1" indent="-285750">
              <a:spcBef>
                <a:spcPct val="20000"/>
              </a:spcBef>
              <a:buFontTx/>
              <a:buChar char="–"/>
            </a:pPr>
            <a:r>
              <a:rPr lang="en-US" sz="2600" dirty="0">
                <a:latin typeface="+mj-lt"/>
                <a:cs typeface="Arial" charset="0"/>
              </a:rPr>
              <a:t>Lights: </a:t>
            </a:r>
            <a:r>
              <a:rPr lang="en-US" sz="2600" i="1" dirty="0">
                <a:latin typeface="+mj-lt"/>
                <a:cs typeface="Arial" charset="0"/>
              </a:rPr>
              <a:t>L</a:t>
            </a:r>
            <a:r>
              <a:rPr lang="en-US" sz="2600" i="1" baseline="-25000" dirty="0">
                <a:latin typeface="+mj-lt"/>
                <a:cs typeface="Arial" charset="0"/>
              </a:rPr>
              <a:t>A</a:t>
            </a:r>
            <a:r>
              <a:rPr lang="en-US" sz="2600" dirty="0">
                <a:latin typeface="+mj-lt"/>
                <a:cs typeface="Arial" charset="0"/>
              </a:rPr>
              <a:t>, </a:t>
            </a:r>
            <a:r>
              <a:rPr lang="en-US" sz="2600" i="1" dirty="0">
                <a:latin typeface="+mj-lt"/>
                <a:cs typeface="Arial" charset="0"/>
              </a:rPr>
              <a:t>L</a:t>
            </a:r>
            <a:r>
              <a:rPr lang="en-US" sz="2600" i="1" baseline="-25000" dirty="0">
                <a:latin typeface="+mj-lt"/>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Example</a:t>
            </a:r>
            <a:endParaRPr lang="en-US" sz="4400" dirty="0">
              <a:solidFill>
                <a:schemeClr val="bg1"/>
              </a:solidFill>
              <a:latin typeface="+mj-lt"/>
            </a:endParaRPr>
          </a:p>
        </p:txBody>
      </p:sp>
    </p:spTree>
    <p:extLst>
      <p:ext uri="{BB962C8B-B14F-4D97-AF65-F5344CB8AC3E}">
        <p14:creationId xmlns:p14="http://schemas.microsoft.com/office/powerpoint/2010/main" val="237305558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358" name="Object 6"/>
          <p:cNvGraphicFramePr>
            <a:graphicFrameLocks noGrp="1" noChangeAspect="1"/>
          </p:cNvGraphicFramePr>
          <p:nvPr>
            <p:ph idx="4294967295"/>
            <p:custDataLst>
              <p:tags r:id="rId2"/>
            </p:custDataLst>
            <p:extLst>
              <p:ext uri="{D42A27DB-BD31-4B8C-83A1-F6EECF244321}">
                <p14:modId xmlns:p14="http://schemas.microsoft.com/office/powerpoint/2010/main" val="2964182797"/>
              </p:ext>
            </p:extLst>
          </p:nvPr>
        </p:nvGraphicFramePr>
        <p:xfrm>
          <a:off x="3581400" y="2057400"/>
          <a:ext cx="4679950" cy="3857625"/>
        </p:xfrm>
        <a:graphic>
          <a:graphicData uri="http://schemas.openxmlformats.org/presentationml/2006/ole">
            <mc:AlternateContent xmlns:mc="http://schemas.openxmlformats.org/markup-compatibility/2006">
              <mc:Choice xmlns:v="urn:schemas-microsoft-com:vml" Requires="v">
                <p:oleObj spid="_x0000_s152603" name="VISIO" r:id="rId7" imgW="1628640" imgH="1343160" progId="Visio.Drawing.6">
                  <p:embed/>
                </p:oleObj>
              </mc:Choice>
              <mc:Fallback>
                <p:oleObj name="VISIO" r:id="rId7" imgW="1628640" imgH="1343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2057400"/>
                        <a:ext cx="4679950" cy="3857625"/>
                      </a:xfrm>
                      <a:prstGeom prst="rect">
                        <a:avLst/>
                      </a:prstGeom>
                    </p:spPr>
                  </p:pic>
                </p:oleObj>
              </mc:Fallback>
            </mc:AlternateContent>
          </a:graphicData>
        </a:graphic>
      </p:graphicFrame>
      <p:sp>
        <p:nvSpPr>
          <p:cNvPr id="996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635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a:t>
            </a:r>
            <a:r>
              <a:rPr lang="en-US" sz="3200" dirty="0">
                <a:latin typeface="+mj-lt"/>
                <a:cs typeface="Arial" charset="0"/>
              </a:rPr>
              <a:t>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Reset</a:t>
            </a:r>
            <a:r>
              <a:rPr lang="en-US" sz="3200" dirty="0">
                <a:latin typeface="+mj-lt"/>
                <a:cs typeface="Arial" charset="0"/>
              </a:rPr>
              <a:t>, </a:t>
            </a:r>
            <a:r>
              <a:rPr lang="en-US" sz="3200" i="1" dirty="0">
                <a:latin typeface="+mj-lt"/>
                <a:cs typeface="Arial" charset="0"/>
              </a:rPr>
              <a:t>T</a:t>
            </a:r>
            <a:r>
              <a:rPr lang="en-US" sz="3200" i="1" baseline="-25000" dirty="0">
                <a:latin typeface="+mj-lt"/>
                <a:cs typeface="Arial" charset="0"/>
              </a:rPr>
              <a:t>A</a:t>
            </a:r>
            <a:r>
              <a:rPr lang="en-US" sz="3200" dirty="0">
                <a:latin typeface="+mj-lt"/>
                <a:cs typeface="Arial" charset="0"/>
              </a:rPr>
              <a:t>, </a:t>
            </a:r>
            <a:r>
              <a:rPr lang="en-US" sz="3200" i="1" dirty="0">
                <a:latin typeface="+mj-lt"/>
                <a:cs typeface="Arial" charset="0"/>
              </a:rPr>
              <a:t>T</a:t>
            </a:r>
            <a:r>
              <a:rPr lang="en-US" sz="3200" i="1" baseline="-25000" dirty="0">
                <a:latin typeface="+mj-lt"/>
                <a:cs typeface="Arial" charset="0"/>
              </a:rPr>
              <a:t>B</a:t>
            </a:r>
          </a:p>
          <a:p>
            <a:pPr marL="342900" indent="-342900">
              <a:spcBef>
                <a:spcPct val="20000"/>
              </a:spcBef>
              <a:buFontTx/>
              <a:buChar char="•"/>
            </a:pPr>
            <a:r>
              <a:rPr lang="en-US" sz="3200" b="1" dirty="0">
                <a:latin typeface="+mj-lt"/>
                <a:cs typeface="Arial" charset="0"/>
              </a:rPr>
              <a:t>Outputs:</a:t>
            </a:r>
            <a:r>
              <a:rPr lang="en-US" sz="3200" dirty="0">
                <a:latin typeface="+mj-lt"/>
                <a:cs typeface="Arial" charset="0"/>
              </a:rPr>
              <a:t> </a:t>
            </a:r>
            <a:r>
              <a:rPr lang="en-US" sz="3200" i="1" dirty="0">
                <a:latin typeface="+mj-lt"/>
                <a:cs typeface="Arial" charset="0"/>
              </a:rPr>
              <a:t>L</a:t>
            </a:r>
            <a:r>
              <a:rPr lang="en-US" sz="3200" i="1" baseline="-25000" dirty="0">
                <a:latin typeface="+mj-lt"/>
                <a:cs typeface="Arial" charset="0"/>
              </a:rPr>
              <a:t>A</a:t>
            </a:r>
            <a:r>
              <a:rPr lang="en-US" sz="3200" dirty="0">
                <a:latin typeface="+mj-lt"/>
                <a:cs typeface="Arial" charset="0"/>
              </a:rPr>
              <a:t>, </a:t>
            </a:r>
            <a:r>
              <a:rPr lang="en-US" sz="3200" i="1" dirty="0">
                <a:latin typeface="+mj-lt"/>
                <a:cs typeface="Arial" charset="0"/>
              </a:rPr>
              <a:t>L</a:t>
            </a:r>
            <a:r>
              <a:rPr lang="en-US" sz="3200" i="1" baseline="-25000" dirty="0">
                <a:latin typeface="+mj-lt"/>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Black Box</a:t>
            </a:r>
            <a:endParaRPr lang="en-US" sz="4400" dirty="0">
              <a:solidFill>
                <a:schemeClr val="bg1"/>
              </a:solidFill>
              <a:latin typeface="+mj-lt"/>
            </a:endParaRPr>
          </a:p>
        </p:txBody>
      </p:sp>
    </p:spTree>
    <p:extLst>
      <p:ext uri="{BB962C8B-B14F-4D97-AF65-F5344CB8AC3E}">
        <p14:creationId xmlns:p14="http://schemas.microsoft.com/office/powerpoint/2010/main" val="44461773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5" name="Object 9"/>
          <p:cNvGraphicFramePr>
            <a:graphicFrameLocks noGrp="1" noChangeAspect="1"/>
          </p:cNvGraphicFramePr>
          <p:nvPr>
            <p:ph idx="4294967295"/>
            <p:custDataLst>
              <p:tags r:id="rId2"/>
            </p:custDataLst>
            <p:extLst>
              <p:ext uri="{D42A27DB-BD31-4B8C-83A1-F6EECF244321}">
                <p14:modId xmlns:p14="http://schemas.microsoft.com/office/powerpoint/2010/main" val="1129997399"/>
              </p:ext>
            </p:extLst>
          </p:nvPr>
        </p:nvGraphicFramePr>
        <p:xfrm>
          <a:off x="4648200" y="1981200"/>
          <a:ext cx="4314825" cy="4298950"/>
        </p:xfrm>
        <a:graphic>
          <a:graphicData uri="http://schemas.openxmlformats.org/presentationml/2006/ole">
            <mc:AlternateContent xmlns:mc="http://schemas.openxmlformats.org/markup-compatibility/2006">
              <mc:Choice xmlns:v="urn:schemas-microsoft-com:vml" Requires="v">
                <p:oleObj spid="_x0000_s153627" name="VISIO" r:id="rId7" imgW="2000160" imgH="1992960" progId="Visio.Drawing.6">
                  <p:embed/>
                </p:oleObj>
              </mc:Choice>
              <mc:Fallback>
                <p:oleObj name="VISIO" r:id="rId7" imgW="2000160" imgH="19929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81200"/>
                        <a:ext cx="4314825" cy="4298950"/>
                      </a:xfrm>
                      <a:prstGeom prst="rect">
                        <a:avLst/>
                      </a:prstGeom>
                    </p:spPr>
                  </p:pic>
                </p:oleObj>
              </mc:Fallback>
            </mc:AlternateContent>
          </a:graphicData>
        </a:graphic>
      </p:graphicFrame>
      <p:sp>
        <p:nvSpPr>
          <p:cNvPr id="9973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spTree>
    <p:extLst>
      <p:ext uri="{BB962C8B-B14F-4D97-AF65-F5344CB8AC3E}">
        <p14:creationId xmlns:p14="http://schemas.microsoft.com/office/powerpoint/2010/main" val="289242374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1796942865"/>
              </p:ext>
            </p:extLst>
          </p:nvPr>
        </p:nvGraphicFramePr>
        <p:xfrm>
          <a:off x="4648200" y="1905000"/>
          <a:ext cx="4314825" cy="4298950"/>
        </p:xfrm>
        <a:graphic>
          <a:graphicData uri="http://schemas.openxmlformats.org/presentationml/2006/ole">
            <mc:AlternateContent xmlns:mc="http://schemas.openxmlformats.org/markup-compatibility/2006">
              <mc:Choice xmlns:v="urn:schemas-microsoft-com:vml" Requires="v">
                <p:oleObj spid="_x0000_s204825" name="VISIO" r:id="rId7" imgW="2001299" imgH="1993667" progId="Visio.Drawing.6">
                  <p:embed/>
                </p:oleObj>
              </mc:Choice>
              <mc:Fallback>
                <p:oleObj name="VISIO" r:id="rId7" imgW="2001299" imgH="1993667"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05000"/>
                        <a:ext cx="431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6437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1552079401"/>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T</a:t>
                      </a:r>
                      <a:r>
                        <a:rPr kumimoji="0" lang="en-US" sz="2400" b="1"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T</a:t>
                      </a:r>
                      <a:r>
                        <a:rPr kumimoji="0" lang="en-US" sz="2400" b="1"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08343774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3453673692"/>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T</a:t>
                      </a:r>
                      <a:r>
                        <a:rPr kumimoji="0" lang="en-US" sz="2400" b="1" i="1" u="none" strike="noStrike" cap="none" normalizeH="0" baseline="-2500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T</a:t>
                      </a:r>
                      <a:r>
                        <a:rPr kumimoji="0" lang="en-US" sz="2400" b="1" i="1" u="none" strike="noStrike" cap="none" normalizeH="0" baseline="-2500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133550865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2575941772"/>
              </p:ext>
            </p:extLst>
          </p:nvPr>
        </p:nvGraphicFramePr>
        <p:xfrm>
          <a:off x="762000" y="1295400"/>
          <a:ext cx="5257800" cy="402812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S</a:t>
                      </a:r>
                      <a:r>
                        <a:rPr kumimoji="0" lang="en-US" sz="2400" b="1"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T</a:t>
                      </a:r>
                      <a:r>
                        <a:rPr kumimoji="0" lang="en-US" sz="2400" b="1"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T</a:t>
                      </a:r>
                      <a:r>
                        <a:rPr kumimoji="0" lang="en-US" sz="2400" b="1"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1"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1"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2347250544"/>
              </p:ext>
            </p:extLst>
          </p:nvPr>
        </p:nvGraphicFramePr>
        <p:xfrm>
          <a:off x="6324600" y="1752600"/>
          <a:ext cx="2514600" cy="2859088"/>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Tree>
    <p:extLst>
      <p:ext uri="{BB962C8B-B14F-4D97-AF65-F5344CB8AC3E}">
        <p14:creationId xmlns:p14="http://schemas.microsoft.com/office/powerpoint/2010/main" val="8488513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Give sequence to events</a:t>
            </a:r>
          </a:p>
          <a:p>
            <a:pPr marL="342900" indent="-342900">
              <a:spcBef>
                <a:spcPct val="20000"/>
              </a:spcBef>
              <a:buFontTx/>
              <a:buChar char="•"/>
            </a:pPr>
            <a:r>
              <a:rPr lang="en-US" sz="3200" dirty="0">
                <a:latin typeface="+mj-lt"/>
                <a:cs typeface="Arial" charset="0"/>
              </a:rPr>
              <a:t>Have memory (short-term)</a:t>
            </a:r>
          </a:p>
          <a:p>
            <a:pPr marL="342900" indent="-342900">
              <a:spcBef>
                <a:spcPct val="20000"/>
              </a:spcBef>
              <a:buFontTx/>
              <a:buChar char="•"/>
            </a:pPr>
            <a:r>
              <a:rPr lang="en-US" sz="3200" dirty="0">
                <a:latin typeface="+mj-lt"/>
                <a:cs typeface="Arial" charset="0"/>
              </a:rPr>
              <a:t>Use feedback from output to input to store information</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Circuits</a:t>
            </a:r>
            <a:endParaRPr lang="en-US" sz="4400" dirty="0">
              <a:solidFill>
                <a:schemeClr val="bg1"/>
              </a:solidFill>
              <a:latin typeface="+mj-lt"/>
            </a:endParaRPr>
          </a:p>
        </p:txBody>
      </p:sp>
    </p:spTree>
    <p:extLst>
      <p:ext uri="{BB962C8B-B14F-4D97-AF65-F5344CB8AC3E}">
        <p14:creationId xmlns:p14="http://schemas.microsoft.com/office/powerpoint/2010/main" val="91046013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3925516498"/>
              </p:ext>
            </p:extLst>
          </p:nvPr>
        </p:nvGraphicFramePr>
        <p:xfrm>
          <a:off x="762000" y="1295400"/>
          <a:ext cx="5257800" cy="402812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S</a:t>
                      </a:r>
                      <a:r>
                        <a:rPr kumimoji="0" lang="en-US" sz="2400" b="1"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T</a:t>
                      </a:r>
                      <a:r>
                        <a:rPr kumimoji="0" lang="en-US" sz="2400" b="1"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T</a:t>
                      </a:r>
                      <a:r>
                        <a:rPr kumimoji="0" lang="en-US" sz="2400" b="1"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1"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1"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658384802"/>
              </p:ext>
            </p:extLst>
          </p:nvPr>
        </p:nvGraphicFramePr>
        <p:xfrm>
          <a:off x="6324600" y="1752600"/>
          <a:ext cx="2514600" cy="2859088"/>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65403" name="Rectangle 91"/>
          <p:cNvSpPr>
            <a:spLocks noChangeArrowheads="1"/>
          </p:cNvSpPr>
          <p:nvPr>
            <p:custDataLst>
              <p:tags r:id="rId4"/>
            </p:custDataLst>
          </p:nvPr>
        </p:nvSpPr>
        <p:spPr bwMode="auto">
          <a:xfrm>
            <a:off x="1828800" y="5410200"/>
            <a:ext cx="3581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 </a:t>
            </a:r>
            <a:r>
              <a:rPr lang="en-US" dirty="0">
                <a:latin typeface="Symbol" pitchFamily="18" charset="2"/>
                <a:cs typeface="Arial" charset="0"/>
              </a:rPr>
              <a:t>Å</a:t>
            </a:r>
            <a:r>
              <a:rPr lang="en-US" sz="2400" i="1" dirty="0">
                <a:latin typeface="Times New Roman" pitchFamily="18" charset="0"/>
                <a:cs typeface="Arial" charset="0"/>
              </a:rPr>
              <a:t> S</a:t>
            </a:r>
            <a:r>
              <a:rPr lang="en-US" sz="2400" baseline="-25000" dirty="0">
                <a:latin typeface="Times New Roman" pitchFamily="18" charset="0"/>
                <a:cs typeface="Arial" charset="0"/>
              </a:rPr>
              <a:t>0</a:t>
            </a:r>
            <a:r>
              <a:rPr lang="en-US" sz="2400" i="1" dirty="0">
                <a:latin typeface="Times New Roman" pitchFamily="18" charset="0"/>
                <a:cs typeface="Arial" charset="0"/>
              </a:rPr>
              <a:t> </a:t>
            </a:r>
          </a:p>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B</a:t>
            </a:r>
          </a:p>
        </p:txBody>
      </p:sp>
      <p:sp>
        <p:nvSpPr>
          <p:cNvPr id="1165404" name="Line 92"/>
          <p:cNvSpPr>
            <a:spLocks noChangeShapeType="1"/>
          </p:cNvSpPr>
          <p:nvPr>
            <p:custDataLst>
              <p:tags r:id="rId5"/>
            </p:custDataLst>
          </p:nvPr>
        </p:nvSpPr>
        <p:spPr bwMode="auto">
          <a:xfrm>
            <a:off x="2590800" y="5937738"/>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5" name="Line 93"/>
          <p:cNvSpPr>
            <a:spLocks noChangeShapeType="1"/>
          </p:cNvSpPr>
          <p:nvPr>
            <p:custDataLst>
              <p:tags r:id="rId6"/>
            </p:custDataLst>
          </p:nvPr>
        </p:nvSpPr>
        <p:spPr bwMode="auto">
          <a:xfrm>
            <a:off x="2895600" y="5937738"/>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6" name="Line 94"/>
          <p:cNvSpPr>
            <a:spLocks noChangeShapeType="1"/>
          </p:cNvSpPr>
          <p:nvPr>
            <p:custDataLst>
              <p:tags r:id="rId7"/>
            </p:custDataLst>
          </p:nvPr>
        </p:nvSpPr>
        <p:spPr bwMode="auto">
          <a:xfrm>
            <a:off x="3962400" y="5937738"/>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7" name="Line 95"/>
          <p:cNvSpPr>
            <a:spLocks noChangeShapeType="1"/>
          </p:cNvSpPr>
          <p:nvPr>
            <p:custDataLst>
              <p:tags r:id="rId8"/>
            </p:custDataLst>
          </p:nvPr>
        </p:nvSpPr>
        <p:spPr bwMode="auto">
          <a:xfrm>
            <a:off x="4267200" y="5937738"/>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
        <p:nvSpPr>
          <p:cNvPr id="15" name="Line 93"/>
          <p:cNvSpPr>
            <a:spLocks noChangeShapeType="1"/>
          </p:cNvSpPr>
          <p:nvPr>
            <p:custDataLst>
              <p:tags r:id="rId9"/>
            </p:custDataLst>
          </p:nvPr>
        </p:nvSpPr>
        <p:spPr bwMode="auto">
          <a:xfrm>
            <a:off x="3200400" y="5937738"/>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1614055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3712624333"/>
              </p:ext>
            </p:extLst>
          </p:nvPr>
        </p:nvGraphicFramePr>
        <p:xfrm>
          <a:off x="800100" y="1447800"/>
          <a:ext cx="5257800" cy="310896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S</a:t>
                      </a:r>
                      <a:r>
                        <a:rPr kumimoji="0" lang="en-US" sz="2400" b="1"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L</a:t>
                      </a:r>
                      <a:r>
                        <a:rPr kumimoji="0" lang="en-US" sz="2400" b="1" i="1" u="none" strike="noStrike" cap="none" normalizeH="0" baseline="-25000" dirty="0" smtClean="0">
                          <a:ln>
                            <a:noFill/>
                          </a:ln>
                          <a:solidFill>
                            <a:schemeClr val="tx1"/>
                          </a:solidFill>
                          <a:effectLst/>
                          <a:latin typeface="Times New Roman" pitchFamily="18" charset="0"/>
                          <a:cs typeface="Arial" charset="0"/>
                        </a:rPr>
                        <a:t>A</a:t>
                      </a:r>
                      <a:r>
                        <a:rPr kumimoji="0" lang="en-US" sz="2400" b="1"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L</a:t>
                      </a:r>
                      <a:r>
                        <a:rPr kumimoji="0" lang="en-US" sz="2400" b="1" i="1" u="none" strike="noStrike" cap="none" normalizeH="0" baseline="-25000" dirty="0" smtClean="0">
                          <a:ln>
                            <a:noFill/>
                          </a:ln>
                          <a:solidFill>
                            <a:schemeClr val="tx1"/>
                          </a:solidFill>
                          <a:effectLst/>
                          <a:latin typeface="Times New Roman" pitchFamily="18" charset="0"/>
                          <a:cs typeface="Arial" charset="0"/>
                        </a:rPr>
                        <a:t>A</a:t>
                      </a:r>
                      <a:r>
                        <a:rPr kumimoji="0" lang="en-US" sz="24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L</a:t>
                      </a:r>
                      <a:r>
                        <a:rPr kumimoji="0" lang="en-US" sz="2400" b="1" i="1" u="none" strike="noStrike" cap="none" normalizeH="0" baseline="-25000" dirty="0" smtClean="0">
                          <a:ln>
                            <a:noFill/>
                          </a:ln>
                          <a:solidFill>
                            <a:schemeClr val="tx1"/>
                          </a:solidFill>
                          <a:effectLst/>
                          <a:latin typeface="Times New Roman" pitchFamily="18" charset="0"/>
                          <a:cs typeface="Arial" charset="0"/>
                        </a:rPr>
                        <a:t>B</a:t>
                      </a:r>
                      <a:r>
                        <a:rPr kumimoji="0" lang="en-US" sz="2400" b="1"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L</a:t>
                      </a:r>
                      <a:r>
                        <a:rPr kumimoji="0" lang="en-US" sz="2400" b="1" i="1" u="none" strike="noStrike" cap="none" normalizeH="0" baseline="-25000" dirty="0" smtClean="0">
                          <a:ln>
                            <a:noFill/>
                          </a:ln>
                          <a:solidFill>
                            <a:schemeClr val="tx1"/>
                          </a:solidFill>
                          <a:effectLst/>
                          <a:latin typeface="Times New Roman" pitchFamily="18" charset="0"/>
                          <a:cs typeface="Arial" charset="0"/>
                        </a:rPr>
                        <a:t>B</a:t>
                      </a:r>
                      <a:r>
                        <a:rPr kumimoji="0" lang="en-US" sz="24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615079406"/>
              </p:ext>
            </p:extLst>
          </p:nvPr>
        </p:nvGraphicFramePr>
        <p:xfrm>
          <a:off x="6400800" y="1600200"/>
          <a:ext cx="2667000" cy="2297113"/>
        </p:xfrm>
        <a:graphic>
          <a:graphicData uri="http://schemas.openxmlformats.org/drawingml/2006/table">
            <a:tbl>
              <a:tblPr/>
              <a:tblGrid>
                <a:gridCol w="11430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spTree>
    <p:extLst>
      <p:ext uri="{BB962C8B-B14F-4D97-AF65-F5344CB8AC3E}">
        <p14:creationId xmlns:p14="http://schemas.microsoft.com/office/powerpoint/2010/main" val="285763144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492551636"/>
              </p:ext>
            </p:extLst>
          </p:nvPr>
        </p:nvGraphicFramePr>
        <p:xfrm>
          <a:off x="800100" y="1447800"/>
          <a:ext cx="5257800" cy="310896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S</a:t>
                      </a:r>
                      <a:r>
                        <a:rPr kumimoji="0" lang="en-US" sz="2400" b="1"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S</a:t>
                      </a:r>
                      <a:r>
                        <a:rPr kumimoji="0" lang="en-US" sz="2400" b="1"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L</a:t>
                      </a:r>
                      <a:r>
                        <a:rPr kumimoji="0" lang="en-US" sz="2400" b="1" i="1" u="none" strike="noStrike" cap="none" normalizeH="0" baseline="-25000" dirty="0" smtClean="0">
                          <a:ln>
                            <a:noFill/>
                          </a:ln>
                          <a:solidFill>
                            <a:schemeClr val="tx1"/>
                          </a:solidFill>
                          <a:effectLst/>
                          <a:latin typeface="Times New Roman" pitchFamily="18" charset="0"/>
                          <a:cs typeface="Arial" charset="0"/>
                        </a:rPr>
                        <a:t>A</a:t>
                      </a:r>
                      <a:r>
                        <a:rPr kumimoji="0" lang="en-US" sz="2400" b="1"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L</a:t>
                      </a:r>
                      <a:r>
                        <a:rPr kumimoji="0" lang="en-US" sz="2400" b="1" i="1" u="none" strike="noStrike" cap="none" normalizeH="0" baseline="-25000" dirty="0" smtClean="0">
                          <a:ln>
                            <a:noFill/>
                          </a:ln>
                          <a:solidFill>
                            <a:schemeClr val="tx1"/>
                          </a:solidFill>
                          <a:effectLst/>
                          <a:latin typeface="Times New Roman" pitchFamily="18" charset="0"/>
                          <a:cs typeface="Arial" charset="0"/>
                        </a:rPr>
                        <a:t>A</a:t>
                      </a:r>
                      <a:r>
                        <a:rPr kumimoji="0" lang="en-US" sz="24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L</a:t>
                      </a:r>
                      <a:r>
                        <a:rPr kumimoji="0" lang="en-US" sz="2400" b="1" i="1" u="none" strike="noStrike" cap="none" normalizeH="0" baseline="-25000" dirty="0" smtClean="0">
                          <a:ln>
                            <a:noFill/>
                          </a:ln>
                          <a:solidFill>
                            <a:schemeClr val="tx1"/>
                          </a:solidFill>
                          <a:effectLst/>
                          <a:latin typeface="Times New Roman" pitchFamily="18" charset="0"/>
                          <a:cs typeface="Arial" charset="0"/>
                        </a:rPr>
                        <a:t>B</a:t>
                      </a:r>
                      <a:r>
                        <a:rPr kumimoji="0" lang="en-US" sz="2400" b="1"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L</a:t>
                      </a:r>
                      <a:r>
                        <a:rPr kumimoji="0" lang="en-US" sz="2400" b="1" i="1" u="none" strike="noStrike" cap="none" normalizeH="0" baseline="-25000" dirty="0" smtClean="0">
                          <a:ln>
                            <a:noFill/>
                          </a:ln>
                          <a:solidFill>
                            <a:schemeClr val="tx1"/>
                          </a:solidFill>
                          <a:effectLst/>
                          <a:latin typeface="Times New Roman" pitchFamily="18" charset="0"/>
                          <a:cs typeface="Arial" charset="0"/>
                        </a:rPr>
                        <a:t>B</a:t>
                      </a:r>
                      <a:r>
                        <a:rPr kumimoji="0" lang="en-US" sz="24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7430" name="Rectangle 70"/>
          <p:cNvSpPr>
            <a:spLocks noChangeArrowheads="1"/>
          </p:cNvSpPr>
          <p:nvPr>
            <p:custDataLst>
              <p:tags r:id="rId2"/>
            </p:custDataLst>
          </p:nvPr>
        </p:nvSpPr>
        <p:spPr bwMode="auto">
          <a:xfrm>
            <a:off x="2590800" y="4648200"/>
            <a:ext cx="2438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endParaRPr lang="en-US" sz="2400" i="1" baseline="-25000" dirty="0">
              <a:latin typeface="Times New Roman" pitchFamily="18" charset="0"/>
              <a:cs typeface="Arial" charset="0"/>
            </a:endParaRPr>
          </a:p>
        </p:txBody>
      </p:sp>
      <p:sp>
        <p:nvSpPr>
          <p:cNvPr id="1167431" name="Line 71"/>
          <p:cNvSpPr>
            <a:spLocks noChangeShapeType="1"/>
          </p:cNvSpPr>
          <p:nvPr>
            <p:custDataLst>
              <p:tags r:id="rId3"/>
            </p:custDataLst>
          </p:nvPr>
        </p:nvSpPr>
        <p:spPr bwMode="auto">
          <a:xfrm>
            <a:off x="3429000" y="5181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32" name="Line 72"/>
          <p:cNvSpPr>
            <a:spLocks noChangeShapeType="1"/>
          </p:cNvSpPr>
          <p:nvPr>
            <p:custDataLst>
              <p:tags r:id="rId4"/>
            </p:custDataLst>
          </p:nvPr>
        </p:nvSpPr>
        <p:spPr bwMode="auto">
          <a:xfrm>
            <a:off x="3429000" y="5562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graphicFrame>
        <p:nvGraphicFramePr>
          <p:cNvPr id="8" name="Group 51"/>
          <p:cNvGraphicFramePr>
            <a:graphicFrameLocks/>
          </p:cNvGraphicFramePr>
          <p:nvPr>
            <p:custDataLst>
              <p:tags r:id="rId5"/>
            </p:custDataLst>
            <p:extLst>
              <p:ext uri="{D42A27DB-BD31-4B8C-83A1-F6EECF244321}">
                <p14:modId xmlns:p14="http://schemas.microsoft.com/office/powerpoint/2010/main" val="3910433141"/>
              </p:ext>
            </p:extLst>
          </p:nvPr>
        </p:nvGraphicFramePr>
        <p:xfrm>
          <a:off x="6400800" y="1600200"/>
          <a:ext cx="2667000" cy="2297113"/>
        </p:xfrm>
        <a:graphic>
          <a:graphicData uri="http://schemas.openxmlformats.org/drawingml/2006/table">
            <a:tbl>
              <a:tblPr/>
              <a:tblGrid>
                <a:gridCol w="11430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3792377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95" name="Object 75"/>
          <p:cNvGraphicFramePr>
            <a:graphicFrameLocks noGrp="1" noChangeAspect="1"/>
          </p:cNvGraphicFramePr>
          <p:nvPr>
            <p:ph idx="4294967295"/>
            <p:custDataLst>
              <p:tags r:id="rId2"/>
            </p:custDataLst>
            <p:extLst>
              <p:ext uri="{D42A27DB-BD31-4B8C-83A1-F6EECF244321}">
                <p14:modId xmlns:p14="http://schemas.microsoft.com/office/powerpoint/2010/main" val="1239452427"/>
              </p:ext>
            </p:extLst>
          </p:nvPr>
        </p:nvGraphicFramePr>
        <p:xfrm>
          <a:off x="4800600" y="1371600"/>
          <a:ext cx="1922462" cy="3352800"/>
        </p:xfrm>
        <a:graphic>
          <a:graphicData uri="http://schemas.openxmlformats.org/presentationml/2006/ole">
            <mc:AlternateContent xmlns:mc="http://schemas.openxmlformats.org/markup-compatibility/2006">
              <mc:Choice xmlns:v="urn:schemas-microsoft-com:vml" Requires="v">
                <p:oleObj spid="_x0000_s155675" name="VISIO" r:id="rId5" imgW="769680" imgH="1343160" progId="Visio.Drawing.6">
                  <p:embed/>
                </p:oleObj>
              </mc:Choice>
              <mc:Fallback>
                <p:oleObj name="VISIO" r:id="rId5" imgW="769680" imgH="13431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371600"/>
                        <a:ext cx="19224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State Register</a:t>
            </a:r>
            <a:endParaRPr lang="en-US" sz="4400" dirty="0">
              <a:solidFill>
                <a:schemeClr val="bg1"/>
              </a:solidFill>
              <a:latin typeface="+mj-lt"/>
            </a:endParaRPr>
          </a:p>
        </p:txBody>
      </p:sp>
    </p:spTree>
    <p:extLst>
      <p:ext uri="{BB962C8B-B14F-4D97-AF65-F5344CB8AC3E}">
        <p14:creationId xmlns:p14="http://schemas.microsoft.com/office/powerpoint/2010/main" val="54328272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557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4093365772"/>
              </p:ext>
            </p:extLst>
          </p:nvPr>
        </p:nvGraphicFramePr>
        <p:xfrm>
          <a:off x="685800" y="1344612"/>
          <a:ext cx="6030913" cy="3989388"/>
        </p:xfrm>
        <a:graphic>
          <a:graphicData uri="http://schemas.openxmlformats.org/presentationml/2006/ole">
            <mc:AlternateContent xmlns:mc="http://schemas.openxmlformats.org/markup-compatibility/2006">
              <mc:Choice xmlns:v="urn:schemas-microsoft-com:vml" Requires="v">
                <p:oleObj spid="_x0000_s156699" name="VISIO" r:id="rId5" imgW="2461680" imgH="1628640" progId="Visio.Drawing.6">
                  <p:embed/>
                </p:oleObj>
              </mc:Choice>
              <mc:Fallback>
                <p:oleObj name="VISIO" r:id="rId5" imgW="246168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44612"/>
                        <a:ext cx="6030913"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Next State Logic</a:t>
            </a:r>
            <a:endParaRPr lang="en-US" sz="4400" dirty="0">
              <a:solidFill>
                <a:schemeClr val="bg1"/>
              </a:solidFill>
              <a:latin typeface="+mj-lt"/>
            </a:endParaRPr>
          </a:p>
        </p:txBody>
      </p:sp>
    </p:spTree>
    <p:extLst>
      <p:ext uri="{BB962C8B-B14F-4D97-AF65-F5344CB8AC3E}">
        <p14:creationId xmlns:p14="http://schemas.microsoft.com/office/powerpoint/2010/main" val="68659886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620" name="Object 4"/>
          <p:cNvGraphicFramePr>
            <a:graphicFrameLocks noGrp="1" noChangeAspect="1"/>
          </p:cNvGraphicFramePr>
          <p:nvPr>
            <p:ph sz="half" idx="4294967295"/>
            <p:custDataLst>
              <p:tags r:id="rId2"/>
            </p:custDataLst>
          </p:nvPr>
        </p:nvGraphicFramePr>
        <p:xfrm>
          <a:off x="685800" y="1371600"/>
          <a:ext cx="8458200" cy="3937000"/>
        </p:xfrm>
        <a:graphic>
          <a:graphicData uri="http://schemas.openxmlformats.org/presentationml/2006/ole">
            <mc:AlternateContent xmlns:mc="http://schemas.openxmlformats.org/markup-compatibility/2006">
              <mc:Choice xmlns:v="urn:schemas-microsoft-com:vml" Requires="v">
                <p:oleObj spid="_x0000_s157723" name="VISIO" r:id="rId5" imgW="3498840" imgH="1628640" progId="Visio.Drawing.6">
                  <p:embed/>
                </p:oleObj>
              </mc:Choice>
              <mc:Fallback>
                <p:oleObj name="VISIO" r:id="rId5" imgW="349884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71600"/>
                        <a:ext cx="8458200" cy="3937000"/>
                      </a:xfrm>
                      <a:prstGeom prst="rect">
                        <a:avLst/>
                      </a:prstGeom>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Output Logic</a:t>
            </a:r>
            <a:endParaRPr lang="en-US" sz="4400" dirty="0">
              <a:solidFill>
                <a:schemeClr val="bg1"/>
              </a:solidFill>
              <a:latin typeface="+mj-lt"/>
            </a:endParaRPr>
          </a:p>
        </p:txBody>
      </p:sp>
    </p:spTree>
    <p:extLst>
      <p:ext uri="{BB962C8B-B14F-4D97-AF65-F5344CB8AC3E}">
        <p14:creationId xmlns:p14="http://schemas.microsoft.com/office/powerpoint/2010/main" val="186720907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4"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999151602"/>
              </p:ext>
            </p:extLst>
          </p:nvPr>
        </p:nvGraphicFramePr>
        <p:xfrm>
          <a:off x="457200" y="1143000"/>
          <a:ext cx="8839200" cy="3295650"/>
        </p:xfrm>
        <a:graphic>
          <a:graphicData uri="http://schemas.openxmlformats.org/presentationml/2006/ole">
            <mc:AlternateContent xmlns:mc="http://schemas.openxmlformats.org/markup-compatibility/2006">
              <mc:Choice xmlns:v="urn:schemas-microsoft-com:vml" Requires="v">
                <p:oleObj spid="_x0000_s158772" name="VISIO" r:id="rId6" imgW="5529240" imgH="2543040" progId="Visio.Drawing.6">
                  <p:embed/>
                </p:oleObj>
              </mc:Choice>
              <mc:Fallback>
                <p:oleObj name="VISIO" r:id="rId6" imgW="5529240" imgH="25430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143000"/>
                        <a:ext cx="8839200" cy="3295650"/>
                      </a:xfrm>
                      <a:prstGeom prst="rect">
                        <a:avLst/>
                      </a:prstGeom>
                    </p:spPr>
                  </p:pic>
                </p:oleObj>
              </mc:Fallback>
            </mc:AlternateContent>
          </a:graphicData>
        </a:graphic>
      </p:graphicFrame>
      <p:graphicFrame>
        <p:nvGraphicFramePr>
          <p:cNvPr id="1008645" name="Object 5"/>
          <p:cNvGraphicFramePr>
            <a:graphicFrameLocks noGrp="1" noChangeAspect="1"/>
          </p:cNvGraphicFramePr>
          <p:nvPr>
            <p:ph idx="4294967295"/>
            <p:custDataLst>
              <p:tags r:id="rId3"/>
            </p:custDataLst>
            <p:extLst>
              <p:ext uri="{D42A27DB-BD31-4B8C-83A1-F6EECF244321}">
                <p14:modId xmlns:p14="http://schemas.microsoft.com/office/powerpoint/2010/main" val="4201977697"/>
              </p:ext>
            </p:extLst>
          </p:nvPr>
        </p:nvGraphicFramePr>
        <p:xfrm>
          <a:off x="3810000" y="4343400"/>
          <a:ext cx="2209800" cy="2201862"/>
        </p:xfrm>
        <a:graphic>
          <a:graphicData uri="http://schemas.openxmlformats.org/presentationml/2006/ole">
            <mc:AlternateContent xmlns:mc="http://schemas.openxmlformats.org/markup-compatibility/2006">
              <mc:Choice xmlns:v="urn:schemas-microsoft-com:vml" Requires="v">
                <p:oleObj spid="_x0000_s158773" name="VISIO" r:id="rId8" imgW="2000160" imgH="1992960" progId="Visio.Drawing.6">
                  <p:embed/>
                </p:oleObj>
              </mc:Choice>
              <mc:Fallback>
                <p:oleObj name="VISIO" r:id="rId8" imgW="2000160" imgH="19929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4343400"/>
                        <a:ext cx="2209800" cy="22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Timing Diagram</a:t>
            </a:r>
            <a:endParaRPr lang="en-US" sz="4400" dirty="0">
              <a:solidFill>
                <a:schemeClr val="bg1"/>
              </a:solidFill>
              <a:latin typeface="+mj-lt"/>
            </a:endParaRPr>
          </a:p>
        </p:txBody>
      </p:sp>
    </p:spTree>
    <p:extLst>
      <p:ext uri="{BB962C8B-B14F-4D97-AF65-F5344CB8AC3E}">
        <p14:creationId xmlns:p14="http://schemas.microsoft.com/office/powerpoint/2010/main" val="111679471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Binary</a:t>
            </a:r>
            <a:r>
              <a:rPr lang="en-US" sz="3200" dirty="0">
                <a:latin typeface="+mj-lt"/>
                <a:cs typeface="Arial" charset="0"/>
              </a:rPr>
              <a:t> encoding: </a:t>
            </a:r>
            <a:endParaRPr lang="en-US" sz="3200" dirty="0" smtClean="0">
              <a:latin typeface="+mj-lt"/>
              <a:cs typeface="Arial" charset="0"/>
            </a:endParaRPr>
          </a:p>
          <a:p>
            <a:pPr marL="742950" lvl="1" indent="-285750">
              <a:spcBef>
                <a:spcPct val="20000"/>
              </a:spcBef>
              <a:buFontTx/>
              <a:buChar char="–"/>
            </a:pPr>
            <a:r>
              <a:rPr lang="en-US" sz="2600" dirty="0" smtClean="0">
                <a:latin typeface="+mj-lt"/>
                <a:cs typeface="Arial" charset="0"/>
              </a:rPr>
              <a:t>i.e</a:t>
            </a:r>
            <a:r>
              <a:rPr lang="en-US" sz="2600" dirty="0">
                <a:latin typeface="+mj-lt"/>
                <a:cs typeface="Arial" charset="0"/>
              </a:rPr>
              <a:t>., for four states, 00, 01, 10, 11</a:t>
            </a:r>
          </a:p>
          <a:p>
            <a:pPr marL="342900" indent="-342900">
              <a:spcBef>
                <a:spcPct val="20000"/>
              </a:spcBef>
              <a:buFontTx/>
              <a:buChar char="•"/>
            </a:pPr>
            <a:r>
              <a:rPr lang="en-US" sz="3200" b="1" dirty="0">
                <a:latin typeface="+mj-lt"/>
                <a:cs typeface="Arial" charset="0"/>
              </a:rPr>
              <a:t>One-hot</a:t>
            </a:r>
            <a:r>
              <a:rPr lang="en-US" sz="3200" dirty="0">
                <a:latin typeface="+mj-lt"/>
                <a:cs typeface="Arial" charset="0"/>
              </a:rPr>
              <a:t> encoding</a:t>
            </a:r>
          </a:p>
          <a:p>
            <a:pPr marL="742950" lvl="1" indent="-285750">
              <a:spcBef>
                <a:spcPct val="20000"/>
              </a:spcBef>
              <a:buFontTx/>
              <a:buChar char="–"/>
            </a:pPr>
            <a:r>
              <a:rPr lang="en-US" sz="2600" dirty="0">
                <a:latin typeface="+mj-lt"/>
                <a:cs typeface="Arial" charset="0"/>
              </a:rPr>
              <a:t>One state bit per state</a:t>
            </a:r>
          </a:p>
          <a:p>
            <a:pPr marL="742950" lvl="1" indent="-285750">
              <a:spcBef>
                <a:spcPct val="20000"/>
              </a:spcBef>
              <a:buFontTx/>
              <a:buChar char="–"/>
            </a:pPr>
            <a:r>
              <a:rPr lang="en-US" sz="2600" dirty="0">
                <a:latin typeface="+mj-lt"/>
                <a:cs typeface="Arial" charset="0"/>
              </a:rPr>
              <a:t>Only one state bit </a:t>
            </a:r>
            <a:r>
              <a:rPr lang="en-US" sz="2600" dirty="0" smtClean="0">
                <a:latin typeface="+mj-lt"/>
                <a:cs typeface="Arial" charset="0"/>
              </a:rPr>
              <a:t>HIGH </a:t>
            </a:r>
            <a:r>
              <a:rPr lang="en-US" sz="2600" dirty="0">
                <a:latin typeface="+mj-lt"/>
                <a:cs typeface="Arial" charset="0"/>
              </a:rPr>
              <a:t>at once</a:t>
            </a:r>
          </a:p>
          <a:p>
            <a:pPr marL="742950" lvl="1" indent="-285750">
              <a:spcBef>
                <a:spcPct val="20000"/>
              </a:spcBef>
              <a:buFontTx/>
              <a:buChar char="–"/>
            </a:pPr>
            <a:r>
              <a:rPr lang="en-US" sz="2600" dirty="0" smtClean="0">
                <a:latin typeface="+mj-lt"/>
                <a:cs typeface="Arial" charset="0"/>
              </a:rPr>
              <a:t>i.e</a:t>
            </a:r>
            <a:r>
              <a:rPr lang="en-US" sz="2600" dirty="0">
                <a:latin typeface="+mj-lt"/>
                <a:cs typeface="Arial" charset="0"/>
              </a:rPr>
              <a:t>., for </a:t>
            </a:r>
            <a:r>
              <a:rPr lang="en-US" sz="2600" dirty="0" smtClean="0">
                <a:latin typeface="+mj-lt"/>
                <a:cs typeface="Arial" charset="0"/>
              </a:rPr>
              <a:t>4 </a:t>
            </a:r>
            <a:r>
              <a:rPr lang="en-US" sz="2600" dirty="0">
                <a:latin typeface="+mj-lt"/>
                <a:cs typeface="Arial" charset="0"/>
              </a:rPr>
              <a:t>states, 0001, 0010, 0100, 1000</a:t>
            </a:r>
          </a:p>
          <a:p>
            <a:pPr marL="742950" lvl="1" indent="-285750">
              <a:spcBef>
                <a:spcPct val="20000"/>
              </a:spcBef>
              <a:buFontTx/>
              <a:buChar char="–"/>
            </a:pPr>
            <a:r>
              <a:rPr lang="en-US" sz="2600" dirty="0">
                <a:latin typeface="+mj-lt"/>
                <a:cs typeface="Arial" charset="0"/>
              </a:rPr>
              <a:t>Requires more flip-flops</a:t>
            </a:r>
          </a:p>
          <a:p>
            <a:pPr marL="742950" lvl="1" indent="-285750">
              <a:spcBef>
                <a:spcPct val="20000"/>
              </a:spcBef>
              <a:buFontTx/>
              <a:buChar char="–"/>
            </a:pPr>
            <a:r>
              <a:rPr lang="en-US" sz="2600" dirty="0">
                <a:latin typeface="+mj-lt"/>
                <a:cs typeface="Arial" charset="0"/>
              </a:rPr>
              <a:t>Often next state and output logic is simpler</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Encoding</a:t>
            </a:r>
            <a:endParaRPr lang="en-US" sz="4400" dirty="0">
              <a:solidFill>
                <a:schemeClr val="bg1"/>
              </a:solidFill>
              <a:latin typeface="+mj-lt"/>
            </a:endParaRPr>
          </a:p>
        </p:txBody>
      </p:sp>
    </p:spTree>
    <p:extLst>
      <p:ext uri="{BB962C8B-B14F-4D97-AF65-F5344CB8AC3E}">
        <p14:creationId xmlns:p14="http://schemas.microsoft.com/office/powerpoint/2010/main" val="242565849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2"/>
            </p:custDataLst>
            <p:extLst>
              <p:ext uri="{D42A27DB-BD31-4B8C-83A1-F6EECF244321}">
                <p14:modId xmlns:p14="http://schemas.microsoft.com/office/powerpoint/2010/main" val="1285321535"/>
              </p:ext>
            </p:extLst>
          </p:nvPr>
        </p:nvGraphicFramePr>
        <p:xfrm>
          <a:off x="1828800" y="2904026"/>
          <a:ext cx="5638800" cy="3490912"/>
        </p:xfrm>
        <a:graphic>
          <a:graphicData uri="http://schemas.openxmlformats.org/presentationml/2006/ole">
            <mc:AlternateContent xmlns:mc="http://schemas.openxmlformats.org/markup-compatibility/2006">
              <mc:Choice xmlns:v="urn:schemas-microsoft-com:vml" Requires="v">
                <p:oleObj spid="_x0000_s223237" name="VISIO" r:id="rId7" imgW="2613600" imgH="1617480" progId="Visio.Drawing.6">
                  <p:embed/>
                </p:oleObj>
              </mc:Choice>
              <mc:Fallback>
                <p:oleObj name="VISIO" r:id="rId7" imgW="2613600" imgH="16174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04026"/>
                        <a:ext cx="5638800" cy="3490912"/>
                      </a:xfrm>
                      <a:prstGeom prst="rect">
                        <a:avLst/>
                      </a:prstGeom>
                    </p:spPr>
                  </p:pic>
                </p:oleObj>
              </mc:Fallback>
            </mc:AlternateContent>
          </a:graphicData>
        </a:graphic>
      </p:graphicFrame>
      <p:sp>
        <p:nvSpPr>
          <p:cNvPr id="9922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Next state </a:t>
            </a:r>
            <a:r>
              <a:rPr lang="en-US" sz="2400" dirty="0" smtClean="0">
                <a:latin typeface="+mj-lt"/>
                <a:cs typeface="Arial" charset="0"/>
              </a:rPr>
              <a:t>determined </a:t>
            </a:r>
            <a:r>
              <a:rPr lang="en-US" sz="2400" dirty="0">
                <a:latin typeface="+mj-lt"/>
                <a:cs typeface="Arial" charset="0"/>
              </a:rPr>
              <a:t>by </a:t>
            </a:r>
            <a:r>
              <a:rPr lang="en-US" sz="2400" dirty="0" smtClean="0">
                <a:latin typeface="+mj-lt"/>
                <a:cs typeface="Arial" charset="0"/>
              </a:rPr>
              <a:t>current </a:t>
            </a:r>
            <a:r>
              <a:rPr lang="en-US" sz="2400" dirty="0">
                <a:latin typeface="+mj-lt"/>
                <a:cs typeface="Arial" charset="0"/>
              </a:rPr>
              <a:t>state and </a:t>
            </a:r>
            <a:r>
              <a:rPr lang="en-US" sz="2400" dirty="0" smtClean="0">
                <a:latin typeface="+mj-lt"/>
                <a:cs typeface="Arial" charset="0"/>
              </a:rPr>
              <a:t>inputs</a:t>
            </a:r>
            <a:endParaRPr lang="en-US" sz="2400" dirty="0">
              <a:latin typeface="+mj-lt"/>
              <a:cs typeface="Arial" charset="0"/>
            </a:endParaRPr>
          </a:p>
          <a:p>
            <a:pPr marL="342900" indent="-342900">
              <a:spcBef>
                <a:spcPct val="20000"/>
              </a:spcBef>
              <a:buFontTx/>
              <a:buChar char="•"/>
            </a:pPr>
            <a:r>
              <a:rPr lang="en-US" sz="2400" dirty="0">
                <a:latin typeface="+mj-lt"/>
                <a:cs typeface="Arial" charset="0"/>
              </a:rPr>
              <a:t>Two types of finite state machines differ in </a:t>
            </a:r>
            <a:r>
              <a:rPr lang="en-US" sz="2400" dirty="0" smtClean="0">
                <a:latin typeface="+mj-lt"/>
                <a:cs typeface="Arial" charset="0"/>
              </a:rPr>
              <a:t>output </a:t>
            </a:r>
            <a:r>
              <a:rPr lang="en-US" sz="2400" dirty="0">
                <a:latin typeface="+mj-lt"/>
                <a:cs typeface="Arial" charset="0"/>
              </a:rPr>
              <a:t>logic:</a:t>
            </a:r>
          </a:p>
          <a:p>
            <a:pPr marL="742950" lvl="1" indent="-285750">
              <a:spcBef>
                <a:spcPct val="20000"/>
              </a:spcBef>
              <a:buFontTx/>
              <a:buChar char="–"/>
            </a:pPr>
            <a:r>
              <a:rPr lang="en-US" sz="2000" b="1" dirty="0">
                <a:solidFill>
                  <a:srgbClr val="0070C0"/>
                </a:solidFill>
                <a:latin typeface="+mj-lt"/>
                <a:cs typeface="Arial" charset="0"/>
              </a:rPr>
              <a:t>Moore FSM: </a:t>
            </a:r>
            <a:r>
              <a:rPr lang="en-US" sz="2000" dirty="0">
                <a:latin typeface="+mj-lt"/>
                <a:cs typeface="Arial" charset="0"/>
              </a:rPr>
              <a:t>outputs depend only on </a:t>
            </a:r>
            <a:r>
              <a:rPr lang="en-US" sz="2000" dirty="0" smtClean="0">
                <a:latin typeface="+mj-lt"/>
                <a:cs typeface="Arial" charset="0"/>
              </a:rPr>
              <a:t>current </a:t>
            </a:r>
            <a:r>
              <a:rPr lang="en-US" sz="2000" dirty="0">
                <a:latin typeface="+mj-lt"/>
                <a:cs typeface="Arial" charset="0"/>
              </a:rPr>
              <a:t>state</a:t>
            </a:r>
          </a:p>
          <a:p>
            <a:pPr marL="742950" lvl="1" indent="-285750">
              <a:spcBef>
                <a:spcPct val="20000"/>
              </a:spcBef>
              <a:buFontTx/>
              <a:buChar char="–"/>
            </a:pPr>
            <a:r>
              <a:rPr lang="en-US" sz="2000" b="1" dirty="0">
                <a:solidFill>
                  <a:srgbClr val="0070C0"/>
                </a:solidFill>
                <a:latin typeface="+mj-lt"/>
                <a:cs typeface="Arial" charset="0"/>
              </a:rPr>
              <a:t>Mealy FSM: </a:t>
            </a:r>
            <a:r>
              <a:rPr lang="en-US" sz="2000" dirty="0">
                <a:latin typeface="+mj-lt"/>
                <a:cs typeface="Arial" charset="0"/>
              </a:rPr>
              <a:t>outputs depend on </a:t>
            </a:r>
            <a:r>
              <a:rPr lang="en-US" sz="2000" dirty="0" smtClean="0">
                <a:latin typeface="+mj-lt"/>
                <a:cs typeface="Arial" charset="0"/>
              </a:rPr>
              <a:t>current </a:t>
            </a:r>
            <a:r>
              <a:rPr lang="en-US" sz="2000" dirty="0">
                <a:latin typeface="+mj-lt"/>
                <a:cs typeface="Arial" charset="0"/>
              </a:rPr>
              <a:t>state </a:t>
            </a:r>
            <a:r>
              <a:rPr lang="en-US" sz="2000" i="1" dirty="0">
                <a:latin typeface="+mj-lt"/>
                <a:cs typeface="Arial" charset="0"/>
              </a:rPr>
              <a:t>and</a:t>
            </a:r>
            <a:r>
              <a:rPr lang="en-US" sz="2000" dirty="0">
                <a:latin typeface="+mj-lt"/>
                <a:cs typeface="Arial" charset="0"/>
              </a:rPr>
              <a:t> </a:t>
            </a:r>
            <a:r>
              <a:rPr lang="en-US" sz="2000" dirty="0" smtClean="0">
                <a:latin typeface="+mj-lt"/>
                <a:cs typeface="Arial" charset="0"/>
              </a:rPr>
              <a:t>inputs</a:t>
            </a:r>
            <a:endParaRPr lang="en-US" sz="2000" dirty="0">
              <a:latin typeface="+mj-lt"/>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Review: FSMs</a:t>
            </a:r>
            <a:endParaRPr lang="en-US" sz="4400" dirty="0">
              <a:solidFill>
                <a:schemeClr val="bg1"/>
              </a:solidFill>
              <a:latin typeface="+mj-lt"/>
            </a:endParaRPr>
          </a:p>
        </p:txBody>
      </p:sp>
    </p:spTree>
    <p:extLst>
      <p:ext uri="{BB962C8B-B14F-4D97-AF65-F5344CB8AC3E}">
        <p14:creationId xmlns:p14="http://schemas.microsoft.com/office/powerpoint/2010/main" val="83816956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838200" y="9144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 typeface="+mj-lt"/>
              <a:buAutoNum type="arabicPeriod"/>
            </a:pPr>
            <a:r>
              <a:rPr lang="en-US" sz="2600" dirty="0">
                <a:latin typeface="+mj-lt"/>
                <a:cs typeface="Arial" charset="0"/>
              </a:rPr>
              <a:t>Identify </a:t>
            </a:r>
            <a:r>
              <a:rPr lang="en-US" sz="2600" b="1" dirty="0" smtClean="0">
                <a:latin typeface="+mj-lt"/>
                <a:cs typeface="Arial" charset="0"/>
              </a:rPr>
              <a:t>inputs</a:t>
            </a:r>
            <a:r>
              <a:rPr lang="en-US" sz="2600" dirty="0" smtClean="0">
                <a:latin typeface="+mj-lt"/>
                <a:cs typeface="Arial" charset="0"/>
              </a:rPr>
              <a:t> </a:t>
            </a:r>
            <a:r>
              <a:rPr lang="en-US" sz="2600" dirty="0">
                <a:latin typeface="+mj-lt"/>
                <a:cs typeface="Arial" charset="0"/>
              </a:rPr>
              <a:t>and </a:t>
            </a:r>
            <a:r>
              <a:rPr lang="en-US" sz="2600" b="1" dirty="0">
                <a:latin typeface="+mj-lt"/>
                <a:cs typeface="Arial" charset="0"/>
              </a:rPr>
              <a:t>outputs</a:t>
            </a:r>
          </a:p>
          <a:p>
            <a:pPr marL="533400" indent="-533400">
              <a:spcBef>
                <a:spcPct val="20000"/>
              </a:spcBef>
              <a:buFont typeface="+mj-lt"/>
              <a:buAutoNum type="arabicPeriod"/>
            </a:pPr>
            <a:r>
              <a:rPr lang="en-US" sz="2600" dirty="0">
                <a:latin typeface="+mj-lt"/>
                <a:cs typeface="Arial" charset="0"/>
              </a:rPr>
              <a:t>Sketch </a:t>
            </a:r>
            <a:r>
              <a:rPr lang="en-US" sz="2600" b="1" dirty="0" smtClean="0">
                <a:latin typeface="+mj-lt"/>
                <a:cs typeface="Arial" charset="0"/>
              </a:rPr>
              <a:t>state </a:t>
            </a:r>
            <a:r>
              <a:rPr lang="en-US" sz="2600" b="1" dirty="0">
                <a:latin typeface="+mj-lt"/>
                <a:cs typeface="Arial" charset="0"/>
              </a:rPr>
              <a:t>transition diagram</a:t>
            </a:r>
          </a:p>
          <a:p>
            <a:pPr marL="533400" indent="-533400">
              <a:spcBef>
                <a:spcPct val="20000"/>
              </a:spcBef>
              <a:buFont typeface="+mj-lt"/>
              <a:buAutoNum type="arabicPeriod"/>
            </a:pPr>
            <a:r>
              <a:rPr lang="en-US" sz="2600" dirty="0">
                <a:latin typeface="+mj-lt"/>
                <a:cs typeface="Arial" charset="0"/>
              </a:rPr>
              <a:t>Write </a:t>
            </a:r>
            <a:r>
              <a:rPr lang="en-US" sz="2600" b="1" dirty="0" smtClean="0">
                <a:latin typeface="+mj-lt"/>
                <a:cs typeface="Arial" charset="0"/>
              </a:rPr>
              <a:t>state </a:t>
            </a:r>
            <a:r>
              <a:rPr lang="en-US" sz="2600" b="1" dirty="0">
                <a:latin typeface="+mj-lt"/>
                <a:cs typeface="Arial" charset="0"/>
              </a:rPr>
              <a:t>transition table</a:t>
            </a:r>
          </a:p>
          <a:p>
            <a:pPr marL="533400" indent="-533400">
              <a:spcBef>
                <a:spcPct val="20000"/>
              </a:spcBef>
              <a:buFont typeface="+mj-lt"/>
              <a:buAutoNum type="arabicPeriod"/>
            </a:pPr>
            <a:r>
              <a:rPr lang="en-US" sz="2600" dirty="0">
                <a:latin typeface="+mj-lt"/>
                <a:cs typeface="Arial" charset="0"/>
              </a:rPr>
              <a:t>Select </a:t>
            </a:r>
            <a:r>
              <a:rPr lang="en-US" sz="2600" b="1" dirty="0">
                <a:latin typeface="+mj-lt"/>
                <a:cs typeface="Arial" charset="0"/>
              </a:rPr>
              <a:t>state encodings</a:t>
            </a:r>
          </a:p>
          <a:p>
            <a:pPr marL="533400" indent="-533400">
              <a:spcBef>
                <a:spcPct val="20000"/>
              </a:spcBef>
              <a:buFont typeface="+mj-lt"/>
              <a:buAutoNum type="arabicPeriod"/>
            </a:pPr>
            <a:r>
              <a:rPr lang="en-US" sz="2600" dirty="0">
                <a:latin typeface="+mj-lt"/>
                <a:cs typeface="Arial" charset="0"/>
              </a:rPr>
              <a:t>For </a:t>
            </a:r>
            <a:r>
              <a:rPr lang="en-US" sz="2600" dirty="0" smtClean="0">
                <a:latin typeface="+mj-lt"/>
                <a:cs typeface="Arial" charset="0"/>
              </a:rPr>
              <a:t>Moore </a:t>
            </a:r>
            <a:r>
              <a:rPr lang="en-US" sz="2600" dirty="0">
                <a:latin typeface="+mj-lt"/>
                <a:cs typeface="Arial" charset="0"/>
              </a:rPr>
              <a:t>machine:</a:t>
            </a:r>
          </a:p>
          <a:p>
            <a:pPr marL="914400" lvl="1" indent="-457200">
              <a:spcBef>
                <a:spcPct val="20000"/>
              </a:spcBef>
              <a:buFont typeface="+mj-lt"/>
              <a:buAutoNum type="arabicPeriod"/>
            </a:pPr>
            <a:r>
              <a:rPr lang="en-US" sz="2200" dirty="0">
                <a:latin typeface="+mj-lt"/>
                <a:cs typeface="Arial" charset="0"/>
              </a:rPr>
              <a:t>Rewrite </a:t>
            </a:r>
            <a:r>
              <a:rPr lang="en-US" sz="2200" dirty="0" smtClean="0">
                <a:latin typeface="+mj-lt"/>
                <a:cs typeface="Arial" charset="0"/>
              </a:rPr>
              <a:t>state </a:t>
            </a:r>
            <a:r>
              <a:rPr lang="en-US" sz="2200" dirty="0">
                <a:latin typeface="+mj-lt"/>
                <a:cs typeface="Arial" charset="0"/>
              </a:rPr>
              <a:t>transition table with </a:t>
            </a:r>
            <a:r>
              <a:rPr lang="en-US" sz="2200" dirty="0" smtClean="0">
                <a:latin typeface="+mj-lt"/>
                <a:cs typeface="Arial" charset="0"/>
              </a:rPr>
              <a:t>state </a:t>
            </a:r>
            <a:r>
              <a:rPr lang="en-US" sz="2200" b="1" dirty="0">
                <a:latin typeface="+mj-lt"/>
                <a:cs typeface="Arial" charset="0"/>
              </a:rPr>
              <a:t>encodings</a:t>
            </a:r>
          </a:p>
          <a:p>
            <a:pPr marL="914400" lvl="1" indent="-457200">
              <a:spcBef>
                <a:spcPct val="20000"/>
              </a:spcBef>
              <a:buFont typeface="+mj-lt"/>
              <a:buAutoNum type="arabicPeriod"/>
            </a:pPr>
            <a:r>
              <a:rPr lang="en-US" sz="2200" dirty="0">
                <a:latin typeface="+mj-lt"/>
                <a:cs typeface="Arial" charset="0"/>
              </a:rPr>
              <a:t>Write </a:t>
            </a:r>
            <a:r>
              <a:rPr lang="en-US" sz="2200" b="1" dirty="0" smtClean="0">
                <a:latin typeface="+mj-lt"/>
                <a:cs typeface="Arial" charset="0"/>
              </a:rPr>
              <a:t>output </a:t>
            </a:r>
            <a:r>
              <a:rPr lang="en-US" sz="2200" b="1" dirty="0">
                <a:latin typeface="+mj-lt"/>
                <a:cs typeface="Arial" charset="0"/>
              </a:rPr>
              <a:t>table</a:t>
            </a:r>
          </a:p>
          <a:p>
            <a:pPr marL="533400" indent="-533400">
              <a:spcBef>
                <a:spcPct val="20000"/>
              </a:spcBef>
              <a:buFont typeface="+mj-lt"/>
              <a:buAutoNum type="arabicPeriod"/>
            </a:pPr>
            <a:r>
              <a:rPr lang="en-US" sz="2600" dirty="0">
                <a:latin typeface="+mj-lt"/>
                <a:cs typeface="Arial" charset="0"/>
              </a:rPr>
              <a:t>For a Mealy machine:</a:t>
            </a:r>
          </a:p>
          <a:p>
            <a:pPr marL="914400" lvl="1" indent="-457200">
              <a:spcBef>
                <a:spcPct val="20000"/>
              </a:spcBef>
              <a:buFont typeface="+mj-lt"/>
              <a:buAutoNum type="arabicPeriod"/>
            </a:pPr>
            <a:r>
              <a:rPr lang="en-US" sz="2200" dirty="0">
                <a:latin typeface="+mj-lt"/>
                <a:cs typeface="Arial" charset="0"/>
              </a:rPr>
              <a:t>Rewrite </a:t>
            </a:r>
            <a:r>
              <a:rPr lang="en-US" sz="2200" dirty="0" smtClean="0">
                <a:latin typeface="+mj-lt"/>
                <a:cs typeface="Arial" charset="0"/>
              </a:rPr>
              <a:t>combined </a:t>
            </a:r>
            <a:r>
              <a:rPr lang="en-US" sz="2200" dirty="0">
                <a:latin typeface="+mj-lt"/>
                <a:cs typeface="Arial" charset="0"/>
              </a:rPr>
              <a:t>state transition and output table with </a:t>
            </a:r>
            <a:r>
              <a:rPr lang="en-US" sz="2200" dirty="0" smtClean="0">
                <a:latin typeface="+mj-lt"/>
                <a:cs typeface="Arial" charset="0"/>
              </a:rPr>
              <a:t>state </a:t>
            </a:r>
            <a:r>
              <a:rPr lang="en-US" sz="2200" b="1" dirty="0">
                <a:latin typeface="+mj-lt"/>
                <a:cs typeface="Arial" charset="0"/>
              </a:rPr>
              <a:t>encodings</a:t>
            </a:r>
          </a:p>
          <a:p>
            <a:pPr marL="533400" indent="-533400">
              <a:spcBef>
                <a:spcPct val="20000"/>
              </a:spcBef>
              <a:buFont typeface="+mj-lt"/>
              <a:buAutoNum type="arabicPeriod"/>
            </a:pPr>
            <a:r>
              <a:rPr lang="en-US" sz="2600" dirty="0">
                <a:latin typeface="+mj-lt"/>
                <a:cs typeface="Arial" charset="0"/>
              </a:rPr>
              <a:t>Write </a:t>
            </a:r>
            <a:r>
              <a:rPr lang="en-US" sz="2600" b="1" dirty="0">
                <a:latin typeface="+mj-lt"/>
                <a:cs typeface="Arial" charset="0"/>
              </a:rPr>
              <a:t>Boolean equations </a:t>
            </a:r>
            <a:r>
              <a:rPr lang="en-US" sz="2600" dirty="0">
                <a:latin typeface="+mj-lt"/>
                <a:cs typeface="Arial" charset="0"/>
              </a:rPr>
              <a:t>for </a:t>
            </a:r>
            <a:r>
              <a:rPr lang="en-US" sz="2600" dirty="0" smtClean="0">
                <a:latin typeface="+mj-lt"/>
                <a:cs typeface="Arial" charset="0"/>
              </a:rPr>
              <a:t>next </a:t>
            </a:r>
            <a:r>
              <a:rPr lang="en-US" sz="2600" dirty="0">
                <a:latin typeface="+mj-lt"/>
                <a:cs typeface="Arial" charset="0"/>
              </a:rPr>
              <a:t>state and output logic</a:t>
            </a:r>
          </a:p>
          <a:p>
            <a:pPr marL="533400" indent="-533400">
              <a:spcBef>
                <a:spcPct val="20000"/>
              </a:spcBef>
              <a:buFont typeface="+mj-lt"/>
              <a:buAutoNum type="arabicPeriod"/>
            </a:pPr>
            <a:r>
              <a:rPr lang="en-US" sz="2600" dirty="0">
                <a:latin typeface="+mj-lt"/>
                <a:cs typeface="Arial" charset="0"/>
              </a:rPr>
              <a:t>Sketch the circuit </a:t>
            </a:r>
            <a:r>
              <a:rPr lang="en-US" sz="2600" b="1" dirty="0">
                <a:latin typeface="+mj-lt"/>
                <a:cs typeface="Arial" charset="0"/>
              </a:rPr>
              <a:t>schematic</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Review: FSM Design Procedure</a:t>
            </a:r>
            <a:endParaRPr lang="en-US" sz="4400" dirty="0">
              <a:solidFill>
                <a:schemeClr val="bg1"/>
              </a:solidFill>
              <a:latin typeface="+mj-lt"/>
            </a:endParaRPr>
          </a:p>
        </p:txBody>
      </p:sp>
    </p:spTree>
    <p:extLst>
      <p:ext uri="{BB962C8B-B14F-4D97-AF65-F5344CB8AC3E}">
        <p14:creationId xmlns:p14="http://schemas.microsoft.com/office/powerpoint/2010/main" val="34081204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The state of a circuit influences its future behavior</a:t>
            </a:r>
          </a:p>
          <a:p>
            <a:pPr marL="342900" indent="-342900">
              <a:spcBef>
                <a:spcPct val="20000"/>
              </a:spcBef>
              <a:buFontTx/>
              <a:buChar char="•"/>
            </a:pPr>
            <a:r>
              <a:rPr lang="en-US" sz="3200" dirty="0">
                <a:latin typeface="+mj-lt"/>
                <a:cs typeface="Arial" charset="0"/>
              </a:rPr>
              <a:t>State elements store state</a:t>
            </a:r>
          </a:p>
          <a:p>
            <a:pPr marL="742950" lvl="1" indent="-285750">
              <a:spcBef>
                <a:spcPct val="20000"/>
              </a:spcBef>
              <a:buFontTx/>
              <a:buChar char="–"/>
            </a:pPr>
            <a:r>
              <a:rPr lang="en-US" sz="2800" dirty="0" err="1">
                <a:latin typeface="+mj-lt"/>
                <a:cs typeface="Arial" charset="0"/>
              </a:rPr>
              <a:t>Bistable</a:t>
            </a:r>
            <a:r>
              <a:rPr lang="en-US" sz="2800" dirty="0">
                <a:latin typeface="+mj-lt"/>
                <a:cs typeface="Arial" charset="0"/>
              </a:rPr>
              <a:t> circuit</a:t>
            </a:r>
          </a:p>
          <a:p>
            <a:pPr marL="742950" lvl="1" indent="-285750">
              <a:spcBef>
                <a:spcPct val="20000"/>
              </a:spcBef>
              <a:buFontTx/>
              <a:buChar char="–"/>
            </a:pPr>
            <a:r>
              <a:rPr lang="en-US" sz="2800" dirty="0">
                <a:latin typeface="+mj-lt"/>
                <a:cs typeface="Arial" charset="0"/>
              </a:rPr>
              <a:t>SR Latch</a:t>
            </a:r>
          </a:p>
          <a:p>
            <a:pPr marL="742950" lvl="1" indent="-285750">
              <a:spcBef>
                <a:spcPct val="20000"/>
              </a:spcBef>
              <a:buFontTx/>
              <a:buChar char="–"/>
            </a:pPr>
            <a:r>
              <a:rPr lang="en-US" sz="2800" dirty="0">
                <a:latin typeface="+mj-lt"/>
                <a:cs typeface="Arial" charset="0"/>
              </a:rPr>
              <a:t>D Latch</a:t>
            </a:r>
          </a:p>
          <a:p>
            <a:pPr marL="742950" lvl="1" indent="-285750">
              <a:spcBef>
                <a:spcPct val="20000"/>
              </a:spcBef>
              <a:buFontTx/>
              <a:buChar char="–"/>
            </a:pPr>
            <a:r>
              <a:rPr lang="en-US" sz="2800" dirty="0">
                <a:latin typeface="+mj-lt"/>
                <a:cs typeface="Arial" charset="0"/>
              </a:rPr>
              <a:t>D Flip-flop</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Elements</a:t>
            </a:r>
            <a:endParaRPr lang="en-US" sz="4400" dirty="0">
              <a:solidFill>
                <a:schemeClr val="bg1"/>
              </a:solidFill>
              <a:latin typeface="+mj-lt"/>
            </a:endParaRPr>
          </a:p>
        </p:txBody>
      </p:sp>
    </p:spTree>
    <p:extLst>
      <p:ext uri="{BB962C8B-B14F-4D97-AF65-F5344CB8AC3E}">
        <p14:creationId xmlns:p14="http://schemas.microsoft.com/office/powerpoint/2010/main" val="19516590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838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mj-lt"/>
                <a:cs typeface="Arial" charset="0"/>
              </a:rPr>
              <a:t>Alyssa P. Hacker has a snail that crawls down a paper tape with 1’s and 0’s on it. The snail smiles whenever the last two digits it has crawled over are 01.  Design Moore and Mealy FSMs of the snail’s brain.</a:t>
            </a:r>
            <a:endParaRPr lang="en-US" sz="2400" dirty="0">
              <a:latin typeface="+mj-lt"/>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vs. Mealy FSM</a:t>
            </a:r>
            <a:endParaRPr lang="en-US" sz="4400" dirty="0">
              <a:solidFill>
                <a:schemeClr val="bg1"/>
              </a:solidFill>
              <a:latin typeface="+mj-lt"/>
            </a:endParaRPr>
          </a:p>
        </p:txBody>
      </p:sp>
      <p:pic>
        <p:nvPicPr>
          <p:cNvPr id="159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21082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4106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mj-lt"/>
              <a:cs typeface="Arial" charset="0"/>
            </a:endParaRPr>
          </a:p>
          <a:p>
            <a:pPr marL="342900" indent="-342900">
              <a:spcBef>
                <a:spcPct val="20000"/>
              </a:spcBef>
            </a:pPr>
            <a:endParaRPr lang="en-US" sz="2400" dirty="0">
              <a:latin typeface="+mj-lt"/>
              <a:cs typeface="Arial" charset="0"/>
            </a:endParaRPr>
          </a:p>
          <a:p>
            <a:pPr marL="342900" indent="-342900">
              <a:spcBef>
                <a:spcPct val="20000"/>
              </a:spcBef>
            </a:pPr>
            <a:endParaRPr lang="en-US" sz="2400" dirty="0">
              <a:latin typeface="+mj-lt"/>
              <a:cs typeface="Arial" charset="0"/>
            </a:endParaRPr>
          </a:p>
          <a:p>
            <a:pPr marL="342900" indent="-342900">
              <a:spcBef>
                <a:spcPct val="20000"/>
              </a:spcBef>
            </a:pPr>
            <a:endParaRPr lang="en-US" sz="2400" dirty="0">
              <a:latin typeface="+mj-lt"/>
              <a:cs typeface="Arial" charset="0"/>
            </a:endParaRPr>
          </a:p>
          <a:p>
            <a:pPr marL="342900" indent="-342900">
              <a:spcBef>
                <a:spcPct val="20000"/>
              </a:spcBef>
            </a:pPr>
            <a:endParaRPr lang="en-US" sz="2400" dirty="0">
              <a:latin typeface="+mj-lt"/>
              <a:cs typeface="Arial" charset="0"/>
            </a:endParaRPr>
          </a:p>
          <a:p>
            <a:pPr marL="342900" indent="-342900">
              <a:spcBef>
                <a:spcPct val="20000"/>
              </a:spcBef>
            </a:pPr>
            <a:endParaRPr lang="en-US" sz="1400" dirty="0">
              <a:latin typeface="+mj-lt"/>
              <a:cs typeface="Arial" charset="0"/>
            </a:endParaRPr>
          </a:p>
          <a:p>
            <a:pPr marL="342900" indent="-342900">
              <a:spcBef>
                <a:spcPct val="20000"/>
              </a:spcBef>
            </a:pPr>
            <a:endParaRPr lang="en-US" sz="2000" dirty="0" smtClean="0">
              <a:latin typeface="+mj-lt"/>
              <a:cs typeface="Arial" charset="0"/>
            </a:endParaRPr>
          </a:p>
          <a:p>
            <a:pPr marL="342900" indent="-342900">
              <a:spcBef>
                <a:spcPct val="20000"/>
              </a:spcBef>
            </a:pPr>
            <a:endParaRPr lang="en-US" sz="2000" dirty="0">
              <a:latin typeface="+mj-lt"/>
              <a:cs typeface="Arial" charset="0"/>
            </a:endParaRPr>
          </a:p>
          <a:p>
            <a:pPr marL="342900" indent="-342900">
              <a:spcBef>
                <a:spcPct val="20000"/>
              </a:spcBef>
            </a:pPr>
            <a:endParaRPr lang="en-US" sz="2000" dirty="0" smtClean="0">
              <a:latin typeface="+mj-lt"/>
              <a:cs typeface="Arial" charset="0"/>
            </a:endParaRPr>
          </a:p>
          <a:p>
            <a:pPr marL="342900" indent="-342900">
              <a:spcBef>
                <a:spcPct val="20000"/>
              </a:spcBef>
            </a:pPr>
            <a:endParaRPr lang="en-US" sz="2000" dirty="0">
              <a:latin typeface="+mj-lt"/>
              <a:cs typeface="Arial" charset="0"/>
            </a:endParaRPr>
          </a:p>
          <a:p>
            <a:pPr marL="342900" indent="-342900">
              <a:spcBef>
                <a:spcPct val="20000"/>
              </a:spcBef>
            </a:pPr>
            <a:endParaRPr lang="en-US" sz="2000" dirty="0" smtClean="0">
              <a:latin typeface="+mj-lt"/>
              <a:cs typeface="Arial" charset="0"/>
            </a:endParaRPr>
          </a:p>
          <a:p>
            <a:pPr marL="342900" indent="-342900">
              <a:spcBef>
                <a:spcPct val="20000"/>
              </a:spcBef>
            </a:pPr>
            <a:endParaRPr lang="en-US" sz="2000" dirty="0">
              <a:latin typeface="+mj-lt"/>
              <a:cs typeface="Arial" charset="0"/>
            </a:endParaRPr>
          </a:p>
          <a:p>
            <a:pPr marL="342900" indent="-342900">
              <a:spcBef>
                <a:spcPct val="20000"/>
              </a:spcBef>
            </a:pPr>
            <a:r>
              <a:rPr lang="en-US" sz="2000" dirty="0" smtClean="0">
                <a:latin typeface="+mj-lt"/>
                <a:cs typeface="Arial" charset="0"/>
              </a:rPr>
              <a:t>Mealy </a:t>
            </a:r>
            <a:r>
              <a:rPr lang="en-US" sz="2000" dirty="0">
                <a:latin typeface="+mj-lt"/>
                <a:cs typeface="Arial" charset="0"/>
              </a:rPr>
              <a:t>FSM: </a:t>
            </a:r>
            <a:r>
              <a:rPr lang="en-US" sz="2000" b="1" dirty="0">
                <a:latin typeface="+mj-lt"/>
                <a:cs typeface="Arial" charset="0"/>
              </a:rPr>
              <a:t>arcs</a:t>
            </a:r>
            <a:r>
              <a:rPr lang="en-US" sz="2000" dirty="0">
                <a:latin typeface="+mj-lt"/>
                <a:cs typeface="Arial" charset="0"/>
              </a:rPr>
              <a:t> indicate </a:t>
            </a:r>
            <a:r>
              <a:rPr lang="en-US" sz="2000" b="1" dirty="0">
                <a:latin typeface="+mj-lt"/>
                <a:cs typeface="Arial" charset="0"/>
              </a:rPr>
              <a:t>input/output</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Transition Diagrams</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10793193"/>
              </p:ext>
            </p:extLst>
          </p:nvPr>
        </p:nvGraphicFramePr>
        <p:xfrm>
          <a:off x="990599" y="1371600"/>
          <a:ext cx="3873062" cy="2133600"/>
        </p:xfrm>
        <a:graphic>
          <a:graphicData uri="http://schemas.openxmlformats.org/presentationml/2006/ole">
            <mc:AlternateContent xmlns:mc="http://schemas.openxmlformats.org/markup-compatibility/2006">
              <mc:Choice xmlns:v="urn:schemas-microsoft-com:vml" Requires="v">
                <p:oleObj spid="_x0000_s160799" name="VISIO" r:id="rId5" imgW="2339280" imgH="1289160" progId="Visio.Drawing.6">
                  <p:embed/>
                </p:oleObj>
              </mc:Choice>
              <mc:Fallback>
                <p:oleObj name="VISIO" r:id="rId5" imgW="2339280" imgH="1289160" progId="Visio.Drawing.6">
                  <p:embed/>
                  <p:pic>
                    <p:nvPicPr>
                      <p:cNvPr id="0" name=""/>
                      <p:cNvPicPr/>
                      <p:nvPr/>
                    </p:nvPicPr>
                    <p:blipFill>
                      <a:blip r:embed="rId6"/>
                      <a:stretch>
                        <a:fillRect/>
                      </a:stretch>
                    </p:blipFill>
                    <p:spPr>
                      <a:xfrm>
                        <a:off x="990599" y="1371600"/>
                        <a:ext cx="3873062" cy="2133600"/>
                      </a:xfrm>
                      <a:prstGeom prst="rect">
                        <a:avLst/>
                      </a:prstGeom>
                    </p:spPr>
                  </p:pic>
                </p:oleObj>
              </mc:Fallback>
            </mc:AlternateContent>
          </a:graphicData>
        </a:graphic>
      </p:graphicFrame>
      <p:pic>
        <p:nvPicPr>
          <p:cNvPr id="16077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8891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1906960676"/>
              </p:ext>
            </p:extLst>
          </p:nvPr>
        </p:nvGraphicFramePr>
        <p:xfrm>
          <a:off x="1295400" y="1447800"/>
          <a:ext cx="4114800" cy="3656013"/>
        </p:xfrm>
        <a:graphic>
          <a:graphicData uri="http://schemas.openxmlformats.org/drawingml/2006/table">
            <a:tbl>
              <a:tblPr/>
              <a:tblGrid>
                <a:gridCol w="762000"/>
                <a:gridCol w="762000"/>
                <a:gridCol w="1066800"/>
                <a:gridCol w="7620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charset="0"/>
                        </a:rPr>
                        <a:t>S</a:t>
                      </a:r>
                      <a:r>
                        <a:rPr kumimoji="0" lang="en-US" sz="2000" b="1"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charset="0"/>
                        </a:rPr>
                        <a:t>S</a:t>
                      </a:r>
                      <a:r>
                        <a:rPr kumimoji="0" lang="en-US" sz="2000" b="1"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A</a:t>
                      </a:r>
                      <a:endParaRPr kumimoji="0" lang="en-US" sz="2000" b="1"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S</a:t>
                      </a: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S</a:t>
                      </a: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2660485368"/>
              </p:ext>
            </p:extLst>
          </p:nvPr>
        </p:nvGraphicFramePr>
        <p:xfrm>
          <a:off x="6019800" y="1600200"/>
          <a:ext cx="2514600" cy="2297113"/>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63996541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1681899735"/>
              </p:ext>
            </p:extLst>
          </p:nvPr>
        </p:nvGraphicFramePr>
        <p:xfrm>
          <a:off x="1295400" y="1447800"/>
          <a:ext cx="4114800" cy="3656013"/>
        </p:xfrm>
        <a:graphic>
          <a:graphicData uri="http://schemas.openxmlformats.org/drawingml/2006/table">
            <a:tbl>
              <a:tblPr/>
              <a:tblGrid>
                <a:gridCol w="762000"/>
                <a:gridCol w="762000"/>
                <a:gridCol w="1066800"/>
                <a:gridCol w="7620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charset="0"/>
                        </a:rPr>
                        <a:t>S</a:t>
                      </a:r>
                      <a:r>
                        <a:rPr kumimoji="0" lang="en-US" sz="2000" b="1"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S</a:t>
                      </a:r>
                      <a:r>
                        <a:rPr kumimoji="0" lang="en-US" sz="20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A</a:t>
                      </a:r>
                      <a:endParaRPr kumimoji="0" lang="en-US" sz="2000" b="1"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S</a:t>
                      </a: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S</a:t>
                      </a: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773303693"/>
              </p:ext>
            </p:extLst>
          </p:nvPr>
        </p:nvGraphicFramePr>
        <p:xfrm>
          <a:off x="6019800" y="1600200"/>
          <a:ext cx="2514600" cy="2297113"/>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
        <p:nvSpPr>
          <p:cNvPr id="6" name="Rectangle 44"/>
          <p:cNvSpPr>
            <a:spLocks noChangeArrowheads="1"/>
          </p:cNvSpPr>
          <p:nvPr>
            <p:custDataLst>
              <p:tags r:id="rId4"/>
            </p:custDataLst>
          </p:nvPr>
        </p:nvSpPr>
        <p:spPr bwMode="auto">
          <a:xfrm>
            <a:off x="2743200" y="54864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i="1" dirty="0" smtClean="0">
                <a:latin typeface="Times New Roman" pitchFamily="18" charset="0"/>
                <a:cs typeface="Arial" charset="0"/>
              </a:rPr>
              <a:t>A</a:t>
            </a:r>
          </a:p>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A</a:t>
            </a:r>
            <a:endParaRPr lang="en-US" sz="2400" i="1" baseline="-25000" dirty="0">
              <a:latin typeface="Times New Roman" pitchFamily="18" charset="0"/>
              <a:cs typeface="Arial" charset="0"/>
            </a:endParaRPr>
          </a:p>
        </p:txBody>
      </p:sp>
      <p:sp>
        <p:nvSpPr>
          <p:cNvPr id="7" name="Line 72"/>
          <p:cNvSpPr>
            <a:spLocks noChangeShapeType="1"/>
          </p:cNvSpPr>
          <p:nvPr>
            <p:custDataLst>
              <p:tags r:id="rId5"/>
            </p:custDataLst>
          </p:nvPr>
        </p:nvSpPr>
        <p:spPr bwMode="auto">
          <a:xfrm>
            <a:off x="3581400" y="6019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453558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773129249"/>
              </p:ext>
            </p:extLst>
          </p:nvPr>
        </p:nvGraphicFramePr>
        <p:xfrm>
          <a:off x="1752600" y="1905000"/>
          <a:ext cx="3124200" cy="265176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S</a:t>
                      </a:r>
                      <a:r>
                        <a:rPr kumimoji="0" lang="en-US" sz="2400" b="1"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Y</a:t>
                      </a:r>
                      <a:endParaRPr kumimoji="0" lang="en-US" sz="2400" b="1"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p14="http://schemas.microsoft.com/office/powerpoint/2010/main" val="223013823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1077876686"/>
              </p:ext>
            </p:extLst>
          </p:nvPr>
        </p:nvGraphicFramePr>
        <p:xfrm>
          <a:off x="1752600" y="1905000"/>
          <a:ext cx="3124200" cy="265176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tx2">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Arial" charset="0"/>
                        </a:rPr>
                        <a:t>S</a:t>
                      </a:r>
                      <a:r>
                        <a:rPr kumimoji="0" lang="en-US" sz="2400" b="1"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S</a:t>
                      </a:r>
                      <a:r>
                        <a:rPr kumimoji="0" lang="en-US" sz="2400" b="1"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cs typeface="Arial" charset="0"/>
                        </a:rPr>
                        <a:t>Y</a:t>
                      </a:r>
                      <a:endParaRPr kumimoji="0" lang="en-US" sz="2400" b="1"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1500" name="Rectangle 44"/>
          <p:cNvSpPr>
            <a:spLocks noChangeArrowheads="1"/>
          </p:cNvSpPr>
          <p:nvPr>
            <p:custDataLst>
              <p:tags r:id="rId2"/>
            </p:custDataLst>
          </p:nvPr>
        </p:nvSpPr>
        <p:spPr bwMode="auto">
          <a:xfrm>
            <a:off x="2514600" y="47244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Y =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endParaRPr lang="en-US" sz="2400" i="1" baseline="-250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p14="http://schemas.microsoft.com/office/powerpoint/2010/main" val="302321833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3187224347"/>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Input</a:t>
                      </a:r>
                      <a:endParaRPr kumimoji="0" lang="en-US" sz="2000" b="1"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Output</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charset="0"/>
                        </a:rPr>
                        <a:t>S</a:t>
                      </a:r>
                      <a:r>
                        <a:rPr kumimoji="0" lang="en-US" sz="2000" b="1"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A</a:t>
                      </a:r>
                      <a:endParaRPr kumimoji="0" lang="en-US" sz="2000" b="1"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S</a:t>
                      </a: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Y</a:t>
                      </a:r>
                      <a:endPar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600204653"/>
              </p:ext>
            </p:extLst>
          </p:nvPr>
        </p:nvGraphicFramePr>
        <p:xfrm>
          <a:off x="5943600" y="2133600"/>
          <a:ext cx="2514600" cy="1735138"/>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p14="http://schemas.microsoft.com/office/powerpoint/2010/main" val="202015984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3690585608"/>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Input</a:t>
                      </a:r>
                      <a:endParaRPr kumimoji="0" lang="en-US" sz="2000" b="1"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cs typeface="Arial" charset="0"/>
                        </a:rPr>
                        <a:t>Output</a:t>
                      </a:r>
                      <a:endParaRPr kumimoji="0" lang="en-US" sz="2000" b="1"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charset="0"/>
                        </a:rPr>
                        <a:t>S</a:t>
                      </a:r>
                      <a:r>
                        <a:rPr kumimoji="0" lang="en-US" sz="2000" b="1"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A</a:t>
                      </a:r>
                      <a:endParaRPr kumimoji="0" lang="en-US" sz="2000" b="1"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S</a:t>
                      </a: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Y</a:t>
                      </a:r>
                      <a:endPar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1626698126"/>
              </p:ext>
            </p:extLst>
          </p:nvPr>
        </p:nvGraphicFramePr>
        <p:xfrm>
          <a:off x="5943600" y="2133600"/>
          <a:ext cx="2514600" cy="1735138"/>
        </p:xfrm>
        <a:graphic>
          <a:graphicData uri="http://schemas.openxmlformats.org/drawingml/2006/table">
            <a:tbl>
              <a:tblPr/>
              <a:tblGrid>
                <a:gridCol w="990600"/>
                <a:gridCol w="1524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p14="http://schemas.microsoft.com/office/powerpoint/2010/main" val="2810656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Schematic</a:t>
            </a:r>
            <a:endParaRPr lang="en-US" sz="4400" dirty="0">
              <a:solidFill>
                <a:schemeClr val="bg1"/>
              </a:solidFill>
              <a:latin typeface="+mj-lt"/>
            </a:endParaRPr>
          </a:p>
        </p:txBody>
      </p:sp>
      <p:pic>
        <p:nvPicPr>
          <p:cNvPr id="1618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706" y="1447800"/>
            <a:ext cx="47409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83269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Mealy FSM Schematic</a:t>
            </a:r>
            <a:endParaRPr lang="en-US" sz="4400" dirty="0">
              <a:solidFill>
                <a:schemeClr val="bg1"/>
              </a:solidFill>
              <a:latin typeface="+mj-lt"/>
            </a:endParaRPr>
          </a:p>
        </p:txBody>
      </p:sp>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6547"/>
            <a:ext cx="5679488" cy="38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96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470" name="Object 6"/>
          <p:cNvGraphicFramePr>
            <a:graphicFrameLocks noGrp="1" noChangeAspect="1"/>
          </p:cNvGraphicFramePr>
          <p:nvPr>
            <p:ph idx="4294967295"/>
            <p:custDataLst>
              <p:tags r:id="rId2"/>
            </p:custDataLst>
            <p:extLst>
              <p:ext uri="{D42A27DB-BD31-4B8C-83A1-F6EECF244321}">
                <p14:modId xmlns:p14="http://schemas.microsoft.com/office/powerpoint/2010/main" val="3604959006"/>
              </p:ext>
            </p:extLst>
          </p:nvPr>
        </p:nvGraphicFramePr>
        <p:xfrm>
          <a:off x="1943100" y="3582649"/>
          <a:ext cx="5867400" cy="2051050"/>
        </p:xfrm>
        <a:graphic>
          <a:graphicData uri="http://schemas.openxmlformats.org/presentationml/2006/ole">
            <mc:AlternateContent xmlns:mc="http://schemas.openxmlformats.org/markup-compatibility/2006">
              <mc:Choice xmlns:v="urn:schemas-microsoft-com:vml" Requires="v">
                <p:oleObj spid="_x0000_s127003" name="VISIO" r:id="rId8" imgW="2060280" imgH="720360" progId="Visio.Drawing.6">
                  <p:embed/>
                </p:oleObj>
              </mc:Choice>
              <mc:Fallback>
                <p:oleObj name="VISIO" r:id="rId8" imgW="2060280" imgH="720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3582649"/>
                        <a:ext cx="5867400" cy="2051050"/>
                      </a:xfrm>
                      <a:prstGeom prst="rect">
                        <a:avLst/>
                      </a:prstGeom>
                    </p:spPr>
                  </p:pic>
                </p:oleObj>
              </mc:Fallback>
            </mc:AlternateContent>
          </a:graphicData>
        </a:graphic>
      </p:graphicFrame>
      <p:sp>
        <p:nvSpPr>
          <p:cNvPr id="9584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8469" name="Rectangle 5"/>
          <p:cNvSpPr>
            <a:spLocks noChangeArrowheads="1"/>
          </p:cNvSpPr>
          <p:nvPr>
            <p:custDataLst>
              <p:tags r:id="rId4"/>
            </p:custDataLst>
          </p:nvPr>
        </p:nvSpPr>
        <p:spPr bwMode="auto">
          <a:xfrm>
            <a:off x="914400" y="1254177"/>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Fundamental building block of other state elements</a:t>
            </a:r>
          </a:p>
          <a:p>
            <a:pPr marL="342900" indent="-342900">
              <a:spcBef>
                <a:spcPct val="20000"/>
              </a:spcBef>
              <a:buFontTx/>
              <a:buChar char="•"/>
            </a:pPr>
            <a:r>
              <a:rPr lang="en-US" sz="3200" dirty="0">
                <a:latin typeface="+mj-lt"/>
                <a:cs typeface="Arial" charset="0"/>
              </a:rPr>
              <a:t>Two outputs: </a:t>
            </a:r>
            <a:r>
              <a:rPr lang="en-US" sz="3200" i="1" dirty="0">
                <a:latin typeface="+mj-lt"/>
                <a:cs typeface="Arial" charset="0"/>
              </a:rPr>
              <a:t>Q</a:t>
            </a:r>
            <a:r>
              <a:rPr lang="en-US" sz="3200" dirty="0">
                <a:latin typeface="+mj-lt"/>
                <a:cs typeface="Arial" charset="0"/>
              </a:rPr>
              <a:t>, </a:t>
            </a:r>
            <a:r>
              <a:rPr lang="en-US" sz="3200" i="1" dirty="0">
                <a:latin typeface="+mj-lt"/>
                <a:cs typeface="Arial" charset="0"/>
              </a:rPr>
              <a:t>Q</a:t>
            </a:r>
          </a:p>
          <a:p>
            <a:pPr marL="342900" indent="-342900">
              <a:spcBef>
                <a:spcPct val="20000"/>
              </a:spcBef>
              <a:buFontTx/>
              <a:buChar char="•"/>
            </a:pPr>
            <a:r>
              <a:rPr lang="en-US" sz="3200" dirty="0">
                <a:latin typeface="+mj-lt"/>
                <a:cs typeface="Arial" charset="0"/>
              </a:rPr>
              <a:t>No inputs</a:t>
            </a:r>
          </a:p>
        </p:txBody>
      </p:sp>
      <p:sp>
        <p:nvSpPr>
          <p:cNvPr id="958476" name="Line 12"/>
          <p:cNvSpPr>
            <a:spLocks noChangeShapeType="1"/>
          </p:cNvSpPr>
          <p:nvPr>
            <p:custDataLst>
              <p:tags r:id="rId5"/>
            </p:custDataLst>
          </p:nvPr>
        </p:nvSpPr>
        <p:spPr bwMode="auto">
          <a:xfrm>
            <a:off x="4038600" y="2438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a:t>
            </a:r>
            <a:endParaRPr lang="en-US" sz="4400" dirty="0">
              <a:solidFill>
                <a:schemeClr val="bg1"/>
              </a:solidFill>
              <a:latin typeface="+mj-lt"/>
            </a:endParaRPr>
          </a:p>
        </p:txBody>
      </p:sp>
    </p:spTree>
    <p:extLst>
      <p:ext uri="{BB962C8B-B14F-4D97-AF65-F5344CB8AC3E}">
        <p14:creationId xmlns:p14="http://schemas.microsoft.com/office/powerpoint/2010/main" val="162311628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&amp; Mealy Timing Diagram</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87203579"/>
              </p:ext>
            </p:extLst>
          </p:nvPr>
        </p:nvGraphicFramePr>
        <p:xfrm>
          <a:off x="762000" y="1828800"/>
          <a:ext cx="8066169" cy="3232150"/>
        </p:xfrm>
        <a:graphic>
          <a:graphicData uri="http://schemas.openxmlformats.org/presentationml/2006/ole">
            <mc:AlternateContent xmlns:mc="http://schemas.openxmlformats.org/markup-compatibility/2006">
              <mc:Choice xmlns:v="urn:schemas-microsoft-com:vml" Requires="v">
                <p:oleObj spid="_x0000_s163867" name="VISIO" r:id="rId4" imgW="5859000" imgH="2348280" progId="Visio.Drawing.6">
                  <p:embed/>
                </p:oleObj>
              </mc:Choice>
              <mc:Fallback>
                <p:oleObj name="VISIO" r:id="rId4" imgW="5859000" imgH="2348280" progId="Visio.Drawing.6">
                  <p:embed/>
                  <p:pic>
                    <p:nvPicPr>
                      <p:cNvPr id="0" name=""/>
                      <p:cNvPicPr/>
                      <p:nvPr/>
                    </p:nvPicPr>
                    <p:blipFill>
                      <a:blip r:embed="rId5"/>
                      <a:stretch>
                        <a:fillRect/>
                      </a:stretch>
                    </p:blipFill>
                    <p:spPr>
                      <a:xfrm>
                        <a:off x="762000" y="1828800"/>
                        <a:ext cx="8066169" cy="3232150"/>
                      </a:xfrm>
                      <a:prstGeom prst="rect">
                        <a:avLst/>
                      </a:prstGeom>
                    </p:spPr>
                  </p:pic>
                </p:oleObj>
              </mc:Fallback>
            </mc:AlternateContent>
          </a:graphicData>
        </a:graphic>
      </p:graphicFrame>
    </p:spTree>
    <p:extLst>
      <p:ext uri="{BB962C8B-B14F-4D97-AF65-F5344CB8AC3E}">
        <p14:creationId xmlns:p14="http://schemas.microsoft.com/office/powerpoint/2010/main" val="3561184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4" name="Rectangle 4"/>
          <p:cNvSpPr>
            <a:spLocks noGrp="1" noChangeArrowheads="1"/>
          </p:cNvSpPr>
          <p:nvPr>
            <p:ph idx="4294967295"/>
            <p:custDataLst>
              <p:tags r:id="rId1"/>
            </p:custDataLst>
          </p:nvPr>
        </p:nvSpPr>
        <p:spPr>
          <a:xfrm>
            <a:off x="914400" y="1143000"/>
            <a:ext cx="8229600" cy="4525963"/>
          </a:xfrm>
        </p:spPr>
        <p:txBody>
          <a:bodyPr/>
          <a:lstStyle/>
          <a:p>
            <a:r>
              <a:rPr lang="en-US" dirty="0"/>
              <a:t>Break complex FSMs into smaller interacting FSMs</a:t>
            </a:r>
          </a:p>
          <a:p>
            <a:r>
              <a:rPr lang="en-US" dirty="0"/>
              <a:t>Example: Modify </a:t>
            </a:r>
            <a:r>
              <a:rPr lang="en-US" dirty="0" smtClean="0"/>
              <a:t>traffic </a:t>
            </a:r>
            <a:r>
              <a:rPr lang="en-US" dirty="0"/>
              <a:t>light controller to have </a:t>
            </a:r>
            <a:r>
              <a:rPr lang="en-US" dirty="0" smtClean="0"/>
              <a:t>Parade </a:t>
            </a:r>
            <a:r>
              <a:rPr lang="en-US" dirty="0"/>
              <a:t>Mode.</a:t>
            </a:r>
          </a:p>
          <a:p>
            <a:pPr lvl="1"/>
            <a:r>
              <a:rPr lang="en-US" dirty="0" smtClean="0"/>
              <a:t>Two </a:t>
            </a:r>
            <a:r>
              <a:rPr lang="en-US" dirty="0"/>
              <a:t>more inputs: </a:t>
            </a:r>
            <a:r>
              <a:rPr lang="en-US" i="1" dirty="0"/>
              <a:t>P</a:t>
            </a:r>
            <a:r>
              <a:rPr lang="en-US" dirty="0"/>
              <a:t>, </a:t>
            </a:r>
            <a:r>
              <a:rPr lang="en-US" i="1" dirty="0"/>
              <a:t>R</a:t>
            </a:r>
          </a:p>
          <a:p>
            <a:pPr lvl="1"/>
            <a:r>
              <a:rPr lang="en-US" dirty="0"/>
              <a:t>When </a:t>
            </a:r>
            <a:r>
              <a:rPr lang="en-US" b="1" i="1" dirty="0"/>
              <a:t>P</a:t>
            </a:r>
            <a:r>
              <a:rPr lang="en-US" b="1" dirty="0"/>
              <a:t> = 1</a:t>
            </a:r>
            <a:r>
              <a:rPr lang="en-US" dirty="0"/>
              <a:t>, </a:t>
            </a:r>
            <a:r>
              <a:rPr lang="en-US" dirty="0" smtClean="0"/>
              <a:t>enter </a:t>
            </a:r>
            <a:r>
              <a:rPr lang="en-US" dirty="0"/>
              <a:t>Parade Mode </a:t>
            </a:r>
            <a:r>
              <a:rPr lang="en-US" dirty="0" smtClean="0"/>
              <a:t>&amp; </a:t>
            </a:r>
            <a:r>
              <a:rPr lang="en-US" dirty="0"/>
              <a:t>Bravado </a:t>
            </a:r>
            <a:r>
              <a:rPr lang="en-US" dirty="0" smtClean="0"/>
              <a:t>Blvd </a:t>
            </a:r>
            <a:r>
              <a:rPr lang="en-US" dirty="0"/>
              <a:t>light stays </a:t>
            </a:r>
            <a:r>
              <a:rPr lang="en-US" dirty="0" smtClean="0"/>
              <a:t>green</a:t>
            </a:r>
            <a:endParaRPr lang="en-US" dirty="0"/>
          </a:p>
          <a:p>
            <a:pPr lvl="1"/>
            <a:r>
              <a:rPr lang="en-US" dirty="0"/>
              <a:t>When </a:t>
            </a:r>
            <a:r>
              <a:rPr lang="en-US" b="1" i="1" dirty="0"/>
              <a:t>R</a:t>
            </a:r>
            <a:r>
              <a:rPr lang="en-US" b="1" dirty="0"/>
              <a:t> = 1</a:t>
            </a:r>
            <a:r>
              <a:rPr lang="en-US" dirty="0"/>
              <a:t>, </a:t>
            </a:r>
            <a:r>
              <a:rPr lang="en-US" dirty="0" smtClean="0"/>
              <a:t>leave </a:t>
            </a:r>
            <a:r>
              <a:rPr lang="en-US" dirty="0"/>
              <a:t>Parade Mode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Factoring State Machines</a:t>
            </a:r>
            <a:endParaRPr lang="en-US" sz="4400" dirty="0">
              <a:solidFill>
                <a:schemeClr val="bg1"/>
              </a:solidFill>
              <a:latin typeface="+mj-lt"/>
            </a:endParaRPr>
          </a:p>
        </p:txBody>
      </p:sp>
    </p:spTree>
    <p:extLst>
      <p:ext uri="{BB962C8B-B14F-4D97-AF65-F5344CB8AC3E}">
        <p14:creationId xmlns:p14="http://schemas.microsoft.com/office/powerpoint/2010/main" val="867016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7" name="Rectangle 3"/>
          <p:cNvSpPr>
            <a:spLocks noGrp="1" noChangeArrowheads="1"/>
          </p:cNvSpPr>
          <p:nvPr>
            <p:ph sz="half" idx="4294967295"/>
            <p:custDataLst>
              <p:tags r:id="rId2"/>
            </p:custDataLst>
          </p:nvPr>
        </p:nvSpPr>
        <p:spPr>
          <a:xfrm>
            <a:off x="914400" y="1219200"/>
            <a:ext cx="7696200" cy="4953000"/>
          </a:xfrm>
        </p:spPr>
        <p:txBody>
          <a:bodyPr/>
          <a:lstStyle/>
          <a:p>
            <a:pPr>
              <a:buFontTx/>
              <a:buNone/>
            </a:pPr>
            <a:r>
              <a:rPr lang="en-US" b="1" dirty="0" err="1">
                <a:solidFill>
                  <a:srgbClr val="0070C0"/>
                </a:solidFill>
              </a:rPr>
              <a:t>Unfactored</a:t>
            </a:r>
            <a:r>
              <a:rPr lang="en-US" b="1" dirty="0">
                <a:solidFill>
                  <a:srgbClr val="0070C0"/>
                </a:solidFill>
              </a:rPr>
              <a:t> FSM</a:t>
            </a:r>
          </a:p>
          <a:p>
            <a:pPr>
              <a:buFontTx/>
              <a:buNone/>
            </a:pPr>
            <a:endParaRPr lang="en-US" b="1" dirty="0">
              <a:solidFill>
                <a:srgbClr val="0070C0"/>
              </a:solidFill>
            </a:endParaRPr>
          </a:p>
          <a:p>
            <a:pPr>
              <a:buFontTx/>
              <a:buNone/>
            </a:pPr>
            <a:endParaRPr lang="en-US" b="1" dirty="0">
              <a:solidFill>
                <a:srgbClr val="0070C0"/>
              </a:solidFill>
            </a:endParaRPr>
          </a:p>
          <a:p>
            <a:pPr>
              <a:buFontTx/>
              <a:buNone/>
            </a:pPr>
            <a:r>
              <a:rPr lang="en-US" b="1" dirty="0">
                <a:solidFill>
                  <a:srgbClr val="0070C0"/>
                </a:solidFill>
              </a:rPr>
              <a:t>Factored FSM</a:t>
            </a:r>
          </a:p>
        </p:txBody>
      </p:sp>
      <p:graphicFrame>
        <p:nvGraphicFramePr>
          <p:cNvPr id="1025030" name="Object 6"/>
          <p:cNvGraphicFramePr>
            <a:graphicFrameLocks noGrp="1" noChangeAspect="1"/>
          </p:cNvGraphicFramePr>
          <p:nvPr>
            <p:ph sz="quarter" idx="4294967295"/>
            <p:custDataLst>
              <p:tags r:id="rId3"/>
            </p:custDataLst>
            <p:extLst>
              <p:ext uri="{D42A27DB-BD31-4B8C-83A1-F6EECF244321}">
                <p14:modId xmlns:p14="http://schemas.microsoft.com/office/powerpoint/2010/main" val="4266640376"/>
              </p:ext>
            </p:extLst>
          </p:nvPr>
        </p:nvGraphicFramePr>
        <p:xfrm>
          <a:off x="3962400" y="1295400"/>
          <a:ext cx="2676525" cy="1268413"/>
        </p:xfrm>
        <a:graphic>
          <a:graphicData uri="http://schemas.openxmlformats.org/presentationml/2006/ole">
            <mc:AlternateContent xmlns:mc="http://schemas.openxmlformats.org/markup-compatibility/2006">
              <mc:Choice xmlns:v="urn:schemas-microsoft-com:vml" Requires="v">
                <p:oleObj spid="_x0000_s164916" name="VISIO" r:id="rId7" imgW="1542960" imgH="732600" progId="Visio.Drawing.6">
                  <p:embed/>
                </p:oleObj>
              </mc:Choice>
              <mc:Fallback>
                <p:oleObj name="VISIO" r:id="rId7" imgW="1542960" imgH="732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1295400"/>
                        <a:ext cx="2676525" cy="1268413"/>
                      </a:xfrm>
                      <a:prstGeom prst="rect">
                        <a:avLst/>
                      </a:prstGeom>
                    </p:spPr>
                  </p:pic>
                </p:oleObj>
              </mc:Fallback>
            </mc:AlternateContent>
          </a:graphicData>
        </a:graphic>
      </p:graphicFrame>
      <p:graphicFrame>
        <p:nvGraphicFramePr>
          <p:cNvPr id="1025031" name="Object 7"/>
          <p:cNvGraphicFramePr>
            <a:graphicFrameLocks noGrp="1" noChangeAspect="1"/>
          </p:cNvGraphicFramePr>
          <p:nvPr>
            <p:ph sz="quarter" idx="4294967295"/>
            <p:custDataLst>
              <p:tags r:id="rId4"/>
            </p:custDataLst>
            <p:extLst>
              <p:ext uri="{D42A27DB-BD31-4B8C-83A1-F6EECF244321}">
                <p14:modId xmlns:p14="http://schemas.microsoft.com/office/powerpoint/2010/main" val="3699986584"/>
              </p:ext>
            </p:extLst>
          </p:nvPr>
        </p:nvGraphicFramePr>
        <p:xfrm>
          <a:off x="4114800" y="2971800"/>
          <a:ext cx="2338387" cy="3276600"/>
        </p:xfrm>
        <a:graphic>
          <a:graphicData uri="http://schemas.openxmlformats.org/presentationml/2006/ole">
            <mc:AlternateContent xmlns:mc="http://schemas.openxmlformats.org/markup-compatibility/2006">
              <mc:Choice xmlns:v="urn:schemas-microsoft-com:vml" Requires="v">
                <p:oleObj spid="_x0000_s164917" name="VISIO" r:id="rId9" imgW="1542960" imgH="2161440" progId="Visio.Drawing.6">
                  <p:embed/>
                </p:oleObj>
              </mc:Choice>
              <mc:Fallback>
                <p:oleObj name="VISIO" r:id="rId9" imgW="1542960" imgH="21614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2971800"/>
                        <a:ext cx="233838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Parade FSM</a:t>
            </a:r>
            <a:endParaRPr lang="en-US" sz="4400" dirty="0">
              <a:solidFill>
                <a:schemeClr val="bg1"/>
              </a:solidFill>
              <a:latin typeface="+mj-lt"/>
            </a:endParaRPr>
          </a:p>
        </p:txBody>
      </p:sp>
    </p:spTree>
    <p:extLst>
      <p:ext uri="{BB962C8B-B14F-4D97-AF65-F5344CB8AC3E}">
        <p14:creationId xmlns:p14="http://schemas.microsoft.com/office/powerpoint/2010/main" val="78590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Unfactored</a:t>
            </a:r>
            <a:r>
              <a:rPr lang="en-US" sz="4400" dirty="0" smtClean="0">
                <a:solidFill>
                  <a:schemeClr val="bg1"/>
                </a:solidFill>
                <a:latin typeface="+mj-lt"/>
              </a:rPr>
              <a:t> FSM</a:t>
            </a:r>
            <a:endParaRPr lang="en-US" sz="4400" dirty="0">
              <a:solidFill>
                <a:schemeClr val="bg1"/>
              </a:solidFill>
              <a:latin typeface="+mj-lt"/>
            </a:endParaRPr>
          </a:p>
        </p:txBody>
      </p:sp>
      <p:grpSp>
        <p:nvGrpSpPr>
          <p:cNvPr id="4" name="Group 3"/>
          <p:cNvGrpSpPr/>
          <p:nvPr/>
        </p:nvGrpSpPr>
        <p:grpSpPr>
          <a:xfrm>
            <a:off x="457200" y="990600"/>
            <a:ext cx="7696200" cy="4883347"/>
            <a:chOff x="457200" y="990600"/>
            <a:chExt cx="7696200" cy="4883347"/>
          </a:xfrm>
        </p:grpSpPr>
        <p:pic>
          <p:nvPicPr>
            <p:cNvPr id="5"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239000" cy="4883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57200" y="5105400"/>
              <a:ext cx="1371600" cy="768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4933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0148" name="Object 4"/>
          <p:cNvGraphicFramePr>
            <a:graphicFrameLocks noGrp="1" noChangeAspect="1"/>
          </p:cNvGraphicFramePr>
          <p:nvPr>
            <p:ph idx="4294967295"/>
            <p:custDataLst>
              <p:tags r:id="rId2"/>
            </p:custDataLst>
            <p:extLst>
              <p:ext uri="{D42A27DB-BD31-4B8C-83A1-F6EECF244321}">
                <p14:modId xmlns:p14="http://schemas.microsoft.com/office/powerpoint/2010/main" val="4084888728"/>
              </p:ext>
            </p:extLst>
          </p:nvPr>
        </p:nvGraphicFramePr>
        <p:xfrm>
          <a:off x="990600" y="1447800"/>
          <a:ext cx="7772400" cy="4027487"/>
        </p:xfrm>
        <a:graphic>
          <a:graphicData uri="http://schemas.openxmlformats.org/presentationml/2006/ole">
            <mc:AlternateContent xmlns:mc="http://schemas.openxmlformats.org/markup-compatibility/2006">
              <mc:Choice xmlns:v="urn:schemas-microsoft-com:vml" Requires="v">
                <p:oleObj spid="_x0000_s166939" name="VISIO" r:id="rId5" imgW="4286160" imgH="2221560" progId="Visio.Drawing.6">
                  <p:embed/>
                </p:oleObj>
              </mc:Choice>
              <mc:Fallback>
                <p:oleObj name="VISIO" r:id="rId5" imgW="4286160" imgH="22215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447800"/>
                        <a:ext cx="7772400" cy="4027487"/>
                      </a:xfrm>
                      <a:prstGeom prst="rect">
                        <a:avLst/>
                      </a:prstGeom>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Factored FSM</a:t>
            </a:r>
            <a:endParaRPr lang="en-US" sz="4400" dirty="0">
              <a:solidFill>
                <a:schemeClr val="bg1"/>
              </a:solidFill>
              <a:latin typeface="+mj-lt"/>
            </a:endParaRPr>
          </a:p>
        </p:txBody>
      </p:sp>
    </p:spTree>
    <p:extLst>
      <p:ext uri="{BB962C8B-B14F-4D97-AF65-F5344CB8AC3E}">
        <p14:creationId xmlns:p14="http://schemas.microsoft.com/office/powerpoint/2010/main" val="230149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2"/>
            </p:custDataLst>
            <p:extLst>
              <p:ext uri="{D42A27DB-BD31-4B8C-83A1-F6EECF244321}">
                <p14:modId xmlns:p14="http://schemas.microsoft.com/office/powerpoint/2010/main" val="2549733005"/>
              </p:ext>
            </p:extLst>
          </p:nvPr>
        </p:nvGraphicFramePr>
        <p:xfrm>
          <a:off x="1828800" y="2904026"/>
          <a:ext cx="5638800" cy="3490912"/>
        </p:xfrm>
        <a:graphic>
          <a:graphicData uri="http://schemas.openxmlformats.org/presentationml/2006/ole">
            <mc:AlternateContent xmlns:mc="http://schemas.openxmlformats.org/markup-compatibility/2006">
              <mc:Choice xmlns:v="urn:schemas-microsoft-com:vml" Requires="v">
                <p:oleObj spid="_x0000_s222215" name="VISIO" r:id="rId7" imgW="2613600" imgH="1617480" progId="Visio.Drawing.6">
                  <p:embed/>
                </p:oleObj>
              </mc:Choice>
              <mc:Fallback>
                <p:oleObj name="VISIO" r:id="rId7" imgW="2613600" imgH="16174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04026"/>
                        <a:ext cx="5638800" cy="3490912"/>
                      </a:xfrm>
                      <a:prstGeom prst="rect">
                        <a:avLst/>
                      </a:prstGeom>
                    </p:spPr>
                  </p:pic>
                </p:oleObj>
              </mc:Fallback>
            </mc:AlternateContent>
          </a:graphicData>
        </a:graphic>
      </p:graphicFrame>
      <p:sp>
        <p:nvSpPr>
          <p:cNvPr id="9922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Next state </a:t>
            </a:r>
            <a:r>
              <a:rPr lang="en-US" sz="2400" dirty="0" smtClean="0">
                <a:latin typeface="+mj-lt"/>
                <a:cs typeface="Arial" charset="0"/>
              </a:rPr>
              <a:t>determined </a:t>
            </a:r>
            <a:r>
              <a:rPr lang="en-US" sz="2400" dirty="0">
                <a:latin typeface="+mj-lt"/>
                <a:cs typeface="Arial" charset="0"/>
              </a:rPr>
              <a:t>by </a:t>
            </a:r>
            <a:r>
              <a:rPr lang="en-US" sz="2400" dirty="0" smtClean="0">
                <a:latin typeface="+mj-lt"/>
                <a:cs typeface="Arial" charset="0"/>
              </a:rPr>
              <a:t>current </a:t>
            </a:r>
            <a:r>
              <a:rPr lang="en-US" sz="2400" dirty="0">
                <a:latin typeface="+mj-lt"/>
                <a:cs typeface="Arial" charset="0"/>
              </a:rPr>
              <a:t>state and </a:t>
            </a:r>
            <a:r>
              <a:rPr lang="en-US" sz="2400" dirty="0" smtClean="0">
                <a:latin typeface="+mj-lt"/>
                <a:cs typeface="Arial" charset="0"/>
              </a:rPr>
              <a:t>inputs</a:t>
            </a:r>
            <a:endParaRPr lang="en-US" sz="2400" dirty="0">
              <a:latin typeface="+mj-lt"/>
              <a:cs typeface="Arial" charset="0"/>
            </a:endParaRPr>
          </a:p>
          <a:p>
            <a:pPr marL="342900" indent="-342900">
              <a:spcBef>
                <a:spcPct val="20000"/>
              </a:spcBef>
              <a:buFontTx/>
              <a:buChar char="•"/>
            </a:pPr>
            <a:r>
              <a:rPr lang="en-US" sz="2400" dirty="0">
                <a:latin typeface="+mj-lt"/>
                <a:cs typeface="Arial" charset="0"/>
              </a:rPr>
              <a:t>Two types of finite state machines differ in </a:t>
            </a:r>
            <a:r>
              <a:rPr lang="en-US" sz="2400" dirty="0" smtClean="0">
                <a:latin typeface="+mj-lt"/>
                <a:cs typeface="Arial" charset="0"/>
              </a:rPr>
              <a:t>output </a:t>
            </a:r>
            <a:r>
              <a:rPr lang="en-US" sz="2400" dirty="0">
                <a:latin typeface="+mj-lt"/>
                <a:cs typeface="Arial" charset="0"/>
              </a:rPr>
              <a:t>logic:</a:t>
            </a:r>
          </a:p>
          <a:p>
            <a:pPr marL="742950" lvl="1" indent="-285750">
              <a:spcBef>
                <a:spcPct val="20000"/>
              </a:spcBef>
              <a:buFontTx/>
              <a:buChar char="–"/>
            </a:pPr>
            <a:r>
              <a:rPr lang="en-US" sz="2000" b="1" dirty="0">
                <a:solidFill>
                  <a:srgbClr val="0070C0"/>
                </a:solidFill>
                <a:latin typeface="+mj-lt"/>
                <a:cs typeface="Arial" charset="0"/>
              </a:rPr>
              <a:t>Moore FSM: </a:t>
            </a:r>
            <a:r>
              <a:rPr lang="en-US" sz="2000" dirty="0">
                <a:latin typeface="+mj-lt"/>
                <a:cs typeface="Arial" charset="0"/>
              </a:rPr>
              <a:t>outputs depend only on </a:t>
            </a:r>
            <a:r>
              <a:rPr lang="en-US" sz="2000" dirty="0" smtClean="0">
                <a:latin typeface="+mj-lt"/>
                <a:cs typeface="Arial" charset="0"/>
              </a:rPr>
              <a:t>current </a:t>
            </a:r>
            <a:r>
              <a:rPr lang="en-US" sz="2000" dirty="0">
                <a:latin typeface="+mj-lt"/>
                <a:cs typeface="Arial" charset="0"/>
              </a:rPr>
              <a:t>state</a:t>
            </a:r>
          </a:p>
          <a:p>
            <a:pPr marL="742950" lvl="1" indent="-285750">
              <a:spcBef>
                <a:spcPct val="20000"/>
              </a:spcBef>
              <a:buFontTx/>
              <a:buChar char="–"/>
            </a:pPr>
            <a:r>
              <a:rPr lang="en-US" sz="2000" b="1" dirty="0">
                <a:solidFill>
                  <a:srgbClr val="0070C0"/>
                </a:solidFill>
                <a:latin typeface="+mj-lt"/>
                <a:cs typeface="Arial" charset="0"/>
              </a:rPr>
              <a:t>Mealy FSM: </a:t>
            </a:r>
            <a:r>
              <a:rPr lang="en-US" sz="2000" dirty="0">
                <a:latin typeface="+mj-lt"/>
                <a:cs typeface="Arial" charset="0"/>
              </a:rPr>
              <a:t>outputs depend on </a:t>
            </a:r>
            <a:r>
              <a:rPr lang="en-US" sz="2000" dirty="0" smtClean="0">
                <a:latin typeface="+mj-lt"/>
                <a:cs typeface="Arial" charset="0"/>
              </a:rPr>
              <a:t>current </a:t>
            </a:r>
            <a:r>
              <a:rPr lang="en-US" sz="2000" dirty="0">
                <a:latin typeface="+mj-lt"/>
                <a:cs typeface="Arial" charset="0"/>
              </a:rPr>
              <a:t>state </a:t>
            </a:r>
            <a:r>
              <a:rPr lang="en-US" sz="2000" i="1" dirty="0">
                <a:latin typeface="+mj-lt"/>
                <a:cs typeface="Arial" charset="0"/>
              </a:rPr>
              <a:t>and</a:t>
            </a:r>
            <a:r>
              <a:rPr lang="en-US" sz="2000" dirty="0">
                <a:latin typeface="+mj-lt"/>
                <a:cs typeface="Arial" charset="0"/>
              </a:rPr>
              <a:t> </a:t>
            </a:r>
            <a:r>
              <a:rPr lang="en-US" sz="2000" dirty="0" smtClean="0">
                <a:latin typeface="+mj-lt"/>
                <a:cs typeface="Arial" charset="0"/>
              </a:rPr>
              <a:t>inputs</a:t>
            </a:r>
            <a:endParaRPr lang="en-US" sz="2000" dirty="0">
              <a:latin typeface="+mj-lt"/>
              <a:cs typeface="Arial" charset="0"/>
            </a:endParaRPr>
          </a:p>
        </p:txBody>
      </p:sp>
      <p:sp>
        <p:nvSpPr>
          <p:cNvPr id="8" name="TextBox 7"/>
          <p:cNvSpPr txBox="1"/>
          <p:nvPr/>
        </p:nvSpPr>
        <p:spPr>
          <a:xfrm>
            <a:off x="1143000" y="68759"/>
            <a:ext cx="7924800" cy="1446550"/>
          </a:xfrm>
          <a:prstGeom prst="rect">
            <a:avLst/>
          </a:prstGeom>
          <a:noFill/>
        </p:spPr>
        <p:txBody>
          <a:bodyPr wrap="square" rtlCol="0">
            <a:spAutoFit/>
          </a:bodyPr>
          <a:lstStyle/>
          <a:p>
            <a:r>
              <a:rPr lang="en-US" sz="4400" dirty="0" smtClean="0">
                <a:solidFill>
                  <a:schemeClr val="bg1"/>
                </a:solidFill>
                <a:latin typeface="+mj-lt"/>
              </a:rPr>
              <a:t>Review: Finite State Machines (FSMs)</a:t>
            </a:r>
            <a:endParaRPr lang="en-US" sz="4400" dirty="0">
              <a:solidFill>
                <a:schemeClr val="bg1"/>
              </a:solidFill>
              <a:latin typeface="+mj-lt"/>
            </a:endParaRPr>
          </a:p>
        </p:txBody>
      </p:sp>
    </p:spTree>
    <p:extLst>
      <p:ext uri="{BB962C8B-B14F-4D97-AF65-F5344CB8AC3E}">
        <p14:creationId xmlns:p14="http://schemas.microsoft.com/office/powerpoint/2010/main" val="14617617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838200" y="9144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 typeface="+mj-lt"/>
              <a:buAutoNum type="arabicPeriod"/>
            </a:pPr>
            <a:r>
              <a:rPr lang="en-US" sz="2600" dirty="0">
                <a:latin typeface="+mj-lt"/>
                <a:cs typeface="Arial" charset="0"/>
              </a:rPr>
              <a:t>Identify </a:t>
            </a:r>
            <a:r>
              <a:rPr lang="en-US" sz="2600" b="1" dirty="0" smtClean="0">
                <a:latin typeface="+mj-lt"/>
                <a:cs typeface="Arial" charset="0"/>
              </a:rPr>
              <a:t>inputs</a:t>
            </a:r>
            <a:r>
              <a:rPr lang="en-US" sz="2600" dirty="0" smtClean="0">
                <a:latin typeface="+mj-lt"/>
                <a:cs typeface="Arial" charset="0"/>
              </a:rPr>
              <a:t> </a:t>
            </a:r>
            <a:r>
              <a:rPr lang="en-US" sz="2600" dirty="0">
                <a:latin typeface="+mj-lt"/>
                <a:cs typeface="Arial" charset="0"/>
              </a:rPr>
              <a:t>and </a:t>
            </a:r>
            <a:r>
              <a:rPr lang="en-US" sz="2600" b="1" dirty="0">
                <a:latin typeface="+mj-lt"/>
                <a:cs typeface="Arial" charset="0"/>
              </a:rPr>
              <a:t>outputs</a:t>
            </a:r>
          </a:p>
          <a:p>
            <a:pPr marL="533400" indent="-533400">
              <a:spcBef>
                <a:spcPct val="20000"/>
              </a:spcBef>
              <a:buFont typeface="+mj-lt"/>
              <a:buAutoNum type="arabicPeriod"/>
            </a:pPr>
            <a:r>
              <a:rPr lang="en-US" sz="2600" dirty="0">
                <a:latin typeface="+mj-lt"/>
                <a:cs typeface="Arial" charset="0"/>
              </a:rPr>
              <a:t>Sketch </a:t>
            </a:r>
            <a:r>
              <a:rPr lang="en-US" sz="2600" b="1" dirty="0" smtClean="0">
                <a:latin typeface="+mj-lt"/>
                <a:cs typeface="Arial" charset="0"/>
              </a:rPr>
              <a:t>state </a:t>
            </a:r>
            <a:r>
              <a:rPr lang="en-US" sz="2600" b="1" dirty="0">
                <a:latin typeface="+mj-lt"/>
                <a:cs typeface="Arial" charset="0"/>
              </a:rPr>
              <a:t>transition diagram</a:t>
            </a:r>
          </a:p>
          <a:p>
            <a:pPr marL="533400" indent="-533400">
              <a:spcBef>
                <a:spcPct val="20000"/>
              </a:spcBef>
              <a:buFont typeface="+mj-lt"/>
              <a:buAutoNum type="arabicPeriod"/>
            </a:pPr>
            <a:r>
              <a:rPr lang="en-US" sz="2600" dirty="0">
                <a:latin typeface="+mj-lt"/>
                <a:cs typeface="Arial" charset="0"/>
              </a:rPr>
              <a:t>Write </a:t>
            </a:r>
            <a:r>
              <a:rPr lang="en-US" sz="2600" b="1" dirty="0" smtClean="0">
                <a:latin typeface="+mj-lt"/>
                <a:cs typeface="Arial" charset="0"/>
              </a:rPr>
              <a:t>state </a:t>
            </a:r>
            <a:r>
              <a:rPr lang="en-US" sz="2600" b="1" dirty="0">
                <a:latin typeface="+mj-lt"/>
                <a:cs typeface="Arial" charset="0"/>
              </a:rPr>
              <a:t>transition table</a:t>
            </a:r>
          </a:p>
          <a:p>
            <a:pPr marL="533400" indent="-533400">
              <a:spcBef>
                <a:spcPct val="20000"/>
              </a:spcBef>
              <a:buFont typeface="+mj-lt"/>
              <a:buAutoNum type="arabicPeriod"/>
            </a:pPr>
            <a:r>
              <a:rPr lang="en-US" sz="2600" dirty="0">
                <a:latin typeface="+mj-lt"/>
                <a:cs typeface="Arial" charset="0"/>
              </a:rPr>
              <a:t>Select </a:t>
            </a:r>
            <a:r>
              <a:rPr lang="en-US" sz="2600" b="1" dirty="0">
                <a:latin typeface="+mj-lt"/>
                <a:cs typeface="Arial" charset="0"/>
              </a:rPr>
              <a:t>state encodings</a:t>
            </a:r>
          </a:p>
          <a:p>
            <a:pPr marL="533400" indent="-533400">
              <a:spcBef>
                <a:spcPct val="20000"/>
              </a:spcBef>
              <a:buFont typeface="+mj-lt"/>
              <a:buAutoNum type="arabicPeriod"/>
            </a:pPr>
            <a:r>
              <a:rPr lang="en-US" sz="2600" dirty="0">
                <a:latin typeface="+mj-lt"/>
                <a:cs typeface="Arial" charset="0"/>
              </a:rPr>
              <a:t>For </a:t>
            </a:r>
            <a:r>
              <a:rPr lang="en-US" sz="2600" dirty="0" smtClean="0">
                <a:latin typeface="+mj-lt"/>
                <a:cs typeface="Arial" charset="0"/>
              </a:rPr>
              <a:t>Moore </a:t>
            </a:r>
            <a:r>
              <a:rPr lang="en-US" sz="2600" dirty="0">
                <a:latin typeface="+mj-lt"/>
                <a:cs typeface="Arial" charset="0"/>
              </a:rPr>
              <a:t>machine:</a:t>
            </a:r>
          </a:p>
          <a:p>
            <a:pPr marL="914400" lvl="1" indent="-457200">
              <a:spcBef>
                <a:spcPct val="20000"/>
              </a:spcBef>
              <a:buFont typeface="+mj-lt"/>
              <a:buAutoNum type="arabicPeriod"/>
            </a:pPr>
            <a:r>
              <a:rPr lang="en-US" sz="2200" dirty="0">
                <a:latin typeface="+mj-lt"/>
                <a:cs typeface="Arial" charset="0"/>
              </a:rPr>
              <a:t>Rewrite </a:t>
            </a:r>
            <a:r>
              <a:rPr lang="en-US" sz="2200" dirty="0" smtClean="0">
                <a:latin typeface="+mj-lt"/>
                <a:cs typeface="Arial" charset="0"/>
              </a:rPr>
              <a:t>state </a:t>
            </a:r>
            <a:r>
              <a:rPr lang="en-US" sz="2200" dirty="0">
                <a:latin typeface="+mj-lt"/>
                <a:cs typeface="Arial" charset="0"/>
              </a:rPr>
              <a:t>transition table with </a:t>
            </a:r>
            <a:r>
              <a:rPr lang="en-US" sz="2200" dirty="0" smtClean="0">
                <a:latin typeface="+mj-lt"/>
                <a:cs typeface="Arial" charset="0"/>
              </a:rPr>
              <a:t>state </a:t>
            </a:r>
            <a:r>
              <a:rPr lang="en-US" sz="2200" b="1" dirty="0">
                <a:latin typeface="+mj-lt"/>
                <a:cs typeface="Arial" charset="0"/>
              </a:rPr>
              <a:t>encodings</a:t>
            </a:r>
          </a:p>
          <a:p>
            <a:pPr marL="914400" lvl="1" indent="-457200">
              <a:spcBef>
                <a:spcPct val="20000"/>
              </a:spcBef>
              <a:buFont typeface="+mj-lt"/>
              <a:buAutoNum type="arabicPeriod"/>
            </a:pPr>
            <a:r>
              <a:rPr lang="en-US" sz="2200" dirty="0">
                <a:latin typeface="+mj-lt"/>
                <a:cs typeface="Arial" charset="0"/>
              </a:rPr>
              <a:t>Write </a:t>
            </a:r>
            <a:r>
              <a:rPr lang="en-US" sz="2200" b="1" dirty="0" smtClean="0">
                <a:latin typeface="+mj-lt"/>
                <a:cs typeface="Arial" charset="0"/>
              </a:rPr>
              <a:t>output </a:t>
            </a:r>
            <a:r>
              <a:rPr lang="en-US" sz="2200" b="1" dirty="0">
                <a:latin typeface="+mj-lt"/>
                <a:cs typeface="Arial" charset="0"/>
              </a:rPr>
              <a:t>table</a:t>
            </a:r>
          </a:p>
          <a:p>
            <a:pPr marL="533400" indent="-533400">
              <a:spcBef>
                <a:spcPct val="20000"/>
              </a:spcBef>
              <a:buFont typeface="+mj-lt"/>
              <a:buAutoNum type="arabicPeriod"/>
            </a:pPr>
            <a:r>
              <a:rPr lang="en-US" sz="2600" dirty="0">
                <a:latin typeface="+mj-lt"/>
                <a:cs typeface="Arial" charset="0"/>
              </a:rPr>
              <a:t>For a Mealy machine:</a:t>
            </a:r>
          </a:p>
          <a:p>
            <a:pPr marL="914400" lvl="1" indent="-457200">
              <a:spcBef>
                <a:spcPct val="20000"/>
              </a:spcBef>
              <a:buFont typeface="+mj-lt"/>
              <a:buAutoNum type="arabicPeriod"/>
            </a:pPr>
            <a:r>
              <a:rPr lang="en-US" sz="2200" dirty="0">
                <a:latin typeface="+mj-lt"/>
                <a:cs typeface="Arial" charset="0"/>
              </a:rPr>
              <a:t>Rewrite </a:t>
            </a:r>
            <a:r>
              <a:rPr lang="en-US" sz="2200" dirty="0" smtClean="0">
                <a:latin typeface="+mj-lt"/>
                <a:cs typeface="Arial" charset="0"/>
              </a:rPr>
              <a:t>combined </a:t>
            </a:r>
            <a:r>
              <a:rPr lang="en-US" sz="2200" dirty="0">
                <a:latin typeface="+mj-lt"/>
                <a:cs typeface="Arial" charset="0"/>
              </a:rPr>
              <a:t>state transition and output table with </a:t>
            </a:r>
            <a:r>
              <a:rPr lang="en-US" sz="2200" dirty="0" smtClean="0">
                <a:latin typeface="+mj-lt"/>
                <a:cs typeface="Arial" charset="0"/>
              </a:rPr>
              <a:t>state </a:t>
            </a:r>
            <a:r>
              <a:rPr lang="en-US" sz="2200" b="1" dirty="0">
                <a:latin typeface="+mj-lt"/>
                <a:cs typeface="Arial" charset="0"/>
              </a:rPr>
              <a:t>encodings</a:t>
            </a:r>
          </a:p>
          <a:p>
            <a:pPr marL="533400" indent="-533400">
              <a:spcBef>
                <a:spcPct val="20000"/>
              </a:spcBef>
              <a:buFont typeface="+mj-lt"/>
              <a:buAutoNum type="arabicPeriod"/>
            </a:pPr>
            <a:r>
              <a:rPr lang="en-US" sz="2600" dirty="0">
                <a:latin typeface="+mj-lt"/>
                <a:cs typeface="Arial" charset="0"/>
              </a:rPr>
              <a:t>Write </a:t>
            </a:r>
            <a:r>
              <a:rPr lang="en-US" sz="2600" b="1" dirty="0">
                <a:latin typeface="+mj-lt"/>
                <a:cs typeface="Arial" charset="0"/>
              </a:rPr>
              <a:t>Boolean equations </a:t>
            </a:r>
            <a:r>
              <a:rPr lang="en-US" sz="2600" dirty="0">
                <a:latin typeface="+mj-lt"/>
                <a:cs typeface="Arial" charset="0"/>
              </a:rPr>
              <a:t>for </a:t>
            </a:r>
            <a:r>
              <a:rPr lang="en-US" sz="2600" dirty="0" smtClean="0">
                <a:latin typeface="+mj-lt"/>
                <a:cs typeface="Arial" charset="0"/>
              </a:rPr>
              <a:t>next </a:t>
            </a:r>
            <a:r>
              <a:rPr lang="en-US" sz="2600" dirty="0">
                <a:latin typeface="+mj-lt"/>
                <a:cs typeface="Arial" charset="0"/>
              </a:rPr>
              <a:t>state and output logic</a:t>
            </a:r>
          </a:p>
          <a:p>
            <a:pPr marL="533400" indent="-533400">
              <a:spcBef>
                <a:spcPct val="20000"/>
              </a:spcBef>
              <a:buFont typeface="+mj-lt"/>
              <a:buAutoNum type="arabicPeriod"/>
            </a:pPr>
            <a:r>
              <a:rPr lang="en-US" sz="2600" dirty="0">
                <a:latin typeface="+mj-lt"/>
                <a:cs typeface="Arial" charset="0"/>
              </a:rPr>
              <a:t>Sketch the circuit </a:t>
            </a:r>
            <a:r>
              <a:rPr lang="en-US" sz="2600" b="1" dirty="0">
                <a:latin typeface="+mj-lt"/>
                <a:cs typeface="Arial" charset="0"/>
              </a:rPr>
              <a:t>schematic</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Review: FSM Design Procedure</a:t>
            </a:r>
            <a:endParaRPr lang="en-US" sz="4400" dirty="0">
              <a:solidFill>
                <a:schemeClr val="bg1"/>
              </a:solidFill>
              <a:latin typeface="+mj-lt"/>
            </a:endParaRPr>
          </a:p>
        </p:txBody>
      </p:sp>
    </p:spTree>
    <p:extLst>
      <p:ext uri="{BB962C8B-B14F-4D97-AF65-F5344CB8AC3E}">
        <p14:creationId xmlns:p14="http://schemas.microsoft.com/office/powerpoint/2010/main" val="211466508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3200" dirty="0">
                <a:latin typeface="+mj-lt"/>
                <a:cs typeface="Arial" charset="0"/>
              </a:rPr>
              <a:t>Flip-flop samples </a:t>
            </a:r>
            <a:r>
              <a:rPr lang="en-US" sz="3200" i="1" dirty="0">
                <a:latin typeface="+mj-lt"/>
                <a:cs typeface="Arial" charset="0"/>
              </a:rPr>
              <a:t>D</a:t>
            </a:r>
            <a:r>
              <a:rPr lang="en-US" sz="3200" dirty="0">
                <a:latin typeface="+mj-lt"/>
                <a:cs typeface="Arial" charset="0"/>
              </a:rPr>
              <a:t> at clock edge</a:t>
            </a:r>
          </a:p>
          <a:p>
            <a:pPr marL="533400" indent="-533400">
              <a:spcBef>
                <a:spcPct val="20000"/>
              </a:spcBef>
              <a:buFontTx/>
              <a:buChar char="•"/>
            </a:pPr>
            <a:r>
              <a:rPr lang="en-US" sz="3200" i="1" dirty="0">
                <a:latin typeface="+mj-lt"/>
                <a:cs typeface="Arial" charset="0"/>
              </a:rPr>
              <a:t>D</a:t>
            </a:r>
            <a:r>
              <a:rPr lang="en-US" sz="3200" dirty="0">
                <a:latin typeface="+mj-lt"/>
                <a:cs typeface="Arial" charset="0"/>
              </a:rPr>
              <a:t> must be stable </a:t>
            </a:r>
            <a:r>
              <a:rPr lang="en-US" sz="3200" dirty="0" smtClean="0">
                <a:latin typeface="+mj-lt"/>
                <a:cs typeface="Arial" charset="0"/>
              </a:rPr>
              <a:t>when </a:t>
            </a:r>
            <a:r>
              <a:rPr lang="en-US" sz="3200" dirty="0">
                <a:latin typeface="+mj-lt"/>
                <a:cs typeface="Arial" charset="0"/>
              </a:rPr>
              <a:t>sampled</a:t>
            </a:r>
          </a:p>
          <a:p>
            <a:pPr marL="533400" indent="-533400">
              <a:spcBef>
                <a:spcPct val="20000"/>
              </a:spcBef>
              <a:buFontTx/>
              <a:buChar char="•"/>
            </a:pPr>
            <a:r>
              <a:rPr lang="en-US" sz="3200" dirty="0">
                <a:latin typeface="+mj-lt"/>
                <a:cs typeface="Arial" charset="0"/>
              </a:rPr>
              <a:t>Similar to a photograph, </a:t>
            </a:r>
            <a:r>
              <a:rPr lang="en-US" sz="3200" i="1" dirty="0">
                <a:latin typeface="+mj-lt"/>
                <a:cs typeface="Arial" charset="0"/>
              </a:rPr>
              <a:t>D</a:t>
            </a:r>
            <a:r>
              <a:rPr lang="en-US" sz="3200" dirty="0">
                <a:latin typeface="+mj-lt"/>
                <a:cs typeface="Arial" charset="0"/>
              </a:rPr>
              <a:t> must be stable around </a:t>
            </a:r>
            <a:r>
              <a:rPr lang="en-US" sz="3200" dirty="0" smtClean="0">
                <a:latin typeface="+mj-lt"/>
                <a:cs typeface="Arial" charset="0"/>
              </a:rPr>
              <a:t>clock </a:t>
            </a:r>
            <a:r>
              <a:rPr lang="en-US" sz="3200" dirty="0">
                <a:latin typeface="+mj-lt"/>
                <a:cs typeface="Arial" charset="0"/>
              </a:rPr>
              <a:t>edge</a:t>
            </a:r>
          </a:p>
          <a:p>
            <a:pPr marL="533400" indent="-533400">
              <a:spcBef>
                <a:spcPct val="20000"/>
              </a:spcBef>
              <a:buFontTx/>
              <a:buChar char="•"/>
            </a:pPr>
            <a:r>
              <a:rPr lang="en-US" sz="3200" dirty="0">
                <a:latin typeface="+mj-lt"/>
                <a:cs typeface="Arial" charset="0"/>
              </a:rPr>
              <a:t>If </a:t>
            </a:r>
            <a:r>
              <a:rPr lang="en-US" sz="3200" dirty="0" smtClean="0">
                <a:latin typeface="+mj-lt"/>
                <a:cs typeface="Arial" charset="0"/>
              </a:rPr>
              <a:t>not, </a:t>
            </a:r>
            <a:r>
              <a:rPr lang="en-US" sz="3200" dirty="0" err="1">
                <a:latin typeface="+mj-lt"/>
                <a:cs typeface="Arial" charset="0"/>
              </a:rPr>
              <a:t>metastability</a:t>
            </a:r>
            <a:r>
              <a:rPr lang="en-US" sz="3200" dirty="0">
                <a:latin typeface="+mj-lt"/>
                <a:cs typeface="Arial" charset="0"/>
              </a:rPr>
              <a:t> can occur</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a:t>
            </a:r>
            <a:endParaRPr lang="en-US" sz="4400" dirty="0">
              <a:solidFill>
                <a:schemeClr val="bg1"/>
              </a:solidFill>
              <a:latin typeface="+mj-lt"/>
            </a:endParaRPr>
          </a:p>
        </p:txBody>
      </p:sp>
    </p:spTree>
    <p:extLst>
      <p:ext uri="{BB962C8B-B14F-4D97-AF65-F5344CB8AC3E}">
        <p14:creationId xmlns:p14="http://schemas.microsoft.com/office/powerpoint/2010/main" val="2682787846"/>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470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659557700"/>
              </p:ext>
            </p:extLst>
          </p:nvPr>
        </p:nvGraphicFramePr>
        <p:xfrm>
          <a:off x="2209800" y="3733800"/>
          <a:ext cx="4572000" cy="2809875"/>
        </p:xfrm>
        <a:graphic>
          <a:graphicData uri="http://schemas.openxmlformats.org/presentationml/2006/ole">
            <mc:AlternateContent xmlns:mc="http://schemas.openxmlformats.org/markup-compatibility/2006">
              <mc:Choice xmlns:v="urn:schemas-microsoft-com:vml" Requires="v">
                <p:oleObj spid="_x0000_s167965" name="VISIO" r:id="rId6" imgW="1968120" imgH="1209240" progId="Visio.Drawing.6">
                  <p:embed/>
                </p:oleObj>
              </mc:Choice>
              <mc:Fallback>
                <p:oleObj name="VISIO" r:id="rId6" imgW="1968120" imgH="1209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733800"/>
                        <a:ext cx="4572000" cy="2809875"/>
                      </a:xfrm>
                      <a:prstGeom prst="rect">
                        <a:avLst/>
                      </a:prstGeom>
                    </p:spPr>
                  </p:pic>
                </p:oleObj>
              </mc:Fallback>
            </mc:AlternateContent>
          </a:graphicData>
        </a:graphic>
      </p:graphicFrame>
      <p:sp>
        <p:nvSpPr>
          <p:cNvPr id="1224707"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rgbClr val="0070C0"/>
                </a:solidFill>
                <a:latin typeface="+mj-lt"/>
                <a:cs typeface="Arial" charset="0"/>
              </a:rPr>
              <a:t>Setup time: </a:t>
            </a:r>
            <a:r>
              <a:rPr lang="en-US" sz="2400" i="1" dirty="0" err="1">
                <a:latin typeface="+mj-lt"/>
                <a:cs typeface="Arial" charset="0"/>
              </a:rPr>
              <a:t>t</a:t>
            </a:r>
            <a:r>
              <a:rPr lang="en-US" sz="2400" baseline="-25000" dirty="0" err="1">
                <a:latin typeface="+mj-lt"/>
                <a:cs typeface="Arial" charset="0"/>
              </a:rPr>
              <a:t>setup</a:t>
            </a:r>
            <a:r>
              <a:rPr lang="en-US" sz="2400" b="1" dirty="0">
                <a:solidFill>
                  <a:schemeClr val="accent2"/>
                </a:solidFill>
                <a:latin typeface="+mj-lt"/>
                <a:cs typeface="Arial" charset="0"/>
              </a:rPr>
              <a:t> </a:t>
            </a:r>
            <a:r>
              <a:rPr lang="en-US" sz="2400" dirty="0">
                <a:latin typeface="+mj-lt"/>
                <a:cs typeface="Arial" charset="0"/>
              </a:rPr>
              <a:t>= time </a:t>
            </a:r>
            <a:r>
              <a:rPr lang="en-US" sz="2400" i="1" dirty="0">
                <a:latin typeface="+mj-lt"/>
                <a:cs typeface="Arial" charset="0"/>
              </a:rPr>
              <a:t>before</a:t>
            </a:r>
            <a:r>
              <a:rPr lang="en-US" sz="2400" dirty="0">
                <a:latin typeface="+mj-lt"/>
                <a:cs typeface="Arial" charset="0"/>
              </a:rPr>
              <a:t> </a:t>
            </a:r>
            <a:r>
              <a:rPr lang="en-US" sz="2400" dirty="0" smtClean="0">
                <a:latin typeface="+mj-lt"/>
                <a:cs typeface="Arial" charset="0"/>
              </a:rPr>
              <a:t>clock </a:t>
            </a:r>
            <a:r>
              <a:rPr lang="en-US" sz="2400" dirty="0">
                <a:latin typeface="+mj-lt"/>
                <a:cs typeface="Arial" charset="0"/>
              </a:rPr>
              <a:t>edge </a:t>
            </a:r>
            <a:r>
              <a:rPr lang="en-US" sz="2400" dirty="0" smtClean="0">
                <a:latin typeface="+mj-lt"/>
                <a:cs typeface="Arial" charset="0"/>
              </a:rPr>
              <a:t>data </a:t>
            </a:r>
            <a:r>
              <a:rPr lang="en-US" sz="2400" dirty="0">
                <a:latin typeface="+mj-lt"/>
                <a:cs typeface="Arial" charset="0"/>
              </a:rPr>
              <a:t>must be stable (i.e. not changing)</a:t>
            </a:r>
          </a:p>
          <a:p>
            <a:pPr marL="342900" indent="-342900">
              <a:spcBef>
                <a:spcPct val="20000"/>
              </a:spcBef>
              <a:buFontTx/>
              <a:buChar char="•"/>
            </a:pPr>
            <a:r>
              <a:rPr lang="en-US" sz="2400" b="1" dirty="0">
                <a:solidFill>
                  <a:srgbClr val="0070C0"/>
                </a:solidFill>
                <a:latin typeface="+mj-lt"/>
                <a:cs typeface="Arial" charset="0"/>
              </a:rPr>
              <a:t>Hold time:</a:t>
            </a:r>
            <a:r>
              <a:rPr lang="en-US" sz="2400" dirty="0">
                <a:solidFill>
                  <a:srgbClr val="0070C0"/>
                </a:solidFill>
                <a:latin typeface="+mj-lt"/>
                <a:cs typeface="Arial" charset="0"/>
              </a:rPr>
              <a:t> </a:t>
            </a:r>
            <a:r>
              <a:rPr lang="en-US" sz="2400" i="1" dirty="0" err="1">
                <a:latin typeface="+mj-lt"/>
                <a:cs typeface="Arial" charset="0"/>
              </a:rPr>
              <a:t>t</a:t>
            </a:r>
            <a:r>
              <a:rPr lang="en-US" sz="2400" baseline="-25000" dirty="0" err="1">
                <a:latin typeface="+mj-lt"/>
                <a:cs typeface="Arial" charset="0"/>
              </a:rPr>
              <a:t>hold</a:t>
            </a:r>
            <a:r>
              <a:rPr lang="en-US" sz="2400" b="1" dirty="0">
                <a:solidFill>
                  <a:schemeClr val="accent2"/>
                </a:solidFill>
                <a:latin typeface="+mj-lt"/>
                <a:cs typeface="Arial" charset="0"/>
              </a:rPr>
              <a:t> </a:t>
            </a:r>
            <a:r>
              <a:rPr lang="en-US" sz="2400" dirty="0">
                <a:latin typeface="+mj-lt"/>
                <a:cs typeface="Arial" charset="0"/>
              </a:rPr>
              <a:t>= time </a:t>
            </a:r>
            <a:r>
              <a:rPr lang="en-US" sz="2400" i="1" dirty="0">
                <a:latin typeface="+mj-lt"/>
                <a:cs typeface="Arial" charset="0"/>
              </a:rPr>
              <a:t>after</a:t>
            </a:r>
            <a:r>
              <a:rPr lang="en-US" sz="2400" dirty="0">
                <a:latin typeface="+mj-lt"/>
                <a:cs typeface="Arial" charset="0"/>
              </a:rPr>
              <a:t> </a:t>
            </a:r>
            <a:r>
              <a:rPr lang="en-US" sz="2400" dirty="0" smtClean="0">
                <a:latin typeface="+mj-lt"/>
                <a:cs typeface="Arial" charset="0"/>
              </a:rPr>
              <a:t>clock </a:t>
            </a:r>
            <a:r>
              <a:rPr lang="en-US" sz="2400" dirty="0">
                <a:latin typeface="+mj-lt"/>
                <a:cs typeface="Arial" charset="0"/>
              </a:rPr>
              <a:t>edge </a:t>
            </a:r>
            <a:r>
              <a:rPr lang="en-US" sz="2400" dirty="0" smtClean="0">
                <a:latin typeface="+mj-lt"/>
                <a:cs typeface="Arial" charset="0"/>
              </a:rPr>
              <a:t>data </a:t>
            </a:r>
            <a:r>
              <a:rPr lang="en-US" sz="2400" dirty="0">
                <a:latin typeface="+mj-lt"/>
                <a:cs typeface="Arial" charset="0"/>
              </a:rPr>
              <a:t>must be stable</a:t>
            </a:r>
          </a:p>
          <a:p>
            <a:pPr marL="342900" indent="-342900">
              <a:spcBef>
                <a:spcPct val="20000"/>
              </a:spcBef>
              <a:buFontTx/>
              <a:buChar char="•"/>
            </a:pPr>
            <a:r>
              <a:rPr lang="en-US" sz="2400" b="1" dirty="0">
                <a:solidFill>
                  <a:schemeClr val="accent1"/>
                </a:solidFill>
                <a:latin typeface="+mj-lt"/>
                <a:cs typeface="Arial" charset="0"/>
              </a:rPr>
              <a:t>A</a:t>
            </a:r>
            <a:r>
              <a:rPr lang="en-US" sz="2400" b="1" dirty="0">
                <a:solidFill>
                  <a:srgbClr val="0070C0"/>
                </a:solidFill>
                <a:latin typeface="+mj-lt"/>
                <a:cs typeface="Arial" charset="0"/>
              </a:rPr>
              <a:t>perture time: </a:t>
            </a:r>
            <a:r>
              <a:rPr lang="en-US" sz="2400" i="1" dirty="0">
                <a:latin typeface="+mj-lt"/>
                <a:cs typeface="Arial" charset="0"/>
              </a:rPr>
              <a:t>t</a:t>
            </a:r>
            <a:r>
              <a:rPr lang="en-US" sz="2400" i="1" baseline="-25000" dirty="0">
                <a:latin typeface="+mj-lt"/>
                <a:cs typeface="Arial" charset="0"/>
              </a:rPr>
              <a:t>a</a:t>
            </a:r>
            <a:r>
              <a:rPr lang="en-US" sz="2400" b="1" dirty="0">
                <a:solidFill>
                  <a:schemeClr val="accent2"/>
                </a:solidFill>
                <a:latin typeface="+mj-lt"/>
                <a:cs typeface="Arial" charset="0"/>
              </a:rPr>
              <a:t> </a:t>
            </a:r>
            <a:r>
              <a:rPr lang="en-US" sz="2400" dirty="0">
                <a:latin typeface="+mj-lt"/>
                <a:cs typeface="Arial" charset="0"/>
              </a:rPr>
              <a:t>= time </a:t>
            </a:r>
            <a:r>
              <a:rPr lang="en-US" sz="2400" i="1" dirty="0">
                <a:latin typeface="+mj-lt"/>
                <a:cs typeface="Arial" charset="0"/>
              </a:rPr>
              <a:t>around</a:t>
            </a:r>
            <a:r>
              <a:rPr lang="en-US" sz="2400" dirty="0">
                <a:latin typeface="+mj-lt"/>
                <a:cs typeface="Arial" charset="0"/>
              </a:rPr>
              <a:t> clock edge </a:t>
            </a:r>
            <a:r>
              <a:rPr lang="en-US" sz="2400" dirty="0" smtClean="0">
                <a:latin typeface="+mj-lt"/>
                <a:cs typeface="Arial" charset="0"/>
              </a:rPr>
              <a:t>data </a:t>
            </a:r>
            <a:r>
              <a:rPr lang="en-US" sz="2400" dirty="0">
                <a:latin typeface="+mj-lt"/>
                <a:cs typeface="Arial" charset="0"/>
              </a:rPr>
              <a:t>must be stable (</a:t>
            </a:r>
            <a:r>
              <a:rPr lang="en-US" sz="2400" i="1" dirty="0">
                <a:latin typeface="+mj-lt"/>
                <a:cs typeface="Arial" charset="0"/>
              </a:rPr>
              <a:t>t</a:t>
            </a:r>
            <a:r>
              <a:rPr lang="en-US" sz="2400" i="1" baseline="-25000" dirty="0">
                <a:latin typeface="+mj-lt"/>
                <a:cs typeface="Arial" charset="0"/>
              </a:rPr>
              <a:t>a</a:t>
            </a:r>
            <a:r>
              <a:rPr lang="en-US" sz="2400" dirty="0">
                <a:latin typeface="+mj-lt"/>
                <a:cs typeface="Arial" charset="0"/>
              </a:rPr>
              <a:t> = </a:t>
            </a:r>
            <a:r>
              <a:rPr lang="en-US" sz="2400" i="1" dirty="0" err="1">
                <a:latin typeface="+mj-lt"/>
                <a:cs typeface="Arial" charset="0"/>
              </a:rPr>
              <a:t>t</a:t>
            </a:r>
            <a:r>
              <a:rPr lang="en-US" sz="2400" baseline="-25000" dirty="0" err="1">
                <a:latin typeface="+mj-lt"/>
                <a:cs typeface="Arial" charset="0"/>
              </a:rPr>
              <a:t>setup</a:t>
            </a:r>
            <a:r>
              <a:rPr lang="en-US" sz="2400" dirty="0">
                <a:latin typeface="+mj-lt"/>
                <a:cs typeface="Arial" charset="0"/>
              </a:rPr>
              <a:t> +  </a:t>
            </a:r>
            <a:r>
              <a:rPr lang="en-US" sz="2400" i="1" dirty="0" err="1">
                <a:latin typeface="+mj-lt"/>
                <a:cs typeface="Arial" charset="0"/>
              </a:rPr>
              <a:t>t</a:t>
            </a:r>
            <a:r>
              <a:rPr lang="en-US" sz="2400" baseline="-25000" dirty="0" err="1">
                <a:latin typeface="+mj-lt"/>
                <a:cs typeface="Arial" charset="0"/>
              </a:rPr>
              <a:t>hold</a:t>
            </a:r>
            <a:r>
              <a:rPr lang="en-US" sz="2400" dirty="0">
                <a:latin typeface="+mj-lt"/>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108109990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67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699424127"/>
              </p:ext>
            </p:extLst>
          </p:nvPr>
        </p:nvGraphicFramePr>
        <p:xfrm>
          <a:off x="2057400" y="3046413"/>
          <a:ext cx="4953000" cy="3354387"/>
        </p:xfrm>
        <a:graphic>
          <a:graphicData uri="http://schemas.openxmlformats.org/presentationml/2006/ole">
            <mc:AlternateContent xmlns:mc="http://schemas.openxmlformats.org/markup-compatibility/2006">
              <mc:Choice xmlns:v="urn:schemas-microsoft-com:vml" Requires="v">
                <p:oleObj spid="_x0000_s168989" name="VISIO" r:id="rId6" imgW="1912680" imgH="1294920" progId="Visio.Drawing.6">
                  <p:embed/>
                </p:oleObj>
              </mc:Choice>
              <mc:Fallback>
                <p:oleObj name="VISIO" r:id="rId6" imgW="1912680" imgH="12949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046413"/>
                        <a:ext cx="4953000" cy="3354387"/>
                      </a:xfrm>
                      <a:prstGeom prst="rect">
                        <a:avLst/>
                      </a:prstGeom>
                    </p:spPr>
                  </p:pic>
                </p:oleObj>
              </mc:Fallback>
            </mc:AlternateContent>
          </a:graphicData>
        </a:graphic>
      </p:graphicFrame>
      <p:sp>
        <p:nvSpPr>
          <p:cNvPr id="1226755"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rgbClr val="0070C0"/>
                </a:solidFill>
                <a:latin typeface="+mj-lt"/>
                <a:cs typeface="Arial" charset="0"/>
              </a:rPr>
              <a:t>Propagation delay:</a:t>
            </a:r>
            <a:r>
              <a:rPr lang="en-US" sz="2400" dirty="0">
                <a:solidFill>
                  <a:srgbClr val="0070C0"/>
                </a:solidFill>
                <a:latin typeface="+mj-lt"/>
                <a:cs typeface="Arial" charset="0"/>
              </a:rPr>
              <a:t> </a:t>
            </a:r>
            <a:r>
              <a:rPr lang="en-US" sz="2400" b="1" i="1" dirty="0" err="1">
                <a:latin typeface="+mj-lt"/>
                <a:cs typeface="Arial" charset="0"/>
              </a:rPr>
              <a:t>t</a:t>
            </a:r>
            <a:r>
              <a:rPr lang="en-US" sz="2400" b="1" i="1" baseline="-25000" dirty="0" err="1">
                <a:latin typeface="+mj-lt"/>
                <a:cs typeface="Arial" charset="0"/>
              </a:rPr>
              <a:t>pcq</a:t>
            </a:r>
            <a:r>
              <a:rPr lang="en-US" sz="2400" dirty="0">
                <a:latin typeface="+mj-lt"/>
                <a:cs typeface="Arial" charset="0"/>
              </a:rPr>
              <a:t> = time after clock edge that the output </a:t>
            </a:r>
            <a:r>
              <a:rPr lang="en-US" sz="2400" i="1" dirty="0">
                <a:latin typeface="+mj-lt"/>
                <a:cs typeface="Arial" charset="0"/>
              </a:rPr>
              <a:t>Q</a:t>
            </a:r>
            <a:r>
              <a:rPr lang="en-US" sz="2400" dirty="0">
                <a:latin typeface="+mj-lt"/>
                <a:cs typeface="Arial" charset="0"/>
              </a:rPr>
              <a:t> is guaranteed to be stable (i.e., to stop changing)</a:t>
            </a:r>
          </a:p>
          <a:p>
            <a:pPr marL="342900" indent="-342900">
              <a:spcBef>
                <a:spcPct val="20000"/>
              </a:spcBef>
              <a:buFontTx/>
              <a:buChar char="•"/>
            </a:pPr>
            <a:r>
              <a:rPr lang="en-US" sz="2400" b="1" dirty="0">
                <a:solidFill>
                  <a:srgbClr val="0070C0"/>
                </a:solidFill>
                <a:latin typeface="+mj-lt"/>
                <a:cs typeface="Arial" charset="0"/>
              </a:rPr>
              <a:t>Contamination delay:</a:t>
            </a:r>
            <a:r>
              <a:rPr lang="en-US" sz="2400" dirty="0">
                <a:solidFill>
                  <a:srgbClr val="0070C0"/>
                </a:solidFill>
                <a:latin typeface="+mj-lt"/>
                <a:cs typeface="Arial" charset="0"/>
              </a:rPr>
              <a:t> </a:t>
            </a:r>
            <a:r>
              <a:rPr lang="en-US" sz="2400" b="1" i="1" dirty="0" err="1">
                <a:latin typeface="+mj-lt"/>
                <a:cs typeface="Arial" charset="0"/>
              </a:rPr>
              <a:t>t</a:t>
            </a:r>
            <a:r>
              <a:rPr lang="en-US" sz="2400" b="1" i="1" baseline="-25000" dirty="0" err="1">
                <a:latin typeface="+mj-lt"/>
                <a:cs typeface="Arial" charset="0"/>
              </a:rPr>
              <a:t>ccq</a:t>
            </a:r>
            <a:r>
              <a:rPr lang="en-US" sz="2400" dirty="0">
                <a:latin typeface="+mj-lt"/>
                <a:cs typeface="Arial" charset="0"/>
              </a:rPr>
              <a:t> = time after clock edge that </a:t>
            </a:r>
            <a:r>
              <a:rPr lang="en-US" sz="2400" i="1" dirty="0">
                <a:latin typeface="+mj-lt"/>
                <a:cs typeface="Arial" charset="0"/>
              </a:rPr>
              <a:t>Q</a:t>
            </a:r>
            <a:r>
              <a:rPr lang="en-US" sz="2400" dirty="0">
                <a:latin typeface="+mj-lt"/>
                <a:cs typeface="Arial" charset="0"/>
              </a:rPr>
              <a:t> might be unstable (i.e., start changing)</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Output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311830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9" name="Object 11"/>
          <p:cNvGraphicFramePr>
            <a:graphicFrameLocks noGrp="1" noChangeAspect="1"/>
          </p:cNvGraphicFramePr>
          <p:nvPr>
            <p:ph sz="half" idx="4294967295"/>
            <p:custDataLst>
              <p:tags r:id="rId2"/>
            </p:custDataLst>
            <p:extLst>
              <p:ext uri="{D42A27DB-BD31-4B8C-83A1-F6EECF244321}">
                <p14:modId xmlns:p14="http://schemas.microsoft.com/office/powerpoint/2010/main" val="492054104"/>
              </p:ext>
            </p:extLst>
          </p:nvPr>
        </p:nvGraphicFramePr>
        <p:xfrm>
          <a:off x="6553200" y="1868487"/>
          <a:ext cx="1752600" cy="1484313"/>
        </p:xfrm>
        <a:graphic>
          <a:graphicData uri="http://schemas.openxmlformats.org/presentationml/2006/ole">
            <mc:AlternateContent xmlns:mc="http://schemas.openxmlformats.org/markup-compatibility/2006">
              <mc:Choice xmlns:v="urn:schemas-microsoft-com:vml" Requires="v">
                <p:oleObj spid="_x0000_s128054"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18684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9741" name="Object 13"/>
          <p:cNvGraphicFramePr>
            <a:graphicFrameLocks noGrp="1" noChangeAspect="1"/>
          </p:cNvGraphicFramePr>
          <p:nvPr>
            <p:ph sz="half" idx="4294967295"/>
            <p:custDataLst>
              <p:tags r:id="rId3"/>
            </p:custDataLst>
            <p:extLst>
              <p:ext uri="{D42A27DB-BD31-4B8C-83A1-F6EECF244321}">
                <p14:modId xmlns:p14="http://schemas.microsoft.com/office/powerpoint/2010/main" val="352170361"/>
              </p:ext>
            </p:extLst>
          </p:nvPr>
        </p:nvGraphicFramePr>
        <p:xfrm>
          <a:off x="6553200" y="3697287"/>
          <a:ext cx="1752600" cy="1484313"/>
        </p:xfrm>
        <a:graphic>
          <a:graphicData uri="http://schemas.openxmlformats.org/presentationml/2006/ole">
            <mc:AlternateContent xmlns:mc="http://schemas.openxmlformats.org/markup-compatibility/2006">
              <mc:Choice xmlns:v="urn:schemas-microsoft-com:vml" Requires="v">
                <p:oleObj spid="_x0000_s128055" name="VISIO" r:id="rId14" imgW="914400" imgH="774720" progId="Visio.Drawing.6">
                  <p:embed/>
                </p:oleObj>
              </mc:Choice>
              <mc:Fallback>
                <p:oleObj name="VISIO" r:id="rId14" imgW="914400" imgH="77472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36972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973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5"/>
            </p:custDataLst>
          </p:nvPr>
        </p:nvSpPr>
        <p:spPr bwMode="auto">
          <a:xfrm>
            <a:off x="914400" y="1219200"/>
            <a:ext cx="8077200" cy="51816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Consider the two possible cases:</a:t>
            </a:r>
          </a:p>
          <a:p>
            <a:pPr marL="742950" lvl="1" indent="-285750">
              <a:spcBef>
                <a:spcPct val="20000"/>
              </a:spcBef>
              <a:buFontTx/>
              <a:buChar char="–"/>
            </a:pPr>
            <a:r>
              <a:rPr lang="en-US" sz="2800" b="1" i="1" dirty="0">
                <a:solidFill>
                  <a:srgbClr val="0070C0"/>
                </a:solidFill>
                <a:latin typeface="+mj-lt"/>
                <a:cs typeface="Arial" charset="0"/>
              </a:rPr>
              <a:t>Q</a:t>
            </a:r>
            <a:r>
              <a:rPr lang="en-US" sz="2800" b="1" dirty="0">
                <a:solidFill>
                  <a:srgbClr val="0070C0"/>
                </a:solidFill>
                <a:latin typeface="+mj-lt"/>
                <a:cs typeface="Arial" charset="0"/>
              </a:rPr>
              <a:t> = 0: </a:t>
            </a:r>
            <a:endParaRPr lang="en-US" sz="2800" b="1" dirty="0" smtClean="0">
              <a:solidFill>
                <a:srgbClr val="0070C0"/>
              </a:solidFill>
              <a:latin typeface="+mj-lt"/>
              <a:cs typeface="Arial" charset="0"/>
            </a:endParaRPr>
          </a:p>
          <a:p>
            <a:pPr lvl="1">
              <a:spcBef>
                <a:spcPct val="20000"/>
              </a:spcBef>
            </a:pPr>
            <a:r>
              <a:rPr lang="en-US" sz="2800" b="1" dirty="0" smtClean="0">
                <a:solidFill>
                  <a:schemeClr val="accent1"/>
                </a:solidFill>
                <a:latin typeface="+mj-lt"/>
                <a:cs typeface="Arial" charset="0"/>
              </a:rPr>
              <a:t>   </a:t>
            </a:r>
            <a:r>
              <a:rPr lang="en-US" sz="2800" dirty="0" smtClean="0">
                <a:latin typeface="+mj-lt"/>
                <a:cs typeface="Arial" charset="0"/>
              </a:rPr>
              <a:t>then </a:t>
            </a:r>
            <a:r>
              <a:rPr lang="en-US" sz="2800" i="1" dirty="0">
                <a:latin typeface="+mj-lt"/>
                <a:cs typeface="Arial" charset="0"/>
              </a:rPr>
              <a:t>Q</a:t>
            </a:r>
            <a:r>
              <a:rPr lang="en-US" sz="2800" dirty="0">
                <a:latin typeface="+mj-lt"/>
                <a:cs typeface="Arial" charset="0"/>
              </a:rPr>
              <a:t> = </a:t>
            </a:r>
            <a:r>
              <a:rPr lang="en-US" sz="2800" dirty="0" smtClean="0">
                <a:latin typeface="+mj-lt"/>
                <a:cs typeface="Arial" charset="0"/>
              </a:rPr>
              <a:t>1, </a:t>
            </a:r>
            <a:r>
              <a:rPr lang="en-US" sz="2800" i="1" dirty="0" smtClean="0">
                <a:latin typeface="+mj-lt"/>
                <a:cs typeface="Arial" charset="0"/>
              </a:rPr>
              <a:t>Q</a:t>
            </a:r>
            <a:r>
              <a:rPr lang="en-US" sz="2800" dirty="0" smtClean="0">
                <a:latin typeface="+mj-lt"/>
                <a:cs typeface="Arial" charset="0"/>
              </a:rPr>
              <a:t> </a:t>
            </a:r>
            <a:r>
              <a:rPr lang="en-US" sz="2800" dirty="0">
                <a:latin typeface="+mj-lt"/>
                <a:cs typeface="Arial" charset="0"/>
              </a:rPr>
              <a:t>= 0 (consistent)</a:t>
            </a:r>
          </a:p>
          <a:p>
            <a:pPr lvl="1">
              <a:spcBef>
                <a:spcPct val="20000"/>
              </a:spcBef>
            </a:pPr>
            <a:endParaRPr lang="en-US" sz="2800" dirty="0">
              <a:latin typeface="+mj-lt"/>
              <a:cs typeface="Arial" charset="0"/>
            </a:endParaRPr>
          </a:p>
          <a:p>
            <a:pPr marL="742950" lvl="1" indent="-285750">
              <a:spcBef>
                <a:spcPct val="20000"/>
              </a:spcBef>
              <a:buFontTx/>
              <a:buChar char="–"/>
            </a:pPr>
            <a:r>
              <a:rPr lang="en-US" sz="2800" b="1" i="1" dirty="0">
                <a:solidFill>
                  <a:srgbClr val="0070C0"/>
                </a:solidFill>
                <a:latin typeface="+mj-lt"/>
                <a:cs typeface="Arial" charset="0"/>
              </a:rPr>
              <a:t>Q</a:t>
            </a:r>
            <a:r>
              <a:rPr lang="en-US" sz="2800" b="1" dirty="0">
                <a:solidFill>
                  <a:srgbClr val="0070C0"/>
                </a:solidFill>
                <a:latin typeface="+mj-lt"/>
                <a:cs typeface="Arial" charset="0"/>
              </a:rPr>
              <a:t> = 1: </a:t>
            </a:r>
            <a:endParaRPr lang="en-US" sz="2800" b="1" dirty="0" smtClean="0">
              <a:solidFill>
                <a:srgbClr val="0070C0"/>
              </a:solidFill>
              <a:latin typeface="+mj-lt"/>
              <a:cs typeface="Arial" charset="0"/>
            </a:endParaRPr>
          </a:p>
          <a:p>
            <a:pPr lvl="1">
              <a:spcBef>
                <a:spcPct val="20000"/>
              </a:spcBef>
            </a:pPr>
            <a:r>
              <a:rPr lang="en-US" sz="2800" b="1" dirty="0">
                <a:solidFill>
                  <a:schemeClr val="accent1"/>
                </a:solidFill>
                <a:latin typeface="+mj-lt"/>
                <a:cs typeface="Arial" charset="0"/>
              </a:rPr>
              <a:t> </a:t>
            </a:r>
            <a:r>
              <a:rPr lang="en-US" sz="2800" b="1" dirty="0" smtClean="0">
                <a:solidFill>
                  <a:schemeClr val="accent1"/>
                </a:solidFill>
                <a:latin typeface="+mj-lt"/>
                <a:cs typeface="Arial" charset="0"/>
              </a:rPr>
              <a:t>  </a:t>
            </a:r>
            <a:r>
              <a:rPr lang="en-US" sz="2800" dirty="0" smtClean="0">
                <a:latin typeface="+mj-lt"/>
                <a:cs typeface="Arial" charset="0"/>
              </a:rPr>
              <a:t>then </a:t>
            </a:r>
            <a:r>
              <a:rPr lang="en-US" sz="2800" i="1" dirty="0">
                <a:latin typeface="+mj-lt"/>
                <a:cs typeface="Arial" charset="0"/>
              </a:rPr>
              <a:t>Q</a:t>
            </a:r>
            <a:r>
              <a:rPr lang="en-US" sz="2800" dirty="0">
                <a:latin typeface="+mj-lt"/>
                <a:cs typeface="Arial" charset="0"/>
              </a:rPr>
              <a:t> = </a:t>
            </a:r>
            <a:r>
              <a:rPr lang="en-US" sz="2800" dirty="0" smtClean="0">
                <a:latin typeface="+mj-lt"/>
                <a:cs typeface="Arial" charset="0"/>
              </a:rPr>
              <a:t>0, </a:t>
            </a:r>
            <a:r>
              <a:rPr lang="en-US" sz="2800" i="1" dirty="0" smtClean="0">
                <a:latin typeface="+mj-lt"/>
                <a:cs typeface="Arial" charset="0"/>
              </a:rPr>
              <a:t>Q</a:t>
            </a:r>
            <a:r>
              <a:rPr lang="en-US" sz="2800" dirty="0" smtClean="0">
                <a:latin typeface="+mj-lt"/>
                <a:cs typeface="Arial" charset="0"/>
              </a:rPr>
              <a:t> </a:t>
            </a:r>
            <a:r>
              <a:rPr lang="en-US" sz="2800" dirty="0">
                <a:latin typeface="+mj-lt"/>
                <a:cs typeface="Arial" charset="0"/>
              </a:rPr>
              <a:t>= 1 (consistent)</a:t>
            </a:r>
          </a:p>
          <a:p>
            <a:pPr lvl="1">
              <a:spcBef>
                <a:spcPct val="20000"/>
              </a:spcBef>
            </a:pPr>
            <a:endParaRPr lang="en-US" sz="2800" dirty="0" smtClean="0">
              <a:latin typeface="+mj-lt"/>
              <a:cs typeface="Arial" charset="0"/>
            </a:endParaRPr>
          </a:p>
          <a:p>
            <a:pPr lvl="1">
              <a:spcBef>
                <a:spcPct val="20000"/>
              </a:spcBef>
            </a:pPr>
            <a:endParaRPr lang="en-US" sz="2000" dirty="0">
              <a:latin typeface="+mj-lt"/>
              <a:cs typeface="Arial" charset="0"/>
            </a:endParaRPr>
          </a:p>
          <a:p>
            <a:pPr marL="342900" indent="-342900">
              <a:spcBef>
                <a:spcPct val="20000"/>
              </a:spcBef>
              <a:buFontTx/>
              <a:buChar char="•"/>
            </a:pPr>
            <a:r>
              <a:rPr lang="en-US" sz="2600" dirty="0" smtClean="0">
                <a:latin typeface="+mj-lt"/>
                <a:cs typeface="Arial" charset="0"/>
              </a:rPr>
              <a:t>Stores </a:t>
            </a:r>
            <a:r>
              <a:rPr lang="en-US" sz="2600" dirty="0">
                <a:latin typeface="+mj-lt"/>
                <a:cs typeface="Arial" charset="0"/>
              </a:rPr>
              <a:t>1 bit of state in the state variable, Q (or </a:t>
            </a:r>
            <a:r>
              <a:rPr lang="en-US" sz="2600" dirty="0" smtClean="0">
                <a:latin typeface="+mj-lt"/>
                <a:cs typeface="Arial" charset="0"/>
              </a:rPr>
              <a:t>Q)</a:t>
            </a:r>
            <a:endParaRPr lang="en-US" sz="2600" dirty="0">
              <a:latin typeface="+mj-lt"/>
              <a:cs typeface="Arial" charset="0"/>
            </a:endParaRPr>
          </a:p>
          <a:p>
            <a:pPr marL="342900" indent="-342900">
              <a:spcBef>
                <a:spcPct val="20000"/>
              </a:spcBef>
              <a:buFontTx/>
              <a:buChar char="•"/>
            </a:pPr>
            <a:r>
              <a:rPr lang="en-US" sz="2600" dirty="0">
                <a:latin typeface="+mj-lt"/>
                <a:cs typeface="Arial" charset="0"/>
              </a:rPr>
              <a:t>But there are </a:t>
            </a:r>
            <a:r>
              <a:rPr lang="en-US" sz="2600" b="1" dirty="0">
                <a:solidFill>
                  <a:srgbClr val="C00000"/>
                </a:solidFill>
                <a:latin typeface="+mj-lt"/>
                <a:cs typeface="Arial" charset="0"/>
              </a:rPr>
              <a:t>no inputs to control the state</a:t>
            </a:r>
          </a:p>
        </p:txBody>
      </p:sp>
      <p:sp>
        <p:nvSpPr>
          <p:cNvPr id="969734" name="Line 6"/>
          <p:cNvSpPr>
            <a:spLocks noChangeShapeType="1"/>
          </p:cNvSpPr>
          <p:nvPr>
            <p:custDataLst>
              <p:tags r:id="rId6"/>
            </p:custDataLst>
          </p:nvPr>
        </p:nvSpPr>
        <p:spPr bwMode="auto">
          <a:xfrm>
            <a:off x="7641860" y="3048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5" name="Line 7"/>
          <p:cNvSpPr>
            <a:spLocks noChangeShapeType="1"/>
          </p:cNvSpPr>
          <p:nvPr>
            <p:custDataLst>
              <p:tags r:id="rId7"/>
            </p:custDataLst>
          </p:nvPr>
        </p:nvSpPr>
        <p:spPr bwMode="auto">
          <a:xfrm>
            <a:off x="2514600" y="2362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6" name="Line 8"/>
          <p:cNvSpPr>
            <a:spLocks noChangeShapeType="1"/>
          </p:cNvSpPr>
          <p:nvPr>
            <p:custDataLst>
              <p:tags r:id="rId8"/>
            </p:custDataLst>
          </p:nvPr>
        </p:nvSpPr>
        <p:spPr bwMode="auto">
          <a:xfrm>
            <a:off x="7543800" y="5334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 Analysis</a:t>
            </a:r>
            <a:endParaRPr lang="en-US" sz="4400" dirty="0">
              <a:solidFill>
                <a:schemeClr val="bg1"/>
              </a:solidFill>
              <a:latin typeface="+mj-lt"/>
            </a:endParaRPr>
          </a:p>
        </p:txBody>
      </p:sp>
      <p:sp>
        <p:nvSpPr>
          <p:cNvPr id="13" name="Line 7"/>
          <p:cNvSpPr>
            <a:spLocks noChangeShapeType="1"/>
          </p:cNvSpPr>
          <p:nvPr>
            <p:custDataLst>
              <p:tags r:id="rId9"/>
            </p:custDataLst>
          </p:nvPr>
        </p:nvSpPr>
        <p:spPr bwMode="auto">
          <a:xfrm>
            <a:off x="2514600" y="3886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7886322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mj-lt"/>
                <a:cs typeface="Arial" charset="0"/>
              </a:rPr>
              <a:t>Synchronous </a:t>
            </a:r>
            <a:r>
              <a:rPr lang="en-US" sz="3200" dirty="0">
                <a:latin typeface="+mj-lt"/>
                <a:cs typeface="Arial" charset="0"/>
              </a:rPr>
              <a:t>sequential circuit </a:t>
            </a:r>
            <a:r>
              <a:rPr lang="en-US" sz="3200" dirty="0" smtClean="0">
                <a:latin typeface="+mj-lt"/>
                <a:cs typeface="Arial" charset="0"/>
              </a:rPr>
              <a:t>inputs must </a:t>
            </a:r>
            <a:r>
              <a:rPr lang="en-US" sz="3200" dirty="0">
                <a:latin typeface="+mj-lt"/>
                <a:cs typeface="Arial" charset="0"/>
              </a:rPr>
              <a:t>be stable during </a:t>
            </a:r>
            <a:r>
              <a:rPr lang="en-US" sz="3200" dirty="0" smtClean="0">
                <a:latin typeface="+mj-lt"/>
                <a:cs typeface="Arial" charset="0"/>
              </a:rPr>
              <a:t>aperture </a:t>
            </a:r>
            <a:r>
              <a:rPr lang="en-US" sz="3200" dirty="0">
                <a:latin typeface="+mj-lt"/>
                <a:cs typeface="Arial" charset="0"/>
              </a:rPr>
              <a:t>(setup and hold) time around </a:t>
            </a:r>
            <a:r>
              <a:rPr lang="en-US" sz="3200" dirty="0" smtClean="0">
                <a:latin typeface="+mj-lt"/>
                <a:cs typeface="Arial" charset="0"/>
              </a:rPr>
              <a:t>clock edge</a:t>
            </a:r>
            <a:endParaRPr lang="en-US" sz="3200" dirty="0">
              <a:latin typeface="+mj-lt"/>
              <a:cs typeface="Arial" charset="0"/>
            </a:endParaRPr>
          </a:p>
          <a:p>
            <a:pPr marL="342900" indent="-342900">
              <a:spcBef>
                <a:spcPct val="20000"/>
              </a:spcBef>
              <a:buFontTx/>
              <a:buChar char="•"/>
            </a:pPr>
            <a:r>
              <a:rPr lang="en-US" sz="3200" dirty="0">
                <a:latin typeface="+mj-lt"/>
                <a:cs typeface="Arial" charset="0"/>
              </a:rPr>
              <a:t>Specifically, </a:t>
            </a:r>
            <a:r>
              <a:rPr lang="en-US" sz="3200" dirty="0" smtClean="0">
                <a:latin typeface="+mj-lt"/>
                <a:cs typeface="Arial" charset="0"/>
              </a:rPr>
              <a:t>inputs </a:t>
            </a:r>
            <a:r>
              <a:rPr lang="en-US" sz="3200" dirty="0">
                <a:latin typeface="+mj-lt"/>
                <a:cs typeface="Arial" charset="0"/>
              </a:rPr>
              <a:t>must be stable</a:t>
            </a:r>
          </a:p>
          <a:p>
            <a:pPr marL="742950" lvl="1" indent="-285750">
              <a:spcBef>
                <a:spcPct val="20000"/>
              </a:spcBef>
              <a:buFontTx/>
              <a:buChar char="–"/>
            </a:pPr>
            <a:r>
              <a:rPr lang="en-US" sz="2600" dirty="0">
                <a:latin typeface="+mj-lt"/>
                <a:cs typeface="Arial" charset="0"/>
              </a:rPr>
              <a:t>at least </a:t>
            </a:r>
            <a:r>
              <a:rPr lang="en-US" sz="2600" i="1" dirty="0" err="1">
                <a:latin typeface="+mj-lt"/>
                <a:cs typeface="Arial" charset="0"/>
              </a:rPr>
              <a:t>t</a:t>
            </a:r>
            <a:r>
              <a:rPr lang="en-US" sz="2600" baseline="-25000" dirty="0" err="1">
                <a:latin typeface="+mj-lt"/>
                <a:cs typeface="Arial" charset="0"/>
              </a:rPr>
              <a:t>setup</a:t>
            </a:r>
            <a:r>
              <a:rPr lang="en-US" sz="2600" dirty="0">
                <a:latin typeface="+mj-lt"/>
                <a:cs typeface="Arial" charset="0"/>
              </a:rPr>
              <a:t> before the clock edge</a:t>
            </a:r>
          </a:p>
          <a:p>
            <a:pPr marL="742950" lvl="1" indent="-285750">
              <a:spcBef>
                <a:spcPct val="20000"/>
              </a:spcBef>
              <a:buFontTx/>
              <a:buChar char="–"/>
            </a:pPr>
            <a:r>
              <a:rPr lang="en-US" sz="2600" dirty="0">
                <a:latin typeface="+mj-lt"/>
                <a:cs typeface="Arial" charset="0"/>
              </a:rPr>
              <a:t>at least until </a:t>
            </a:r>
            <a:r>
              <a:rPr lang="en-US" sz="2600" i="1" dirty="0" err="1">
                <a:latin typeface="+mj-lt"/>
                <a:cs typeface="Arial" charset="0"/>
              </a:rPr>
              <a:t>t</a:t>
            </a:r>
            <a:r>
              <a:rPr lang="en-US" sz="2600" baseline="-25000" dirty="0" err="1">
                <a:latin typeface="+mj-lt"/>
                <a:cs typeface="Arial" charset="0"/>
              </a:rPr>
              <a:t>hold</a:t>
            </a:r>
            <a:r>
              <a:rPr lang="en-US" sz="2600" dirty="0">
                <a:latin typeface="+mj-lt"/>
                <a:cs typeface="Arial" charset="0"/>
              </a:rPr>
              <a:t> after the clock edge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226452097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6" name="Rectangle 6"/>
          <p:cNvSpPr>
            <a:spLocks noGrp="1" noChangeArrowheads="1"/>
          </p:cNvSpPr>
          <p:nvPr>
            <p:ph sz="half" idx="4294967295"/>
            <p:custDataLst>
              <p:tags r:id="rId2"/>
            </p:custDataLst>
          </p:nvPr>
        </p:nvSpPr>
        <p:spPr>
          <a:xfrm>
            <a:off x="914400" y="1219200"/>
            <a:ext cx="7696200" cy="4953000"/>
          </a:xfrm>
        </p:spPr>
        <p:txBody>
          <a:bodyPr>
            <a:normAutofit/>
          </a:bodyPr>
          <a:lstStyle/>
          <a:p>
            <a:r>
              <a:rPr lang="en-US" dirty="0"/>
              <a:t>The delay between registers has a </a:t>
            </a:r>
            <a:r>
              <a:rPr lang="en-US" b="1" dirty="0"/>
              <a:t>minimum</a:t>
            </a:r>
            <a:r>
              <a:rPr lang="en-US" dirty="0"/>
              <a:t> and </a:t>
            </a:r>
            <a:r>
              <a:rPr lang="en-US" b="1" dirty="0"/>
              <a:t>maximum</a:t>
            </a:r>
            <a:r>
              <a:rPr lang="en-US" dirty="0"/>
              <a:t> delay, dependent on the delays of the circuit elements</a:t>
            </a:r>
          </a:p>
        </p:txBody>
      </p:sp>
      <p:graphicFrame>
        <p:nvGraphicFramePr>
          <p:cNvPr id="1034247"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333005227"/>
              </p:ext>
            </p:extLst>
          </p:nvPr>
        </p:nvGraphicFramePr>
        <p:xfrm>
          <a:off x="2133600" y="2617787"/>
          <a:ext cx="4481513" cy="3935413"/>
        </p:xfrm>
        <a:graphic>
          <a:graphicData uri="http://schemas.openxmlformats.org/presentationml/2006/ole">
            <mc:AlternateContent xmlns:mc="http://schemas.openxmlformats.org/markup-compatibility/2006">
              <mc:Choice xmlns:v="urn:schemas-microsoft-com:vml" Requires="v">
                <p:oleObj spid="_x0000_s170012" name="VISIO" r:id="rId8" imgW="1952280" imgH="1714680" progId="Visio.Drawing.6">
                  <p:embed/>
                </p:oleObj>
              </mc:Choice>
              <mc:Fallback>
                <p:oleObj name="VISIO" r:id="rId8" imgW="1952280" imgH="1714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2617787"/>
                        <a:ext cx="4481513"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34244" name="Rectangle 4"/>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19426111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rgbClr val="0070C0"/>
                </a:solidFill>
              </a:rPr>
              <a:t>maximum</a:t>
            </a:r>
            <a:r>
              <a:rPr lang="en-US" sz="2600" dirty="0" smtClean="0">
                <a:solidFill>
                  <a:srgbClr val="0070C0"/>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5847"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a:t>
            </a:r>
            <a:r>
              <a:rPr lang="en-US" sz="2800" b="1" dirty="0">
                <a:solidFill>
                  <a:srgbClr val="0070C0"/>
                </a:solidFill>
                <a:latin typeface="Times New Roman" pitchFamily="18" charset="0"/>
                <a:cs typeface="Arial" charset="0"/>
              </a:rPr>
              <a:t> </a:t>
            </a:r>
            <a:r>
              <a:rPr lang="en-US" sz="2800" b="1" dirty="0" smtClean="0">
                <a:solidFill>
                  <a:srgbClr val="0070C0"/>
                </a:solidFill>
                <a:latin typeface="Times New Roman" pitchFamily="18" charset="0"/>
                <a:cs typeface="Arial" charset="0"/>
              </a:rPr>
              <a:t>≥</a:t>
            </a:r>
            <a:endParaRPr lang="en-US" sz="2800" b="1" baseline="-25000" dirty="0">
              <a:solidFill>
                <a:srgbClr val="0070C0"/>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263714809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rgbClr val="0070C0"/>
                </a:solidFill>
              </a:rPr>
              <a:t>maximum</a:t>
            </a:r>
            <a:r>
              <a:rPr lang="en-US" sz="2600" dirty="0" smtClean="0">
                <a:solidFill>
                  <a:srgbClr val="0070C0"/>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6871"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pd</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setup</a:t>
            </a:r>
            <a:endParaRPr lang="en-US" sz="2800" b="1" baseline="-25000" dirty="0">
              <a:solidFill>
                <a:srgbClr val="0070C0"/>
              </a:solidFill>
              <a:latin typeface="Times New Roman" pitchFamily="18" charset="0"/>
              <a:cs typeface="Arial" charset="0"/>
            </a:endParaRPr>
          </a:p>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pd</a:t>
            </a:r>
            <a:r>
              <a:rPr lang="en-US" sz="2800" b="1" dirty="0">
                <a:solidFill>
                  <a:srgbClr val="0070C0"/>
                </a:solidFill>
                <a:latin typeface="Times New Roman" pitchFamily="18" charset="0"/>
                <a:cs typeface="Arial" charset="0"/>
              </a:rPr>
              <a:t> </a:t>
            </a:r>
            <a:r>
              <a:rPr lang="en-US" sz="2800" b="1" dirty="0" smtClean="0">
                <a:solidFill>
                  <a:srgbClr val="0070C0"/>
                </a:solidFill>
                <a:latin typeface="Times New Roman" pitchFamily="18" charset="0"/>
                <a:cs typeface="Arial" charset="0"/>
              </a:rPr>
              <a:t>≤</a:t>
            </a:r>
            <a:endParaRPr lang="en-US" sz="2800" b="1" baseline="-25000" dirty="0">
              <a:solidFill>
                <a:srgbClr val="0070C0"/>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263714809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rgbClr val="0070C0"/>
                </a:solidFill>
              </a:rPr>
              <a:t>maximum</a:t>
            </a:r>
            <a:r>
              <a:rPr lang="en-US" sz="2600" dirty="0" smtClean="0">
                <a:solidFill>
                  <a:srgbClr val="0070C0"/>
                </a:solidFill>
              </a:rPr>
              <a:t> </a:t>
            </a:r>
            <a:r>
              <a:rPr lang="en-US" sz="2600" dirty="0"/>
              <a:t>delay from register R1 through </a:t>
            </a:r>
            <a:r>
              <a:rPr lang="en-US" sz="2600" dirty="0" smtClean="0"/>
              <a:t>combinational </a:t>
            </a:r>
            <a:r>
              <a:rPr lang="en-US" sz="2600" dirty="0"/>
              <a:t>logic to R2</a:t>
            </a:r>
          </a:p>
          <a:p>
            <a:r>
              <a:rPr lang="en-US" sz="2600" dirty="0" smtClean="0"/>
              <a:t>The input to register R2 must be stable at least </a:t>
            </a:r>
            <a:r>
              <a:rPr lang="en-US" sz="2600" i="1" dirty="0" err="1" smtClean="0"/>
              <a:t>t</a:t>
            </a:r>
            <a:r>
              <a:rPr lang="en-US" sz="2600" baseline="-25000" dirty="0" err="1" smtClean="0"/>
              <a:t>setup</a:t>
            </a:r>
            <a:r>
              <a:rPr lang="en-US" sz="2600" dirty="0" smtClean="0"/>
              <a:t> before clock edge</a:t>
            </a:r>
            <a:endParaRPr lang="en-US" sz="2600" dirty="0"/>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213953698"/>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173086"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pd</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setup</a:t>
            </a:r>
            <a:endParaRPr lang="en-US" sz="2800" b="1" baseline="-25000" dirty="0">
              <a:solidFill>
                <a:srgbClr val="0070C0"/>
              </a:solidFill>
              <a:latin typeface="Times New Roman" pitchFamily="18" charset="0"/>
              <a:cs typeface="Arial" charset="0"/>
            </a:endParaRPr>
          </a:p>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pd</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setup</a:t>
            </a:r>
            <a:r>
              <a:rPr lang="en-US" sz="2800" b="1" dirty="0">
                <a:solidFill>
                  <a:srgbClr val="0070C0"/>
                </a:solidFill>
                <a:latin typeface="Times New Roman" pitchFamily="18" charset="0"/>
                <a:cs typeface="Arial" charset="0"/>
              </a:rPr>
              <a:t>)</a:t>
            </a:r>
            <a:endParaRPr lang="en-US" sz="2800" b="1" baseline="-25000" dirty="0">
              <a:solidFill>
                <a:srgbClr val="0070C0"/>
              </a:solidFill>
              <a:latin typeface="Times New Roman" pitchFamily="18" charset="0"/>
              <a:cs typeface="Times New Roman" pitchFamily="18" charset="0"/>
            </a:endParaRPr>
          </a:p>
          <a:p>
            <a:pPr marL="342900" indent="-342900">
              <a:spcBef>
                <a:spcPct val="20000"/>
              </a:spcBef>
            </a:pPr>
            <a:endParaRPr lang="en-US" sz="2800" b="1" baseline="-25000" dirty="0">
              <a:solidFill>
                <a:srgbClr val="0070C0"/>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
        <p:nvSpPr>
          <p:cNvPr id="2" name="Rectangle 1"/>
          <p:cNvSpPr/>
          <p:nvPr/>
        </p:nvSpPr>
        <p:spPr>
          <a:xfrm>
            <a:off x="5606982" y="4883653"/>
            <a:ext cx="3264035" cy="954107"/>
          </a:xfrm>
          <a:prstGeom prst="rect">
            <a:avLst/>
          </a:prstGeom>
        </p:spPr>
        <p:txBody>
          <a:bodyPr wrap="none">
            <a:spAutoFit/>
          </a:bodyPr>
          <a:lstStyle/>
          <a:p>
            <a:r>
              <a:rPr lang="en-US" sz="2800" dirty="0"/>
              <a:t> </a:t>
            </a:r>
            <a:r>
              <a:rPr lang="en-US" sz="2800" b="1" dirty="0">
                <a:solidFill>
                  <a:srgbClr val="0070C0"/>
                </a:solidFill>
                <a:latin typeface="Times New Roman" pitchFamily="18" charset="0"/>
                <a:cs typeface="Arial" charset="0"/>
              </a:rPr>
              <a:t>(</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pcq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setup</a:t>
            </a:r>
            <a:r>
              <a:rPr lang="en-US" sz="2800" b="1" dirty="0" smtClean="0">
                <a:solidFill>
                  <a:srgbClr val="0070C0"/>
                </a:solidFill>
                <a:latin typeface="Times New Roman" pitchFamily="18" charset="0"/>
                <a:cs typeface="Arial" charset="0"/>
              </a:rPr>
              <a:t>)</a:t>
            </a:r>
            <a:r>
              <a:rPr lang="en-US" sz="2800" b="1" dirty="0" smtClean="0">
                <a:solidFill>
                  <a:srgbClr val="0070C0"/>
                </a:solidFill>
              </a:rPr>
              <a:t>: </a:t>
            </a:r>
          </a:p>
          <a:p>
            <a:r>
              <a:rPr lang="en-US" sz="2800" i="1" dirty="0" smtClean="0"/>
              <a:t>sequencing overhead</a:t>
            </a:r>
            <a:endParaRPr lang="en-US" sz="2800" i="1" baseline="-25000"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1156972391"/>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rgbClr val="0070C0"/>
                </a:solidFill>
              </a:rPr>
              <a:t>minimum</a:t>
            </a:r>
            <a:r>
              <a:rPr lang="en-US" sz="2600" dirty="0">
                <a:solidFill>
                  <a:srgbClr val="0070C0"/>
                </a:solidFill>
              </a:rPr>
              <a:t> </a:t>
            </a:r>
            <a:r>
              <a:rPr lang="en-US" sz="2600" dirty="0"/>
              <a:t>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8918"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dirty="0">
                <a:solidFill>
                  <a:srgbClr val="0070C0"/>
                </a:solidFill>
                <a:latin typeface="Times New Roman" pitchFamily="18" charset="0"/>
                <a:cs typeface="Arial" charset="0"/>
              </a:rPr>
              <a:t> </a:t>
            </a:r>
            <a:r>
              <a:rPr lang="en-US" sz="2800" b="1" dirty="0" smtClean="0">
                <a:solidFill>
                  <a:srgbClr val="0070C0"/>
                </a:solidFill>
                <a:latin typeface="Times New Roman" pitchFamily="18" charset="0"/>
                <a:cs typeface="Arial" charset="0"/>
              </a:rPr>
              <a:t>&lt;</a:t>
            </a:r>
            <a:endParaRPr lang="en-US" sz="2800" b="1" dirty="0">
              <a:solidFill>
                <a:srgbClr val="0070C0"/>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930702490"/>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rgbClr val="0070C0"/>
                </a:solidFill>
              </a:rPr>
              <a:t>minimum</a:t>
            </a:r>
            <a:r>
              <a:rPr lang="en-US" sz="2600" dirty="0">
                <a:solidFill>
                  <a:srgbClr val="0070C0"/>
                </a:solidFill>
              </a:rPr>
              <a:t> </a:t>
            </a:r>
            <a:r>
              <a:rPr lang="en-US" sz="2600" dirty="0"/>
              <a:t>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9942"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dirty="0">
                <a:solidFill>
                  <a:srgbClr val="0070C0"/>
                </a:solidFill>
                <a:latin typeface="Times New Roman" pitchFamily="18" charset="0"/>
                <a:cs typeface="Arial" charset="0"/>
              </a:rPr>
              <a:t> &lt;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endParaRPr lang="en-US" sz="2800" b="1" baseline="-25000" dirty="0">
              <a:solidFill>
                <a:srgbClr val="0070C0"/>
              </a:solidFill>
              <a:latin typeface="Times New Roman" pitchFamily="18" charset="0"/>
              <a:cs typeface="Arial" charset="0"/>
            </a:endParaRPr>
          </a:p>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a:t>
            </a:r>
            <a:r>
              <a:rPr lang="en-US" sz="2800" b="1" dirty="0" smtClean="0">
                <a:solidFill>
                  <a:srgbClr val="0070C0"/>
                </a:solidFill>
                <a:latin typeface="Times New Roman" pitchFamily="18" charset="0"/>
                <a:cs typeface="Arial" charset="0"/>
              </a:rPr>
              <a:t>&gt;</a:t>
            </a:r>
            <a:endParaRPr lang="en-US" sz="2800" b="1" dirty="0">
              <a:solidFill>
                <a:srgbClr val="0070C0"/>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930702490"/>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rgbClr val="0070C0"/>
                </a:solidFill>
              </a:rPr>
              <a:t>minimum</a:t>
            </a:r>
            <a:r>
              <a:rPr lang="en-US" sz="2600" dirty="0">
                <a:solidFill>
                  <a:srgbClr val="0070C0"/>
                </a:solidFill>
              </a:rPr>
              <a:t> </a:t>
            </a:r>
            <a:r>
              <a:rPr lang="en-US" sz="2600" dirty="0"/>
              <a:t>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093946005"/>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176157"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dirty="0">
                <a:solidFill>
                  <a:srgbClr val="0070C0"/>
                </a:solidFill>
                <a:latin typeface="Times New Roman" pitchFamily="18" charset="0"/>
                <a:cs typeface="Arial" charset="0"/>
              </a:rPr>
              <a:t> &lt;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endParaRPr lang="en-US" sz="2800" b="1" baseline="-25000" dirty="0">
              <a:solidFill>
                <a:srgbClr val="0070C0"/>
              </a:solidFill>
              <a:latin typeface="Times New Roman" pitchFamily="18" charset="0"/>
              <a:cs typeface="Arial" charset="0"/>
            </a:endParaRPr>
          </a:p>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&gt;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baseline="-25000" dirty="0">
                <a:solidFill>
                  <a:srgbClr val="0070C0"/>
                </a:solidFill>
                <a:latin typeface="Times New Roman" pitchFamily="18" charset="0"/>
                <a:cs typeface="Arial" charset="0"/>
              </a:rPr>
              <a:t> </a:t>
            </a:r>
            <a:r>
              <a:rPr lang="en-US" sz="2800" b="1" dirty="0">
                <a:solidFill>
                  <a:srgbClr val="0070C0"/>
                </a:solidFill>
                <a:latin typeface="Times New Roman" pitchFamily="18" charset="0"/>
                <a:cs typeface="Arial" charset="0"/>
              </a:rPr>
              <a:t>-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a:t>
            </a: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1144776677"/>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771232194"/>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211006"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45674495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1007"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6511127"/>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1008"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p>
          <a:p>
            <a:pPr>
              <a:spcBef>
                <a:spcPct val="50000"/>
              </a:spcBef>
            </a:pPr>
            <a:r>
              <a:rPr lang="en-US" sz="1600" i="1" dirty="0" err="1" smtClean="0"/>
              <a:t>t</a:t>
            </a:r>
            <a:r>
              <a:rPr lang="en-US" sz="1600" i="1" baseline="-25000" dirty="0" err="1" smtClean="0"/>
              <a:t>cd</a:t>
            </a:r>
            <a:r>
              <a:rPr lang="en-US" sz="1600" dirty="0" smtClean="0"/>
              <a:t> =</a:t>
            </a:r>
          </a:p>
          <a:p>
            <a:pPr>
              <a:spcBef>
                <a:spcPct val="50000"/>
              </a:spcBef>
            </a:pPr>
            <a:r>
              <a:rPr lang="en-US" sz="1600" b="1" dirty="0" smtClean="0">
                <a:solidFill>
                  <a:srgbClr val="0070C0"/>
                </a:solidFill>
              </a:rPr>
              <a:t>Setup </a:t>
            </a:r>
            <a:r>
              <a:rPr lang="en-US" sz="1600" b="1" dirty="0">
                <a:solidFill>
                  <a:srgbClr val="0070C0"/>
                </a:solidFill>
              </a:rPr>
              <a:t>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rgbClr val="0070C0"/>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1776182911"/>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022501720"/>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178259"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68650901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178260"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9954444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178261"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25 </a:t>
            </a:r>
            <a:r>
              <a:rPr lang="en-US" sz="1600" dirty="0" err="1"/>
              <a:t>ps</a:t>
            </a:r>
            <a:endParaRPr lang="en-US" sz="1600" dirty="0"/>
          </a:p>
          <a:p>
            <a:pPr>
              <a:spcBef>
                <a:spcPct val="50000"/>
              </a:spcBef>
            </a:pPr>
            <a:r>
              <a:rPr lang="en-US" sz="1600" b="1" dirty="0">
                <a:solidFill>
                  <a:srgbClr val="0070C0"/>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rgbClr val="0070C0"/>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+ 25) </a:t>
            </a:r>
            <a:r>
              <a:rPr lang="en-US" sz="1600" dirty="0" err="1"/>
              <a:t>ps</a:t>
            </a:r>
            <a:r>
              <a:rPr lang="en-US" sz="1600" dirty="0"/>
              <a:t> &gt; 70 </a:t>
            </a:r>
            <a:r>
              <a:rPr lang="en-US" sz="1600" dirty="0" err="1"/>
              <a:t>ps</a:t>
            </a:r>
            <a:r>
              <a:rPr lang="en-US" sz="1600" dirty="0"/>
              <a:t> ?  </a:t>
            </a:r>
            <a:r>
              <a:rPr lang="en-US" sz="1600" b="1" dirty="0">
                <a:solidFill>
                  <a:srgbClr val="C00000"/>
                </a:solidFill>
              </a:rPr>
              <a:t>No!</a:t>
            </a: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354766462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08" name="Object 4"/>
          <p:cNvGraphicFramePr>
            <a:graphicFrameLocks noGrp="1" noChangeAspect="1"/>
          </p:cNvGraphicFramePr>
          <p:nvPr>
            <p:ph idx="4294967295"/>
            <p:custDataLst>
              <p:tags r:id="rId2"/>
            </p:custDataLst>
            <p:extLst>
              <p:ext uri="{D42A27DB-BD31-4B8C-83A1-F6EECF244321}">
                <p14:modId xmlns:p14="http://schemas.microsoft.com/office/powerpoint/2010/main" val="3486709596"/>
              </p:ext>
            </p:extLst>
          </p:nvPr>
        </p:nvGraphicFramePr>
        <p:xfrm>
          <a:off x="4038600" y="1116767"/>
          <a:ext cx="3581400" cy="2805113"/>
        </p:xfrm>
        <a:graphic>
          <a:graphicData uri="http://schemas.openxmlformats.org/presentationml/2006/ole">
            <mc:AlternateContent xmlns:mc="http://schemas.openxmlformats.org/markup-compatibility/2006">
              <mc:Choice xmlns:v="urn:schemas-microsoft-com:vml" Requires="v">
                <p:oleObj spid="_x0000_s129051" name="VISIO" r:id="rId7" imgW="1057320" imgH="828720" progId="Visio.Drawing.6">
                  <p:embed/>
                </p:oleObj>
              </mc:Choice>
              <mc:Fallback>
                <p:oleObj name="VISIO" r:id="rId7" imgW="1057320" imgH="8287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1116767"/>
                        <a:ext cx="3581400"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9" name="Rectangle 5"/>
          <p:cNvSpPr>
            <a:spLocks noChangeArrowheads="1"/>
          </p:cNvSpPr>
          <p:nvPr>
            <p:custDataLst>
              <p:tags r:id="rId4"/>
            </p:custDataLst>
          </p:nvPr>
        </p:nvSpPr>
        <p:spPr bwMode="auto">
          <a:xfrm>
            <a:off x="9906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SR Latch</a:t>
            </a:r>
          </a:p>
          <a:p>
            <a:pPr marL="342900" indent="-342900">
              <a:spcBef>
                <a:spcPct val="20000"/>
              </a:spcBef>
              <a:buFontTx/>
              <a:buChar char="•"/>
            </a:pPr>
            <a:endParaRPr lang="en-US" sz="3200" dirty="0">
              <a:latin typeface="+mj-lt"/>
              <a:cs typeface="Arial" charset="0"/>
            </a:endParaRPr>
          </a:p>
          <a:p>
            <a:pPr marL="342900" indent="-342900">
              <a:spcBef>
                <a:spcPct val="20000"/>
              </a:spcBef>
              <a:buFontTx/>
              <a:buChar char="•"/>
            </a:pPr>
            <a:endParaRPr lang="en-US" sz="3200" dirty="0">
              <a:latin typeface="+mj-lt"/>
              <a:cs typeface="Arial" charset="0"/>
            </a:endParaRPr>
          </a:p>
          <a:p>
            <a:pPr>
              <a:spcBef>
                <a:spcPct val="20000"/>
              </a:spcBef>
            </a:pPr>
            <a:endParaRPr lang="en-US" sz="4400" dirty="0">
              <a:latin typeface="+mj-lt"/>
              <a:cs typeface="Arial" charset="0"/>
            </a:endParaRPr>
          </a:p>
          <a:p>
            <a:pPr marL="342900" indent="-342900">
              <a:spcBef>
                <a:spcPct val="20000"/>
              </a:spcBef>
              <a:buFontTx/>
              <a:buChar char="•"/>
            </a:pPr>
            <a:r>
              <a:rPr lang="en-US" sz="3200" dirty="0">
                <a:latin typeface="+mj-lt"/>
                <a:cs typeface="Arial" charset="0"/>
              </a:rPr>
              <a:t>Consider the four possible cases:</a:t>
            </a:r>
          </a:p>
          <a:p>
            <a:pPr marL="742950" lvl="1" indent="-285750">
              <a:spcBef>
                <a:spcPct val="20000"/>
              </a:spcBef>
              <a:buFontTx/>
              <a:buChar char="–"/>
            </a:pPr>
            <a:r>
              <a:rPr lang="en-US" sz="2600" b="1" i="1" dirty="0">
                <a:solidFill>
                  <a:srgbClr val="0070C0"/>
                </a:solidFill>
                <a:latin typeface="+mj-lt"/>
                <a:cs typeface="Arial" charset="0"/>
              </a:rPr>
              <a:t>S</a:t>
            </a:r>
            <a:r>
              <a:rPr lang="en-US" sz="2600" b="1" dirty="0">
                <a:solidFill>
                  <a:srgbClr val="0070C0"/>
                </a:solidFill>
                <a:latin typeface="+mj-lt"/>
                <a:cs typeface="Arial" charset="0"/>
              </a:rPr>
              <a:t> = 1, </a:t>
            </a:r>
            <a:r>
              <a:rPr lang="en-US" sz="2600" b="1" i="1" dirty="0">
                <a:solidFill>
                  <a:srgbClr val="0070C0"/>
                </a:solidFill>
                <a:latin typeface="+mj-lt"/>
                <a:cs typeface="Arial" charset="0"/>
              </a:rPr>
              <a:t>R</a:t>
            </a:r>
            <a:r>
              <a:rPr lang="en-US" sz="2600" b="1" dirty="0">
                <a:solidFill>
                  <a:srgbClr val="0070C0"/>
                </a:solidFill>
                <a:latin typeface="+mj-lt"/>
                <a:cs typeface="Arial" charset="0"/>
              </a:rPr>
              <a:t> = 0</a:t>
            </a:r>
          </a:p>
          <a:p>
            <a:pPr marL="742950" lvl="1" indent="-285750">
              <a:spcBef>
                <a:spcPct val="20000"/>
              </a:spcBef>
              <a:buFontTx/>
              <a:buChar char="–"/>
            </a:pPr>
            <a:r>
              <a:rPr lang="en-US" sz="2600" b="1" i="1" dirty="0">
                <a:solidFill>
                  <a:srgbClr val="0070C0"/>
                </a:solidFill>
                <a:latin typeface="+mj-lt"/>
                <a:cs typeface="Arial" charset="0"/>
              </a:rPr>
              <a:t>S</a:t>
            </a:r>
            <a:r>
              <a:rPr lang="en-US" sz="2600" b="1" dirty="0">
                <a:solidFill>
                  <a:srgbClr val="0070C0"/>
                </a:solidFill>
                <a:latin typeface="+mj-lt"/>
                <a:cs typeface="Arial" charset="0"/>
              </a:rPr>
              <a:t> = 0, </a:t>
            </a:r>
            <a:r>
              <a:rPr lang="en-US" sz="2600" b="1" i="1" dirty="0">
                <a:solidFill>
                  <a:srgbClr val="0070C0"/>
                </a:solidFill>
                <a:latin typeface="+mj-lt"/>
                <a:cs typeface="Arial" charset="0"/>
              </a:rPr>
              <a:t>R</a:t>
            </a:r>
            <a:r>
              <a:rPr lang="en-US" sz="2600" b="1" dirty="0">
                <a:solidFill>
                  <a:srgbClr val="0070C0"/>
                </a:solidFill>
                <a:latin typeface="+mj-lt"/>
                <a:cs typeface="Arial" charset="0"/>
              </a:rPr>
              <a:t> = 1</a:t>
            </a:r>
          </a:p>
          <a:p>
            <a:pPr marL="742950" lvl="1" indent="-285750">
              <a:spcBef>
                <a:spcPct val="20000"/>
              </a:spcBef>
              <a:buFontTx/>
              <a:buChar char="–"/>
            </a:pPr>
            <a:r>
              <a:rPr lang="en-US" sz="2600" b="1" i="1" dirty="0">
                <a:solidFill>
                  <a:srgbClr val="0070C0"/>
                </a:solidFill>
                <a:latin typeface="+mj-lt"/>
                <a:cs typeface="Arial" charset="0"/>
              </a:rPr>
              <a:t>S</a:t>
            </a:r>
            <a:r>
              <a:rPr lang="en-US" sz="2600" b="1" dirty="0">
                <a:solidFill>
                  <a:srgbClr val="0070C0"/>
                </a:solidFill>
                <a:latin typeface="+mj-lt"/>
                <a:cs typeface="Arial" charset="0"/>
              </a:rPr>
              <a:t> = 0, </a:t>
            </a:r>
            <a:r>
              <a:rPr lang="en-US" sz="2600" b="1" i="1" dirty="0">
                <a:solidFill>
                  <a:srgbClr val="0070C0"/>
                </a:solidFill>
                <a:latin typeface="+mj-lt"/>
                <a:cs typeface="Arial" charset="0"/>
              </a:rPr>
              <a:t>R</a:t>
            </a:r>
            <a:r>
              <a:rPr lang="en-US" sz="2600" b="1" dirty="0">
                <a:solidFill>
                  <a:srgbClr val="0070C0"/>
                </a:solidFill>
                <a:latin typeface="+mj-lt"/>
                <a:cs typeface="Arial" charset="0"/>
              </a:rPr>
              <a:t> = 0</a:t>
            </a:r>
          </a:p>
          <a:p>
            <a:pPr marL="742950" lvl="1" indent="-285750">
              <a:spcBef>
                <a:spcPct val="20000"/>
              </a:spcBef>
              <a:buFontTx/>
              <a:buChar char="–"/>
            </a:pPr>
            <a:r>
              <a:rPr lang="en-US" sz="2600" b="1" i="1" dirty="0">
                <a:solidFill>
                  <a:srgbClr val="0070C0"/>
                </a:solidFill>
                <a:latin typeface="+mj-lt"/>
                <a:cs typeface="Arial" charset="0"/>
              </a:rPr>
              <a:t>S</a:t>
            </a:r>
            <a:r>
              <a:rPr lang="en-US" sz="2600" b="1" dirty="0">
                <a:solidFill>
                  <a:srgbClr val="0070C0"/>
                </a:solidFill>
                <a:latin typeface="+mj-lt"/>
                <a:cs typeface="Arial" charset="0"/>
              </a:rPr>
              <a:t> = 1, </a:t>
            </a:r>
            <a:r>
              <a:rPr lang="en-US" sz="2600" b="1" i="1" dirty="0">
                <a:solidFill>
                  <a:srgbClr val="0070C0"/>
                </a:solidFill>
                <a:latin typeface="+mj-lt"/>
                <a:cs typeface="Arial" charset="0"/>
              </a:rPr>
              <a:t>R</a:t>
            </a:r>
            <a:r>
              <a:rPr lang="en-US" sz="2600" b="1" dirty="0">
                <a:solidFill>
                  <a:srgbClr val="0070C0"/>
                </a:solidFill>
                <a:latin typeface="+mj-lt"/>
                <a:cs typeface="Arial" charset="0"/>
              </a:rPr>
              <a:t> = 1</a:t>
            </a:r>
          </a:p>
          <a:p>
            <a:pPr marL="342900" indent="-342900">
              <a:spcBef>
                <a:spcPct val="20000"/>
              </a:spcBef>
              <a:buFontTx/>
              <a:buChar char="•"/>
            </a:pPr>
            <a:endParaRPr lang="en-US" sz="2600" b="1" dirty="0">
              <a:solidFill>
                <a:schemeClr val="accent1"/>
              </a:solidFill>
              <a:latin typeface="+mj-lt"/>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(Set/Reset) Latch</a:t>
            </a:r>
            <a:endParaRPr lang="en-US" sz="4400" dirty="0">
              <a:solidFill>
                <a:schemeClr val="bg1"/>
              </a:solidFill>
              <a:latin typeface="+mj-lt"/>
            </a:endParaRPr>
          </a:p>
        </p:txBody>
      </p:sp>
    </p:spTree>
    <p:extLst>
      <p:ext uri="{BB962C8B-B14F-4D97-AF65-F5344CB8AC3E}">
        <p14:creationId xmlns:p14="http://schemas.microsoft.com/office/powerpoint/2010/main" val="30308084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2063206597"/>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07935"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286020091"/>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07936"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endParaRPr lang="en-US" sz="1600" dirty="0"/>
          </a:p>
          <a:p>
            <a:pPr>
              <a:spcBef>
                <a:spcPct val="50000"/>
              </a:spcBef>
            </a:pPr>
            <a:r>
              <a:rPr lang="en-US" sz="1600" i="1" dirty="0" err="1"/>
              <a:t>t</a:t>
            </a:r>
            <a:r>
              <a:rPr lang="en-US" sz="1600" i="1" baseline="-25000" dirty="0" err="1"/>
              <a:t>cd</a:t>
            </a:r>
            <a:r>
              <a:rPr lang="en-US" sz="1600" dirty="0"/>
              <a:t> </a:t>
            </a:r>
            <a:r>
              <a:rPr lang="en-US" sz="1600" dirty="0" smtClean="0"/>
              <a:t>=</a:t>
            </a:r>
            <a:endParaRPr lang="en-US" sz="1600" dirty="0"/>
          </a:p>
          <a:p>
            <a:pPr>
              <a:spcBef>
                <a:spcPct val="50000"/>
              </a:spcBef>
            </a:pPr>
            <a:r>
              <a:rPr lang="en-US" sz="1600" b="1" dirty="0">
                <a:solidFill>
                  <a:srgbClr val="0070C0"/>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rgbClr val="0070C0"/>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582205605"/>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07937" name="VISIO" r:id="rId17" imgW="2315768" imgH="1517385" progId="Visio.Drawing.6">
                  <p:embed/>
                </p:oleObj>
              </mc:Choice>
              <mc:Fallback>
                <p:oleObj name="VISIO" r:id="rId17" imgW="2315768" imgH="1517385" progId="Visio.Drawing.6">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rgbClr val="0070C0"/>
                </a:solidFill>
              </a:rPr>
              <a:t>Add buffers to the short paths:</a:t>
            </a:r>
          </a:p>
        </p:txBody>
      </p:sp>
    </p:spTree>
    <p:extLst>
      <p:ext uri="{BB962C8B-B14F-4D97-AF65-F5344CB8AC3E}">
        <p14:creationId xmlns:p14="http://schemas.microsoft.com/office/powerpoint/2010/main" val="3569840687"/>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3763740175"/>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2030"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7144788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2031"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a:t>
            </a:r>
            <a:r>
              <a:rPr lang="en-US" sz="1600" dirty="0" smtClean="0"/>
              <a:t>2 </a:t>
            </a:r>
            <a:r>
              <a:rPr lang="en-US" sz="1600" dirty="0"/>
              <a:t>x </a:t>
            </a:r>
            <a:r>
              <a:rPr lang="en-US" sz="1600" dirty="0" smtClean="0"/>
              <a:t>25 </a:t>
            </a:r>
            <a:r>
              <a:rPr lang="en-US" sz="1600" dirty="0" err="1" smtClean="0"/>
              <a:t>ps</a:t>
            </a:r>
            <a:r>
              <a:rPr lang="en-US" sz="1600" dirty="0" smtClean="0"/>
              <a:t> = 50 </a:t>
            </a:r>
            <a:r>
              <a:rPr lang="en-US" sz="1600" dirty="0" err="1" smtClean="0"/>
              <a:t>ps</a:t>
            </a:r>
            <a:endParaRPr lang="en-US" sz="1600" dirty="0"/>
          </a:p>
          <a:p>
            <a:pPr>
              <a:spcBef>
                <a:spcPct val="50000"/>
              </a:spcBef>
            </a:pPr>
            <a:r>
              <a:rPr lang="en-US" sz="1600" b="1" dirty="0">
                <a:solidFill>
                  <a:srgbClr val="0070C0"/>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rgbClr val="0070C0"/>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a:t>
            </a:r>
            <a:r>
              <a:rPr lang="en-US" sz="1600" dirty="0" smtClean="0"/>
              <a:t>50) </a:t>
            </a:r>
            <a:r>
              <a:rPr lang="en-US" sz="1600" dirty="0" err="1"/>
              <a:t>ps</a:t>
            </a:r>
            <a:r>
              <a:rPr lang="en-US" sz="1600" dirty="0"/>
              <a:t> &gt; 70 </a:t>
            </a:r>
            <a:r>
              <a:rPr lang="en-US" sz="1600" dirty="0" err="1"/>
              <a:t>ps</a:t>
            </a:r>
            <a:r>
              <a:rPr lang="en-US" sz="1600" dirty="0"/>
              <a:t> ?  </a:t>
            </a:r>
            <a:r>
              <a:rPr lang="en-US" sz="1600" b="1" dirty="0" smtClean="0">
                <a:solidFill>
                  <a:srgbClr val="C00000"/>
                </a:solidFill>
              </a:rPr>
              <a:t>Yes!</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2087528756"/>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12032" name="VISIO" r:id="rId17" imgW="2315768" imgH="1517385" progId="Visio.Drawing.6">
                  <p:embed/>
                </p:oleObj>
              </mc:Choice>
              <mc:Fallback>
                <p:oleObj name="VISIO" r:id="rId17" imgW="2315768" imgH="1517385"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rgbClr val="0070C0"/>
                </a:solidFill>
              </a:rPr>
              <a:t>Add buffers to the short paths:</a:t>
            </a:r>
          </a:p>
        </p:txBody>
      </p:sp>
    </p:spTree>
    <p:extLst>
      <p:ext uri="{BB962C8B-B14F-4D97-AF65-F5344CB8AC3E}">
        <p14:creationId xmlns:p14="http://schemas.microsoft.com/office/powerpoint/2010/main" val="84677101"/>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2" name="Rectangle 4"/>
          <p:cNvSpPr>
            <a:spLocks noGrp="1" noChangeArrowheads="1"/>
          </p:cNvSpPr>
          <p:nvPr>
            <p:ph sz="half" idx="4294967295"/>
            <p:custDataLst>
              <p:tags r:id="rId2"/>
            </p:custDataLst>
          </p:nvPr>
        </p:nvSpPr>
        <p:spPr>
          <a:xfrm>
            <a:off x="914400" y="1181100"/>
            <a:ext cx="7543800" cy="4953000"/>
          </a:xfrm>
        </p:spPr>
        <p:txBody>
          <a:bodyPr>
            <a:normAutofit/>
          </a:bodyPr>
          <a:lstStyle/>
          <a:p>
            <a:r>
              <a:rPr lang="en-US" sz="2600" dirty="0"/>
              <a:t>The clock doesn’t arrive at all registers at </a:t>
            </a:r>
            <a:r>
              <a:rPr lang="en-US" sz="2600" dirty="0" smtClean="0"/>
              <a:t>same </a:t>
            </a:r>
            <a:r>
              <a:rPr lang="en-US" sz="2600" dirty="0"/>
              <a:t>time</a:t>
            </a:r>
          </a:p>
          <a:p>
            <a:r>
              <a:rPr lang="en-US" sz="2600" b="1" dirty="0" smtClean="0">
                <a:solidFill>
                  <a:srgbClr val="0070C0"/>
                </a:solidFill>
              </a:rPr>
              <a:t>Skew:</a:t>
            </a:r>
            <a:r>
              <a:rPr lang="en-US" sz="2600" dirty="0" smtClean="0">
                <a:solidFill>
                  <a:srgbClr val="0070C0"/>
                </a:solidFill>
              </a:rPr>
              <a:t> </a:t>
            </a:r>
            <a:r>
              <a:rPr lang="en-US" sz="2600" dirty="0" smtClean="0"/>
              <a:t>difference </a:t>
            </a:r>
            <a:r>
              <a:rPr lang="en-US" sz="2600" dirty="0"/>
              <a:t>between two clock edges</a:t>
            </a:r>
          </a:p>
          <a:p>
            <a:r>
              <a:rPr lang="en-US" sz="2600" dirty="0" smtClean="0"/>
              <a:t>Perform </a:t>
            </a:r>
            <a:r>
              <a:rPr lang="en-US" sz="2600" b="1" dirty="0" smtClean="0"/>
              <a:t>worst </a:t>
            </a:r>
            <a:r>
              <a:rPr lang="en-US" sz="2600" b="1" dirty="0"/>
              <a:t>case </a:t>
            </a:r>
            <a:r>
              <a:rPr lang="en-US" sz="2600" b="1" dirty="0" smtClean="0"/>
              <a:t>analysis </a:t>
            </a:r>
            <a:r>
              <a:rPr lang="en-US" sz="2600" dirty="0" smtClean="0"/>
              <a:t>to </a:t>
            </a:r>
            <a:r>
              <a:rPr lang="en-US" sz="2600" dirty="0"/>
              <a:t>guarantee </a:t>
            </a:r>
            <a:r>
              <a:rPr lang="en-US" sz="2600" dirty="0" smtClean="0"/>
              <a:t>dynamic </a:t>
            </a:r>
            <a:r>
              <a:rPr lang="en-US" sz="2600" dirty="0"/>
              <a:t>discipline is not violated for any register – many registers in a system!</a:t>
            </a:r>
          </a:p>
        </p:txBody>
      </p:sp>
      <p:graphicFrame>
        <p:nvGraphicFramePr>
          <p:cNvPr id="1056778" name="Object 10"/>
          <p:cNvGraphicFramePr>
            <a:graphicFrameLocks noGrp="1" noChangeAspect="1"/>
          </p:cNvGraphicFramePr>
          <p:nvPr>
            <p:ph sz="half" idx="4294967295"/>
            <p:custDataLst>
              <p:tags r:id="rId3"/>
            </p:custDataLst>
            <p:extLst>
              <p:ext uri="{D42A27DB-BD31-4B8C-83A1-F6EECF244321}">
                <p14:modId xmlns:p14="http://schemas.microsoft.com/office/powerpoint/2010/main" val="876803887"/>
              </p:ext>
            </p:extLst>
          </p:nvPr>
        </p:nvGraphicFramePr>
        <p:xfrm>
          <a:off x="2514600" y="3276600"/>
          <a:ext cx="3751262" cy="3179763"/>
        </p:xfrm>
        <a:graphic>
          <a:graphicData uri="http://schemas.openxmlformats.org/presentationml/2006/ole">
            <mc:AlternateContent xmlns:mc="http://schemas.openxmlformats.org/markup-compatibility/2006">
              <mc:Choice xmlns:v="urn:schemas-microsoft-com:vml" Requires="v">
                <p:oleObj spid="_x0000_s181277" name="VISIO" r:id="rId8" imgW="2321280" imgH="1967400" progId="Visio.Drawing.6">
                  <p:embed/>
                </p:oleObj>
              </mc:Choice>
              <mc:Fallback>
                <p:oleObj name="VISIO" r:id="rId8" imgW="2321280" imgH="1967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276600"/>
                        <a:ext cx="3751262" cy="317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6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5677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Clock Skew</a:t>
            </a:r>
            <a:endParaRPr lang="en-US" sz="4400" dirty="0">
              <a:solidFill>
                <a:schemeClr val="bg1"/>
              </a:solidFill>
              <a:latin typeface="+mj-lt"/>
            </a:endParaRPr>
          </a:p>
        </p:txBody>
      </p:sp>
    </p:spTree>
    <p:extLst>
      <p:ext uri="{BB962C8B-B14F-4D97-AF65-F5344CB8AC3E}">
        <p14:creationId xmlns:p14="http://schemas.microsoft.com/office/powerpoint/2010/main" val="2662023514"/>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258251951"/>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26306" name="VISIO" r:id="rId8" imgW="2157480" imgH="1971720" progId="Visio.Drawing.6">
                  <p:embed/>
                </p:oleObj>
              </mc:Choice>
              <mc:Fallback>
                <p:oleObj name="VISIO" r:id="rId8" imgW="2157480" imgH="197172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131376352"/>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a:t>
            </a:r>
            <a:r>
              <a:rPr lang="en-US" dirty="0" smtClean="0"/>
              <a:t>earlier </a:t>
            </a:r>
            <a:r>
              <a:rPr lang="en-US" dirty="0"/>
              <a:t>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175765405"/>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184349" name="Visio" r:id="rId9" imgW="2157514" imgH="1971779" progId="Visio.Drawing.11">
                  <p:embed/>
                </p:oleObj>
              </mc:Choice>
              <mc:Fallback>
                <p:oleObj name="Visio" r:id="rId9" imgW="2157514" imgH="1971779" progId="Visio.Drawing.11">
                  <p:embed/>
                  <p:pic>
                    <p:nvPicPr>
                      <p:cNvPr id="0" name=""/>
                      <p:cNvPicPr>
                        <a:picLocks noChangeAspect="1" noChangeArrowheads="1"/>
                      </p:cNvPicPr>
                      <p:nvPr/>
                    </p:nvPicPr>
                    <p:blipFill>
                      <a:blip r:embed="rId10"/>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
        <p:nvSpPr>
          <p:cNvPr id="9" name="Rectangle 6"/>
          <p:cNvSpPr>
            <a:spLocks noChangeArrowheads="1"/>
          </p:cNvSpPr>
          <p:nvPr>
            <p:custDataLst>
              <p:tags r:id="rId6"/>
            </p:custDataLst>
          </p:nvPr>
        </p:nvSpPr>
        <p:spPr bwMode="auto">
          <a:xfrm>
            <a:off x="5257800" y="2514600"/>
            <a:ext cx="358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solidFill>
                  <a:srgbClr val="FF0000"/>
                </a:solidFill>
                <a:latin typeface="Times New Roman" pitchFamily="18" charset="0"/>
                <a:cs typeface="Arial" charset="0"/>
              </a:rPr>
              <a:t>T</a:t>
            </a:r>
            <a:r>
              <a:rPr lang="en-US" sz="2400" b="1" i="1" baseline="-25000" dirty="0">
                <a:solidFill>
                  <a:srgbClr val="FF0000"/>
                </a:solidFill>
                <a:latin typeface="Times New Roman" pitchFamily="18" charset="0"/>
                <a:cs typeface="Arial" charset="0"/>
              </a:rPr>
              <a:t>c</a:t>
            </a:r>
            <a:r>
              <a:rPr lang="en-US" sz="2400" b="1" dirty="0">
                <a:solidFill>
                  <a:srgbClr val="FF0000"/>
                </a:solidFill>
                <a:latin typeface="Times New Roman" pitchFamily="18" charset="0"/>
                <a:cs typeface="Arial" charset="0"/>
              </a:rPr>
              <a:t> </a:t>
            </a:r>
            <a:r>
              <a:rPr lang="en-US" sz="2400" b="1" dirty="0" smtClean="0">
                <a:solidFill>
                  <a:srgbClr val="FF0000"/>
                </a:solidFill>
                <a:latin typeface="Times New Roman" pitchFamily="18" charset="0"/>
                <a:cs typeface="Arial" charset="0"/>
              </a:rPr>
              <a:t>- </a:t>
            </a:r>
            <a:r>
              <a:rPr lang="en-US" sz="2400" b="1" i="1" dirty="0" err="1" smtClean="0">
                <a:solidFill>
                  <a:srgbClr val="FF0000"/>
                </a:solidFill>
                <a:latin typeface="Times New Roman" pitchFamily="18" charset="0"/>
                <a:cs typeface="Arial" charset="0"/>
              </a:rPr>
              <a:t>t</a:t>
            </a:r>
            <a:r>
              <a:rPr lang="en-US" sz="2400" b="1" baseline="-25000" dirty="0" err="1" smtClean="0">
                <a:solidFill>
                  <a:srgbClr val="FF0000"/>
                </a:solidFill>
                <a:latin typeface="Times New Roman" pitchFamily="18" charset="0"/>
                <a:cs typeface="Arial" charset="0"/>
              </a:rPr>
              <a:t>skew</a:t>
            </a:r>
            <a:r>
              <a:rPr lang="en-US" sz="2400" b="1" dirty="0" smtClean="0">
                <a:solidFill>
                  <a:srgbClr val="FF0000"/>
                </a:solidFill>
                <a:latin typeface="Times New Roman" pitchFamily="18" charset="0"/>
                <a:cs typeface="Arial" charset="0"/>
              </a:rPr>
              <a:t> </a:t>
            </a:r>
            <a:r>
              <a:rPr lang="en-US" sz="2400" b="1" dirty="0">
                <a:solidFill>
                  <a:srgbClr val="FF000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smtClean="0">
                <a:solidFill>
                  <a:srgbClr val="0070C0"/>
                </a:solidFill>
                <a:latin typeface="Times New Roman" pitchFamily="18" charset="0"/>
                <a:cs typeface="Arial" charset="0"/>
              </a:rPr>
              <a:t>t</a:t>
            </a:r>
            <a:r>
              <a:rPr lang="en-US" sz="2400" b="1" baseline="-25000" dirty="0" err="1" smtClean="0">
                <a:solidFill>
                  <a:srgbClr val="0070C0"/>
                </a:solidFill>
                <a:latin typeface="Times New Roman" pitchFamily="18" charset="0"/>
                <a:cs typeface="Arial" charset="0"/>
              </a:rPr>
              <a:t>setup</a:t>
            </a:r>
            <a:endParaRPr lang="en-US" sz="2400" b="1" baseline="-25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578715001"/>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667401563"/>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25283" name="Visio" r:id="rId11" imgW="2157514" imgH="1971779" progId="Visio.Drawing.11">
                  <p:embed/>
                </p:oleObj>
              </mc:Choice>
              <mc:Fallback>
                <p:oleObj name="Visio" r:id="rId11" imgW="2157514" imgH="1971779" progId="Visio.Drawing.11">
                  <p:embed/>
                  <p:pic>
                    <p:nvPicPr>
                      <p:cNvPr id="0" name=""/>
                      <p:cNvPicPr>
                        <a:picLocks noChangeAspect="1" noChangeArrowheads="1"/>
                      </p:cNvPicPr>
                      <p:nvPr/>
                    </p:nvPicPr>
                    <p:blipFill>
                      <a:blip r:embed="rId12"/>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c</a:t>
            </a:r>
            <a:r>
              <a:rPr lang="en-US" sz="2400" b="1" dirty="0">
                <a:solidFill>
                  <a:srgbClr val="0070C0"/>
                </a:solidFill>
                <a:latin typeface="Times New Roman" pitchFamily="18" charset="0"/>
                <a:cs typeface="Arial" charset="0"/>
              </a:rPr>
              <a:t> </a:t>
            </a:r>
            <a:r>
              <a:rPr lang="en-US" sz="2400" b="1" dirty="0" smtClean="0">
                <a:solidFill>
                  <a:srgbClr val="0070C0"/>
                </a:solidFill>
                <a:latin typeface="Times New Roman" pitchFamily="18" charset="0"/>
                <a:cs typeface="Arial" charset="0"/>
              </a:rPr>
              <a:t>≥</a:t>
            </a:r>
            <a:endParaRPr lang="en-US" sz="2400" b="1" baseline="-25000" dirty="0">
              <a:solidFill>
                <a:srgbClr val="0070C0"/>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
        <p:nvSpPr>
          <p:cNvPr id="10" name="Rectangle 6"/>
          <p:cNvSpPr>
            <a:spLocks noChangeArrowheads="1"/>
          </p:cNvSpPr>
          <p:nvPr>
            <p:custDataLst>
              <p:tags r:id="rId8"/>
            </p:custDataLst>
          </p:nvPr>
        </p:nvSpPr>
        <p:spPr bwMode="auto">
          <a:xfrm>
            <a:off x="5257800" y="2514600"/>
            <a:ext cx="358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solidFill>
                  <a:srgbClr val="FF0000"/>
                </a:solidFill>
                <a:latin typeface="Times New Roman" pitchFamily="18" charset="0"/>
                <a:cs typeface="Arial" charset="0"/>
              </a:rPr>
              <a:t>T</a:t>
            </a:r>
            <a:r>
              <a:rPr lang="en-US" sz="2400" b="1" i="1" baseline="-25000" dirty="0">
                <a:solidFill>
                  <a:srgbClr val="FF0000"/>
                </a:solidFill>
                <a:latin typeface="Times New Roman" pitchFamily="18" charset="0"/>
                <a:cs typeface="Arial" charset="0"/>
              </a:rPr>
              <a:t>c</a:t>
            </a:r>
            <a:r>
              <a:rPr lang="en-US" sz="2400" b="1" dirty="0">
                <a:solidFill>
                  <a:srgbClr val="FF0000"/>
                </a:solidFill>
                <a:latin typeface="Times New Roman" pitchFamily="18" charset="0"/>
                <a:cs typeface="Arial" charset="0"/>
              </a:rPr>
              <a:t> </a:t>
            </a:r>
            <a:r>
              <a:rPr lang="en-US" sz="2400" b="1" dirty="0" smtClean="0">
                <a:solidFill>
                  <a:srgbClr val="FF0000"/>
                </a:solidFill>
                <a:latin typeface="Times New Roman" pitchFamily="18" charset="0"/>
                <a:cs typeface="Arial" charset="0"/>
              </a:rPr>
              <a:t>- </a:t>
            </a:r>
            <a:r>
              <a:rPr lang="en-US" sz="2400" b="1" i="1" dirty="0" err="1" smtClean="0">
                <a:solidFill>
                  <a:srgbClr val="FF0000"/>
                </a:solidFill>
                <a:latin typeface="Times New Roman" pitchFamily="18" charset="0"/>
                <a:cs typeface="Arial" charset="0"/>
              </a:rPr>
              <a:t>t</a:t>
            </a:r>
            <a:r>
              <a:rPr lang="en-US" sz="2400" b="1" baseline="-25000" dirty="0" err="1" smtClean="0">
                <a:solidFill>
                  <a:srgbClr val="FF0000"/>
                </a:solidFill>
                <a:latin typeface="Times New Roman" pitchFamily="18" charset="0"/>
                <a:cs typeface="Arial" charset="0"/>
              </a:rPr>
              <a:t>skew</a:t>
            </a:r>
            <a:r>
              <a:rPr lang="en-US" sz="2400" b="1" dirty="0" smtClean="0">
                <a:solidFill>
                  <a:srgbClr val="FF0000"/>
                </a:solidFill>
                <a:latin typeface="Times New Roman" pitchFamily="18" charset="0"/>
                <a:cs typeface="Arial" charset="0"/>
              </a:rPr>
              <a:t> </a:t>
            </a:r>
            <a:r>
              <a:rPr lang="en-US" sz="2400" b="1" dirty="0">
                <a:solidFill>
                  <a:srgbClr val="FF000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smtClean="0">
                <a:solidFill>
                  <a:srgbClr val="0070C0"/>
                </a:solidFill>
                <a:latin typeface="Times New Roman" pitchFamily="18" charset="0"/>
                <a:cs typeface="Arial" charset="0"/>
              </a:rPr>
              <a:t>t</a:t>
            </a:r>
            <a:r>
              <a:rPr lang="en-US" sz="2400" b="1" baseline="-25000" dirty="0" err="1" smtClean="0">
                <a:solidFill>
                  <a:srgbClr val="0070C0"/>
                </a:solidFill>
                <a:latin typeface="Times New Roman" pitchFamily="18" charset="0"/>
                <a:cs typeface="Arial" charset="0"/>
              </a:rPr>
              <a:t>setup</a:t>
            </a:r>
            <a:endParaRPr lang="en-US" sz="2400" b="1" baseline="-25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648873472"/>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sp>
        <p:nvSpPr>
          <p:cNvPr id="11898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5"/>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c</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setup</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skew</a:t>
            </a:r>
            <a:endParaRPr lang="en-US" sz="2400" b="1" baseline="-25000" dirty="0">
              <a:solidFill>
                <a:srgbClr val="0070C0"/>
              </a:solidFill>
              <a:latin typeface="Times New Roman" pitchFamily="18" charset="0"/>
              <a:cs typeface="Arial" charset="0"/>
            </a:endParaRPr>
          </a:p>
          <a:p>
            <a:pPr marL="342900" indent="-342900">
              <a:spcBef>
                <a:spcPct val="20000"/>
              </a:spcBef>
            </a:pP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a:t>
            </a:r>
            <a:r>
              <a:rPr lang="en-US" sz="2400" b="1" dirty="0" smtClean="0">
                <a:solidFill>
                  <a:srgbClr val="0070C0"/>
                </a:solidFill>
                <a:latin typeface="Times New Roman" pitchFamily="18" charset="0"/>
                <a:cs typeface="Arial" charset="0"/>
              </a:rPr>
              <a:t>≤</a:t>
            </a:r>
            <a:endParaRPr lang="en-US" sz="2400" b="1" baseline="-25000" dirty="0">
              <a:solidFill>
                <a:srgbClr val="0070C0"/>
              </a:solidFill>
              <a:latin typeface="Times New Roman" pitchFamily="18" charset="0"/>
              <a:cs typeface="Times New Roman" pitchFamily="18" charset="0"/>
            </a:endParaRPr>
          </a:p>
        </p:txBody>
      </p:sp>
      <p:sp>
        <p:nvSpPr>
          <p:cNvPr id="1189895" name="Rectangle 7"/>
          <p:cNvSpPr>
            <a:spLocks noChangeArrowheads="1"/>
          </p:cNvSpPr>
          <p:nvPr>
            <p:custDataLst>
              <p:tags r:id="rId6"/>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
        <p:nvSpPr>
          <p:cNvPr id="9" name="Rectangle 6"/>
          <p:cNvSpPr>
            <a:spLocks noChangeArrowheads="1"/>
          </p:cNvSpPr>
          <p:nvPr>
            <p:custDataLst>
              <p:tags r:id="rId7"/>
            </p:custDataLst>
          </p:nvPr>
        </p:nvSpPr>
        <p:spPr bwMode="auto">
          <a:xfrm>
            <a:off x="5257800" y="2514600"/>
            <a:ext cx="358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solidFill>
                  <a:srgbClr val="FF0000"/>
                </a:solidFill>
                <a:latin typeface="Times New Roman" pitchFamily="18" charset="0"/>
                <a:cs typeface="Arial" charset="0"/>
              </a:rPr>
              <a:t>T</a:t>
            </a:r>
            <a:r>
              <a:rPr lang="en-US" sz="2400" b="1" i="1" baseline="-25000" dirty="0">
                <a:solidFill>
                  <a:srgbClr val="FF0000"/>
                </a:solidFill>
                <a:latin typeface="Times New Roman" pitchFamily="18" charset="0"/>
                <a:cs typeface="Arial" charset="0"/>
              </a:rPr>
              <a:t>c</a:t>
            </a:r>
            <a:r>
              <a:rPr lang="en-US" sz="2400" b="1" dirty="0">
                <a:solidFill>
                  <a:srgbClr val="FF0000"/>
                </a:solidFill>
                <a:latin typeface="Times New Roman" pitchFamily="18" charset="0"/>
                <a:cs typeface="Arial" charset="0"/>
              </a:rPr>
              <a:t> </a:t>
            </a:r>
            <a:r>
              <a:rPr lang="en-US" sz="2400" b="1" dirty="0" smtClean="0">
                <a:solidFill>
                  <a:srgbClr val="FF0000"/>
                </a:solidFill>
                <a:latin typeface="Times New Roman" pitchFamily="18" charset="0"/>
                <a:cs typeface="Arial" charset="0"/>
              </a:rPr>
              <a:t>- </a:t>
            </a:r>
            <a:r>
              <a:rPr lang="en-US" sz="2400" b="1" i="1" dirty="0" err="1" smtClean="0">
                <a:solidFill>
                  <a:srgbClr val="FF0000"/>
                </a:solidFill>
                <a:latin typeface="Times New Roman" pitchFamily="18" charset="0"/>
                <a:cs typeface="Arial" charset="0"/>
              </a:rPr>
              <a:t>t</a:t>
            </a:r>
            <a:r>
              <a:rPr lang="en-US" sz="2400" b="1" baseline="-25000" dirty="0" err="1" smtClean="0">
                <a:solidFill>
                  <a:srgbClr val="FF0000"/>
                </a:solidFill>
                <a:latin typeface="Times New Roman" pitchFamily="18" charset="0"/>
                <a:cs typeface="Arial" charset="0"/>
              </a:rPr>
              <a:t>skew</a:t>
            </a:r>
            <a:r>
              <a:rPr lang="en-US" sz="2400" b="1" dirty="0" smtClean="0">
                <a:solidFill>
                  <a:srgbClr val="FF0000"/>
                </a:solidFill>
                <a:latin typeface="Times New Roman" pitchFamily="18" charset="0"/>
                <a:cs typeface="Arial" charset="0"/>
              </a:rPr>
              <a:t> </a:t>
            </a:r>
            <a:r>
              <a:rPr lang="en-US" sz="2400" b="1" dirty="0">
                <a:solidFill>
                  <a:srgbClr val="FF000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smtClean="0">
                <a:solidFill>
                  <a:srgbClr val="0070C0"/>
                </a:solidFill>
                <a:latin typeface="Times New Roman" pitchFamily="18" charset="0"/>
                <a:cs typeface="Arial" charset="0"/>
              </a:rPr>
              <a:t>t</a:t>
            </a:r>
            <a:r>
              <a:rPr lang="en-US" sz="2400" b="1" baseline="-25000" dirty="0" err="1" smtClean="0">
                <a:solidFill>
                  <a:srgbClr val="0070C0"/>
                </a:solidFill>
                <a:latin typeface="Times New Roman" pitchFamily="18" charset="0"/>
                <a:cs typeface="Arial" charset="0"/>
              </a:rPr>
              <a:t>setup</a:t>
            </a:r>
            <a:endParaRPr lang="en-US" sz="2400" b="1" baseline="-25000" dirty="0">
              <a:solidFill>
                <a:srgbClr val="0070C0"/>
              </a:solidFill>
              <a:latin typeface="Times New Roman" pitchFamily="18" charset="0"/>
              <a:cs typeface="Times New Roman" pitchFamily="18" charset="0"/>
            </a:endParaRPr>
          </a:p>
        </p:txBody>
      </p:sp>
      <p:graphicFrame>
        <p:nvGraphicFramePr>
          <p:cNvPr id="2" name="Object 1"/>
          <p:cNvGraphicFramePr>
            <a:graphicFrameLocks noGrp="1" noChangeAspect="1"/>
          </p:cNvGraphicFramePr>
          <p:nvPr>
            <p:custDataLst>
              <p:tags r:id="rId8"/>
            </p:custDataLst>
            <p:extLst>
              <p:ext uri="{D42A27DB-BD31-4B8C-83A1-F6EECF244321}">
                <p14:modId xmlns:p14="http://schemas.microsoft.com/office/powerpoint/2010/main" val="1667401563"/>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3015" name="Visio" r:id="rId11" imgW="2157514" imgH="1971779" progId="Visio.Drawing.11">
                  <p:embed/>
                </p:oleObj>
              </mc:Choice>
              <mc:Fallback>
                <p:oleObj name="Visio" r:id="rId11" imgW="2157514" imgH="1971779" progId="Visio.Drawing.11">
                  <p:embed/>
                  <p:pic>
                    <p:nvPicPr>
                      <p:cNvPr id="0" name="Object 8"/>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51742330"/>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sp>
        <p:nvSpPr>
          <p:cNvPr id="11898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5"/>
            </p:custDataLst>
          </p:nvPr>
        </p:nvSpPr>
        <p:spPr bwMode="auto">
          <a:xfrm>
            <a:off x="5181600" y="3429000"/>
            <a:ext cx="3733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c</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setup</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skew</a:t>
            </a:r>
            <a:endParaRPr lang="en-US" sz="2400" b="1" baseline="-25000" dirty="0">
              <a:solidFill>
                <a:srgbClr val="0070C0"/>
              </a:solidFill>
              <a:latin typeface="Times New Roman" pitchFamily="18" charset="0"/>
              <a:cs typeface="Arial" charset="0"/>
            </a:endParaRPr>
          </a:p>
          <a:p>
            <a:pPr marL="342900" indent="-342900">
              <a:spcBef>
                <a:spcPct val="20000"/>
              </a:spcBef>
            </a:pP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c</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setup</a:t>
            </a:r>
            <a:r>
              <a:rPr lang="en-US" sz="2400" b="1" baseline="-25000" dirty="0">
                <a:solidFill>
                  <a:srgbClr val="0070C0"/>
                </a:solidFill>
                <a:latin typeface="Times New Roman" pitchFamily="18" charset="0"/>
                <a:cs typeface="Arial" charset="0"/>
              </a:rPr>
              <a:t> </a:t>
            </a:r>
            <a:r>
              <a:rPr lang="en-US" sz="2400" b="1" dirty="0">
                <a:solidFill>
                  <a:srgbClr val="0070C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baseline="-25000" dirty="0" err="1">
                <a:solidFill>
                  <a:srgbClr val="0070C0"/>
                </a:solidFill>
                <a:latin typeface="Times New Roman" pitchFamily="18" charset="0"/>
                <a:cs typeface="Arial" charset="0"/>
              </a:rPr>
              <a:t>skew</a:t>
            </a:r>
            <a:r>
              <a:rPr lang="en-US" sz="2400" b="1" dirty="0">
                <a:solidFill>
                  <a:srgbClr val="0070C0"/>
                </a:solidFill>
                <a:latin typeface="Times New Roman" pitchFamily="18" charset="0"/>
                <a:cs typeface="Arial" charset="0"/>
              </a:rPr>
              <a:t>)</a:t>
            </a:r>
            <a:endParaRPr lang="en-US" sz="2400" b="1" baseline="-25000" dirty="0">
              <a:solidFill>
                <a:srgbClr val="0070C0"/>
              </a:solidFill>
              <a:latin typeface="Times New Roman" pitchFamily="18" charset="0"/>
              <a:cs typeface="Times New Roman" pitchFamily="18" charset="0"/>
            </a:endParaRPr>
          </a:p>
          <a:p>
            <a:pPr marL="342900" indent="-342900">
              <a:spcBef>
                <a:spcPct val="20000"/>
              </a:spcBef>
            </a:pPr>
            <a:endParaRPr lang="en-US" sz="2400" b="1" baseline="-25000" dirty="0">
              <a:solidFill>
                <a:srgbClr val="0070C0"/>
              </a:solidFill>
              <a:latin typeface="Times New Roman" pitchFamily="18" charset="0"/>
              <a:cs typeface="Times New Roman" pitchFamily="18" charset="0"/>
            </a:endParaRPr>
          </a:p>
        </p:txBody>
      </p:sp>
      <p:sp>
        <p:nvSpPr>
          <p:cNvPr id="1189895" name="Rectangle 7"/>
          <p:cNvSpPr>
            <a:spLocks noChangeArrowheads="1"/>
          </p:cNvSpPr>
          <p:nvPr>
            <p:custDataLst>
              <p:tags r:id="rId6"/>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
        <p:nvSpPr>
          <p:cNvPr id="9" name="Rectangle 6"/>
          <p:cNvSpPr>
            <a:spLocks noChangeArrowheads="1"/>
          </p:cNvSpPr>
          <p:nvPr>
            <p:custDataLst>
              <p:tags r:id="rId7"/>
            </p:custDataLst>
          </p:nvPr>
        </p:nvSpPr>
        <p:spPr bwMode="auto">
          <a:xfrm>
            <a:off x="5257800" y="2514600"/>
            <a:ext cx="358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solidFill>
                  <a:srgbClr val="FF0000"/>
                </a:solidFill>
                <a:latin typeface="Times New Roman" pitchFamily="18" charset="0"/>
                <a:cs typeface="Arial" charset="0"/>
              </a:rPr>
              <a:t>T</a:t>
            </a:r>
            <a:r>
              <a:rPr lang="en-US" sz="2400" b="1" i="1" baseline="-25000" dirty="0">
                <a:solidFill>
                  <a:srgbClr val="FF0000"/>
                </a:solidFill>
                <a:latin typeface="Times New Roman" pitchFamily="18" charset="0"/>
                <a:cs typeface="Arial" charset="0"/>
              </a:rPr>
              <a:t>c</a:t>
            </a:r>
            <a:r>
              <a:rPr lang="en-US" sz="2400" b="1" dirty="0">
                <a:solidFill>
                  <a:srgbClr val="FF0000"/>
                </a:solidFill>
                <a:latin typeface="Times New Roman" pitchFamily="18" charset="0"/>
                <a:cs typeface="Arial" charset="0"/>
              </a:rPr>
              <a:t> </a:t>
            </a:r>
            <a:r>
              <a:rPr lang="en-US" sz="2400" b="1" dirty="0" smtClean="0">
                <a:solidFill>
                  <a:srgbClr val="FF0000"/>
                </a:solidFill>
                <a:latin typeface="Times New Roman" pitchFamily="18" charset="0"/>
                <a:cs typeface="Arial" charset="0"/>
              </a:rPr>
              <a:t>- </a:t>
            </a:r>
            <a:r>
              <a:rPr lang="en-US" sz="2400" b="1" i="1" dirty="0" err="1" smtClean="0">
                <a:solidFill>
                  <a:srgbClr val="FF0000"/>
                </a:solidFill>
                <a:latin typeface="Times New Roman" pitchFamily="18" charset="0"/>
                <a:cs typeface="Arial" charset="0"/>
              </a:rPr>
              <a:t>t</a:t>
            </a:r>
            <a:r>
              <a:rPr lang="en-US" sz="2400" b="1" baseline="-25000" dirty="0" err="1" smtClean="0">
                <a:solidFill>
                  <a:srgbClr val="FF0000"/>
                </a:solidFill>
                <a:latin typeface="Times New Roman" pitchFamily="18" charset="0"/>
                <a:cs typeface="Arial" charset="0"/>
              </a:rPr>
              <a:t>skew</a:t>
            </a:r>
            <a:r>
              <a:rPr lang="en-US" sz="2400" b="1" dirty="0" smtClean="0">
                <a:solidFill>
                  <a:srgbClr val="FF0000"/>
                </a:solidFill>
                <a:latin typeface="Times New Roman" pitchFamily="18" charset="0"/>
                <a:cs typeface="Arial" charset="0"/>
              </a:rPr>
              <a:t> </a:t>
            </a:r>
            <a:r>
              <a:rPr lang="en-US" sz="2400" b="1" dirty="0">
                <a:solidFill>
                  <a:srgbClr val="FF0000"/>
                </a:solidFill>
                <a:latin typeface="Times New Roman" pitchFamily="18" charset="0"/>
                <a:cs typeface="Arial" charset="0"/>
              </a:rPr>
              <a:t>≥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pcq</a:t>
            </a:r>
            <a:r>
              <a:rPr lang="en-US" sz="2400" b="1" dirty="0">
                <a:solidFill>
                  <a:srgbClr val="0070C0"/>
                </a:solidFill>
                <a:latin typeface="Times New Roman" pitchFamily="18" charset="0"/>
                <a:cs typeface="Arial" charset="0"/>
              </a:rPr>
              <a:t> + </a:t>
            </a:r>
            <a:r>
              <a:rPr lang="en-US" sz="2400" b="1" i="1" dirty="0" err="1">
                <a:solidFill>
                  <a:srgbClr val="0070C0"/>
                </a:solidFill>
                <a:latin typeface="Times New Roman" pitchFamily="18" charset="0"/>
                <a:cs typeface="Arial" charset="0"/>
              </a:rPr>
              <a:t>t</a:t>
            </a:r>
            <a:r>
              <a:rPr lang="en-US" sz="2400" b="1" i="1" baseline="-25000" dirty="0" err="1">
                <a:solidFill>
                  <a:srgbClr val="0070C0"/>
                </a:solidFill>
                <a:latin typeface="Times New Roman" pitchFamily="18" charset="0"/>
                <a:cs typeface="Arial" charset="0"/>
              </a:rPr>
              <a:t>pd</a:t>
            </a:r>
            <a:r>
              <a:rPr lang="en-US" sz="2400" b="1" dirty="0">
                <a:solidFill>
                  <a:srgbClr val="0070C0"/>
                </a:solidFill>
                <a:latin typeface="Times New Roman" pitchFamily="18" charset="0"/>
                <a:cs typeface="Arial" charset="0"/>
              </a:rPr>
              <a:t> + </a:t>
            </a:r>
            <a:r>
              <a:rPr lang="en-US" sz="2400" b="1" i="1" dirty="0" err="1" smtClean="0">
                <a:solidFill>
                  <a:srgbClr val="0070C0"/>
                </a:solidFill>
                <a:latin typeface="Times New Roman" pitchFamily="18" charset="0"/>
                <a:cs typeface="Arial" charset="0"/>
              </a:rPr>
              <a:t>t</a:t>
            </a:r>
            <a:r>
              <a:rPr lang="en-US" sz="2400" b="1" baseline="-25000" dirty="0" err="1" smtClean="0">
                <a:solidFill>
                  <a:srgbClr val="0070C0"/>
                </a:solidFill>
                <a:latin typeface="Times New Roman" pitchFamily="18" charset="0"/>
                <a:cs typeface="Arial" charset="0"/>
              </a:rPr>
              <a:t>setup</a:t>
            </a:r>
            <a:endParaRPr lang="en-US" sz="2400" b="1" baseline="-25000" dirty="0">
              <a:solidFill>
                <a:srgbClr val="0070C0"/>
              </a:solidFill>
              <a:latin typeface="Times New Roman" pitchFamily="18" charset="0"/>
              <a:cs typeface="Times New Roman" pitchFamily="18" charset="0"/>
            </a:endParaRPr>
          </a:p>
        </p:txBody>
      </p:sp>
      <p:graphicFrame>
        <p:nvGraphicFramePr>
          <p:cNvPr id="2" name="Object 1"/>
          <p:cNvGraphicFramePr>
            <a:graphicFrameLocks noGrp="1" noChangeAspect="1"/>
          </p:cNvGraphicFramePr>
          <p:nvPr>
            <p:custDataLst>
              <p:tags r:id="rId8"/>
            </p:custDataLst>
            <p:extLst>
              <p:ext uri="{D42A27DB-BD31-4B8C-83A1-F6EECF244321}">
                <p14:modId xmlns:p14="http://schemas.microsoft.com/office/powerpoint/2010/main" val="1667401563"/>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4039" name="Visio" r:id="rId11" imgW="2157514" imgH="1971779" progId="Visio.Drawing.11">
                  <p:embed/>
                </p:oleObj>
              </mc:Choice>
              <mc:Fallback>
                <p:oleObj name="Visio" r:id="rId11" imgW="2157514" imgH="1971779" progId="Visio.Drawing.11">
                  <p:embed/>
                  <p:pic>
                    <p:nvPicPr>
                      <p:cNvPr id="0" name="Object 8"/>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51742330"/>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5062"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a:t>
            </a:r>
            <a:r>
              <a:rPr lang="en-US" sz="2800" b="1" dirty="0" smtClean="0">
                <a:solidFill>
                  <a:srgbClr val="0070C0"/>
                </a:solidFill>
                <a:latin typeface="Times New Roman" pitchFamily="18" charset="0"/>
                <a:cs typeface="Arial" charset="0"/>
              </a:rPr>
              <a:t>&gt;</a:t>
            </a:r>
            <a:endParaRPr lang="en-US" sz="2800" b="1" dirty="0">
              <a:solidFill>
                <a:srgbClr val="0070C0"/>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2765451757"/>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6086"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&gt; </a:t>
            </a:r>
            <a:r>
              <a:rPr lang="en-US" sz="2800" b="1" i="1" dirty="0" err="1">
                <a:solidFill>
                  <a:srgbClr val="FF0000"/>
                </a:solidFill>
                <a:latin typeface="Times New Roman" pitchFamily="18" charset="0"/>
                <a:cs typeface="Arial" charset="0"/>
              </a:rPr>
              <a:t>t</a:t>
            </a:r>
            <a:r>
              <a:rPr lang="en-US" sz="2800" b="1" baseline="-25000" dirty="0" err="1">
                <a:solidFill>
                  <a:srgbClr val="FF0000"/>
                </a:solidFill>
                <a:latin typeface="Times New Roman" pitchFamily="18" charset="0"/>
                <a:cs typeface="Arial" charset="0"/>
              </a:rPr>
              <a:t>hold</a:t>
            </a:r>
            <a:r>
              <a:rPr lang="en-US" sz="2800" b="1" baseline="-25000" dirty="0">
                <a:solidFill>
                  <a:srgbClr val="FF0000"/>
                </a:solidFill>
                <a:latin typeface="Times New Roman" pitchFamily="18" charset="0"/>
                <a:cs typeface="Arial" charset="0"/>
              </a:rPr>
              <a:t> </a:t>
            </a:r>
            <a:r>
              <a:rPr lang="en-US" sz="2800" b="1" dirty="0">
                <a:solidFill>
                  <a:srgbClr val="FF0000"/>
                </a:solidFill>
                <a:latin typeface="Times New Roman" pitchFamily="18" charset="0"/>
                <a:cs typeface="Arial" charset="0"/>
              </a:rPr>
              <a:t>+ </a:t>
            </a:r>
            <a:r>
              <a:rPr lang="en-US" sz="2800" b="1" i="1" dirty="0" err="1">
                <a:solidFill>
                  <a:srgbClr val="FF0000"/>
                </a:solidFill>
                <a:latin typeface="Times New Roman" pitchFamily="18" charset="0"/>
                <a:cs typeface="Arial" charset="0"/>
              </a:rPr>
              <a:t>t</a:t>
            </a:r>
            <a:r>
              <a:rPr lang="en-US" sz="2800" b="1" baseline="-25000" dirty="0" err="1">
                <a:solidFill>
                  <a:srgbClr val="FF0000"/>
                </a:solidFill>
                <a:latin typeface="Times New Roman" pitchFamily="18" charset="0"/>
                <a:cs typeface="Arial" charset="0"/>
              </a:rPr>
              <a:t>skew</a:t>
            </a:r>
            <a:endParaRPr lang="en-US" sz="2800" b="1" baseline="-25000" dirty="0">
              <a:solidFill>
                <a:srgbClr val="FF0000"/>
              </a:solidFill>
              <a:latin typeface="Times New Roman" pitchFamily="18" charset="0"/>
              <a:cs typeface="Arial" charset="0"/>
            </a:endParaRPr>
          </a:p>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a:t>
            </a:r>
            <a:r>
              <a:rPr lang="en-US" sz="2800" b="1" dirty="0" smtClean="0">
                <a:solidFill>
                  <a:srgbClr val="0070C0"/>
                </a:solidFill>
                <a:latin typeface="Times New Roman" pitchFamily="18" charset="0"/>
                <a:cs typeface="Arial" charset="0"/>
              </a:rPr>
              <a:t>&gt;</a:t>
            </a:r>
            <a:endParaRPr lang="en-US" sz="2800" b="1" dirty="0">
              <a:solidFill>
                <a:srgbClr val="0070C0"/>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276545175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rgbClr val="0070C0"/>
                </a:solidFill>
                <a:latin typeface="+mj-lt"/>
                <a:cs typeface="Arial" charset="0"/>
              </a:rPr>
              <a:t>S</a:t>
            </a:r>
            <a:r>
              <a:rPr lang="en-US" sz="3200" b="1" dirty="0">
                <a:solidFill>
                  <a:srgbClr val="0070C0"/>
                </a:solidFill>
                <a:latin typeface="+mj-lt"/>
                <a:cs typeface="Arial" charset="0"/>
              </a:rPr>
              <a:t> = 1, </a:t>
            </a:r>
            <a:r>
              <a:rPr lang="en-US" sz="3200" b="1" i="1" dirty="0">
                <a:solidFill>
                  <a:srgbClr val="0070C0"/>
                </a:solidFill>
                <a:latin typeface="+mj-lt"/>
                <a:cs typeface="Arial" charset="0"/>
              </a:rPr>
              <a:t>R</a:t>
            </a:r>
            <a:r>
              <a:rPr lang="en-US" sz="3200" b="1" dirty="0">
                <a:solidFill>
                  <a:srgbClr val="0070C0"/>
                </a:solidFill>
                <a:latin typeface="+mj-lt"/>
                <a:cs typeface="Arial" charset="0"/>
              </a:rPr>
              <a:t> = 0: </a:t>
            </a:r>
            <a:endParaRPr lang="en-US" sz="3200" b="1" dirty="0" smtClean="0">
              <a:solidFill>
                <a:srgbClr val="0070C0"/>
              </a:solidFill>
              <a:latin typeface="+mj-lt"/>
              <a:cs typeface="Arial" charset="0"/>
            </a:endParaRPr>
          </a:p>
          <a:p>
            <a:pPr lvl="1">
              <a:spcBef>
                <a:spcPct val="20000"/>
              </a:spcBef>
            </a:pPr>
            <a:r>
              <a:rPr lang="en-US" sz="3200" b="1" dirty="0">
                <a:solidFill>
                  <a:schemeClr val="accent1"/>
                </a:solidFill>
                <a:latin typeface="+mj-lt"/>
                <a:cs typeface="Arial" charset="0"/>
              </a:rPr>
              <a:t> </a:t>
            </a:r>
            <a:r>
              <a:rPr lang="en-US" sz="3200" b="1" dirty="0" smtClean="0">
                <a:solidFill>
                  <a:schemeClr val="accent1"/>
                </a:solidFill>
                <a:latin typeface="+mj-lt"/>
                <a:cs typeface="Arial" charset="0"/>
              </a:rPr>
              <a:t>  </a:t>
            </a:r>
            <a:r>
              <a:rPr lang="en-US" sz="3200" dirty="0" smtClean="0">
                <a:latin typeface="+mj-lt"/>
                <a:cs typeface="Arial" charset="0"/>
              </a:rPr>
              <a:t>then </a:t>
            </a:r>
            <a:r>
              <a:rPr lang="en-US" sz="3200" i="1" dirty="0">
                <a:latin typeface="+mj-lt"/>
                <a:cs typeface="Arial" charset="0"/>
              </a:rPr>
              <a:t>Q</a:t>
            </a:r>
            <a:r>
              <a:rPr lang="en-US" sz="3200" dirty="0">
                <a:latin typeface="+mj-lt"/>
                <a:cs typeface="Arial" charset="0"/>
              </a:rPr>
              <a:t> = 1 and </a:t>
            </a:r>
            <a:r>
              <a:rPr lang="en-US" sz="3200" i="1" dirty="0">
                <a:latin typeface="+mj-lt"/>
                <a:cs typeface="Arial" charset="0"/>
              </a:rPr>
              <a:t>Q</a:t>
            </a:r>
            <a:r>
              <a:rPr lang="en-US" sz="3200" dirty="0">
                <a:latin typeface="+mj-lt"/>
                <a:cs typeface="Arial" charset="0"/>
              </a:rPr>
              <a:t> = 0</a:t>
            </a:r>
          </a:p>
          <a:p>
            <a:pPr lvl="1">
              <a:spcBef>
                <a:spcPct val="20000"/>
              </a:spcBef>
            </a:pPr>
            <a:r>
              <a:rPr lang="en-US" sz="3200" b="1" i="1" dirty="0">
                <a:solidFill>
                  <a:srgbClr val="C00000"/>
                </a:solidFill>
                <a:latin typeface="+mj-lt"/>
                <a:cs typeface="Arial" charset="0"/>
              </a:rPr>
              <a:t> </a:t>
            </a:r>
            <a:r>
              <a:rPr lang="en-US" sz="3200" b="1" i="1" dirty="0" smtClean="0">
                <a:solidFill>
                  <a:srgbClr val="C00000"/>
                </a:solidFill>
                <a:latin typeface="+mj-lt"/>
                <a:cs typeface="Arial" charset="0"/>
              </a:rPr>
              <a:t>  </a:t>
            </a:r>
            <a:endParaRPr lang="en-US" sz="3200" b="1" dirty="0" smtClean="0">
              <a:solidFill>
                <a:srgbClr val="C00000"/>
              </a:solidFill>
              <a:latin typeface="+mj-lt"/>
              <a:cs typeface="Arial" charset="0"/>
            </a:endParaRPr>
          </a:p>
          <a:p>
            <a:pPr lvl="1">
              <a:spcBef>
                <a:spcPct val="20000"/>
              </a:spcBef>
            </a:pPr>
            <a:endParaRPr lang="en-US" sz="2000" dirty="0" smtClean="0">
              <a:latin typeface="+mj-lt"/>
              <a:cs typeface="Arial" charset="0"/>
            </a:endParaRPr>
          </a:p>
          <a:p>
            <a:pPr marL="742950" lvl="1" indent="-285750">
              <a:spcBef>
                <a:spcPct val="20000"/>
              </a:spcBef>
              <a:buFontTx/>
              <a:buChar char="–"/>
            </a:pPr>
            <a:endParaRPr lang="en-US" sz="2000" dirty="0">
              <a:latin typeface="+mj-lt"/>
              <a:cs typeface="Arial" charset="0"/>
            </a:endParaRPr>
          </a:p>
          <a:p>
            <a:pPr marL="742950" lvl="1" indent="-285750">
              <a:spcBef>
                <a:spcPct val="20000"/>
              </a:spcBef>
              <a:buFontTx/>
              <a:buChar char="–"/>
            </a:pPr>
            <a:r>
              <a:rPr lang="en-US" sz="3200" b="1" i="1" dirty="0">
                <a:solidFill>
                  <a:srgbClr val="0070C0"/>
                </a:solidFill>
                <a:latin typeface="+mj-lt"/>
                <a:cs typeface="Arial" charset="0"/>
              </a:rPr>
              <a:t>S</a:t>
            </a:r>
            <a:r>
              <a:rPr lang="en-US" sz="3200" b="1" dirty="0">
                <a:solidFill>
                  <a:srgbClr val="0070C0"/>
                </a:solidFill>
                <a:latin typeface="+mj-lt"/>
                <a:cs typeface="Arial" charset="0"/>
              </a:rPr>
              <a:t> = 0, </a:t>
            </a:r>
            <a:r>
              <a:rPr lang="en-US" sz="3200" b="1" i="1" dirty="0">
                <a:solidFill>
                  <a:srgbClr val="0070C0"/>
                </a:solidFill>
                <a:latin typeface="+mj-lt"/>
                <a:cs typeface="Arial" charset="0"/>
              </a:rPr>
              <a:t>R</a:t>
            </a:r>
            <a:r>
              <a:rPr lang="en-US" sz="3200" b="1" dirty="0">
                <a:solidFill>
                  <a:srgbClr val="0070C0"/>
                </a:solidFill>
                <a:latin typeface="+mj-lt"/>
                <a:cs typeface="Arial" charset="0"/>
              </a:rPr>
              <a:t> = 1: </a:t>
            </a:r>
            <a:endParaRPr lang="en-US" sz="3200" b="1" dirty="0" smtClean="0">
              <a:solidFill>
                <a:srgbClr val="0070C0"/>
              </a:solidFill>
              <a:latin typeface="+mj-lt"/>
              <a:cs typeface="Arial" charset="0"/>
            </a:endParaRPr>
          </a:p>
          <a:p>
            <a:pPr lvl="1">
              <a:spcBef>
                <a:spcPct val="20000"/>
              </a:spcBef>
            </a:pPr>
            <a:r>
              <a:rPr lang="en-US" sz="3200" dirty="0">
                <a:latin typeface="+mj-lt"/>
                <a:cs typeface="Arial" charset="0"/>
              </a:rPr>
              <a:t> </a:t>
            </a:r>
            <a:r>
              <a:rPr lang="en-US" sz="3200" dirty="0" smtClean="0">
                <a:latin typeface="+mj-lt"/>
                <a:cs typeface="Arial" charset="0"/>
              </a:rPr>
              <a:t>  then </a:t>
            </a:r>
            <a:r>
              <a:rPr lang="en-US" sz="3200" i="1" dirty="0">
                <a:latin typeface="+mj-lt"/>
                <a:cs typeface="Arial" charset="0"/>
              </a:rPr>
              <a:t>Q</a:t>
            </a:r>
            <a:r>
              <a:rPr lang="en-US" sz="3200" dirty="0">
                <a:latin typeface="+mj-lt"/>
                <a:cs typeface="Arial" charset="0"/>
              </a:rPr>
              <a:t> = 0</a:t>
            </a:r>
            <a:r>
              <a:rPr lang="en-US" sz="3200" dirty="0" smtClean="0">
                <a:latin typeface="+mj-lt"/>
                <a:cs typeface="Arial" charset="0"/>
              </a:rPr>
              <a:t> </a:t>
            </a:r>
            <a:r>
              <a:rPr lang="en-US" sz="3200" dirty="0">
                <a:latin typeface="+mj-lt"/>
                <a:cs typeface="Arial" charset="0"/>
              </a:rPr>
              <a:t>and </a:t>
            </a:r>
            <a:r>
              <a:rPr lang="en-US" sz="3200" i="1" dirty="0">
                <a:latin typeface="+mj-lt"/>
                <a:cs typeface="Arial" charset="0"/>
              </a:rPr>
              <a:t>Q</a:t>
            </a:r>
            <a:r>
              <a:rPr lang="en-US" sz="3200" dirty="0">
                <a:latin typeface="+mj-lt"/>
                <a:cs typeface="Arial" charset="0"/>
              </a:rPr>
              <a:t> = 1</a:t>
            </a:r>
          </a:p>
          <a:p>
            <a:pPr lvl="1">
              <a:spcBef>
                <a:spcPct val="20000"/>
              </a:spcBef>
            </a:pPr>
            <a:r>
              <a:rPr lang="en-US" sz="3200" b="1" i="1" dirty="0" smtClean="0">
                <a:solidFill>
                  <a:srgbClr val="C00000"/>
                </a:solidFill>
                <a:latin typeface="+mj-lt"/>
                <a:cs typeface="Arial" charset="0"/>
              </a:rPr>
              <a:t>   </a:t>
            </a:r>
            <a:endParaRPr lang="en-US" sz="3200" b="1" dirty="0">
              <a:solidFill>
                <a:srgbClr val="C00000"/>
              </a:solidFill>
              <a:latin typeface="+mj-lt"/>
              <a:cs typeface="Arial" charset="0"/>
            </a:endParaRPr>
          </a:p>
          <a:p>
            <a:pPr marL="742950" lvl="1" indent="-285750">
              <a:spcBef>
                <a:spcPct val="20000"/>
              </a:spcBef>
              <a:buFontTx/>
              <a:buChar char="–"/>
            </a:pPr>
            <a:endParaRPr lang="en-US" sz="3200" dirty="0">
              <a:latin typeface="+mj-lt"/>
              <a:cs typeface="Arial" charset="0"/>
            </a:endParaRPr>
          </a:p>
          <a:p>
            <a:pPr marL="742950" lvl="1" indent="-285750">
              <a:spcBef>
                <a:spcPct val="20000"/>
              </a:spcBef>
              <a:buFontTx/>
              <a:buChar char="–"/>
            </a:pPr>
            <a:endParaRPr lang="en-US" sz="2000" dirty="0">
              <a:latin typeface="+mj-lt"/>
              <a:cs typeface="Arial" charset="0"/>
            </a:endParaRPr>
          </a:p>
        </p:txBody>
      </p:sp>
      <p:sp>
        <p:nvSpPr>
          <p:cNvPr id="973830" name="Line 6"/>
          <p:cNvSpPr>
            <a:spLocks noChangeShapeType="1"/>
          </p:cNvSpPr>
          <p:nvPr>
            <p:custDataLst>
              <p:tags r:id="rId4"/>
            </p:custDataLst>
          </p:nvPr>
        </p:nvSpPr>
        <p:spPr bwMode="auto">
          <a:xfrm>
            <a:off x="3886200"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9" name="Line 15"/>
          <p:cNvSpPr>
            <a:spLocks noChangeShapeType="1"/>
          </p:cNvSpPr>
          <p:nvPr>
            <p:custDataLst>
              <p:tags r:id="rId5"/>
            </p:custDataLst>
          </p:nvPr>
        </p:nvSpPr>
        <p:spPr bwMode="auto">
          <a:xfrm>
            <a:off x="3871546" y="4419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782452004"/>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spid="_x0000_s130102" name="VISIO" r:id="rId10" imgW="1057895" imgH="885396" progId="Visio.Drawing.6">
                  <p:embed/>
                </p:oleObj>
              </mc:Choice>
              <mc:Fallback>
                <p:oleObj name="VISIO" r:id="rId10" imgW="1057895" imgH="885396" progId="Visio.Drawing.6">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custDataLst>
              <p:tags r:id="rId7"/>
            </p:custDataLst>
            <p:extLst>
              <p:ext uri="{D42A27DB-BD31-4B8C-83A1-F6EECF244321}">
                <p14:modId xmlns:p14="http://schemas.microsoft.com/office/powerpoint/2010/main" val="125602184"/>
              </p:ext>
            </p:extLst>
          </p:nvPr>
        </p:nvGraphicFramePr>
        <p:xfrm>
          <a:off x="5638800" y="3962400"/>
          <a:ext cx="2438400" cy="2043112"/>
        </p:xfrm>
        <a:graphic>
          <a:graphicData uri="http://schemas.openxmlformats.org/presentationml/2006/ole">
            <mc:AlternateContent xmlns:mc="http://schemas.openxmlformats.org/markup-compatibility/2006">
              <mc:Choice xmlns:v="urn:schemas-microsoft-com:vml" Requires="v">
                <p:oleObj spid="_x0000_s130103" name="VISIO" r:id="rId12" imgW="1057895" imgH="885396" progId="Visio.Drawing.6">
                  <p:embed/>
                </p:oleObj>
              </mc:Choice>
              <mc:Fallback>
                <p:oleObj name="VISIO" r:id="rId12" imgW="1057895" imgH="885396" progId="Visio.Drawing.6">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39624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849711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960245675"/>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187421"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&gt; </a:t>
            </a:r>
            <a:r>
              <a:rPr lang="en-US" sz="2800" b="1" i="1" dirty="0" err="1">
                <a:solidFill>
                  <a:srgbClr val="FF0000"/>
                </a:solidFill>
                <a:latin typeface="Times New Roman" pitchFamily="18" charset="0"/>
                <a:cs typeface="Arial" charset="0"/>
              </a:rPr>
              <a:t>t</a:t>
            </a:r>
            <a:r>
              <a:rPr lang="en-US" sz="2800" b="1" baseline="-25000" dirty="0" err="1">
                <a:solidFill>
                  <a:srgbClr val="FF0000"/>
                </a:solidFill>
                <a:latin typeface="Times New Roman" pitchFamily="18" charset="0"/>
                <a:cs typeface="Arial" charset="0"/>
              </a:rPr>
              <a:t>hold</a:t>
            </a:r>
            <a:r>
              <a:rPr lang="en-US" sz="2800" b="1" baseline="-25000" dirty="0">
                <a:solidFill>
                  <a:srgbClr val="FF0000"/>
                </a:solidFill>
                <a:latin typeface="Times New Roman" pitchFamily="18" charset="0"/>
                <a:cs typeface="Arial" charset="0"/>
              </a:rPr>
              <a:t> </a:t>
            </a:r>
            <a:r>
              <a:rPr lang="en-US" sz="2800" b="1" dirty="0">
                <a:solidFill>
                  <a:srgbClr val="FF0000"/>
                </a:solidFill>
                <a:latin typeface="Times New Roman" pitchFamily="18" charset="0"/>
                <a:cs typeface="Arial" charset="0"/>
              </a:rPr>
              <a:t>+ </a:t>
            </a:r>
            <a:r>
              <a:rPr lang="en-US" sz="2800" b="1" i="1" dirty="0" err="1">
                <a:solidFill>
                  <a:srgbClr val="FF0000"/>
                </a:solidFill>
                <a:latin typeface="Times New Roman" pitchFamily="18" charset="0"/>
                <a:cs typeface="Arial" charset="0"/>
              </a:rPr>
              <a:t>t</a:t>
            </a:r>
            <a:r>
              <a:rPr lang="en-US" sz="2800" b="1" baseline="-25000" dirty="0" err="1">
                <a:solidFill>
                  <a:srgbClr val="FF0000"/>
                </a:solidFill>
                <a:latin typeface="Times New Roman" pitchFamily="18" charset="0"/>
                <a:cs typeface="Arial" charset="0"/>
              </a:rPr>
              <a:t>skew</a:t>
            </a:r>
            <a:endParaRPr lang="en-US" sz="2800" b="1" baseline="-25000" dirty="0">
              <a:solidFill>
                <a:srgbClr val="FF0000"/>
              </a:solidFill>
              <a:latin typeface="Times New Roman" pitchFamily="18" charset="0"/>
              <a:cs typeface="Arial" charset="0"/>
            </a:endParaRPr>
          </a:p>
          <a:p>
            <a:pPr marL="342900" indent="-342900">
              <a:spcBef>
                <a:spcPct val="20000"/>
              </a:spcBef>
            </a:pP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cd</a:t>
            </a:r>
            <a:r>
              <a:rPr lang="en-US" sz="2800" b="1" dirty="0">
                <a:solidFill>
                  <a:srgbClr val="0070C0"/>
                </a:solidFill>
                <a:latin typeface="Times New Roman" pitchFamily="18" charset="0"/>
                <a:cs typeface="Arial" charset="0"/>
              </a:rPr>
              <a:t> &gt;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hold</a:t>
            </a:r>
            <a:r>
              <a:rPr lang="en-US" sz="2800" b="1" baseline="-25000" dirty="0">
                <a:solidFill>
                  <a:srgbClr val="0070C0"/>
                </a:solidFill>
                <a:latin typeface="Times New Roman" pitchFamily="18" charset="0"/>
                <a:cs typeface="Arial" charset="0"/>
              </a:rPr>
              <a:t> </a:t>
            </a:r>
            <a:r>
              <a:rPr lang="en-US" sz="2800" b="1" dirty="0">
                <a:solidFill>
                  <a:srgbClr val="0070C0"/>
                </a:solidFill>
                <a:latin typeface="Times New Roman" pitchFamily="18" charset="0"/>
                <a:cs typeface="Arial" charset="0"/>
              </a:rPr>
              <a:t>+ </a:t>
            </a:r>
            <a:r>
              <a:rPr lang="en-US" sz="2800" b="1" i="1" dirty="0" err="1">
                <a:solidFill>
                  <a:srgbClr val="0070C0"/>
                </a:solidFill>
                <a:latin typeface="Times New Roman" pitchFamily="18" charset="0"/>
                <a:cs typeface="Arial" charset="0"/>
              </a:rPr>
              <a:t>t</a:t>
            </a:r>
            <a:r>
              <a:rPr lang="en-US" sz="2800" b="1" baseline="-25000" dirty="0" err="1">
                <a:solidFill>
                  <a:srgbClr val="0070C0"/>
                </a:solidFill>
                <a:latin typeface="Times New Roman" pitchFamily="18" charset="0"/>
                <a:cs typeface="Arial" charset="0"/>
              </a:rPr>
              <a:t>skew</a:t>
            </a:r>
            <a:r>
              <a:rPr lang="en-US" sz="2800" b="1" baseline="-25000" dirty="0">
                <a:solidFill>
                  <a:srgbClr val="0070C0"/>
                </a:solidFill>
                <a:latin typeface="Times New Roman" pitchFamily="18" charset="0"/>
                <a:cs typeface="Arial" charset="0"/>
              </a:rPr>
              <a:t> </a:t>
            </a:r>
            <a:r>
              <a:rPr lang="en-US" sz="2800" b="1" dirty="0">
                <a:solidFill>
                  <a:srgbClr val="0070C0"/>
                </a:solidFill>
                <a:latin typeface="Times New Roman" pitchFamily="18" charset="0"/>
                <a:cs typeface="Arial" charset="0"/>
              </a:rPr>
              <a:t>–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ccq</a:t>
            </a:r>
            <a:r>
              <a:rPr lang="en-US" sz="2800" b="1" dirty="0">
                <a:solidFill>
                  <a:srgbClr val="0070C0"/>
                </a:solidFill>
                <a:latin typeface="Times New Roman" pitchFamily="18" charset="0"/>
                <a:cs typeface="Arial" charset="0"/>
              </a:rPr>
              <a:t> </a:t>
            </a: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984997494"/>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1897" name="Object 9"/>
          <p:cNvGraphicFramePr>
            <a:graphicFrameLocks noGrp="1" noChangeAspect="1"/>
          </p:cNvGraphicFramePr>
          <p:nvPr>
            <p:ph sz="half" idx="4294967295"/>
            <p:custDataLst>
              <p:tags r:id="rId2"/>
            </p:custDataLst>
            <p:extLst>
              <p:ext uri="{D42A27DB-BD31-4B8C-83A1-F6EECF244321}">
                <p14:modId xmlns:p14="http://schemas.microsoft.com/office/powerpoint/2010/main" val="2510275837"/>
              </p:ext>
            </p:extLst>
          </p:nvPr>
        </p:nvGraphicFramePr>
        <p:xfrm>
          <a:off x="5096608" y="1485900"/>
          <a:ext cx="2747313" cy="4800600"/>
        </p:xfrm>
        <a:graphic>
          <a:graphicData uri="http://schemas.openxmlformats.org/presentationml/2006/ole">
            <mc:AlternateContent xmlns:mc="http://schemas.openxmlformats.org/markup-compatibility/2006">
              <mc:Choice xmlns:v="urn:schemas-microsoft-com:vml" Requires="v">
                <p:oleObj spid="_x0000_s188474" name="VISIO" r:id="rId10" imgW="1457280" imgH="2546280" progId="Visio.Drawing.6">
                  <p:embed/>
                </p:oleObj>
              </mc:Choice>
              <mc:Fallback>
                <p:oleObj name="VISIO" r:id="rId10" imgW="1457280" imgH="25462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6608" y="1485900"/>
                        <a:ext cx="2747313" cy="4800600"/>
                      </a:xfrm>
                      <a:prstGeom prst="rect">
                        <a:avLst/>
                      </a:prstGeom>
                      <a:noFill/>
                      <a:ln>
                        <a:noFill/>
                      </a:ln>
                      <a:effectLst/>
                    </p:spPr>
                  </p:pic>
                </p:oleObj>
              </mc:Fallback>
            </mc:AlternateContent>
          </a:graphicData>
        </a:graphic>
      </p:graphicFrame>
      <p:graphicFrame>
        <p:nvGraphicFramePr>
          <p:cNvPr id="106189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2323907319"/>
              </p:ext>
            </p:extLst>
          </p:nvPr>
        </p:nvGraphicFramePr>
        <p:xfrm>
          <a:off x="2095500" y="2434737"/>
          <a:ext cx="2667000" cy="2259013"/>
        </p:xfrm>
        <a:graphic>
          <a:graphicData uri="http://schemas.openxmlformats.org/presentationml/2006/ole">
            <mc:AlternateContent xmlns:mc="http://schemas.openxmlformats.org/markup-compatibility/2006">
              <mc:Choice xmlns:v="urn:schemas-microsoft-com:vml" Requires="v">
                <p:oleObj spid="_x0000_s188475"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5500" y="2434737"/>
                        <a:ext cx="2667000" cy="2259013"/>
                      </a:xfrm>
                      <a:prstGeom prst="rect">
                        <a:avLst/>
                      </a:prstGeom>
                    </p:spPr>
                  </p:pic>
                </p:oleObj>
              </mc:Fallback>
            </mc:AlternateContent>
          </a:graphicData>
        </a:graphic>
      </p:graphicFrame>
      <p:sp>
        <p:nvSpPr>
          <p:cNvPr id="1061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1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1894" name="Rectangle 6"/>
          <p:cNvSpPr>
            <a:spLocks noChangeArrowheads="1"/>
          </p:cNvSpPr>
          <p:nvPr>
            <p:custDataLst>
              <p:tags r:id="rId6"/>
            </p:custDataLst>
          </p:nvPr>
        </p:nvSpPr>
        <p:spPr bwMode="auto">
          <a:xfrm>
            <a:off x="685800" y="1219200"/>
            <a:ext cx="5486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mj-lt"/>
                <a:cs typeface="Arial" charset="0"/>
              </a:rPr>
              <a:t>Asynchronous (for example, user) inputs might violate the dynamic discipline</a:t>
            </a:r>
          </a:p>
        </p:txBody>
      </p:sp>
      <p:pic>
        <p:nvPicPr>
          <p:cNvPr id="1061904" name="Picture 16"/>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838199" y="3386933"/>
            <a:ext cx="1572175" cy="263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Violating the Dynamic Discipline</a:t>
            </a:r>
            <a:endParaRPr lang="en-US" sz="4400" dirty="0">
              <a:solidFill>
                <a:schemeClr val="bg1"/>
              </a:solidFill>
              <a:latin typeface="+mj-lt"/>
            </a:endParaRPr>
          </a:p>
        </p:txBody>
      </p:sp>
    </p:spTree>
    <p:extLst>
      <p:ext uri="{BB962C8B-B14F-4D97-AF65-F5344CB8AC3E}">
        <p14:creationId xmlns:p14="http://schemas.microsoft.com/office/powerpoint/2010/main" val="2667099638"/>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2922" name="Object 10"/>
          <p:cNvGraphicFramePr>
            <a:graphicFrameLocks noGrp="1" noChangeAspect="1"/>
          </p:cNvGraphicFramePr>
          <p:nvPr>
            <p:ph idx="4294967295"/>
            <p:custDataLst>
              <p:tags r:id="rId2"/>
            </p:custDataLst>
            <p:extLst>
              <p:ext uri="{D42A27DB-BD31-4B8C-83A1-F6EECF244321}">
                <p14:modId xmlns:p14="http://schemas.microsoft.com/office/powerpoint/2010/main" val="4017692313"/>
              </p:ext>
            </p:extLst>
          </p:nvPr>
        </p:nvGraphicFramePr>
        <p:xfrm>
          <a:off x="2971800" y="4038600"/>
          <a:ext cx="3676650" cy="1898650"/>
        </p:xfrm>
        <a:graphic>
          <a:graphicData uri="http://schemas.openxmlformats.org/presentationml/2006/ole">
            <mc:AlternateContent xmlns:mc="http://schemas.openxmlformats.org/markup-compatibility/2006">
              <mc:Choice xmlns:v="urn:schemas-microsoft-com:vml" Requires="v">
                <p:oleObj spid="_x0000_s189469" name="VISIO" r:id="rId8" imgW="1257480" imgH="649800" progId="Visio.Drawing.6">
                  <p:embed/>
                </p:oleObj>
              </mc:Choice>
              <mc:Fallback>
                <p:oleObj name="VISIO" r:id="rId8" imgW="1257480" imgH="649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038600"/>
                        <a:ext cx="367665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29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2916"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2917" name="Rectangle 5"/>
          <p:cNvSpPr>
            <a:spLocks noChangeArrowheads="1"/>
          </p:cNvSpPr>
          <p:nvPr>
            <p:custDataLst>
              <p:tags r:id="rId5"/>
            </p:custDataLst>
          </p:nvPr>
        </p:nvSpPr>
        <p:spPr bwMode="auto">
          <a:xfrm>
            <a:off x="914400" y="1219200"/>
            <a:ext cx="754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smtClean="0">
                <a:latin typeface="+mj-lt"/>
                <a:cs typeface="Arial" charset="0"/>
              </a:rPr>
              <a:t>Bistable</a:t>
            </a:r>
            <a:r>
              <a:rPr lang="en-US" sz="2600" b="1" dirty="0" smtClean="0">
                <a:latin typeface="+mj-lt"/>
                <a:cs typeface="Arial" charset="0"/>
              </a:rPr>
              <a:t> devices: </a:t>
            </a:r>
            <a:r>
              <a:rPr lang="en-US" sz="2600" dirty="0" smtClean="0">
                <a:latin typeface="+mj-lt"/>
                <a:cs typeface="Arial" charset="0"/>
              </a:rPr>
              <a:t>two </a:t>
            </a:r>
            <a:r>
              <a:rPr lang="en-US" sz="2600" dirty="0">
                <a:latin typeface="+mj-lt"/>
                <a:cs typeface="Arial" charset="0"/>
              </a:rPr>
              <a:t>stable </a:t>
            </a:r>
            <a:r>
              <a:rPr lang="en-US" sz="2600" dirty="0" smtClean="0">
                <a:latin typeface="+mj-lt"/>
                <a:cs typeface="Arial" charset="0"/>
              </a:rPr>
              <a:t>states, </a:t>
            </a:r>
            <a:r>
              <a:rPr lang="en-US" sz="2600" dirty="0">
                <a:latin typeface="+mj-lt"/>
                <a:cs typeface="Arial" charset="0"/>
              </a:rPr>
              <a:t>and a metastable state between them</a:t>
            </a:r>
          </a:p>
          <a:p>
            <a:pPr marL="342900" indent="-342900">
              <a:spcBef>
                <a:spcPct val="20000"/>
              </a:spcBef>
              <a:buFontTx/>
              <a:buChar char="•"/>
            </a:pPr>
            <a:r>
              <a:rPr lang="en-US" sz="2600" b="1" dirty="0" smtClean="0">
                <a:latin typeface="+mj-lt"/>
                <a:cs typeface="Arial" charset="0"/>
              </a:rPr>
              <a:t>Flip-flop: </a:t>
            </a:r>
            <a:r>
              <a:rPr lang="en-US" sz="2600" dirty="0" smtClean="0">
                <a:latin typeface="+mj-lt"/>
                <a:cs typeface="Arial" charset="0"/>
              </a:rPr>
              <a:t>two </a:t>
            </a:r>
            <a:r>
              <a:rPr lang="en-US" sz="2600" dirty="0">
                <a:latin typeface="+mj-lt"/>
                <a:cs typeface="Arial" charset="0"/>
              </a:rPr>
              <a:t>stable states (1 and 0) and one metastable state</a:t>
            </a:r>
          </a:p>
          <a:p>
            <a:pPr marL="342900" indent="-342900">
              <a:spcBef>
                <a:spcPct val="20000"/>
              </a:spcBef>
              <a:buFontTx/>
              <a:buChar char="•"/>
            </a:pPr>
            <a:r>
              <a:rPr lang="en-US" sz="2600" dirty="0">
                <a:latin typeface="+mj-lt"/>
                <a:cs typeface="Arial" charset="0"/>
              </a:rPr>
              <a:t>If </a:t>
            </a:r>
            <a:r>
              <a:rPr lang="en-US" sz="2600" dirty="0" smtClean="0">
                <a:latin typeface="+mj-lt"/>
                <a:cs typeface="Arial" charset="0"/>
              </a:rPr>
              <a:t>flip-flop </a:t>
            </a:r>
            <a:r>
              <a:rPr lang="en-US" sz="2600" dirty="0">
                <a:latin typeface="+mj-lt"/>
                <a:cs typeface="Arial" charset="0"/>
              </a:rPr>
              <a:t>lands in </a:t>
            </a:r>
            <a:r>
              <a:rPr lang="en-US" sz="2600" dirty="0" smtClean="0">
                <a:latin typeface="+mj-lt"/>
                <a:cs typeface="Arial" charset="0"/>
              </a:rPr>
              <a:t>metastable </a:t>
            </a:r>
            <a:r>
              <a:rPr lang="en-US" sz="2600" dirty="0">
                <a:latin typeface="+mj-lt"/>
                <a:cs typeface="Arial" charset="0"/>
              </a:rPr>
              <a:t>state, </a:t>
            </a:r>
            <a:r>
              <a:rPr lang="en-US" sz="2600" dirty="0" smtClean="0">
                <a:latin typeface="+mj-lt"/>
                <a:cs typeface="Arial" charset="0"/>
              </a:rPr>
              <a:t>could </a:t>
            </a:r>
            <a:r>
              <a:rPr lang="en-US" sz="2600" dirty="0">
                <a:latin typeface="+mj-lt"/>
                <a:cs typeface="Arial" charset="0"/>
              </a:rPr>
              <a:t>stay there for an undetermined amount of time</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726106562"/>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8341" name="Object 5"/>
          <p:cNvGraphicFramePr>
            <a:graphicFrameLocks noGrp="1" noChangeAspect="1"/>
          </p:cNvGraphicFramePr>
          <p:nvPr>
            <p:ph idx="4294967295"/>
            <p:custDataLst>
              <p:tags r:id="rId2"/>
            </p:custDataLst>
            <p:extLst>
              <p:ext uri="{D42A27DB-BD31-4B8C-83A1-F6EECF244321}">
                <p14:modId xmlns:p14="http://schemas.microsoft.com/office/powerpoint/2010/main" val="729665112"/>
              </p:ext>
            </p:extLst>
          </p:nvPr>
        </p:nvGraphicFramePr>
        <p:xfrm>
          <a:off x="3276600" y="2133600"/>
          <a:ext cx="1981200" cy="1484313"/>
        </p:xfrm>
        <a:graphic>
          <a:graphicData uri="http://schemas.openxmlformats.org/presentationml/2006/ole">
            <mc:AlternateContent xmlns:mc="http://schemas.openxmlformats.org/markup-compatibility/2006">
              <mc:Choice xmlns:v="urn:schemas-microsoft-com:vml" Requires="v">
                <p:oleObj spid="_x0000_s190493" name="VISIO" r:id="rId9" imgW="1057320" imgH="828720" progId="Visio.Drawing.6">
                  <p:embed/>
                </p:oleObj>
              </mc:Choice>
              <mc:Fallback>
                <p:oleObj name="VISIO" r:id="rId9" imgW="1057320" imgH="82872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2133600"/>
                        <a:ext cx="1981200" cy="1484313"/>
                      </a:xfrm>
                      <a:prstGeom prst="rect">
                        <a:avLst/>
                      </a:prstGeom>
                    </p:spPr>
                  </p:pic>
                </p:oleObj>
              </mc:Fallback>
            </mc:AlternateContent>
          </a:graphicData>
        </a:graphic>
      </p:graphicFrame>
      <p:sp>
        <p:nvSpPr>
          <p:cNvPr id="10383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p:txBody>
      </p:sp>
      <p:sp>
        <p:nvSpPr>
          <p:cNvPr id="103834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8342" name="Rectangle 6"/>
          <p:cNvSpPr>
            <a:spLocks noChangeArrowheads="1"/>
          </p:cNvSpPr>
          <p:nvPr>
            <p:custDataLst>
              <p:tags r:id="rId5"/>
            </p:custDataLst>
          </p:nvPr>
        </p:nvSpPr>
        <p:spPr bwMode="auto">
          <a:xfrm>
            <a:off x="685800" y="1219200"/>
            <a:ext cx="7543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mj-lt"/>
                <a:cs typeface="Arial" charset="0"/>
              </a:rPr>
              <a:t>Flip-flop </a:t>
            </a:r>
            <a:r>
              <a:rPr lang="en-US" sz="2600" dirty="0">
                <a:latin typeface="+mj-lt"/>
                <a:cs typeface="Arial" charset="0"/>
              </a:rPr>
              <a:t>has </a:t>
            </a:r>
            <a:r>
              <a:rPr lang="en-US" sz="2600" b="1" dirty="0" smtClean="0">
                <a:latin typeface="+mj-lt"/>
                <a:cs typeface="Arial" charset="0"/>
              </a:rPr>
              <a:t>feedback</a:t>
            </a:r>
            <a:r>
              <a:rPr lang="en-US" sz="2600" dirty="0" smtClean="0">
                <a:latin typeface="+mj-lt"/>
                <a:cs typeface="Arial" charset="0"/>
              </a:rPr>
              <a:t>: </a:t>
            </a:r>
            <a:r>
              <a:rPr lang="en-US" sz="2600" dirty="0">
                <a:latin typeface="+mj-lt"/>
                <a:cs typeface="Arial" charset="0"/>
              </a:rPr>
              <a:t>if </a:t>
            </a:r>
            <a:r>
              <a:rPr lang="en-US" sz="2600" i="1" dirty="0">
                <a:latin typeface="+mj-lt"/>
                <a:cs typeface="Arial" charset="0"/>
              </a:rPr>
              <a:t>Q</a:t>
            </a:r>
            <a:r>
              <a:rPr lang="en-US" sz="2600" dirty="0">
                <a:latin typeface="+mj-lt"/>
                <a:cs typeface="Arial" charset="0"/>
              </a:rPr>
              <a:t> is somewhere between 1 and 0, </a:t>
            </a:r>
            <a:r>
              <a:rPr lang="en-US" sz="2600" dirty="0" smtClean="0">
                <a:latin typeface="+mj-lt"/>
                <a:cs typeface="Arial" charset="0"/>
              </a:rPr>
              <a:t>cross-coupled </a:t>
            </a:r>
            <a:r>
              <a:rPr lang="en-US" sz="2600" dirty="0">
                <a:latin typeface="+mj-lt"/>
                <a:cs typeface="Arial" charset="0"/>
              </a:rPr>
              <a:t>gates </a:t>
            </a:r>
            <a:r>
              <a:rPr lang="en-US" sz="2600" dirty="0" smtClean="0">
                <a:latin typeface="+mj-lt"/>
                <a:cs typeface="Arial" charset="0"/>
              </a:rPr>
              <a:t>drive output </a:t>
            </a:r>
            <a:r>
              <a:rPr lang="en-US" sz="2600" dirty="0">
                <a:latin typeface="+mj-lt"/>
                <a:cs typeface="Arial" charset="0"/>
              </a:rPr>
              <a:t>to either rail (1 or </a:t>
            </a:r>
            <a:r>
              <a:rPr lang="en-US" sz="2600" dirty="0" smtClean="0">
                <a:latin typeface="+mj-lt"/>
                <a:cs typeface="Arial" charset="0"/>
              </a:rPr>
              <a:t>0)</a:t>
            </a:r>
            <a:endParaRPr lang="en-US" sz="2600" dirty="0">
              <a:latin typeface="+mj-lt"/>
              <a:cs typeface="Arial" charset="0"/>
            </a:endParaRPr>
          </a:p>
        </p:txBody>
      </p:sp>
      <p:sp>
        <p:nvSpPr>
          <p:cNvPr id="1038343" name="Rectangle 7"/>
          <p:cNvSpPr>
            <a:spLocks noChangeArrowheads="1"/>
          </p:cNvSpPr>
          <p:nvPr>
            <p:custDataLst>
              <p:tags r:id="rId6"/>
            </p:custDataLst>
          </p:nvPr>
        </p:nvSpPr>
        <p:spPr bwMode="auto">
          <a:xfrm>
            <a:off x="762000" y="3810000"/>
            <a:ext cx="7543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smtClean="0">
                <a:latin typeface="+mj-lt"/>
                <a:cs typeface="Arial" charset="0"/>
              </a:rPr>
              <a:t>Metastable signal:</a:t>
            </a:r>
            <a:r>
              <a:rPr lang="en-US" sz="2400" dirty="0" smtClean="0">
                <a:latin typeface="+mj-lt"/>
                <a:cs typeface="Arial" charset="0"/>
              </a:rPr>
              <a:t> if </a:t>
            </a:r>
            <a:r>
              <a:rPr lang="en-US" sz="2400" dirty="0">
                <a:latin typeface="+mj-lt"/>
                <a:cs typeface="Arial" charset="0"/>
              </a:rPr>
              <a:t>it hasn’t resolved to 1 or 0</a:t>
            </a:r>
          </a:p>
          <a:p>
            <a:pPr marL="342900" indent="-342900">
              <a:spcBef>
                <a:spcPct val="20000"/>
              </a:spcBef>
              <a:buFontTx/>
              <a:buChar char="•"/>
            </a:pPr>
            <a:r>
              <a:rPr lang="en-US" sz="2400" dirty="0" smtClean="0">
                <a:latin typeface="+mj-lt"/>
                <a:cs typeface="Arial" charset="0"/>
              </a:rPr>
              <a:t>If </a:t>
            </a:r>
            <a:r>
              <a:rPr lang="en-US" sz="2400" dirty="0">
                <a:latin typeface="+mj-lt"/>
                <a:cs typeface="Arial" charset="0"/>
              </a:rPr>
              <a:t>flip-flop input changes at </a:t>
            </a:r>
            <a:r>
              <a:rPr lang="en-US" sz="2400" dirty="0" smtClean="0">
                <a:latin typeface="+mj-lt"/>
                <a:cs typeface="Arial" charset="0"/>
              </a:rPr>
              <a:t>random </a:t>
            </a:r>
            <a:r>
              <a:rPr lang="en-US" sz="2400" dirty="0">
                <a:latin typeface="+mj-lt"/>
                <a:cs typeface="Arial" charset="0"/>
              </a:rPr>
              <a:t>time, </a:t>
            </a:r>
            <a:r>
              <a:rPr lang="en-US" sz="2400" b="1" dirty="0" smtClean="0">
                <a:latin typeface="+mj-lt"/>
                <a:cs typeface="Arial" charset="0"/>
              </a:rPr>
              <a:t>probability </a:t>
            </a:r>
            <a:r>
              <a:rPr lang="en-US" sz="2400" b="1" dirty="0">
                <a:latin typeface="+mj-lt"/>
                <a:cs typeface="Arial" charset="0"/>
              </a:rPr>
              <a:t>that </a:t>
            </a:r>
            <a:r>
              <a:rPr lang="en-US" sz="2400" b="1" dirty="0" smtClean="0">
                <a:latin typeface="+mj-lt"/>
                <a:cs typeface="Arial" charset="0"/>
              </a:rPr>
              <a:t>output </a:t>
            </a:r>
            <a:r>
              <a:rPr lang="en-US" sz="2400" b="1" i="1" dirty="0">
                <a:latin typeface="+mj-lt"/>
                <a:cs typeface="Arial" charset="0"/>
              </a:rPr>
              <a:t>Q</a:t>
            </a:r>
            <a:r>
              <a:rPr lang="en-US" sz="2400" b="1" dirty="0">
                <a:latin typeface="+mj-lt"/>
                <a:cs typeface="Arial" charset="0"/>
              </a:rPr>
              <a:t> is metastable</a:t>
            </a:r>
            <a:r>
              <a:rPr lang="en-US" sz="2400" dirty="0">
                <a:latin typeface="+mj-lt"/>
                <a:cs typeface="Arial" charset="0"/>
              </a:rPr>
              <a:t> after waiting some time, </a:t>
            </a:r>
            <a:r>
              <a:rPr lang="en-US" sz="2400" i="1" dirty="0" smtClean="0">
                <a:latin typeface="+mj-lt"/>
                <a:cs typeface="Arial" charset="0"/>
              </a:rPr>
              <a:t>t</a:t>
            </a:r>
            <a:r>
              <a:rPr lang="en-US" sz="2400" dirty="0">
                <a:latin typeface="+mj-lt"/>
                <a:cs typeface="Arial" charset="0"/>
              </a:rPr>
              <a:t>:</a:t>
            </a:r>
          </a:p>
          <a:p>
            <a:pPr marL="342900" indent="-342900">
              <a:spcBef>
                <a:spcPct val="20000"/>
              </a:spcBef>
            </a:pPr>
            <a:r>
              <a:rPr lang="en-US" sz="2000" b="1" dirty="0">
                <a:latin typeface="Times New Roman" panose="02020603050405020304" pitchFamily="18" charset="0"/>
                <a:cs typeface="Times New Roman" panose="02020603050405020304" pitchFamily="18" charset="0"/>
              </a:rPr>
              <a:t>                                    P(</a:t>
            </a:r>
            <a:r>
              <a:rPr lang="en-US" sz="2000" b="1" i="1" dirty="0" err="1">
                <a:latin typeface="Times New Roman" panose="02020603050405020304" pitchFamily="18" charset="0"/>
                <a:cs typeface="Times New Roman" panose="02020603050405020304" pitchFamily="18" charset="0"/>
              </a:rPr>
              <a:t>t</a:t>
            </a:r>
            <a:r>
              <a:rPr lang="en-US" sz="2000" b="1" baseline="-25000" dirty="0" err="1">
                <a:latin typeface="Times New Roman" panose="02020603050405020304" pitchFamily="18" charset="0"/>
                <a:cs typeface="Times New Roman" panose="02020603050405020304" pitchFamily="18" charset="0"/>
              </a:rPr>
              <a:t>res</a:t>
            </a:r>
            <a:r>
              <a:rPr lang="en-US" sz="2000" b="1" dirty="0">
                <a:latin typeface="Times New Roman" panose="02020603050405020304" pitchFamily="18" charset="0"/>
                <a:cs typeface="Times New Roman" panose="02020603050405020304" pitchFamily="18" charset="0"/>
              </a:rPr>
              <a:t> &gt; </a:t>
            </a:r>
            <a:r>
              <a:rPr lang="en-US" sz="2000" b="1" i="1" dirty="0">
                <a:latin typeface="Times New Roman" panose="02020603050405020304" pitchFamily="18" charset="0"/>
                <a:cs typeface="Times New Roman" panose="02020603050405020304" pitchFamily="18" charset="0"/>
              </a:rPr>
              <a:t>t</a:t>
            </a:r>
            <a:r>
              <a:rPr lang="en-US" sz="2000" b="1" dirty="0">
                <a:latin typeface="Times New Roman" panose="02020603050405020304" pitchFamily="18" charset="0"/>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T</a:t>
            </a:r>
            <a:r>
              <a:rPr lang="en-US" sz="2000" b="1" baseline="-25000" dirty="0">
                <a:latin typeface="Times New Roman" panose="020206030504050203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a:t>
            </a:r>
            <a:r>
              <a:rPr lang="en-US" sz="2000" b="1" i="1" dirty="0" err="1">
                <a:latin typeface="Times New Roman" panose="02020603050405020304" pitchFamily="18" charset="0"/>
                <a:cs typeface="Times New Roman" panose="02020603050405020304" pitchFamily="18" charset="0"/>
              </a:rPr>
              <a:t>T</a:t>
            </a:r>
            <a:r>
              <a:rPr lang="en-US" sz="2000" b="1" i="1" baseline="-25000" dirty="0" err="1">
                <a:latin typeface="Times New Roman" panose="02020603050405020304" pitchFamily="18" charset="0"/>
                <a:cs typeface="Times New Roman" panose="02020603050405020304" pitchFamily="18" charset="0"/>
              </a:rPr>
              <a:t>c</a:t>
            </a:r>
            <a:r>
              <a:rPr lang="en-US" sz="2000" b="1" i="1" baseline="-25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e</a:t>
            </a:r>
            <a:r>
              <a:rPr lang="en-US" sz="2000" b="1" baseline="30000" dirty="0">
                <a:latin typeface="Times New Roman" panose="02020603050405020304" pitchFamily="18" charset="0"/>
                <a:cs typeface="Times New Roman" panose="02020603050405020304" pitchFamily="18" charset="0"/>
              </a:rPr>
              <a:t>-</a:t>
            </a:r>
            <a:r>
              <a:rPr lang="en-US" sz="2000" b="1" i="1" baseline="30000" dirty="0">
                <a:latin typeface="Times New Roman" panose="02020603050405020304" pitchFamily="18" charset="0"/>
                <a:cs typeface="Times New Roman" panose="02020603050405020304" pitchFamily="18" charset="0"/>
              </a:rPr>
              <a:t>t</a:t>
            </a:r>
            <a:r>
              <a:rPr lang="en-US" sz="2000" b="1" baseline="30000" dirty="0">
                <a:latin typeface="Times New Roman" panose="02020603050405020304" pitchFamily="18" charset="0"/>
                <a:cs typeface="Times New Roman" panose="02020603050405020304" pitchFamily="18" charset="0"/>
              </a:rPr>
              <a:t>/</a:t>
            </a:r>
            <a:r>
              <a:rPr lang="el-GR" sz="2000" b="1" baseline="30000" dirty="0" smtClean="0">
                <a:latin typeface="Times New Roman" panose="02020603050405020304" pitchFamily="18" charset="0"/>
                <a:cs typeface="Times New Roman" panose="02020603050405020304" pitchFamily="18" charset="0"/>
              </a:rPr>
              <a:t>τ</a:t>
            </a:r>
            <a:endParaRPr lang="en-US" sz="2000" b="1" baseline="30000" dirty="0" smtClean="0">
              <a:latin typeface="Times New Roman" panose="02020603050405020304" pitchFamily="18" charset="0"/>
              <a:cs typeface="Times New Roman" panose="02020603050405020304" pitchFamily="18" charset="0"/>
            </a:endParaRPr>
          </a:p>
          <a:p>
            <a:pPr marL="342900" indent="-342900">
              <a:spcBef>
                <a:spcPct val="20000"/>
              </a:spcBef>
            </a:pPr>
            <a:endParaRPr lang="en-US" sz="1200" i="1" dirty="0" smtClean="0">
              <a:latin typeface="Times New Roman" panose="02020603050405020304" pitchFamily="18" charset="0"/>
              <a:cs typeface="Times New Roman" panose="02020603050405020304" pitchFamily="18" charset="0"/>
            </a:endParaRPr>
          </a:p>
          <a:p>
            <a:pPr marL="342900" indent="-342900">
              <a:spcBef>
                <a:spcPct val="20000"/>
              </a:spcBef>
            </a:pPr>
            <a:r>
              <a:rPr lang="en-US" sz="2000" i="1" dirty="0" smtClean="0">
                <a:latin typeface="+mj-lt"/>
                <a:cs typeface="Arial" charset="0"/>
              </a:rPr>
              <a:t> </a:t>
            </a:r>
            <a:r>
              <a:rPr lang="en-US" sz="2000" i="1" dirty="0">
                <a:latin typeface="+mj-lt"/>
                <a:cs typeface="Arial" charset="0"/>
              </a:rPr>
              <a:t>			</a:t>
            </a:r>
            <a:r>
              <a:rPr lang="en-US" sz="2000" i="1" dirty="0" err="1">
                <a:latin typeface="Times New Roman" panose="02020603050405020304" pitchFamily="18" charset="0"/>
                <a:cs typeface="Times New Roman" panose="02020603050405020304" pitchFamily="18" charset="0"/>
              </a:rPr>
              <a:t>t</a:t>
            </a:r>
            <a:r>
              <a:rPr lang="en-US" sz="2000" baseline="-25000" dirty="0" err="1">
                <a:latin typeface="Times New Roman" panose="02020603050405020304" pitchFamily="18" charset="0"/>
                <a:cs typeface="Times New Roman" panose="02020603050405020304" pitchFamily="18" charset="0"/>
              </a:rPr>
              <a:t>res</a:t>
            </a:r>
            <a:r>
              <a:rPr lang="en-US" sz="2000" dirty="0">
                <a:latin typeface="Times New Roman" panose="02020603050405020304" pitchFamily="18" charset="0"/>
                <a:cs typeface="Times New Roman" panose="02020603050405020304" pitchFamily="18" charset="0"/>
              </a:rPr>
              <a:t>    :</a:t>
            </a:r>
            <a:r>
              <a:rPr lang="en-US" sz="2000" dirty="0">
                <a:latin typeface="+mj-lt"/>
                <a:cs typeface="Arial" charset="0"/>
              </a:rPr>
              <a:t>  time to resolve to 1 or 0</a:t>
            </a:r>
          </a:p>
          <a:p>
            <a:pPr marL="342900" indent="-342900">
              <a:spcBef>
                <a:spcPct val="20000"/>
              </a:spcBef>
            </a:pPr>
            <a:r>
              <a:rPr lang="en-US" sz="2000" i="1" dirty="0">
                <a:latin typeface="+mj-lt"/>
                <a:cs typeface="Arial" charset="0"/>
              </a:rPr>
              <a:t>      		</a:t>
            </a:r>
            <a:r>
              <a:rPr lang="en-US" sz="2000" i="1" dirty="0">
                <a:latin typeface="Times New Roman" panose="02020603050405020304" pitchFamily="18" charset="0"/>
                <a:cs typeface="Times New Roman" panose="02020603050405020304" pitchFamily="18" charset="0"/>
              </a:rPr>
              <a:t>T</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τ</a:t>
            </a:r>
            <a:r>
              <a:rPr lang="en-US" sz="2000" dirty="0">
                <a:latin typeface="Times New Roman" panose="02020603050405020304" pitchFamily="18" charset="0"/>
                <a:cs typeface="Times New Roman" panose="02020603050405020304" pitchFamily="18" charset="0"/>
              </a:rPr>
              <a:t> :  </a:t>
            </a:r>
            <a:r>
              <a:rPr lang="en-US" sz="2000" dirty="0">
                <a:latin typeface="+mj-lt"/>
                <a:cs typeface="Times New Roman" pitchFamily="18" charset="0"/>
              </a:rPr>
              <a:t>properties of the circuit</a:t>
            </a:r>
            <a:endParaRPr lang="el-GR" sz="2000" dirty="0">
              <a:latin typeface="+mj-lt"/>
              <a:cs typeface="Times New Roman" pitchFamily="18" charset="0"/>
            </a:endParaRPr>
          </a:p>
          <a:p>
            <a:pPr marL="342900" indent="-342900">
              <a:spcBef>
                <a:spcPct val="20000"/>
              </a:spcBef>
            </a:pPr>
            <a:endParaRPr lang="el-GR" sz="2000" baseline="30000" dirty="0">
              <a:latin typeface="+mj-lt"/>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Flip-Flop Internals</a:t>
            </a:r>
            <a:endParaRPr lang="en-US" sz="4400" dirty="0">
              <a:solidFill>
                <a:schemeClr val="bg1"/>
              </a:solidFill>
              <a:latin typeface="+mj-lt"/>
            </a:endParaRPr>
          </a:p>
        </p:txBody>
      </p:sp>
    </p:spTree>
    <p:extLst>
      <p:ext uri="{BB962C8B-B14F-4D97-AF65-F5344CB8AC3E}">
        <p14:creationId xmlns:p14="http://schemas.microsoft.com/office/powerpoint/2010/main" val="20315641"/>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1413" name="Rectangle 5"/>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1417" name="Rectangle 9"/>
          <p:cNvSpPr>
            <a:spLocks noChangeArrowheads="1"/>
          </p:cNvSpPr>
          <p:nvPr>
            <p:custDataLst>
              <p:tags r:id="rId3"/>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FontTx/>
              <a:buChar char="•"/>
            </a:pPr>
            <a:r>
              <a:rPr lang="en-US" sz="2600" b="1" dirty="0">
                <a:latin typeface="+mj-lt"/>
                <a:cs typeface="Arial" charset="0"/>
              </a:rPr>
              <a:t>Intuitively:</a:t>
            </a:r>
          </a:p>
          <a:p>
            <a:pPr lvl="1" algn="just">
              <a:spcBef>
                <a:spcPct val="20000"/>
              </a:spcBef>
            </a:pPr>
            <a:r>
              <a:rPr lang="en-US" sz="2000" b="1" i="1" dirty="0" smtClean="0">
                <a:latin typeface="+mj-lt"/>
                <a:cs typeface="Arial" charset="0"/>
              </a:rPr>
              <a:t>T</a:t>
            </a:r>
            <a:r>
              <a:rPr lang="en-US" sz="2000" b="1" baseline="-25000" dirty="0" smtClean="0">
                <a:latin typeface="+mj-lt"/>
                <a:cs typeface="Arial" charset="0"/>
              </a:rPr>
              <a:t>0</a:t>
            </a:r>
            <a:r>
              <a:rPr lang="en-US" sz="2000" b="1" dirty="0" smtClean="0">
                <a:latin typeface="+mj-lt"/>
                <a:cs typeface="Arial" charset="0"/>
              </a:rPr>
              <a:t>/</a:t>
            </a:r>
            <a:r>
              <a:rPr lang="en-US" sz="2000" b="1" i="1" dirty="0" err="1" smtClean="0">
                <a:latin typeface="+mj-lt"/>
                <a:cs typeface="Arial" charset="0"/>
              </a:rPr>
              <a:t>T</a:t>
            </a:r>
            <a:r>
              <a:rPr lang="en-US" sz="2000" b="1" baseline="-25000" dirty="0" err="1" smtClean="0">
                <a:latin typeface="+mj-lt"/>
                <a:cs typeface="Arial" charset="0"/>
              </a:rPr>
              <a:t>c</a:t>
            </a:r>
            <a:r>
              <a:rPr lang="en-US" sz="2000" dirty="0" smtClean="0">
                <a:latin typeface="+mj-lt"/>
                <a:cs typeface="Arial" charset="0"/>
              </a:rPr>
              <a:t>: </a:t>
            </a:r>
            <a:r>
              <a:rPr lang="en-US" sz="2000" dirty="0">
                <a:latin typeface="+mj-lt"/>
                <a:cs typeface="Arial" charset="0"/>
              </a:rPr>
              <a:t>probability </a:t>
            </a:r>
            <a:r>
              <a:rPr lang="en-US" sz="2000" dirty="0" smtClean="0">
                <a:latin typeface="+mj-lt"/>
                <a:cs typeface="Arial" charset="0"/>
              </a:rPr>
              <a:t>input </a:t>
            </a:r>
            <a:r>
              <a:rPr lang="en-US" sz="2000" dirty="0">
                <a:latin typeface="+mj-lt"/>
                <a:cs typeface="Arial" charset="0"/>
              </a:rPr>
              <a:t>changes at a bad </a:t>
            </a:r>
            <a:r>
              <a:rPr lang="en-US" sz="2000" dirty="0" smtClean="0">
                <a:latin typeface="+mj-lt"/>
                <a:cs typeface="Arial" charset="0"/>
              </a:rPr>
              <a:t>time (during aperture)</a:t>
            </a:r>
            <a:endParaRPr lang="en-US" sz="2000" dirty="0">
              <a:latin typeface="+mj-lt"/>
              <a:cs typeface="Arial" charset="0"/>
            </a:endParaRPr>
          </a:p>
          <a:p>
            <a:pPr marL="342900" indent="-342900">
              <a:spcBef>
                <a:spcPct val="20000"/>
              </a:spcBef>
            </a:pPr>
            <a:r>
              <a:rPr lang="en-US" sz="2000" dirty="0">
                <a:latin typeface="Times New Roman" pitchFamily="18" charset="0"/>
                <a:cs typeface="Arial" charset="0"/>
              </a:rPr>
              <a:t>                                    P(</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&gt; </a:t>
            </a:r>
            <a:r>
              <a:rPr lang="en-US" sz="2000" i="1" dirty="0">
                <a:latin typeface="Times New Roman" pitchFamily="18" charset="0"/>
                <a:cs typeface="Arial" charset="0"/>
              </a:rPr>
              <a:t>t</a:t>
            </a:r>
            <a:r>
              <a:rPr lang="en-US" sz="2000" dirty="0">
                <a:latin typeface="Times New Roman" pitchFamily="18" charset="0"/>
                <a:cs typeface="Arial" charset="0"/>
              </a:rPr>
              <a:t>) = </a:t>
            </a:r>
            <a:r>
              <a:rPr lang="en-US" sz="2000" b="1" dirty="0">
                <a:solidFill>
                  <a:srgbClr val="0070C0"/>
                </a:solidFill>
                <a:latin typeface="Times New Roman" pitchFamily="18" charset="0"/>
                <a:cs typeface="Arial" charset="0"/>
              </a:rPr>
              <a:t>(</a:t>
            </a:r>
            <a:r>
              <a:rPr lang="en-US" sz="2000" b="1" i="1" dirty="0">
                <a:solidFill>
                  <a:srgbClr val="0070C0"/>
                </a:solidFill>
                <a:latin typeface="Times New Roman" pitchFamily="18" charset="0"/>
                <a:cs typeface="Arial" charset="0"/>
              </a:rPr>
              <a:t>T</a:t>
            </a:r>
            <a:r>
              <a:rPr lang="en-US" sz="2000" b="1" baseline="-25000" dirty="0">
                <a:solidFill>
                  <a:srgbClr val="0070C0"/>
                </a:solidFill>
                <a:latin typeface="Times New Roman" pitchFamily="18" charset="0"/>
                <a:cs typeface="Arial" charset="0"/>
              </a:rPr>
              <a:t>0</a:t>
            </a:r>
            <a:r>
              <a:rPr lang="en-US" sz="2000" b="1" dirty="0">
                <a:solidFill>
                  <a:srgbClr val="0070C0"/>
                </a:solidFill>
                <a:latin typeface="Times New Roman" pitchFamily="18" charset="0"/>
                <a:cs typeface="Arial" charset="0"/>
              </a:rPr>
              <a:t>/</a:t>
            </a:r>
            <a:r>
              <a:rPr lang="en-US" sz="2000" b="1" i="1" dirty="0" err="1">
                <a:solidFill>
                  <a:srgbClr val="0070C0"/>
                </a:solidFill>
                <a:latin typeface="Times New Roman" pitchFamily="18" charset="0"/>
                <a:cs typeface="Arial" charset="0"/>
              </a:rPr>
              <a:t>T</a:t>
            </a:r>
            <a:r>
              <a:rPr lang="en-US" sz="2000" b="1" i="1" baseline="-25000" dirty="0" err="1">
                <a:solidFill>
                  <a:srgbClr val="0070C0"/>
                </a:solidFill>
                <a:latin typeface="Times New Roman" pitchFamily="18" charset="0"/>
                <a:cs typeface="Arial" charset="0"/>
              </a:rPr>
              <a:t>c</a:t>
            </a:r>
            <a:r>
              <a:rPr lang="en-US" sz="2000" b="1" i="1" baseline="-25000" dirty="0">
                <a:solidFill>
                  <a:srgbClr val="0070C0"/>
                </a:solidFill>
                <a:latin typeface="Times New Roman" pitchFamily="18" charset="0"/>
                <a:cs typeface="Arial" charset="0"/>
              </a:rPr>
              <a:t> </a:t>
            </a:r>
            <a:r>
              <a:rPr lang="en-US" sz="2000" b="1" dirty="0">
                <a:solidFill>
                  <a:srgbClr val="0070C0"/>
                </a:solidFill>
                <a:latin typeface="Times New Roman" pitchFamily="18" charset="0"/>
                <a:cs typeface="Arial" charset="0"/>
              </a:rPr>
              <a:t>) </a:t>
            </a:r>
            <a:r>
              <a:rPr lang="en-US" sz="2000" dirty="0">
                <a:latin typeface="Times New Roman" pitchFamily="18" charset="0"/>
                <a:cs typeface="Arial" charset="0"/>
              </a:rPr>
              <a:t>e</a:t>
            </a:r>
            <a:r>
              <a:rPr lang="en-US" sz="2000" baseline="30000" dirty="0">
                <a:latin typeface="Times New Roman" pitchFamily="18" charset="0"/>
                <a:cs typeface="Arial" charset="0"/>
              </a:rPr>
              <a:t>-</a:t>
            </a:r>
            <a:r>
              <a:rPr lang="en-US" sz="2000" i="1" baseline="30000" dirty="0">
                <a:latin typeface="Times New Roman" pitchFamily="18" charset="0"/>
                <a:cs typeface="Arial" charset="0"/>
              </a:rPr>
              <a:t>t</a:t>
            </a:r>
            <a:r>
              <a:rPr lang="en-US" sz="2000" baseline="30000" dirty="0">
                <a:latin typeface="Times New Roman" pitchFamily="18" charset="0"/>
                <a:cs typeface="Arial" charset="0"/>
              </a:rPr>
              <a:t>/</a:t>
            </a:r>
            <a:r>
              <a:rPr lang="el-GR" sz="2000" baseline="30000" dirty="0">
                <a:latin typeface="Times New Roman" pitchFamily="18" charset="0"/>
                <a:cs typeface="Times New Roman" pitchFamily="18" charset="0"/>
              </a:rPr>
              <a:t>τ</a:t>
            </a:r>
            <a:endParaRPr lang="en-US" sz="2400" dirty="0">
              <a:latin typeface="Times New Roman" pitchFamily="18" charset="0"/>
              <a:cs typeface="Arial" charset="0"/>
            </a:endParaRPr>
          </a:p>
          <a:p>
            <a:pPr marL="742950" lvl="1" indent="-285750" algn="just">
              <a:spcBef>
                <a:spcPct val="20000"/>
              </a:spcBef>
              <a:buFontTx/>
              <a:buChar char="–"/>
            </a:pPr>
            <a:endParaRPr lang="en-US" sz="2000" dirty="0">
              <a:latin typeface="Times New Roman" pitchFamily="18" charset="0"/>
              <a:cs typeface="Arial" charset="0"/>
            </a:endParaRPr>
          </a:p>
          <a:p>
            <a:pPr lvl="1">
              <a:spcBef>
                <a:spcPct val="20000"/>
              </a:spcBef>
            </a:pPr>
            <a:r>
              <a:rPr lang="el-GR" sz="2000" b="1" dirty="0" smtClean="0">
                <a:latin typeface="+mj-lt"/>
                <a:cs typeface="Times New Roman" pitchFamily="18" charset="0"/>
              </a:rPr>
              <a:t>τ</a:t>
            </a:r>
            <a:r>
              <a:rPr lang="en-US" sz="2000" dirty="0" smtClean="0">
                <a:latin typeface="+mj-lt"/>
                <a:cs typeface="Arial" charset="0"/>
              </a:rPr>
              <a:t>: </a:t>
            </a:r>
            <a:r>
              <a:rPr lang="en-US" sz="2000" dirty="0">
                <a:latin typeface="+mj-lt"/>
                <a:cs typeface="Arial" charset="0"/>
              </a:rPr>
              <a:t>time constant </a:t>
            </a:r>
            <a:r>
              <a:rPr lang="en-US" sz="2000" dirty="0" smtClean="0">
                <a:latin typeface="+mj-lt"/>
                <a:cs typeface="Arial" charset="0"/>
              </a:rPr>
              <a:t>for </a:t>
            </a:r>
            <a:r>
              <a:rPr lang="en-US" sz="2000" dirty="0">
                <a:latin typeface="+mj-lt"/>
                <a:cs typeface="Arial" charset="0"/>
              </a:rPr>
              <a:t>how fast </a:t>
            </a:r>
            <a:r>
              <a:rPr lang="en-US" sz="2000" dirty="0" smtClean="0">
                <a:latin typeface="+mj-lt"/>
                <a:cs typeface="Arial" charset="0"/>
              </a:rPr>
              <a:t>flip-flop </a:t>
            </a:r>
            <a:r>
              <a:rPr lang="en-US" sz="2000" dirty="0">
                <a:latin typeface="+mj-lt"/>
                <a:cs typeface="Arial" charset="0"/>
              </a:rPr>
              <a:t>moves away from </a:t>
            </a:r>
            <a:r>
              <a:rPr lang="en-US" sz="2000" dirty="0" err="1" smtClean="0">
                <a:latin typeface="+mj-lt"/>
                <a:cs typeface="Arial" charset="0"/>
              </a:rPr>
              <a:t>metastability</a:t>
            </a:r>
            <a:endParaRPr lang="en-US" sz="1800" dirty="0">
              <a:latin typeface="+mj-lt"/>
              <a:cs typeface="Arial" charset="0"/>
            </a:endParaRPr>
          </a:p>
          <a:p>
            <a:pPr marL="342900" indent="-342900">
              <a:spcBef>
                <a:spcPct val="20000"/>
              </a:spcBef>
            </a:pPr>
            <a:r>
              <a:rPr lang="en-US" sz="2000" dirty="0">
                <a:latin typeface="Times New Roman" pitchFamily="18" charset="0"/>
                <a:cs typeface="Arial" charset="0"/>
              </a:rPr>
              <a:t>                                    P(</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&gt; </a:t>
            </a:r>
            <a:r>
              <a:rPr lang="en-US" sz="2000" i="1" dirty="0">
                <a:latin typeface="Times New Roman" pitchFamily="18" charset="0"/>
                <a:cs typeface="Arial" charset="0"/>
              </a:rPr>
              <a:t>t</a:t>
            </a:r>
            <a:r>
              <a:rPr lang="en-US" sz="2000" dirty="0">
                <a:latin typeface="Times New Roman" pitchFamily="18" charset="0"/>
                <a:cs typeface="Arial" charset="0"/>
              </a:rPr>
              <a:t>) =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i="1" baseline="-25000" dirty="0">
                <a:latin typeface="Times New Roman" pitchFamily="18" charset="0"/>
                <a:cs typeface="Arial" charset="0"/>
              </a:rPr>
              <a:t> </a:t>
            </a:r>
            <a:r>
              <a:rPr lang="en-US" sz="2000" dirty="0">
                <a:latin typeface="Times New Roman" pitchFamily="18" charset="0"/>
                <a:cs typeface="Arial" charset="0"/>
              </a:rPr>
              <a:t>) </a:t>
            </a:r>
            <a:r>
              <a:rPr lang="en-US" sz="2000" b="1" dirty="0">
                <a:solidFill>
                  <a:srgbClr val="0070C0"/>
                </a:solidFill>
                <a:latin typeface="Times New Roman" pitchFamily="18" charset="0"/>
                <a:cs typeface="Arial" charset="0"/>
              </a:rPr>
              <a:t>e</a:t>
            </a:r>
            <a:r>
              <a:rPr lang="en-US" sz="2000" b="1" baseline="30000" dirty="0">
                <a:solidFill>
                  <a:srgbClr val="0070C0"/>
                </a:solidFill>
                <a:latin typeface="Times New Roman" pitchFamily="18" charset="0"/>
                <a:cs typeface="Arial" charset="0"/>
              </a:rPr>
              <a:t>-</a:t>
            </a:r>
            <a:r>
              <a:rPr lang="en-US" sz="2000" b="1" i="1" baseline="30000" dirty="0">
                <a:solidFill>
                  <a:srgbClr val="0070C0"/>
                </a:solidFill>
                <a:latin typeface="Times New Roman" pitchFamily="18" charset="0"/>
                <a:cs typeface="Arial" charset="0"/>
              </a:rPr>
              <a:t>t</a:t>
            </a:r>
            <a:r>
              <a:rPr lang="en-US" sz="2000" b="1" baseline="30000" dirty="0">
                <a:solidFill>
                  <a:srgbClr val="0070C0"/>
                </a:solidFill>
                <a:latin typeface="Times New Roman" pitchFamily="18" charset="0"/>
                <a:cs typeface="Arial" charset="0"/>
              </a:rPr>
              <a:t>/</a:t>
            </a:r>
            <a:r>
              <a:rPr lang="el-GR" sz="2000" b="1" baseline="30000" dirty="0">
                <a:solidFill>
                  <a:srgbClr val="0070C0"/>
                </a:solidFill>
                <a:latin typeface="Times New Roman" pitchFamily="18" charset="0"/>
                <a:cs typeface="Times New Roman" pitchFamily="18" charset="0"/>
              </a:rPr>
              <a:t>τ</a:t>
            </a:r>
            <a:endParaRPr lang="en-US" sz="2000" b="1" baseline="30000" dirty="0">
              <a:solidFill>
                <a:srgbClr val="0070C0"/>
              </a:solidFill>
              <a:latin typeface="Times New Roman" pitchFamily="18" charset="0"/>
              <a:cs typeface="Times New Roman" pitchFamily="18" charset="0"/>
            </a:endParaRPr>
          </a:p>
          <a:p>
            <a:pPr marL="342900" indent="-342900">
              <a:spcBef>
                <a:spcPct val="20000"/>
              </a:spcBef>
            </a:pPr>
            <a:endParaRPr lang="en-US" sz="2000" i="1" dirty="0">
              <a:latin typeface="Times New Roman" pitchFamily="18" charset="0"/>
              <a:cs typeface="Arial" charset="0"/>
            </a:endParaRPr>
          </a:p>
          <a:p>
            <a:pPr marL="342900" indent="-342900">
              <a:spcBef>
                <a:spcPct val="20000"/>
              </a:spcBef>
              <a:buFontTx/>
              <a:buChar char="•"/>
            </a:pPr>
            <a:r>
              <a:rPr lang="en-US" sz="2400" dirty="0">
                <a:latin typeface="+mj-lt"/>
                <a:cs typeface="Arial" charset="0"/>
              </a:rPr>
              <a:t>In short, </a:t>
            </a:r>
            <a:r>
              <a:rPr lang="en-US" sz="2400" dirty="0" smtClean="0">
                <a:latin typeface="+mj-lt"/>
                <a:cs typeface="Arial" charset="0"/>
              </a:rPr>
              <a:t>if </a:t>
            </a:r>
            <a:r>
              <a:rPr lang="en-US" sz="2400" dirty="0">
                <a:latin typeface="+mj-lt"/>
                <a:cs typeface="Arial" charset="0"/>
              </a:rPr>
              <a:t>flip-flop samples </a:t>
            </a:r>
            <a:r>
              <a:rPr lang="en-US" sz="2400" dirty="0" smtClean="0">
                <a:latin typeface="+mj-lt"/>
                <a:cs typeface="Arial" charset="0"/>
              </a:rPr>
              <a:t>metastable </a:t>
            </a:r>
            <a:r>
              <a:rPr lang="en-US" sz="2400" dirty="0">
                <a:latin typeface="+mj-lt"/>
                <a:cs typeface="Arial" charset="0"/>
              </a:rPr>
              <a:t>input, if you wait long enough (</a:t>
            </a:r>
            <a:r>
              <a:rPr lang="en-US" sz="2400" i="1" dirty="0">
                <a:latin typeface="+mj-lt"/>
                <a:cs typeface="Arial" charset="0"/>
              </a:rPr>
              <a:t>t</a:t>
            </a:r>
            <a:r>
              <a:rPr lang="en-US" sz="2400" dirty="0">
                <a:latin typeface="+mj-lt"/>
                <a:cs typeface="Arial" charset="0"/>
              </a:rPr>
              <a:t>), the output will have resolved to 1 or 0 with high probability.</a:t>
            </a:r>
          </a:p>
          <a:p>
            <a:pPr marL="342900" indent="-342900">
              <a:spcBef>
                <a:spcPct val="20000"/>
              </a:spcBef>
            </a:pPr>
            <a:endParaRPr lang="el-GR" sz="2400" baseline="30000"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4409017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3461"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2300944689"/>
              </p:ext>
            </p:extLst>
          </p:nvPr>
        </p:nvGraphicFramePr>
        <p:xfrm>
          <a:off x="3352800" y="3581400"/>
          <a:ext cx="2057400" cy="1854200"/>
        </p:xfrm>
        <a:graphic>
          <a:graphicData uri="http://schemas.openxmlformats.org/presentationml/2006/ole">
            <mc:AlternateContent xmlns:mc="http://schemas.openxmlformats.org/markup-compatibility/2006">
              <mc:Choice xmlns:v="urn:schemas-microsoft-com:vml" Requires="v">
                <p:oleObj spid="_x0000_s191517" name="VISIO" r:id="rId8" imgW="828720" imgH="780840" progId="Visio.Drawing.6">
                  <p:embed/>
                </p:oleObj>
              </mc:Choice>
              <mc:Fallback>
                <p:oleObj name="VISIO" r:id="rId8" imgW="828720" imgH="7808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581400"/>
                        <a:ext cx="2057400" cy="1854200"/>
                      </a:xfrm>
                      <a:prstGeom prst="rect">
                        <a:avLst/>
                      </a:prstGeom>
                    </p:spPr>
                  </p:pic>
                </p:oleObj>
              </mc:Fallback>
            </mc:AlternateContent>
          </a:graphicData>
        </a:graphic>
      </p:graphicFrame>
      <p:sp>
        <p:nvSpPr>
          <p:cNvPr id="10434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346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3462" name="Rectangle 6"/>
          <p:cNvSpPr>
            <a:spLocks noChangeArrowheads="1"/>
          </p:cNvSpPr>
          <p:nvPr>
            <p:custDataLst>
              <p:tags r:id="rId5"/>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mj-lt"/>
                <a:cs typeface="Arial" charset="0"/>
              </a:rPr>
              <a:t>Asynchronous inputs </a:t>
            </a:r>
            <a:r>
              <a:rPr lang="en-US" sz="2400" b="1" dirty="0" smtClean="0">
                <a:latin typeface="+mj-lt"/>
                <a:cs typeface="Arial" charset="0"/>
              </a:rPr>
              <a:t>are </a:t>
            </a:r>
            <a:r>
              <a:rPr lang="en-US" sz="2400" b="1" dirty="0">
                <a:latin typeface="+mj-lt"/>
                <a:cs typeface="Arial" charset="0"/>
              </a:rPr>
              <a:t>inevitable </a:t>
            </a:r>
            <a:r>
              <a:rPr lang="en-US" sz="2400" dirty="0">
                <a:latin typeface="+mj-lt"/>
                <a:cs typeface="Arial" charset="0"/>
              </a:rPr>
              <a:t>(user interfaces, systems with different clocks interacting, etc</a:t>
            </a:r>
            <a:r>
              <a:rPr lang="en-US" sz="2400" dirty="0" smtClean="0">
                <a:latin typeface="+mj-lt"/>
                <a:cs typeface="Arial" charset="0"/>
              </a:rPr>
              <a:t>.)</a:t>
            </a:r>
            <a:endParaRPr lang="en-US" sz="2400" dirty="0">
              <a:latin typeface="+mj-lt"/>
              <a:cs typeface="Arial" charset="0"/>
            </a:endParaRPr>
          </a:p>
          <a:p>
            <a:pPr marL="342900" indent="-342900">
              <a:spcBef>
                <a:spcPct val="20000"/>
              </a:spcBef>
              <a:buFontTx/>
              <a:buChar char="•"/>
            </a:pPr>
            <a:r>
              <a:rPr lang="en-US" sz="2400" b="1" dirty="0" smtClean="0">
                <a:latin typeface="+mj-lt"/>
                <a:cs typeface="Arial" charset="0"/>
              </a:rPr>
              <a:t>Synchronizer goal: </a:t>
            </a:r>
            <a:r>
              <a:rPr lang="en-US" sz="2400" dirty="0" smtClean="0">
                <a:latin typeface="+mj-lt"/>
                <a:cs typeface="Arial" charset="0"/>
              </a:rPr>
              <a:t>make </a:t>
            </a:r>
            <a:r>
              <a:rPr lang="en-US" sz="2400" dirty="0">
                <a:latin typeface="+mj-lt"/>
                <a:cs typeface="Arial" charset="0"/>
              </a:rPr>
              <a:t>the probability of failure (the output </a:t>
            </a:r>
            <a:r>
              <a:rPr lang="en-US" sz="2400" i="1" dirty="0">
                <a:latin typeface="+mj-lt"/>
                <a:cs typeface="Arial" charset="0"/>
              </a:rPr>
              <a:t>Q</a:t>
            </a:r>
            <a:r>
              <a:rPr lang="en-US" sz="2400" dirty="0">
                <a:latin typeface="+mj-lt"/>
                <a:cs typeface="Arial" charset="0"/>
              </a:rPr>
              <a:t> still being metastable) </a:t>
            </a:r>
            <a:r>
              <a:rPr lang="en-US" sz="2400" dirty="0" smtClean="0">
                <a:latin typeface="+mj-lt"/>
                <a:cs typeface="Arial" charset="0"/>
              </a:rPr>
              <a:t>low</a:t>
            </a:r>
            <a:endParaRPr lang="en-US" sz="2400" dirty="0">
              <a:latin typeface="+mj-lt"/>
              <a:cs typeface="Arial" charset="0"/>
            </a:endParaRPr>
          </a:p>
          <a:p>
            <a:pPr marL="342900" indent="-342900">
              <a:spcBef>
                <a:spcPct val="20000"/>
              </a:spcBef>
              <a:buFontTx/>
              <a:buChar char="•"/>
            </a:pPr>
            <a:r>
              <a:rPr lang="en-US" sz="2400" dirty="0" smtClean="0">
                <a:latin typeface="+mj-lt"/>
                <a:cs typeface="Arial" charset="0"/>
              </a:rPr>
              <a:t>Synchronizer cannot </a:t>
            </a:r>
            <a:r>
              <a:rPr lang="en-US" sz="2400" dirty="0">
                <a:latin typeface="+mj-lt"/>
                <a:cs typeface="Arial" charset="0"/>
              </a:rPr>
              <a:t>make the probability of failure </a:t>
            </a:r>
            <a:r>
              <a:rPr lang="en-US" sz="2400" dirty="0" smtClean="0">
                <a:latin typeface="+mj-lt"/>
                <a:cs typeface="Arial" charset="0"/>
              </a:rPr>
              <a:t>0</a:t>
            </a:r>
            <a:endParaRPr lang="en-US" sz="2000" baseline="30000" dirty="0">
              <a:solidFill>
                <a:schemeClr val="accent2"/>
              </a:solidFill>
              <a:latin typeface="+mj-lt"/>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Synchronizers</a:t>
            </a:r>
            <a:endParaRPr lang="en-US" sz="4400" dirty="0">
              <a:solidFill>
                <a:schemeClr val="bg1"/>
              </a:solidFill>
              <a:latin typeface="+mj-lt"/>
            </a:endParaRPr>
          </a:p>
        </p:txBody>
      </p:sp>
    </p:spTree>
    <p:extLst>
      <p:ext uri="{BB962C8B-B14F-4D97-AF65-F5344CB8AC3E}">
        <p14:creationId xmlns:p14="http://schemas.microsoft.com/office/powerpoint/2010/main" val="2160343124"/>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488"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61732097"/>
              </p:ext>
            </p:extLst>
          </p:nvPr>
        </p:nvGraphicFramePr>
        <p:xfrm>
          <a:off x="2209800" y="2514600"/>
          <a:ext cx="4724400" cy="4073525"/>
        </p:xfrm>
        <a:graphic>
          <a:graphicData uri="http://schemas.openxmlformats.org/presentationml/2006/ole">
            <mc:AlternateContent xmlns:mc="http://schemas.openxmlformats.org/markup-compatibility/2006">
              <mc:Choice xmlns:v="urn:schemas-microsoft-com:vml" Requires="v">
                <p:oleObj spid="_x0000_s192541"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2514600"/>
                        <a:ext cx="4724400" cy="4073525"/>
                      </a:xfrm>
                      <a:prstGeom prst="rect">
                        <a:avLst/>
                      </a:prstGeom>
                    </p:spPr>
                  </p:pic>
                </p:oleObj>
              </mc:Fallback>
            </mc:AlternateContent>
          </a:graphicData>
        </a:graphic>
      </p:graphicFrame>
      <p:sp>
        <p:nvSpPr>
          <p:cNvPr id="10444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44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6" name="Rectangle 6"/>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9" name="Rectangle 9"/>
          <p:cNvSpPr>
            <a:spLocks noChangeArrowheads="1"/>
          </p:cNvSpPr>
          <p:nvPr>
            <p:custDataLst>
              <p:tags r:id="rId6"/>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mj-lt"/>
                <a:cs typeface="Arial" charset="0"/>
              </a:rPr>
              <a:t>Synchronizer: built </a:t>
            </a:r>
            <a:r>
              <a:rPr lang="en-US" sz="2600" dirty="0">
                <a:latin typeface="+mj-lt"/>
                <a:cs typeface="Arial" charset="0"/>
              </a:rPr>
              <a:t>with two back-to-back </a:t>
            </a:r>
            <a:r>
              <a:rPr lang="en-US" sz="2600" dirty="0" smtClean="0">
                <a:latin typeface="+mj-lt"/>
                <a:cs typeface="Arial" charset="0"/>
              </a:rPr>
              <a:t>flip-flops</a:t>
            </a:r>
            <a:endParaRPr lang="en-US" sz="2600" dirty="0">
              <a:latin typeface="+mj-lt"/>
              <a:cs typeface="Arial" charset="0"/>
            </a:endParaRPr>
          </a:p>
          <a:p>
            <a:pPr marL="342900" indent="-342900">
              <a:spcBef>
                <a:spcPct val="20000"/>
              </a:spcBef>
              <a:buFontTx/>
              <a:buChar char="•"/>
            </a:pPr>
            <a:r>
              <a:rPr lang="en-US" sz="2600" dirty="0" smtClean="0">
                <a:latin typeface="+mj-lt"/>
                <a:cs typeface="Arial" charset="0"/>
              </a:rPr>
              <a:t>Suppose D is transitioning when sampled by F1</a:t>
            </a:r>
          </a:p>
          <a:p>
            <a:pPr marL="342900" indent="-342900">
              <a:spcBef>
                <a:spcPct val="20000"/>
              </a:spcBef>
              <a:buFontTx/>
              <a:buChar char="•"/>
            </a:pPr>
            <a:r>
              <a:rPr lang="en-US" sz="2600" dirty="0" smtClean="0">
                <a:latin typeface="+mj-lt"/>
                <a:cs typeface="Arial" charset="0"/>
              </a:rPr>
              <a:t>Internal </a:t>
            </a:r>
            <a:r>
              <a:rPr lang="en-US" sz="2600" dirty="0">
                <a:latin typeface="+mj-lt"/>
                <a:cs typeface="Arial" charset="0"/>
              </a:rPr>
              <a:t>signal D2 </a:t>
            </a:r>
            <a:r>
              <a:rPr lang="en-US" sz="2600" dirty="0" smtClean="0">
                <a:latin typeface="+mj-lt"/>
                <a:cs typeface="Arial" charset="0"/>
              </a:rPr>
              <a:t>has </a:t>
            </a:r>
            <a:r>
              <a:rPr lang="en-US" sz="2600" dirty="0">
                <a:latin typeface="+mj-lt"/>
                <a:cs typeface="Arial" charset="0"/>
              </a:rPr>
              <a:t>(</a:t>
            </a:r>
            <a:r>
              <a:rPr lang="en-US" sz="2600" i="1" dirty="0" err="1">
                <a:latin typeface="+mj-lt"/>
                <a:cs typeface="Arial" charset="0"/>
              </a:rPr>
              <a:t>T</a:t>
            </a:r>
            <a:r>
              <a:rPr lang="en-US" sz="2600" i="1" baseline="-25000" dirty="0" err="1">
                <a:latin typeface="+mj-lt"/>
                <a:cs typeface="Arial" charset="0"/>
              </a:rPr>
              <a:t>c</a:t>
            </a:r>
            <a:r>
              <a:rPr lang="en-US" sz="2600" dirty="0">
                <a:latin typeface="+mj-lt"/>
                <a:cs typeface="Arial" charset="0"/>
              </a:rPr>
              <a:t> - </a:t>
            </a:r>
            <a:r>
              <a:rPr lang="en-US" sz="2600" i="1" dirty="0" err="1">
                <a:latin typeface="+mj-lt"/>
                <a:cs typeface="Arial" charset="0"/>
              </a:rPr>
              <a:t>t</a:t>
            </a:r>
            <a:r>
              <a:rPr lang="en-US" sz="2600" baseline="-25000" dirty="0" err="1">
                <a:latin typeface="+mj-lt"/>
                <a:cs typeface="Arial" charset="0"/>
              </a:rPr>
              <a:t>setup</a:t>
            </a:r>
            <a:r>
              <a:rPr lang="en-US" sz="2600" dirty="0">
                <a:latin typeface="+mj-lt"/>
                <a:cs typeface="Arial" charset="0"/>
              </a:rPr>
              <a:t>) </a:t>
            </a:r>
            <a:r>
              <a:rPr lang="en-US" sz="2600" dirty="0" smtClean="0">
                <a:latin typeface="+mj-lt"/>
                <a:cs typeface="Arial" charset="0"/>
              </a:rPr>
              <a:t>time to resolve to </a:t>
            </a:r>
            <a:r>
              <a:rPr lang="en-US" sz="2600" dirty="0">
                <a:latin typeface="+mj-lt"/>
                <a:cs typeface="Arial" charset="0"/>
              </a:rPr>
              <a:t>1 or </a:t>
            </a:r>
            <a:r>
              <a:rPr lang="en-US" sz="2600" dirty="0" smtClean="0">
                <a:latin typeface="+mj-lt"/>
                <a:cs typeface="Arial" charset="0"/>
              </a:rPr>
              <a:t>0</a:t>
            </a:r>
            <a:endParaRPr lang="en-US" sz="2600" dirty="0">
              <a:latin typeface="+mj-lt"/>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Internals</a:t>
            </a:r>
            <a:endParaRPr lang="en-US" sz="4400" dirty="0">
              <a:solidFill>
                <a:schemeClr val="bg1"/>
              </a:solidFill>
              <a:latin typeface="+mj-lt"/>
            </a:endParaRPr>
          </a:p>
        </p:txBody>
      </p:sp>
    </p:spTree>
    <p:extLst>
      <p:ext uri="{BB962C8B-B14F-4D97-AF65-F5344CB8AC3E}">
        <p14:creationId xmlns:p14="http://schemas.microsoft.com/office/powerpoint/2010/main" val="1997734218"/>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66"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3539372448"/>
              </p:ext>
            </p:extLst>
          </p:nvPr>
        </p:nvGraphicFramePr>
        <p:xfrm>
          <a:off x="1981200" y="2209800"/>
          <a:ext cx="5029200" cy="4335462"/>
        </p:xfrm>
        <a:graphic>
          <a:graphicData uri="http://schemas.openxmlformats.org/presentationml/2006/ole">
            <mc:AlternateContent xmlns:mc="http://schemas.openxmlformats.org/markup-compatibility/2006">
              <mc:Choice xmlns:v="urn:schemas-microsoft-com:vml" Requires="v">
                <p:oleObj spid="_x0000_s193564"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2209800"/>
                        <a:ext cx="5029200" cy="4335462"/>
                      </a:xfrm>
                      <a:prstGeom prst="rect">
                        <a:avLst/>
                      </a:prstGeom>
                    </p:spPr>
                  </p:pic>
                </p:oleObj>
              </mc:Fallback>
            </mc:AlternateContent>
          </a:graphicData>
        </a:graphic>
      </p:graphicFrame>
      <p:sp>
        <p:nvSpPr>
          <p:cNvPr id="10649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496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5"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8" name="Rectangle 8"/>
          <p:cNvSpPr>
            <a:spLocks noChangeArrowheads="1"/>
          </p:cNvSpPr>
          <p:nvPr>
            <p:custDataLst>
              <p:tags r:id="rId6"/>
            </p:custDataLst>
          </p:nvPr>
        </p:nvSpPr>
        <p:spPr bwMode="auto">
          <a:xfrm>
            <a:off x="914400" y="1143000"/>
            <a:ext cx="8077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600" dirty="0">
                <a:latin typeface="Times New Roman" pitchFamily="18" charset="0"/>
                <a:cs typeface="Arial" charset="0"/>
              </a:rPr>
              <a:t>Fo</a:t>
            </a:r>
            <a:r>
              <a:rPr lang="en-US" sz="2600" dirty="0">
                <a:latin typeface="+mj-lt"/>
                <a:cs typeface="Arial" charset="0"/>
              </a:rPr>
              <a:t>r each sample, </a:t>
            </a:r>
            <a:r>
              <a:rPr lang="en-US" sz="2600" dirty="0" smtClean="0">
                <a:latin typeface="+mj-lt"/>
                <a:cs typeface="Arial" charset="0"/>
              </a:rPr>
              <a:t>probability </a:t>
            </a:r>
            <a:r>
              <a:rPr lang="en-US" sz="2600" dirty="0">
                <a:latin typeface="+mj-lt"/>
                <a:cs typeface="Arial" charset="0"/>
              </a:rPr>
              <a:t>of failure </a:t>
            </a:r>
            <a:r>
              <a:rPr lang="en-US" sz="2600" dirty="0" smtClean="0">
                <a:latin typeface="+mj-lt"/>
                <a:cs typeface="Arial" charset="0"/>
              </a:rPr>
              <a:t>is</a:t>
            </a:r>
            <a:r>
              <a:rPr lang="en-US" sz="2600" dirty="0">
                <a:latin typeface="+mj-lt"/>
                <a:cs typeface="Arial" charset="0"/>
              </a:rPr>
              <a:t>:</a:t>
            </a:r>
          </a:p>
          <a:p>
            <a:pPr marL="342900" indent="-342900">
              <a:spcBef>
                <a:spcPct val="20000"/>
              </a:spcBef>
            </a:pPr>
            <a:r>
              <a:rPr lang="en-US" sz="2000" dirty="0">
                <a:latin typeface="Times New Roman" pitchFamily="18" charset="0"/>
                <a:cs typeface="Arial" charset="0"/>
              </a:rPr>
              <a:t>                   </a:t>
            </a:r>
            <a:r>
              <a:rPr lang="en-US" sz="3200" b="1" dirty="0">
                <a:latin typeface="Times New Roman" pitchFamily="18" charset="0"/>
                <a:cs typeface="Arial" charset="0"/>
              </a:rPr>
              <a:t>P(failure) = (</a:t>
            </a:r>
            <a:r>
              <a:rPr lang="en-US" sz="3200" b="1" i="1" dirty="0">
                <a:latin typeface="Times New Roman" pitchFamily="18" charset="0"/>
                <a:cs typeface="Arial" charset="0"/>
              </a:rPr>
              <a:t>T</a:t>
            </a:r>
            <a:r>
              <a:rPr lang="en-US" sz="3200" b="1" baseline="-25000" dirty="0">
                <a:latin typeface="Times New Roman" pitchFamily="18" charset="0"/>
                <a:cs typeface="Arial" charset="0"/>
              </a:rPr>
              <a:t>0</a:t>
            </a:r>
            <a:r>
              <a:rPr lang="en-US" sz="3200" b="1" dirty="0">
                <a:latin typeface="Times New Roman" pitchFamily="18" charset="0"/>
                <a:cs typeface="Arial" charset="0"/>
              </a:rPr>
              <a:t>/</a:t>
            </a:r>
            <a:r>
              <a:rPr lang="en-US" sz="3200" b="1" i="1" dirty="0" err="1">
                <a:latin typeface="Times New Roman" pitchFamily="18" charset="0"/>
                <a:cs typeface="Arial" charset="0"/>
              </a:rPr>
              <a:t>T</a:t>
            </a:r>
            <a:r>
              <a:rPr lang="en-US" sz="3200" b="1" i="1" baseline="-25000" dirty="0" err="1">
                <a:latin typeface="Times New Roman" pitchFamily="18" charset="0"/>
                <a:cs typeface="Arial" charset="0"/>
              </a:rPr>
              <a:t>c</a:t>
            </a:r>
            <a:r>
              <a:rPr lang="en-US" sz="3200" b="1" i="1" baseline="-25000" dirty="0">
                <a:latin typeface="Times New Roman" pitchFamily="18" charset="0"/>
                <a:cs typeface="Arial" charset="0"/>
              </a:rPr>
              <a:t> </a:t>
            </a:r>
            <a:r>
              <a:rPr lang="en-US" sz="3200" b="1" dirty="0">
                <a:latin typeface="Times New Roman" pitchFamily="18" charset="0"/>
                <a:cs typeface="Arial" charset="0"/>
              </a:rPr>
              <a:t>) e</a:t>
            </a:r>
            <a:r>
              <a:rPr lang="en-US" sz="3200" b="1" baseline="30000" dirty="0">
                <a:latin typeface="Times New Roman" pitchFamily="18" charset="0"/>
                <a:cs typeface="Arial" charset="0"/>
              </a:rPr>
              <a:t>-</a:t>
            </a:r>
            <a:r>
              <a:rPr lang="en-US" sz="3200" b="1" i="1" baseline="30000" dirty="0" smtClean="0">
                <a:latin typeface="Times New Roman" pitchFamily="18" charset="0"/>
                <a:cs typeface="Arial" charset="0"/>
              </a:rPr>
              <a:t>(</a:t>
            </a:r>
            <a:r>
              <a:rPr lang="en-US" sz="3200" b="1" i="1" baseline="30000" dirty="0" err="1" smtClean="0">
                <a:latin typeface="Times New Roman" pitchFamily="18" charset="0"/>
                <a:cs typeface="Arial" charset="0"/>
              </a:rPr>
              <a:t>T</a:t>
            </a:r>
            <a:r>
              <a:rPr lang="en-US" sz="2000" b="1" i="1" baseline="30000" dirty="0" err="1" smtClean="0">
                <a:latin typeface="Times New Roman" pitchFamily="18" charset="0"/>
                <a:cs typeface="Arial" charset="0"/>
              </a:rPr>
              <a:t>c</a:t>
            </a:r>
            <a:r>
              <a:rPr lang="en-US" sz="3200" b="1" i="1" baseline="-25000" dirty="0" smtClean="0">
                <a:latin typeface="Times New Roman" pitchFamily="18" charset="0"/>
                <a:cs typeface="Arial" charset="0"/>
              </a:rPr>
              <a:t> </a:t>
            </a:r>
            <a:r>
              <a:rPr lang="en-US" sz="3200" b="1" i="1" baseline="30000" dirty="0">
                <a:latin typeface="Times New Roman" pitchFamily="18" charset="0"/>
                <a:cs typeface="Arial" charset="0"/>
              </a:rPr>
              <a:t>-  </a:t>
            </a:r>
            <a:r>
              <a:rPr lang="en-US" sz="3200" b="1" i="1" baseline="30000" dirty="0" err="1" smtClean="0">
                <a:latin typeface="Times New Roman" pitchFamily="18" charset="0"/>
                <a:cs typeface="Arial" charset="0"/>
              </a:rPr>
              <a:t>t</a:t>
            </a:r>
            <a:r>
              <a:rPr lang="en-US" sz="2000" b="1" i="1" baseline="30000" dirty="0" err="1" smtClean="0">
                <a:latin typeface="Times New Roman" pitchFamily="18" charset="0"/>
                <a:cs typeface="Arial" charset="0"/>
              </a:rPr>
              <a:t>setup</a:t>
            </a:r>
            <a:r>
              <a:rPr lang="en-US" sz="3200" b="1" i="1" baseline="30000" dirty="0" smtClean="0">
                <a:latin typeface="Times New Roman" pitchFamily="18" charset="0"/>
                <a:cs typeface="Arial" charset="0"/>
              </a:rPr>
              <a:t>)</a:t>
            </a:r>
            <a:r>
              <a:rPr lang="en-US" sz="3200" b="1" baseline="30000" dirty="0" smtClean="0">
                <a:latin typeface="Times New Roman" pitchFamily="18" charset="0"/>
                <a:cs typeface="Arial" charset="0"/>
              </a:rPr>
              <a:t>/</a:t>
            </a:r>
            <a:r>
              <a:rPr lang="el-GR" sz="3200" b="1" baseline="30000" dirty="0">
                <a:latin typeface="Times New Roman" pitchFamily="18" charset="0"/>
                <a:cs typeface="Times New Roman" pitchFamily="18" charset="0"/>
              </a:rPr>
              <a:t>τ</a:t>
            </a:r>
            <a:endParaRPr lang="en-US" sz="3200" b="1" baseline="30000" dirty="0">
              <a:latin typeface="Times New Roman" pitchFamily="18" charset="0"/>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Probability of Failure</a:t>
            </a:r>
            <a:endParaRPr lang="en-US" sz="4400" dirty="0">
              <a:solidFill>
                <a:schemeClr val="bg1"/>
              </a:solidFill>
              <a:latin typeface="+mj-lt"/>
            </a:endParaRPr>
          </a:p>
        </p:txBody>
      </p:sp>
    </p:spTree>
    <p:extLst>
      <p:ext uri="{BB962C8B-B14F-4D97-AF65-F5344CB8AC3E}">
        <p14:creationId xmlns:p14="http://schemas.microsoft.com/office/powerpoint/2010/main" val="1151633807"/>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5988"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89"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91" name="Rectangle 7"/>
          <p:cNvSpPr>
            <a:spLocks noChangeArrowheads="1"/>
          </p:cNvSpPr>
          <p:nvPr>
            <p:custDataLst>
              <p:tags r:id="rId4"/>
            </p:custDataLst>
          </p:nvPr>
        </p:nvSpPr>
        <p:spPr bwMode="auto">
          <a:xfrm>
            <a:off x="914400" y="12954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mj-lt"/>
                <a:cs typeface="Arial" charset="0"/>
              </a:rPr>
              <a:t>If </a:t>
            </a:r>
            <a:r>
              <a:rPr lang="en-US" sz="2600" dirty="0" smtClean="0">
                <a:latin typeface="+mj-lt"/>
                <a:cs typeface="Arial" charset="0"/>
              </a:rPr>
              <a:t>asynchronous </a:t>
            </a:r>
            <a:r>
              <a:rPr lang="en-US" sz="2600" dirty="0">
                <a:latin typeface="+mj-lt"/>
                <a:cs typeface="Arial" charset="0"/>
              </a:rPr>
              <a:t>input changes once per second, </a:t>
            </a:r>
            <a:r>
              <a:rPr lang="en-US" sz="2600" dirty="0" smtClean="0">
                <a:latin typeface="+mj-lt"/>
                <a:cs typeface="Arial" charset="0"/>
              </a:rPr>
              <a:t>probability </a:t>
            </a:r>
            <a:r>
              <a:rPr lang="en-US" sz="2600" dirty="0">
                <a:latin typeface="+mj-lt"/>
                <a:cs typeface="Arial" charset="0"/>
              </a:rPr>
              <a:t>of failure per second </a:t>
            </a:r>
            <a:r>
              <a:rPr lang="en-US" sz="2600" dirty="0" smtClean="0">
                <a:latin typeface="+mj-lt"/>
                <a:cs typeface="Arial" charset="0"/>
              </a:rPr>
              <a:t>is </a:t>
            </a:r>
            <a:r>
              <a:rPr lang="en-US" sz="2600" i="1" dirty="0" smtClean="0">
                <a:latin typeface="+mj-lt"/>
                <a:cs typeface="Arial" charset="0"/>
              </a:rPr>
              <a:t>P</a:t>
            </a:r>
            <a:r>
              <a:rPr lang="en-US" sz="2600" dirty="0" smtClean="0">
                <a:latin typeface="+mj-lt"/>
                <a:cs typeface="Arial" charset="0"/>
              </a:rPr>
              <a:t>(failure</a:t>
            </a:r>
            <a:r>
              <a:rPr lang="en-US" sz="2600" dirty="0">
                <a:latin typeface="+mj-lt"/>
                <a:cs typeface="Arial" charset="0"/>
              </a:rPr>
              <a:t>).</a:t>
            </a:r>
          </a:p>
          <a:p>
            <a:pPr marL="342900" indent="-342900">
              <a:spcBef>
                <a:spcPct val="20000"/>
              </a:spcBef>
              <a:buFontTx/>
              <a:buChar char="•"/>
            </a:pPr>
            <a:r>
              <a:rPr lang="en-US" sz="2600" dirty="0" smtClean="0">
                <a:latin typeface="+mj-lt"/>
                <a:cs typeface="Arial" charset="0"/>
              </a:rPr>
              <a:t>If input </a:t>
            </a:r>
            <a:r>
              <a:rPr lang="en-US" sz="2600" dirty="0">
                <a:latin typeface="+mj-lt"/>
                <a:cs typeface="Arial" charset="0"/>
              </a:rPr>
              <a:t>changes </a:t>
            </a:r>
            <a:r>
              <a:rPr lang="en-US" sz="2600" i="1" dirty="0">
                <a:latin typeface="+mj-lt"/>
                <a:cs typeface="Arial" charset="0"/>
              </a:rPr>
              <a:t>N</a:t>
            </a:r>
            <a:r>
              <a:rPr lang="en-US" sz="2600" dirty="0">
                <a:latin typeface="+mj-lt"/>
                <a:cs typeface="Arial" charset="0"/>
              </a:rPr>
              <a:t> times per second, </a:t>
            </a:r>
            <a:r>
              <a:rPr lang="en-US" sz="2600" dirty="0" smtClean="0">
                <a:latin typeface="+mj-lt"/>
                <a:cs typeface="Arial" charset="0"/>
              </a:rPr>
              <a:t>probability </a:t>
            </a:r>
            <a:r>
              <a:rPr lang="en-US" sz="2600" dirty="0">
                <a:latin typeface="+mj-lt"/>
                <a:cs typeface="Arial" charset="0"/>
              </a:rPr>
              <a:t>of failure per second </a:t>
            </a:r>
            <a:r>
              <a:rPr lang="en-US" sz="2600" dirty="0" smtClean="0">
                <a:latin typeface="+mj-lt"/>
                <a:cs typeface="Arial" charset="0"/>
              </a:rPr>
              <a:t>is</a:t>
            </a:r>
            <a:r>
              <a:rPr lang="en-US" sz="2600" dirty="0">
                <a:latin typeface="+mj-lt"/>
                <a:cs typeface="Arial" charset="0"/>
              </a:rPr>
              <a:t>:</a:t>
            </a:r>
          </a:p>
          <a:p>
            <a:pPr marL="342900" indent="-342900">
              <a:spcBef>
                <a:spcPct val="20000"/>
              </a:spcBef>
            </a:pPr>
            <a:r>
              <a:rPr lang="en-US" sz="2000" dirty="0">
                <a:solidFill>
                  <a:srgbClr val="0070C0"/>
                </a:solidFill>
                <a:latin typeface="Times New Roman" pitchFamily="18" charset="0"/>
                <a:cs typeface="Arial" charset="0"/>
              </a:rPr>
              <a:t>         </a:t>
            </a:r>
            <a:r>
              <a:rPr lang="en-US" sz="3200" b="1" i="1" dirty="0">
                <a:solidFill>
                  <a:srgbClr val="0070C0"/>
                </a:solidFill>
                <a:latin typeface="Times New Roman" pitchFamily="18" charset="0"/>
                <a:cs typeface="Arial" charset="0"/>
              </a:rPr>
              <a:t>P</a:t>
            </a:r>
            <a:r>
              <a:rPr lang="en-US" sz="3200" b="1" dirty="0">
                <a:solidFill>
                  <a:srgbClr val="0070C0"/>
                </a:solidFill>
                <a:latin typeface="Times New Roman" pitchFamily="18" charset="0"/>
                <a:cs typeface="Arial" charset="0"/>
              </a:rPr>
              <a:t>(failure)/second = (</a:t>
            </a:r>
            <a:r>
              <a:rPr lang="en-US" sz="3200" b="1" i="1" dirty="0">
                <a:solidFill>
                  <a:srgbClr val="0070C0"/>
                </a:solidFill>
                <a:latin typeface="Times New Roman" pitchFamily="18" charset="0"/>
                <a:cs typeface="Arial" charset="0"/>
              </a:rPr>
              <a:t>NT</a:t>
            </a:r>
            <a:r>
              <a:rPr lang="en-US" sz="3200" b="1" baseline="-25000" dirty="0">
                <a:solidFill>
                  <a:srgbClr val="0070C0"/>
                </a:solidFill>
                <a:latin typeface="Times New Roman" pitchFamily="18" charset="0"/>
                <a:cs typeface="Arial" charset="0"/>
              </a:rPr>
              <a:t>0</a:t>
            </a:r>
            <a:r>
              <a:rPr lang="en-US" sz="3200" b="1" dirty="0">
                <a:solidFill>
                  <a:srgbClr val="0070C0"/>
                </a:solidFill>
                <a:latin typeface="Times New Roman" pitchFamily="18" charset="0"/>
                <a:cs typeface="Arial" charset="0"/>
              </a:rPr>
              <a:t>/</a:t>
            </a:r>
            <a:r>
              <a:rPr lang="en-US" sz="3200" b="1" i="1" dirty="0" err="1">
                <a:solidFill>
                  <a:srgbClr val="0070C0"/>
                </a:solidFill>
                <a:latin typeface="Times New Roman" pitchFamily="18" charset="0"/>
                <a:cs typeface="Arial" charset="0"/>
              </a:rPr>
              <a:t>T</a:t>
            </a:r>
            <a:r>
              <a:rPr lang="en-US" sz="3200" b="1" i="1" baseline="-25000" dirty="0" err="1">
                <a:solidFill>
                  <a:srgbClr val="0070C0"/>
                </a:solidFill>
                <a:latin typeface="Times New Roman" pitchFamily="18" charset="0"/>
                <a:cs typeface="Arial" charset="0"/>
              </a:rPr>
              <a:t>c</a:t>
            </a:r>
            <a:r>
              <a:rPr lang="en-US" sz="3200" b="1" dirty="0">
                <a:solidFill>
                  <a:srgbClr val="0070C0"/>
                </a:solidFill>
                <a:latin typeface="Times New Roman" pitchFamily="18" charset="0"/>
                <a:cs typeface="Arial" charset="0"/>
              </a:rPr>
              <a:t>) e</a:t>
            </a:r>
            <a:r>
              <a:rPr lang="en-US" sz="3200" b="1" baseline="30000" dirty="0">
                <a:solidFill>
                  <a:srgbClr val="0070C0"/>
                </a:solidFill>
                <a:latin typeface="Times New Roman" pitchFamily="18" charset="0"/>
                <a:cs typeface="Arial" charset="0"/>
              </a:rPr>
              <a:t>-</a:t>
            </a:r>
            <a:r>
              <a:rPr lang="en-US" sz="3200" b="1" i="1" baseline="30000" dirty="0">
                <a:solidFill>
                  <a:srgbClr val="0070C0"/>
                </a:solidFill>
                <a:latin typeface="Times New Roman" pitchFamily="18" charset="0"/>
                <a:cs typeface="Arial" charset="0"/>
              </a:rPr>
              <a:t>(</a:t>
            </a:r>
            <a:r>
              <a:rPr lang="en-US" sz="3200" b="1" i="1" baseline="30000" dirty="0" err="1" smtClean="0">
                <a:solidFill>
                  <a:srgbClr val="0070C0"/>
                </a:solidFill>
                <a:latin typeface="Times New Roman" pitchFamily="18" charset="0"/>
                <a:cs typeface="Arial" charset="0"/>
              </a:rPr>
              <a:t>T</a:t>
            </a:r>
            <a:r>
              <a:rPr lang="en-US" sz="2000" b="1" i="1" baseline="30000" dirty="0" err="1" smtClean="0">
                <a:solidFill>
                  <a:srgbClr val="0070C0"/>
                </a:solidFill>
                <a:latin typeface="Times New Roman" pitchFamily="18" charset="0"/>
                <a:cs typeface="Arial" charset="0"/>
              </a:rPr>
              <a:t>c</a:t>
            </a:r>
            <a:r>
              <a:rPr lang="en-US" sz="3200" b="1" i="1" baseline="-25000" dirty="0" smtClean="0">
                <a:solidFill>
                  <a:srgbClr val="0070C0"/>
                </a:solidFill>
                <a:latin typeface="Times New Roman" pitchFamily="18" charset="0"/>
                <a:cs typeface="Arial" charset="0"/>
              </a:rPr>
              <a:t> </a:t>
            </a:r>
            <a:r>
              <a:rPr lang="en-US" sz="3200" b="1" i="1" baseline="30000" dirty="0">
                <a:solidFill>
                  <a:srgbClr val="0070C0"/>
                </a:solidFill>
                <a:latin typeface="Times New Roman" pitchFamily="18" charset="0"/>
                <a:cs typeface="Arial" charset="0"/>
              </a:rPr>
              <a:t>-  </a:t>
            </a:r>
            <a:r>
              <a:rPr lang="en-US" sz="3200" b="1" i="1" baseline="30000" dirty="0" err="1" smtClean="0">
                <a:solidFill>
                  <a:srgbClr val="0070C0"/>
                </a:solidFill>
                <a:latin typeface="Times New Roman" pitchFamily="18" charset="0"/>
                <a:cs typeface="Arial" charset="0"/>
              </a:rPr>
              <a:t>t</a:t>
            </a:r>
            <a:r>
              <a:rPr lang="en-US" sz="2000" b="1" i="1" baseline="30000" dirty="0" err="1" smtClean="0">
                <a:solidFill>
                  <a:srgbClr val="0070C0"/>
                </a:solidFill>
                <a:latin typeface="Times New Roman" pitchFamily="18" charset="0"/>
                <a:cs typeface="Arial" charset="0"/>
              </a:rPr>
              <a:t>setup</a:t>
            </a:r>
            <a:r>
              <a:rPr lang="en-US" sz="3200" b="1" i="1" baseline="30000" dirty="0" smtClean="0">
                <a:solidFill>
                  <a:srgbClr val="0070C0"/>
                </a:solidFill>
                <a:latin typeface="Times New Roman" pitchFamily="18" charset="0"/>
                <a:cs typeface="Arial" charset="0"/>
              </a:rPr>
              <a:t>)</a:t>
            </a:r>
            <a:r>
              <a:rPr lang="en-US" sz="3200" b="1" baseline="30000" dirty="0" smtClean="0">
                <a:solidFill>
                  <a:srgbClr val="0070C0"/>
                </a:solidFill>
                <a:latin typeface="Times New Roman" pitchFamily="18" charset="0"/>
                <a:cs typeface="Arial" charset="0"/>
              </a:rPr>
              <a:t>/</a:t>
            </a:r>
            <a:r>
              <a:rPr lang="el-GR" sz="3200" b="1" baseline="30000" dirty="0">
                <a:solidFill>
                  <a:srgbClr val="0070C0"/>
                </a:solidFill>
                <a:latin typeface="Times New Roman" pitchFamily="18" charset="0"/>
                <a:cs typeface="Times New Roman" pitchFamily="18" charset="0"/>
              </a:rPr>
              <a:t>τ</a:t>
            </a:r>
            <a:endParaRPr lang="en-US" sz="3200" b="1" baseline="30000" dirty="0">
              <a:solidFill>
                <a:srgbClr val="0070C0"/>
              </a:solidFill>
              <a:latin typeface="Times New Roman" pitchFamily="18" charset="0"/>
              <a:cs typeface="Times New Roman" pitchFamily="18" charset="0"/>
            </a:endParaRPr>
          </a:p>
          <a:p>
            <a:pPr marL="342900" indent="-342900">
              <a:spcBef>
                <a:spcPct val="20000"/>
              </a:spcBef>
            </a:pPr>
            <a:endParaRPr lang="en-US" sz="2000" baseline="30000" dirty="0">
              <a:latin typeface="Times New Roman" pitchFamily="18" charset="0"/>
              <a:cs typeface="Times New Roman" pitchFamily="18" charset="0"/>
            </a:endParaRPr>
          </a:p>
          <a:p>
            <a:pPr marL="342900" indent="-342900">
              <a:spcBef>
                <a:spcPct val="20000"/>
              </a:spcBef>
              <a:buFontTx/>
              <a:buChar char="•"/>
            </a:pPr>
            <a:r>
              <a:rPr lang="en-US" sz="2600" dirty="0" smtClean="0">
                <a:latin typeface="+mj-lt"/>
                <a:cs typeface="Arial" charset="0"/>
              </a:rPr>
              <a:t>Synchronizer </a:t>
            </a:r>
            <a:r>
              <a:rPr lang="en-US" sz="2600" dirty="0">
                <a:latin typeface="+mj-lt"/>
                <a:cs typeface="Arial" charset="0"/>
              </a:rPr>
              <a:t>fails, on average, 1/[</a:t>
            </a:r>
            <a:r>
              <a:rPr lang="en-US" sz="2600" i="1" dirty="0">
                <a:latin typeface="+mj-lt"/>
                <a:cs typeface="Arial" charset="0"/>
              </a:rPr>
              <a:t>P</a:t>
            </a:r>
            <a:r>
              <a:rPr lang="en-US" sz="2600" dirty="0">
                <a:latin typeface="+mj-lt"/>
                <a:cs typeface="Arial" charset="0"/>
              </a:rPr>
              <a:t>(failure)/second]</a:t>
            </a:r>
          </a:p>
          <a:p>
            <a:pPr marL="342900" indent="-342900">
              <a:spcBef>
                <a:spcPct val="20000"/>
              </a:spcBef>
              <a:buFontTx/>
              <a:buChar char="•"/>
            </a:pPr>
            <a:r>
              <a:rPr lang="en-US" sz="2600" dirty="0" smtClean="0">
                <a:latin typeface="+mj-lt"/>
                <a:cs typeface="Arial" charset="0"/>
              </a:rPr>
              <a:t>Called </a:t>
            </a:r>
            <a:r>
              <a:rPr lang="en-US" sz="2600" b="1" i="1" dirty="0">
                <a:latin typeface="+mj-lt"/>
                <a:cs typeface="Arial" charset="0"/>
              </a:rPr>
              <a:t>mean time between failures</a:t>
            </a:r>
            <a:r>
              <a:rPr lang="en-US" sz="2600" dirty="0">
                <a:latin typeface="+mj-lt"/>
                <a:cs typeface="Arial" charset="0"/>
              </a:rPr>
              <a:t>, MTBF:</a:t>
            </a:r>
          </a:p>
          <a:p>
            <a:pPr marL="342900" indent="-342900">
              <a:spcBef>
                <a:spcPct val="20000"/>
              </a:spcBef>
              <a:buFontTx/>
              <a:buChar char="•"/>
            </a:pPr>
            <a:endParaRPr lang="en-US" sz="2000" dirty="0">
              <a:latin typeface="Times New Roman" pitchFamily="18" charset="0"/>
              <a:cs typeface="Arial" charset="0"/>
            </a:endParaRPr>
          </a:p>
          <a:p>
            <a:pPr marL="342900" indent="-342900">
              <a:spcBef>
                <a:spcPct val="20000"/>
              </a:spcBef>
            </a:pPr>
            <a:r>
              <a:rPr lang="en-US" b="1" dirty="0">
                <a:latin typeface="Times New Roman" pitchFamily="18" charset="0"/>
                <a:cs typeface="Arial" charset="0"/>
              </a:rPr>
              <a:t> </a:t>
            </a:r>
            <a:r>
              <a:rPr lang="en-US" sz="2800" b="1" dirty="0">
                <a:solidFill>
                  <a:srgbClr val="0070C0"/>
                </a:solidFill>
                <a:latin typeface="Times New Roman" pitchFamily="18" charset="0"/>
                <a:cs typeface="Arial" charset="0"/>
              </a:rPr>
              <a:t>MTBF = 1/[</a:t>
            </a:r>
            <a:r>
              <a:rPr lang="en-US" sz="2800" b="1" i="1" dirty="0">
                <a:solidFill>
                  <a:srgbClr val="0070C0"/>
                </a:solidFill>
                <a:latin typeface="Times New Roman" pitchFamily="18" charset="0"/>
                <a:cs typeface="Arial" charset="0"/>
              </a:rPr>
              <a:t>P</a:t>
            </a:r>
            <a:r>
              <a:rPr lang="en-US" sz="2800" b="1" dirty="0">
                <a:solidFill>
                  <a:srgbClr val="0070C0"/>
                </a:solidFill>
                <a:latin typeface="Times New Roman" pitchFamily="18" charset="0"/>
                <a:cs typeface="Arial" charset="0"/>
              </a:rPr>
              <a:t>(failure)/second] = (</a:t>
            </a:r>
            <a:r>
              <a:rPr lang="en-US" sz="2800" b="1" i="1" dirty="0" err="1">
                <a:solidFill>
                  <a:srgbClr val="0070C0"/>
                </a:solidFill>
                <a:latin typeface="Times New Roman" pitchFamily="18" charset="0"/>
                <a:cs typeface="Arial" charset="0"/>
              </a:rPr>
              <a:t>T</a:t>
            </a:r>
            <a:r>
              <a:rPr lang="en-US" sz="2800" b="1" i="1" baseline="-25000" dirty="0" err="1">
                <a:solidFill>
                  <a:srgbClr val="0070C0"/>
                </a:solidFill>
                <a:latin typeface="Times New Roman" pitchFamily="18" charset="0"/>
                <a:cs typeface="Arial" charset="0"/>
              </a:rPr>
              <a:t>c</a:t>
            </a:r>
            <a:r>
              <a:rPr lang="en-US" sz="2800" b="1" dirty="0">
                <a:solidFill>
                  <a:srgbClr val="0070C0"/>
                </a:solidFill>
                <a:latin typeface="Times New Roman" pitchFamily="18" charset="0"/>
                <a:cs typeface="Arial" charset="0"/>
              </a:rPr>
              <a:t>/</a:t>
            </a:r>
            <a:r>
              <a:rPr lang="en-US" sz="2800" b="1" i="1" dirty="0">
                <a:solidFill>
                  <a:srgbClr val="0070C0"/>
                </a:solidFill>
                <a:latin typeface="Times New Roman" pitchFamily="18" charset="0"/>
                <a:cs typeface="Arial" charset="0"/>
              </a:rPr>
              <a:t>NT</a:t>
            </a:r>
            <a:r>
              <a:rPr lang="en-US" sz="2800" b="1" baseline="-25000" dirty="0">
                <a:solidFill>
                  <a:srgbClr val="0070C0"/>
                </a:solidFill>
                <a:latin typeface="Times New Roman" pitchFamily="18" charset="0"/>
                <a:cs typeface="Arial" charset="0"/>
              </a:rPr>
              <a:t>0</a:t>
            </a:r>
            <a:r>
              <a:rPr lang="en-US" sz="2800" b="1" dirty="0">
                <a:solidFill>
                  <a:srgbClr val="0070C0"/>
                </a:solidFill>
                <a:latin typeface="Times New Roman" pitchFamily="18" charset="0"/>
                <a:cs typeface="Arial" charset="0"/>
              </a:rPr>
              <a:t>) </a:t>
            </a:r>
            <a:r>
              <a:rPr lang="en-US" sz="2800" b="1" dirty="0" smtClean="0">
                <a:solidFill>
                  <a:srgbClr val="0070C0"/>
                </a:solidFill>
                <a:latin typeface="Times New Roman" pitchFamily="18" charset="0"/>
                <a:cs typeface="Arial" charset="0"/>
              </a:rPr>
              <a:t>e</a:t>
            </a:r>
            <a:r>
              <a:rPr lang="en-US" sz="2800" b="1" i="1" baseline="30000" dirty="0" smtClean="0">
                <a:solidFill>
                  <a:srgbClr val="0070C0"/>
                </a:solidFill>
                <a:latin typeface="Times New Roman" pitchFamily="18" charset="0"/>
                <a:cs typeface="Arial" charset="0"/>
              </a:rPr>
              <a:t>(</a:t>
            </a:r>
            <a:r>
              <a:rPr lang="en-US" sz="2800" b="1" i="1" baseline="30000" dirty="0" err="1" smtClean="0">
                <a:solidFill>
                  <a:srgbClr val="0070C0"/>
                </a:solidFill>
                <a:latin typeface="Times New Roman" pitchFamily="18" charset="0"/>
                <a:cs typeface="Arial" charset="0"/>
              </a:rPr>
              <a:t>T</a:t>
            </a:r>
            <a:r>
              <a:rPr lang="en-US" sz="2000" b="1" i="1" baseline="30000" dirty="0" err="1" smtClean="0">
                <a:solidFill>
                  <a:srgbClr val="0070C0"/>
                </a:solidFill>
                <a:latin typeface="Times New Roman" pitchFamily="18" charset="0"/>
                <a:cs typeface="Arial" charset="0"/>
              </a:rPr>
              <a:t>c</a:t>
            </a:r>
            <a:r>
              <a:rPr lang="en-US" sz="2800" b="1" i="1" baseline="-25000" dirty="0" smtClean="0">
                <a:solidFill>
                  <a:srgbClr val="0070C0"/>
                </a:solidFill>
                <a:latin typeface="Times New Roman" pitchFamily="18" charset="0"/>
                <a:cs typeface="Arial" charset="0"/>
              </a:rPr>
              <a:t> </a:t>
            </a:r>
            <a:r>
              <a:rPr lang="en-US" sz="2800" b="1" i="1" baseline="30000" dirty="0">
                <a:solidFill>
                  <a:srgbClr val="0070C0"/>
                </a:solidFill>
                <a:latin typeface="Times New Roman" pitchFamily="18" charset="0"/>
                <a:cs typeface="Arial" charset="0"/>
              </a:rPr>
              <a:t>-  </a:t>
            </a:r>
            <a:r>
              <a:rPr lang="en-US" sz="2800" b="1" i="1" baseline="30000" dirty="0" err="1" smtClean="0">
                <a:solidFill>
                  <a:srgbClr val="0070C0"/>
                </a:solidFill>
                <a:latin typeface="Times New Roman" pitchFamily="18" charset="0"/>
                <a:cs typeface="Arial" charset="0"/>
              </a:rPr>
              <a:t>t</a:t>
            </a:r>
            <a:r>
              <a:rPr lang="en-US" sz="2000" b="1" i="1" baseline="30000" dirty="0" err="1" smtClean="0">
                <a:solidFill>
                  <a:srgbClr val="0070C0"/>
                </a:solidFill>
                <a:latin typeface="Times New Roman" pitchFamily="18" charset="0"/>
                <a:cs typeface="Arial" charset="0"/>
              </a:rPr>
              <a:t>setup</a:t>
            </a:r>
            <a:r>
              <a:rPr lang="en-US" sz="2800" b="1" i="1" baseline="30000" dirty="0" smtClean="0">
                <a:solidFill>
                  <a:srgbClr val="0070C0"/>
                </a:solidFill>
                <a:latin typeface="Times New Roman" pitchFamily="18" charset="0"/>
                <a:cs typeface="Arial" charset="0"/>
              </a:rPr>
              <a:t>)</a:t>
            </a:r>
            <a:r>
              <a:rPr lang="en-US" sz="2800" b="1" baseline="30000" dirty="0" smtClean="0">
                <a:solidFill>
                  <a:srgbClr val="0070C0"/>
                </a:solidFill>
                <a:latin typeface="Times New Roman" pitchFamily="18" charset="0"/>
                <a:cs typeface="Arial" charset="0"/>
              </a:rPr>
              <a:t>/</a:t>
            </a:r>
            <a:r>
              <a:rPr lang="el-GR" sz="2800" b="1" baseline="30000" dirty="0">
                <a:solidFill>
                  <a:srgbClr val="0070C0"/>
                </a:solidFill>
                <a:latin typeface="Times New Roman" pitchFamily="18" charset="0"/>
                <a:cs typeface="Times New Roman" pitchFamily="18" charset="0"/>
              </a:rPr>
              <a:t>τ</a:t>
            </a:r>
            <a:endParaRPr lang="en-US" sz="2800" b="1" baseline="30000" dirty="0">
              <a:solidFill>
                <a:srgbClr val="0070C0"/>
              </a:solidFill>
              <a:latin typeface="Times New Roman" pitchFamily="18" charset="0"/>
              <a:cs typeface="Times New Roman" pitchFamily="18" charset="0"/>
            </a:endParaRPr>
          </a:p>
          <a:p>
            <a:pPr marL="342900" indent="-342900">
              <a:spcBef>
                <a:spcPct val="20000"/>
              </a:spcBef>
            </a:pPr>
            <a:endParaRPr lang="en-US" sz="2800" baseline="30000" dirty="0">
              <a:latin typeface="Times New Roman" pitchFamily="18" charset="0"/>
              <a:cs typeface="Times New Roman" pitchFamily="18" charset="0"/>
            </a:endParaRPr>
          </a:p>
        </p:txBody>
      </p:sp>
      <p:sp>
        <p:nvSpPr>
          <p:cNvPr id="1065993" name="Rectangle 9"/>
          <p:cNvSpPr>
            <a:spLocks noChangeArrowheads="1"/>
          </p:cNvSpPr>
          <p:nvPr>
            <p:custDataLst>
              <p:tags r:id="rId5"/>
            </p:custDataLst>
          </p:nvPr>
        </p:nvSpPr>
        <p:spPr bwMode="auto">
          <a:xfrm>
            <a:off x="940777" y="5029200"/>
            <a:ext cx="8050823" cy="838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994" name="Rectangle 10"/>
          <p:cNvSpPr>
            <a:spLocks noChangeArrowheads="1"/>
          </p:cNvSpPr>
          <p:nvPr>
            <p:custDataLst>
              <p:tags r:id="rId6"/>
            </p:custDataLst>
          </p:nvPr>
        </p:nvSpPr>
        <p:spPr bwMode="auto">
          <a:xfrm>
            <a:off x="1079988" y="3039208"/>
            <a:ext cx="7772400" cy="6858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Synchronizer Mean Time Between Failures</a:t>
            </a:r>
            <a:endParaRPr lang="en-US" sz="3400" dirty="0">
              <a:solidFill>
                <a:schemeClr val="bg1"/>
              </a:solidFill>
              <a:latin typeface="+mj-lt"/>
            </a:endParaRPr>
          </a:p>
        </p:txBody>
      </p:sp>
    </p:spTree>
    <p:extLst>
      <p:ext uri="{BB962C8B-B14F-4D97-AF65-F5344CB8AC3E}">
        <p14:creationId xmlns:p14="http://schemas.microsoft.com/office/powerpoint/2010/main" val="335498034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60955276"/>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217108"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mj-lt"/>
                <a:cs typeface="Arial" charset="0"/>
              </a:rPr>
              <a:t>Suppose:  	</a:t>
            </a:r>
            <a:r>
              <a:rPr lang="en-US" sz="2000" i="1" dirty="0" err="1">
                <a:latin typeface="+mj-lt"/>
                <a:cs typeface="Arial" charset="0"/>
              </a:rPr>
              <a:t>T</a:t>
            </a:r>
            <a:r>
              <a:rPr lang="en-US" sz="2000" i="1" baseline="-25000" dirty="0" err="1">
                <a:latin typeface="+mj-lt"/>
                <a:cs typeface="Arial" charset="0"/>
              </a:rPr>
              <a:t>c</a:t>
            </a:r>
            <a:r>
              <a:rPr lang="en-US" sz="2000" dirty="0">
                <a:latin typeface="+mj-lt"/>
                <a:cs typeface="Arial" charset="0"/>
              </a:rPr>
              <a:t>    = 1/500 MHz = 2 ns	</a:t>
            </a:r>
            <a:r>
              <a:rPr lang="el-GR" sz="2000" dirty="0">
                <a:latin typeface="+mj-lt"/>
                <a:cs typeface="Times New Roman" pitchFamily="18" charset="0"/>
              </a:rPr>
              <a:t>τ</a:t>
            </a:r>
            <a:r>
              <a:rPr lang="en-US" sz="2000" dirty="0">
                <a:latin typeface="+mj-lt"/>
                <a:cs typeface="Times New Roman" pitchFamily="18" charset="0"/>
              </a:rPr>
              <a:t>      = 200 </a:t>
            </a:r>
            <a:r>
              <a:rPr lang="en-US" sz="2000" dirty="0" err="1">
                <a:latin typeface="+mj-lt"/>
                <a:cs typeface="Times New Roman" pitchFamily="18" charset="0"/>
              </a:rPr>
              <a:t>ps</a:t>
            </a:r>
            <a:endParaRPr lang="el-GR" sz="2000" dirty="0">
              <a:latin typeface="+mj-lt"/>
              <a:cs typeface="Times New Roman" pitchFamily="18" charset="0"/>
            </a:endParaRPr>
          </a:p>
          <a:p>
            <a:pPr marL="342900" indent="-342900">
              <a:spcBef>
                <a:spcPct val="20000"/>
              </a:spcBef>
            </a:pPr>
            <a:r>
              <a:rPr lang="en-US" sz="2000" dirty="0">
                <a:latin typeface="+mj-lt"/>
                <a:cs typeface="Arial" charset="0"/>
              </a:rPr>
              <a:t>			</a:t>
            </a:r>
            <a:r>
              <a:rPr lang="en-US" sz="2000" i="1" dirty="0">
                <a:latin typeface="+mj-lt"/>
                <a:cs typeface="Arial" charset="0"/>
              </a:rPr>
              <a:t>T</a:t>
            </a:r>
            <a:r>
              <a:rPr lang="en-US" sz="2000" baseline="-25000" dirty="0">
                <a:latin typeface="+mj-lt"/>
                <a:cs typeface="Arial" charset="0"/>
              </a:rPr>
              <a:t>0</a:t>
            </a:r>
            <a:r>
              <a:rPr lang="en-US" sz="2000" dirty="0">
                <a:latin typeface="+mj-lt"/>
                <a:cs typeface="Arial" charset="0"/>
              </a:rPr>
              <a:t>    = 150 </a:t>
            </a:r>
            <a:r>
              <a:rPr lang="en-US" sz="2000" dirty="0" err="1">
                <a:latin typeface="+mj-lt"/>
                <a:cs typeface="Arial" charset="0"/>
              </a:rPr>
              <a:t>ps</a:t>
            </a:r>
            <a:r>
              <a:rPr lang="en-US" sz="2000" dirty="0">
                <a:latin typeface="+mj-lt"/>
                <a:cs typeface="Arial" charset="0"/>
              </a:rPr>
              <a:t>		</a:t>
            </a:r>
            <a:r>
              <a:rPr lang="en-US" sz="2000" i="1" dirty="0" err="1">
                <a:latin typeface="+mj-lt"/>
                <a:cs typeface="Arial" charset="0"/>
              </a:rPr>
              <a:t>t</a:t>
            </a:r>
            <a:r>
              <a:rPr lang="en-US" sz="2000" baseline="-25000" dirty="0" err="1">
                <a:latin typeface="+mj-lt"/>
                <a:cs typeface="Arial" charset="0"/>
              </a:rPr>
              <a:t>setup</a:t>
            </a:r>
            <a:r>
              <a:rPr lang="en-US" sz="2000" dirty="0">
                <a:latin typeface="+mj-lt"/>
                <a:cs typeface="Arial" charset="0"/>
              </a:rPr>
              <a:t> = 100 </a:t>
            </a:r>
            <a:r>
              <a:rPr lang="en-US" sz="2000" dirty="0" err="1">
                <a:latin typeface="+mj-lt"/>
                <a:cs typeface="Arial" charset="0"/>
              </a:rPr>
              <a:t>ps</a:t>
            </a:r>
            <a:endParaRPr lang="en-US" sz="2000" dirty="0">
              <a:latin typeface="+mj-lt"/>
              <a:cs typeface="Arial" charset="0"/>
            </a:endParaRPr>
          </a:p>
          <a:p>
            <a:pPr marL="342900" indent="-342900">
              <a:spcBef>
                <a:spcPct val="20000"/>
              </a:spcBef>
            </a:pPr>
            <a:r>
              <a:rPr lang="en-US" sz="2000" dirty="0">
                <a:latin typeface="+mj-lt"/>
                <a:cs typeface="Arial" charset="0"/>
              </a:rPr>
              <a:t>                             </a:t>
            </a:r>
            <a:r>
              <a:rPr lang="en-US" sz="2000" dirty="0" smtClean="0">
                <a:latin typeface="+mj-lt"/>
                <a:cs typeface="Arial" charset="0"/>
              </a:rPr>
              <a:t>	</a:t>
            </a:r>
            <a:r>
              <a:rPr lang="en-US" sz="2000" i="1" dirty="0" smtClean="0">
                <a:latin typeface="+mj-lt"/>
                <a:cs typeface="Arial" charset="0"/>
              </a:rPr>
              <a:t>N</a:t>
            </a:r>
            <a:r>
              <a:rPr lang="en-US" sz="2000" dirty="0" smtClean="0">
                <a:latin typeface="+mj-lt"/>
                <a:cs typeface="Arial" charset="0"/>
              </a:rPr>
              <a:t>     </a:t>
            </a:r>
            <a:r>
              <a:rPr lang="en-US" sz="2000" dirty="0">
                <a:latin typeface="+mj-lt"/>
                <a:cs typeface="Arial" charset="0"/>
              </a:rPr>
              <a:t>= </a:t>
            </a:r>
            <a:r>
              <a:rPr lang="en-US" sz="2000" dirty="0" smtClean="0">
                <a:latin typeface="+mj-lt"/>
                <a:cs typeface="Arial" charset="0"/>
              </a:rPr>
              <a:t>10 events </a:t>
            </a:r>
            <a:r>
              <a:rPr lang="en-US" sz="2000" dirty="0">
                <a:latin typeface="+mj-lt"/>
                <a:cs typeface="Arial" charset="0"/>
              </a:rPr>
              <a:t>per second</a:t>
            </a:r>
          </a:p>
          <a:p>
            <a:pPr marL="342900" indent="-342900">
              <a:spcBef>
                <a:spcPct val="20000"/>
              </a:spcBef>
              <a:buFontTx/>
              <a:buChar char="•"/>
            </a:pPr>
            <a:r>
              <a:rPr lang="en-US" sz="2000" dirty="0">
                <a:latin typeface="+mj-lt"/>
                <a:cs typeface="Arial" charset="0"/>
              </a:rPr>
              <a:t>What is the probability of failure? MTBF</a:t>
            </a:r>
            <a:r>
              <a:rPr lang="en-US" sz="2000" dirty="0" smtClean="0">
                <a:latin typeface="+mj-lt"/>
                <a:cs typeface="Arial" charset="0"/>
              </a:rPr>
              <a:t>?</a:t>
            </a:r>
            <a:endParaRPr lang="en-US" sz="2000" dirty="0">
              <a:latin typeface="+mj-lt"/>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119137076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10484</TotalTime>
  <Words>3741</Words>
  <Application>Microsoft Office PowerPoint</Application>
  <PresentationFormat>On-screen Show (4:3)</PresentationFormat>
  <Paragraphs>1160</Paragraphs>
  <Slides>109</Slides>
  <Notes>108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109</vt:i4>
      </vt:variant>
    </vt:vector>
  </HeadingPairs>
  <TitlesOfParts>
    <vt:vector size="112" baseType="lpstr">
      <vt:lpstr>Office Theme</vt:lpstr>
      <vt:lpstr>VISIO</vt:lpstr>
      <vt:lpstr>Microsoft Visio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sharris</cp:lastModifiedBy>
  <cp:revision>82</cp:revision>
  <dcterms:created xsi:type="dcterms:W3CDTF">2012-08-07T04:56:47Z</dcterms:created>
  <dcterms:modified xsi:type="dcterms:W3CDTF">2017-09-25T09:13:21Z</dcterms:modified>
</cp:coreProperties>
</file>