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5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1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5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8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0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2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53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5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61" r:id="rId3"/>
    <p:sldId id="363" r:id="rId4"/>
    <p:sldId id="364" r:id="rId5"/>
    <p:sldId id="419" r:id="rId6"/>
    <p:sldId id="365" r:id="rId7"/>
    <p:sldId id="366" r:id="rId8"/>
    <p:sldId id="414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415" r:id="rId25"/>
    <p:sldId id="416" r:id="rId26"/>
    <p:sldId id="417" r:id="rId27"/>
    <p:sldId id="418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13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78046" autoAdjust="0"/>
  </p:normalViewPr>
  <p:slideViewPr>
    <p:cSldViewPr>
      <p:cViewPr varScale="1">
        <p:scale>
          <a:sx n="63" d="100"/>
          <a:sy n="63" d="100"/>
        </p:scale>
        <p:origin x="-197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11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12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13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14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15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16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17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18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19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20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22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23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24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25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27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28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29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30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31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32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33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34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35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36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38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39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40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5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41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42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43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44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45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46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47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48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49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50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6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52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53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54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55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56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57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58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8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9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10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6" Type="http://schemas.openxmlformats.org/officeDocument/2006/relationships/tags" Target="../tags/tag27.xml"/><Relationship Id="rId11" Type="http://schemas.openxmlformats.org/officeDocument/2006/relationships/image" Target="../media/image5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8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57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2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1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69.xml"/><Relationship Id="rId7" Type="http://schemas.openxmlformats.org/officeDocument/2006/relationships/oleObject" Target="../embeddings/oleObject6.bin"/><Relationship Id="rId2" Type="http://schemas.openxmlformats.org/officeDocument/2006/relationships/tags" Target="../tags/tag68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2.xml"/><Relationship Id="rId7" Type="http://schemas.openxmlformats.org/officeDocument/2006/relationships/oleObject" Target="../embeddings/oleObject7.bin"/><Relationship Id="rId2" Type="http://schemas.openxmlformats.org/officeDocument/2006/relationships/tags" Target="../tags/tag71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5.xml"/><Relationship Id="rId7" Type="http://schemas.openxmlformats.org/officeDocument/2006/relationships/oleObject" Target="../embeddings/oleObject8.bin"/><Relationship Id="rId2" Type="http://schemas.openxmlformats.org/officeDocument/2006/relationships/tags" Target="../tags/tag74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8.xml"/><Relationship Id="rId7" Type="http://schemas.openxmlformats.org/officeDocument/2006/relationships/oleObject" Target="../embeddings/oleObject9.bin"/><Relationship Id="rId2" Type="http://schemas.openxmlformats.org/officeDocument/2006/relationships/tags" Target="../tags/tag77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8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80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9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91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9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94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18.wmf"/><Relationship Id="rId2" Type="http://schemas.openxmlformats.org/officeDocument/2006/relationships/tags" Target="../tags/tag10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21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24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23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49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48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1" name="VISIO" r:id="rId10" imgW="2545385" imgH="1374038" progId="Visio.Drawing.6">
                  <p:embed/>
                </p:oleObj>
              </mc:Choice>
              <mc:Fallback>
                <p:oleObj name="VISIO" r:id="rId10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Synthesis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0070C0"/>
                </a:solidFill>
              </a:rPr>
              <a:t>Synthesis: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Syntax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c,</a:t>
            </a:r>
          </a:p>
          <a:p>
            <a:r>
              <a:rPr lang="en-US" sz="1700" dirty="0">
                <a:latin typeface="Courier New" pitchFamily="49" charset="0"/>
              </a:rPr>
              <a:t>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r>
              <a:rPr lang="en-US" sz="1700" dirty="0">
                <a:latin typeface="Courier New" pitchFamily="49" charset="0"/>
              </a:rPr>
              <a:t>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</a:t>
            </a:r>
          </a:p>
          <a:p>
            <a:r>
              <a:rPr lang="en-US" sz="1700" dirty="0">
                <a:latin typeface="Courier New" pitchFamily="49" charset="0"/>
              </a:rPr>
              <a:t> 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logic n1</a:t>
            </a:r>
            <a:r>
              <a:rPr lang="en-US" sz="1700" dirty="0">
                <a:latin typeface="Courier New" pitchFamily="49" charset="0"/>
              </a:rPr>
              <a:t>;                  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instance of </a:t>
            </a:r>
            <a:r>
              <a:rPr lang="en-US" sz="1700" b="1" dirty="0" err="1" smtClean="0">
                <a:solidFill>
                  <a:srgbClr val="0070C0"/>
                </a:solidFill>
                <a:latin typeface="Courier New" pitchFamily="49" charset="0"/>
              </a:rPr>
              <a:t>inv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Structural Modeling -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rgbClr val="0070C0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single </a:t>
            </a:r>
            <a:r>
              <a:rPr lang="en-US" sz="2400" dirty="0">
                <a:cs typeface="Arial" charset="0"/>
              </a:rPr>
              <a:t>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Bitwise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</a:t>
            </a:r>
            <a:r>
              <a:rPr lang="en-US" sz="1800" dirty="0" smtClean="0">
                <a:latin typeface="Courier New" pitchFamily="49" charset="0"/>
              </a:rPr>
              <a:t>logic [7:0</a:t>
            </a:r>
            <a:r>
              <a:rPr lang="en-US" sz="1800" dirty="0">
                <a:latin typeface="Courier New" pitchFamily="49" charset="0"/>
              </a:rPr>
              <a:t>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Reduction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output logic 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logic p</a:t>
            </a:r>
            <a:r>
              <a:rPr lang="en-US" sz="1800" dirty="0">
                <a:latin typeface="Courier New" pitchFamily="49" charset="0"/>
              </a:rPr>
              <a:t>, g;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7" name="VISIO" r:id="rId8" imgW="3604320" imgH="1526040" progId="Visio.Drawing.6">
                  <p:embed/>
                </p:oleObj>
              </mc:Choice>
              <mc:Fallback>
                <p:oleObj name="VISIO" r:id="rId8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Internal Variables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/>
                <a:gridCol w="28146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 smtClean="0">
                <a:solidFill>
                  <a:srgbClr val="0070C0"/>
                </a:solidFill>
                <a:latin typeface="+mj-lt"/>
                <a:cs typeface="Arial" charset="0"/>
              </a:rPr>
              <a:t>Order of </a:t>
            </a: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Precedence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3366397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447800"/>
                <a:gridCol w="1371600"/>
                <a:gridCol w="1524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'Bvalue</a:t>
            </a:r>
            <a:endParaRPr lang="en-US" sz="2600" b="1" dirty="0">
              <a:solidFill>
                <a:srgbClr val="0070C0"/>
              </a:solidFill>
              <a:latin typeface="Times New Roman" pitchFamily="18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= number of bits,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b100_010</a:t>
            </a:r>
            <a:r>
              <a:rPr lang="en-US" sz="1800" dirty="0">
                <a:latin typeface="Courier New" pitchFamily="49" charset="0"/>
                <a:cs typeface="Arial" charset="0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 it easier to read.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Combinational Logic</a:t>
            </a:r>
            <a:endParaRPr lang="en-US" dirty="0" smtClean="0"/>
          </a:p>
          <a:p>
            <a:r>
              <a:rPr lang="en-US" b="1" dirty="0" smtClean="0"/>
              <a:t>Structural Modeling</a:t>
            </a:r>
            <a:endParaRPr lang="en-US" dirty="0" smtClean="0"/>
          </a:p>
          <a:p>
            <a:r>
              <a:rPr lang="en-US" b="1" dirty="0" smtClean="0"/>
              <a:t>Sequential Logic</a:t>
            </a:r>
            <a:endParaRPr lang="en-US" dirty="0" smtClean="0"/>
          </a:p>
          <a:p>
            <a:r>
              <a:rPr lang="en-US" b="1" dirty="0" smtClean="0"/>
              <a:t>More Combinational Logic</a:t>
            </a:r>
            <a:endParaRPr lang="en-US" dirty="0" smtClean="0"/>
          </a:p>
          <a:p>
            <a:r>
              <a:rPr lang="en-US" b="1" dirty="0" smtClean="0"/>
              <a:t>Finite State Machines</a:t>
            </a:r>
            <a:endParaRPr lang="en-US" dirty="0" smtClean="0"/>
          </a:p>
          <a:p>
            <a:r>
              <a:rPr lang="en-US" b="1" dirty="0" smtClean="0"/>
              <a:t>Parameterized Modules</a:t>
            </a:r>
            <a:endParaRPr lang="en-US" dirty="0" smtClean="0"/>
          </a:p>
          <a:p>
            <a:r>
              <a:rPr lang="en-US" b="1" dirty="0" err="1" smtClean="0"/>
              <a:t>Testbenches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</a:t>
            </a:r>
            <a:r>
              <a:rPr lang="en-US" sz="1600" dirty="0" smtClean="0">
                <a:latin typeface="Courier New" pitchFamily="49" charset="0"/>
              </a:rPr>
              <a:t>logic [7:0</a:t>
            </a:r>
            <a:r>
              <a:rPr lang="en-US" sz="1600" dirty="0">
                <a:latin typeface="Courier New" pitchFamily="49" charset="0"/>
              </a:rPr>
              <a:t>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</a:t>
            </a:r>
            <a:r>
              <a:rPr lang="en-US" sz="1600" dirty="0" smtClean="0">
                <a:latin typeface="Courier New" pitchFamily="49" charset="0"/>
              </a:rPr>
              <a:t> logic       </a:t>
            </a:r>
            <a:r>
              <a:rPr lang="en-US" sz="16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6534801"/>
              </p:ext>
            </p:extLst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0" name="VISIO" r:id="rId8" imgW="2332800" imgH="1695600" progId="Visio.Drawing.6">
                  <p:embed/>
                </p:oleObj>
              </mc:Choice>
              <mc:Fallback>
                <p:oleObj name="VISIO" r:id="rId8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9392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5" name="VISIO" r:id="rId8" imgW="2332800" imgH="576360" progId="Visio.Drawing.6">
                  <p:embed/>
                </p:oleObj>
              </mc:Choice>
              <mc:Fallback>
                <p:oleObj name="VISIO" r:id="rId8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 smtClean="0">
                <a:latin typeface="Courier New" pitchFamily="49" charset="0"/>
              </a:rPr>
              <a:t>tri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Z: Floating Output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</a:t>
            </a:r>
            <a:r>
              <a:rPr lang="en-US" sz="1600" dirty="0" smtClean="0">
                <a:latin typeface="Courier New" pitchFamily="49" charset="0"/>
              </a:rPr>
              <a:t> 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8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#1 {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, bb,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43376414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4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96000" y="16002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67400" y="17526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05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4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22853894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8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48400" y="16002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67400" y="17526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67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446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n1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&amp; bb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8076432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0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477000" y="28575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096000" y="38216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5314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1606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assign #4 y = n1</a:t>
            </a:r>
            <a:r>
              <a:rPr lang="en-US" sz="1600" dirty="0">
                <a:latin typeface="Courier New" pitchFamily="49" charset="0"/>
              </a:rPr>
              <a:t>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83338628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4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239000" y="36957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400800" y="38100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4914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54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+mj-lt"/>
                <a:cs typeface="Arial" charset="0"/>
              </a:rPr>
              <a:t>SystemVerilog</a:t>
            </a:r>
            <a:r>
              <a:rPr lang="en-US" sz="3200" dirty="0" smtClean="0">
                <a:latin typeface="+mj-lt"/>
                <a:cs typeface="Arial" charset="0"/>
              </a:rPr>
              <a:t> uses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dioms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to </a:t>
            </a:r>
            <a:r>
              <a:rPr lang="en-US" sz="3200" dirty="0">
                <a:latin typeface="+mj-lt"/>
                <a:cs typeface="Arial" charset="0"/>
              </a:rPr>
              <a:t>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Sequential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Whenever the event in </a:t>
            </a:r>
            <a:r>
              <a:rPr lang="en-US" sz="2600" dirty="0" smtClean="0">
                <a:latin typeface="+mj-lt"/>
                <a:cs typeface="Arial" charset="0"/>
              </a:rPr>
              <a:t>sensitivity </a:t>
            </a:r>
            <a:r>
              <a:rPr lang="en-US" sz="2600" dirty="0">
                <a:latin typeface="+mj-lt"/>
                <a:cs typeface="Arial" charset="0"/>
              </a:rPr>
              <a:t>list occurs,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	</a:t>
            </a:r>
            <a:r>
              <a:rPr lang="en-US" sz="2600" dirty="0" smtClean="0">
                <a:latin typeface="+mj-lt"/>
                <a:cs typeface="Arial" charset="0"/>
              </a:rPr>
              <a:t>statement </a:t>
            </a:r>
            <a:r>
              <a:rPr lang="en-US" sz="2600" dirty="0">
                <a:latin typeface="+mj-lt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Always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  <a:endParaRPr lang="en-US" sz="35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specifies </a:t>
            </a:r>
            <a:r>
              <a:rPr lang="en-US" dirty="0"/>
              <a:t>logic function </a:t>
            </a:r>
            <a:r>
              <a:rPr lang="en-US" dirty="0" smtClean="0"/>
              <a:t>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SystemVerilog</a:t>
            </a:r>
            <a:endParaRPr lang="en-US" b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VHDL 2008</a:t>
            </a:r>
            <a:endParaRPr lang="en-US" b="1" dirty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2" name="VISIO" r:id="rId7" imgW="2332800" imgH="560520" progId="Visio.Drawing.6">
                  <p:embed/>
                </p:oleObj>
              </mc:Choice>
              <mc:Fallback>
                <p:oleObj name="VISIO" r:id="rId7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 smtClean="0">
                <a:latin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6" name="VISIO" r:id="rId7" imgW="2332800" imgH="653040" progId="Visio.Drawing.6">
                  <p:embed/>
                </p:oleObj>
              </mc:Choice>
              <mc:Fallback>
                <p:oleObj name="VISIO" r:id="rId7" imgW="2332800" imgH="65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en,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endParaRPr 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asynchronous reset and enable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with Enable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</a:rPr>
              <a:t>Warning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</a:rPr>
              <a:t>don’t </a:t>
            </a:r>
            <a:r>
              <a:rPr lang="en-US" sz="2000" dirty="0">
                <a:latin typeface="Times New Roman" pitchFamily="18" charset="0"/>
              </a:rPr>
              <a:t>use latches </a:t>
            </a:r>
            <a:r>
              <a:rPr lang="en-US" sz="2000" dirty="0" smtClean="0">
                <a:latin typeface="Times New Roman" pitchFamily="18" charset="0"/>
              </a:rPr>
              <a:t>in this text. But </a:t>
            </a:r>
            <a:r>
              <a:rPr lang="en-US" sz="2000" dirty="0">
                <a:latin typeface="Times New Roman" pitchFamily="18" charset="0"/>
              </a:rPr>
              <a:t>you might write code that inadvertently implies a latch. </a:t>
            </a:r>
            <a:r>
              <a:rPr lang="en-US" sz="2000" dirty="0" smtClean="0">
                <a:latin typeface="Times New Roman" pitchFamily="18" charset="0"/>
              </a:rPr>
              <a:t>Check </a:t>
            </a:r>
            <a:r>
              <a:rPr lang="en-US" sz="2000" dirty="0">
                <a:latin typeface="Times New Roman" pitchFamily="18" charset="0"/>
              </a:rPr>
              <a:t>synthesized </a:t>
            </a:r>
            <a:r>
              <a:rPr lang="en-US" sz="2000" dirty="0" smtClean="0">
                <a:latin typeface="Times New Roman" pitchFamily="18" charset="0"/>
              </a:rPr>
              <a:t>hardware – if it </a:t>
            </a:r>
            <a:r>
              <a:rPr lang="en-US" sz="2000" dirty="0">
                <a:latin typeface="Times New Roman" pitchFamily="18" charset="0"/>
              </a:rPr>
              <a:t>has </a:t>
            </a:r>
            <a:r>
              <a:rPr lang="en-US" sz="2000" dirty="0" smtClean="0">
                <a:latin typeface="Times New Roman" pitchFamily="18" charset="0"/>
              </a:rPr>
              <a:t>latches</a:t>
            </a:r>
          </a:p>
          <a:p>
            <a:r>
              <a:rPr lang="en-US" sz="2000" dirty="0" smtClean="0">
                <a:latin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</a:rPr>
              <a:t>it, </a:t>
            </a:r>
            <a:r>
              <a:rPr lang="en-US" sz="2000" dirty="0" smtClean="0">
                <a:latin typeface="Times New Roman" pitchFamily="18" charset="0"/>
              </a:rPr>
              <a:t>there’s </a:t>
            </a:r>
            <a:r>
              <a:rPr lang="en-US" sz="2000" dirty="0">
                <a:latin typeface="Times New Roman" pitchFamily="18" charset="0"/>
              </a:rPr>
              <a:t>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1"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Latch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Statements that must be inside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Behavioral Statements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 // </a:t>
            </a:r>
            <a:r>
              <a:rPr lang="en-US" sz="1800" dirty="0">
                <a:latin typeface="Courier New" pitchFamily="49" charset="0"/>
                <a:cs typeface="Arial" charset="0"/>
              </a:rPr>
              <a:t>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always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logic [</a:t>
            </a:r>
            <a:r>
              <a:rPr lang="en-US" sz="1500" dirty="0">
                <a:latin typeface="Courier New" pitchFamily="49" charset="0"/>
                <a:cs typeface="Arial" charset="0"/>
              </a:rPr>
              <a:t>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logic [6:0</a:t>
            </a:r>
            <a:r>
              <a:rPr lang="en-US" sz="1500" dirty="0">
                <a:latin typeface="Courier New" pitchFamily="49" charset="0"/>
                <a:cs typeface="Arial" charset="0"/>
              </a:rPr>
              <a:t>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case </a:t>
            </a:r>
            <a:r>
              <a:rPr lang="en-US" sz="1500" dirty="0">
                <a:latin typeface="Courier New" pitchFamily="49" charset="0"/>
                <a:cs typeface="Arial" charset="0"/>
              </a:rPr>
              <a:t>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7'b111_1110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7'b110_1101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7'b111_1001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7'b111_1111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</a:t>
            </a:r>
            <a:r>
              <a:rPr lang="en-US" sz="2800" dirty="0" smtClean="0">
                <a:latin typeface="+mj-lt"/>
                <a:cs typeface="Arial" charset="0"/>
              </a:rPr>
              <a:t> implies </a:t>
            </a:r>
            <a:r>
              <a:rPr lang="en-US" sz="2800" dirty="0">
                <a:latin typeface="+mj-lt"/>
                <a:cs typeface="Arial" charset="0"/>
              </a:rPr>
              <a:t>combinational </a:t>
            </a:r>
            <a:r>
              <a:rPr lang="en-US" sz="2800" dirty="0" smtClean="0">
                <a:latin typeface="+mj-lt"/>
                <a:cs typeface="Arial" charset="0"/>
              </a:rPr>
              <a:t>logic </a:t>
            </a:r>
            <a:r>
              <a:rPr lang="en-US" sz="2800" b="1" dirty="0" smtClean="0">
                <a:latin typeface="+mj-lt"/>
                <a:cs typeface="Arial" charset="0"/>
              </a:rPr>
              <a:t>only if</a:t>
            </a:r>
            <a:r>
              <a:rPr lang="en-US" sz="2800" dirty="0" smtClean="0">
                <a:latin typeface="+mj-lt"/>
                <a:cs typeface="Arial" charset="0"/>
              </a:rPr>
              <a:t> all </a:t>
            </a:r>
            <a:r>
              <a:rPr lang="en-US" sz="2800" dirty="0">
                <a:latin typeface="+mj-lt"/>
                <a:cs typeface="Arial" charset="0"/>
              </a:rPr>
              <a:t>possible input combinations </a:t>
            </a:r>
            <a:r>
              <a:rPr lang="en-US" sz="2800" dirty="0" smtClean="0">
                <a:latin typeface="+mj-lt"/>
                <a:cs typeface="Arial" charset="0"/>
              </a:rPr>
              <a:t>described</a:t>
            </a:r>
            <a:endParaRPr lang="en-US" sz="28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 smtClean="0">
                <a:latin typeface="+mj-lt"/>
                <a:cs typeface="Arial" charset="0"/>
              </a:rPr>
              <a:t>statement</a:t>
            </a:r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casez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(a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+mj-lt"/>
                <a:cs typeface="Arial" charset="0"/>
              </a:rPr>
              <a:t>Inputs applied </a:t>
            </a:r>
            <a:r>
              <a:rPr lang="en-US" sz="2200" dirty="0">
                <a:latin typeface="+mj-lt"/>
                <a:cs typeface="Arial" charset="0"/>
              </a:rPr>
              <a:t>to </a:t>
            </a:r>
            <a:r>
              <a:rPr lang="en-US" sz="2200" dirty="0" smtClean="0">
                <a:latin typeface="+mj-lt"/>
                <a:cs typeface="Arial" charset="0"/>
              </a:rPr>
              <a:t>circuit</a:t>
            </a:r>
            <a:endParaRPr lang="en-US" sz="22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Transforms HDL code into a </a:t>
            </a:r>
            <a:r>
              <a:rPr lang="en-US" sz="2200" i="1" dirty="0" err="1">
                <a:latin typeface="+mj-lt"/>
                <a:cs typeface="Arial" charset="0"/>
              </a:rPr>
              <a:t>netlist</a:t>
            </a:r>
            <a:r>
              <a:rPr lang="en-US" sz="2200" dirty="0">
                <a:latin typeface="+mj-lt"/>
                <a:cs typeface="Arial" charset="0"/>
              </a:rPr>
              <a:t> describing the hardware (i.e., a list of gates and the wires connecting them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 smtClean="0"/>
              <a:t>nonblocking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</a:t>
            </a:r>
            <a:r>
              <a:rPr lang="en-US" sz="3000" dirty="0" smtClean="0"/>
              <a:t>is </a:t>
            </a:r>
            <a:r>
              <a:rPr lang="en-US" sz="3000" b="1" dirty="0" smtClean="0"/>
              <a:t>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in </a:t>
            </a:r>
            <a:r>
              <a:rPr lang="en-US" sz="2400" dirty="0" smtClean="0"/>
              <a:t>order </a:t>
            </a:r>
            <a:r>
              <a:rPr lang="en-US" sz="2400" dirty="0"/>
              <a:t>it appears in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Assignment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Synchronous sequential logic: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</a:t>
            </a:r>
            <a:r>
              <a:rPr lang="en-US" sz="2400" dirty="0" smtClean="0">
                <a:latin typeface="+mj-lt"/>
                <a:cs typeface="Arial" charset="0"/>
              </a:rPr>
              <a:t>se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Arial" charset="0"/>
              </a:rPr>
              <a:t>and </a:t>
            </a:r>
            <a:r>
              <a:rPr lang="en-US" sz="2400" dirty="0" err="1">
                <a:latin typeface="+mj-lt"/>
                <a:cs typeface="Arial" charset="0"/>
              </a:rPr>
              <a:t>nonblocking</a:t>
            </a:r>
            <a:r>
              <a:rPr lang="en-US" sz="2400" dirty="0">
                <a:latin typeface="+mj-lt"/>
                <a:cs typeface="Arial" charset="0"/>
              </a:rPr>
              <a:t>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q </a:t>
            </a:r>
            <a:r>
              <a:rPr lang="en-US" sz="1800" dirty="0">
                <a:latin typeface="Courier New" pitchFamily="49" charset="0"/>
                <a:cs typeface="Arial" charset="0"/>
              </a:rPr>
              <a:t>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Simple combinational logic:</a:t>
            </a:r>
            <a:r>
              <a:rPr lang="en-US" sz="2400" dirty="0" smtClean="0">
                <a:latin typeface="+mj-lt"/>
                <a:cs typeface="Arial" charset="0"/>
              </a:rPr>
              <a:t> use </a:t>
            </a:r>
            <a:r>
              <a:rPr lang="en-US" sz="2400" dirty="0">
                <a:latin typeface="+mj-lt"/>
                <a:cs typeface="Arial" charset="0"/>
              </a:rPr>
              <a:t>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    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+mj-lt"/>
                <a:cs typeface="Arial" charset="0"/>
              </a:rPr>
              <a:t>More complicated combinational logic: </a:t>
            </a:r>
            <a:r>
              <a:rPr lang="en-US" sz="2400" dirty="0" smtClean="0">
                <a:latin typeface="+mj-lt"/>
                <a:cs typeface="Arial" charset="0"/>
              </a:rPr>
              <a:t>use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and blocking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Assign a signal </a:t>
            </a:r>
            <a:r>
              <a:rPr lang="en-US" sz="2400" dirty="0">
                <a:latin typeface="+mj-lt"/>
                <a:cs typeface="Arial" charset="0"/>
              </a:rPr>
              <a:t>in </a:t>
            </a:r>
            <a:r>
              <a:rPr lang="en-US" sz="2400" b="1" dirty="0" smtClean="0">
                <a:latin typeface="+mj-lt"/>
                <a:cs typeface="Arial" charset="0"/>
              </a:rPr>
              <a:t>only one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4" name="VISIO" r:id="rId7" imgW="2606760" imgH="574560" progId="Visio.Drawing.6">
                  <p:embed/>
                </p:oleObj>
              </mc:Choice>
              <mc:Fallback>
                <p:oleObj name="VISIO" r:id="rId7" imgW="2606760" imgH="57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Finite State Machines (FSMs)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double circle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8" name="VISIO" r:id="rId7" imgW="1072440" imgH="1189800" progId="Visio.Drawing.6">
                  <p:embed/>
                </p:oleObj>
              </mc:Choice>
              <mc:Fallback>
                <p:oleObj name="VISIO" r:id="rId7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543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Example: Divide by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</a:t>
            </a:r>
            <a:r>
              <a:rPr lang="en-US" sz="1200" dirty="0" smtClean="0">
                <a:latin typeface="Courier10 BT" pitchFamily="49" charset="0"/>
              </a:rPr>
              <a:t>logic </a:t>
            </a:r>
            <a:r>
              <a:rPr lang="en-US" sz="1200" dirty="0" err="1" smtClean="0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</a:t>
            </a:r>
            <a:r>
              <a:rPr lang="en-US" sz="1200" dirty="0" smtClean="0">
                <a:latin typeface="Courier10 BT" pitchFamily="49" charset="0"/>
              </a:rPr>
              <a:t>logic reset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</a:t>
            </a:r>
            <a:r>
              <a:rPr lang="en-US" sz="1200" dirty="0" smtClean="0">
                <a:latin typeface="Courier10 BT" pitchFamily="49" charset="0"/>
              </a:rPr>
              <a:t>logic q</a:t>
            </a:r>
            <a:r>
              <a:rPr lang="en-US" sz="1200" dirty="0">
                <a:latin typeface="Courier10 BT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10 BT" pitchFamily="49" charset="0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rgbClr val="0070C0"/>
                </a:solidFill>
                <a:latin typeface="Courier10 BT" pitchFamily="49" charset="0"/>
              </a:rPr>
              <a:t>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always_ff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 smtClean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solidFill>
                <a:srgbClr val="0070C0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rgbClr val="0070C0"/>
                </a:solidFill>
                <a:latin typeface="Courier10 BT" pitchFamily="49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Courier10 BT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rgbClr val="0070C0"/>
                </a:solidFill>
                <a:latin typeface="Courier10 BT" pitchFamily="49" charset="0"/>
              </a:rPr>
              <a:t>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 smtClean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</a:t>
            </a:r>
            <a:r>
              <a:rPr lang="en-US" sz="1800" dirty="0" smtClean="0">
                <a:latin typeface="Courier New" pitchFamily="49" charset="0"/>
              </a:rPr>
              <a:t>logic      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 smtClean="0">
                <a:latin typeface="Courier New" pitchFamily="49" charset="0"/>
              </a:rPr>
              <a:t>myMux</a:t>
            </a:r>
            <a:r>
              <a:rPr lang="en-US" sz="1800" dirty="0" smtClean="0">
                <a:latin typeface="Courier New" pitchFamily="49" charset="0"/>
              </a:rPr>
              <a:t>(d0</a:t>
            </a:r>
            <a:r>
              <a:rPr lang="en-US" sz="1800" dirty="0">
                <a:latin typeface="Courier New" pitchFamily="49" charset="0"/>
              </a:rPr>
              <a:t>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Parameterized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Self-checking</a:t>
            </a:r>
            <a:endParaRPr lang="en-US" dirty="0"/>
          </a:p>
          <a:p>
            <a:pPr lvl="1"/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</a:t>
            </a:r>
            <a:r>
              <a:rPr lang="en-US" sz="2200" dirty="0" smtClean="0">
                <a:latin typeface="Courier New" pitchFamily="49" charset="0"/>
              </a:rPr>
              <a:t>logic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</a:t>
            </a:r>
            <a:r>
              <a:rPr lang="en-US" sz="2200" dirty="0" smtClean="0">
                <a:latin typeface="Courier New" pitchFamily="49" charset="0"/>
              </a:rPr>
              <a:t>logic 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6019800" cy="532813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instantiate device under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test 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</a:rPr>
              <a:t>dut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  <a:latin typeface="+mj-lt"/>
              </a:rPr>
              <a:t>HDL: </a:t>
            </a:r>
            <a:r>
              <a:rPr lang="en-US" sz="3800" b="1" dirty="0" smtClean="0">
                <a:solidFill>
                  <a:srgbClr val="FF0000"/>
                </a:solidFill>
                <a:latin typeface="+mj-lt"/>
              </a:rPr>
              <a:t>Hardware</a:t>
            </a:r>
            <a:r>
              <a:rPr lang="en-US" sz="3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+mj-lt"/>
              </a:rPr>
              <a:t>Description Language</a:t>
            </a:r>
            <a:endParaRPr lang="en-US" sz="3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9906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 smtClean="0">
                <a:solidFill>
                  <a:srgbClr val="C00000"/>
                </a:solidFill>
                <a:latin typeface="+mj-lt"/>
                <a:cs typeface="Arial" charset="0"/>
              </a:rPr>
              <a:t>IMPORTANT: </a:t>
            </a:r>
            <a:endParaRPr lang="en-US" sz="3200" b="1" dirty="0" smtClean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	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When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using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an HDL,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think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of the </a:t>
            </a:r>
            <a:r>
              <a:rPr lang="en-US" sz="3200" b="1" dirty="0">
                <a:solidFill>
                  <a:srgbClr val="C00000"/>
                </a:solidFill>
                <a:latin typeface="+mj-lt"/>
                <a:cs typeface="Arial" charset="0"/>
              </a:rPr>
              <a:t>hardware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 the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HDL </a:t>
            </a:r>
            <a:r>
              <a:rPr lang="en-US" sz="3200" dirty="0">
                <a:solidFill>
                  <a:srgbClr val="C00000"/>
                </a:solidFill>
                <a:latin typeface="+mj-lt"/>
                <a:cs typeface="Arial" charset="0"/>
              </a:rPr>
              <a:t>should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Arial" charset="0"/>
              </a:rPr>
              <a:t>produce.</a:t>
            </a:r>
            <a:endParaRPr lang="en-US" sz="32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28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 </a:t>
            </a:r>
            <a:r>
              <a:rPr lang="en-US" sz="1300" dirty="0">
                <a:latin typeface="Courier New" pitchFamily="49" charset="0"/>
              </a:rPr>
              <a:t>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</a:t>
            </a:r>
            <a:r>
              <a:rPr lang="en-US" sz="1300" dirty="0">
                <a:latin typeface="Courier New" pitchFamily="49" charset="0"/>
              </a:rPr>
              <a:t>y;</a:t>
            </a: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</a:t>
            </a:r>
            <a:r>
              <a:rPr lang="en-US" sz="13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 smtClean="0">
                <a:solidFill>
                  <a:srgbClr val="0070C0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initial begin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// apply inputs, check results one at a time</a:t>
            </a:r>
            <a:endParaRPr lang="en-US" sz="13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7620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 smtClean="0"/>
              <a:t>Testvector</a:t>
            </a:r>
            <a:r>
              <a:rPr lang="en-US" dirty="0" smtClean="0"/>
              <a:t> </a:t>
            </a:r>
            <a:r>
              <a:rPr lang="en-US" dirty="0"/>
              <a:t>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dirty="0" smtClean="0"/>
              <a:t>clock: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2" name="VISIO" r:id="rId7" imgW="2437920" imgH="905040" progId="Visio.Drawing.6">
                  <p:embed/>
                </p:oleObj>
              </mc:Choice>
              <mc:Fallback>
                <p:oleObj name="VISIO" r:id="rId7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example.tv </a:t>
            </a:r>
          </a:p>
          <a:p>
            <a:r>
              <a:rPr lang="en-US" dirty="0" smtClean="0">
                <a:latin typeface="+mj-lt"/>
              </a:rPr>
              <a:t>contains </a:t>
            </a:r>
            <a:r>
              <a:rPr lang="en-US" dirty="0">
                <a:latin typeface="+mj-lt"/>
              </a:rPr>
              <a:t>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File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module </a:t>
            </a:r>
            <a:r>
              <a:rPr lang="en-US" sz="1600" dirty="0">
                <a:latin typeface="Courier New" pitchFamily="49" charset="0"/>
              </a:rPr>
              <a:t>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</a:t>
            </a:r>
            <a:r>
              <a:rPr lang="en-US" sz="1600" dirty="0" err="1" smtClean="0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a</a:t>
            </a:r>
            <a:r>
              <a:rPr lang="en-US" sz="1600" dirty="0">
                <a:latin typeface="Courier New" pitchFamily="49" charset="0"/>
              </a:rPr>
              <a:t>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[31:0</a:t>
            </a:r>
            <a:r>
              <a:rPr lang="en-US" sz="1600" dirty="0">
                <a:latin typeface="Courier New" pitchFamily="49" charset="0"/>
              </a:rPr>
              <a:t>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[3:0</a:t>
            </a:r>
            <a:r>
              <a:rPr lang="en-US" sz="1600" dirty="0">
                <a:latin typeface="Courier New" pitchFamily="49" charset="0"/>
              </a:rPr>
              <a:t>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at start of test, load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vectors and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into Array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  //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apply test vectors on rising edge of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3. Assign Inputs &amp; Expected Outputs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Note: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 smtClean="0">
                <a:solidFill>
                  <a:srgbClr val="0070C0"/>
                </a:solidFill>
                <a:latin typeface="Courier New" pitchFamily="49" charset="0"/>
              </a:rPr>
              <a:t>===</a:t>
            </a:r>
            <a:r>
              <a:rPr lang="en-US" sz="17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</a:t>
            </a:r>
            <a:r>
              <a:rPr lang="en-US" sz="1700" dirty="0" smtClean="0">
                <a:latin typeface="Courier New" pitchFamily="49" charset="0"/>
              </a:rPr>
              <a:t>1</a:t>
            </a:r>
            <a:r>
              <a:rPr lang="en-US" sz="1700" dirty="0">
                <a:latin typeface="Courier New" pitchFamily="49" charset="0"/>
              </a:rPr>
              <a:t>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7" name="VISIO" r:id="rId7" imgW="1285920" imgH="491760" progId="Visio.Drawing.6">
                  <p:embed/>
                </p:oleObj>
              </mc:Choice>
              <mc:Fallback>
                <p:oleObj name="VISIO" r:id="rId7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Behavioral: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Structural: </a:t>
            </a:r>
            <a:r>
              <a:rPr lang="en-US" sz="2600" dirty="0">
                <a:latin typeface="+mj-lt"/>
                <a:cs typeface="Arial" charset="0"/>
              </a:rPr>
              <a:t>describe how </a:t>
            </a:r>
            <a:r>
              <a:rPr lang="en-US" sz="2600" dirty="0" smtClean="0">
                <a:latin typeface="+mj-lt"/>
                <a:cs typeface="Arial" charset="0"/>
              </a:rPr>
              <a:t>it is </a:t>
            </a:r>
            <a:r>
              <a:rPr lang="en-US" sz="2600" dirty="0">
                <a:latin typeface="+mj-lt"/>
                <a:cs typeface="Arial" charset="0"/>
              </a:rPr>
              <a:t>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347401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dirty="0" smtClean="0"/>
              <a:t>:  required to begin/end </a:t>
            </a:r>
            <a:r>
              <a:rPr lang="en-US" sz="2200" dirty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dirty="0" smtClean="0"/>
              <a:t>:  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 smtClean="0"/>
              <a:t>:  NOT</a:t>
            </a:r>
            <a:endParaRPr lang="en-US" sz="2200" dirty="0"/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 smtClean="0"/>
              <a:t>:  AND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 smtClean="0"/>
              <a:t>:  OR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646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Simulation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11100</TotalTime>
  <Words>3708</Words>
  <Application>Microsoft Office PowerPoint</Application>
  <PresentationFormat>On-screen Show (4:3)</PresentationFormat>
  <Paragraphs>801</Paragraphs>
  <Slides>58</Slides>
  <Notes>57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100</cp:revision>
  <dcterms:created xsi:type="dcterms:W3CDTF">2012-08-07T04:56:47Z</dcterms:created>
  <dcterms:modified xsi:type="dcterms:W3CDTF">2017-09-25T09:19:16Z</dcterms:modified>
</cp:coreProperties>
</file>