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1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6.xml" ContentType="application/vnd.openxmlformats-officedocument.presentationml.notesSlide+xml"/>
  <Override PartName="/ppt/tags/tag42.xml" ContentType="application/vnd.openxmlformats-officedocument.presentationml.tags+xml"/>
  <Override PartName="/ppt/notesSlides/notesSlide17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8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9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20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1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2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3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4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5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26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27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8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29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30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31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32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33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34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35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36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37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38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39.xml" ContentType="application/vnd.openxmlformats-officedocument.presentationml.notesSlide+xml"/>
  <Override PartName="/ppt/tags/tag122.xml" ContentType="application/vnd.openxmlformats-officedocument.presentationml.tags+xml"/>
  <Override PartName="/ppt/notesSlides/notesSlide40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41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42.xml" ContentType="application/vnd.openxmlformats-officedocument.presentationml.notesSlide+xml"/>
  <Override PartName="/ppt/tags/tag129.xml" ContentType="application/vnd.openxmlformats-officedocument.presentationml.tags+xml"/>
  <Override PartName="/ppt/notesSlides/notesSlide43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44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45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46.xml" ContentType="application/vnd.openxmlformats-officedocument.presentationml.notesSlid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47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48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49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notesSlides/notesSlide50.xml" ContentType="application/vnd.openxmlformats-officedocument.presentationml.notesSlid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51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52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53.xml" ContentType="application/vnd.openxmlformats-officedocument.presentationml.notesSlid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54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55.xml" ContentType="application/vnd.openxmlformats-officedocument.presentationml.notesSlide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notesSlides/notesSlide56.xml" ContentType="application/vnd.openxmlformats-officedocument.presentationml.notesSlide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notesSlides/notesSlide57.xml" ContentType="application/vnd.openxmlformats-officedocument.presentationml.notesSlid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notesSlides/notesSlide58.xml" ContentType="application/vnd.openxmlformats-officedocument.presentationml.notesSlide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notesSlides/notesSlide59.xml" ContentType="application/vnd.openxmlformats-officedocument.presentationml.notesSlide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notesSlides/notesSlide60.xml" ContentType="application/vnd.openxmlformats-officedocument.presentationml.notesSlide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notesSlides/notesSlide61.xml" ContentType="application/vnd.openxmlformats-officedocument.presentationml.notesSlide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notesSlides/notesSlide62.xml" ContentType="application/vnd.openxmlformats-officedocument.presentationml.notesSlide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notesSlides/notesSlide63.xml" ContentType="application/vnd.openxmlformats-officedocument.presentationml.notesSlide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notesSlides/notesSlide64.xml" ContentType="application/vnd.openxmlformats-officedocument.presentationml.notesSlide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notesSlides/notesSlide65.xml" ContentType="application/vnd.openxmlformats-officedocument.presentationml.notesSlide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notesSlides/notesSlide66.xml" ContentType="application/vnd.openxmlformats-officedocument.presentationml.notesSlide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notesSlides/notesSlide67.xml" ContentType="application/vnd.openxmlformats-officedocument.presentationml.notesSlid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notesSlides/notesSlide68.xml" ContentType="application/vnd.openxmlformats-officedocument.presentationml.notesSlide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notesSlides/notesSlide69.xml" ContentType="application/vnd.openxmlformats-officedocument.presentationml.notesSlide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notesSlides/notesSlide70.xml" ContentType="application/vnd.openxmlformats-officedocument.presentationml.notesSlide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notesSlides/notesSlide71.xml" ContentType="application/vnd.openxmlformats-officedocument.presentationml.notesSlide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72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notesSlides/notesSlide73.xml" ContentType="application/vnd.openxmlformats-officedocument.presentationml.notesSlide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notesSlides/notesSlide74.xml" ContentType="application/vnd.openxmlformats-officedocument.presentationml.notesSlide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notesSlides/notesSlide75.xml" ContentType="application/vnd.openxmlformats-officedocument.presentationml.notesSlide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notesSlides/notesSlide76.xml" ContentType="application/vnd.openxmlformats-officedocument.presentationml.notesSlide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77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notesSlides/notesSlide78.xml" ContentType="application/vnd.openxmlformats-officedocument.presentationml.notesSlide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notesSlides/notesSlide79.xml" ContentType="application/vnd.openxmlformats-officedocument.presentationml.notesSlide+xml"/>
  <Override PartName="/ppt/tags/tag255.xml" ContentType="application/vnd.openxmlformats-officedocument.presentationml.tags+xml"/>
  <Override PartName="/ppt/notesSlides/notesSlide80.xml" ContentType="application/vnd.openxmlformats-officedocument.presentationml.notesSlide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notesSlides/notesSlide81.xml" ContentType="application/vnd.openxmlformats-officedocument.presentationml.notesSlid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notesSlides/notesSlide82.xml" ContentType="application/vnd.openxmlformats-officedocument.presentationml.notesSlide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notesSlides/notesSlide83.xml" ContentType="application/vnd.openxmlformats-officedocument.presentationml.notesSlide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notesSlides/notesSlide84.xml" ContentType="application/vnd.openxmlformats-officedocument.presentationml.notesSlide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notesSlides/notesSlide85.xml" ContentType="application/vnd.openxmlformats-officedocument.presentationml.notesSlid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notesSlides/notesSlide86.xml" ContentType="application/vnd.openxmlformats-officedocument.presentationml.notesSlide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notesSlides/notesSlide87.xml" ContentType="application/vnd.openxmlformats-officedocument.presentationml.notesSlide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88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notesSlides/notesSlide89.xml" ContentType="application/vnd.openxmlformats-officedocument.presentationml.notesSlide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notesSlides/notesSlide90.xml" ContentType="application/vnd.openxmlformats-officedocument.presentationml.notesSlide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notesSlides/notesSlide91.xml" ContentType="application/vnd.openxmlformats-officedocument.presentationml.notesSlide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notesSlides/notesSlide92.xml" ContentType="application/vnd.openxmlformats-officedocument.presentationml.notesSlide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notesSlides/notesSlide93.xml" ContentType="application/vnd.openxmlformats-officedocument.presentationml.notesSlide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notesSlides/notesSlide94.xml" ContentType="application/vnd.openxmlformats-officedocument.presentationml.notesSlide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notesSlides/notesSlide95.xml" ContentType="application/vnd.openxmlformats-officedocument.presentationml.notesSlide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notesSlides/notesSlide96.xml" ContentType="application/vnd.openxmlformats-officedocument.presentationml.notesSlide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notesSlides/notesSlide97.xml" ContentType="application/vnd.openxmlformats-officedocument.presentationml.notesSlide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notesSlides/notesSlide98.xml" ContentType="application/vnd.openxmlformats-officedocument.presentationml.notesSlide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notesSlides/notesSlide99.xml" ContentType="application/vnd.openxmlformats-officedocument.presentationml.notesSlide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notesSlides/notesSlide100.xml" ContentType="application/vnd.openxmlformats-officedocument.presentationml.notesSlide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notesSlides/notesSlide101.xml" ContentType="application/vnd.openxmlformats-officedocument.presentationml.notesSlide+xml"/>
  <Override PartName="/ppt/tags/tag330.xml" ContentType="application/vnd.openxmlformats-officedocument.presentationml.tags+xml"/>
  <Override PartName="/ppt/notesSlides/notesSlide102.xml" ContentType="application/vnd.openxmlformats-officedocument.presentationml.notesSlide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notesSlides/notesSlide103.xml" ContentType="application/vnd.openxmlformats-officedocument.presentationml.notesSlide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notesSlides/notesSlide104.xml" ContentType="application/vnd.openxmlformats-officedocument.presentationml.notesSlide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notesSlides/notesSlide105.xml" ContentType="application/vnd.openxmlformats-officedocument.presentationml.notesSlide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notesSlides/notesSlide106.xml" ContentType="application/vnd.openxmlformats-officedocument.presentationml.notesSlide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notesSlides/notesSlide107.xml" ContentType="application/vnd.openxmlformats-officedocument.presentationml.notesSlide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notesSlides/notesSlide108.xml" ContentType="application/vnd.openxmlformats-officedocument.presentationml.notesSlide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notesSlides/notesSlide109.xml" ContentType="application/vnd.openxmlformats-officedocument.presentationml.notesSlide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notesSlides/notesSlide110.xml" ContentType="application/vnd.openxmlformats-officedocument.presentationml.notesSlide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notesSlides/notesSlide111.xml" ContentType="application/vnd.openxmlformats-officedocument.presentationml.notesSlide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notesSlides/notesSlide112.xml" ContentType="application/vnd.openxmlformats-officedocument.presentationml.notesSlide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notesSlides/notesSlide113.xml" ContentType="application/vnd.openxmlformats-officedocument.presentationml.notesSlide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notesSlides/notesSlide114.xml" ContentType="application/vnd.openxmlformats-officedocument.presentationml.notesSlide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notesSlides/notesSlide115.xml" ContentType="application/vnd.openxmlformats-officedocument.presentationml.notesSlide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notesSlides/notesSlide116.xml" ContentType="application/vnd.openxmlformats-officedocument.presentationml.notesSlide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notesSlides/notesSlide117.xml" ContentType="application/vnd.openxmlformats-officedocument.presentationml.notesSlide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notesSlides/notesSlide118.xml" ContentType="application/vnd.openxmlformats-officedocument.presentationml.notesSlide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notesSlides/notesSlide119.xml" ContentType="application/vnd.openxmlformats-officedocument.presentationml.notesSlide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notesSlides/notesSlide120.xml" ContentType="application/vnd.openxmlformats-officedocument.presentationml.notesSlide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notesSlides/notesSlide121.xml" ContentType="application/vnd.openxmlformats-officedocument.presentationml.notesSlide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notesSlides/notesSlide122.xml" ContentType="application/vnd.openxmlformats-officedocument.presentationml.notesSlide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notesSlides/notesSlide123.xml" ContentType="application/vnd.openxmlformats-officedocument.presentationml.notesSlide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notesSlides/notesSlide124.xml" ContentType="application/vnd.openxmlformats-officedocument.presentationml.notesSlide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notesSlides/notesSlide125.xml" ContentType="application/vnd.openxmlformats-officedocument.presentationml.notesSlide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notesSlides/notesSlide126.xml" ContentType="application/vnd.openxmlformats-officedocument.presentationml.notesSlide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notesSlides/notesSlide127.xml" ContentType="application/vnd.openxmlformats-officedocument.presentationml.notesSlide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notesSlides/notesSlide128.xml" ContentType="application/vnd.openxmlformats-officedocument.presentationml.notesSlide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notesSlides/notesSlide129.xml" ContentType="application/vnd.openxmlformats-officedocument.presentationml.notesSlide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notesSlides/notesSlide130.xml" ContentType="application/vnd.openxmlformats-officedocument.presentationml.notesSlide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notesSlides/notesSlide131.xml" ContentType="application/vnd.openxmlformats-officedocument.presentationml.notesSlide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notesSlides/notesSlide132.xml" ContentType="application/vnd.openxmlformats-officedocument.presentationml.notesSlide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notesSlides/notesSlide1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386" r:id="rId22"/>
    <p:sldId id="277" r:id="rId23"/>
    <p:sldId id="387" r:id="rId24"/>
    <p:sldId id="278" r:id="rId25"/>
    <p:sldId id="279" r:id="rId26"/>
    <p:sldId id="388" r:id="rId27"/>
    <p:sldId id="280" r:id="rId28"/>
    <p:sldId id="281" r:id="rId29"/>
    <p:sldId id="282" r:id="rId30"/>
    <p:sldId id="283" r:id="rId31"/>
    <p:sldId id="389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90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8" r:id="rId66"/>
    <p:sldId id="391" r:id="rId67"/>
    <p:sldId id="320" r:id="rId68"/>
    <p:sldId id="392" r:id="rId69"/>
    <p:sldId id="321" r:id="rId70"/>
    <p:sldId id="323" r:id="rId71"/>
    <p:sldId id="393" r:id="rId72"/>
    <p:sldId id="325" r:id="rId73"/>
    <p:sldId id="394" r:id="rId74"/>
    <p:sldId id="326" r:id="rId75"/>
    <p:sldId id="327" r:id="rId76"/>
    <p:sldId id="329" r:id="rId77"/>
    <p:sldId id="395" r:id="rId78"/>
    <p:sldId id="330" r:id="rId79"/>
    <p:sldId id="331" r:id="rId80"/>
    <p:sldId id="332" r:id="rId81"/>
    <p:sldId id="333" r:id="rId82"/>
    <p:sldId id="334" r:id="rId83"/>
    <p:sldId id="335" r:id="rId84"/>
    <p:sldId id="396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9" r:id="rId98"/>
    <p:sldId id="348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7" r:id="rId116"/>
    <p:sldId id="39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0EF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1" autoAdjust="0"/>
    <p:restoredTop sz="94142" autoAdjust="0"/>
  </p:normalViewPr>
  <p:slideViewPr>
    <p:cSldViewPr>
      <p:cViewPr varScale="1">
        <p:scale>
          <a:sx n="76" d="100"/>
          <a:sy n="76" d="100"/>
        </p:scale>
        <p:origin x="-147" y="-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7.wmf"/><Relationship Id="rId1" Type="http://schemas.openxmlformats.org/officeDocument/2006/relationships/image" Target="../media/image2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35AD08-2D7C-4662-9267-56937F5AC0B8}" type="slidenum">
              <a:rPr lang="en-US"/>
              <a:pPr/>
              <a:t>11</a:t>
            </a:fld>
            <a:endParaRPr lang="en-US"/>
          </a:p>
        </p:txBody>
      </p:sp>
      <p:sp>
        <p:nvSpPr>
          <p:cNvPr id="119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950242-D35B-44F1-A8BF-7938C6C933F0}" type="slidenum">
              <a:rPr lang="en-US"/>
              <a:pPr/>
              <a:t>101</a:t>
            </a:fld>
            <a:endParaRPr lang="en-US"/>
          </a:p>
        </p:txBody>
      </p:sp>
      <p:sp>
        <p:nvSpPr>
          <p:cNvPr id="126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65C0EA-653A-422A-A7D6-A4037F3B5E08}" type="slidenum">
              <a:rPr lang="en-US"/>
              <a:pPr/>
              <a:t>102</a:t>
            </a:fld>
            <a:endParaRPr lang="en-US"/>
          </a:p>
        </p:txBody>
      </p:sp>
      <p:sp>
        <p:nvSpPr>
          <p:cNvPr id="126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884760-9F55-447D-9BC3-E99C633C5980}" type="slidenum">
              <a:rPr lang="en-US"/>
              <a:pPr/>
              <a:t>103</a:t>
            </a:fld>
            <a:endParaRPr lang="en-US"/>
          </a:p>
        </p:txBody>
      </p:sp>
      <p:sp>
        <p:nvSpPr>
          <p:cNvPr id="132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1628D2-5DD6-4D63-86A9-6101C631CCB4}" type="slidenum">
              <a:rPr lang="en-US"/>
              <a:pPr/>
              <a:t>104</a:t>
            </a:fld>
            <a:endParaRPr lang="en-US"/>
          </a:p>
        </p:txBody>
      </p:sp>
      <p:sp>
        <p:nvSpPr>
          <p:cNvPr id="126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1E4B40-CFEF-4A9F-BC41-F6582471A4B2}" type="slidenum">
              <a:rPr lang="en-US"/>
              <a:pPr/>
              <a:t>105</a:t>
            </a:fld>
            <a:endParaRPr lang="en-US"/>
          </a:p>
        </p:txBody>
      </p:sp>
      <p:sp>
        <p:nvSpPr>
          <p:cNvPr id="127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42B0AF-3D46-49E9-B250-922758483AB7}" type="slidenum">
              <a:rPr lang="en-US"/>
              <a:pPr/>
              <a:t>106</a:t>
            </a:fld>
            <a:endParaRPr lang="en-US"/>
          </a:p>
        </p:txBody>
      </p:sp>
      <p:sp>
        <p:nvSpPr>
          <p:cNvPr id="127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7A10D1-CBFD-4F4A-B5DC-0D039A893BB6}" type="slidenum">
              <a:rPr lang="en-US"/>
              <a:pPr/>
              <a:t>107</a:t>
            </a:fld>
            <a:endParaRPr lang="en-US"/>
          </a:p>
        </p:txBody>
      </p:sp>
      <p:sp>
        <p:nvSpPr>
          <p:cNvPr id="127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2B187E-D485-4E55-AE12-62716B2D43F8}" type="slidenum">
              <a:rPr lang="en-US"/>
              <a:pPr/>
              <a:t>108</a:t>
            </a:fld>
            <a:endParaRPr 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EEE73-10C0-4B90-A9A9-1DDBE5960211}" type="slidenum">
              <a:rPr lang="en-US"/>
              <a:pPr/>
              <a:t>109</a:t>
            </a:fld>
            <a:endParaRPr lang="en-US"/>
          </a:p>
        </p:txBody>
      </p:sp>
      <p:sp>
        <p:nvSpPr>
          <p:cNvPr id="127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7F309E-030B-4138-A423-6046D64621CC}" type="slidenum">
              <a:rPr lang="en-US"/>
              <a:pPr/>
              <a:t>110</a:t>
            </a:fld>
            <a:endParaRPr lang="en-US"/>
          </a:p>
        </p:txBody>
      </p:sp>
      <p:sp>
        <p:nvSpPr>
          <p:cNvPr id="127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5514EB-0CE7-4905-A965-97AECC752DFE}" type="slidenum">
              <a:rPr lang="en-US"/>
              <a:pPr/>
              <a:t>12</a:t>
            </a:fld>
            <a:endParaRPr lang="en-US"/>
          </a:p>
        </p:txBody>
      </p:sp>
      <p:sp>
        <p:nvSpPr>
          <p:cNvPr id="119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A57F8-27F0-40CD-A0D4-BAAD0C726E42}" type="slidenum">
              <a:rPr lang="en-US"/>
              <a:pPr/>
              <a:t>111</a:t>
            </a:fld>
            <a:endParaRPr lang="en-US"/>
          </a:p>
        </p:txBody>
      </p:sp>
      <p:sp>
        <p:nvSpPr>
          <p:cNvPr id="127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C9738C-F67A-4110-9FA5-AD37AC62FF76}" type="slidenum">
              <a:rPr lang="en-US"/>
              <a:pPr/>
              <a:t>112</a:t>
            </a:fld>
            <a:endParaRPr lang="en-US"/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204154-A750-4923-8C96-79C582CA9A05}" type="slidenum">
              <a:rPr lang="en-US"/>
              <a:pPr/>
              <a:t>113</a:t>
            </a:fld>
            <a:endParaRPr lang="en-US"/>
          </a:p>
        </p:txBody>
      </p:sp>
      <p:sp>
        <p:nvSpPr>
          <p:cNvPr id="128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9CD9D0-8B46-47F9-AE2D-5E89B2355BBA}" type="slidenum">
              <a:rPr lang="en-US"/>
              <a:pPr/>
              <a:t>114</a:t>
            </a:fld>
            <a:endParaRPr lang="en-US"/>
          </a:p>
        </p:txBody>
      </p:sp>
      <p:sp>
        <p:nvSpPr>
          <p:cNvPr id="128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51750E-F3D6-4CE9-9908-D7BBE9FF4840}" type="slidenum">
              <a:rPr lang="en-US"/>
              <a:pPr/>
              <a:t>115</a:t>
            </a:fld>
            <a:endParaRPr lang="en-US"/>
          </a:p>
        </p:txBody>
      </p:sp>
      <p:sp>
        <p:nvSpPr>
          <p:cNvPr id="133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51750E-F3D6-4CE9-9908-D7BBE9FF4840}" type="slidenum">
              <a:rPr lang="en-US"/>
              <a:pPr/>
              <a:t>116</a:t>
            </a:fld>
            <a:endParaRPr lang="en-US"/>
          </a:p>
        </p:txBody>
      </p:sp>
      <p:sp>
        <p:nvSpPr>
          <p:cNvPr id="133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8E816C-13D9-4739-9448-6F224D89BD70}" type="slidenum">
              <a:rPr lang="en-US"/>
              <a:pPr/>
              <a:t>117</a:t>
            </a:fld>
            <a:endParaRPr lang="en-US"/>
          </a:p>
        </p:txBody>
      </p:sp>
      <p:sp>
        <p:nvSpPr>
          <p:cNvPr id="128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CEA6BA-F7FC-4E06-A90D-FFE94903118C}" type="slidenum">
              <a:rPr lang="en-US"/>
              <a:pPr/>
              <a:t>118</a:t>
            </a:fld>
            <a:endParaRPr lang="en-US"/>
          </a:p>
        </p:txBody>
      </p:sp>
      <p:sp>
        <p:nvSpPr>
          <p:cNvPr id="128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8C8CBE-4129-4271-A629-D8AC4C3E7488}" type="slidenum">
              <a:rPr lang="en-US"/>
              <a:pPr/>
              <a:t>119</a:t>
            </a:fld>
            <a:endParaRPr lang="en-US"/>
          </a:p>
        </p:txBody>
      </p:sp>
      <p:sp>
        <p:nvSpPr>
          <p:cNvPr id="128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883A53-237C-4C77-931D-80DDFDBCF2F3}" type="slidenum">
              <a:rPr lang="en-US"/>
              <a:pPr/>
              <a:t>120</a:t>
            </a:fld>
            <a:endParaRPr lang="en-US"/>
          </a:p>
        </p:txBody>
      </p:sp>
      <p:sp>
        <p:nvSpPr>
          <p:cNvPr id="128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7D75E0-0451-4A4A-B8F7-06B341A783C6}" type="slidenum">
              <a:rPr lang="en-US"/>
              <a:pPr/>
              <a:t>13</a:t>
            </a:fld>
            <a:endParaRPr lang="en-US"/>
          </a:p>
        </p:txBody>
      </p:sp>
      <p:sp>
        <p:nvSpPr>
          <p:cNvPr id="119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F5AF4E-D46E-452B-B513-73C1ABDFA629}" type="slidenum">
              <a:rPr lang="en-US"/>
              <a:pPr/>
              <a:t>121</a:t>
            </a:fld>
            <a:endParaRPr lang="en-US"/>
          </a:p>
        </p:txBody>
      </p:sp>
      <p:sp>
        <p:nvSpPr>
          <p:cNvPr id="128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9F921D-D967-469B-BC5E-E91829B6A93A}" type="slidenum">
              <a:rPr lang="en-US"/>
              <a:pPr/>
              <a:t>122</a:t>
            </a:fld>
            <a:endParaRPr lang="en-US"/>
          </a:p>
        </p:txBody>
      </p:sp>
      <p:sp>
        <p:nvSpPr>
          <p:cNvPr id="128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78DBB-2FD0-417E-8E48-636802D370F5}" type="slidenum">
              <a:rPr lang="en-US"/>
              <a:pPr/>
              <a:t>123</a:t>
            </a:fld>
            <a:endParaRPr lang="en-US"/>
          </a:p>
        </p:txBody>
      </p:sp>
      <p:sp>
        <p:nvSpPr>
          <p:cNvPr id="129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40D6D8-B5CB-44CF-A076-91AD84751C08}" type="slidenum">
              <a:rPr lang="en-US"/>
              <a:pPr/>
              <a:t>124</a:t>
            </a:fld>
            <a:endParaRPr lang="en-US"/>
          </a:p>
        </p:txBody>
      </p:sp>
      <p:sp>
        <p:nvSpPr>
          <p:cNvPr id="129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832C6-AD85-45A4-BA9A-4B7D17D30861}" type="slidenum">
              <a:rPr lang="en-US"/>
              <a:pPr/>
              <a:t>125</a:t>
            </a:fld>
            <a:endParaRPr lang="en-US"/>
          </a:p>
        </p:txBody>
      </p:sp>
      <p:sp>
        <p:nvSpPr>
          <p:cNvPr id="129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6C2EA1-3CDC-4ECF-86B2-4D763AEBFCF2}" type="slidenum">
              <a:rPr lang="en-US"/>
              <a:pPr/>
              <a:t>126</a:t>
            </a:fld>
            <a:endParaRPr lang="en-US"/>
          </a:p>
        </p:txBody>
      </p:sp>
      <p:sp>
        <p:nvSpPr>
          <p:cNvPr id="129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43627D-71A1-4567-A2B3-A27A94827337}" type="slidenum">
              <a:rPr lang="en-US"/>
              <a:pPr/>
              <a:t>127</a:t>
            </a:fld>
            <a:endParaRPr lang="en-US"/>
          </a:p>
        </p:txBody>
      </p:sp>
      <p:sp>
        <p:nvSpPr>
          <p:cNvPr id="129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664B26-1039-4A89-B9BE-F571758E0A10}" type="slidenum">
              <a:rPr lang="en-US"/>
              <a:pPr/>
              <a:t>128</a:t>
            </a:fld>
            <a:endParaRPr lang="en-US"/>
          </a:p>
        </p:txBody>
      </p:sp>
      <p:sp>
        <p:nvSpPr>
          <p:cNvPr id="129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70311F-008B-4B0C-9828-CA17DE82EC59}" type="slidenum">
              <a:rPr lang="en-US"/>
              <a:pPr/>
              <a:t>129</a:t>
            </a:fld>
            <a:endParaRPr lang="en-US"/>
          </a:p>
        </p:txBody>
      </p:sp>
      <p:sp>
        <p:nvSpPr>
          <p:cNvPr id="129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EE73E6-3E2F-4FE9-83A4-B07AF79C1FFF}" type="slidenum">
              <a:rPr lang="en-US"/>
              <a:pPr/>
              <a:t>130</a:t>
            </a:fld>
            <a:endParaRPr lang="en-US"/>
          </a:p>
        </p:txBody>
      </p:sp>
      <p:sp>
        <p:nvSpPr>
          <p:cNvPr id="129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2D7F2A-86CD-4E29-AD15-1F5F5C905A3B}" type="slidenum">
              <a:rPr lang="en-US"/>
              <a:pPr/>
              <a:t>14</a:t>
            </a:fld>
            <a:endParaRPr lang="en-US"/>
          </a:p>
        </p:txBody>
      </p:sp>
      <p:sp>
        <p:nvSpPr>
          <p:cNvPr id="119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033A97-0276-4D5D-9F89-8740F26D54B0}" type="slidenum">
              <a:rPr lang="en-US"/>
              <a:pPr/>
              <a:t>131</a:t>
            </a:fld>
            <a:endParaRPr lang="en-US"/>
          </a:p>
        </p:txBody>
      </p:sp>
      <p:sp>
        <p:nvSpPr>
          <p:cNvPr id="129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7CBB3A-DA45-426E-9703-C0236A055745}" type="slidenum">
              <a:rPr lang="en-US"/>
              <a:pPr/>
              <a:t>132</a:t>
            </a:fld>
            <a:endParaRPr lang="en-US"/>
          </a:p>
        </p:txBody>
      </p:sp>
      <p:sp>
        <p:nvSpPr>
          <p:cNvPr id="129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4DA1E-7C6D-446C-ACA1-DDF3AB11F0CC}" type="slidenum">
              <a:rPr lang="en-US"/>
              <a:pPr/>
              <a:t>133</a:t>
            </a:fld>
            <a:endParaRPr lang="en-US"/>
          </a:p>
        </p:txBody>
      </p:sp>
      <p:sp>
        <p:nvSpPr>
          <p:cNvPr id="130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4F2B97-851F-4A53-BB9C-D5173485D282}" type="slidenum">
              <a:rPr lang="en-US"/>
              <a:pPr/>
              <a:t>134</a:t>
            </a:fld>
            <a:endParaRPr lang="en-US"/>
          </a:p>
        </p:txBody>
      </p:sp>
      <p:sp>
        <p:nvSpPr>
          <p:cNvPr id="133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E892D-51DA-4429-BFFA-1D5452FAB7F5}" type="slidenum">
              <a:rPr lang="en-US"/>
              <a:pPr/>
              <a:t>15</a:t>
            </a:fld>
            <a:endParaRPr lang="en-US"/>
          </a:p>
        </p:txBody>
      </p:sp>
      <p:sp>
        <p:nvSpPr>
          <p:cNvPr id="119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3E09B9-41CC-44D8-A7EE-522ECA74F13E}" type="slidenum">
              <a:rPr lang="en-US"/>
              <a:pPr/>
              <a:t>16</a:t>
            </a:fld>
            <a:endParaRPr lang="en-US"/>
          </a:p>
        </p:txBody>
      </p:sp>
      <p:sp>
        <p:nvSpPr>
          <p:cNvPr id="119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96F8C-A0A3-4609-BA43-9B76F2650873}" type="slidenum">
              <a:rPr lang="en-US"/>
              <a:pPr/>
              <a:t>17</a:t>
            </a:fld>
            <a:endParaRPr lang="en-US"/>
          </a:p>
        </p:txBody>
      </p:sp>
      <p:sp>
        <p:nvSpPr>
          <p:cNvPr id="119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2A4490-4B03-40FA-91F1-6F47C42D667B}" type="slidenum">
              <a:rPr lang="en-US"/>
              <a:pPr/>
              <a:t>18</a:t>
            </a:fld>
            <a:endParaRPr lang="en-US"/>
          </a:p>
        </p:txBody>
      </p:sp>
      <p:sp>
        <p:nvSpPr>
          <p:cNvPr id="119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B22A91-C73E-408F-B4C8-43E644120F3A}" type="slidenum">
              <a:rPr lang="en-US"/>
              <a:pPr/>
              <a:t>19</a:t>
            </a:fld>
            <a:endParaRPr lang="en-US"/>
          </a:p>
        </p:txBody>
      </p:sp>
      <p:sp>
        <p:nvSpPr>
          <p:cNvPr id="119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C9C055-72E0-4522-A77B-8AF120537E44}" type="slidenum">
              <a:rPr lang="en-US"/>
              <a:pPr/>
              <a:t>20</a:t>
            </a:fld>
            <a:endParaRPr lang="en-US"/>
          </a:p>
        </p:txBody>
      </p:sp>
      <p:sp>
        <p:nvSpPr>
          <p:cNvPr id="120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714780-11DF-4472-AE76-0B6C10813017}" type="slidenum">
              <a:rPr lang="en-US"/>
              <a:pPr/>
              <a:t>3</a:t>
            </a:fld>
            <a:endParaRPr lang="en-US"/>
          </a:p>
        </p:txBody>
      </p:sp>
      <p:sp>
        <p:nvSpPr>
          <p:cNvPr id="118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C9C055-72E0-4522-A77B-8AF120537E44}" type="slidenum">
              <a:rPr lang="en-US"/>
              <a:pPr/>
              <a:t>21</a:t>
            </a:fld>
            <a:endParaRPr lang="en-US"/>
          </a:p>
        </p:txBody>
      </p:sp>
      <p:sp>
        <p:nvSpPr>
          <p:cNvPr id="120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3A37F4-AC94-47A7-A663-0685A2BCC5FF}" type="slidenum">
              <a:rPr lang="en-US"/>
              <a:pPr/>
              <a:t>22</a:t>
            </a:fld>
            <a:endParaRPr lang="en-US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3A37F4-AC94-47A7-A663-0685A2BCC5FF}" type="slidenum">
              <a:rPr lang="en-US"/>
              <a:pPr/>
              <a:t>23</a:t>
            </a:fld>
            <a:endParaRPr lang="en-US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D2F49-291D-43EF-B2C2-440CE5CE789E}" type="slidenum">
              <a:rPr lang="en-US"/>
              <a:pPr/>
              <a:t>24</a:t>
            </a:fld>
            <a:endParaRPr lang="en-US"/>
          </a:p>
        </p:txBody>
      </p:sp>
      <p:sp>
        <p:nvSpPr>
          <p:cNvPr id="120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4075C2-A20B-4A7A-8F51-71B0A3CBB4C7}" type="slidenum">
              <a:rPr lang="en-US"/>
              <a:pPr/>
              <a:t>25</a:t>
            </a:fld>
            <a:endParaRPr lang="en-US"/>
          </a:p>
        </p:txBody>
      </p:sp>
      <p:sp>
        <p:nvSpPr>
          <p:cNvPr id="120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4075C2-A20B-4A7A-8F51-71B0A3CBB4C7}" type="slidenum">
              <a:rPr lang="en-US"/>
              <a:pPr/>
              <a:t>26</a:t>
            </a:fld>
            <a:endParaRPr lang="en-US"/>
          </a:p>
        </p:txBody>
      </p:sp>
      <p:sp>
        <p:nvSpPr>
          <p:cNvPr id="120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AF3664-5EDD-4FE6-ACDD-3EAE8351D77D}" type="slidenum">
              <a:rPr lang="en-US"/>
              <a:pPr/>
              <a:t>27</a:t>
            </a:fld>
            <a:endParaRPr lang="en-US"/>
          </a:p>
        </p:txBody>
      </p:sp>
      <p:sp>
        <p:nvSpPr>
          <p:cNvPr id="120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B6B2C-21FC-4D6D-9E7C-29AA6CFA2E86}" type="slidenum">
              <a:rPr lang="en-US"/>
              <a:pPr/>
              <a:t>28</a:t>
            </a:fld>
            <a:endParaRPr lang="en-US"/>
          </a:p>
        </p:txBody>
      </p:sp>
      <p:sp>
        <p:nvSpPr>
          <p:cNvPr id="120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06D9D6-DDAD-431E-A80D-583333B50DB4}" type="slidenum">
              <a:rPr lang="en-US"/>
              <a:pPr/>
              <a:t>29</a:t>
            </a:fld>
            <a:endParaRPr lang="en-US"/>
          </a:p>
        </p:txBody>
      </p:sp>
      <p:sp>
        <p:nvSpPr>
          <p:cNvPr id="120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339C28-2A6A-4A80-8A16-A0781FEE290E}" type="slidenum">
              <a:rPr lang="en-US"/>
              <a:pPr/>
              <a:t>30</a:t>
            </a:fld>
            <a:endParaRPr lang="en-US"/>
          </a:p>
        </p:txBody>
      </p:sp>
      <p:sp>
        <p:nvSpPr>
          <p:cNvPr id="120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1028A3-F306-45FB-8DC7-09A2DE89FFA7}" type="slidenum">
              <a:rPr lang="en-US"/>
              <a:pPr/>
              <a:t>4</a:t>
            </a:fld>
            <a:endParaRPr lang="en-US"/>
          </a:p>
        </p:txBody>
      </p:sp>
      <p:sp>
        <p:nvSpPr>
          <p:cNvPr id="118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339C28-2A6A-4A80-8A16-A0781FEE290E}" type="slidenum">
              <a:rPr lang="en-US"/>
              <a:pPr/>
              <a:t>31</a:t>
            </a:fld>
            <a:endParaRPr lang="en-US"/>
          </a:p>
        </p:txBody>
      </p:sp>
      <p:sp>
        <p:nvSpPr>
          <p:cNvPr id="120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75B6C-FB4E-4BED-A01F-066E2E4A6A10}" type="slidenum">
              <a:rPr lang="en-US"/>
              <a:pPr/>
              <a:t>32</a:t>
            </a:fld>
            <a:endParaRPr lang="en-US"/>
          </a:p>
        </p:txBody>
      </p:sp>
      <p:sp>
        <p:nvSpPr>
          <p:cNvPr id="120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37FB56-FA1D-441A-AC74-3908DC102C15}" type="slidenum">
              <a:rPr lang="en-US"/>
              <a:pPr/>
              <a:t>33</a:t>
            </a:fld>
            <a:endParaRPr lang="en-US"/>
          </a:p>
        </p:txBody>
      </p:sp>
      <p:sp>
        <p:nvSpPr>
          <p:cNvPr id="121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00557C-CEE4-468B-A165-323BC30BE993}" type="slidenum">
              <a:rPr lang="en-US"/>
              <a:pPr/>
              <a:t>34</a:t>
            </a:fld>
            <a:endParaRPr lang="en-US"/>
          </a:p>
        </p:txBody>
      </p:sp>
      <p:sp>
        <p:nvSpPr>
          <p:cNvPr id="121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35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149760-38BD-4480-89D6-56FE07AB2AC6}" type="slidenum">
              <a:rPr lang="en-US"/>
              <a:pPr/>
              <a:t>36</a:t>
            </a:fld>
            <a:endParaRPr lang="en-US"/>
          </a:p>
        </p:txBody>
      </p:sp>
      <p:sp>
        <p:nvSpPr>
          <p:cNvPr id="121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CFC2C1-50D7-4893-A91D-85BF0E581CE7}" type="slidenum">
              <a:rPr lang="en-US"/>
              <a:pPr/>
              <a:t>37</a:t>
            </a:fld>
            <a:endParaRPr lang="en-US"/>
          </a:p>
        </p:txBody>
      </p:sp>
      <p:sp>
        <p:nvSpPr>
          <p:cNvPr id="121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1997F1-2D23-403C-BFC6-3F27FCFA1920}" type="slidenum">
              <a:rPr lang="en-US"/>
              <a:pPr/>
              <a:t>38</a:t>
            </a:fld>
            <a:endParaRPr lang="en-US"/>
          </a:p>
        </p:txBody>
      </p:sp>
      <p:sp>
        <p:nvSpPr>
          <p:cNvPr id="121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DDC6C-1D2A-4A52-B726-1F8852540491}" type="slidenum">
              <a:rPr lang="en-US"/>
              <a:pPr/>
              <a:t>39</a:t>
            </a:fld>
            <a:endParaRPr lang="en-US"/>
          </a:p>
        </p:txBody>
      </p:sp>
      <p:sp>
        <p:nvSpPr>
          <p:cNvPr id="121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7CE82-ABAB-4D30-AC29-161F7EC3F744}" type="slidenum">
              <a:rPr lang="en-US"/>
              <a:pPr/>
              <a:t>40</a:t>
            </a:fld>
            <a:endParaRPr lang="en-US"/>
          </a:p>
        </p:txBody>
      </p:sp>
      <p:sp>
        <p:nvSpPr>
          <p:cNvPr id="121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6E21B5-927C-4F10-A313-A26A3EC7AFAF}" type="slidenum">
              <a:rPr lang="en-US"/>
              <a:pPr/>
              <a:t>5</a:t>
            </a:fld>
            <a:endParaRPr lang="en-US"/>
          </a:p>
        </p:txBody>
      </p:sp>
      <p:sp>
        <p:nvSpPr>
          <p:cNvPr id="118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B009B-3AFA-4A89-A9D5-F5A06826A0F7}" type="slidenum">
              <a:rPr lang="en-US"/>
              <a:pPr/>
              <a:t>41</a:t>
            </a:fld>
            <a:endParaRPr lang="en-US"/>
          </a:p>
        </p:txBody>
      </p:sp>
      <p:sp>
        <p:nvSpPr>
          <p:cNvPr id="121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D59DDD-6FC0-4454-BF32-58CF3FE8C66B}" type="slidenum">
              <a:rPr lang="en-US"/>
              <a:pPr/>
              <a:t>42</a:t>
            </a:fld>
            <a:endParaRPr lang="en-US"/>
          </a:p>
        </p:txBody>
      </p:sp>
      <p:sp>
        <p:nvSpPr>
          <p:cNvPr id="121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D9C153-F05A-416A-B451-4A23C867EF09}" type="slidenum">
              <a:rPr lang="en-US"/>
              <a:pPr/>
              <a:t>43</a:t>
            </a:fld>
            <a:endParaRPr lang="en-US"/>
          </a:p>
        </p:txBody>
      </p:sp>
      <p:sp>
        <p:nvSpPr>
          <p:cNvPr id="122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68D23-EA0C-46DE-891F-6A7F45709439}" type="slidenum">
              <a:rPr lang="en-US"/>
              <a:pPr/>
              <a:t>44</a:t>
            </a:fld>
            <a:endParaRPr lang="en-US"/>
          </a:p>
        </p:txBody>
      </p:sp>
      <p:sp>
        <p:nvSpPr>
          <p:cNvPr id="122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6B16E0-193A-4026-97D8-C274823B92A3}" type="slidenum">
              <a:rPr lang="en-US"/>
              <a:pPr/>
              <a:t>45</a:t>
            </a:fld>
            <a:endParaRPr lang="en-US"/>
          </a:p>
        </p:txBody>
      </p:sp>
      <p:sp>
        <p:nvSpPr>
          <p:cNvPr id="122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8B53D-D146-4466-AB58-746E26CF7D80}" type="slidenum">
              <a:rPr lang="en-US"/>
              <a:pPr/>
              <a:t>46</a:t>
            </a:fld>
            <a:endParaRPr lang="en-US"/>
          </a:p>
        </p:txBody>
      </p:sp>
      <p:sp>
        <p:nvSpPr>
          <p:cNvPr id="122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34CE3-6301-4E11-9544-5B70D385F500}" type="slidenum">
              <a:rPr lang="en-US"/>
              <a:pPr/>
              <a:t>47</a:t>
            </a:fld>
            <a:endParaRPr lang="en-US"/>
          </a:p>
        </p:txBody>
      </p:sp>
      <p:sp>
        <p:nvSpPr>
          <p:cNvPr id="122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92E1DF-F9BE-4397-9802-5709B8878E25}" type="slidenum">
              <a:rPr lang="en-US"/>
              <a:pPr/>
              <a:t>48</a:t>
            </a:fld>
            <a:endParaRPr lang="en-US"/>
          </a:p>
        </p:txBody>
      </p:sp>
      <p:sp>
        <p:nvSpPr>
          <p:cNvPr id="130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F8E31-60FC-4684-AB89-5F898620A9AB}" type="slidenum">
              <a:rPr lang="en-US"/>
              <a:pPr/>
              <a:t>49</a:t>
            </a:fld>
            <a:endParaRPr lang="en-US"/>
          </a:p>
        </p:txBody>
      </p:sp>
      <p:sp>
        <p:nvSpPr>
          <p:cNvPr id="122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7835E1-E1F9-4BD8-8D1E-50623ECBF82B}" type="slidenum">
              <a:rPr lang="en-US"/>
              <a:pPr/>
              <a:t>50</a:t>
            </a:fld>
            <a:endParaRPr lang="en-US"/>
          </a:p>
        </p:txBody>
      </p:sp>
      <p:sp>
        <p:nvSpPr>
          <p:cNvPr id="130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CF196F-8ABF-4C2A-BFC5-0F48556D9C3C}" type="slidenum">
              <a:rPr lang="en-US"/>
              <a:pPr/>
              <a:t>6</a:t>
            </a:fld>
            <a:endParaRPr lang="en-US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BBDC26-24C3-4238-B260-F68152992198}" type="slidenum">
              <a:rPr lang="en-US"/>
              <a:pPr/>
              <a:t>51</a:t>
            </a:fld>
            <a:endParaRPr lang="en-US"/>
          </a:p>
        </p:txBody>
      </p:sp>
      <p:sp>
        <p:nvSpPr>
          <p:cNvPr id="122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BBDC26-24C3-4238-B260-F68152992198}" type="slidenum">
              <a:rPr lang="en-US"/>
              <a:pPr/>
              <a:t>52</a:t>
            </a:fld>
            <a:endParaRPr lang="en-US"/>
          </a:p>
        </p:txBody>
      </p:sp>
      <p:sp>
        <p:nvSpPr>
          <p:cNvPr id="122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8EBEB5-2C47-4A37-80CE-57754A40A07B}" type="slidenum">
              <a:rPr lang="en-US"/>
              <a:pPr/>
              <a:t>53</a:t>
            </a:fld>
            <a:endParaRPr lang="en-US"/>
          </a:p>
        </p:txBody>
      </p:sp>
      <p:sp>
        <p:nvSpPr>
          <p:cNvPr id="122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FE2E5B-ABE0-4137-9A2E-377AF1ADACD2}" type="slidenum">
              <a:rPr lang="en-US"/>
              <a:pPr/>
              <a:t>54</a:t>
            </a:fld>
            <a:endParaRPr lang="en-US"/>
          </a:p>
        </p:txBody>
      </p:sp>
      <p:sp>
        <p:nvSpPr>
          <p:cNvPr id="122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55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41E7A2-D8E5-4B6C-893C-89E37CA58028}" type="slidenum">
              <a:rPr lang="en-US"/>
              <a:pPr/>
              <a:t>56</a:t>
            </a:fld>
            <a:endParaRPr lang="en-US"/>
          </a:p>
        </p:txBody>
      </p:sp>
      <p:sp>
        <p:nvSpPr>
          <p:cNvPr id="123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5015BA-3E20-44A7-978C-35F1F121525E}" type="slidenum">
              <a:rPr lang="en-US"/>
              <a:pPr/>
              <a:t>57</a:t>
            </a:fld>
            <a:endParaRPr lang="en-US"/>
          </a:p>
        </p:txBody>
      </p:sp>
      <p:sp>
        <p:nvSpPr>
          <p:cNvPr id="123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E681F3-034E-4719-A148-E7D8FF9134E2}" type="slidenum">
              <a:rPr lang="en-US"/>
              <a:pPr/>
              <a:t>58</a:t>
            </a:fld>
            <a:endParaRPr lang="en-US"/>
          </a:p>
        </p:txBody>
      </p:sp>
      <p:sp>
        <p:nvSpPr>
          <p:cNvPr id="123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FCC47-19BF-4E3B-B7A0-81EED34C56EC}" type="slidenum">
              <a:rPr lang="en-US"/>
              <a:pPr/>
              <a:t>59</a:t>
            </a:fld>
            <a:endParaRPr lang="en-US"/>
          </a:p>
        </p:txBody>
      </p:sp>
      <p:sp>
        <p:nvSpPr>
          <p:cNvPr id="123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72E576-D3A9-4E0B-9977-FC4CCA079CF5}" type="slidenum">
              <a:rPr lang="en-US"/>
              <a:pPr/>
              <a:t>60</a:t>
            </a:fld>
            <a:endParaRPr lang="en-US"/>
          </a:p>
        </p:txBody>
      </p:sp>
      <p:sp>
        <p:nvSpPr>
          <p:cNvPr id="123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A35BAA-84F1-4764-B73A-1F2654146854}" type="slidenum">
              <a:rPr lang="en-US"/>
              <a:pPr/>
              <a:t>7</a:t>
            </a:fld>
            <a:endParaRPr lang="en-US"/>
          </a:p>
        </p:txBody>
      </p:sp>
      <p:sp>
        <p:nvSpPr>
          <p:cNvPr id="118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9778F4-BF9B-429F-ACB1-680B34C3F49A}" type="slidenum">
              <a:rPr lang="en-US"/>
              <a:pPr/>
              <a:t>61</a:t>
            </a:fld>
            <a:endParaRPr lang="en-US"/>
          </a:p>
        </p:txBody>
      </p:sp>
      <p:sp>
        <p:nvSpPr>
          <p:cNvPr id="123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CBE5D3-939D-451B-AE90-BB2965369916}" type="slidenum">
              <a:rPr lang="en-US"/>
              <a:pPr/>
              <a:t>62</a:t>
            </a:fld>
            <a:endParaRPr lang="en-US"/>
          </a:p>
        </p:txBody>
      </p:sp>
      <p:sp>
        <p:nvSpPr>
          <p:cNvPr id="123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72950C-8537-4620-8199-921930E1C623}" type="slidenum">
              <a:rPr lang="en-US"/>
              <a:pPr/>
              <a:t>63</a:t>
            </a:fld>
            <a:endParaRPr lang="en-US"/>
          </a:p>
        </p:txBody>
      </p:sp>
      <p:sp>
        <p:nvSpPr>
          <p:cNvPr id="123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4DE3DD-E11A-4F93-B0B2-A43F3A1452B7}" type="slidenum">
              <a:rPr lang="en-US"/>
              <a:pPr/>
              <a:t>64</a:t>
            </a:fld>
            <a:endParaRPr lang="en-US"/>
          </a:p>
        </p:txBody>
      </p:sp>
      <p:sp>
        <p:nvSpPr>
          <p:cNvPr id="130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FA898-840E-48F2-A421-682B99572A64}" type="slidenum">
              <a:rPr lang="en-US"/>
              <a:pPr/>
              <a:t>65</a:t>
            </a:fld>
            <a:endParaRPr lang="en-US"/>
          </a:p>
        </p:txBody>
      </p:sp>
      <p:sp>
        <p:nvSpPr>
          <p:cNvPr id="131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FA898-840E-48F2-A421-682B99572A64}" type="slidenum">
              <a:rPr lang="en-US"/>
              <a:pPr/>
              <a:t>66</a:t>
            </a:fld>
            <a:endParaRPr lang="en-US"/>
          </a:p>
        </p:txBody>
      </p:sp>
      <p:sp>
        <p:nvSpPr>
          <p:cNvPr id="131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8B0EF-3AD5-4B90-944D-6FB828F2A294}" type="slidenum">
              <a:rPr lang="en-US"/>
              <a:pPr/>
              <a:t>67</a:t>
            </a:fld>
            <a:endParaRPr lang="en-US"/>
          </a:p>
        </p:txBody>
      </p:sp>
      <p:sp>
        <p:nvSpPr>
          <p:cNvPr id="131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8B0EF-3AD5-4B90-944D-6FB828F2A294}" type="slidenum">
              <a:rPr lang="en-US"/>
              <a:pPr/>
              <a:t>68</a:t>
            </a:fld>
            <a:endParaRPr lang="en-US"/>
          </a:p>
        </p:txBody>
      </p:sp>
      <p:sp>
        <p:nvSpPr>
          <p:cNvPr id="131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3051F9-1555-4E28-B8BE-FF638FBF4334}" type="slidenum">
              <a:rPr lang="en-US"/>
              <a:pPr/>
              <a:t>69</a:t>
            </a:fld>
            <a:endParaRPr lang="en-US"/>
          </a:p>
        </p:txBody>
      </p:sp>
      <p:sp>
        <p:nvSpPr>
          <p:cNvPr id="124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DF8DDB-7492-4E1F-A088-D1E1FDF24F71}" type="slidenum">
              <a:rPr lang="en-US"/>
              <a:pPr/>
              <a:t>70</a:t>
            </a:fld>
            <a:endParaRPr lang="en-US"/>
          </a:p>
        </p:txBody>
      </p:sp>
      <p:sp>
        <p:nvSpPr>
          <p:cNvPr id="131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EEF33-535B-4289-ACE8-0AA8225D5BB2}" type="slidenum">
              <a:rPr lang="en-US"/>
              <a:pPr/>
              <a:t>8</a:t>
            </a:fld>
            <a:endParaRPr lang="en-US"/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DF8DDB-7492-4E1F-A088-D1E1FDF24F71}" type="slidenum">
              <a:rPr lang="en-US"/>
              <a:pPr/>
              <a:t>71</a:t>
            </a:fld>
            <a:endParaRPr lang="en-US"/>
          </a:p>
        </p:txBody>
      </p:sp>
      <p:sp>
        <p:nvSpPr>
          <p:cNvPr id="131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CFA6C1-DE14-4F5D-A642-2FC9AE636CBE}" type="slidenum">
              <a:rPr lang="en-US"/>
              <a:pPr/>
              <a:t>72</a:t>
            </a:fld>
            <a:endParaRPr lang="en-US"/>
          </a:p>
        </p:txBody>
      </p:sp>
      <p:sp>
        <p:nvSpPr>
          <p:cNvPr id="131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CFA6C1-DE14-4F5D-A642-2FC9AE636CBE}" type="slidenum">
              <a:rPr lang="en-US"/>
              <a:pPr/>
              <a:t>73</a:t>
            </a:fld>
            <a:endParaRPr lang="en-US"/>
          </a:p>
        </p:txBody>
      </p:sp>
      <p:sp>
        <p:nvSpPr>
          <p:cNvPr id="131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D6AF38-7DB7-4E8F-87E0-DC9E46D7B200}" type="slidenum">
              <a:rPr lang="en-US"/>
              <a:pPr/>
              <a:t>74</a:t>
            </a:fld>
            <a:endParaRPr lang="en-US"/>
          </a:p>
        </p:txBody>
      </p:sp>
      <p:sp>
        <p:nvSpPr>
          <p:cNvPr id="124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55DCAF-878F-42BD-B7E0-5045F5526695}" type="slidenum">
              <a:rPr lang="en-US"/>
              <a:pPr/>
              <a:t>75</a:t>
            </a:fld>
            <a:endParaRPr lang="en-US"/>
          </a:p>
        </p:txBody>
      </p:sp>
      <p:sp>
        <p:nvSpPr>
          <p:cNvPr id="124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67ED34-1E2F-4C3B-92E2-692D42E4AA96}" type="slidenum">
              <a:rPr lang="en-US"/>
              <a:pPr/>
              <a:t>76</a:t>
            </a:fld>
            <a:endParaRPr lang="en-US"/>
          </a:p>
        </p:txBody>
      </p:sp>
      <p:sp>
        <p:nvSpPr>
          <p:cNvPr id="131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67ED34-1E2F-4C3B-92E2-692D42E4AA96}" type="slidenum">
              <a:rPr lang="en-US"/>
              <a:pPr/>
              <a:t>77</a:t>
            </a:fld>
            <a:endParaRPr lang="en-US"/>
          </a:p>
        </p:txBody>
      </p:sp>
      <p:sp>
        <p:nvSpPr>
          <p:cNvPr id="131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E6C8E3-0018-4796-93B8-92A390A38B0A}" type="slidenum">
              <a:rPr lang="en-US"/>
              <a:pPr/>
              <a:t>78</a:t>
            </a:fld>
            <a:endParaRPr lang="en-US"/>
          </a:p>
        </p:txBody>
      </p:sp>
      <p:sp>
        <p:nvSpPr>
          <p:cNvPr id="124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D3001D-D256-4E4C-8654-927703D44972}" type="slidenum">
              <a:rPr lang="en-US"/>
              <a:pPr/>
              <a:t>79</a:t>
            </a:fld>
            <a:endParaRPr lang="en-US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1C52DA-B39C-4E9E-8F93-AEC85BE751E4}" type="slidenum">
              <a:rPr lang="en-US"/>
              <a:pPr/>
              <a:t>80</a:t>
            </a:fld>
            <a:endParaRPr lang="en-US"/>
          </a:p>
        </p:txBody>
      </p:sp>
      <p:sp>
        <p:nvSpPr>
          <p:cNvPr id="124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F54AA9-D0BF-4405-88C6-7D861E2B3E67}" type="slidenum">
              <a:rPr lang="en-US"/>
              <a:pPr/>
              <a:t>9</a:t>
            </a:fld>
            <a:endParaRPr lang="en-US"/>
          </a:p>
        </p:txBody>
      </p:sp>
      <p:sp>
        <p:nvSpPr>
          <p:cNvPr id="118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BE7A3A-BC58-44FC-8634-3056204EDEB2}" type="slidenum">
              <a:rPr lang="en-US"/>
              <a:pPr/>
              <a:t>81</a:t>
            </a:fld>
            <a:endParaRPr lang="en-US"/>
          </a:p>
        </p:txBody>
      </p:sp>
      <p:sp>
        <p:nvSpPr>
          <p:cNvPr id="132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EAE29D-32D5-418F-9989-5CA691C8C9EA}" type="slidenum">
              <a:rPr lang="en-US"/>
              <a:pPr/>
              <a:t>82</a:t>
            </a:fld>
            <a:endParaRPr lang="en-US"/>
          </a:p>
        </p:txBody>
      </p:sp>
      <p:sp>
        <p:nvSpPr>
          <p:cNvPr id="125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F0F76-070A-43E6-8114-E8C201A6416A}" type="slidenum">
              <a:rPr lang="en-US"/>
              <a:pPr/>
              <a:t>83</a:t>
            </a:fld>
            <a:endParaRPr lang="en-US"/>
          </a:p>
        </p:txBody>
      </p:sp>
      <p:sp>
        <p:nvSpPr>
          <p:cNvPr id="125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F0F76-070A-43E6-8114-E8C201A6416A}" type="slidenum">
              <a:rPr lang="en-US"/>
              <a:pPr/>
              <a:t>84</a:t>
            </a:fld>
            <a:endParaRPr lang="en-US"/>
          </a:p>
        </p:txBody>
      </p:sp>
      <p:sp>
        <p:nvSpPr>
          <p:cNvPr id="125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8EB127-6C09-4034-9A72-5E846FE8F85A}" type="slidenum">
              <a:rPr lang="en-US"/>
              <a:pPr/>
              <a:t>85</a:t>
            </a:fld>
            <a:endParaRPr lang="en-US"/>
          </a:p>
        </p:txBody>
      </p:sp>
      <p:sp>
        <p:nvSpPr>
          <p:cNvPr id="125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C3F1BE-E7DB-403C-BBA5-B6F67125E5B4}" type="slidenum">
              <a:rPr lang="en-US"/>
              <a:pPr/>
              <a:t>86</a:t>
            </a:fld>
            <a:endParaRPr lang="en-US"/>
          </a:p>
        </p:txBody>
      </p:sp>
      <p:sp>
        <p:nvSpPr>
          <p:cNvPr id="125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079B7E-0766-48C9-A94A-CEBD69B12616}" type="slidenum">
              <a:rPr lang="en-US"/>
              <a:pPr/>
              <a:t>87</a:t>
            </a:fld>
            <a:endParaRPr lang="en-US"/>
          </a:p>
        </p:txBody>
      </p:sp>
      <p:sp>
        <p:nvSpPr>
          <p:cNvPr id="125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0B1B28-4AE5-4DB4-9EA9-AA360BFEFA11}" type="slidenum">
              <a:rPr lang="en-US"/>
              <a:pPr/>
              <a:t>88</a:t>
            </a:fld>
            <a:endParaRPr lang="en-US"/>
          </a:p>
        </p:txBody>
      </p:sp>
      <p:sp>
        <p:nvSpPr>
          <p:cNvPr id="125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27DB3F-E587-4F5A-B2BC-FBC1639CE683}" type="slidenum">
              <a:rPr lang="en-US"/>
              <a:pPr/>
              <a:t>89</a:t>
            </a:fld>
            <a:endParaRPr lang="en-US"/>
          </a:p>
        </p:txBody>
      </p:sp>
      <p:sp>
        <p:nvSpPr>
          <p:cNvPr id="125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82F669-3343-4E69-9804-D7096D3550C3}" type="slidenum">
              <a:rPr lang="en-US"/>
              <a:pPr/>
              <a:t>90</a:t>
            </a:fld>
            <a:endParaRPr lang="en-US"/>
          </a:p>
        </p:txBody>
      </p:sp>
      <p:sp>
        <p:nvSpPr>
          <p:cNvPr id="125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05EADD-CCB0-472C-ABD3-FFDCF004B6E0}" type="slidenum">
              <a:rPr lang="en-US"/>
              <a:pPr/>
              <a:t>10</a:t>
            </a:fld>
            <a:endParaRPr lang="en-US"/>
          </a:p>
        </p:txBody>
      </p:sp>
      <p:sp>
        <p:nvSpPr>
          <p:cNvPr id="118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562DC7-8DC2-4099-A774-68B161F42923}" type="slidenum">
              <a:rPr lang="en-US"/>
              <a:pPr/>
              <a:t>91</a:t>
            </a:fld>
            <a:endParaRPr lang="en-US"/>
          </a:p>
        </p:txBody>
      </p:sp>
      <p:sp>
        <p:nvSpPr>
          <p:cNvPr id="125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429E75-0F59-4C6E-97F8-532AD85674B5}" type="slidenum">
              <a:rPr lang="en-US"/>
              <a:pPr/>
              <a:t>92</a:t>
            </a:fld>
            <a:endParaRPr lang="en-US"/>
          </a:p>
        </p:txBody>
      </p:sp>
      <p:sp>
        <p:nvSpPr>
          <p:cNvPr id="125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C2F67B-10B8-481F-8B26-1B2CA45676FD}" type="slidenum">
              <a:rPr lang="en-US"/>
              <a:pPr/>
              <a:t>93</a:t>
            </a:fld>
            <a:endParaRPr lang="en-US"/>
          </a:p>
        </p:txBody>
      </p:sp>
      <p:sp>
        <p:nvSpPr>
          <p:cNvPr id="126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E5E39-896A-4A45-BF49-C674F9A7DF48}" type="slidenum">
              <a:rPr lang="en-US"/>
              <a:pPr/>
              <a:t>94</a:t>
            </a:fld>
            <a:endParaRPr lang="en-US"/>
          </a:p>
        </p:txBody>
      </p:sp>
      <p:sp>
        <p:nvSpPr>
          <p:cNvPr id="126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C1FAD3-3192-43D7-B235-391EA1561C69}" type="slidenum">
              <a:rPr lang="en-US"/>
              <a:pPr/>
              <a:t>95</a:t>
            </a:fld>
            <a:endParaRPr lang="en-US"/>
          </a:p>
        </p:txBody>
      </p:sp>
      <p:sp>
        <p:nvSpPr>
          <p:cNvPr id="126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5743D3-E981-4A41-8836-378690818951}" type="slidenum">
              <a:rPr lang="en-US"/>
              <a:pPr/>
              <a:t>96</a:t>
            </a:fld>
            <a:endParaRPr lang="en-US"/>
          </a:p>
        </p:txBody>
      </p:sp>
      <p:sp>
        <p:nvSpPr>
          <p:cNvPr id="126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96CD39-A2AB-46BA-BDCA-3963B6660C08}" type="slidenum">
              <a:rPr lang="en-US"/>
              <a:pPr/>
              <a:t>97</a:t>
            </a:fld>
            <a:endParaRPr lang="en-US"/>
          </a:p>
        </p:txBody>
      </p:sp>
      <p:sp>
        <p:nvSpPr>
          <p:cNvPr id="126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82C9A1-9459-40CC-B338-56D3092BF632}" type="slidenum">
              <a:rPr lang="en-US"/>
              <a:pPr/>
              <a:t>98</a:t>
            </a:fld>
            <a:endParaRPr lang="en-US"/>
          </a:p>
        </p:txBody>
      </p:sp>
      <p:sp>
        <p:nvSpPr>
          <p:cNvPr id="126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347F3A-C214-4E90-951F-7560D2E407A0}" type="slidenum">
              <a:rPr lang="en-US"/>
              <a:pPr/>
              <a:t>99</a:t>
            </a:fld>
            <a:endParaRPr lang="en-US"/>
          </a:p>
        </p:txBody>
      </p:sp>
      <p:sp>
        <p:nvSpPr>
          <p:cNvPr id="126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D1709F-1EDC-4119-A0BF-7D2F34912723}" type="slidenum">
              <a:rPr lang="en-US"/>
              <a:pPr/>
              <a:t>100</a:t>
            </a:fld>
            <a:endParaRPr lang="en-US"/>
          </a:p>
        </p:txBody>
      </p:sp>
      <p:sp>
        <p:nvSpPr>
          <p:cNvPr id="132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638800" y="6477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6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953462" y="3012692"/>
            <a:ext cx="66763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computer Architecture</a:t>
            </a:r>
            <a:endParaRPr lang="en-US" sz="4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6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953462" y="3012692"/>
            <a:ext cx="66763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computer Architecture</a:t>
            </a:r>
            <a:endParaRPr lang="en-US" sz="4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12C447-90FA-420C-B74C-1A635C444937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0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6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tags" Target="../tags/tag320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6" Type="http://schemas.openxmlformats.org/officeDocument/2006/relationships/notesSlide" Target="../notesSlides/notesSlide9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tags" Target="../tags/tag324.xml"/><Relationship Id="rId2" Type="http://schemas.openxmlformats.org/officeDocument/2006/relationships/tags" Target="../tags/tag323.xml"/><Relationship Id="rId1" Type="http://schemas.openxmlformats.org/officeDocument/2006/relationships/tags" Target="../tags/tag322.xml"/><Relationship Id="rId6" Type="http://schemas.openxmlformats.org/officeDocument/2006/relationships/notesSlide" Target="../notesSlides/notesSlide10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5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tags" Target="../tags/tag327.xml"/><Relationship Id="rId7" Type="http://schemas.openxmlformats.org/officeDocument/2006/relationships/notesSlide" Target="../notesSlides/notesSlide101.xml"/><Relationship Id="rId2" Type="http://schemas.openxmlformats.org/officeDocument/2006/relationships/tags" Target="../tags/tag326.xml"/><Relationship Id="rId1" Type="http://schemas.openxmlformats.org/officeDocument/2006/relationships/vmlDrawing" Target="../drawings/vmlDrawing29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29.xml"/><Relationship Id="rId4" Type="http://schemas.openxmlformats.org/officeDocument/2006/relationships/tags" Target="../tags/tag328.xml"/><Relationship Id="rId9" Type="http://schemas.openxmlformats.org/officeDocument/2006/relationships/image" Target="../media/image36.emf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0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tags" Target="../tags/tag333.xml"/><Relationship Id="rId2" Type="http://schemas.openxmlformats.org/officeDocument/2006/relationships/tags" Target="../tags/tag332.xml"/><Relationship Id="rId1" Type="http://schemas.openxmlformats.org/officeDocument/2006/relationships/tags" Target="../tags/tag331.xml"/><Relationship Id="rId5" Type="http://schemas.openxmlformats.org/officeDocument/2006/relationships/notesSlide" Target="../notesSlides/notesSlide103.xml"/><Relationship Id="rId4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tags" Target="../tags/tag336.xml"/><Relationship Id="rId2" Type="http://schemas.openxmlformats.org/officeDocument/2006/relationships/tags" Target="../tags/tag335.xml"/><Relationship Id="rId1" Type="http://schemas.openxmlformats.org/officeDocument/2006/relationships/tags" Target="../tags/tag334.xml"/><Relationship Id="rId5" Type="http://schemas.openxmlformats.org/officeDocument/2006/relationships/notesSlide" Target="../notesSlides/notesSlide104.xml"/><Relationship Id="rId4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tags" Target="../tags/tag339.xml"/><Relationship Id="rId2" Type="http://schemas.openxmlformats.org/officeDocument/2006/relationships/tags" Target="../tags/tag338.xml"/><Relationship Id="rId1" Type="http://schemas.openxmlformats.org/officeDocument/2006/relationships/tags" Target="../tags/tag337.xml"/><Relationship Id="rId5" Type="http://schemas.openxmlformats.org/officeDocument/2006/relationships/notesSlide" Target="../notesSlides/notesSlide105.xml"/><Relationship Id="rId4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tags" Target="../tags/tag341.xml"/><Relationship Id="rId7" Type="http://schemas.openxmlformats.org/officeDocument/2006/relationships/notesSlide" Target="../notesSlides/notesSlide106.xml"/><Relationship Id="rId2" Type="http://schemas.openxmlformats.org/officeDocument/2006/relationships/tags" Target="../tags/tag340.xml"/><Relationship Id="rId1" Type="http://schemas.openxmlformats.org/officeDocument/2006/relationships/vmlDrawing" Target="../drawings/vmlDrawing30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43.xml"/><Relationship Id="rId4" Type="http://schemas.openxmlformats.org/officeDocument/2006/relationships/tags" Target="../tags/tag342.xml"/><Relationship Id="rId9" Type="http://schemas.openxmlformats.org/officeDocument/2006/relationships/image" Target="../media/image37.wmf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7.xml"/><Relationship Id="rId3" Type="http://schemas.openxmlformats.org/officeDocument/2006/relationships/tags" Target="../tags/tag34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9.wmf"/><Relationship Id="rId2" Type="http://schemas.openxmlformats.org/officeDocument/2006/relationships/tags" Target="../tags/tag344.xml"/><Relationship Id="rId1" Type="http://schemas.openxmlformats.org/officeDocument/2006/relationships/vmlDrawing" Target="../drawings/vmlDrawing31.vml"/><Relationship Id="rId6" Type="http://schemas.openxmlformats.org/officeDocument/2006/relationships/tags" Target="../tags/tag348.xml"/><Relationship Id="rId11" Type="http://schemas.openxmlformats.org/officeDocument/2006/relationships/oleObject" Target="../embeddings/oleObject38.bin"/><Relationship Id="rId5" Type="http://schemas.openxmlformats.org/officeDocument/2006/relationships/tags" Target="../tags/tag347.xml"/><Relationship Id="rId10" Type="http://schemas.openxmlformats.org/officeDocument/2006/relationships/image" Target="../media/image38.wmf"/><Relationship Id="rId4" Type="http://schemas.openxmlformats.org/officeDocument/2006/relationships/tags" Target="../tags/tag346.xml"/><Relationship Id="rId9" Type="http://schemas.openxmlformats.org/officeDocument/2006/relationships/oleObject" Target="../embeddings/oleObject37.bin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tags" Target="../tags/tag350.xml"/><Relationship Id="rId7" Type="http://schemas.openxmlformats.org/officeDocument/2006/relationships/oleObject" Target="../embeddings/oleObject39.bin"/><Relationship Id="rId2" Type="http://schemas.openxmlformats.org/officeDocument/2006/relationships/tags" Target="../tags/tag349.xml"/><Relationship Id="rId1" Type="http://schemas.openxmlformats.org/officeDocument/2006/relationships/vmlDrawing" Target="../drawings/vmlDrawing32.vml"/><Relationship Id="rId6" Type="http://schemas.openxmlformats.org/officeDocument/2006/relationships/notesSlide" Target="../notesSlides/notesSlide10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tags" Target="../tags/tag354.xml"/><Relationship Id="rId7" Type="http://schemas.openxmlformats.org/officeDocument/2006/relationships/image" Target="../media/image41.png"/><Relationship Id="rId2" Type="http://schemas.openxmlformats.org/officeDocument/2006/relationships/tags" Target="../tags/tag353.xml"/><Relationship Id="rId1" Type="http://schemas.openxmlformats.org/officeDocument/2006/relationships/tags" Target="../tags/tag352.xml"/><Relationship Id="rId6" Type="http://schemas.openxmlformats.org/officeDocument/2006/relationships/notesSlide" Target="../notesSlides/notesSlide10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5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tags" Target="../tags/tag358.xml"/><Relationship Id="rId2" Type="http://schemas.openxmlformats.org/officeDocument/2006/relationships/tags" Target="../tags/tag357.xml"/><Relationship Id="rId1" Type="http://schemas.openxmlformats.org/officeDocument/2006/relationships/tags" Target="../tags/tag356.xml"/><Relationship Id="rId5" Type="http://schemas.openxmlformats.org/officeDocument/2006/relationships/notesSlide" Target="../notesSlides/notesSlide110.xml"/><Relationship Id="rId4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tags" Target="../tags/tag360.xml"/><Relationship Id="rId7" Type="http://schemas.openxmlformats.org/officeDocument/2006/relationships/oleObject" Target="../embeddings/oleObject40.bin"/><Relationship Id="rId2" Type="http://schemas.openxmlformats.org/officeDocument/2006/relationships/tags" Target="../tags/tag359.xml"/><Relationship Id="rId1" Type="http://schemas.openxmlformats.org/officeDocument/2006/relationships/vmlDrawing" Target="../drawings/vmlDrawing33.vml"/><Relationship Id="rId6" Type="http://schemas.openxmlformats.org/officeDocument/2006/relationships/notesSlide" Target="../notesSlides/notesSlide1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tags" Target="../tags/tag364.xml"/><Relationship Id="rId2" Type="http://schemas.openxmlformats.org/officeDocument/2006/relationships/tags" Target="../tags/tag363.xml"/><Relationship Id="rId1" Type="http://schemas.openxmlformats.org/officeDocument/2006/relationships/tags" Target="../tags/tag362.xml"/><Relationship Id="rId5" Type="http://schemas.openxmlformats.org/officeDocument/2006/relationships/notesSlide" Target="../notesSlides/notesSlide112.xml"/><Relationship Id="rId4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tags" Target="../tags/tag367.xml"/><Relationship Id="rId2" Type="http://schemas.openxmlformats.org/officeDocument/2006/relationships/tags" Target="../tags/tag366.xml"/><Relationship Id="rId1" Type="http://schemas.openxmlformats.org/officeDocument/2006/relationships/tags" Target="../tags/tag365.xml"/><Relationship Id="rId6" Type="http://schemas.openxmlformats.org/officeDocument/2006/relationships/notesSlide" Target="../notesSlides/notesSlide1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8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tags" Target="../tags/tag371.xml"/><Relationship Id="rId2" Type="http://schemas.openxmlformats.org/officeDocument/2006/relationships/tags" Target="../tags/tag370.xml"/><Relationship Id="rId1" Type="http://schemas.openxmlformats.org/officeDocument/2006/relationships/tags" Target="../tags/tag369.xml"/><Relationship Id="rId5" Type="http://schemas.openxmlformats.org/officeDocument/2006/relationships/notesSlide" Target="../notesSlides/notesSlide114.xml"/><Relationship Id="rId4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tags" Target="../tags/tag374.xml"/><Relationship Id="rId2" Type="http://schemas.openxmlformats.org/officeDocument/2006/relationships/tags" Target="../tags/tag373.xml"/><Relationship Id="rId1" Type="http://schemas.openxmlformats.org/officeDocument/2006/relationships/tags" Target="../tags/tag372.xml"/><Relationship Id="rId5" Type="http://schemas.openxmlformats.org/officeDocument/2006/relationships/notesSlide" Target="../notesSlides/notesSlide115.xml"/><Relationship Id="rId4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tags" Target="../tags/tag376.xml"/><Relationship Id="rId7" Type="http://schemas.openxmlformats.org/officeDocument/2006/relationships/oleObject" Target="../embeddings/oleObject41.bin"/><Relationship Id="rId2" Type="http://schemas.openxmlformats.org/officeDocument/2006/relationships/tags" Target="../tags/tag375.xml"/><Relationship Id="rId1" Type="http://schemas.openxmlformats.org/officeDocument/2006/relationships/vmlDrawing" Target="../drawings/vmlDrawing34.vml"/><Relationship Id="rId6" Type="http://schemas.openxmlformats.org/officeDocument/2006/relationships/notesSlide" Target="../notesSlides/notesSlide1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7.xml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tags" Target="../tags/tag379.xml"/><Relationship Id="rId7" Type="http://schemas.openxmlformats.org/officeDocument/2006/relationships/oleObject" Target="../embeddings/oleObject42.bin"/><Relationship Id="rId2" Type="http://schemas.openxmlformats.org/officeDocument/2006/relationships/tags" Target="../tags/tag378.xml"/><Relationship Id="rId1" Type="http://schemas.openxmlformats.org/officeDocument/2006/relationships/vmlDrawing" Target="../drawings/vmlDrawing35.vml"/><Relationship Id="rId6" Type="http://schemas.openxmlformats.org/officeDocument/2006/relationships/notesSlide" Target="../notesSlides/notesSlide1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0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tags" Target="../tags/tag383.xml"/><Relationship Id="rId2" Type="http://schemas.openxmlformats.org/officeDocument/2006/relationships/tags" Target="../tags/tag382.xml"/><Relationship Id="rId1" Type="http://schemas.openxmlformats.org/officeDocument/2006/relationships/tags" Target="../tags/tag381.xml"/><Relationship Id="rId5" Type="http://schemas.openxmlformats.org/officeDocument/2006/relationships/notesSlide" Target="../notesSlides/notesSlide118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tags" Target="../tags/tag386.xml"/><Relationship Id="rId2" Type="http://schemas.openxmlformats.org/officeDocument/2006/relationships/tags" Target="../tags/tag385.xml"/><Relationship Id="rId1" Type="http://schemas.openxmlformats.org/officeDocument/2006/relationships/tags" Target="../tags/tag384.xml"/><Relationship Id="rId5" Type="http://schemas.openxmlformats.org/officeDocument/2006/relationships/notesSlide" Target="../notesSlides/notesSlide119.xml"/><Relationship Id="rId4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tags" Target="../tags/tag389.xml"/><Relationship Id="rId2" Type="http://schemas.openxmlformats.org/officeDocument/2006/relationships/tags" Target="../tags/tag388.xml"/><Relationship Id="rId1" Type="http://schemas.openxmlformats.org/officeDocument/2006/relationships/tags" Target="../tags/tag387.xml"/><Relationship Id="rId5" Type="http://schemas.openxmlformats.org/officeDocument/2006/relationships/notesSlide" Target="../notesSlides/notesSlide120.xml"/><Relationship Id="rId4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tags" Target="../tags/tag392.xml"/><Relationship Id="rId2" Type="http://schemas.openxmlformats.org/officeDocument/2006/relationships/tags" Target="../tags/tag391.xml"/><Relationship Id="rId1" Type="http://schemas.openxmlformats.org/officeDocument/2006/relationships/tags" Target="../tags/tag390.xml"/><Relationship Id="rId5" Type="http://schemas.openxmlformats.org/officeDocument/2006/relationships/notesSlide" Target="../notesSlides/notesSlide121.xml"/><Relationship Id="rId4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tags" Target="../tags/tag395.xml"/><Relationship Id="rId2" Type="http://schemas.openxmlformats.org/officeDocument/2006/relationships/tags" Target="../tags/tag394.xml"/><Relationship Id="rId1" Type="http://schemas.openxmlformats.org/officeDocument/2006/relationships/tags" Target="../tags/tag393.xml"/><Relationship Id="rId5" Type="http://schemas.openxmlformats.org/officeDocument/2006/relationships/notesSlide" Target="../notesSlides/notesSlide122.xml"/><Relationship Id="rId4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tags" Target="../tags/tag398.xml"/><Relationship Id="rId2" Type="http://schemas.openxmlformats.org/officeDocument/2006/relationships/tags" Target="../tags/tag397.xml"/><Relationship Id="rId1" Type="http://schemas.openxmlformats.org/officeDocument/2006/relationships/tags" Target="../tags/tag396.xml"/><Relationship Id="rId5" Type="http://schemas.openxmlformats.org/officeDocument/2006/relationships/notesSlide" Target="../notesSlides/notesSlide123.xml"/><Relationship Id="rId4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tags" Target="../tags/tag401.xml"/><Relationship Id="rId2" Type="http://schemas.openxmlformats.org/officeDocument/2006/relationships/tags" Target="../tags/tag400.xml"/><Relationship Id="rId1" Type="http://schemas.openxmlformats.org/officeDocument/2006/relationships/tags" Target="../tags/tag399.xml"/><Relationship Id="rId5" Type="http://schemas.openxmlformats.org/officeDocument/2006/relationships/notesSlide" Target="../notesSlides/notesSlide124.xml"/><Relationship Id="rId4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tags" Target="../tags/tag404.xml"/><Relationship Id="rId2" Type="http://schemas.openxmlformats.org/officeDocument/2006/relationships/tags" Target="../tags/tag403.xml"/><Relationship Id="rId1" Type="http://schemas.openxmlformats.org/officeDocument/2006/relationships/tags" Target="../tags/tag402.xml"/><Relationship Id="rId5" Type="http://schemas.openxmlformats.org/officeDocument/2006/relationships/notesSlide" Target="../notesSlides/notesSlide125.xml"/><Relationship Id="rId4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tags" Target="../tags/tag407.xml"/><Relationship Id="rId2" Type="http://schemas.openxmlformats.org/officeDocument/2006/relationships/tags" Target="../tags/tag406.xml"/><Relationship Id="rId1" Type="http://schemas.openxmlformats.org/officeDocument/2006/relationships/tags" Target="../tags/tag405.xml"/><Relationship Id="rId5" Type="http://schemas.openxmlformats.org/officeDocument/2006/relationships/notesSlide" Target="../notesSlides/notesSlide126.xml"/><Relationship Id="rId4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tags" Target="../tags/tag410.xml"/><Relationship Id="rId2" Type="http://schemas.openxmlformats.org/officeDocument/2006/relationships/tags" Target="../tags/tag409.xml"/><Relationship Id="rId1" Type="http://schemas.openxmlformats.org/officeDocument/2006/relationships/tags" Target="../tags/tag408.xml"/><Relationship Id="rId5" Type="http://schemas.openxmlformats.org/officeDocument/2006/relationships/notesSlide" Target="../notesSlides/notesSlide127.xml"/><Relationship Id="rId4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2.xml"/><Relationship Id="rId1" Type="http://schemas.openxmlformats.org/officeDocument/2006/relationships/tags" Target="../tags/tag411.xml"/><Relationship Id="rId4" Type="http://schemas.openxmlformats.org/officeDocument/2006/relationships/notesSlide" Target="../notesSlides/notesSlide1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4.xml"/><Relationship Id="rId1" Type="http://schemas.openxmlformats.org/officeDocument/2006/relationships/tags" Target="../tags/tag413.xml"/><Relationship Id="rId4" Type="http://schemas.openxmlformats.org/officeDocument/2006/relationships/notesSlide" Target="../notesSlides/notesSlide129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6.xml"/><Relationship Id="rId1" Type="http://schemas.openxmlformats.org/officeDocument/2006/relationships/tags" Target="../tags/tag415.xml"/><Relationship Id="rId4" Type="http://schemas.openxmlformats.org/officeDocument/2006/relationships/notesSlide" Target="../notesSlides/notesSlide130.xml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tags" Target="../tags/tag418.xml"/><Relationship Id="rId7" Type="http://schemas.openxmlformats.org/officeDocument/2006/relationships/oleObject" Target="../embeddings/oleObject43.bin"/><Relationship Id="rId2" Type="http://schemas.openxmlformats.org/officeDocument/2006/relationships/tags" Target="../tags/tag417.xml"/><Relationship Id="rId1" Type="http://schemas.openxmlformats.org/officeDocument/2006/relationships/vmlDrawing" Target="../drawings/vmlDrawing36.vml"/><Relationship Id="rId6" Type="http://schemas.openxmlformats.org/officeDocument/2006/relationships/notesSlide" Target="../notesSlides/notesSlide13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9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1.xml"/><Relationship Id="rId1" Type="http://schemas.openxmlformats.org/officeDocument/2006/relationships/tags" Target="../tags/tag420.xml"/><Relationship Id="rId4" Type="http://schemas.openxmlformats.org/officeDocument/2006/relationships/notesSlide" Target="../notesSlides/notesSlide13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3.xml"/><Relationship Id="rId1" Type="http://schemas.openxmlformats.org/officeDocument/2006/relationships/tags" Target="../tags/tag422.xml"/><Relationship Id="rId4" Type="http://schemas.openxmlformats.org/officeDocument/2006/relationships/notesSlide" Target="../notesSlides/notesSlide1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44.xml"/><Relationship Id="rId7" Type="http://schemas.openxmlformats.org/officeDocument/2006/relationships/notesSlide" Target="../notesSlides/notesSlide18.xml"/><Relationship Id="rId2" Type="http://schemas.openxmlformats.org/officeDocument/2006/relationships/tags" Target="../tags/tag43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9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3" Type="http://schemas.openxmlformats.org/officeDocument/2006/relationships/tags" Target="../tags/tag5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vmlDrawing" Target="../drawings/vmlDrawing3.v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10" Type="http://schemas.openxmlformats.org/officeDocument/2006/relationships/image" Target="../media/image6.emf"/><Relationship Id="rId4" Type="http://schemas.openxmlformats.org/officeDocument/2006/relationships/tags" Target="../tags/tag52.xml"/><Relationship Id="rId9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3" Type="http://schemas.openxmlformats.org/officeDocument/2006/relationships/tags" Target="../tags/tag5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vmlDrawing" Target="../drawings/vmlDrawing4.v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10" Type="http://schemas.openxmlformats.org/officeDocument/2006/relationships/image" Target="../media/image7.emf"/><Relationship Id="rId4" Type="http://schemas.openxmlformats.org/officeDocument/2006/relationships/tags" Target="../tags/tag60.xml"/><Relationship Id="rId9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64.xml"/><Relationship Id="rId7" Type="http://schemas.openxmlformats.org/officeDocument/2006/relationships/notesSlide" Target="../notesSlides/notesSlide23.xml"/><Relationship Id="rId2" Type="http://schemas.openxmlformats.org/officeDocument/2006/relationships/tags" Target="../tags/tag63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9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3" Type="http://schemas.openxmlformats.org/officeDocument/2006/relationships/tags" Target="../tags/tag7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vmlDrawing" Target="../drawings/vmlDrawing6.v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10" Type="http://schemas.openxmlformats.org/officeDocument/2006/relationships/image" Target="../media/image9.emf"/><Relationship Id="rId4" Type="http://schemas.openxmlformats.org/officeDocument/2006/relationships/tags" Target="../tags/tag72.xml"/><Relationship Id="rId9" Type="http://schemas.openxmlformats.org/officeDocument/2006/relationships/oleObject" Target="../embeddings/oleObject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3" Type="http://schemas.openxmlformats.org/officeDocument/2006/relationships/tags" Target="../tags/tag7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vmlDrawing" Target="../drawings/vmlDrawing7.v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10" Type="http://schemas.openxmlformats.org/officeDocument/2006/relationships/image" Target="../media/image10.emf"/><Relationship Id="rId4" Type="http://schemas.openxmlformats.org/officeDocument/2006/relationships/tags" Target="../tags/tag77.xml"/><Relationship Id="rId9" Type="http://schemas.openxmlformats.org/officeDocument/2006/relationships/oleObject" Target="../embeddings/oleObject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tags" Target="../tags/tag81.xml"/><Relationship Id="rId7" Type="http://schemas.openxmlformats.org/officeDocument/2006/relationships/oleObject" Target="../embeddings/oleObject8.bin"/><Relationship Id="rId2" Type="http://schemas.openxmlformats.org/officeDocument/2006/relationships/tags" Target="../tags/tag80.xml"/><Relationship Id="rId1" Type="http://schemas.openxmlformats.org/officeDocument/2006/relationships/vmlDrawing" Target="../drawings/vmlDrawing8.v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7" Type="http://schemas.openxmlformats.org/officeDocument/2006/relationships/image" Target="../media/image11.wmf"/><Relationship Id="rId2" Type="http://schemas.openxmlformats.org/officeDocument/2006/relationships/tags" Target="../tags/tag8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w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tags" Target="../tags/tag89.xml"/><Relationship Id="rId7" Type="http://schemas.openxmlformats.org/officeDocument/2006/relationships/notesSlide" Target="../notesSlides/notesSlide30.xml"/><Relationship Id="rId2" Type="http://schemas.openxmlformats.org/officeDocument/2006/relationships/tags" Target="../tags/tag88.xml"/><Relationship Id="rId1" Type="http://schemas.openxmlformats.org/officeDocument/2006/relationships/vmlDrawing" Target="../drawings/vmlDrawing10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9" Type="http://schemas.openxmlformats.org/officeDocument/2006/relationships/image" Target="../media/image1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7" Type="http://schemas.openxmlformats.org/officeDocument/2006/relationships/notesSlide" Target="../notesSlides/notesSlide32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9.xml"/><Relationship Id="rId4" Type="http://schemas.openxmlformats.org/officeDocument/2006/relationships/tags" Target="../tags/tag9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4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tags" Target="../tags/tag103.xml"/><Relationship Id="rId7" Type="http://schemas.openxmlformats.org/officeDocument/2006/relationships/oleObject" Target="../embeddings/oleObject11.bin"/><Relationship Id="rId2" Type="http://schemas.openxmlformats.org/officeDocument/2006/relationships/tags" Target="../tags/tag102.xml"/><Relationship Id="rId1" Type="http://schemas.openxmlformats.org/officeDocument/2006/relationships/vmlDrawing" Target="../drawings/vmlDrawing11.vml"/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5.xml"/><Relationship Id="rId13" Type="http://schemas.openxmlformats.org/officeDocument/2006/relationships/oleObject" Target="../embeddings/oleObject14.bin"/><Relationship Id="rId3" Type="http://schemas.openxmlformats.org/officeDocument/2006/relationships/tags" Target="../tags/tag10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.wmf"/><Relationship Id="rId2" Type="http://schemas.openxmlformats.org/officeDocument/2006/relationships/tags" Target="../tags/tag105.xml"/><Relationship Id="rId1" Type="http://schemas.openxmlformats.org/officeDocument/2006/relationships/vmlDrawing" Target="../drawings/vmlDrawing12.vml"/><Relationship Id="rId6" Type="http://schemas.openxmlformats.org/officeDocument/2006/relationships/tags" Target="../tags/tag109.xml"/><Relationship Id="rId11" Type="http://schemas.openxmlformats.org/officeDocument/2006/relationships/oleObject" Target="../embeddings/oleObject13.bin"/><Relationship Id="rId5" Type="http://schemas.openxmlformats.org/officeDocument/2006/relationships/tags" Target="../tags/tag108.xml"/><Relationship Id="rId10" Type="http://schemas.openxmlformats.org/officeDocument/2006/relationships/image" Target="../media/image14.wmf"/><Relationship Id="rId4" Type="http://schemas.openxmlformats.org/officeDocument/2006/relationships/tags" Target="../tags/tag107.xml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6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tags" Target="../tags/tag111.xml"/><Relationship Id="rId7" Type="http://schemas.openxmlformats.org/officeDocument/2006/relationships/oleObject" Target="../embeddings/oleObject15.bin"/><Relationship Id="rId2" Type="http://schemas.openxmlformats.org/officeDocument/2006/relationships/tags" Target="../tags/tag110.xml"/><Relationship Id="rId1" Type="http://schemas.openxmlformats.org/officeDocument/2006/relationships/vmlDrawing" Target="../drawings/vmlDrawing13.vml"/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tags" Target="../tags/tag114.xml"/><Relationship Id="rId7" Type="http://schemas.openxmlformats.org/officeDocument/2006/relationships/oleObject" Target="../embeddings/oleObject16.bin"/><Relationship Id="rId2" Type="http://schemas.openxmlformats.org/officeDocument/2006/relationships/tags" Target="../tags/tag113.xml"/><Relationship Id="rId1" Type="http://schemas.openxmlformats.org/officeDocument/2006/relationships/vmlDrawing" Target="../drawings/vmlDrawing14.vml"/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9.wmf"/><Relationship Id="rId4" Type="http://schemas.openxmlformats.org/officeDocument/2006/relationships/tags" Target="../tags/tag115.xml"/><Relationship Id="rId9" Type="http://schemas.openxmlformats.org/officeDocument/2006/relationships/oleObject" Target="../embeddings/oleObject17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7" Type="http://schemas.openxmlformats.org/officeDocument/2006/relationships/image" Target="../media/image20.wmf"/><Relationship Id="rId2" Type="http://schemas.openxmlformats.org/officeDocument/2006/relationships/tags" Target="../tags/tag11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8.bin"/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0.wmf"/><Relationship Id="rId3" Type="http://schemas.openxmlformats.org/officeDocument/2006/relationships/tags" Target="../tags/tag119.xml"/><Relationship Id="rId7" Type="http://schemas.openxmlformats.org/officeDocument/2006/relationships/notesSlide" Target="../notesSlides/notesSlide39.xml"/><Relationship Id="rId12" Type="http://schemas.openxmlformats.org/officeDocument/2006/relationships/oleObject" Target="../embeddings/oleObject21.bin"/><Relationship Id="rId2" Type="http://schemas.openxmlformats.org/officeDocument/2006/relationships/tags" Target="../tags/tag118.xml"/><Relationship Id="rId1" Type="http://schemas.openxmlformats.org/officeDocument/2006/relationships/vmlDrawing" Target="../drawings/vmlDrawing16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7.wmf"/><Relationship Id="rId5" Type="http://schemas.openxmlformats.org/officeDocument/2006/relationships/tags" Target="../tags/tag121.xml"/><Relationship Id="rId10" Type="http://schemas.openxmlformats.org/officeDocument/2006/relationships/oleObject" Target="../embeddings/oleObject20.bin"/><Relationship Id="rId4" Type="http://schemas.openxmlformats.org/officeDocument/2006/relationships/tags" Target="../tags/tag120.xml"/><Relationship Id="rId9" Type="http://schemas.openxmlformats.org/officeDocument/2006/relationships/image" Target="../media/image21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tags" Target="../tags/tag124.xml"/><Relationship Id="rId7" Type="http://schemas.openxmlformats.org/officeDocument/2006/relationships/notesSlide" Target="../notesSlides/notesSlide41.xml"/><Relationship Id="rId2" Type="http://schemas.openxmlformats.org/officeDocument/2006/relationships/tags" Target="../tags/tag123.xml"/><Relationship Id="rId1" Type="http://schemas.openxmlformats.org/officeDocument/2006/relationships/vmlDrawing" Target="../drawings/vmlDrawing1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9" Type="http://schemas.openxmlformats.org/officeDocument/2006/relationships/image" Target="../media/image22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7" Type="http://schemas.openxmlformats.org/officeDocument/2006/relationships/image" Target="../media/image23.wmf"/><Relationship Id="rId2" Type="http://schemas.openxmlformats.org/officeDocument/2006/relationships/tags" Target="../tags/tag12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3.bin"/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4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tags" Target="../tags/tag135.xml"/><Relationship Id="rId7" Type="http://schemas.openxmlformats.org/officeDocument/2006/relationships/oleObject" Target="../embeddings/oleObject24.bin"/><Relationship Id="rId2" Type="http://schemas.openxmlformats.org/officeDocument/2006/relationships/tags" Target="../tags/tag134.xml"/><Relationship Id="rId1" Type="http://schemas.openxmlformats.org/officeDocument/2006/relationships/vmlDrawing" Target="../drawings/vmlDrawing19.vml"/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6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tags" Target="../tags/tag138.xml"/><Relationship Id="rId7" Type="http://schemas.openxmlformats.org/officeDocument/2006/relationships/oleObject" Target="../embeddings/oleObject25.bin"/><Relationship Id="rId2" Type="http://schemas.openxmlformats.org/officeDocument/2006/relationships/tags" Target="../tags/tag137.xml"/><Relationship Id="rId1" Type="http://schemas.openxmlformats.org/officeDocument/2006/relationships/vmlDrawing" Target="../drawings/vmlDrawing20.vml"/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9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tags" Target="../tags/tag141.xml"/><Relationship Id="rId7" Type="http://schemas.openxmlformats.org/officeDocument/2006/relationships/oleObject" Target="../embeddings/oleObject26.bin"/><Relationship Id="rId2" Type="http://schemas.openxmlformats.org/officeDocument/2006/relationships/tags" Target="../tags/tag140.xml"/><Relationship Id="rId1" Type="http://schemas.openxmlformats.org/officeDocument/2006/relationships/vmlDrawing" Target="../drawings/vmlDrawing21.vml"/><Relationship Id="rId6" Type="http://schemas.openxmlformats.org/officeDocument/2006/relationships/notesSlide" Target="../notesSlides/notesSlide4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tags" Target="../tags/tag144.xml"/><Relationship Id="rId7" Type="http://schemas.openxmlformats.org/officeDocument/2006/relationships/oleObject" Target="../embeddings/oleObject27.bin"/><Relationship Id="rId2" Type="http://schemas.openxmlformats.org/officeDocument/2006/relationships/tags" Target="../tags/tag143.xml"/><Relationship Id="rId1" Type="http://schemas.openxmlformats.org/officeDocument/2006/relationships/vmlDrawing" Target="../drawings/vmlDrawing22.vml"/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tags" Target="../tags/tag153.xml"/><Relationship Id="rId7" Type="http://schemas.openxmlformats.org/officeDocument/2006/relationships/notesSlide" Target="../notesSlides/notesSlide52.xml"/><Relationship Id="rId2" Type="http://schemas.openxmlformats.org/officeDocument/2006/relationships/tags" Target="../tags/tag152.xml"/><Relationship Id="rId1" Type="http://schemas.openxmlformats.org/officeDocument/2006/relationships/vmlDrawing" Target="../drawings/vmlDrawing23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0.wmf"/><Relationship Id="rId5" Type="http://schemas.openxmlformats.org/officeDocument/2006/relationships/tags" Target="../tags/tag155.xml"/><Relationship Id="rId10" Type="http://schemas.openxmlformats.org/officeDocument/2006/relationships/oleObject" Target="../embeddings/oleObject29.bin"/><Relationship Id="rId4" Type="http://schemas.openxmlformats.org/officeDocument/2006/relationships/tags" Target="../tags/tag154.xml"/><Relationship Id="rId9" Type="http://schemas.openxmlformats.org/officeDocument/2006/relationships/image" Target="../media/image29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58.xml"/><Relationship Id="rId7" Type="http://schemas.openxmlformats.org/officeDocument/2006/relationships/tags" Target="../tags/tag162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9" Type="http://schemas.openxmlformats.org/officeDocument/2006/relationships/notesSlide" Target="../notesSlides/notesSlide5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tags" Target="../tags/tag170.xml"/><Relationship Id="rId7" Type="http://schemas.openxmlformats.org/officeDocument/2006/relationships/oleObject" Target="../embeddings/oleObject30.bin"/><Relationship Id="rId2" Type="http://schemas.openxmlformats.org/officeDocument/2006/relationships/tags" Target="../tags/tag169.xml"/><Relationship Id="rId1" Type="http://schemas.openxmlformats.org/officeDocument/2006/relationships/vmlDrawing" Target="../drawings/vmlDrawing24.vml"/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5" Type="http://schemas.openxmlformats.org/officeDocument/2006/relationships/notesSlide" Target="../notesSlides/notesSlide58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5" Type="http://schemas.openxmlformats.org/officeDocument/2006/relationships/notesSlide" Target="../notesSlides/notesSlide59.xml"/><Relationship Id="rId4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notesSlide" Target="../notesSlides/notesSlide6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5" Type="http://schemas.openxmlformats.org/officeDocument/2006/relationships/notesSlide" Target="../notesSlides/notesSlide61.xml"/><Relationship Id="rId4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6" Type="http://schemas.openxmlformats.org/officeDocument/2006/relationships/notesSlide" Target="../notesSlides/notesSlide6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3.xml"/><Relationship Id="rId3" Type="http://schemas.openxmlformats.org/officeDocument/2006/relationships/tags" Target="../tags/tag19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6" Type="http://schemas.openxmlformats.org/officeDocument/2006/relationships/notesSlide" Target="../notesSlides/notesSlide6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209.xml"/><Relationship Id="rId7" Type="http://schemas.openxmlformats.org/officeDocument/2006/relationships/notesSlide" Target="../notesSlides/notesSlide66.xml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1.xml"/><Relationship Id="rId4" Type="http://schemas.openxmlformats.org/officeDocument/2006/relationships/tags" Target="../tags/tag21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214.xml"/><Relationship Id="rId7" Type="http://schemas.openxmlformats.org/officeDocument/2006/relationships/notesSlide" Target="../notesSlides/notesSlide67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6.xml"/><Relationship Id="rId4" Type="http://schemas.openxmlformats.org/officeDocument/2006/relationships/tags" Target="../tags/tag21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4" Type="http://schemas.openxmlformats.org/officeDocument/2006/relationships/notesSlide" Target="../notesSlides/notesSlide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4" Type="http://schemas.openxmlformats.org/officeDocument/2006/relationships/notesSlide" Target="../notesSlides/notesSlide6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4" Type="http://schemas.openxmlformats.org/officeDocument/2006/relationships/notesSlide" Target="../notesSlides/notesSlide7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notesSlide" Target="../notesSlides/notesSlide7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6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2.xml"/><Relationship Id="rId3" Type="http://schemas.openxmlformats.org/officeDocument/2006/relationships/tags" Target="../tags/tag22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tags" Target="../tags/tag23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5" Type="http://schemas.openxmlformats.org/officeDocument/2006/relationships/notesSlide" Target="../notesSlides/notesSlide73.xml"/><Relationship Id="rId4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4.xml"/><Relationship Id="rId3" Type="http://schemas.openxmlformats.org/officeDocument/2006/relationships/tags" Target="../tags/tag23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36.xml"/><Relationship Id="rId1" Type="http://schemas.openxmlformats.org/officeDocument/2006/relationships/vmlDrawing" Target="../drawings/vmlDrawing25.v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10" Type="http://schemas.openxmlformats.org/officeDocument/2006/relationships/image" Target="../media/image31.wmf"/><Relationship Id="rId4" Type="http://schemas.openxmlformats.org/officeDocument/2006/relationships/tags" Target="../tags/tag238.xml"/><Relationship Id="rId9" Type="http://schemas.openxmlformats.org/officeDocument/2006/relationships/oleObject" Target="../embeddings/oleObject31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tags" Target="../tags/tag241.xml"/><Relationship Id="rId6" Type="http://schemas.openxmlformats.org/officeDocument/2006/relationships/notesSlide" Target="../notesSlides/notesSlide7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4" Type="http://schemas.openxmlformats.org/officeDocument/2006/relationships/notesSlide" Target="../notesSlides/notesSlide7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4" Type="http://schemas.openxmlformats.org/officeDocument/2006/relationships/notesSlide" Target="../notesSlides/notesSlide7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4" Type="http://schemas.openxmlformats.org/officeDocument/2006/relationships/notesSlide" Target="../notesSlides/notesSlide7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5.xml"/><Relationship Id="rId4" Type="http://schemas.openxmlformats.org/officeDocument/2006/relationships/image" Target="../media/image3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5" Type="http://schemas.openxmlformats.org/officeDocument/2006/relationships/notesSlide" Target="../notesSlides/notesSlide81.xml"/><Relationship Id="rId4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4" Type="http://schemas.openxmlformats.org/officeDocument/2006/relationships/notesSlide" Target="../notesSlides/notesSlide8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4" Type="http://schemas.openxmlformats.org/officeDocument/2006/relationships/notesSlide" Target="../notesSlides/notesSlide8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6" Type="http://schemas.openxmlformats.org/officeDocument/2006/relationships/notesSlide" Target="../notesSlides/notesSlide8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5" Type="http://schemas.openxmlformats.org/officeDocument/2006/relationships/notesSlide" Target="../notesSlides/notesSlide85.xml"/><Relationship Id="rId4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5" Type="http://schemas.openxmlformats.org/officeDocument/2006/relationships/notesSlide" Target="../notesSlides/notesSlide86.xml"/><Relationship Id="rId4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" Type="http://schemas.openxmlformats.org/officeDocument/2006/relationships/tags" Target="../tags/tag273.xml"/><Relationship Id="rId5" Type="http://schemas.openxmlformats.org/officeDocument/2006/relationships/notesSlide" Target="../notesSlides/notesSlide87.xml"/><Relationship Id="rId4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6" Type="http://schemas.openxmlformats.org/officeDocument/2006/relationships/notesSlide" Target="../notesSlides/notesSlide8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tags" Target="../tags/tag282.xml"/><Relationship Id="rId7" Type="http://schemas.openxmlformats.org/officeDocument/2006/relationships/notesSlide" Target="../notesSlides/notesSlide89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84.xml"/><Relationship Id="rId4" Type="http://schemas.openxmlformats.org/officeDocument/2006/relationships/tags" Target="../tags/tag283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tags" Target="../tags/tag286.xml"/><Relationship Id="rId7" Type="http://schemas.openxmlformats.org/officeDocument/2006/relationships/notesSlide" Target="../notesSlides/notesSlide90.xml"/><Relationship Id="rId2" Type="http://schemas.openxmlformats.org/officeDocument/2006/relationships/tags" Target="../tags/tag285.xml"/><Relationship Id="rId1" Type="http://schemas.openxmlformats.org/officeDocument/2006/relationships/vmlDrawing" Target="../drawings/vmlDrawing26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88.xml"/><Relationship Id="rId4" Type="http://schemas.openxmlformats.org/officeDocument/2006/relationships/tags" Target="../tags/tag287.xml"/><Relationship Id="rId9" Type="http://schemas.openxmlformats.org/officeDocument/2006/relationships/image" Target="../media/image33.emf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tags" Target="../tags/tag290.xml"/><Relationship Id="rId7" Type="http://schemas.openxmlformats.org/officeDocument/2006/relationships/notesSlide" Target="../notesSlides/notesSlide91.xml"/><Relationship Id="rId2" Type="http://schemas.openxmlformats.org/officeDocument/2006/relationships/tags" Target="../tags/tag289.xml"/><Relationship Id="rId1" Type="http://schemas.openxmlformats.org/officeDocument/2006/relationships/vmlDrawing" Target="../drawings/vmlDrawing2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2.xml"/><Relationship Id="rId4" Type="http://schemas.openxmlformats.org/officeDocument/2006/relationships/tags" Target="../tags/tag291.xml"/><Relationship Id="rId9" Type="http://schemas.openxmlformats.org/officeDocument/2006/relationships/image" Target="../media/image34.w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tags" Target="../tags/tag295.xml"/><Relationship Id="rId7" Type="http://schemas.openxmlformats.org/officeDocument/2006/relationships/notesSlide" Target="../notesSlides/notesSlide92.xml"/><Relationship Id="rId2" Type="http://schemas.openxmlformats.org/officeDocument/2006/relationships/tags" Target="../tags/tag294.xml"/><Relationship Id="rId1" Type="http://schemas.openxmlformats.org/officeDocument/2006/relationships/tags" Target="../tags/tag29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7.xml"/><Relationship Id="rId4" Type="http://schemas.openxmlformats.org/officeDocument/2006/relationships/tags" Target="../tags/tag296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tags" Target="../tags/tag300.xml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6" Type="http://schemas.openxmlformats.org/officeDocument/2006/relationships/notesSlide" Target="../notesSlides/notesSlide9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1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tags" Target="../tags/tag303.xml"/><Relationship Id="rId7" Type="http://schemas.openxmlformats.org/officeDocument/2006/relationships/notesSlide" Target="../notesSlides/notesSlide94.xml"/><Relationship Id="rId2" Type="http://schemas.openxmlformats.org/officeDocument/2006/relationships/tags" Target="../tags/tag302.xml"/><Relationship Id="rId1" Type="http://schemas.openxmlformats.org/officeDocument/2006/relationships/vmlDrawing" Target="../drawings/vmlDrawing28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05.xml"/><Relationship Id="rId4" Type="http://schemas.openxmlformats.org/officeDocument/2006/relationships/tags" Target="../tags/tag304.xml"/><Relationship Id="rId9" Type="http://schemas.openxmlformats.org/officeDocument/2006/relationships/image" Target="../media/image35.w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7.xml"/><Relationship Id="rId1" Type="http://schemas.openxmlformats.org/officeDocument/2006/relationships/tags" Target="../tags/tag306.xml"/><Relationship Id="rId4" Type="http://schemas.openxmlformats.org/officeDocument/2006/relationships/notesSlide" Target="../notesSlides/notesSlide95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tags" Target="../tags/tag310.xml"/><Relationship Id="rId2" Type="http://schemas.openxmlformats.org/officeDocument/2006/relationships/tags" Target="../tags/tag309.xml"/><Relationship Id="rId1" Type="http://schemas.openxmlformats.org/officeDocument/2006/relationships/tags" Target="../tags/tag308.xml"/><Relationship Id="rId6" Type="http://schemas.openxmlformats.org/officeDocument/2006/relationships/notesSlide" Target="../notesSlides/notesSlide9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6" Type="http://schemas.openxmlformats.org/officeDocument/2006/relationships/notesSlide" Target="../notesSlides/notesSlide9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5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7.xml"/><Relationship Id="rId1" Type="http://schemas.openxmlformats.org/officeDocument/2006/relationships/tags" Target="../tags/tag316.xml"/><Relationship Id="rId4" Type="http://schemas.openxmlformats.org/officeDocument/2006/relationships/notesSlide" Target="../notesSlides/notesSlide9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0"/>
            <a:ext cx="754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/>
              <a:t>Digital Design and Computer Architecture</a:t>
            </a:r>
            <a:r>
              <a:rPr lang="en-US" sz="2600" b="1" dirty="0" smtClean="0"/>
              <a:t>, 2</a:t>
            </a:r>
            <a:r>
              <a:rPr lang="en-US" sz="2600" b="1" baseline="30000" dirty="0" smtClean="0"/>
              <a:t>nd</a:t>
            </a:r>
            <a:r>
              <a:rPr lang="en-US" sz="2600" b="1" dirty="0" smtClean="0"/>
              <a:t> Edition</a:t>
            </a:r>
            <a:endParaRPr lang="en-US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6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0600" y="2778443"/>
            <a:ext cx="76962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1000" y="2769513"/>
            <a:ext cx="472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David Money Harris and Sarah L. Harris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3468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978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More complex code is handled by multiple MIPS instructions.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9978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4384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20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+ c - d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;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09978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24384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add t, b, c  # t = b + 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sub a, t, d  # a = t - 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Multiple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2156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98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2198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32198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321990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143000"/>
            <a:ext cx="7162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</a:rPr>
              <a:t>MIPS assembly code</a:t>
            </a:r>
          </a:p>
          <a:p>
            <a:endParaRPr lang="en-US" sz="1600" b="1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Recursive Function Call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4481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0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20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5200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15200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143000"/>
            <a:ext cx="7162800" cy="461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</a:rPr>
              <a:t>MIPS assembly code</a:t>
            </a:r>
          </a:p>
          <a:p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0x90</a:t>
            </a:r>
            <a:r>
              <a:rPr lang="en-US" sz="1600" dirty="0">
                <a:latin typeface="Courier New" pitchFamily="49" charset="0"/>
              </a:rPr>
              <a:t> factorial: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-8  # make room</a:t>
            </a:r>
          </a:p>
          <a:p>
            <a:r>
              <a:rPr lang="en-US" sz="1600" b="1" dirty="0">
                <a:latin typeface="Courier New" pitchFamily="49" charset="0"/>
              </a:rPr>
              <a:t>0x94      </a:t>
            </a:r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$a0, 4($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   # store $a0</a:t>
            </a:r>
          </a:p>
          <a:p>
            <a:r>
              <a:rPr lang="en-US" sz="1600" b="1" dirty="0">
                <a:latin typeface="Courier New" pitchFamily="49" charset="0"/>
              </a:rPr>
              <a:t>0x98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$</a:t>
            </a:r>
            <a:r>
              <a:rPr lang="en-US" sz="1600" dirty="0" err="1">
                <a:latin typeface="Courier New" pitchFamily="49" charset="0"/>
              </a:rPr>
              <a:t>ra</a:t>
            </a:r>
            <a:r>
              <a:rPr lang="en-US" sz="1600" dirty="0">
                <a:latin typeface="Courier New" pitchFamily="49" charset="0"/>
              </a:rPr>
              <a:t>, 0($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   # store $</a:t>
            </a:r>
            <a:r>
              <a:rPr lang="en-US" sz="1600" dirty="0" err="1">
                <a:latin typeface="Courier New" pitchFamily="49" charset="0"/>
              </a:rPr>
              <a:t>ra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0x9C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$t0, $0, 2    </a:t>
            </a:r>
          </a:p>
          <a:p>
            <a:r>
              <a:rPr lang="en-US" sz="1600" b="1" dirty="0">
                <a:latin typeface="Courier New" pitchFamily="49" charset="0"/>
              </a:rPr>
              <a:t>0xA0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slt</a:t>
            </a:r>
            <a:r>
              <a:rPr lang="en-US" sz="1600" dirty="0">
                <a:latin typeface="Courier New" pitchFamily="49" charset="0"/>
              </a:rPr>
              <a:t>  $t0, $a0, $t0 # a &lt;= 1 ?</a:t>
            </a:r>
          </a:p>
          <a:p>
            <a:r>
              <a:rPr lang="en-US" sz="1600" b="1" dirty="0">
                <a:latin typeface="Courier New" pitchFamily="49" charset="0"/>
              </a:rPr>
              <a:t>0xA4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beq</a:t>
            </a:r>
            <a:r>
              <a:rPr lang="en-US" sz="1600" dirty="0">
                <a:latin typeface="Courier New" pitchFamily="49" charset="0"/>
              </a:rPr>
              <a:t>  $t0, $0, else # no: go to else  </a:t>
            </a:r>
          </a:p>
          <a:p>
            <a:r>
              <a:rPr lang="en-US" sz="1600" b="1" dirty="0">
                <a:latin typeface="Courier New" pitchFamily="49" charset="0"/>
              </a:rPr>
              <a:t>0xA8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$v0, $0, 1    # yes: return 1</a:t>
            </a:r>
          </a:p>
          <a:p>
            <a:r>
              <a:rPr lang="en-US" sz="1600" b="1" dirty="0">
                <a:latin typeface="Courier New" pitchFamily="49" charset="0"/>
              </a:rPr>
              <a:t>0xAC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8   # restore $</a:t>
            </a:r>
            <a:r>
              <a:rPr lang="en-US" sz="1600" dirty="0" err="1">
                <a:latin typeface="Courier New" pitchFamily="49" charset="0"/>
              </a:rPr>
              <a:t>sp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0xB0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jr</a:t>
            </a:r>
            <a:r>
              <a:rPr lang="en-US" sz="1600" dirty="0">
                <a:latin typeface="Courier New" pitchFamily="49" charset="0"/>
              </a:rPr>
              <a:t>   $</a:t>
            </a:r>
            <a:r>
              <a:rPr lang="en-US" sz="1600" dirty="0" err="1">
                <a:latin typeface="Courier New" pitchFamily="49" charset="0"/>
              </a:rPr>
              <a:t>ra</a:t>
            </a:r>
            <a:r>
              <a:rPr lang="en-US" sz="1600" dirty="0">
                <a:latin typeface="Courier New" pitchFamily="49" charset="0"/>
              </a:rPr>
              <a:t>           # return</a:t>
            </a:r>
          </a:p>
          <a:p>
            <a:r>
              <a:rPr lang="en-US" sz="1600" b="1" dirty="0">
                <a:latin typeface="Courier New" pitchFamily="49" charset="0"/>
              </a:rPr>
              <a:t>0xB4 </a:t>
            </a:r>
            <a:r>
              <a:rPr lang="en-US" sz="1600" dirty="0">
                <a:latin typeface="Courier New" pitchFamily="49" charset="0"/>
              </a:rPr>
              <a:t>     else: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$a0, $a0, -1  # n = n - 1</a:t>
            </a:r>
          </a:p>
          <a:p>
            <a:r>
              <a:rPr lang="en-US" sz="1600" b="1" dirty="0">
                <a:latin typeface="Courier New" pitchFamily="49" charset="0"/>
              </a:rPr>
              <a:t>0xB8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jal</a:t>
            </a:r>
            <a:r>
              <a:rPr lang="en-US" sz="1600" dirty="0">
                <a:latin typeface="Courier New" pitchFamily="49" charset="0"/>
              </a:rPr>
              <a:t>  factorial     # recursive call</a:t>
            </a:r>
          </a:p>
          <a:p>
            <a:r>
              <a:rPr lang="en-US" sz="1600" b="1" dirty="0">
                <a:latin typeface="Courier New" pitchFamily="49" charset="0"/>
              </a:rPr>
              <a:t>0xBC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</a:rPr>
              <a:t>   $</a:t>
            </a:r>
            <a:r>
              <a:rPr lang="en-US" sz="1600" dirty="0" err="1">
                <a:latin typeface="Courier New" pitchFamily="49" charset="0"/>
              </a:rPr>
              <a:t>ra</a:t>
            </a:r>
            <a:r>
              <a:rPr lang="en-US" sz="1600" dirty="0">
                <a:latin typeface="Courier New" pitchFamily="49" charset="0"/>
              </a:rPr>
              <a:t>, 0($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   # restore $</a:t>
            </a:r>
            <a:r>
              <a:rPr lang="en-US" sz="1600" dirty="0" err="1">
                <a:latin typeface="Courier New" pitchFamily="49" charset="0"/>
              </a:rPr>
              <a:t>ra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0xC0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</a:rPr>
              <a:t>   $a0, 4($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   # restore $a0</a:t>
            </a:r>
          </a:p>
          <a:p>
            <a:r>
              <a:rPr lang="en-US" sz="1600" b="1" dirty="0">
                <a:latin typeface="Courier New" pitchFamily="49" charset="0"/>
              </a:rPr>
              <a:t>0xC4</a:t>
            </a:r>
            <a:r>
              <a:rPr lang="en-US" sz="1600" dirty="0">
                <a:latin typeface="Courier New" pitchFamily="49" charset="0"/>
              </a:rPr>
              <a:t>          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8   # restore $</a:t>
            </a:r>
            <a:r>
              <a:rPr lang="en-US" sz="1600" dirty="0" err="1">
                <a:latin typeface="Courier New" pitchFamily="49" charset="0"/>
              </a:rPr>
              <a:t>sp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0xC8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mul</a:t>
            </a:r>
            <a:r>
              <a:rPr lang="en-US" sz="1600" dirty="0">
                <a:latin typeface="Courier New" pitchFamily="49" charset="0"/>
              </a:rPr>
              <a:t>  $v0, $a0, $v0 # n * factorial(n-1)</a:t>
            </a:r>
          </a:p>
          <a:p>
            <a:r>
              <a:rPr lang="en-US" sz="1600" b="1" dirty="0">
                <a:latin typeface="Courier New" pitchFamily="49" charset="0"/>
              </a:rPr>
              <a:t>0xCC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jr</a:t>
            </a:r>
            <a:r>
              <a:rPr lang="en-US" sz="1600" dirty="0">
                <a:latin typeface="Courier New" pitchFamily="49" charset="0"/>
              </a:rPr>
              <a:t>   $</a:t>
            </a:r>
            <a:r>
              <a:rPr lang="en-US" sz="1600" dirty="0" err="1">
                <a:latin typeface="Courier New" pitchFamily="49" charset="0"/>
              </a:rPr>
              <a:t>ra</a:t>
            </a:r>
            <a:r>
              <a:rPr lang="en-US" sz="1600" dirty="0">
                <a:latin typeface="Courier New" pitchFamily="49" charset="0"/>
              </a:rPr>
              <a:t>           # return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Recursive Function Call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4490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3271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0812096"/>
              </p:ext>
            </p:extLst>
          </p:nvPr>
        </p:nvGraphicFramePr>
        <p:xfrm>
          <a:off x="762000" y="1358900"/>
          <a:ext cx="8229600" cy="450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65" name="VISIO" r:id="rId8" imgW="3946320" imgH="2162880" progId="Visio.Drawing.6">
                  <p:embed/>
                </p:oleObj>
              </mc:Choice>
              <mc:Fallback>
                <p:oleObj name="VISIO" r:id="rId8" imgW="3946320" imgH="2162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58900"/>
                        <a:ext cx="8229600" cy="450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326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326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6326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Stack During Recursive Call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3521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03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990600"/>
            <a:ext cx="8229600" cy="4525963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accent1"/>
                </a:solidFill>
              </a:rPr>
              <a:t>Caller</a:t>
            </a:r>
          </a:p>
          <a:p>
            <a:pPr lvl="1"/>
            <a:r>
              <a:rPr lang="en-US" sz="2400" dirty="0"/>
              <a:t>Put arguments in </a:t>
            </a:r>
            <a:r>
              <a:rPr lang="en-US" sz="2400" dirty="0">
                <a:latin typeface="Courier10 BT" pitchFamily="49" charset="0"/>
              </a:rPr>
              <a:t>$a0-$a3</a:t>
            </a:r>
          </a:p>
          <a:p>
            <a:pPr lvl="1"/>
            <a:r>
              <a:rPr lang="en-US" sz="2400" dirty="0"/>
              <a:t>Save any </a:t>
            </a:r>
            <a:r>
              <a:rPr lang="en-US" sz="2400" dirty="0" smtClean="0"/>
              <a:t>needed registers </a:t>
            </a:r>
            <a:r>
              <a:rPr lang="en-US" sz="2400" dirty="0"/>
              <a:t>(</a:t>
            </a:r>
            <a:r>
              <a:rPr lang="en-US" sz="2400" dirty="0">
                <a:latin typeface="Courier10 BT" pitchFamily="49" charset="0"/>
              </a:rPr>
              <a:t>$</a:t>
            </a:r>
            <a:r>
              <a:rPr lang="en-US" sz="2400" dirty="0" err="1">
                <a:latin typeface="Courier10 BT" pitchFamily="49" charset="0"/>
              </a:rPr>
              <a:t>ra</a:t>
            </a:r>
            <a:r>
              <a:rPr lang="en-US" sz="2400" dirty="0"/>
              <a:t>, maybe </a:t>
            </a:r>
            <a:r>
              <a:rPr lang="en-US" sz="2400" dirty="0">
                <a:latin typeface="Courier10 BT" pitchFamily="49" charset="0"/>
              </a:rPr>
              <a:t>$t0-t9</a:t>
            </a:r>
            <a:r>
              <a:rPr lang="en-US" sz="2400" dirty="0"/>
              <a:t>)</a:t>
            </a:r>
          </a:p>
          <a:p>
            <a:pPr lvl="1"/>
            <a:r>
              <a:rPr lang="en-US" sz="2400" dirty="0" err="1">
                <a:latin typeface="Courier10 BT" pitchFamily="49" charset="0"/>
              </a:rPr>
              <a:t>jal</a:t>
            </a:r>
            <a:r>
              <a:rPr lang="en-US" sz="2400" dirty="0">
                <a:latin typeface="Courier10 BT" pitchFamily="49" charset="0"/>
              </a:rPr>
              <a:t> </a:t>
            </a:r>
            <a:r>
              <a:rPr lang="en-US" sz="2400" dirty="0" err="1">
                <a:latin typeface="Courier10 BT" pitchFamily="49" charset="0"/>
              </a:rPr>
              <a:t>callee</a:t>
            </a:r>
            <a:endParaRPr lang="en-US" sz="2400" dirty="0">
              <a:latin typeface="Courier10 BT" pitchFamily="49" charset="0"/>
            </a:endParaRPr>
          </a:p>
          <a:p>
            <a:pPr lvl="1"/>
            <a:r>
              <a:rPr lang="en-US" sz="2400" dirty="0"/>
              <a:t>Restore registers</a:t>
            </a:r>
          </a:p>
          <a:p>
            <a:pPr lvl="1"/>
            <a:r>
              <a:rPr lang="en-US" sz="2400" dirty="0"/>
              <a:t>Look for result in </a:t>
            </a:r>
            <a:r>
              <a:rPr lang="en-US" sz="2400" dirty="0">
                <a:latin typeface="Courier10 BT" pitchFamily="49" charset="0"/>
              </a:rPr>
              <a:t>$v0</a:t>
            </a:r>
          </a:p>
          <a:p>
            <a:r>
              <a:rPr lang="en-US" sz="3000" b="1" dirty="0" err="1">
                <a:solidFill>
                  <a:schemeClr val="accent1"/>
                </a:solidFill>
              </a:rPr>
              <a:t>Callee</a:t>
            </a:r>
            <a:endParaRPr lang="en-US" sz="3000" b="1" dirty="0">
              <a:solidFill>
                <a:schemeClr val="accent1"/>
              </a:solidFill>
            </a:endParaRPr>
          </a:p>
          <a:p>
            <a:pPr lvl="1"/>
            <a:r>
              <a:rPr lang="en-US" sz="2400" dirty="0"/>
              <a:t>Save registers that might be disturbed </a:t>
            </a:r>
            <a:r>
              <a:rPr lang="en-US" sz="2400" dirty="0">
                <a:latin typeface="Courier10 BT" pitchFamily="49" charset="0"/>
              </a:rPr>
              <a:t>($s0-$s7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Perform f</a:t>
            </a:r>
            <a:r>
              <a:rPr lang="en-US" sz="2400" dirty="0" smtClean="0"/>
              <a:t>unction</a:t>
            </a:r>
            <a:endParaRPr lang="en-US" sz="2400" dirty="0"/>
          </a:p>
          <a:p>
            <a:pPr lvl="1"/>
            <a:r>
              <a:rPr lang="en-US" sz="2400" dirty="0"/>
              <a:t>Put result in </a:t>
            </a:r>
            <a:r>
              <a:rPr lang="en-US" sz="2400" dirty="0">
                <a:latin typeface="Courier10 BT" pitchFamily="49" charset="0"/>
              </a:rPr>
              <a:t>$v0</a:t>
            </a:r>
          </a:p>
          <a:p>
            <a:pPr lvl="1"/>
            <a:r>
              <a:rPr lang="en-US" sz="2400" dirty="0"/>
              <a:t>Restore registers</a:t>
            </a:r>
          </a:p>
          <a:p>
            <a:pPr lvl="1"/>
            <a:r>
              <a:rPr lang="en-US" sz="2400" dirty="0" err="1">
                <a:latin typeface="Courier10 BT" pitchFamily="49" charset="0"/>
              </a:rPr>
              <a:t>jr</a:t>
            </a:r>
            <a:r>
              <a:rPr lang="en-US" sz="2400" dirty="0">
                <a:latin typeface="Courier10 BT" pitchFamily="49" charset="0"/>
              </a:rPr>
              <a:t> $</a:t>
            </a:r>
            <a:r>
              <a:rPr lang="en-US" sz="2400" dirty="0" err="1">
                <a:latin typeface="Courier10 BT" pitchFamily="49" charset="0"/>
              </a:rPr>
              <a:t>ra</a:t>
            </a:r>
            <a:endParaRPr lang="en-US" sz="2400" dirty="0">
              <a:latin typeface="Courier10 BT" pitchFamily="49" charset="0"/>
            </a:endParaRPr>
          </a:p>
          <a:p>
            <a:pPr lvl="1"/>
            <a:endParaRPr lang="en-US" sz="3200" dirty="0">
              <a:latin typeface="Courier10 BT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Function Call Summary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464778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21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65237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b="1" dirty="0">
                <a:solidFill>
                  <a:schemeClr val="accent1"/>
                </a:solidFill>
              </a:rPr>
              <a:t>How do we address the operands?</a:t>
            </a:r>
          </a:p>
          <a:p>
            <a:r>
              <a:rPr lang="en-US" sz="2600" dirty="0"/>
              <a:t>Register Only</a:t>
            </a:r>
          </a:p>
          <a:p>
            <a:r>
              <a:rPr lang="en-US" sz="2600" dirty="0"/>
              <a:t>Immediate</a:t>
            </a:r>
          </a:p>
          <a:p>
            <a:r>
              <a:rPr lang="en-US" sz="2600" dirty="0"/>
              <a:t>Base Addressing</a:t>
            </a:r>
          </a:p>
          <a:p>
            <a:r>
              <a:rPr lang="en-US" sz="2600" dirty="0"/>
              <a:t>PC-Relative</a:t>
            </a:r>
          </a:p>
          <a:p>
            <a:r>
              <a:rPr lang="en-US" sz="2600" dirty="0"/>
              <a:t>Pseudo Direct</a:t>
            </a:r>
          </a:p>
        </p:txBody>
      </p:sp>
      <p:sp>
        <p:nvSpPr>
          <p:cNvPr id="10844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442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Addressing Modes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8806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45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</a:rPr>
              <a:t>Register </a:t>
            </a:r>
            <a:r>
              <a:rPr lang="en-US" b="1" dirty="0" smtClean="0">
                <a:solidFill>
                  <a:schemeClr val="accent1"/>
                </a:solidFill>
              </a:rPr>
              <a:t>Only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sz="2600" dirty="0"/>
              <a:t>Operands found in registers</a:t>
            </a: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Example:</a:t>
            </a:r>
            <a:r>
              <a:rPr lang="en-US" sz="2600" dirty="0">
                <a:solidFill>
                  <a:schemeClr val="accent1"/>
                </a:solidFill>
              </a:rPr>
              <a:t> </a:t>
            </a:r>
            <a:r>
              <a:rPr lang="en-US" sz="2600" dirty="0">
                <a:latin typeface="Courier New" pitchFamily="49" charset="0"/>
              </a:rPr>
              <a:t>add $s0, $t2, $t3</a:t>
            </a: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Example:</a:t>
            </a:r>
            <a:r>
              <a:rPr lang="en-US" sz="2600" dirty="0"/>
              <a:t> </a:t>
            </a:r>
            <a:r>
              <a:rPr lang="en-US" sz="2600" dirty="0">
                <a:latin typeface="Courier New" pitchFamily="49" charset="0"/>
              </a:rPr>
              <a:t>sub $t8, $s1, $0</a:t>
            </a:r>
            <a:endParaRPr lang="en-US" sz="2600" dirty="0"/>
          </a:p>
          <a:p>
            <a:pPr>
              <a:buFontTx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Immediate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sz="2600" dirty="0"/>
              <a:t>16-bit immediate used as an operand</a:t>
            </a: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Example:</a:t>
            </a:r>
            <a:r>
              <a:rPr lang="en-US" sz="2600" dirty="0"/>
              <a:t> </a:t>
            </a:r>
            <a:r>
              <a:rPr lang="en-US" sz="2600" dirty="0" err="1">
                <a:latin typeface="Courier New" pitchFamily="49" charset="0"/>
              </a:rPr>
              <a:t>addi</a:t>
            </a:r>
            <a:r>
              <a:rPr lang="en-US" sz="2600" dirty="0">
                <a:latin typeface="Courier New" pitchFamily="49" charset="0"/>
              </a:rPr>
              <a:t> $s4, $t5, -73</a:t>
            </a: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Example:</a:t>
            </a:r>
            <a:r>
              <a:rPr lang="en-US" sz="2600" dirty="0"/>
              <a:t> </a:t>
            </a:r>
            <a:r>
              <a:rPr lang="en-US" sz="2600" dirty="0" err="1">
                <a:latin typeface="Courier New" pitchFamily="49" charset="0"/>
              </a:rPr>
              <a:t>ori</a:t>
            </a:r>
            <a:r>
              <a:rPr lang="en-US" sz="2600" dirty="0">
                <a:latin typeface="Courier New" pitchFamily="49" charset="0"/>
              </a:rPr>
              <a:t>  $t3, $t7, 0xFF</a:t>
            </a:r>
            <a:endParaRPr lang="en-US" sz="2600" dirty="0"/>
          </a:p>
        </p:txBody>
      </p:sp>
      <p:sp>
        <p:nvSpPr>
          <p:cNvPr id="108544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544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Addressing Modes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0844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9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65237"/>
            <a:ext cx="8229600" cy="4525963"/>
          </a:xfrm>
        </p:spPr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sz="3200" b="1" dirty="0">
                <a:solidFill>
                  <a:schemeClr val="accent1"/>
                </a:solidFill>
              </a:rPr>
              <a:t>Base Addressing</a:t>
            </a:r>
          </a:p>
          <a:p>
            <a:r>
              <a:rPr lang="en-US" dirty="0"/>
              <a:t>Address of operand is:</a:t>
            </a:r>
          </a:p>
          <a:p>
            <a:pPr lvl="1">
              <a:buFontTx/>
              <a:buNone/>
            </a:pPr>
            <a:r>
              <a:rPr lang="en-US" dirty="0">
                <a:latin typeface="Courier New" pitchFamily="49" charset="0"/>
              </a:rPr>
              <a:t>base address + sign-extended immediate</a:t>
            </a:r>
          </a:p>
          <a:p>
            <a:pPr lvl="1">
              <a:buFontTx/>
              <a:buNone/>
            </a:pPr>
            <a:endParaRPr lang="en-US" dirty="0"/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Example: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</a:rPr>
              <a:t>lw</a:t>
            </a:r>
            <a:r>
              <a:rPr lang="en-US" dirty="0">
                <a:latin typeface="Courier New" pitchFamily="49" charset="0"/>
              </a:rPr>
              <a:t>  $s4, 72($0)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ddress </a:t>
            </a:r>
            <a:r>
              <a:rPr lang="en-US" dirty="0"/>
              <a:t>= </a:t>
            </a:r>
            <a:r>
              <a:rPr lang="en-US" dirty="0">
                <a:latin typeface="Courier New" pitchFamily="49" charset="0"/>
              </a:rPr>
              <a:t>$0 + 72</a:t>
            </a:r>
          </a:p>
          <a:p>
            <a:pPr lvl="2"/>
            <a:endParaRPr lang="en-US" dirty="0">
              <a:latin typeface="Courier New" pitchFamily="49" charset="0"/>
            </a:endParaRP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Example: </a:t>
            </a:r>
            <a:r>
              <a:rPr lang="en-US" dirty="0" err="1">
                <a:latin typeface="Courier New" pitchFamily="49" charset="0"/>
              </a:rPr>
              <a:t>sw</a:t>
            </a:r>
            <a:r>
              <a:rPr lang="en-US" dirty="0">
                <a:latin typeface="Courier New" pitchFamily="49" charset="0"/>
              </a:rPr>
              <a:t>  $t2, -25($t1)</a:t>
            </a:r>
            <a:endParaRPr lang="en-US" dirty="0"/>
          </a:p>
          <a:p>
            <a:pPr lvl="2"/>
            <a:r>
              <a:rPr lang="en-US" dirty="0"/>
              <a:t>a</a:t>
            </a:r>
            <a:r>
              <a:rPr lang="en-US" dirty="0" smtClean="0"/>
              <a:t>ddress </a:t>
            </a:r>
            <a:r>
              <a:rPr lang="en-US" dirty="0"/>
              <a:t>= </a:t>
            </a:r>
            <a:r>
              <a:rPr lang="en-US" dirty="0">
                <a:latin typeface="Courier New" pitchFamily="49" charset="0"/>
              </a:rPr>
              <a:t>$t1 - 25</a:t>
            </a:r>
          </a:p>
          <a:p>
            <a:pPr lvl="1">
              <a:buFontTx/>
              <a:buNone/>
            </a:pPr>
            <a:endParaRPr lang="en-US" dirty="0"/>
          </a:p>
        </p:txBody>
      </p:sp>
      <p:sp>
        <p:nvSpPr>
          <p:cNvPr id="108646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646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Addressing Modes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4667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2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219200"/>
            <a:ext cx="6705600" cy="3278188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b="1" dirty="0">
                <a:solidFill>
                  <a:schemeClr val="accent1"/>
                </a:solidFill>
              </a:rPr>
              <a:t>PC-Relative Addressing</a:t>
            </a:r>
          </a:p>
          <a:p>
            <a:pPr>
              <a:buFontTx/>
              <a:buNone/>
            </a:pPr>
            <a:endParaRPr lang="en-US" sz="1600" dirty="0"/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0x10      </a:t>
            </a:r>
            <a:r>
              <a:rPr lang="en-US" sz="2000" dirty="0">
                <a:latin typeface="Courier New" pitchFamily="49" charset="0"/>
              </a:rPr>
              <a:t>  	</a:t>
            </a:r>
            <a:r>
              <a:rPr lang="en-US" sz="2000" dirty="0" err="1">
                <a:latin typeface="Courier New" pitchFamily="49" charset="0"/>
              </a:rPr>
              <a:t>beq</a:t>
            </a:r>
            <a:r>
              <a:rPr lang="en-US" sz="2000" dirty="0">
                <a:latin typeface="Courier New" pitchFamily="49" charset="0"/>
              </a:rPr>
              <a:t>  	$t0, $0, else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0x14 </a:t>
            </a:r>
            <a:r>
              <a:rPr lang="en-US" sz="2000" dirty="0">
                <a:latin typeface="Courier New" pitchFamily="49" charset="0"/>
              </a:rPr>
              <a:t>     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$v0, $0, 1 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0x18 </a:t>
            </a:r>
            <a:r>
              <a:rPr lang="en-US" sz="2000" dirty="0">
                <a:latin typeface="Courier New" pitchFamily="49" charset="0"/>
              </a:rPr>
              <a:t>     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</a:t>
            </a:r>
            <a:r>
              <a:rPr lang="en-US" sz="2000" dirty="0" err="1">
                <a:latin typeface="Courier New" pitchFamily="49" charset="0"/>
              </a:rPr>
              <a:t>sp</a:t>
            </a:r>
            <a:r>
              <a:rPr lang="en-US" sz="2000" dirty="0">
                <a:latin typeface="Courier New" pitchFamily="49" charset="0"/>
              </a:rPr>
              <a:t>, $</a:t>
            </a:r>
            <a:r>
              <a:rPr lang="en-US" sz="2000" dirty="0" err="1">
                <a:latin typeface="Courier New" pitchFamily="49" charset="0"/>
              </a:rPr>
              <a:t>sp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0x1C </a:t>
            </a:r>
            <a:r>
              <a:rPr lang="en-US" sz="2000" dirty="0">
                <a:latin typeface="Courier New" pitchFamily="49" charset="0"/>
              </a:rPr>
              <a:t>       	</a:t>
            </a:r>
            <a:r>
              <a:rPr lang="en-US" sz="2000" dirty="0" err="1">
                <a:latin typeface="Courier New" pitchFamily="49" charset="0"/>
              </a:rPr>
              <a:t>jr</a:t>
            </a:r>
            <a:r>
              <a:rPr lang="en-US" sz="2000" dirty="0">
                <a:latin typeface="Courier New" pitchFamily="49" charset="0"/>
              </a:rPr>
              <a:t>    	$</a:t>
            </a:r>
            <a:r>
              <a:rPr lang="en-US" sz="2000" dirty="0" err="1">
                <a:latin typeface="Courier New" pitchFamily="49" charset="0"/>
              </a:rPr>
              <a:t>ra</a:t>
            </a: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0x20      </a:t>
            </a:r>
            <a:r>
              <a:rPr lang="en-US" sz="2000" dirty="0">
                <a:latin typeface="Courier New" pitchFamily="49" charset="0"/>
              </a:rPr>
              <a:t>else: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$a0, $a0, -1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0x24 </a:t>
            </a:r>
            <a:r>
              <a:rPr lang="en-US" sz="2000" dirty="0">
                <a:latin typeface="Courier New" pitchFamily="49" charset="0"/>
              </a:rPr>
              <a:t>       	</a:t>
            </a:r>
            <a:r>
              <a:rPr lang="en-US" sz="2000" dirty="0" err="1">
                <a:latin typeface="Courier New" pitchFamily="49" charset="0"/>
              </a:rPr>
              <a:t>jal</a:t>
            </a:r>
            <a:r>
              <a:rPr lang="en-US" sz="2000" dirty="0">
                <a:latin typeface="Courier New" pitchFamily="49" charset="0"/>
              </a:rPr>
              <a:t>  	factorial</a:t>
            </a:r>
          </a:p>
          <a:p>
            <a:endParaRPr lang="en-US" sz="2000" dirty="0">
              <a:latin typeface="Courier New" pitchFamily="49" charset="0"/>
            </a:endParaRPr>
          </a:p>
        </p:txBody>
      </p:sp>
      <p:graphicFrame>
        <p:nvGraphicFramePr>
          <p:cNvPr id="1087494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07556492"/>
              </p:ext>
            </p:extLst>
          </p:nvPr>
        </p:nvGraphicFramePr>
        <p:xfrm>
          <a:off x="1143000" y="4570413"/>
          <a:ext cx="7010400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9" name="VISIO" r:id="rId8" imgW="2524680" imgH="547920" progId="Visio.Drawing.6">
                  <p:embed/>
                </p:oleObj>
              </mc:Choice>
              <mc:Fallback>
                <p:oleObj name="VISIO" r:id="rId8" imgW="2524680" imgH="547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570413"/>
                        <a:ext cx="7010400" cy="145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7490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7493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Addressing Modes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2154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6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219200"/>
            <a:ext cx="74676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b="1" dirty="0">
                <a:solidFill>
                  <a:schemeClr val="accent1"/>
                </a:solidFill>
              </a:rPr>
              <a:t>Pseudo-direct Addressing</a:t>
            </a:r>
          </a:p>
          <a:p>
            <a:pPr>
              <a:buFontTx/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0x0040005C   </a:t>
            </a:r>
            <a:r>
              <a:rPr lang="en-US" sz="2000" dirty="0">
                <a:latin typeface="Courier New" pitchFamily="49" charset="0"/>
              </a:rPr>
              <a:t>     </a:t>
            </a:r>
            <a:r>
              <a:rPr lang="en-US" sz="2000" dirty="0" err="1">
                <a:latin typeface="Courier New" pitchFamily="49" charset="0"/>
              </a:rPr>
              <a:t>jal</a:t>
            </a:r>
            <a:r>
              <a:rPr lang="en-US" sz="2000" dirty="0">
                <a:latin typeface="Courier New" pitchFamily="49" charset="0"/>
              </a:rPr>
              <a:t>  	sum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...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0x004000A0  </a:t>
            </a:r>
            <a:r>
              <a:rPr lang="en-US" sz="2000" dirty="0">
                <a:latin typeface="Courier New" pitchFamily="49" charset="0"/>
              </a:rPr>
              <a:t>sum:</a:t>
            </a: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dirty="0">
                <a:latin typeface="Courier New" pitchFamily="49" charset="0"/>
              </a:rPr>
              <a:t>add  	$v0, $a0, $a1</a:t>
            </a:r>
          </a:p>
        </p:txBody>
      </p:sp>
      <p:graphicFrame>
        <p:nvGraphicFramePr>
          <p:cNvPr id="1088523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1600200" y="3536950"/>
          <a:ext cx="7543800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0" name="VISIO" r:id="rId9" imgW="2642760" imgH="443520" progId="Visio.Drawing.6">
                  <p:embed/>
                </p:oleObj>
              </mc:Choice>
              <mc:Fallback>
                <p:oleObj name="VISIO" r:id="rId9" imgW="2642760" imgH="44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536950"/>
                        <a:ext cx="7543800" cy="126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8524" name="Object 12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</p:nvPr>
        </p:nvGraphicFramePr>
        <p:xfrm>
          <a:off x="914400" y="4724400"/>
          <a:ext cx="82296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1" name="VISIO" r:id="rId11" imgW="3929040" imgH="569520" progId="Visio.Drawing.6">
                  <p:embed/>
                </p:oleObj>
              </mc:Choice>
              <mc:Fallback>
                <p:oleObj name="VISIO" r:id="rId11" imgW="3929040" imgH="569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24400"/>
                        <a:ext cx="822960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8514" name="Rectangle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8517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Addressing Modes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6599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9541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1157529"/>
              </p:ext>
            </p:extLst>
          </p:nvPr>
        </p:nvGraphicFramePr>
        <p:xfrm>
          <a:off x="3352800" y="990600"/>
          <a:ext cx="3421062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37" name="VISIO" r:id="rId7" imgW="1695240" imgH="2719440" progId="Visio.Drawing.6">
                  <p:embed/>
                </p:oleObj>
              </mc:Choice>
              <mc:Fallback>
                <p:oleObj name="VISIO" r:id="rId7" imgW="1695240" imgH="2719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990600"/>
                        <a:ext cx="3421062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953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954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How to Compile &amp; Run a Program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7957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3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3600" b="1" dirty="0">
                <a:solidFill>
                  <a:srgbClr val="0070C0"/>
                </a:solidFill>
              </a:rPr>
              <a:t>Make the common case fast</a:t>
            </a:r>
          </a:p>
          <a:p>
            <a:r>
              <a:rPr lang="en-US" sz="2600" dirty="0"/>
              <a:t>MIPS includes only simple, commonly used </a:t>
            </a:r>
            <a:r>
              <a:rPr lang="en-US" sz="2600" dirty="0" smtClean="0"/>
              <a:t>instructions</a:t>
            </a:r>
            <a:endParaRPr lang="en-US" sz="2600" dirty="0"/>
          </a:p>
          <a:p>
            <a:r>
              <a:rPr lang="en-US" sz="2600" dirty="0"/>
              <a:t>Hardware to decode and execute </a:t>
            </a:r>
            <a:r>
              <a:rPr lang="en-US" sz="2600" dirty="0" smtClean="0"/>
              <a:t>instructions can be simple</a:t>
            </a:r>
            <a:r>
              <a:rPr lang="en-US" sz="2600" dirty="0"/>
              <a:t>, small, and </a:t>
            </a:r>
            <a:r>
              <a:rPr lang="en-US" sz="2600" dirty="0" smtClean="0"/>
              <a:t>fast</a:t>
            </a:r>
            <a:endParaRPr lang="en-US" sz="2600" dirty="0"/>
          </a:p>
          <a:p>
            <a:r>
              <a:rPr lang="en-US" sz="2600" dirty="0"/>
              <a:t>More complex instructions (that are less common) </a:t>
            </a:r>
            <a:r>
              <a:rPr lang="en-US" sz="2600" dirty="0" smtClean="0"/>
              <a:t>performed </a:t>
            </a:r>
            <a:r>
              <a:rPr lang="en-US" sz="2600" dirty="0"/>
              <a:t>using multiple simple </a:t>
            </a:r>
            <a:r>
              <a:rPr lang="en-US" sz="2600" dirty="0" smtClean="0"/>
              <a:t>instructions</a:t>
            </a:r>
            <a:endParaRPr lang="en-US" sz="2600" dirty="0"/>
          </a:p>
          <a:p>
            <a:r>
              <a:rPr lang="en-US" sz="2600" dirty="0"/>
              <a:t>MIPS is a </a:t>
            </a:r>
            <a:r>
              <a:rPr lang="en-US" sz="2600" b="1" i="1" dirty="0">
                <a:solidFill>
                  <a:srgbClr val="0070C0"/>
                </a:solidFill>
              </a:rPr>
              <a:t>reduced instruction set computer </a:t>
            </a:r>
            <a:r>
              <a:rPr lang="en-US" sz="2600" b="1" dirty="0">
                <a:solidFill>
                  <a:srgbClr val="0070C0"/>
                </a:solidFill>
              </a:rPr>
              <a:t>(RISC)</a:t>
            </a:r>
            <a:r>
              <a:rPr lang="en-US" sz="2600" dirty="0"/>
              <a:t>, with a small number of simple </a:t>
            </a:r>
            <a:r>
              <a:rPr lang="en-US" sz="2600" dirty="0" smtClean="0"/>
              <a:t>instructions</a:t>
            </a:r>
            <a:endParaRPr lang="en-US" sz="2600" dirty="0"/>
          </a:p>
          <a:p>
            <a:r>
              <a:rPr lang="en-US" sz="2600" dirty="0"/>
              <a:t>Other architectures, such as Intel’s </a:t>
            </a:r>
            <a:r>
              <a:rPr lang="en-US" sz="2600" dirty="0" smtClean="0"/>
              <a:t>x86, </a:t>
            </a:r>
            <a:r>
              <a:rPr lang="en-US" sz="2600" dirty="0"/>
              <a:t>are </a:t>
            </a:r>
            <a:r>
              <a:rPr lang="en-US" sz="2600" b="1" i="1" dirty="0">
                <a:solidFill>
                  <a:srgbClr val="0070C0"/>
                </a:solidFill>
              </a:rPr>
              <a:t>complex instruction set computers</a:t>
            </a:r>
            <a:r>
              <a:rPr lang="en-US" sz="2600" b="1" dirty="0">
                <a:solidFill>
                  <a:srgbClr val="0070C0"/>
                </a:solidFill>
              </a:rPr>
              <a:t> (CISC</a:t>
            </a:r>
            <a:r>
              <a:rPr lang="en-US" sz="2600" b="1" dirty="0" smtClean="0">
                <a:solidFill>
                  <a:srgbClr val="0070C0"/>
                </a:solidFill>
              </a:rPr>
              <a:t>)</a:t>
            </a:r>
            <a:endParaRPr lang="en-US" sz="2600" dirty="0">
              <a:solidFill>
                <a:srgbClr val="0070C0"/>
              </a:solidFill>
            </a:endParaRPr>
          </a:p>
        </p:txBody>
      </p:sp>
      <p:sp>
        <p:nvSpPr>
          <p:cNvPr id="102605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605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Design Principle 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8406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30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838200" y="1143000"/>
            <a:ext cx="4800600" cy="4419600"/>
          </a:xfrm>
        </p:spPr>
        <p:txBody>
          <a:bodyPr>
            <a:noAutofit/>
          </a:bodyPr>
          <a:lstStyle/>
          <a:p>
            <a:r>
              <a:rPr lang="en-US" sz="2800" dirty="0"/>
              <a:t>Graduated from Yale University with </a:t>
            </a:r>
            <a:r>
              <a:rPr lang="en-US" sz="2800" dirty="0" smtClean="0"/>
              <a:t>a Ph.D. </a:t>
            </a:r>
            <a:r>
              <a:rPr lang="en-US" sz="2800" dirty="0"/>
              <a:t>in mathematics</a:t>
            </a:r>
          </a:p>
          <a:p>
            <a:r>
              <a:rPr lang="en-US" sz="2800" dirty="0"/>
              <a:t>Developed first compiler</a:t>
            </a:r>
          </a:p>
          <a:p>
            <a:r>
              <a:rPr lang="en-US" sz="2800" dirty="0"/>
              <a:t>Helped develop the COBOL programming language</a:t>
            </a:r>
          </a:p>
          <a:p>
            <a:r>
              <a:rPr lang="en-US" sz="2800" dirty="0"/>
              <a:t>Highly awarded naval officer</a:t>
            </a:r>
          </a:p>
          <a:p>
            <a:r>
              <a:rPr lang="en-US" sz="2800" dirty="0"/>
              <a:t>Received World War II Victory Medal and National Defense Service Medal, among others</a:t>
            </a:r>
          </a:p>
        </p:txBody>
      </p:sp>
      <p:sp>
        <p:nvSpPr>
          <p:cNvPr id="117862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7862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178632" name="Picture 8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19199"/>
            <a:ext cx="3048000" cy="4588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Grace Hopper, 1906-1992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6392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056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056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Instructions (also called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text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Data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Global/static: allocated before program begins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Dynamic: allocated within program</a:t>
            </a:r>
          </a:p>
          <a:p>
            <a:pPr marL="742950" lvl="1" indent="-285750"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How big is memory?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At most 2</a:t>
            </a:r>
            <a:r>
              <a:rPr lang="en-US" sz="2600" baseline="30000" dirty="0">
                <a:latin typeface="Times New Roman" pitchFamily="18" charset="0"/>
                <a:cs typeface="Arial" charset="0"/>
              </a:rPr>
              <a:t>32</a:t>
            </a:r>
            <a:r>
              <a:rPr lang="en-US" sz="2600" dirty="0">
                <a:latin typeface="Times New Roman" pitchFamily="18" charset="0"/>
                <a:cs typeface="Arial" charset="0"/>
              </a:rPr>
              <a:t> = 4 gigabytes (4 GB)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From address 0x00000000 to 0xFFFFFFFF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What is Stored in Memory?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9627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1589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68165948"/>
              </p:ext>
            </p:extLst>
          </p:nvPr>
        </p:nvGraphicFramePr>
        <p:xfrm>
          <a:off x="3094209" y="1066800"/>
          <a:ext cx="2392191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61" name="VISIO" r:id="rId7" imgW="1518120" imgH="3386160" progId="Visio.Drawing.6">
                  <p:embed/>
                </p:oleObj>
              </mc:Choice>
              <mc:Fallback>
                <p:oleObj name="VISIO" r:id="rId7" imgW="1518120" imgH="33861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209" y="1066800"/>
                        <a:ext cx="2392191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158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158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MIPS Memory 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5789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7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90600" y="1219200"/>
            <a:ext cx="48006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f, g, y;  // global variables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main(void)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f = 2;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g = 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y = sum(f, g);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return y;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sum(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b) {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return (a + b);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09363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363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C Code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0587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61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838200" y="1143000"/>
            <a:ext cx="3886200" cy="49530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f, g, y;  // global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main(void)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f = 2;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g = 3;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y = sum(f, g);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return y;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sum(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b) {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return (a + b);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09465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466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466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038600" y="990600"/>
            <a:ext cx="464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.data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f: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g: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y: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.text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main: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500" dirty="0">
                <a:latin typeface="Courier New" pitchFamily="49" charset="0"/>
                <a:cs typeface="Arial" charset="0"/>
              </a:rPr>
              <a:t>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,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, -4   # stack frame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500" dirty="0">
                <a:latin typeface="Courier New" pitchFamily="49" charset="0"/>
                <a:cs typeface="Arial" charset="0"/>
              </a:rPr>
              <a:t>  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r>
              <a:rPr lang="en-US" sz="1500" dirty="0">
                <a:latin typeface="Courier New" pitchFamily="49" charset="0"/>
                <a:cs typeface="Arial" charset="0"/>
              </a:rPr>
              <a:t>, 0($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)    # store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500" dirty="0">
                <a:latin typeface="Courier New" pitchFamily="49" charset="0"/>
                <a:cs typeface="Arial" charset="0"/>
              </a:rPr>
              <a:t> $a0, $0, 2     # $a0 = 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500" dirty="0">
                <a:latin typeface="Courier New" pitchFamily="49" charset="0"/>
                <a:cs typeface="Arial" charset="0"/>
              </a:rPr>
              <a:t>   $a0, f         # f = 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500" dirty="0">
                <a:latin typeface="Courier New" pitchFamily="49" charset="0"/>
                <a:cs typeface="Arial" charset="0"/>
              </a:rPr>
              <a:t> $a1, $0, 3     # $a1 = 3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500" dirty="0">
                <a:latin typeface="Courier New" pitchFamily="49" charset="0"/>
                <a:cs typeface="Arial" charset="0"/>
              </a:rPr>
              <a:t>   $a1, g         # g = 3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jal</a:t>
            </a:r>
            <a:r>
              <a:rPr lang="en-US" sz="1500" dirty="0">
                <a:latin typeface="Courier New" pitchFamily="49" charset="0"/>
                <a:cs typeface="Arial" charset="0"/>
              </a:rPr>
              <a:t>  sum            # call sum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500" dirty="0">
                <a:latin typeface="Courier New" pitchFamily="49" charset="0"/>
                <a:cs typeface="Arial" charset="0"/>
              </a:rPr>
              <a:t>   $v0, y         # y = sum()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1500" dirty="0">
                <a:latin typeface="Courier New" pitchFamily="49" charset="0"/>
                <a:cs typeface="Arial" charset="0"/>
              </a:rPr>
              <a:t>  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r>
              <a:rPr lang="en-US" sz="1500" dirty="0">
                <a:latin typeface="Courier New" pitchFamily="49" charset="0"/>
                <a:cs typeface="Arial" charset="0"/>
              </a:rPr>
              <a:t>, 0($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)    # restore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500" dirty="0">
                <a:latin typeface="Courier New" pitchFamily="49" charset="0"/>
                <a:cs typeface="Arial" charset="0"/>
              </a:rPr>
              <a:t>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,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, 4    # restore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jr</a:t>
            </a:r>
            <a:r>
              <a:rPr lang="en-US" sz="1500" dirty="0">
                <a:latin typeface="Courier New" pitchFamily="49" charset="0"/>
                <a:cs typeface="Arial" charset="0"/>
              </a:rPr>
              <a:t>  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r>
              <a:rPr lang="en-US" sz="1500" dirty="0">
                <a:latin typeface="Courier New" pitchFamily="49" charset="0"/>
                <a:cs typeface="Arial" charset="0"/>
              </a:rPr>
              <a:t>            # return to OS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sum: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add  $v0, $a0, $a1  # $v0 = a + b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jr</a:t>
            </a:r>
            <a:r>
              <a:rPr lang="en-US" sz="1500" dirty="0">
                <a:latin typeface="Courier New" pitchFamily="49" charset="0"/>
                <a:cs typeface="Arial" charset="0"/>
              </a:rPr>
              <a:t>  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r>
              <a:rPr lang="en-US" sz="1500" dirty="0">
                <a:latin typeface="Courier New" pitchFamily="49" charset="0"/>
                <a:cs typeface="Arial" charset="0"/>
              </a:rPr>
              <a:t>            # return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MIPS Assembly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0984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0181" name="Group 5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232610"/>
              </p:ext>
            </p:extLst>
          </p:nvPr>
        </p:nvGraphicFramePr>
        <p:xfrm>
          <a:off x="2209800" y="1414463"/>
          <a:ext cx="5029200" cy="3919536"/>
        </p:xfrm>
        <a:graphic>
          <a:graphicData uri="http://schemas.openxmlformats.org/drawingml/2006/table">
            <a:tbl>
              <a:tblPr/>
              <a:tblGrid>
                <a:gridCol w="2514600"/>
                <a:gridCol w="2514600"/>
              </a:tblGrid>
              <a:tr h="6532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Symbol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017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3018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Symbol Table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9338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0181" name="Group 5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8310223"/>
              </p:ext>
            </p:extLst>
          </p:nvPr>
        </p:nvGraphicFramePr>
        <p:xfrm>
          <a:off x="2209800" y="1414463"/>
          <a:ext cx="5029200" cy="3919536"/>
        </p:xfrm>
        <a:graphic>
          <a:graphicData uri="http://schemas.openxmlformats.org/drawingml/2006/table">
            <a:tbl>
              <a:tblPr/>
              <a:tblGrid>
                <a:gridCol w="2514600"/>
                <a:gridCol w="2514600"/>
              </a:tblGrid>
              <a:tr h="6532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Symbol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0x10000000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0x10000004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0x10000008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0x00400000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0x0040002C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017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3018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Symbol Table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4653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6709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62122553"/>
              </p:ext>
            </p:extLst>
          </p:nvPr>
        </p:nvGraphicFramePr>
        <p:xfrm>
          <a:off x="1079500" y="1219200"/>
          <a:ext cx="73025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86" name="VISIO" r:id="rId7" imgW="3996360" imgH="2835000" progId="Visio.Drawing.6">
                  <p:embed/>
                </p:oleObj>
              </mc:Choice>
              <mc:Fallback>
                <p:oleObj name="VISIO" r:id="rId7" imgW="3996360" imgH="2835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1219200"/>
                        <a:ext cx="7302500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670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670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Executable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682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773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75731769"/>
              </p:ext>
            </p:extLst>
          </p:nvPr>
        </p:nvGraphicFramePr>
        <p:xfrm>
          <a:off x="2822575" y="1066800"/>
          <a:ext cx="3654425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09" name="VISIO" r:id="rId7" imgW="2768040" imgH="4157640" progId="Visio.Drawing.6">
                  <p:embed/>
                </p:oleObj>
              </mc:Choice>
              <mc:Fallback>
                <p:oleObj name="VISIO" r:id="rId7" imgW="2768040" imgH="4157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1066800"/>
                        <a:ext cx="3654425" cy="548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773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773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In Memory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7279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50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50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Times New Roman" pitchFamily="18" charset="0"/>
                <a:cs typeface="Arial" charset="0"/>
              </a:rPr>
              <a:t>Pseudoinstructions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Exceptions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Signed and unsigned instructions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Floating-point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Odds &amp; Ends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8469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70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707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+mj-lt"/>
                <a:cs typeface="Arial" charset="0"/>
              </a:rPr>
              <a:t>Operand location: physical </a:t>
            </a:r>
            <a:r>
              <a:rPr lang="en-US" sz="3200" dirty="0">
                <a:latin typeface="+mj-lt"/>
                <a:cs typeface="Arial" charset="0"/>
              </a:rPr>
              <a:t>location </a:t>
            </a:r>
            <a:r>
              <a:rPr lang="en-US" sz="3200" dirty="0" smtClean="0">
                <a:latin typeface="+mj-lt"/>
                <a:cs typeface="Arial" charset="0"/>
              </a:rPr>
              <a:t>in computer</a:t>
            </a:r>
            <a:endParaRPr lang="en-US" sz="3200" dirty="0">
              <a:latin typeface="+mj-lt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 smtClean="0">
                <a:latin typeface="+mj-lt"/>
                <a:cs typeface="Arial" charset="0"/>
              </a:rPr>
              <a:t>Registers</a:t>
            </a:r>
            <a:endParaRPr lang="en-US" sz="3200" dirty="0">
              <a:latin typeface="+mj-lt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>
                <a:latin typeface="+mj-lt"/>
                <a:cs typeface="Arial" charset="0"/>
              </a:rPr>
              <a:t>Memory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>
                <a:latin typeface="+mj-lt"/>
                <a:cs typeface="Arial" charset="0"/>
              </a:rPr>
              <a:t>Constants (also called </a:t>
            </a:r>
            <a:r>
              <a:rPr lang="en-US" sz="3200" i="1" dirty="0" err="1">
                <a:latin typeface="+mj-lt"/>
                <a:cs typeface="Arial" charset="0"/>
              </a:rPr>
              <a:t>immediates</a:t>
            </a:r>
            <a:r>
              <a:rPr lang="en-US" sz="3200" dirty="0">
                <a:latin typeface="+mj-lt"/>
                <a:cs typeface="Arial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0186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4090" name="Group 42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57744645"/>
              </p:ext>
            </p:extLst>
          </p:nvPr>
        </p:nvGraphicFramePr>
        <p:xfrm>
          <a:off x="1219200" y="1371600"/>
          <a:ext cx="7162800" cy="3277892"/>
        </p:xfrm>
        <a:graphic>
          <a:graphicData uri="http://schemas.openxmlformats.org/drawingml/2006/table">
            <a:tbl>
              <a:tblPr/>
              <a:tblGrid>
                <a:gridCol w="3331535"/>
                <a:gridCol w="3831265"/>
              </a:tblGrid>
              <a:tr h="6102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Pseudoinstruction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MIPS Instructions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8369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li $s0, 0x1234AA77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lui $s0, 0x1234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ori $s0, 0xAA77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0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clear $t0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 $t0, $0, $0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0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move $s1, $s2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 $s2, $s1, $0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0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nop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sll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$0, $0,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5405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405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Pseudoinstructions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4384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0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61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610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Unscheduled f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unction </a:t>
            </a:r>
            <a:r>
              <a:rPr lang="en-US" sz="3200" dirty="0">
                <a:latin typeface="Times New Roman" pitchFamily="18" charset="0"/>
                <a:cs typeface="Arial" charset="0"/>
              </a:rPr>
              <a:t>call to </a:t>
            </a:r>
            <a:r>
              <a:rPr lang="en-US" sz="3200" i="1" dirty="0" smtClean="0">
                <a:latin typeface="Times New Roman" pitchFamily="18" charset="0"/>
                <a:cs typeface="Arial" charset="0"/>
              </a:rPr>
              <a:t>exception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handler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Caused </a:t>
            </a:r>
            <a:r>
              <a:rPr lang="en-US" sz="3200" dirty="0">
                <a:latin typeface="Times New Roman" pitchFamily="18" charset="0"/>
                <a:cs typeface="Arial" charset="0"/>
              </a:rPr>
              <a:t>by: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Hardware, also called an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interrupt</a:t>
            </a:r>
            <a:r>
              <a:rPr lang="en-US" sz="2600" dirty="0">
                <a:latin typeface="Times New Roman" pitchFamily="18" charset="0"/>
                <a:cs typeface="Arial" charset="0"/>
              </a:rPr>
              <a:t>, e.g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., </a:t>
            </a:r>
            <a:r>
              <a:rPr lang="en-US" sz="2600" dirty="0">
                <a:latin typeface="Times New Roman" pitchFamily="18" charset="0"/>
                <a:cs typeface="Arial" charset="0"/>
              </a:rPr>
              <a:t>keyboard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Software, also called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traps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e.g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., </a:t>
            </a:r>
            <a:r>
              <a:rPr lang="en-US" sz="2600" dirty="0">
                <a:latin typeface="Times New Roman" pitchFamily="18" charset="0"/>
                <a:cs typeface="Arial" charset="0"/>
              </a:rPr>
              <a:t>undefined instruction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When exception occurs, the processor: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Records the cause of the exception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Jumps to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exception </a:t>
            </a:r>
            <a:r>
              <a:rPr lang="en-US" sz="2600" dirty="0">
                <a:latin typeface="Times New Roman" pitchFamily="18" charset="0"/>
                <a:cs typeface="Arial" charset="0"/>
              </a:rPr>
              <a:t>handler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(at </a:t>
            </a:r>
            <a:r>
              <a:rPr lang="en-US" sz="2600" dirty="0">
                <a:latin typeface="Times New Roman" pitchFamily="18" charset="0"/>
                <a:cs typeface="Arial" charset="0"/>
              </a:rPr>
              <a:t>instruction address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0x80000180)</a:t>
            </a:r>
            <a:endParaRPr lang="en-US" sz="2600" i="1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Returns to program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Exceptions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8232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206" name="Rectangle 38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Not part of </a:t>
            </a:r>
            <a:r>
              <a:rPr lang="en-US" dirty="0" smtClean="0"/>
              <a:t>register file</a:t>
            </a:r>
            <a:endParaRPr lang="en-US" dirty="0"/>
          </a:p>
          <a:p>
            <a:pPr lvl="1"/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Cause</a:t>
            </a:r>
            <a:r>
              <a:rPr lang="en-US" dirty="0" smtClean="0"/>
              <a:t>:</a:t>
            </a:r>
            <a:r>
              <a:rPr lang="en-US" sz="2800" dirty="0" smtClean="0"/>
              <a:t> Records cause </a:t>
            </a:r>
            <a:r>
              <a:rPr lang="en-US" sz="2800" dirty="0"/>
              <a:t>of </a:t>
            </a:r>
            <a:r>
              <a:rPr lang="en-US" sz="2800" dirty="0" smtClean="0"/>
              <a:t>exception</a:t>
            </a:r>
            <a:endParaRPr lang="en-US" sz="2800" dirty="0"/>
          </a:p>
          <a:p>
            <a:pPr lvl="1"/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EPC</a:t>
            </a:r>
            <a:r>
              <a:rPr lang="en-US" dirty="0"/>
              <a:t> (Exception PC</a:t>
            </a:r>
            <a:r>
              <a:rPr lang="en-US" dirty="0" smtClean="0"/>
              <a:t>):</a:t>
            </a:r>
            <a:r>
              <a:rPr lang="en-US" dirty="0"/>
              <a:t> </a:t>
            </a:r>
            <a:r>
              <a:rPr lang="en-US" sz="2800" dirty="0" smtClean="0"/>
              <a:t>Records PC </a:t>
            </a:r>
            <a:r>
              <a:rPr lang="en-US" sz="2800" dirty="0"/>
              <a:t>where </a:t>
            </a:r>
            <a:r>
              <a:rPr lang="en-US" sz="2800" dirty="0" smtClean="0"/>
              <a:t>exception </a:t>
            </a:r>
            <a:r>
              <a:rPr lang="en-US" sz="2800" dirty="0"/>
              <a:t>occurred</a:t>
            </a:r>
          </a:p>
          <a:p>
            <a:r>
              <a:rPr lang="en-US" dirty="0">
                <a:latin typeface="Courier New" pitchFamily="49" charset="0"/>
              </a:rPr>
              <a:t>EPC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Cause</a:t>
            </a:r>
            <a:r>
              <a:rPr lang="en-US" dirty="0"/>
              <a:t>: part of Coprocessor 0</a:t>
            </a:r>
          </a:p>
          <a:p>
            <a:r>
              <a:rPr lang="en-US" dirty="0"/>
              <a:t>Move from Coprocessor 0</a:t>
            </a:r>
          </a:p>
          <a:p>
            <a:pPr lvl="1"/>
            <a:r>
              <a:rPr lang="en-US" dirty="0">
                <a:latin typeface="Courier New" pitchFamily="49" charset="0"/>
              </a:rPr>
              <a:t>mfc0 </a:t>
            </a:r>
            <a:r>
              <a:rPr lang="en-US" dirty="0" smtClean="0">
                <a:latin typeface="Courier New" pitchFamily="49" charset="0"/>
              </a:rPr>
              <a:t>$k0</a:t>
            </a:r>
            <a:r>
              <a:rPr lang="en-US" dirty="0">
                <a:latin typeface="Courier New" pitchFamily="49" charset="0"/>
              </a:rPr>
              <a:t>, EPC</a:t>
            </a:r>
          </a:p>
          <a:p>
            <a:pPr lvl="1"/>
            <a:r>
              <a:rPr lang="en-US" dirty="0"/>
              <a:t>Moves </a:t>
            </a:r>
            <a:r>
              <a:rPr lang="en-US" dirty="0" smtClean="0"/>
              <a:t>contents </a:t>
            </a:r>
            <a:r>
              <a:rPr lang="en-US" dirty="0"/>
              <a:t>of </a:t>
            </a:r>
            <a:r>
              <a:rPr lang="en-US" dirty="0">
                <a:latin typeface="Courier New" pitchFamily="49" charset="0"/>
              </a:rPr>
              <a:t>EPC</a:t>
            </a:r>
            <a:r>
              <a:rPr lang="en-US" dirty="0"/>
              <a:t> into </a:t>
            </a:r>
            <a:r>
              <a:rPr lang="en-US" dirty="0" smtClean="0">
                <a:latin typeface="Courier New" pitchFamily="49" charset="0"/>
              </a:rPr>
              <a:t>$k0</a:t>
            </a:r>
            <a:endParaRPr lang="en-US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11591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917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Exception 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1083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0197" name="Group 5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98978467"/>
              </p:ext>
            </p:extLst>
          </p:nvPr>
        </p:nvGraphicFramePr>
        <p:xfrm>
          <a:off x="1219200" y="1600200"/>
          <a:ext cx="7086600" cy="3962400"/>
        </p:xfrm>
        <a:graphic>
          <a:graphicData uri="http://schemas.openxmlformats.org/drawingml/2006/table">
            <a:tbl>
              <a:tblPr/>
              <a:tblGrid>
                <a:gridCol w="4418704"/>
                <a:gridCol w="2667896"/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Exception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Cause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Hardware Interrupt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System Call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Breakpoint / Divide by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Undefined 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Arithmetic Overflow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6019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019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Exception Causes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2884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2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12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122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Processor saves cause and exception PC in </a:t>
            </a:r>
            <a:r>
              <a:rPr lang="en-US" sz="2800" dirty="0">
                <a:latin typeface="Courier New" pitchFamily="49" charset="0"/>
                <a:cs typeface="Arial" charset="0"/>
              </a:rPr>
              <a:t>Cause</a:t>
            </a:r>
            <a:r>
              <a:rPr lang="en-US" sz="2800" dirty="0">
                <a:latin typeface="Times New Roman" pitchFamily="18" charset="0"/>
                <a:cs typeface="Arial" charset="0"/>
              </a:rPr>
              <a:t> and </a:t>
            </a:r>
            <a:r>
              <a:rPr lang="en-US" sz="2800" dirty="0">
                <a:latin typeface="Courier New" pitchFamily="49" charset="0"/>
                <a:cs typeface="Arial" charset="0"/>
              </a:rPr>
              <a:t>EPC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Processor jumps to exception handler (0x80000180)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Exception handler: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Saves registers on stack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Reads </a:t>
            </a:r>
            <a:r>
              <a:rPr lang="en-US" sz="2200" dirty="0" smtClean="0">
                <a:latin typeface="Courier New" pitchFamily="49" charset="0"/>
                <a:cs typeface="Arial" charset="0"/>
              </a:rPr>
              <a:t>Cause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200" dirty="0">
                <a:latin typeface="Times New Roman" pitchFamily="18" charset="0"/>
                <a:cs typeface="Arial" charset="0"/>
              </a:rPr>
              <a:t>register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200" dirty="0">
                <a:latin typeface="Courier New" pitchFamily="49" charset="0"/>
                <a:cs typeface="Arial" charset="0"/>
              </a:rPr>
              <a:t>		mfc0 </a:t>
            </a:r>
            <a:r>
              <a:rPr lang="en-US" sz="2200" dirty="0" smtClean="0">
                <a:latin typeface="Courier New" pitchFamily="49" charset="0"/>
                <a:cs typeface="Arial" charset="0"/>
              </a:rPr>
              <a:t>$k0</a:t>
            </a:r>
            <a:r>
              <a:rPr lang="en-US" sz="2200" dirty="0">
                <a:latin typeface="Courier New" pitchFamily="49" charset="0"/>
                <a:cs typeface="Arial" charset="0"/>
              </a:rPr>
              <a:t>, Cause</a:t>
            </a:r>
            <a:endParaRPr lang="en-US" sz="22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Handles 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exception</a:t>
            </a:r>
            <a:endParaRPr lang="en-US" sz="22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Restores registers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Returns to program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2200" dirty="0">
                <a:latin typeface="Courier New" pitchFamily="49" charset="0"/>
                <a:cs typeface="Arial" charset="0"/>
              </a:rPr>
              <a:t>mfc0 $k0, EPC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2200" dirty="0" err="1">
                <a:latin typeface="Courier New" pitchFamily="49" charset="0"/>
                <a:cs typeface="Arial" charset="0"/>
              </a:rPr>
              <a:t>jr</a:t>
            </a:r>
            <a:r>
              <a:rPr lang="en-US" sz="2200" dirty="0">
                <a:latin typeface="Courier New" pitchFamily="49" charset="0"/>
                <a:cs typeface="Arial" charset="0"/>
              </a:rPr>
              <a:t> $k0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Exception Flow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143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712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712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Addition and subtraction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Multiplication and division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Set less than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Signed &amp; Unsigned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0486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33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634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634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Signed: </a:t>
            </a:r>
            <a:r>
              <a:rPr lang="en-US" sz="3200" dirty="0">
                <a:latin typeface="Courier New" pitchFamily="49" charset="0"/>
                <a:cs typeface="Arial" charset="0"/>
              </a:rPr>
              <a:t>add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>
                <a:latin typeface="Courier New" pitchFamily="49" charset="0"/>
                <a:cs typeface="Arial" charset="0"/>
              </a:rPr>
              <a:t>sub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Same operation as unsigned versions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But processor takes exception on overflow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Unsigned: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addu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addiu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subu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Doesn’t take exception on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overflow</a:t>
            </a:r>
          </a:p>
          <a:p>
            <a:pPr lvl="1" algn="just">
              <a:spcBef>
                <a:spcPct val="20000"/>
              </a:spcBef>
            </a:pPr>
            <a:endParaRPr lang="en-US" sz="2600" b="1" dirty="0" smtClean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lvl="1" algn="just">
              <a:spcBef>
                <a:spcPct val="20000"/>
              </a:spcBef>
            </a:pPr>
            <a:endParaRPr lang="en-US" sz="26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lvl="1" algn="just">
              <a:spcBef>
                <a:spcPct val="20000"/>
              </a:spcBef>
            </a:pPr>
            <a:r>
              <a:rPr lang="en-US" sz="26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Note</a:t>
            </a: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:</a:t>
            </a:r>
            <a:r>
              <a:rPr lang="en-US" sz="2600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addiu</a:t>
            </a:r>
            <a:r>
              <a:rPr lang="en-US" sz="2600" dirty="0">
                <a:latin typeface="Times New Roman" pitchFamily="18" charset="0"/>
                <a:cs typeface="Arial" charset="0"/>
              </a:rPr>
              <a:t> sign-extends the immediate</a:t>
            </a:r>
            <a:endParaRPr lang="en-US" sz="26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Addition &amp; Subtraction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8307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838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838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Signed: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mult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>
                <a:latin typeface="Courier New" pitchFamily="49" charset="0"/>
                <a:cs typeface="Arial" charset="0"/>
              </a:rPr>
              <a:t>div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Unsigned: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multu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divu</a:t>
            </a:r>
            <a:endParaRPr lang="en-US" sz="32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Multiplication &amp; Division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4600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941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941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Signed: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slt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slti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Unsigned: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sltu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 smtClean="0">
                <a:latin typeface="Courier New" pitchFamily="49" charset="0"/>
                <a:cs typeface="Arial" charset="0"/>
              </a:rPr>
              <a:t>sltiu</a:t>
            </a:r>
            <a:endParaRPr lang="en-US" sz="3200" dirty="0">
              <a:latin typeface="Courier New" pitchFamily="49" charset="0"/>
              <a:cs typeface="Arial" charset="0"/>
            </a:endParaRPr>
          </a:p>
          <a:p>
            <a:pPr algn="just">
              <a:spcBef>
                <a:spcPct val="20000"/>
              </a:spcBef>
            </a:pPr>
            <a:endParaRPr lang="en-US" sz="3200" b="1" dirty="0" smtClean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algn="just">
              <a:spcBef>
                <a:spcPct val="20000"/>
              </a:spcBef>
            </a:pPr>
            <a:endParaRPr lang="en-US" sz="32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algn="just">
              <a:spcBef>
                <a:spcPct val="20000"/>
              </a:spcBef>
            </a:pPr>
            <a:r>
              <a:rPr lang="en-US" sz="26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Note</a:t>
            </a: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sltiu</a:t>
            </a:r>
            <a:r>
              <a:rPr lang="en-US" sz="2600" dirty="0">
                <a:latin typeface="Times New Roman" pitchFamily="18" charset="0"/>
                <a:cs typeface="Arial" charset="0"/>
              </a:rPr>
              <a:t> sign-extends the immediate before comparing it to the register</a:t>
            </a:r>
            <a:endParaRPr lang="en-US" sz="26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Set Less Than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62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7365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Signed: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Sign-extends to create 32-bit value to load into register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Load </a:t>
            </a:r>
            <a:r>
              <a:rPr lang="en-US" sz="2600" dirty="0" err="1">
                <a:latin typeface="Times New Roman" pitchFamily="18" charset="0"/>
                <a:cs typeface="Arial" charset="0"/>
              </a:rPr>
              <a:t>halfword</a:t>
            </a:r>
            <a:r>
              <a:rPr lang="en-US" sz="2600" dirty="0">
                <a:latin typeface="Times New Roman" pitchFamily="18" charset="0"/>
                <a:cs typeface="Arial" charset="0"/>
              </a:rPr>
              <a:t>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lh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Load byte: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lb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Unsigned</a:t>
            </a:r>
            <a:r>
              <a:rPr lang="en-US" sz="3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:</a:t>
            </a:r>
            <a:endParaRPr lang="en-US" sz="3200" dirty="0" smtClean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Zero-extends to create 32-bit value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Load </a:t>
            </a:r>
            <a:r>
              <a:rPr lang="en-US" sz="2600" dirty="0" err="1">
                <a:latin typeface="Times New Roman" pitchFamily="18" charset="0"/>
                <a:cs typeface="Arial" charset="0"/>
              </a:rPr>
              <a:t>halfword</a:t>
            </a:r>
            <a:r>
              <a:rPr lang="en-US" sz="2600" dirty="0">
                <a:latin typeface="Times New Roman" pitchFamily="18" charset="0"/>
                <a:cs typeface="Arial" charset="0"/>
              </a:rPr>
              <a:t> unsigned: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lhu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Load byte: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lbu</a:t>
            </a:r>
            <a:endParaRPr lang="en-US" sz="2600" dirty="0">
              <a:latin typeface="Courier New" pitchFamily="49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Loads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6835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81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810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+mj-lt"/>
                <a:cs typeface="Arial" charset="0"/>
              </a:rPr>
              <a:t>MIPS has 32 </a:t>
            </a:r>
            <a:r>
              <a:rPr lang="en-US" sz="3200" dirty="0">
                <a:latin typeface="+mj-lt"/>
                <a:cs typeface="Arial" charset="0"/>
              </a:rPr>
              <a:t>32-bit </a:t>
            </a:r>
            <a:r>
              <a:rPr lang="en-US" sz="3200" dirty="0" smtClean="0">
                <a:latin typeface="+mj-lt"/>
                <a:cs typeface="Arial" charset="0"/>
              </a:rPr>
              <a:t>registers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+mj-lt"/>
                <a:cs typeface="Arial" charset="0"/>
              </a:rPr>
              <a:t>Registers are faster than memory</a:t>
            </a:r>
            <a:endParaRPr lang="en-US" sz="32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MIPS </a:t>
            </a:r>
            <a:r>
              <a:rPr lang="en-US" sz="3200" dirty="0" smtClean="0">
                <a:latin typeface="+mj-lt"/>
                <a:cs typeface="Arial" charset="0"/>
              </a:rPr>
              <a:t>called “32-bit architecture” </a:t>
            </a:r>
            <a:r>
              <a:rPr lang="en-US" sz="3200" dirty="0">
                <a:latin typeface="+mj-lt"/>
                <a:cs typeface="Arial" charset="0"/>
              </a:rPr>
              <a:t>because it operates on 32-bit </a:t>
            </a:r>
            <a:r>
              <a:rPr lang="en-US" sz="3200" dirty="0" smtClean="0">
                <a:latin typeface="+mj-lt"/>
                <a:cs typeface="Arial" charset="0"/>
              </a:rPr>
              <a:t>data</a:t>
            </a: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Operands: 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7618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8149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Floating-point coprocessor (Coprocessor 1)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32 32-bit floating-point registers (</a:t>
            </a:r>
            <a:r>
              <a:rPr lang="en-US" sz="3200" dirty="0">
                <a:latin typeface="Courier New" pitchFamily="49" charset="0"/>
                <a:cs typeface="Arial" charset="0"/>
              </a:rPr>
              <a:t>$</a:t>
            </a:r>
            <a:r>
              <a:rPr lang="en-US" sz="3200" dirty="0" smtClean="0">
                <a:latin typeface="Courier New" pitchFamily="49" charset="0"/>
                <a:cs typeface="Arial" charset="0"/>
              </a:rPr>
              <a:t>f0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-</a:t>
            </a:r>
            <a:r>
              <a:rPr lang="en-US" sz="3200" dirty="0" smtClean="0">
                <a:latin typeface="Courier New" pitchFamily="49" charset="0"/>
                <a:cs typeface="Arial" charset="0"/>
              </a:rPr>
              <a:t>$</a:t>
            </a:r>
            <a:r>
              <a:rPr lang="en-US" sz="3200" dirty="0">
                <a:latin typeface="Courier New" pitchFamily="49" charset="0"/>
                <a:cs typeface="Arial" charset="0"/>
              </a:rPr>
              <a:t>f31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Double-precision values held in two floating point registers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e.g., </a:t>
            </a:r>
            <a:r>
              <a:rPr lang="en-US" sz="2600" dirty="0">
                <a:latin typeface="Courier New" pitchFamily="49" charset="0"/>
                <a:cs typeface="Arial" charset="0"/>
              </a:rPr>
              <a:t>$f0</a:t>
            </a:r>
            <a:r>
              <a:rPr lang="en-US" sz="2600" dirty="0">
                <a:latin typeface="Times New Roman" pitchFamily="18" charset="0"/>
                <a:cs typeface="Arial" charset="0"/>
              </a:rPr>
              <a:t> and </a:t>
            </a:r>
            <a:r>
              <a:rPr lang="en-US" sz="2600" dirty="0">
                <a:latin typeface="Courier New" pitchFamily="49" charset="0"/>
                <a:cs typeface="Arial" charset="0"/>
              </a:rPr>
              <a:t>$f1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Courier New" pitchFamily="49" charset="0"/>
                <a:cs typeface="Arial" charset="0"/>
              </a:rPr>
              <a:t>$f2</a:t>
            </a:r>
            <a:r>
              <a:rPr lang="en-US" sz="2600" dirty="0">
                <a:latin typeface="Times New Roman" pitchFamily="18" charset="0"/>
                <a:cs typeface="Arial" charset="0"/>
              </a:rPr>
              <a:t> and </a:t>
            </a:r>
            <a:r>
              <a:rPr lang="en-US" sz="2600" dirty="0">
                <a:latin typeface="Courier New" pitchFamily="49" charset="0"/>
                <a:cs typeface="Arial" charset="0"/>
              </a:rPr>
              <a:t>$f3</a:t>
            </a:r>
            <a:r>
              <a:rPr lang="en-US" sz="2600" dirty="0">
                <a:latin typeface="Times New Roman" pitchFamily="18" charset="0"/>
                <a:cs typeface="Arial" charset="0"/>
              </a:rPr>
              <a:t>, etc.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D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ouble-precision </a:t>
            </a:r>
            <a:r>
              <a:rPr lang="en-US" sz="2600" dirty="0">
                <a:latin typeface="Times New Roman" pitchFamily="18" charset="0"/>
                <a:cs typeface="Arial" charset="0"/>
              </a:rPr>
              <a:t>floating point registers: </a:t>
            </a:r>
            <a:r>
              <a:rPr lang="en-US" sz="2600" dirty="0">
                <a:latin typeface="Courier New" pitchFamily="49" charset="0"/>
                <a:cs typeface="Arial" charset="0"/>
              </a:rPr>
              <a:t>$f0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Courier New" pitchFamily="49" charset="0"/>
                <a:cs typeface="Arial" charset="0"/>
              </a:rPr>
              <a:t>$f2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Courier New" pitchFamily="49" charset="0"/>
                <a:cs typeface="Arial" charset="0"/>
              </a:rPr>
              <a:t>$f4</a:t>
            </a:r>
            <a:r>
              <a:rPr lang="en-US" sz="2600" dirty="0">
                <a:latin typeface="Times New Roman" pitchFamily="18" charset="0"/>
                <a:cs typeface="Arial" charset="0"/>
              </a:rPr>
              <a:t>, etc.</a:t>
            </a:r>
            <a:endParaRPr lang="en-US" sz="2600" dirty="0">
              <a:latin typeface="Courier New" pitchFamily="49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Floating-Point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356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0503" name="Group 71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58812453"/>
              </p:ext>
            </p:extLst>
          </p:nvPr>
        </p:nvGraphicFramePr>
        <p:xfrm>
          <a:off x="1143000" y="1905000"/>
          <a:ext cx="7315200" cy="3124200"/>
        </p:xfrm>
        <a:graphic>
          <a:graphicData uri="http://schemas.openxmlformats.org/drawingml/2006/table">
            <a:tbl>
              <a:tblPr/>
              <a:tblGrid>
                <a:gridCol w="2078182"/>
                <a:gridCol w="2660073"/>
                <a:gridCol w="2576945"/>
              </a:tblGrid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kumimoji="0" 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Register Number</a:t>
                      </a:r>
                      <a:endParaRPr kumimoji="0" 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Usage</a:t>
                      </a:r>
                      <a:endParaRPr kumimoji="0" 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$fv0 - $fv1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0, 2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 values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$ft0 - $ft3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4, 6, 8, 10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temporary variables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$fa0 - $fa1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12, 14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 arguments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$ft4 - $ft8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16, 18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temporary variables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$fs0 - $fs5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20, 22, 24, 26, 28, 30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saved variables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7043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Floating-Point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5918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1461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95726232"/>
              </p:ext>
            </p:extLst>
          </p:nvPr>
        </p:nvGraphicFramePr>
        <p:xfrm>
          <a:off x="2152650" y="4733925"/>
          <a:ext cx="622935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32" name="VISIO" r:id="rId7" imgW="2095560" imgH="534960" progId="Visio.Drawing.6">
                  <p:embed/>
                </p:oleObj>
              </mc:Choice>
              <mc:Fallback>
                <p:oleObj name="VISIO" r:id="rId7" imgW="2095560" imgH="5349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4733925"/>
                        <a:ext cx="622935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1459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146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066800"/>
            <a:ext cx="822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800" dirty="0" err="1">
                <a:latin typeface="Courier New" pitchFamily="49" charset="0"/>
                <a:cs typeface="Arial" charset="0"/>
              </a:rPr>
              <a:t>Opcode</a:t>
            </a:r>
            <a:r>
              <a:rPr lang="en-US" sz="2800" dirty="0">
                <a:latin typeface="Times New Roman" pitchFamily="18" charset="0"/>
                <a:cs typeface="Arial" charset="0"/>
              </a:rPr>
              <a:t> = 17 (010001</a:t>
            </a:r>
            <a:r>
              <a:rPr lang="en-US" sz="2800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sz="2800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Single-precision: 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cop</a:t>
            </a:r>
            <a:r>
              <a:rPr lang="en-US" sz="2000" dirty="0">
                <a:latin typeface="Times New Roman" pitchFamily="18" charset="0"/>
                <a:cs typeface="Arial" charset="0"/>
              </a:rPr>
              <a:t> = 16 (010000</a:t>
            </a:r>
            <a:r>
              <a:rPr lang="en-US" sz="2000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sz="2000" dirty="0">
                <a:latin typeface="Times New Roman" pitchFamily="18" charset="0"/>
                <a:cs typeface="Arial" charset="0"/>
              </a:rPr>
              <a:t>)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add.s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sub.s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div.s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neg.s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abs.s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etc.</a:t>
            </a:r>
            <a:endParaRPr lang="en-US" sz="2000" dirty="0">
              <a:latin typeface="Courier New" pitchFamily="49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Double-precision: 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cop</a:t>
            </a:r>
            <a:r>
              <a:rPr lang="en-US" sz="2000" dirty="0">
                <a:latin typeface="Times New Roman" pitchFamily="18" charset="0"/>
                <a:cs typeface="Arial" charset="0"/>
              </a:rPr>
              <a:t> = 17 (010001</a:t>
            </a:r>
            <a:r>
              <a:rPr lang="en-US" sz="2000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sz="2000" dirty="0">
                <a:latin typeface="Times New Roman" pitchFamily="18" charset="0"/>
                <a:cs typeface="Arial" charset="0"/>
              </a:rPr>
              <a:t>)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add.d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sub.d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div.d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neg.d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abs.d</a:t>
            </a:r>
            <a:r>
              <a:rPr lang="en-US" sz="2000" dirty="0">
                <a:latin typeface="Times New Roman" pitchFamily="18" charset="0"/>
                <a:cs typeface="Arial" charset="0"/>
              </a:rPr>
              <a:t>, etc.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3 register operands: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fs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ft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source operands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fd</a:t>
            </a:r>
            <a:r>
              <a:rPr lang="en-US" sz="2000" dirty="0">
                <a:latin typeface="Times New Roman" pitchFamily="18" charset="0"/>
                <a:cs typeface="Arial" charset="0"/>
              </a:rPr>
              <a:t>: destination operands</a:t>
            </a:r>
          </a:p>
          <a:p>
            <a:pPr marL="342900" indent="-342900" algn="just">
              <a:spcBef>
                <a:spcPct val="20000"/>
              </a:spcBef>
            </a:pPr>
            <a:endParaRPr lang="en-US" sz="28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F-Type Instruction Format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2160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248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22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Set/clear condition flag: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fpcond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Equality: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c.seq.s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c.seq.d</a:t>
            </a:r>
            <a:endParaRPr lang="en-US" sz="2600" dirty="0">
              <a:latin typeface="Courier New" pitchFamily="49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Less than: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c.lt.s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c.lt.d</a:t>
            </a:r>
            <a:endParaRPr lang="en-US" sz="2600" dirty="0">
              <a:latin typeface="Courier New" pitchFamily="49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Less than or equal: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c.le.s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c.le.d</a:t>
            </a:r>
            <a:endParaRPr lang="en-US" sz="2600" dirty="0">
              <a:latin typeface="Courier New" pitchFamily="49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Conditional branch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Courier New" pitchFamily="49" charset="0"/>
                <a:cs typeface="Arial" charset="0"/>
              </a:rPr>
              <a:t>bclf</a:t>
            </a:r>
            <a:r>
              <a:rPr lang="en-US" sz="2600" dirty="0">
                <a:latin typeface="Courier New" pitchFamily="49" charset="0"/>
                <a:cs typeface="Arial" charset="0"/>
              </a:rPr>
              <a:t>:</a:t>
            </a:r>
            <a:r>
              <a:rPr lang="en-US" sz="2600" dirty="0">
                <a:latin typeface="Times New Roman" pitchFamily="18" charset="0"/>
                <a:cs typeface="Arial" charset="0"/>
              </a:rPr>
              <a:t> branches if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fpcond</a:t>
            </a:r>
            <a:r>
              <a:rPr lang="en-US" sz="2600" dirty="0">
                <a:latin typeface="Times New Roman" pitchFamily="18" charset="0"/>
                <a:cs typeface="Arial" charset="0"/>
              </a:rPr>
              <a:t> is FALSE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Courier New" pitchFamily="49" charset="0"/>
                <a:cs typeface="Arial" charset="0"/>
              </a:rPr>
              <a:t>bclt</a:t>
            </a:r>
            <a:r>
              <a:rPr lang="en-US" sz="2600" dirty="0">
                <a:latin typeface="Courier New" pitchFamily="49" charset="0"/>
                <a:cs typeface="Arial" charset="0"/>
              </a:rPr>
              <a:t>:</a:t>
            </a:r>
            <a:r>
              <a:rPr lang="en-US" sz="2600" dirty="0">
                <a:latin typeface="Times New Roman" pitchFamily="18" charset="0"/>
                <a:cs typeface="Arial" charset="0"/>
              </a:rPr>
              <a:t> branches if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fpcond</a:t>
            </a:r>
            <a:r>
              <a:rPr lang="en-US" sz="2600" dirty="0">
                <a:latin typeface="Times New Roman" pitchFamily="18" charset="0"/>
                <a:cs typeface="Arial" charset="0"/>
              </a:rPr>
              <a:t> is TRUE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Loads and stores 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lwc1</a:t>
            </a:r>
            <a:r>
              <a:rPr lang="en-US" sz="2600" dirty="0">
                <a:latin typeface="Times New Roman" pitchFamily="18" charset="0"/>
                <a:cs typeface="Arial" charset="0"/>
              </a:rPr>
              <a:t>: </a:t>
            </a:r>
            <a:r>
              <a:rPr lang="en-US" sz="2600" dirty="0">
                <a:latin typeface="Courier New" pitchFamily="49" charset="0"/>
                <a:cs typeface="Arial" charset="0"/>
              </a:rPr>
              <a:t>lwc1 $ft1, 42($s1)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swc1</a:t>
            </a:r>
            <a:r>
              <a:rPr lang="en-US" sz="2600" dirty="0">
                <a:latin typeface="Times New Roman" pitchFamily="18" charset="0"/>
                <a:cs typeface="Arial" charset="0"/>
              </a:rPr>
              <a:t>: </a:t>
            </a:r>
            <a:r>
              <a:rPr lang="en-US" sz="2600" dirty="0">
                <a:latin typeface="Courier New" pitchFamily="49" charset="0"/>
                <a:cs typeface="Arial" charset="0"/>
              </a:rPr>
              <a:t>swc1 $fs2, 17($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2600" dirty="0">
                <a:latin typeface="Courier New" pitchFamily="49" charset="0"/>
                <a:cs typeface="Arial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Floating-Point Branches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6615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2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2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96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Microarchitecture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 – building </a:t>
            </a:r>
            <a:r>
              <a:rPr lang="en-US" sz="3200" dirty="0">
                <a:latin typeface="Times New Roman" pitchFamily="18" charset="0"/>
                <a:cs typeface="Arial" charset="0"/>
              </a:rPr>
              <a:t>MIPS processor in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hardware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  <a:cs typeface="Arial" charset="0"/>
              </a:rPr>
              <a:t>                  </a:t>
            </a:r>
            <a:r>
              <a:rPr lang="en-US" sz="3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Bring </a:t>
            </a: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colored pencils</a:t>
            </a:r>
            <a:endParaRPr lang="en-US" sz="32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Looking Ahead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0175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24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3600" b="1" dirty="0">
                <a:solidFill>
                  <a:srgbClr val="0070C0"/>
                </a:solidFill>
              </a:rPr>
              <a:t>Smaller is Faster</a:t>
            </a:r>
          </a:p>
          <a:p>
            <a:r>
              <a:rPr lang="en-US" dirty="0"/>
              <a:t>MIPS includes only a small number of registers</a:t>
            </a:r>
          </a:p>
          <a:p>
            <a:pPr>
              <a:buFontTx/>
              <a:buNone/>
            </a:pPr>
            <a:endParaRPr lang="en-US" sz="1800" dirty="0"/>
          </a:p>
        </p:txBody>
      </p:sp>
      <p:sp>
        <p:nvSpPr>
          <p:cNvPr id="102912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Design Principle 3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3134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0222" name="Group 78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74821083"/>
              </p:ext>
            </p:extLst>
          </p:nvPr>
        </p:nvGraphicFramePr>
        <p:xfrm>
          <a:off x="1371600" y="1066800"/>
          <a:ext cx="6705600" cy="5151120"/>
        </p:xfrm>
        <a:graphic>
          <a:graphicData uri="http://schemas.openxmlformats.org/drawingml/2006/table">
            <a:tbl>
              <a:tblPr/>
              <a:tblGrid>
                <a:gridCol w="1371600"/>
                <a:gridCol w="2514600"/>
                <a:gridCol w="2819400"/>
              </a:tblGrid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Register Number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Usage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the constant value 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$at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assembler temporary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$v0-$v1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2-3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Function return values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$a0-$a3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4-7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Function arguments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$t0-$t7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8-15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temporaries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$s0-$s7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16-23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saved variables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$t8-$t9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24-25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more temporaries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$k0-$k1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26-27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OS 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gp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global pointer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sp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stack pointer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fp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frame pointer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ra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Function return address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014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MIPS Register Set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0340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2853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Registers: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Courier New" pitchFamily="49" charset="0"/>
                <a:cs typeface="Arial" charset="0"/>
              </a:rPr>
              <a:t>$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before </a:t>
            </a:r>
            <a:r>
              <a:rPr lang="en-US" sz="2600" dirty="0" smtClean="0">
                <a:latin typeface="+mj-lt"/>
                <a:cs typeface="Arial" charset="0"/>
              </a:rPr>
              <a:t>name </a:t>
            </a:r>
            <a:endParaRPr lang="en-US" sz="2600" dirty="0">
              <a:latin typeface="+mj-lt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+mj-lt"/>
                <a:cs typeface="Arial" charset="0"/>
              </a:rPr>
              <a:t>Example: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$0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 smtClean="0">
                <a:latin typeface="+mj-lt"/>
                <a:cs typeface="Arial" charset="0"/>
              </a:rPr>
              <a:t>“register </a:t>
            </a:r>
            <a:r>
              <a:rPr lang="en-US" sz="2600" dirty="0">
                <a:latin typeface="+mj-lt"/>
                <a:cs typeface="Arial" charset="0"/>
              </a:rPr>
              <a:t>zero</a:t>
            </a:r>
            <a:r>
              <a:rPr lang="en-US" sz="2600" dirty="0" smtClean="0">
                <a:latin typeface="+mj-lt"/>
                <a:cs typeface="Arial" charset="0"/>
              </a:rPr>
              <a:t>”, </a:t>
            </a:r>
            <a:r>
              <a:rPr lang="en-US" sz="2600" dirty="0">
                <a:latin typeface="+mj-lt"/>
                <a:cs typeface="Arial" charset="0"/>
              </a:rPr>
              <a:t>“dollar zero</a:t>
            </a:r>
            <a:r>
              <a:rPr lang="en-US" sz="2600" dirty="0" smtClean="0">
                <a:latin typeface="+mj-lt"/>
                <a:cs typeface="Arial" charset="0"/>
              </a:rPr>
              <a:t>”</a:t>
            </a:r>
            <a:endParaRPr lang="en-US" sz="26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+mj-lt"/>
                <a:cs typeface="Arial" charset="0"/>
              </a:rPr>
              <a:t>Registers </a:t>
            </a:r>
            <a:r>
              <a:rPr lang="en-US" sz="3200" dirty="0">
                <a:latin typeface="+mj-lt"/>
                <a:cs typeface="Arial" charset="0"/>
              </a:rPr>
              <a:t>used for </a:t>
            </a:r>
            <a:r>
              <a:rPr lang="en-US" sz="3200" b="1" dirty="0">
                <a:latin typeface="+mj-lt"/>
                <a:cs typeface="Arial" charset="0"/>
              </a:rPr>
              <a:t>specific purposes</a:t>
            </a:r>
            <a:r>
              <a:rPr lang="en-US" sz="3200" dirty="0">
                <a:latin typeface="+mj-lt"/>
                <a:cs typeface="Arial" charset="0"/>
              </a:rPr>
              <a:t>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 smtClean="0">
                <a:latin typeface="Courier New" pitchFamily="49" charset="0"/>
                <a:cs typeface="Arial" charset="0"/>
              </a:rPr>
              <a:t>$</a:t>
            </a:r>
            <a:r>
              <a:rPr lang="en-US" sz="2600" dirty="0">
                <a:latin typeface="Courier New" pitchFamily="49" charset="0"/>
                <a:cs typeface="Arial" charset="0"/>
              </a:rPr>
              <a:t>0</a:t>
            </a:r>
            <a:r>
              <a:rPr lang="en-US" sz="2600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always holds the </a:t>
            </a:r>
            <a:r>
              <a:rPr lang="en-US" sz="2600" b="1" dirty="0">
                <a:latin typeface="+mj-lt"/>
                <a:cs typeface="Arial" charset="0"/>
              </a:rPr>
              <a:t>constant value 0</a:t>
            </a:r>
            <a:r>
              <a:rPr lang="en-US" sz="2600" dirty="0">
                <a:latin typeface="+mj-lt"/>
                <a:cs typeface="Arial" charset="0"/>
              </a:rPr>
              <a:t>.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the </a:t>
            </a:r>
            <a:r>
              <a:rPr lang="en-US" sz="2600" b="1" i="1" dirty="0">
                <a:latin typeface="+mj-lt"/>
                <a:cs typeface="Arial" charset="0"/>
              </a:rPr>
              <a:t>saved registers</a:t>
            </a:r>
            <a:r>
              <a:rPr lang="en-US" sz="2600" dirty="0">
                <a:latin typeface="+mj-lt"/>
                <a:cs typeface="Arial" charset="0"/>
              </a:rPr>
              <a:t>, </a:t>
            </a:r>
            <a:r>
              <a:rPr lang="en-US" sz="2600" dirty="0">
                <a:latin typeface="Courier10 BT" pitchFamily="49" charset="0"/>
                <a:cs typeface="Arial" charset="0"/>
              </a:rPr>
              <a:t>$s0-$s7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 smtClean="0">
                <a:latin typeface="+mj-lt"/>
                <a:cs typeface="Arial" charset="0"/>
              </a:rPr>
              <a:t>used </a:t>
            </a:r>
            <a:r>
              <a:rPr lang="en-US" sz="2600" dirty="0">
                <a:latin typeface="+mj-lt"/>
                <a:cs typeface="Arial" charset="0"/>
              </a:rPr>
              <a:t>to hold variables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the </a:t>
            </a:r>
            <a:r>
              <a:rPr lang="en-US" sz="2600" b="1" i="1" dirty="0">
                <a:latin typeface="+mj-lt"/>
                <a:cs typeface="Arial" charset="0"/>
              </a:rPr>
              <a:t>temporary regist</a:t>
            </a:r>
            <a:r>
              <a:rPr lang="en-US" sz="2600" i="1" dirty="0">
                <a:latin typeface="+mj-lt"/>
                <a:cs typeface="Arial" charset="0"/>
              </a:rPr>
              <a:t>ers</a:t>
            </a:r>
            <a:r>
              <a:rPr lang="en-US" sz="2600" dirty="0">
                <a:latin typeface="+mj-lt"/>
                <a:cs typeface="Arial" charset="0"/>
              </a:rPr>
              <a:t>, </a:t>
            </a:r>
            <a:r>
              <a:rPr lang="en-US" sz="2600" dirty="0">
                <a:latin typeface="Courier New" pitchFamily="49" charset="0"/>
                <a:cs typeface="Arial" charset="0"/>
              </a:rPr>
              <a:t>$t0</a:t>
            </a:r>
            <a:r>
              <a:rPr lang="en-US" sz="2600" dirty="0">
                <a:latin typeface="Times New Roman" pitchFamily="18" charset="0"/>
                <a:cs typeface="Arial" charset="0"/>
              </a:rPr>
              <a:t> - </a:t>
            </a:r>
            <a:r>
              <a:rPr lang="en-US" sz="2600" dirty="0">
                <a:latin typeface="Courier New" pitchFamily="49" charset="0"/>
                <a:cs typeface="Arial" charset="0"/>
              </a:rPr>
              <a:t>$t9</a:t>
            </a:r>
            <a:r>
              <a:rPr lang="en-US" sz="2600" dirty="0">
                <a:latin typeface="+mj-lt"/>
                <a:cs typeface="Arial" charset="0"/>
              </a:rPr>
              <a:t>, </a:t>
            </a:r>
            <a:r>
              <a:rPr lang="en-US" sz="2600" dirty="0" smtClean="0">
                <a:latin typeface="+mj-lt"/>
                <a:cs typeface="Arial" charset="0"/>
              </a:rPr>
              <a:t>used </a:t>
            </a:r>
            <a:r>
              <a:rPr lang="en-US" sz="2600" dirty="0">
                <a:latin typeface="+mj-lt"/>
                <a:cs typeface="Arial" charset="0"/>
              </a:rPr>
              <a:t>to hold intermediate values during a larger </a:t>
            </a:r>
            <a:r>
              <a:rPr lang="en-US" sz="2600" dirty="0" smtClean="0">
                <a:latin typeface="+mj-lt"/>
                <a:cs typeface="Arial" charset="0"/>
              </a:rPr>
              <a:t>computation</a:t>
            </a:r>
            <a:endParaRPr lang="en-US" sz="2600" dirty="0">
              <a:latin typeface="+mj-lt"/>
              <a:cs typeface="Arial" charset="0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 smtClean="0">
                <a:latin typeface="+mj-lt"/>
                <a:cs typeface="Arial" charset="0"/>
              </a:rPr>
              <a:t>Discuss others later</a:t>
            </a:r>
            <a:endParaRPr lang="en-US" sz="2600" dirty="0">
              <a:latin typeface="+mj-lt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Operands: 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5982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18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Revisit add instruction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182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20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+ c</a:t>
            </a:r>
          </a:p>
        </p:txBody>
      </p:sp>
      <p:sp>
        <p:nvSpPr>
          <p:cNvPr id="1101830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2286000"/>
            <a:ext cx="39624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a, $s1 = b, $s2 = 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add $s0, $s1, $s2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Instructions with 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212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3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Too much data to fit in only 32 registers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Store more data in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Memory is large, </a:t>
            </a:r>
            <a:r>
              <a:rPr lang="en-US" sz="3200" dirty="0" smtClean="0">
                <a:latin typeface="+mj-lt"/>
                <a:cs typeface="Arial" charset="0"/>
              </a:rPr>
              <a:t>but </a:t>
            </a:r>
            <a:r>
              <a:rPr lang="en-US" sz="3200" dirty="0">
                <a:latin typeface="+mj-lt"/>
                <a:cs typeface="Arial" charset="0"/>
              </a:rPr>
              <a:t>slow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Commonly used variables kept in </a:t>
            </a:r>
            <a:r>
              <a:rPr lang="en-US" sz="3200" dirty="0" smtClean="0">
                <a:latin typeface="+mj-lt"/>
                <a:cs typeface="Arial" charset="0"/>
              </a:rPr>
              <a:t>registers</a:t>
            </a: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Operands: Memory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8404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3880" name="Object 8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5963101"/>
              </p:ext>
            </p:extLst>
          </p:nvPr>
        </p:nvGraphicFramePr>
        <p:xfrm>
          <a:off x="1761593" y="2362200"/>
          <a:ext cx="5782207" cy="306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7" name="VISIO" r:id="rId8" imgW="2164680" imgH="1145880" progId="Visio.Drawing.6">
                  <p:embed/>
                </p:oleObj>
              </mc:Choice>
              <mc:Fallback>
                <p:oleObj name="VISIO" r:id="rId8" imgW="2164680" imgH="1145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593" y="2362200"/>
                        <a:ext cx="5782207" cy="306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387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387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3877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Each 32-bit data word has a unique address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Word-Addressable Memory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5879068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Note: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MIPS uses </a:t>
            </a:r>
            <a:r>
              <a:rPr lang="en-US" b="1" dirty="0" smtClean="0"/>
              <a:t>byte-addressable</a:t>
            </a:r>
            <a:r>
              <a:rPr lang="en-US" dirty="0" smtClean="0"/>
              <a:t> memory, which we’ll talk about next.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33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6 :: Topics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1341437"/>
            <a:ext cx="5943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Introduction</a:t>
            </a:r>
            <a:endParaRPr lang="en-US" dirty="0" smtClean="0"/>
          </a:p>
          <a:p>
            <a:r>
              <a:rPr lang="en-US" b="1" dirty="0" smtClean="0"/>
              <a:t>Assembly Language</a:t>
            </a:r>
          </a:p>
          <a:p>
            <a:r>
              <a:rPr lang="en-US" b="1" dirty="0" smtClean="0"/>
              <a:t>Machine Language</a:t>
            </a:r>
          </a:p>
          <a:p>
            <a:r>
              <a:rPr lang="en-US" b="1" dirty="0" smtClean="0"/>
              <a:t>Programming</a:t>
            </a:r>
          </a:p>
          <a:p>
            <a:r>
              <a:rPr lang="en-US" b="1" dirty="0" smtClean="0"/>
              <a:t>Addressing Modes</a:t>
            </a:r>
          </a:p>
          <a:p>
            <a:r>
              <a:rPr lang="en-US" b="1" dirty="0" smtClean="0"/>
              <a:t>Lights, Camera, Action: Compiling, Assembling, &amp; Loading</a:t>
            </a:r>
          </a:p>
          <a:p>
            <a:r>
              <a:rPr lang="en-US" b="1" dirty="0" smtClean="0"/>
              <a:t>Odds and Ends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066800"/>
            <a:ext cx="1743168" cy="475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2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Memory </a:t>
            </a:r>
            <a:r>
              <a:rPr lang="en-US" sz="3200" dirty="0" smtClean="0">
                <a:latin typeface="+mj-lt"/>
                <a:cs typeface="Arial" charset="0"/>
              </a:rPr>
              <a:t>read called </a:t>
            </a:r>
            <a:r>
              <a:rPr lang="en-US" sz="3200" b="1" i="1" dirty="0" smtClean="0">
                <a:solidFill>
                  <a:srgbClr val="0070C0"/>
                </a:solidFill>
                <a:latin typeface="+mj-lt"/>
                <a:cs typeface="Arial" charset="0"/>
              </a:rPr>
              <a:t>load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Mnemonic: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i="1" dirty="0">
                <a:latin typeface="+mj-lt"/>
                <a:cs typeface="Arial" charset="0"/>
              </a:rPr>
              <a:t>load word </a:t>
            </a:r>
            <a:r>
              <a:rPr lang="en-US" sz="3200" dirty="0">
                <a:latin typeface="Times New Roman" pitchFamily="18" charset="0"/>
                <a:cs typeface="Arial" charset="0"/>
              </a:rPr>
              <a:t>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+mj-lt"/>
                <a:cs typeface="Arial" charset="0"/>
              </a:rPr>
              <a:t>Format: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	</a:t>
            </a:r>
            <a:r>
              <a:rPr lang="en-US" sz="2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$s0, 5($t1)</a:t>
            </a:r>
            <a:endParaRPr lang="en-US" sz="2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+mj-lt"/>
                <a:cs typeface="Arial" charset="0"/>
              </a:rPr>
              <a:t>Address </a:t>
            </a:r>
            <a:r>
              <a:rPr lang="en-US" sz="3200" b="1" dirty="0">
                <a:latin typeface="+mj-lt"/>
                <a:cs typeface="Arial" charset="0"/>
              </a:rPr>
              <a:t>calculation: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add </a:t>
            </a:r>
            <a:r>
              <a:rPr lang="en-US" sz="2600" i="1" dirty="0" smtClean="0">
                <a:latin typeface="+mj-lt"/>
                <a:cs typeface="Arial" charset="0"/>
              </a:rPr>
              <a:t>base </a:t>
            </a:r>
            <a:r>
              <a:rPr lang="en-US" sz="2600" i="1" dirty="0">
                <a:latin typeface="+mj-lt"/>
                <a:cs typeface="Arial" charset="0"/>
              </a:rPr>
              <a:t>address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en-US" sz="2600" dirty="0" smtClean="0">
                <a:latin typeface="+mj-lt"/>
                <a:cs typeface="Arial" charset="0"/>
              </a:rPr>
              <a:t>(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$t1</a:t>
            </a:r>
            <a:r>
              <a:rPr lang="en-US" sz="2600" dirty="0" smtClean="0">
                <a:latin typeface="+mj-lt"/>
                <a:cs typeface="Arial" charset="0"/>
              </a:rPr>
              <a:t>) </a:t>
            </a:r>
            <a:r>
              <a:rPr lang="en-US" sz="2600" dirty="0">
                <a:latin typeface="+mj-lt"/>
                <a:cs typeface="Arial" charset="0"/>
              </a:rPr>
              <a:t>to the </a:t>
            </a:r>
            <a:r>
              <a:rPr lang="en-US" sz="2600" i="1" dirty="0">
                <a:latin typeface="+mj-lt"/>
                <a:cs typeface="Arial" charset="0"/>
              </a:rPr>
              <a:t>offset </a:t>
            </a:r>
            <a:r>
              <a:rPr lang="en-US" sz="2600" dirty="0" smtClean="0">
                <a:latin typeface="+mj-lt"/>
                <a:cs typeface="Arial" charset="0"/>
              </a:rPr>
              <a:t>(5)</a:t>
            </a:r>
            <a:endParaRPr lang="en-US" sz="2600" dirty="0">
              <a:latin typeface="+mj-lt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address = </a:t>
            </a:r>
            <a:r>
              <a:rPr lang="en-US" sz="2600" dirty="0" smtClean="0">
                <a:latin typeface="+mj-lt"/>
                <a:cs typeface="Courier New" pitchFamily="49" charset="0"/>
              </a:rPr>
              <a:t>(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$t1 </a:t>
            </a:r>
            <a:r>
              <a:rPr lang="en-US" sz="2600" dirty="0">
                <a:latin typeface="+mj-lt"/>
                <a:cs typeface="Arial" charset="0"/>
              </a:rPr>
              <a:t>+ </a:t>
            </a:r>
            <a:r>
              <a:rPr lang="en-US" sz="2600" dirty="0" smtClean="0">
                <a:latin typeface="+mj-lt"/>
                <a:cs typeface="Arial" charset="0"/>
              </a:rPr>
              <a:t>5)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+mj-lt"/>
                <a:cs typeface="Arial" charset="0"/>
              </a:rPr>
              <a:t>Result: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$s0 </a:t>
            </a:r>
            <a:r>
              <a:rPr lang="en-US" sz="2600" dirty="0" smtClean="0">
                <a:latin typeface="+mj-lt"/>
                <a:cs typeface="Arial" charset="0"/>
              </a:rPr>
              <a:t>holds the value at address (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$t1 </a:t>
            </a:r>
            <a:r>
              <a:rPr lang="en-US" sz="2600" dirty="0" smtClean="0">
                <a:latin typeface="+mj-lt"/>
                <a:cs typeface="Arial" charset="0"/>
              </a:rPr>
              <a:t>+ 5)</a:t>
            </a:r>
            <a:endParaRPr lang="en-US" sz="2600" dirty="0">
              <a:latin typeface="+mj-lt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1500" b="1" dirty="0" smtClean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 smtClean="0">
                <a:latin typeface="Times New Roman" pitchFamily="18" charset="0"/>
                <a:cs typeface="Arial" charset="0"/>
              </a:rPr>
              <a:t>     </a:t>
            </a:r>
            <a:r>
              <a:rPr lang="en-US" sz="2600" b="1" dirty="0" smtClean="0">
                <a:latin typeface="+mj-lt"/>
                <a:cs typeface="Arial" charset="0"/>
              </a:rPr>
              <a:t>Any </a:t>
            </a:r>
            <a:r>
              <a:rPr lang="en-US" sz="2600" b="1" dirty="0">
                <a:latin typeface="+mj-lt"/>
                <a:cs typeface="Arial" charset="0"/>
              </a:rPr>
              <a:t>register </a:t>
            </a:r>
            <a:r>
              <a:rPr lang="en-US" sz="2600" dirty="0">
                <a:latin typeface="+mj-lt"/>
                <a:cs typeface="Arial" charset="0"/>
              </a:rPr>
              <a:t>may be used </a:t>
            </a:r>
            <a:r>
              <a:rPr lang="en-US" sz="2600" dirty="0" smtClean="0">
                <a:latin typeface="+mj-lt"/>
                <a:cs typeface="Arial" charset="0"/>
              </a:rPr>
              <a:t>as </a:t>
            </a:r>
            <a:r>
              <a:rPr lang="en-US" sz="2600" dirty="0">
                <a:latin typeface="+mj-lt"/>
                <a:cs typeface="Arial" charset="0"/>
              </a:rPr>
              <a:t>base </a:t>
            </a:r>
            <a:r>
              <a:rPr lang="en-US" sz="2600" dirty="0" smtClean="0">
                <a:latin typeface="+mj-lt"/>
                <a:cs typeface="Arial" charset="0"/>
              </a:rPr>
              <a:t>address</a:t>
            </a:r>
            <a:endParaRPr lang="en-US" sz="2600" dirty="0">
              <a:latin typeface="+mj-lt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Reading Word-Addressable Memory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5050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26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5143964"/>
              </p:ext>
            </p:extLst>
          </p:nvPr>
        </p:nvGraphicFramePr>
        <p:xfrm>
          <a:off x="2286000" y="4303648"/>
          <a:ext cx="4114800" cy="2178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53" name="VISIO" r:id="rId9" imgW="2164680" imgH="1145880" progId="Visio.Drawing.6">
                  <p:embed/>
                </p:oleObj>
              </mc:Choice>
              <mc:Fallback>
                <p:oleObj name="VISIO" r:id="rId9" imgW="2164680" imgH="1145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303648"/>
                        <a:ext cx="4114800" cy="2178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2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4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5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+mj-lt"/>
                <a:cs typeface="Arial" charset="0"/>
              </a:rPr>
              <a:t>Example</a:t>
            </a:r>
            <a:r>
              <a:rPr lang="en-US" sz="3200" b="1" dirty="0">
                <a:latin typeface="+mj-lt"/>
                <a:cs typeface="Arial" charset="0"/>
              </a:rPr>
              <a:t>:</a:t>
            </a:r>
            <a:r>
              <a:rPr lang="en-US" sz="3200" dirty="0">
                <a:latin typeface="+mj-lt"/>
                <a:cs typeface="Arial" charset="0"/>
              </a:rPr>
              <a:t> read a word of data at memory address 1 into </a:t>
            </a:r>
            <a:r>
              <a:rPr lang="en-US" sz="3200" dirty="0">
                <a:latin typeface="Courier New" pitchFamily="49" charset="0"/>
                <a:cs typeface="Arial" charset="0"/>
              </a:rPr>
              <a:t>$s3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+mj-lt"/>
                <a:cs typeface="Arial" charset="0"/>
              </a:rPr>
              <a:t>address </a:t>
            </a:r>
            <a:r>
              <a:rPr lang="en-US" sz="2600" dirty="0">
                <a:latin typeface="+mj-lt"/>
                <a:cs typeface="Arial" charset="0"/>
              </a:rPr>
              <a:t>= (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600" dirty="0">
                <a:latin typeface="+mj-lt"/>
                <a:cs typeface="Courier New" pitchFamily="49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+ 1) = </a:t>
            </a:r>
            <a:r>
              <a:rPr lang="en-US" sz="2600" dirty="0" smtClean="0">
                <a:latin typeface="+mj-lt"/>
                <a:cs typeface="Arial" charset="0"/>
              </a:rPr>
              <a:t>1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 smtClean="0">
                <a:latin typeface="Courier New" pitchFamily="49" charset="0"/>
                <a:cs typeface="Arial" charset="0"/>
              </a:rPr>
              <a:t>$s3</a:t>
            </a:r>
            <a:r>
              <a:rPr lang="en-US" sz="3200" dirty="0" smtClean="0">
                <a:latin typeface="+mj-lt"/>
                <a:cs typeface="Arial" charset="0"/>
              </a:rPr>
              <a:t> = </a:t>
            </a:r>
            <a:r>
              <a:rPr lang="en-US" sz="3200" dirty="0">
                <a:latin typeface="+mj-lt"/>
                <a:cs typeface="Arial" charset="0"/>
              </a:rPr>
              <a:t>0xF2F1AC07 after </a:t>
            </a:r>
            <a:r>
              <a:rPr lang="en-US" sz="3200" dirty="0" smtClean="0">
                <a:latin typeface="+mj-lt"/>
                <a:cs typeface="Arial" charset="0"/>
              </a:rPr>
              <a:t>load</a:t>
            </a: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1105928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676400" y="3429000"/>
            <a:ext cx="7620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Assembly code</a:t>
            </a:r>
            <a:endParaRPr lang="en-US" sz="18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1800" dirty="0">
                <a:latin typeface="Courier New" pitchFamily="49" charset="0"/>
                <a:cs typeface="Arial" charset="0"/>
              </a:rPr>
              <a:t> $s3, 1($0)  # read memory word 1 into $s3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Reading Word-Addressable Memory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0034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797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797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Memory </a:t>
            </a:r>
            <a:r>
              <a:rPr lang="en-US" sz="3200" dirty="0" smtClean="0">
                <a:latin typeface="+mj-lt"/>
                <a:cs typeface="Arial" charset="0"/>
              </a:rPr>
              <a:t>write </a:t>
            </a:r>
            <a:r>
              <a:rPr lang="en-US" sz="3200" dirty="0">
                <a:latin typeface="+mj-lt"/>
                <a:cs typeface="Arial" charset="0"/>
              </a:rPr>
              <a:t>are called </a:t>
            </a:r>
            <a:r>
              <a:rPr lang="en-US" sz="3200" b="1" i="1" dirty="0" smtClean="0">
                <a:solidFill>
                  <a:srgbClr val="0070C0"/>
                </a:solidFill>
                <a:latin typeface="+mj-lt"/>
                <a:cs typeface="Arial" charset="0"/>
              </a:rPr>
              <a:t>store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Mnemonic: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i="1" dirty="0">
                <a:latin typeface="+mj-lt"/>
                <a:cs typeface="Arial" charset="0"/>
              </a:rPr>
              <a:t>store word</a:t>
            </a:r>
            <a:r>
              <a:rPr lang="en-US" sz="3200" dirty="0">
                <a:latin typeface="+mj-lt"/>
                <a:cs typeface="Arial" charset="0"/>
              </a:rPr>
              <a:t> 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3200" dirty="0" smtClean="0">
                <a:latin typeface="+mj-lt"/>
                <a:cs typeface="Arial" charset="0"/>
              </a:rPr>
              <a:t>)</a:t>
            </a: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Writing Word-Addressable Memory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2389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7974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21831792"/>
              </p:ext>
            </p:extLst>
          </p:nvPr>
        </p:nvGraphicFramePr>
        <p:xfrm>
          <a:off x="2133600" y="4572000"/>
          <a:ext cx="3733800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6" name="VISIO" r:id="rId9" imgW="2164680" imgH="1145880" progId="Visio.Drawing.6">
                  <p:embed/>
                </p:oleObj>
              </mc:Choice>
              <mc:Fallback>
                <p:oleObj name="VISIO" r:id="rId9" imgW="2164680" imgH="1145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72000"/>
                        <a:ext cx="3733800" cy="197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797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797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7973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+mj-lt"/>
                <a:cs typeface="Arial" charset="0"/>
              </a:rPr>
              <a:t>Example</a:t>
            </a:r>
            <a:r>
              <a:rPr lang="en-US" sz="3200" b="1" dirty="0">
                <a:latin typeface="+mj-lt"/>
                <a:cs typeface="Arial" charset="0"/>
              </a:rPr>
              <a:t>: </a:t>
            </a:r>
            <a:r>
              <a:rPr lang="en-US" sz="3200" dirty="0">
                <a:latin typeface="+mj-lt"/>
                <a:cs typeface="Arial" charset="0"/>
              </a:rPr>
              <a:t>Write (store) the value </a:t>
            </a:r>
            <a:r>
              <a:rPr lang="en-US" sz="3200" dirty="0" smtClean="0">
                <a:latin typeface="+mj-lt"/>
                <a:cs typeface="Arial" charset="0"/>
              </a:rPr>
              <a:t>in </a:t>
            </a:r>
            <a:r>
              <a:rPr lang="en-US" sz="3200" dirty="0">
                <a:latin typeface="Courier New" pitchFamily="49" charset="0"/>
                <a:cs typeface="Arial" charset="0"/>
              </a:rPr>
              <a:t>$t4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into memory address 7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+mj-lt"/>
                <a:cs typeface="Arial" charset="0"/>
              </a:rPr>
              <a:t>add </a:t>
            </a:r>
            <a:r>
              <a:rPr lang="en-US" sz="2600" dirty="0">
                <a:latin typeface="+mj-lt"/>
                <a:cs typeface="Arial" charset="0"/>
              </a:rPr>
              <a:t>the base address (</a:t>
            </a:r>
            <a:r>
              <a:rPr lang="en-US" sz="2600" dirty="0">
                <a:latin typeface="Courier New" pitchFamily="49" charset="0"/>
                <a:cs typeface="Arial" charset="0"/>
              </a:rPr>
              <a:t>$0</a:t>
            </a:r>
            <a:r>
              <a:rPr lang="en-US" sz="2600" dirty="0">
                <a:latin typeface="+mj-lt"/>
                <a:cs typeface="Arial" charset="0"/>
              </a:rPr>
              <a:t>) to the offset (0x7)</a:t>
            </a:r>
            <a:r>
              <a:rPr lang="en-US" sz="2600" dirty="0">
                <a:latin typeface="Times New Roman" pitchFamily="18" charset="0"/>
                <a:cs typeface="Arial" charset="0"/>
              </a:rPr>
              <a:t>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address: ($0 + 0x7) = </a:t>
            </a:r>
            <a:r>
              <a:rPr lang="en-US" sz="2600" dirty="0" smtClean="0">
                <a:latin typeface="+mj-lt"/>
                <a:cs typeface="Arial" charset="0"/>
              </a:rPr>
              <a:t>7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1000" dirty="0" smtClean="0">
              <a:latin typeface="+mj-lt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+mj-lt"/>
                <a:cs typeface="Arial" charset="0"/>
              </a:rPr>
              <a:t>Offset </a:t>
            </a:r>
            <a:r>
              <a:rPr lang="en-US" sz="2400" dirty="0">
                <a:latin typeface="+mj-lt"/>
                <a:cs typeface="Arial" charset="0"/>
              </a:rPr>
              <a:t>can be written in decimal (default) or hexadecimal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600" dirty="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1107975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209800" y="3733800"/>
            <a:ext cx="7620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Assembly code</a:t>
            </a:r>
            <a:endParaRPr lang="en-US" sz="1800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800" dirty="0">
                <a:latin typeface="Courier New" pitchFamily="49" charset="0"/>
                <a:cs typeface="Arial" charset="0"/>
              </a:rPr>
              <a:t> $t4, 0x7($0)  # write the value in $t4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 # to memory word 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Writing Word-Addressable Memory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5013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8999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16540661"/>
              </p:ext>
            </p:extLst>
          </p:nvPr>
        </p:nvGraphicFramePr>
        <p:xfrm>
          <a:off x="2133600" y="3200400"/>
          <a:ext cx="4955254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9" name="VISIO" r:id="rId8" imgW="2178720" imgH="1373760" progId="Visio.Drawing.6">
                  <p:embed/>
                </p:oleObj>
              </mc:Choice>
              <mc:Fallback>
                <p:oleObj name="VISIO" r:id="rId8" imgW="2178720" imgH="1373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00400"/>
                        <a:ext cx="4955254" cy="312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899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899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8997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Each data byte has </a:t>
            </a:r>
            <a:r>
              <a:rPr lang="en-US" sz="2400" dirty="0" smtClean="0">
                <a:latin typeface="+mj-lt"/>
                <a:cs typeface="Arial" charset="0"/>
              </a:rPr>
              <a:t>unique </a:t>
            </a:r>
            <a:r>
              <a:rPr lang="en-US" sz="2400" dirty="0">
                <a:latin typeface="+mj-lt"/>
                <a:cs typeface="Arial" charset="0"/>
              </a:rPr>
              <a:t>address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Load/store words or single bytes: load byte (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lb</a:t>
            </a:r>
            <a:r>
              <a:rPr lang="en-US" sz="2400" dirty="0">
                <a:latin typeface="+mj-lt"/>
                <a:cs typeface="Arial" charset="0"/>
              </a:rPr>
              <a:t>) and store byte (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sb</a:t>
            </a:r>
            <a:r>
              <a:rPr lang="en-US" sz="2400" dirty="0">
                <a:latin typeface="+mj-lt"/>
                <a:cs typeface="Arial" charset="0"/>
              </a:rPr>
              <a:t>) 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+mj-lt"/>
                <a:cs typeface="Arial" charset="0"/>
              </a:rPr>
              <a:t>32-bit word = </a:t>
            </a:r>
            <a:r>
              <a:rPr lang="en-US" sz="2400" dirty="0">
                <a:latin typeface="+mj-lt"/>
                <a:cs typeface="Arial" charset="0"/>
              </a:rPr>
              <a:t>4 bytes, so </a:t>
            </a:r>
            <a:r>
              <a:rPr lang="en-US" sz="2400" dirty="0" smtClean="0">
                <a:latin typeface="+mj-lt"/>
                <a:cs typeface="Arial" charset="0"/>
              </a:rPr>
              <a:t>word </a:t>
            </a:r>
            <a:r>
              <a:rPr lang="en-US" sz="2400" dirty="0">
                <a:latin typeface="+mj-lt"/>
                <a:cs typeface="Arial" charset="0"/>
              </a:rPr>
              <a:t>address increments by 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Byte-Addressable Memory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9799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00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002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The address of a memory word must now be multiplied by 4.  For example,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the address of memory word 2 is 2 </a:t>
            </a:r>
            <a:r>
              <a:rPr lang="en-US" sz="2600" dirty="0">
                <a:latin typeface="+mj-lt"/>
                <a:cs typeface="Times New Roman" pitchFamily="18" charset="0"/>
              </a:rPr>
              <a:t>× </a:t>
            </a:r>
            <a:r>
              <a:rPr lang="en-US" sz="2600" dirty="0">
                <a:latin typeface="+mj-lt"/>
                <a:cs typeface="Arial" charset="0"/>
              </a:rPr>
              <a:t>4 = 8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the address of memory word 10 is 10 </a:t>
            </a:r>
            <a:r>
              <a:rPr lang="en-US" sz="2600" dirty="0">
                <a:latin typeface="+mj-lt"/>
                <a:cs typeface="Times New Roman" pitchFamily="18" charset="0"/>
              </a:rPr>
              <a:t>× 4 = 40  (0x28)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MIPS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is byte-addressed, not word-addressed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Reading Byte-Addressable Memory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9910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0025" name="Object 9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93324073"/>
              </p:ext>
            </p:extLst>
          </p:nvPr>
        </p:nvGraphicFramePr>
        <p:xfrm>
          <a:off x="2590800" y="4114800"/>
          <a:ext cx="3832225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01" name="VISIO" r:id="rId9" imgW="2178720" imgH="1373760" progId="Visio.Drawing.6">
                  <p:embed/>
                </p:oleObj>
              </mc:Choice>
              <mc:Fallback>
                <p:oleObj name="VISIO" r:id="rId9" imgW="2178720" imgH="1373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14800"/>
                        <a:ext cx="3832225" cy="241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001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002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0021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+mj-lt"/>
                <a:cs typeface="Arial" charset="0"/>
              </a:rPr>
              <a:t>Example: </a:t>
            </a:r>
            <a:r>
              <a:rPr lang="en-US" sz="3200" dirty="0" smtClean="0">
                <a:latin typeface="+mj-lt"/>
                <a:cs typeface="Arial" charset="0"/>
              </a:rPr>
              <a:t>Load </a:t>
            </a:r>
            <a:r>
              <a:rPr lang="en-US" sz="3200" dirty="0">
                <a:latin typeface="+mj-lt"/>
                <a:cs typeface="Arial" charset="0"/>
              </a:rPr>
              <a:t>a word of data at memory address 4 into </a:t>
            </a:r>
            <a:r>
              <a:rPr lang="en-US" sz="3200" dirty="0">
                <a:latin typeface="Courier New" pitchFamily="49" charset="0"/>
                <a:cs typeface="Arial" charset="0"/>
              </a:rPr>
              <a:t>$s3</a:t>
            </a:r>
            <a:r>
              <a:rPr lang="en-US" sz="3200" dirty="0">
                <a:latin typeface="Times New Roman" pitchFamily="18" charset="0"/>
                <a:cs typeface="Arial" charset="0"/>
              </a:rPr>
              <a:t>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ourier New" pitchFamily="49" charset="0"/>
                <a:cs typeface="Arial" charset="0"/>
              </a:rPr>
              <a:t>$s3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holds the value </a:t>
            </a:r>
            <a:r>
              <a:rPr lang="en-US" sz="3200" dirty="0" smtClean="0">
                <a:latin typeface="+mj-lt"/>
                <a:cs typeface="Arial" charset="0"/>
              </a:rPr>
              <a:t>0xF2F1AC07 after load</a:t>
            </a: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1110023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133600" y="3276600"/>
            <a:ext cx="7620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MIPS assembly code</a:t>
            </a:r>
            <a:endParaRPr lang="en-US" sz="1800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1800" dirty="0">
                <a:latin typeface="Courier New" pitchFamily="49" charset="0"/>
                <a:cs typeface="Arial" charset="0"/>
              </a:rPr>
              <a:t> $s3, 4($0)  # read word at address 4 into $s3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Reading Byte-Addressable Memory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7482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2071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5430973"/>
              </p:ext>
            </p:extLst>
          </p:nvPr>
        </p:nvGraphicFramePr>
        <p:xfrm>
          <a:off x="2644775" y="3886200"/>
          <a:ext cx="3832225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7" name="VISIO" r:id="rId9" imgW="2178720" imgH="1373760" progId="Visio.Drawing.6">
                  <p:embed/>
                </p:oleObj>
              </mc:Choice>
              <mc:Fallback>
                <p:oleObj name="VISIO" r:id="rId9" imgW="2178720" imgH="1373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3886200"/>
                        <a:ext cx="3832225" cy="241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206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206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206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Example:</a:t>
            </a:r>
            <a:r>
              <a:rPr lang="en-US" sz="3200" dirty="0">
                <a:latin typeface="+mj-lt"/>
                <a:cs typeface="Arial" charset="0"/>
              </a:rPr>
              <a:t> stores the value held in </a:t>
            </a:r>
            <a:r>
              <a:rPr lang="en-US" sz="3200" dirty="0">
                <a:latin typeface="Courier New" pitchFamily="49" charset="0"/>
                <a:cs typeface="Arial" charset="0"/>
              </a:rPr>
              <a:t>$t7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into memory address 0x2C (44)</a:t>
            </a:r>
          </a:p>
        </p:txBody>
      </p:sp>
      <p:sp>
        <p:nvSpPr>
          <p:cNvPr id="1112070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057400" y="2971800"/>
            <a:ext cx="7620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MIPS assembly code</a:t>
            </a:r>
            <a:endParaRPr lang="en-US" sz="1800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800" dirty="0">
                <a:latin typeface="Courier New" pitchFamily="49" charset="0"/>
                <a:cs typeface="Arial" charset="0"/>
              </a:rPr>
              <a:t> $t7, 44($0)  # write $t7 into address 44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Writing Byte-Addressable Memory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3433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4119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8349517"/>
              </p:ext>
            </p:extLst>
          </p:nvPr>
        </p:nvGraphicFramePr>
        <p:xfrm>
          <a:off x="2065337" y="3509963"/>
          <a:ext cx="4487863" cy="304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1" name="VISIO" r:id="rId7" imgW="1628640" imgH="1104840" progId="Visio.Drawing.6">
                  <p:embed/>
                </p:oleObj>
              </mc:Choice>
              <mc:Fallback>
                <p:oleObj name="VISIO" r:id="rId7" imgW="1628640" imgH="11048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7" y="3509963"/>
                        <a:ext cx="4487863" cy="304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411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411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906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How to number bytes within a word?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+mj-lt"/>
                <a:cs typeface="Arial" charset="0"/>
              </a:rPr>
              <a:t>Little-endian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: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byte numbers start at the little (least significant) end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Big-endian: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byte numbers start at the big (most significant) </a:t>
            </a:r>
            <a:r>
              <a:rPr lang="en-US" sz="2400" dirty="0" smtClean="0">
                <a:latin typeface="+mj-lt"/>
                <a:cs typeface="Arial" charset="0"/>
              </a:rPr>
              <a:t>end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Word address</a:t>
            </a:r>
            <a:r>
              <a:rPr lang="en-US" sz="2400" dirty="0">
                <a:latin typeface="+mj-lt"/>
                <a:cs typeface="Arial" charset="0"/>
              </a:rPr>
              <a:t> is the </a:t>
            </a:r>
            <a:r>
              <a:rPr lang="en-US" sz="2400" b="1" dirty="0">
                <a:latin typeface="+mj-lt"/>
                <a:cs typeface="Arial" charset="0"/>
              </a:rPr>
              <a:t>same</a:t>
            </a:r>
            <a:r>
              <a:rPr lang="en-US" sz="2400" dirty="0">
                <a:latin typeface="+mj-lt"/>
                <a:cs typeface="Arial" charset="0"/>
              </a:rPr>
              <a:t> for big- or little-endian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Big-Endian &amp; Little-Endian Memory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614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5142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92843731"/>
              </p:ext>
            </p:extLst>
          </p:nvPr>
        </p:nvGraphicFramePr>
        <p:xfrm>
          <a:off x="2133600" y="3429000"/>
          <a:ext cx="4487863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85" name="VISIO" r:id="rId6" imgW="1628640" imgH="1104840" progId="Visio.Drawing.6">
                  <p:embed/>
                </p:oleObj>
              </mc:Choice>
              <mc:Fallback>
                <p:oleObj name="VISIO" r:id="rId6" imgW="1628640" imgH="11048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429000"/>
                        <a:ext cx="4487863" cy="304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514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+mj-lt"/>
                <a:cs typeface="Arial" charset="0"/>
              </a:rPr>
              <a:t>Jonathan </a:t>
            </a:r>
            <a:r>
              <a:rPr lang="en-US" sz="2400" dirty="0">
                <a:latin typeface="+mj-lt"/>
                <a:cs typeface="Arial" charset="0"/>
              </a:rPr>
              <a:t>Swift’s </a:t>
            </a:r>
            <a:r>
              <a:rPr lang="en-US" sz="2400" i="1" dirty="0">
                <a:latin typeface="+mj-lt"/>
                <a:cs typeface="Arial" charset="0"/>
              </a:rPr>
              <a:t>Gulliver’s </a:t>
            </a:r>
            <a:r>
              <a:rPr lang="en-US" sz="2400" i="1" dirty="0" smtClean="0">
                <a:latin typeface="+mj-lt"/>
                <a:cs typeface="Arial" charset="0"/>
              </a:rPr>
              <a:t>Travels</a:t>
            </a:r>
            <a:r>
              <a:rPr lang="en-US" sz="2400" dirty="0" smtClean="0">
                <a:latin typeface="+mj-lt"/>
                <a:cs typeface="Arial" charset="0"/>
              </a:rPr>
              <a:t>: </a:t>
            </a:r>
            <a:r>
              <a:rPr lang="en-US" sz="2400" dirty="0">
                <a:latin typeface="+mj-lt"/>
                <a:cs typeface="Arial" charset="0"/>
              </a:rPr>
              <a:t>the Little-</a:t>
            </a:r>
            <a:r>
              <a:rPr lang="en-US" sz="2400" dirty="0" err="1">
                <a:latin typeface="+mj-lt"/>
                <a:cs typeface="Arial" charset="0"/>
              </a:rPr>
              <a:t>Endians</a:t>
            </a:r>
            <a:r>
              <a:rPr lang="en-US" sz="2400" dirty="0">
                <a:latin typeface="+mj-lt"/>
                <a:cs typeface="Arial" charset="0"/>
              </a:rPr>
              <a:t> broke their eggs on the little end of the egg and the Big-</a:t>
            </a:r>
            <a:r>
              <a:rPr lang="en-US" sz="2400" dirty="0" err="1">
                <a:latin typeface="+mj-lt"/>
                <a:cs typeface="Arial" charset="0"/>
              </a:rPr>
              <a:t>Endians</a:t>
            </a:r>
            <a:r>
              <a:rPr lang="en-US" sz="2400" dirty="0">
                <a:latin typeface="+mj-lt"/>
                <a:cs typeface="Arial" charset="0"/>
              </a:rPr>
              <a:t> broke their eggs on the big </a:t>
            </a:r>
            <a:r>
              <a:rPr lang="en-US" sz="2400" dirty="0" smtClean="0">
                <a:latin typeface="+mj-lt"/>
                <a:cs typeface="Arial" charset="0"/>
              </a:rPr>
              <a:t>end</a:t>
            </a:r>
            <a:endParaRPr lang="en-US" sz="24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+mj-lt"/>
                <a:cs typeface="Arial" charset="0"/>
              </a:rPr>
              <a:t>It doesn’t </a:t>
            </a:r>
            <a:r>
              <a:rPr lang="en-US" sz="2400" dirty="0">
                <a:latin typeface="+mj-lt"/>
                <a:cs typeface="Arial" charset="0"/>
              </a:rPr>
              <a:t>really matter which addressing type </a:t>
            </a:r>
            <a:r>
              <a:rPr lang="en-US" sz="2400" dirty="0" smtClean="0">
                <a:latin typeface="+mj-lt"/>
                <a:cs typeface="Arial" charset="0"/>
              </a:rPr>
              <a:t>used </a:t>
            </a:r>
            <a:r>
              <a:rPr lang="en-US" sz="2400" dirty="0">
                <a:latin typeface="+mj-lt"/>
                <a:cs typeface="Arial" charset="0"/>
              </a:rPr>
              <a:t>– except when </a:t>
            </a:r>
            <a:r>
              <a:rPr lang="en-US" sz="2400" dirty="0" smtClean="0">
                <a:latin typeface="+mj-lt"/>
                <a:cs typeface="Arial" charset="0"/>
              </a:rPr>
              <a:t>the two </a:t>
            </a:r>
            <a:r>
              <a:rPr lang="en-US" sz="2400" dirty="0">
                <a:latin typeface="+mj-lt"/>
                <a:cs typeface="Arial" charset="0"/>
              </a:rPr>
              <a:t>systems need to share data!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Big-Endian &amp; Little-Endian Memory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7190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95400"/>
            <a:ext cx="4800600" cy="495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Jumping up a few levels of </a:t>
            </a:r>
            <a:r>
              <a:rPr lang="en-US" dirty="0" smtClean="0"/>
              <a:t>abstraction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Architecture: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/>
              <a:t>programmer’s </a:t>
            </a:r>
            <a:r>
              <a:rPr lang="en-US" dirty="0"/>
              <a:t>view of </a:t>
            </a:r>
            <a:r>
              <a:rPr lang="en-US" dirty="0" smtClean="0"/>
              <a:t>computer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600" dirty="0"/>
              <a:t>Defined by instructions </a:t>
            </a:r>
            <a:r>
              <a:rPr lang="en-US" sz="2600" dirty="0" smtClean="0"/>
              <a:t>&amp; </a:t>
            </a:r>
            <a:r>
              <a:rPr lang="en-US" sz="2600" dirty="0"/>
              <a:t>operand locations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Microarchitecture: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how to implement an architecture in hardware (covered in Chapter 7)</a:t>
            </a:r>
          </a:p>
        </p:txBody>
      </p:sp>
      <p:graphicFrame>
        <p:nvGraphicFramePr>
          <p:cNvPr id="757766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6921500" y="1219200"/>
          <a:ext cx="22225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2" name="VISIO" r:id="rId6" imgW="1866600" imgH="4161600" progId="Visio.Drawing.6">
                  <p:embed/>
                </p:oleObj>
              </mc:Choice>
              <mc:Fallback>
                <p:oleObj name="VISIO" r:id="rId6" imgW="1866600" imgH="4161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1219200"/>
                        <a:ext cx="2222500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Introduction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874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616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616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Suppose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Courier New" pitchFamily="49" charset="0"/>
                <a:cs typeface="Arial" charset="0"/>
              </a:rPr>
              <a:t>$t0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initially contains </a:t>
            </a:r>
            <a:r>
              <a:rPr lang="en-US" sz="2400" dirty="0" smtClean="0">
                <a:latin typeface="+mj-lt"/>
                <a:cs typeface="Arial" charset="0"/>
              </a:rPr>
              <a:t>0x23456789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+mj-lt"/>
                <a:cs typeface="Arial" charset="0"/>
              </a:rPr>
              <a:t>After following code runs </a:t>
            </a:r>
            <a:r>
              <a:rPr lang="en-US" sz="2400" dirty="0">
                <a:latin typeface="+mj-lt"/>
                <a:cs typeface="Arial" charset="0"/>
              </a:rPr>
              <a:t>on</a:t>
            </a:r>
            <a:r>
              <a:rPr lang="en-US" sz="2400" b="1" dirty="0">
                <a:latin typeface="+mj-lt"/>
                <a:cs typeface="Arial" charset="0"/>
              </a:rPr>
              <a:t> </a:t>
            </a:r>
            <a:r>
              <a:rPr lang="en-US" sz="2400" b="1" dirty="0" smtClean="0">
                <a:latin typeface="+mj-lt"/>
                <a:cs typeface="Arial" charset="0"/>
              </a:rPr>
              <a:t>big-endian </a:t>
            </a:r>
            <a:r>
              <a:rPr lang="en-US" sz="2400" dirty="0">
                <a:latin typeface="+mj-lt"/>
                <a:cs typeface="Arial" charset="0"/>
              </a:rPr>
              <a:t>system, what value </a:t>
            </a:r>
            <a:r>
              <a:rPr lang="en-US" sz="2400" dirty="0" smtClean="0">
                <a:latin typeface="+mj-lt"/>
                <a:cs typeface="Arial" charset="0"/>
              </a:rPr>
              <a:t>is 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$s0</a:t>
            </a:r>
            <a:r>
              <a:rPr lang="en-US" sz="2400" dirty="0" smtClean="0">
                <a:latin typeface="+mj-lt"/>
                <a:cs typeface="Arial" charset="0"/>
              </a:rPr>
              <a:t>? 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+mj-lt"/>
                <a:cs typeface="Arial" charset="0"/>
              </a:rPr>
              <a:t>In </a:t>
            </a:r>
            <a:r>
              <a:rPr lang="en-US" sz="2400" dirty="0">
                <a:latin typeface="+mj-lt"/>
                <a:cs typeface="Arial" charset="0"/>
              </a:rPr>
              <a:t>a </a:t>
            </a:r>
            <a:r>
              <a:rPr lang="en-US" sz="2400" b="1" dirty="0">
                <a:latin typeface="+mj-lt"/>
                <a:cs typeface="Arial" charset="0"/>
              </a:rPr>
              <a:t>little-endian</a:t>
            </a:r>
            <a:r>
              <a:rPr lang="en-US" sz="2400" dirty="0">
                <a:latin typeface="+mj-lt"/>
                <a:cs typeface="Arial" charset="0"/>
              </a:rPr>
              <a:t> system?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	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2400" dirty="0">
                <a:latin typeface="Courier New" pitchFamily="49" charset="0"/>
                <a:cs typeface="Arial" charset="0"/>
              </a:rPr>
              <a:t> $t0, 0($0)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	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lb</a:t>
            </a:r>
            <a:r>
              <a:rPr lang="en-US" sz="2400" dirty="0">
                <a:latin typeface="Courier New" pitchFamily="49" charset="0"/>
                <a:cs typeface="Arial" charset="0"/>
              </a:rPr>
              <a:t> $s0, 1($0)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Big-Endian &amp; Little-Endian Example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9427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616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616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+mj-lt"/>
                <a:cs typeface="Arial" charset="0"/>
              </a:rPr>
              <a:t>Suppose 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$t0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initially contains </a:t>
            </a:r>
            <a:r>
              <a:rPr lang="en-US" sz="2400" dirty="0" smtClean="0">
                <a:latin typeface="+mj-lt"/>
                <a:cs typeface="Arial" charset="0"/>
              </a:rPr>
              <a:t>0x23456789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+mj-lt"/>
                <a:cs typeface="Arial" charset="0"/>
              </a:rPr>
              <a:t>After following code runs </a:t>
            </a:r>
            <a:r>
              <a:rPr lang="en-US" sz="2400" dirty="0">
                <a:latin typeface="+mj-lt"/>
                <a:cs typeface="Arial" charset="0"/>
              </a:rPr>
              <a:t>on </a:t>
            </a:r>
            <a:r>
              <a:rPr lang="en-US" sz="2400" b="1" dirty="0" smtClean="0">
                <a:latin typeface="+mj-lt"/>
                <a:cs typeface="Arial" charset="0"/>
              </a:rPr>
              <a:t>big-endian</a:t>
            </a:r>
            <a:r>
              <a:rPr lang="en-US" sz="2400" dirty="0" smtClean="0"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system, what value </a:t>
            </a:r>
            <a:r>
              <a:rPr lang="en-US" sz="2400" dirty="0" smtClean="0">
                <a:latin typeface="+mj-lt"/>
                <a:cs typeface="Arial" charset="0"/>
              </a:rPr>
              <a:t>is 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$s0</a:t>
            </a:r>
            <a:r>
              <a:rPr lang="en-US" sz="2400" dirty="0" smtClean="0">
                <a:latin typeface="+mj-lt"/>
                <a:cs typeface="Arial" charset="0"/>
              </a:rPr>
              <a:t>?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+mj-lt"/>
                <a:cs typeface="Arial" charset="0"/>
              </a:rPr>
              <a:t>In </a:t>
            </a:r>
            <a:r>
              <a:rPr lang="en-US" sz="2400" dirty="0">
                <a:latin typeface="+mj-lt"/>
                <a:cs typeface="Arial" charset="0"/>
              </a:rPr>
              <a:t>a </a:t>
            </a:r>
            <a:r>
              <a:rPr lang="en-US" sz="2400" b="1" dirty="0">
                <a:latin typeface="+mj-lt"/>
                <a:cs typeface="Arial" charset="0"/>
              </a:rPr>
              <a:t>little-endia</a:t>
            </a:r>
            <a:r>
              <a:rPr lang="en-US" sz="2400" dirty="0">
                <a:latin typeface="+mj-lt"/>
                <a:cs typeface="Arial" charset="0"/>
              </a:rPr>
              <a:t>n system?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	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2400" dirty="0">
                <a:latin typeface="Courier New" pitchFamily="49" charset="0"/>
                <a:cs typeface="Arial" charset="0"/>
              </a:rPr>
              <a:t> $t0, 0($0)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	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lb</a:t>
            </a:r>
            <a:r>
              <a:rPr lang="en-US" sz="2400" dirty="0">
                <a:latin typeface="Courier New" pitchFamily="49" charset="0"/>
                <a:cs typeface="Arial" charset="0"/>
              </a:rPr>
              <a:t> $s0, 1($0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)</a:t>
            </a:r>
          </a:p>
          <a:p>
            <a:pPr marL="457200" indent="-457200">
              <a:spcBef>
                <a:spcPct val="20000"/>
              </a:spcBef>
            </a:pPr>
            <a:endParaRPr lang="en-US" sz="1000" dirty="0">
              <a:latin typeface="Courier New" pitchFamily="49" charset="0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Big-endian:    </a:t>
            </a:r>
            <a:r>
              <a:rPr lang="en-US" sz="2400" dirty="0">
                <a:latin typeface="+mj-lt"/>
                <a:cs typeface="Arial" charset="0"/>
              </a:rPr>
              <a:t>0x00000045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Little-endian: </a:t>
            </a:r>
            <a:r>
              <a:rPr lang="en-US" sz="2400" dirty="0">
                <a:latin typeface="+mj-lt"/>
                <a:cs typeface="Arial" charset="0"/>
              </a:rPr>
              <a:t>0x00000067</a:t>
            </a:r>
          </a:p>
          <a:p>
            <a:pPr marL="457200" indent="-457200">
              <a:spcBef>
                <a:spcPct val="20000"/>
              </a:spcBef>
            </a:pPr>
            <a:endParaRPr lang="en-US" sz="2400" dirty="0">
              <a:latin typeface="Courier New" pitchFamily="49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Big-Endian &amp; Little-Endian Example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551276447"/>
              </p:ext>
            </p:extLst>
          </p:nvPr>
        </p:nvGraphicFramePr>
        <p:xfrm>
          <a:off x="838200" y="4889500"/>
          <a:ext cx="71628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6" name="VISIO" r:id="rId8" imgW="2543223" imgH="590773" progId="Visio.Drawing.6">
                  <p:embed/>
                </p:oleObj>
              </mc:Choice>
              <mc:Fallback>
                <p:oleObj name="VISIO" r:id="rId8" imgW="2543223" imgH="590773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89500"/>
                        <a:ext cx="71628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8416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21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70C0"/>
                </a:solidFill>
              </a:rPr>
              <a:t>Good design demands good compromises</a:t>
            </a:r>
          </a:p>
          <a:p>
            <a:r>
              <a:rPr lang="en-US" dirty="0"/>
              <a:t>Multiple instruction formats allow flexibility</a:t>
            </a:r>
          </a:p>
          <a:p>
            <a:pPr lvl="1">
              <a:buFontTx/>
              <a:buChar char="-"/>
            </a:pPr>
            <a:r>
              <a:rPr lang="en-US" sz="2600" dirty="0">
                <a:latin typeface="Courier New" pitchFamily="49" charset="0"/>
              </a:rPr>
              <a:t>add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sub</a:t>
            </a:r>
            <a:r>
              <a:rPr lang="en-US" sz="2600" dirty="0"/>
              <a:t>:  </a:t>
            </a:r>
            <a:r>
              <a:rPr lang="en-US" sz="2600" dirty="0" smtClean="0"/>
              <a:t>use </a:t>
            </a:r>
            <a:r>
              <a:rPr lang="en-US" sz="2600" dirty="0"/>
              <a:t>3 register operands</a:t>
            </a:r>
          </a:p>
          <a:p>
            <a:pPr lvl="1">
              <a:buFontTx/>
              <a:buChar char="-"/>
            </a:pPr>
            <a:r>
              <a:rPr lang="en-US" sz="2600" dirty="0" err="1">
                <a:latin typeface="Courier New" pitchFamily="49" charset="0"/>
              </a:rPr>
              <a:t>lw</a:t>
            </a:r>
            <a:r>
              <a:rPr lang="en-US" sz="2600" dirty="0"/>
              <a:t>, </a:t>
            </a:r>
            <a:r>
              <a:rPr lang="en-US" sz="2600" dirty="0" err="1">
                <a:latin typeface="Courier New" pitchFamily="49" charset="0"/>
              </a:rPr>
              <a:t>sw</a:t>
            </a:r>
            <a:r>
              <a:rPr lang="en-US" sz="2600" dirty="0"/>
              <a:t>: </a:t>
            </a:r>
            <a:r>
              <a:rPr lang="en-US" sz="2600" dirty="0" smtClean="0"/>
              <a:t>      use </a:t>
            </a:r>
            <a:r>
              <a:rPr lang="en-US" sz="2600" dirty="0"/>
              <a:t>2 register operands and a constant</a:t>
            </a:r>
          </a:p>
          <a:p>
            <a:r>
              <a:rPr lang="en-US" dirty="0"/>
              <a:t>Number of instruction formats kept small</a:t>
            </a:r>
          </a:p>
          <a:p>
            <a:pPr lvl="1">
              <a:buFontTx/>
              <a:buChar char="-"/>
            </a:pPr>
            <a:r>
              <a:rPr lang="en-US" sz="3200" dirty="0"/>
              <a:t>to adhere to design principles 1 and 3 (simplicity favors regularity and smaller is faster).</a:t>
            </a:r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1800" dirty="0"/>
          </a:p>
          <a:p>
            <a:endParaRPr lang="en-US" sz="2400" dirty="0"/>
          </a:p>
          <a:p>
            <a:pPr>
              <a:buFontTx/>
              <a:buNone/>
            </a:pPr>
            <a:endParaRPr lang="en-US" sz="1800" dirty="0"/>
          </a:p>
        </p:txBody>
      </p:sp>
      <p:sp>
        <p:nvSpPr>
          <p:cNvPr id="10332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322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Design Principle 4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8341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42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42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and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smtClean="0">
                <a:latin typeface="+mj-lt"/>
                <a:cs typeface="Arial" charset="0"/>
              </a:rPr>
              <a:t>use constants </a:t>
            </a:r>
            <a:r>
              <a:rPr lang="en-US" sz="2400" dirty="0">
                <a:latin typeface="+mj-lt"/>
                <a:cs typeface="Arial" charset="0"/>
              </a:rPr>
              <a:t>or </a:t>
            </a:r>
            <a:r>
              <a:rPr lang="en-US" sz="2400" i="1" dirty="0" err="1">
                <a:latin typeface="+mj-lt"/>
                <a:cs typeface="Arial" charset="0"/>
              </a:rPr>
              <a:t>immediates</a:t>
            </a:r>
            <a:endParaRPr lang="en-US" sz="24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i="1" dirty="0" smtClean="0">
                <a:latin typeface="+mj-lt"/>
                <a:cs typeface="Arial" charset="0"/>
              </a:rPr>
              <a:t>immediate</a:t>
            </a:r>
            <a:r>
              <a:rPr lang="en-US" sz="2400" dirty="0" smtClean="0">
                <a:latin typeface="+mj-lt"/>
                <a:cs typeface="Arial" charset="0"/>
              </a:rPr>
              <a:t>ly </a:t>
            </a:r>
            <a:r>
              <a:rPr lang="en-US" sz="2400" dirty="0">
                <a:latin typeface="+mj-lt"/>
                <a:cs typeface="Arial" charset="0"/>
              </a:rPr>
              <a:t>available from </a:t>
            </a:r>
            <a:r>
              <a:rPr lang="en-US" sz="2400" dirty="0" smtClean="0">
                <a:latin typeface="+mj-lt"/>
                <a:cs typeface="Arial" charset="0"/>
              </a:rPr>
              <a:t>instruction</a:t>
            </a:r>
            <a:endParaRPr lang="en-US" sz="24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16-bit two’s complement number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err="1" smtClean="0">
                <a:latin typeface="Courier New" pitchFamily="49" charset="0"/>
                <a:cs typeface="Arial" charset="0"/>
              </a:rPr>
              <a:t>addi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: </a:t>
            </a:r>
            <a:r>
              <a:rPr lang="en-US" sz="2400" dirty="0" smtClean="0">
                <a:latin typeface="+mj-lt"/>
                <a:cs typeface="Arial" charset="0"/>
              </a:rPr>
              <a:t>add immediate</a:t>
            </a:r>
            <a:endParaRPr lang="en-US" sz="24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+mj-lt"/>
                <a:cs typeface="Arial" charset="0"/>
              </a:rPr>
              <a:t>Subtract </a:t>
            </a:r>
            <a:r>
              <a:rPr lang="en-US" sz="2400" dirty="0">
                <a:latin typeface="+mj-lt"/>
                <a:cs typeface="Arial" charset="0"/>
              </a:rPr>
              <a:t>immediate (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subi</a:t>
            </a:r>
            <a:r>
              <a:rPr lang="en-US" sz="2400" dirty="0">
                <a:latin typeface="+mj-lt"/>
                <a:cs typeface="Arial" charset="0"/>
              </a:rPr>
              <a:t>) necessary?</a:t>
            </a:r>
          </a:p>
        </p:txBody>
      </p:sp>
      <p:sp>
        <p:nvSpPr>
          <p:cNvPr id="103424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43000" y="3581400"/>
            <a:ext cx="3657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20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a + 4;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b = a – 12;</a:t>
            </a:r>
          </a:p>
        </p:txBody>
      </p:sp>
      <p:sp>
        <p:nvSpPr>
          <p:cNvPr id="1034247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800600" y="3581400"/>
            <a:ext cx="3962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a, $s1 =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dirty="0">
                <a:latin typeface="Courier New" pitchFamily="49" charset="0"/>
                <a:cs typeface="Arial" charset="0"/>
              </a:rPr>
              <a:t> $s0, $s0, 4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dirty="0">
                <a:latin typeface="Courier New" pitchFamily="49" charset="0"/>
                <a:cs typeface="Arial" charset="0"/>
              </a:rPr>
              <a:t> $s1, $s0, -12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Operands: Constants/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Immediates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2832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9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7620000" cy="5181600"/>
          </a:xfrm>
        </p:spPr>
        <p:txBody>
          <a:bodyPr>
            <a:noAutofit/>
          </a:bodyPr>
          <a:lstStyle/>
          <a:p>
            <a:r>
              <a:rPr lang="en-US" dirty="0"/>
              <a:t>Binary representation of instructions</a:t>
            </a:r>
          </a:p>
          <a:p>
            <a:r>
              <a:rPr lang="en-US" dirty="0" smtClean="0"/>
              <a:t>Computers </a:t>
            </a:r>
            <a:r>
              <a:rPr lang="en-US" dirty="0"/>
              <a:t>only understand 1’s and 0’s</a:t>
            </a:r>
          </a:p>
          <a:p>
            <a:r>
              <a:rPr lang="en-US" dirty="0" smtClean="0"/>
              <a:t>32-bit </a:t>
            </a:r>
            <a:r>
              <a:rPr lang="en-US" dirty="0"/>
              <a:t>instructions </a:t>
            </a:r>
          </a:p>
          <a:p>
            <a:pPr lvl="1"/>
            <a:r>
              <a:rPr lang="en-US" sz="2600" dirty="0"/>
              <a:t>S</a:t>
            </a:r>
            <a:r>
              <a:rPr lang="en-US" sz="2600" dirty="0" smtClean="0"/>
              <a:t>implicity </a:t>
            </a:r>
            <a:r>
              <a:rPr lang="en-US" sz="2600" dirty="0"/>
              <a:t>favors regularity: 32-bit data </a:t>
            </a:r>
            <a:r>
              <a:rPr lang="en-US" sz="2600" dirty="0" smtClean="0"/>
              <a:t>&amp; instructions</a:t>
            </a:r>
            <a:endParaRPr lang="en-US" sz="2600" dirty="0"/>
          </a:p>
          <a:p>
            <a:r>
              <a:rPr lang="en-US" dirty="0" smtClean="0"/>
              <a:t>3 instruction </a:t>
            </a:r>
            <a:r>
              <a:rPr lang="en-US" dirty="0"/>
              <a:t>formats:</a:t>
            </a:r>
          </a:p>
          <a:p>
            <a:pPr lvl="1"/>
            <a:r>
              <a:rPr lang="en-US" sz="2600" b="1" dirty="0">
                <a:solidFill>
                  <a:srgbClr val="0070C0"/>
                </a:solidFill>
              </a:rPr>
              <a:t>R-Type:</a:t>
            </a:r>
            <a:r>
              <a:rPr lang="en-US" sz="2600" dirty="0"/>
              <a:t>	register operands</a:t>
            </a:r>
            <a:endParaRPr lang="en-US" sz="2600" dirty="0">
              <a:solidFill>
                <a:schemeClr val="accent2"/>
              </a:solidFill>
            </a:endParaRPr>
          </a:p>
          <a:p>
            <a:pPr lvl="1"/>
            <a:r>
              <a:rPr lang="en-US" sz="2600" b="1" dirty="0">
                <a:solidFill>
                  <a:srgbClr val="0070C0"/>
                </a:solidFill>
              </a:rPr>
              <a:t>I-Type:</a:t>
            </a:r>
            <a:r>
              <a:rPr lang="en-US" sz="2600" dirty="0"/>
              <a:t>	immediate operand</a:t>
            </a:r>
            <a:endParaRPr lang="en-US" sz="2600" dirty="0">
              <a:solidFill>
                <a:schemeClr val="accent2"/>
              </a:solidFill>
            </a:endParaRPr>
          </a:p>
          <a:p>
            <a:pPr lvl="1"/>
            <a:r>
              <a:rPr lang="en-US" sz="2600" b="1" dirty="0">
                <a:solidFill>
                  <a:srgbClr val="0070C0"/>
                </a:solidFill>
              </a:rPr>
              <a:t>J-Type:</a:t>
            </a:r>
            <a:r>
              <a:rPr lang="en-US" sz="2600" dirty="0">
                <a:solidFill>
                  <a:srgbClr val="0070C0"/>
                </a:solidFill>
              </a:rPr>
              <a:t>	</a:t>
            </a:r>
            <a:r>
              <a:rPr lang="en-US" sz="2600" dirty="0"/>
              <a:t>for jumping </a:t>
            </a:r>
            <a:r>
              <a:rPr lang="en-US" sz="2600" dirty="0" smtClean="0"/>
              <a:t>(discuss </a:t>
            </a:r>
            <a:r>
              <a:rPr lang="en-US" sz="2600" dirty="0"/>
              <a:t>later)</a:t>
            </a:r>
            <a:endParaRPr lang="en-US" sz="2600" dirty="0">
              <a:solidFill>
                <a:schemeClr val="accent2"/>
              </a:solidFill>
            </a:endParaRPr>
          </a:p>
        </p:txBody>
      </p:sp>
      <p:sp>
        <p:nvSpPr>
          <p:cNvPr id="103526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Machine Language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9874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629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9777246"/>
              </p:ext>
            </p:extLst>
          </p:nvPr>
        </p:nvGraphicFramePr>
        <p:xfrm>
          <a:off x="1828800" y="4724400"/>
          <a:ext cx="5921375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4" name="VISIO" r:id="rId7" imgW="2089800" imgH="539640" progId="Visio.Drawing.6">
                  <p:embed/>
                </p:oleObj>
              </mc:Choice>
              <mc:Fallback>
                <p:oleObj name="VISIO" r:id="rId7" imgW="2089800" imgH="539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724400"/>
                        <a:ext cx="5921375" cy="146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29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i="1" dirty="0">
                <a:latin typeface="+mj-lt"/>
                <a:cs typeface="Arial" charset="0"/>
              </a:rPr>
              <a:t>Register-type</a:t>
            </a:r>
            <a:endParaRPr lang="en-US" sz="24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3 register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rt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latin typeface="+mj-lt"/>
                <a:cs typeface="Arial" charset="0"/>
              </a:rPr>
              <a:t>source registers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rd</a:t>
            </a:r>
            <a:r>
              <a:rPr lang="en-US" sz="2000" dirty="0">
                <a:latin typeface="Times New Roman" pitchFamily="18" charset="0"/>
                <a:cs typeface="Arial" charset="0"/>
              </a:rPr>
              <a:t>:	</a:t>
            </a:r>
            <a:r>
              <a:rPr lang="en-US" sz="2000" dirty="0">
                <a:latin typeface="+mj-lt"/>
                <a:cs typeface="Arial" charset="0"/>
              </a:rPr>
              <a:t>destination register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latin typeface="+mj-lt"/>
                <a:cs typeface="Arial" charset="0"/>
              </a:rPr>
              <a:t>the </a:t>
            </a:r>
            <a:r>
              <a:rPr lang="en-US" sz="2000" i="1" dirty="0">
                <a:latin typeface="+mj-lt"/>
                <a:cs typeface="Arial" charset="0"/>
              </a:rPr>
              <a:t>operation code</a:t>
            </a:r>
            <a:r>
              <a:rPr lang="en-US" sz="2000" dirty="0">
                <a:latin typeface="+mj-lt"/>
                <a:cs typeface="Arial" charset="0"/>
              </a:rPr>
              <a:t> or </a:t>
            </a:r>
            <a:r>
              <a:rPr lang="en-US" sz="2000" i="1" dirty="0" err="1">
                <a:latin typeface="+mj-lt"/>
                <a:cs typeface="Arial" charset="0"/>
              </a:rPr>
              <a:t>opcode</a:t>
            </a:r>
            <a:r>
              <a:rPr lang="en-US" sz="2000" i="1" dirty="0">
                <a:latin typeface="+mj-lt"/>
                <a:cs typeface="Arial" charset="0"/>
              </a:rPr>
              <a:t> </a:t>
            </a:r>
            <a:r>
              <a:rPr lang="en-US" sz="2000" dirty="0">
                <a:latin typeface="+mj-lt"/>
                <a:cs typeface="Arial" charset="0"/>
              </a:rPr>
              <a:t>(0 for R-type instructions)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funct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latin typeface="+mj-lt"/>
                <a:cs typeface="Arial" charset="0"/>
              </a:rPr>
              <a:t>the </a:t>
            </a:r>
            <a:r>
              <a:rPr lang="en-US" sz="2000" i="1" dirty="0">
                <a:latin typeface="+mj-lt"/>
                <a:cs typeface="Arial" charset="0"/>
              </a:rPr>
              <a:t>function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+mj-lt"/>
                <a:cs typeface="Arial" charset="0"/>
              </a:rPr>
              <a:t>			</a:t>
            </a:r>
            <a:r>
              <a:rPr lang="en-US" sz="2000" dirty="0" smtClean="0">
                <a:latin typeface="+mj-lt"/>
                <a:cs typeface="Arial" charset="0"/>
              </a:rPr>
              <a:t>with </a:t>
            </a:r>
            <a:r>
              <a:rPr lang="en-US" sz="2000" dirty="0" err="1" smtClean="0">
                <a:latin typeface="+mj-lt"/>
                <a:cs typeface="Arial" charset="0"/>
              </a:rPr>
              <a:t>opcode</a:t>
            </a:r>
            <a:r>
              <a:rPr lang="en-US" sz="2000" dirty="0" smtClean="0">
                <a:latin typeface="+mj-lt"/>
                <a:cs typeface="Arial" charset="0"/>
              </a:rPr>
              <a:t>, tells computer what </a:t>
            </a:r>
            <a:r>
              <a:rPr lang="en-US" sz="2000" dirty="0">
                <a:latin typeface="+mj-lt"/>
                <a:cs typeface="Arial" charset="0"/>
              </a:rPr>
              <a:t>operation to perform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shamt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latin typeface="+mj-lt"/>
                <a:cs typeface="Arial" charset="0"/>
              </a:rPr>
              <a:t>the </a:t>
            </a:r>
            <a:r>
              <a:rPr lang="en-US" sz="2000" i="1" dirty="0">
                <a:latin typeface="+mj-lt"/>
                <a:cs typeface="Arial" charset="0"/>
              </a:rPr>
              <a:t>shift amount</a:t>
            </a:r>
            <a:r>
              <a:rPr lang="en-US" sz="2000" dirty="0">
                <a:latin typeface="+mj-lt"/>
                <a:cs typeface="Arial" charset="0"/>
              </a:rPr>
              <a:t> for shift instructions, otherwise it’s 0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</p:txBody>
      </p:sp>
      <p:sp>
        <p:nvSpPr>
          <p:cNvPr id="103629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R-Type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2069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7316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2241670"/>
              </p:ext>
            </p:extLst>
          </p:nvPr>
        </p:nvGraphicFramePr>
        <p:xfrm>
          <a:off x="904875" y="1292225"/>
          <a:ext cx="3209925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14" name="VISIO" r:id="rId9" imgW="1235880" imgH="590760" progId="Visio.Drawing.6">
                  <p:embed/>
                </p:oleObj>
              </mc:Choice>
              <mc:Fallback>
                <p:oleObj name="VISIO" r:id="rId9" imgW="1235880" imgH="590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292225"/>
                        <a:ext cx="3209925" cy="146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317" name="Object 5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27743349"/>
              </p:ext>
            </p:extLst>
          </p:nvPr>
        </p:nvGraphicFramePr>
        <p:xfrm>
          <a:off x="3733800" y="1292225"/>
          <a:ext cx="44196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15" name="VISIO" r:id="rId11" imgW="1617480" imgH="705240" progId="Visio.Drawing.6">
                  <p:embed/>
                </p:oleObj>
              </mc:Choice>
              <mc:Fallback>
                <p:oleObj name="VISIO" r:id="rId11" imgW="1617480" imgH="705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92225"/>
                        <a:ext cx="4419600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322" name="Object 10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128538032"/>
              </p:ext>
            </p:extLst>
          </p:nvPr>
        </p:nvGraphicFramePr>
        <p:xfrm>
          <a:off x="1752600" y="3244850"/>
          <a:ext cx="6096000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16" name="VISIO" r:id="rId13" imgW="2221560" imgH="733320" progId="Visio.Drawing.6">
                  <p:embed/>
                </p:oleObj>
              </mc:Choice>
              <mc:Fallback>
                <p:oleObj name="VISIO" r:id="rId13" imgW="2221560" imgH="733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44850"/>
                        <a:ext cx="6096000" cy="201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314" name="Rectangle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7321" name="Text Box 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05000" y="5470525"/>
            <a:ext cx="5410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</a:rPr>
              <a:t>Note</a:t>
            </a:r>
            <a:r>
              <a:rPr lang="en-US" sz="2000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2000" dirty="0">
                <a:latin typeface="+mj-lt"/>
              </a:rPr>
              <a:t>the order of registers in the assembly code:   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                    </a:t>
            </a:r>
            <a:r>
              <a:rPr lang="en-US" sz="2000" dirty="0">
                <a:latin typeface="Courier New" pitchFamily="49" charset="0"/>
              </a:rPr>
              <a:t>add </a:t>
            </a:r>
            <a:r>
              <a:rPr lang="en-US" sz="2000" dirty="0" err="1">
                <a:latin typeface="Courier New" pitchFamily="49" charset="0"/>
              </a:rPr>
              <a:t>rd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rs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rt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R-Type Examples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5736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8341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66173248"/>
              </p:ext>
            </p:extLst>
          </p:nvPr>
        </p:nvGraphicFramePr>
        <p:xfrm>
          <a:off x="1143000" y="4419600"/>
          <a:ext cx="7239000" cy="168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82" name="VISIO" r:id="rId7" imgW="2089800" imgH="510120" progId="Visio.Drawing.6">
                  <p:embed/>
                </p:oleObj>
              </mc:Choice>
              <mc:Fallback>
                <p:oleObj name="VISIO" r:id="rId7" imgW="2089800" imgH="510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419600"/>
                        <a:ext cx="7239000" cy="168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33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834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i="1" dirty="0">
                <a:latin typeface="+mj-lt"/>
                <a:cs typeface="Arial" charset="0"/>
              </a:rPr>
              <a:t>Immediate-type</a:t>
            </a:r>
            <a:endParaRPr lang="en-US" sz="24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3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rt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latin typeface="+mj-lt"/>
                <a:cs typeface="Arial" charset="0"/>
              </a:rPr>
              <a:t>register operands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imm</a:t>
            </a:r>
            <a:r>
              <a:rPr lang="en-US" sz="2000" dirty="0">
                <a:latin typeface="Times New Roman" pitchFamily="18" charset="0"/>
                <a:cs typeface="Arial" charset="0"/>
              </a:rPr>
              <a:t>:	</a:t>
            </a:r>
            <a:r>
              <a:rPr lang="en-US" sz="2000" dirty="0">
                <a:latin typeface="+mj-lt"/>
                <a:cs typeface="Arial" charset="0"/>
              </a:rPr>
              <a:t>16-bit two’s complement immediate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latin typeface="+mj-lt"/>
                <a:cs typeface="Arial" charset="0"/>
              </a:rPr>
              <a:t>the </a:t>
            </a:r>
            <a:r>
              <a:rPr lang="en-US" sz="2000" dirty="0" err="1">
                <a:latin typeface="+mj-lt"/>
                <a:cs typeface="Arial" charset="0"/>
              </a:rPr>
              <a:t>opcode</a:t>
            </a:r>
            <a:endParaRPr lang="en-US" sz="2000" dirty="0">
              <a:latin typeface="+mj-lt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Simplicity favors regularity: all instructions have </a:t>
            </a:r>
            <a:r>
              <a:rPr lang="en-US" sz="2000" dirty="0" err="1">
                <a:latin typeface="+mj-lt"/>
                <a:cs typeface="Arial" charset="0"/>
              </a:rPr>
              <a:t>opcode</a:t>
            </a:r>
            <a:endParaRPr lang="en-US" sz="2000" dirty="0">
              <a:latin typeface="+mj-lt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Operation is completely determined by </a:t>
            </a:r>
            <a:r>
              <a:rPr lang="en-US" sz="2000" dirty="0" err="1" smtClean="0">
                <a:latin typeface="+mj-lt"/>
                <a:cs typeface="Arial" charset="0"/>
              </a:rPr>
              <a:t>opcode</a:t>
            </a:r>
            <a:endParaRPr lang="en-US" sz="20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I-Type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3868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364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38448025"/>
              </p:ext>
            </p:extLst>
          </p:nvPr>
        </p:nvGraphicFramePr>
        <p:xfrm>
          <a:off x="1828800" y="1066800"/>
          <a:ext cx="5943600" cy="254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34" name="VISIO" r:id="rId7" imgW="2481840" imgH="1062360" progId="Visio.Drawing.6">
                  <p:embed/>
                </p:oleObj>
              </mc:Choice>
              <mc:Fallback>
                <p:oleObj name="VISIO" r:id="rId7" imgW="2481840" imgH="1062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066800"/>
                        <a:ext cx="5943600" cy="254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9366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48288417"/>
              </p:ext>
            </p:extLst>
          </p:nvPr>
        </p:nvGraphicFramePr>
        <p:xfrm>
          <a:off x="3657600" y="3598863"/>
          <a:ext cx="5257800" cy="249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35" name="VISIO" r:id="rId9" imgW="2296800" imgH="1090440" progId="Visio.Drawing.6">
                  <p:embed/>
                </p:oleObj>
              </mc:Choice>
              <mc:Fallback>
                <p:oleObj name="VISIO" r:id="rId9" imgW="2296800" imgH="1090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598863"/>
                        <a:ext cx="5257800" cy="2497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367" name="Text Box 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3789363"/>
            <a:ext cx="3200400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0070C0"/>
                </a:solidFill>
                <a:latin typeface="+mj-lt"/>
              </a:rPr>
              <a:t>Note</a:t>
            </a:r>
            <a:r>
              <a:rPr lang="en-US" sz="18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800" dirty="0">
                <a:latin typeface="+mj-lt"/>
              </a:rPr>
              <a:t>the differing order of registers in </a:t>
            </a:r>
            <a:r>
              <a:rPr lang="en-US" sz="1800" dirty="0" smtClean="0">
                <a:latin typeface="+mj-lt"/>
              </a:rPr>
              <a:t>assembly </a:t>
            </a:r>
            <a:r>
              <a:rPr lang="en-US" sz="1800" dirty="0">
                <a:latin typeface="+mj-lt"/>
              </a:rPr>
              <a:t>and machine codes: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pitchFamily="49" charset="0"/>
              </a:rPr>
              <a:t>addi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rs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imm</a:t>
            </a:r>
            <a:endParaRPr lang="en-US" sz="1800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pitchFamily="49" charset="0"/>
              </a:rPr>
              <a:t>lw</a:t>
            </a: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imm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rs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pitchFamily="49" charset="0"/>
              </a:rPr>
              <a:t>sw</a:t>
            </a: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imm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rs</a:t>
            </a:r>
            <a:r>
              <a:rPr lang="en-US" sz="1800" dirty="0">
                <a:latin typeface="Courier New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I-Type Examples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14694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0389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53678252"/>
              </p:ext>
            </p:extLst>
          </p:nvPr>
        </p:nvGraphicFramePr>
        <p:xfrm>
          <a:off x="1066800" y="2971800"/>
          <a:ext cx="7620000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30" name="VISIO" r:id="rId6" imgW="2089800" imgH="517680" progId="Visio.Drawing.6">
                  <p:embed/>
                </p:oleObj>
              </mc:Choice>
              <mc:Fallback>
                <p:oleObj name="VISIO" r:id="rId6" imgW="2089800" imgH="517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71800"/>
                        <a:ext cx="7620000" cy="188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390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i="1" dirty="0">
                <a:latin typeface="+mj-lt"/>
                <a:cs typeface="Arial" charset="0"/>
              </a:rPr>
              <a:t>Jump-type</a:t>
            </a:r>
            <a:endParaRPr lang="en-US" sz="32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26-bit address operand 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addr</a:t>
            </a:r>
            <a:r>
              <a:rPr lang="en-US" sz="3200" dirty="0">
                <a:latin typeface="+mj-lt"/>
                <a:cs typeface="Arial" charset="0"/>
              </a:rPr>
              <a:t>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Used for jump instructions (</a:t>
            </a:r>
            <a:r>
              <a:rPr lang="en-US" sz="3200" dirty="0">
                <a:latin typeface="Courier New" pitchFamily="49" charset="0"/>
                <a:cs typeface="Arial" charset="0"/>
              </a:rPr>
              <a:t>j</a:t>
            </a:r>
            <a:r>
              <a:rPr lang="en-US" sz="3200" dirty="0">
                <a:latin typeface="+mj-lt"/>
                <a:cs typeface="Arial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Machine Language: J-Type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3363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143000"/>
            <a:ext cx="76962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Instructions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commands </a:t>
            </a:r>
            <a:r>
              <a:rPr lang="en-US" dirty="0"/>
              <a:t>in a computer’s language</a:t>
            </a:r>
          </a:p>
          <a:p>
            <a:pPr lvl="1">
              <a:lnSpc>
                <a:spcPct val="90000"/>
              </a:lnSpc>
            </a:pPr>
            <a:r>
              <a:rPr lang="en-US" sz="2600" b="1" dirty="0" smtClean="0">
                <a:solidFill>
                  <a:srgbClr val="0070C0"/>
                </a:solidFill>
              </a:rPr>
              <a:t>Assembly </a:t>
            </a:r>
            <a:r>
              <a:rPr lang="en-US" sz="2600" b="1" dirty="0">
                <a:solidFill>
                  <a:srgbClr val="0070C0"/>
                </a:solidFill>
              </a:rPr>
              <a:t>language: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/>
              <a:t>human-readable format of instructions</a:t>
            </a:r>
          </a:p>
          <a:p>
            <a:pPr lvl="1">
              <a:lnSpc>
                <a:spcPct val="90000"/>
              </a:lnSpc>
            </a:pPr>
            <a:r>
              <a:rPr lang="en-US" sz="2600" b="1" dirty="0">
                <a:solidFill>
                  <a:srgbClr val="0070C0"/>
                </a:solidFill>
              </a:rPr>
              <a:t>Machine language: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/>
              <a:t>computer-readable format (1’s and 0’s)</a:t>
            </a:r>
          </a:p>
          <a:p>
            <a:pPr>
              <a:lnSpc>
                <a:spcPct val="90000"/>
              </a:lnSpc>
            </a:pPr>
            <a:r>
              <a:rPr lang="en-US" b="1" dirty="0"/>
              <a:t>MIPS</a:t>
            </a:r>
            <a:r>
              <a:rPr lang="en-US" dirty="0"/>
              <a:t> architecture: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Developed by John Hennessy and his colleagues at Stanford and in the 1980’s.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Used in many commercial systems, including Silicon Graphics, Nintendo, and Cisco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 smtClean="0"/>
              <a:t>  Once </a:t>
            </a:r>
            <a:r>
              <a:rPr lang="en-US" sz="2200" dirty="0"/>
              <a:t>you’ve learned one architecture, it’s easy to learn </a:t>
            </a:r>
            <a:r>
              <a:rPr lang="en-US" sz="2200" dirty="0" smtClean="0"/>
              <a:t>others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Assembly Language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943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9235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26619438"/>
              </p:ext>
            </p:extLst>
          </p:nvPr>
        </p:nvGraphicFramePr>
        <p:xfrm>
          <a:off x="1600200" y="1219200"/>
          <a:ext cx="6096000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07" name="VISIO" r:id="rId8" imgW="2089800" imgH="539640" progId="Visio.Drawing.6">
                  <p:embed/>
                </p:oleObj>
              </mc:Choice>
              <mc:Fallback>
                <p:oleObj name="VISIO" r:id="rId8" imgW="2089800" imgH="539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19200"/>
                        <a:ext cx="6096000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9236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66669976"/>
              </p:ext>
            </p:extLst>
          </p:nvPr>
        </p:nvGraphicFramePr>
        <p:xfrm>
          <a:off x="1600200" y="2819400"/>
          <a:ext cx="617220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08" name="VISIO" r:id="rId10" imgW="2089800" imgH="510120" progId="Visio.Drawing.6">
                  <p:embed/>
                </p:oleObj>
              </mc:Choice>
              <mc:Fallback>
                <p:oleObj name="VISIO" r:id="rId10" imgW="2089800" imgH="510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19400"/>
                        <a:ext cx="6172200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9239" name="Object 7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397376515"/>
              </p:ext>
            </p:extLst>
          </p:nvPr>
        </p:nvGraphicFramePr>
        <p:xfrm>
          <a:off x="1600200" y="4408488"/>
          <a:ext cx="6172200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09" name="VISIO" r:id="rId12" imgW="2089800" imgH="517680" progId="Visio.Drawing.6">
                  <p:embed/>
                </p:oleObj>
              </mc:Choice>
              <mc:Fallback>
                <p:oleObj name="VISIO" r:id="rId12" imgW="2089800" imgH="517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408488"/>
                        <a:ext cx="6172200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9238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Review: Instruction Formats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7290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4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32-bit instructions </a:t>
            </a:r>
            <a:r>
              <a:rPr lang="en-US" sz="3200" dirty="0" smtClean="0">
                <a:latin typeface="+mj-lt"/>
                <a:cs typeface="Arial" charset="0"/>
              </a:rPr>
              <a:t>&amp; data </a:t>
            </a:r>
            <a:r>
              <a:rPr lang="en-US" sz="3200" dirty="0">
                <a:latin typeface="+mj-lt"/>
                <a:cs typeface="Arial" charset="0"/>
              </a:rPr>
              <a:t>stored in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Sequence of instructions: only difference between two </a:t>
            </a:r>
            <a:r>
              <a:rPr lang="en-US" sz="3200" dirty="0" smtClean="0">
                <a:latin typeface="+mj-lt"/>
                <a:cs typeface="Arial" charset="0"/>
              </a:rPr>
              <a:t>applications</a:t>
            </a:r>
            <a:endParaRPr lang="en-US" sz="32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To run a new program: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No rewiring required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Simply store new program in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+mj-lt"/>
                <a:cs typeface="Arial" charset="0"/>
              </a:rPr>
              <a:t>Program Execution:</a:t>
            </a:r>
            <a:endParaRPr lang="en-US" sz="3200" dirty="0">
              <a:latin typeface="+mj-lt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+mj-lt"/>
                <a:cs typeface="Arial" charset="0"/>
              </a:rPr>
              <a:t>Processor </a:t>
            </a:r>
            <a:r>
              <a:rPr lang="en-US" sz="2600" i="1" dirty="0" smtClean="0">
                <a:latin typeface="+mj-lt"/>
                <a:cs typeface="Arial" charset="0"/>
              </a:rPr>
              <a:t>fetches</a:t>
            </a:r>
            <a:r>
              <a:rPr lang="en-US" sz="2600" dirty="0" smtClean="0">
                <a:latin typeface="+mj-lt"/>
                <a:cs typeface="Arial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(reads) </a:t>
            </a:r>
            <a:r>
              <a:rPr lang="en-US" sz="2600" dirty="0" smtClean="0">
                <a:latin typeface="+mj-lt"/>
                <a:cs typeface="Arial" charset="0"/>
              </a:rPr>
              <a:t>instructions </a:t>
            </a:r>
            <a:r>
              <a:rPr lang="en-US" sz="2600" dirty="0">
                <a:latin typeface="+mj-lt"/>
                <a:cs typeface="Arial" charset="0"/>
              </a:rPr>
              <a:t>from memory in sequence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+mj-lt"/>
                <a:cs typeface="Arial" charset="0"/>
              </a:rPr>
              <a:t>Processor performs </a:t>
            </a:r>
            <a:r>
              <a:rPr lang="en-US" sz="2600" dirty="0">
                <a:latin typeface="+mj-lt"/>
                <a:cs typeface="Arial" charset="0"/>
              </a:rPr>
              <a:t>the specified </a:t>
            </a:r>
            <a:r>
              <a:rPr lang="en-US" sz="2600" dirty="0" smtClean="0">
                <a:latin typeface="+mj-lt"/>
                <a:cs typeface="Arial" charset="0"/>
              </a:rPr>
              <a:t>operation</a:t>
            </a:r>
            <a:endParaRPr lang="en-US" sz="2600" dirty="0">
              <a:latin typeface="+mj-lt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Power of the Stored Program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7255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2245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28719113"/>
              </p:ext>
            </p:extLst>
          </p:nvPr>
        </p:nvGraphicFramePr>
        <p:xfrm>
          <a:off x="1600200" y="1066800"/>
          <a:ext cx="4516437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9" name="VISIO" r:id="rId8" imgW="2286000" imgH="2776680" progId="Visio.Drawing.6">
                  <p:embed/>
                </p:oleObj>
              </mc:Choice>
              <mc:Fallback>
                <p:oleObj name="VISIO" r:id="rId8" imgW="2286000" imgH="2776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066800"/>
                        <a:ext cx="4516437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224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2244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The Stored Program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72200" y="3352800"/>
            <a:ext cx="2895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 smtClean="0">
                <a:latin typeface="+mj-lt"/>
                <a:cs typeface="Arial" charset="0"/>
              </a:rPr>
              <a:t>Program Counter (PC):</a:t>
            </a:r>
            <a:r>
              <a:rPr lang="en-US" sz="2600" dirty="0" smtClean="0">
                <a:latin typeface="+mj-lt"/>
                <a:cs typeface="Arial" charset="0"/>
              </a:rPr>
              <a:t> keeps track of current instruction</a:t>
            </a:r>
            <a:endParaRPr lang="en-US" sz="2600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472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404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5971324"/>
              </p:ext>
            </p:extLst>
          </p:nvPr>
        </p:nvGraphicFramePr>
        <p:xfrm>
          <a:off x="762000" y="4082455"/>
          <a:ext cx="8305800" cy="1708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02" name="VISIO" r:id="rId6" imgW="4672080" imgH="962280" progId="Visio.Drawing.6">
                  <p:embed/>
                </p:oleObj>
              </mc:Choice>
              <mc:Fallback>
                <p:oleObj name="VISIO" r:id="rId6" imgW="4672080" imgH="962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082455"/>
                        <a:ext cx="8305800" cy="1708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03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Start with </a:t>
            </a:r>
            <a:r>
              <a:rPr lang="en-US" sz="3200" dirty="0" err="1" smtClean="0">
                <a:latin typeface="+mj-lt"/>
                <a:cs typeface="Arial" charset="0"/>
              </a:rPr>
              <a:t>opcode</a:t>
            </a:r>
            <a:r>
              <a:rPr lang="en-US" sz="3200" dirty="0" smtClean="0">
                <a:latin typeface="+mj-lt"/>
                <a:cs typeface="Arial" charset="0"/>
              </a:rPr>
              <a:t>: tells </a:t>
            </a:r>
            <a:r>
              <a:rPr lang="en-US" sz="3200" dirty="0">
                <a:latin typeface="+mj-lt"/>
                <a:cs typeface="Arial" charset="0"/>
              </a:rPr>
              <a:t>how to parse </a:t>
            </a:r>
            <a:r>
              <a:rPr lang="en-US" sz="3200" dirty="0" smtClean="0">
                <a:latin typeface="+mj-lt"/>
                <a:cs typeface="Arial" charset="0"/>
              </a:rPr>
              <a:t>rest</a:t>
            </a:r>
            <a:endParaRPr lang="en-US" sz="32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If </a:t>
            </a:r>
            <a:r>
              <a:rPr lang="en-US" sz="3200" dirty="0" err="1">
                <a:latin typeface="+mj-lt"/>
                <a:cs typeface="Arial" charset="0"/>
              </a:rPr>
              <a:t>opcode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dirty="0" smtClean="0">
                <a:latin typeface="+mj-lt"/>
                <a:cs typeface="Arial" charset="0"/>
              </a:rPr>
              <a:t>all </a:t>
            </a:r>
            <a:r>
              <a:rPr lang="en-US" sz="3200" dirty="0">
                <a:latin typeface="+mj-lt"/>
                <a:cs typeface="Arial" charset="0"/>
              </a:rPr>
              <a:t>0’s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R-type instruction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Function bits </a:t>
            </a:r>
            <a:r>
              <a:rPr lang="en-US" sz="2600" dirty="0" smtClean="0">
                <a:latin typeface="+mj-lt"/>
                <a:cs typeface="Arial" charset="0"/>
              </a:rPr>
              <a:t>tell operation </a:t>
            </a:r>
            <a:endParaRPr lang="en-US" sz="26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+mj-lt"/>
                <a:cs typeface="Arial" charset="0"/>
              </a:rPr>
              <a:t>Otherwise</a:t>
            </a:r>
            <a:endParaRPr lang="en-US" sz="3200" dirty="0">
              <a:latin typeface="+mj-lt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+mj-lt"/>
                <a:cs typeface="Arial" charset="0"/>
              </a:rPr>
              <a:t>opcode</a:t>
            </a:r>
            <a:r>
              <a:rPr lang="en-US" sz="2600" dirty="0">
                <a:latin typeface="+mj-lt"/>
                <a:cs typeface="Arial" charset="0"/>
              </a:rPr>
              <a:t> tells </a:t>
            </a:r>
            <a:r>
              <a:rPr lang="en-US" sz="2600" dirty="0" smtClean="0">
                <a:latin typeface="+mj-lt"/>
                <a:cs typeface="Arial" charset="0"/>
              </a:rPr>
              <a:t>operation</a:t>
            </a:r>
            <a:endParaRPr lang="en-US" sz="2600" dirty="0"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Interpreting Machine Code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6091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High-level languages: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e.g., C, Java, Python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Written at </a:t>
            </a:r>
            <a:r>
              <a:rPr lang="en-US" sz="2600" dirty="0" smtClean="0">
                <a:latin typeface="+mj-lt"/>
                <a:cs typeface="Arial" charset="0"/>
              </a:rPr>
              <a:t>higher level of abstraction</a:t>
            </a:r>
            <a:endParaRPr lang="en-US" sz="26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Common high-level software constructs: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if/else statements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for loops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while loops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+mj-lt"/>
                <a:cs typeface="Arial" charset="0"/>
              </a:rPr>
              <a:t>arrays</a:t>
            </a:r>
            <a:endParaRPr lang="en-US" sz="2600" dirty="0">
              <a:latin typeface="+mj-lt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+mj-lt"/>
                <a:cs typeface="Arial" charset="0"/>
              </a:rPr>
              <a:t>function calls</a:t>
            </a:r>
            <a:endParaRPr lang="en-US" sz="2600" dirty="0">
              <a:latin typeface="+mj-lt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Programming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6355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600200"/>
            <a:ext cx="4495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Wrote the first computer program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Her program calculated the Bernoulli numbers on Charles Babbage’s Analytical Engine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She was the </a:t>
            </a:r>
            <a:r>
              <a:rPr lang="en-US" sz="2800" dirty="0" smtClean="0">
                <a:latin typeface="+mj-lt"/>
                <a:cs typeface="Arial" charset="0"/>
              </a:rPr>
              <a:t>daughter </a:t>
            </a:r>
            <a:r>
              <a:rPr lang="en-US" sz="2800" dirty="0">
                <a:latin typeface="+mj-lt"/>
                <a:cs typeface="Arial" charset="0"/>
              </a:rPr>
              <a:t>of the poet Lord Byron</a:t>
            </a:r>
          </a:p>
        </p:txBody>
      </p:sp>
      <p:pic>
        <p:nvPicPr>
          <p:cNvPr id="1177604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00200"/>
            <a:ext cx="2808288" cy="392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Ada Lovelace, 1815-1852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9259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30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2311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000" b="1" dirty="0">
                <a:latin typeface="Courier New" pitchFamily="49" charset="0"/>
                <a:cs typeface="Arial" charset="0"/>
              </a:rPr>
              <a:t>and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>
                <a:latin typeface="Courier New" pitchFamily="49" charset="0"/>
                <a:cs typeface="Arial" charset="0"/>
              </a:rPr>
              <a:t>or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 err="1">
                <a:latin typeface="Courier New" pitchFamily="49" charset="0"/>
                <a:cs typeface="Arial" charset="0"/>
              </a:rPr>
              <a:t>xor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>
                <a:latin typeface="Courier New" pitchFamily="49" charset="0"/>
                <a:cs typeface="Arial" charset="0"/>
              </a:rPr>
              <a:t>nor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 smtClean="0">
                <a:latin typeface="Courier New" pitchFamily="49" charset="0"/>
                <a:cs typeface="Arial" charset="0"/>
              </a:rPr>
              <a:t>and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: </a:t>
            </a:r>
            <a:r>
              <a:rPr lang="en-US" sz="2200" dirty="0" smtClean="0">
                <a:latin typeface="+mj-lt"/>
                <a:cs typeface="Arial" charset="0"/>
              </a:rPr>
              <a:t>useful for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masking</a:t>
            </a:r>
            <a:r>
              <a:rPr lang="en-US" sz="2200" dirty="0" smtClean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200" dirty="0" smtClean="0">
                <a:latin typeface="+mj-lt"/>
                <a:cs typeface="Arial" charset="0"/>
              </a:rPr>
              <a:t>bits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 smtClean="0">
                <a:latin typeface="+mj-lt"/>
                <a:cs typeface="Arial" charset="0"/>
              </a:rPr>
              <a:t>Masking  all but the least significant byte of a value: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</a:pPr>
            <a:r>
              <a:rPr lang="en-US" sz="2200" dirty="0" smtClean="0">
                <a:latin typeface="+mj-lt"/>
                <a:cs typeface="Arial" charset="0"/>
              </a:rPr>
              <a:t>		0xF234012F AND 0x000000FF = 0x0000002F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 smtClean="0">
                <a:latin typeface="Courier New" pitchFamily="49" charset="0"/>
                <a:cs typeface="Arial" charset="0"/>
              </a:rPr>
              <a:t>or: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200" dirty="0" smtClean="0">
                <a:latin typeface="+mj-lt"/>
                <a:cs typeface="Arial" charset="0"/>
              </a:rPr>
              <a:t>useful for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combining</a:t>
            </a:r>
            <a:r>
              <a:rPr lang="en-US" sz="2200" dirty="0" smtClean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200" dirty="0" smtClean="0">
                <a:latin typeface="+mj-lt"/>
                <a:cs typeface="Arial" charset="0"/>
              </a:rPr>
              <a:t>bit fields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 smtClean="0">
                <a:latin typeface="+mj-lt"/>
                <a:cs typeface="Arial" charset="0"/>
              </a:rPr>
              <a:t>Combine 0xF2340000 with 0x000012BC: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</a:pPr>
            <a:r>
              <a:rPr lang="en-US" sz="2200" dirty="0" smtClean="0">
                <a:latin typeface="+mj-lt"/>
                <a:cs typeface="Arial" charset="0"/>
              </a:rPr>
              <a:t>		0xF2340000 OR 0x000012BC = 0xF23412BC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Arial" charset="0"/>
              </a:rPr>
              <a:t>nor: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200" dirty="0" smtClean="0">
                <a:latin typeface="+mj-lt"/>
                <a:cs typeface="Arial" charset="0"/>
              </a:rPr>
              <a:t>useful for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inverting</a:t>
            </a:r>
            <a:r>
              <a:rPr lang="en-US" sz="2200" dirty="0" smtClean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200" dirty="0" smtClean="0">
                <a:latin typeface="+mj-lt"/>
                <a:cs typeface="Arial" charset="0"/>
              </a:rPr>
              <a:t>bits: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 smtClean="0">
                <a:latin typeface="+mj-lt"/>
                <a:cs typeface="Arial" charset="0"/>
              </a:rPr>
              <a:t>A NOR $0 = NOT A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000" b="1" dirty="0" err="1" smtClean="0">
                <a:latin typeface="Courier New" pitchFamily="49" charset="0"/>
                <a:cs typeface="Arial" charset="0"/>
              </a:rPr>
              <a:t>andi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 err="1">
                <a:latin typeface="Courier New" pitchFamily="49" charset="0"/>
                <a:cs typeface="Arial" charset="0"/>
              </a:rPr>
              <a:t>ori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 err="1">
                <a:latin typeface="Courier New" pitchFamily="49" charset="0"/>
                <a:cs typeface="Arial" charset="0"/>
              </a:rPr>
              <a:t>xori</a:t>
            </a:r>
            <a:endParaRPr lang="en-US" sz="3000" b="1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+mj-lt"/>
                <a:cs typeface="Arial" charset="0"/>
              </a:rPr>
              <a:t>16-bit immediate is zero-extended (</a:t>
            </a:r>
            <a:r>
              <a:rPr lang="en-US" sz="2200" i="1" dirty="0">
                <a:latin typeface="+mj-lt"/>
                <a:cs typeface="Arial" charset="0"/>
              </a:rPr>
              <a:t>not</a:t>
            </a:r>
            <a:r>
              <a:rPr lang="en-US" sz="2200" dirty="0">
                <a:latin typeface="+mj-lt"/>
                <a:cs typeface="Arial" charset="0"/>
              </a:rPr>
              <a:t> sign-extended)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 err="1">
                <a:latin typeface="Courier New" pitchFamily="49" charset="0"/>
                <a:cs typeface="Arial" charset="0"/>
              </a:rPr>
              <a:t>nori</a:t>
            </a:r>
            <a:r>
              <a:rPr lang="en-US" sz="2200" dirty="0">
                <a:latin typeface="Times New Roman" pitchFamily="18" charset="0"/>
                <a:cs typeface="Arial" charset="0"/>
              </a:rPr>
              <a:t> </a:t>
            </a:r>
            <a:r>
              <a:rPr lang="en-US" sz="2200" dirty="0">
                <a:latin typeface="+mj-lt"/>
                <a:cs typeface="Arial" charset="0"/>
              </a:rPr>
              <a:t>not needed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9900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337" name="Object 9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46593684"/>
              </p:ext>
            </p:extLst>
          </p:nvPr>
        </p:nvGraphicFramePr>
        <p:xfrm>
          <a:off x="762000" y="1600200"/>
          <a:ext cx="8382000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5" name="VISIO" r:id="rId7" imgW="3618360" imgH="1536480" progId="Visio.Drawing.6">
                  <p:embed/>
                </p:oleObj>
              </mc:Choice>
              <mc:Fallback>
                <p:oleObj name="VISIO" r:id="rId7" imgW="3618360" imgH="1536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8382000" cy="356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333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333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 Example 1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9452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1509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43760754"/>
              </p:ext>
            </p:extLst>
          </p:nvPr>
        </p:nvGraphicFramePr>
        <p:xfrm>
          <a:off x="762000" y="1600200"/>
          <a:ext cx="8382000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9" name="VISIO" r:id="rId7" imgW="3618360" imgH="1536480" progId="Visio.Drawing.6">
                  <p:embed/>
                </p:oleObj>
              </mc:Choice>
              <mc:Fallback>
                <p:oleObj name="VISIO" r:id="rId7" imgW="3618360" imgH="1536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8382000" cy="356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150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150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 Example 1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7102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0502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73647595"/>
              </p:ext>
            </p:extLst>
          </p:nvPr>
        </p:nvGraphicFramePr>
        <p:xfrm>
          <a:off x="914400" y="2057400"/>
          <a:ext cx="8153400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3" name="VISIO" r:id="rId7" imgW="3757680" imgH="1365120" progId="Visio.Drawing.6">
                  <p:embed/>
                </p:oleObj>
              </mc:Choice>
              <mc:Fallback>
                <p:oleObj name="VISIO" r:id="rId7" imgW="3757680" imgH="1365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7400"/>
                        <a:ext cx="8153400" cy="296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499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050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 Example 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0737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95400"/>
            <a:ext cx="4953000" cy="4953000"/>
          </a:xfrm>
        </p:spPr>
        <p:txBody>
          <a:bodyPr/>
          <a:lstStyle/>
          <a:p>
            <a:r>
              <a:rPr lang="en-US" sz="2400" dirty="0"/>
              <a:t>President of Stanford University</a:t>
            </a:r>
          </a:p>
          <a:p>
            <a:r>
              <a:rPr lang="en-US" sz="2400" dirty="0"/>
              <a:t>Professor of Electrical Engineering and Computer Science at Stanford since 1977</a:t>
            </a:r>
          </a:p>
          <a:p>
            <a:r>
              <a:rPr lang="en-US" sz="2400" dirty="0" err="1"/>
              <a:t>Coinvented</a:t>
            </a:r>
            <a:r>
              <a:rPr lang="en-US" sz="2400" dirty="0"/>
              <a:t> the Reduced Instruction Set Computer (RISC</a:t>
            </a:r>
            <a:r>
              <a:rPr lang="en-US" sz="2400" dirty="0" smtClean="0"/>
              <a:t>) with David Patterson</a:t>
            </a:r>
            <a:endParaRPr lang="en-US" sz="2400" dirty="0"/>
          </a:p>
          <a:p>
            <a:r>
              <a:rPr lang="en-US" sz="2400" dirty="0"/>
              <a:t>Developed the MIPS architecture at Stanford in 1984 and cofounded MIPS Computer Systems </a:t>
            </a:r>
          </a:p>
          <a:p>
            <a:r>
              <a:rPr lang="en-US" sz="2400" dirty="0"/>
              <a:t>As of 2004, over 300 million MIPS microprocessors have been sold</a:t>
            </a:r>
          </a:p>
        </p:txBody>
      </p:sp>
      <p:pic>
        <p:nvPicPr>
          <p:cNvPr id="1175556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775" y="1466850"/>
            <a:ext cx="2689225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John Hennessy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453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3557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58203386"/>
              </p:ext>
            </p:extLst>
          </p:nvPr>
        </p:nvGraphicFramePr>
        <p:xfrm>
          <a:off x="914400" y="2057400"/>
          <a:ext cx="8153400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7" name="VISIO" r:id="rId7" imgW="3757680" imgH="1365120" progId="Visio.Drawing.6">
                  <p:embed/>
                </p:oleObj>
              </mc:Choice>
              <mc:Fallback>
                <p:oleObj name="VISIO" r:id="rId7" imgW="3757680" imgH="1365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7400"/>
                        <a:ext cx="8153400" cy="296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3555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355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 Example 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0738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496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49608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8534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+mj-lt"/>
                <a:cs typeface="Arial" charset="0"/>
              </a:rPr>
              <a:t>shift left logical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b="1" dirty="0">
                <a:latin typeface="+mj-lt"/>
                <a:cs typeface="Arial" charset="0"/>
              </a:rPr>
              <a:t>Example:</a:t>
            </a:r>
            <a:r>
              <a:rPr lang="en-US" sz="2200" dirty="0">
                <a:latin typeface="+mj-lt"/>
                <a:cs typeface="Arial" charset="0"/>
              </a:rPr>
              <a:t>  </a:t>
            </a:r>
            <a:r>
              <a:rPr lang="en-US" sz="22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2200" dirty="0">
                <a:latin typeface="Courier New" pitchFamily="49" charset="0"/>
                <a:cs typeface="Arial" charset="0"/>
              </a:rPr>
              <a:t> $t0, $t1, 5  # $t0 &lt;= $t1 &lt;&lt; 5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srl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+mj-lt"/>
                <a:cs typeface="Arial" charset="0"/>
              </a:rPr>
              <a:t>shift right logical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b="1" dirty="0">
                <a:latin typeface="+mj-lt"/>
                <a:cs typeface="Arial" charset="0"/>
              </a:rPr>
              <a:t>Example:</a:t>
            </a:r>
            <a:r>
              <a:rPr lang="en-US" sz="2200" dirty="0">
                <a:latin typeface="+mj-lt"/>
                <a:cs typeface="Arial" charset="0"/>
              </a:rPr>
              <a:t>  </a:t>
            </a:r>
            <a:r>
              <a:rPr lang="en-US" sz="2200" dirty="0" err="1">
                <a:latin typeface="Courier New" pitchFamily="49" charset="0"/>
                <a:cs typeface="Arial" charset="0"/>
              </a:rPr>
              <a:t>srl</a:t>
            </a:r>
            <a:r>
              <a:rPr lang="en-US" sz="2200" dirty="0">
                <a:latin typeface="Courier New" pitchFamily="49" charset="0"/>
                <a:cs typeface="Arial" charset="0"/>
              </a:rPr>
              <a:t> $t0, $t1, 5  # $t0 &lt;= $t1 &gt;&gt; 5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sra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+mj-lt"/>
                <a:cs typeface="Arial" charset="0"/>
              </a:rPr>
              <a:t>shift right arithmetic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b="1" dirty="0">
                <a:latin typeface="+mj-lt"/>
                <a:cs typeface="Arial" charset="0"/>
              </a:rPr>
              <a:t>Example:</a:t>
            </a:r>
            <a:r>
              <a:rPr lang="en-US" sz="2200" dirty="0">
                <a:latin typeface="+mj-lt"/>
                <a:cs typeface="Arial" charset="0"/>
              </a:rPr>
              <a:t>  </a:t>
            </a:r>
            <a:r>
              <a:rPr lang="en-US" sz="2200" dirty="0" err="1">
                <a:latin typeface="Courier New" pitchFamily="49" charset="0"/>
                <a:cs typeface="Arial" charset="0"/>
              </a:rPr>
              <a:t>sra</a:t>
            </a:r>
            <a:r>
              <a:rPr lang="en-US" sz="2200" dirty="0">
                <a:latin typeface="Courier New" pitchFamily="49" charset="0"/>
                <a:cs typeface="Arial" charset="0"/>
              </a:rPr>
              <a:t> $t0, $t1, 5  # $t0 &lt;= $t1 &gt;&gt;&gt; </a:t>
            </a:r>
            <a:r>
              <a:rPr lang="en-US" sz="2200" dirty="0" smtClean="0">
                <a:latin typeface="Courier New" pitchFamily="49" charset="0"/>
                <a:cs typeface="Arial" charset="0"/>
              </a:rPr>
              <a:t>5</a:t>
            </a:r>
            <a:endParaRPr lang="en-US" sz="2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Shift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8393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496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49608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143000"/>
            <a:ext cx="8534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 smtClean="0">
                <a:latin typeface="Courier New" pitchFamily="49" charset="0"/>
                <a:cs typeface="Arial" charset="0"/>
              </a:rPr>
              <a:t>sllv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+mj-lt"/>
                <a:cs typeface="Arial" charset="0"/>
              </a:rPr>
              <a:t>shift left logical variable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latin typeface="+mj-lt"/>
                <a:cs typeface="Arial" charset="0"/>
              </a:rPr>
              <a:t>Example:</a:t>
            </a:r>
            <a:r>
              <a:rPr lang="en-US" sz="2000" dirty="0">
                <a:latin typeface="+mj-lt"/>
                <a:cs typeface="Arial" charset="0"/>
              </a:rPr>
              <a:t>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sllv</a:t>
            </a:r>
            <a:r>
              <a:rPr lang="en-US" sz="2000" dirty="0">
                <a:latin typeface="Courier New" pitchFamily="49" charset="0"/>
                <a:cs typeface="Arial" charset="0"/>
              </a:rPr>
              <a:t> $t0, $t1, $t2 # $t0 &lt;= $t1 &lt;&lt; $t2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srlv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+mj-lt"/>
                <a:cs typeface="Arial" charset="0"/>
              </a:rPr>
              <a:t>shift right logical variable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latin typeface="+mj-lt"/>
                <a:cs typeface="Arial" charset="0"/>
              </a:rPr>
              <a:t>Example:</a:t>
            </a:r>
            <a:r>
              <a:rPr lang="en-US" sz="2000" dirty="0">
                <a:latin typeface="+mj-lt"/>
                <a:cs typeface="Arial" charset="0"/>
              </a:rPr>
              <a:t>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srlv</a:t>
            </a:r>
            <a:r>
              <a:rPr lang="en-US" sz="2000" dirty="0">
                <a:latin typeface="Courier New" pitchFamily="49" charset="0"/>
                <a:cs typeface="Arial" charset="0"/>
              </a:rPr>
              <a:t> $t0, $t1, $t2 # $t0 &lt;= $t1 &gt;&gt; $t2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srav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+mj-lt"/>
                <a:cs typeface="Arial" charset="0"/>
              </a:rPr>
              <a:t>shift right arithmetic variable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latin typeface="+mj-lt"/>
                <a:cs typeface="Arial" charset="0"/>
              </a:rPr>
              <a:t>Example</a:t>
            </a:r>
            <a:r>
              <a:rPr lang="en-US" sz="2000" dirty="0">
                <a:latin typeface="+mj-lt"/>
                <a:cs typeface="Arial" charset="0"/>
              </a:rPr>
              <a:t>:</a:t>
            </a:r>
            <a:r>
              <a:rPr lang="en-US" sz="2000" dirty="0">
                <a:latin typeface="Times New Roman" pitchFamily="18" charset="0"/>
                <a:cs typeface="Arial" charset="0"/>
              </a:rPr>
              <a:t>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srav</a:t>
            </a:r>
            <a:r>
              <a:rPr lang="en-US" sz="2000" dirty="0">
                <a:latin typeface="Courier New" pitchFamily="49" charset="0"/>
                <a:cs typeface="Arial" charset="0"/>
              </a:rPr>
              <a:t> $t0, $t1, $t2 # $t0 &lt;= $t1 &gt;&gt;&gt; $t2</a:t>
            </a:r>
            <a:endParaRPr lang="en-US" sz="2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Variable Shift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0304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0627" name="Object 3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1684623"/>
              </p:ext>
            </p:extLst>
          </p:nvPr>
        </p:nvGraphicFramePr>
        <p:xfrm>
          <a:off x="1524000" y="1219200"/>
          <a:ext cx="6553200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8" name="VISIO" r:id="rId8" imgW="2400480" imgH="892080" progId="Visio.Drawing.6">
                  <p:embed/>
                </p:oleObj>
              </mc:Choice>
              <mc:Fallback>
                <p:oleObj name="VISIO" r:id="rId8" imgW="2400480" imgH="892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219200"/>
                        <a:ext cx="6553200" cy="243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0630" name="Object 6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3836229"/>
              </p:ext>
            </p:extLst>
          </p:nvPr>
        </p:nvGraphicFramePr>
        <p:xfrm>
          <a:off x="2133600" y="3786188"/>
          <a:ext cx="6248400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9" name="VISIO" r:id="rId10" imgW="2214720" imgH="919800" progId="Visio.Drawing.6">
                  <p:embed/>
                </p:oleObj>
              </mc:Choice>
              <mc:Fallback>
                <p:oleObj name="VISIO" r:id="rId10" imgW="2214720" imgH="919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786188"/>
                        <a:ext cx="6248400" cy="259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062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062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Shift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6288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531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531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19200"/>
            <a:ext cx="8305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16-bit constants usin</a:t>
            </a:r>
            <a:r>
              <a:rPr lang="en-US" sz="3200" dirty="0">
                <a:latin typeface="Times New Roman" pitchFamily="18" charset="0"/>
                <a:cs typeface="Arial" charset="0"/>
              </a:rPr>
              <a:t>g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3200" dirty="0">
                <a:latin typeface="Times New Roman" pitchFamily="18" charset="0"/>
                <a:cs typeface="Arial" charset="0"/>
              </a:rPr>
              <a:t>: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32-bit constants using load upper immediate </a:t>
            </a:r>
            <a:r>
              <a:rPr lang="en-US" sz="3200" dirty="0">
                <a:latin typeface="Times New Roman" pitchFamily="18" charset="0"/>
                <a:cs typeface="Arial" charset="0"/>
              </a:rPr>
              <a:t>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lui</a:t>
            </a:r>
            <a:r>
              <a:rPr lang="en-US" sz="3200" dirty="0">
                <a:latin typeface="Times New Roman" pitchFamily="18" charset="0"/>
                <a:cs typeface="Arial" charset="0"/>
              </a:rPr>
              <a:t>) </a:t>
            </a:r>
            <a:r>
              <a:rPr lang="en-US" sz="3200" dirty="0">
                <a:latin typeface="+mj-lt"/>
                <a:cs typeface="Arial" charset="0"/>
              </a:rPr>
              <a:t>and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ori</a:t>
            </a:r>
            <a:r>
              <a:rPr lang="en-US" sz="3200" dirty="0">
                <a:latin typeface="Times New Roman" pitchFamily="18" charset="0"/>
                <a:cs typeface="Arial" charset="0"/>
              </a:rPr>
              <a:t>: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urier New" pitchFamily="49" charset="0"/>
                <a:cs typeface="Arial" charset="0"/>
              </a:rPr>
              <a:t>	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6531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66800" y="4572000"/>
            <a:ext cx="3657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20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a = 0xFEDC8765;</a:t>
            </a:r>
          </a:p>
        </p:txBody>
      </p:sp>
      <p:sp>
        <p:nvSpPr>
          <p:cNvPr id="1165319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638800" y="4572000"/>
            <a:ext cx="3962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lui</a:t>
            </a:r>
            <a:r>
              <a:rPr lang="en-US" sz="1800" dirty="0">
                <a:latin typeface="Courier New" pitchFamily="49" charset="0"/>
                <a:cs typeface="Arial" charset="0"/>
              </a:rPr>
              <a:t> $s0, 0xFEDC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ori</a:t>
            </a:r>
            <a:r>
              <a:rPr lang="en-US" sz="1800" dirty="0">
                <a:latin typeface="Courier New" pitchFamily="49" charset="0"/>
                <a:cs typeface="Arial" charset="0"/>
              </a:rPr>
              <a:t> $s0, $s0, 0x8765</a:t>
            </a:r>
          </a:p>
        </p:txBody>
      </p:sp>
      <p:sp>
        <p:nvSpPr>
          <p:cNvPr id="1165320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90600" y="1828800"/>
            <a:ext cx="4419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20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//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is a 32-bit signed word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a = 0x4f3c;</a:t>
            </a:r>
          </a:p>
        </p:txBody>
      </p:sp>
      <p:sp>
        <p:nvSpPr>
          <p:cNvPr id="1165321" name="Rectangle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562600" y="1828800"/>
            <a:ext cx="3962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dirty="0">
                <a:latin typeface="Courier New" pitchFamily="49" charset="0"/>
                <a:cs typeface="Arial" charset="0"/>
              </a:rPr>
              <a:t> $s0, $0, 0x4f3c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Generating Constants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6293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Special registers: </a:t>
            </a:r>
            <a:r>
              <a:rPr lang="en-US" sz="3200" dirty="0">
                <a:latin typeface="Courier New" pitchFamily="49" charset="0"/>
                <a:cs typeface="Arial" charset="0"/>
              </a:rPr>
              <a:t>lo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>
                <a:latin typeface="Courier New" pitchFamily="49" charset="0"/>
                <a:cs typeface="Arial" charset="0"/>
              </a:rPr>
              <a:t>hi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32 </a:t>
            </a:r>
            <a:r>
              <a:rPr lang="en-US" sz="3200" dirty="0">
                <a:latin typeface="+mj-lt"/>
                <a:cs typeface="Times New Roman" pitchFamily="18" charset="0"/>
              </a:rPr>
              <a:t>× 32 multiplication, 64 bit result</a:t>
            </a: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Courier New" pitchFamily="49" charset="0"/>
                <a:cs typeface="Arial" charset="0"/>
              </a:rPr>
              <a:t>mult</a:t>
            </a:r>
            <a:r>
              <a:rPr lang="en-US" sz="2600" dirty="0">
                <a:latin typeface="Courier New" pitchFamily="49" charset="0"/>
                <a:cs typeface="Arial" charset="0"/>
              </a:rPr>
              <a:t> $s0, $s1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Times New Roman" pitchFamily="18" charset="0"/>
              </a:rPr>
              <a:t>Result in {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hi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lo</a:t>
            </a:r>
            <a:r>
              <a:rPr lang="en-US" sz="2600" dirty="0">
                <a:latin typeface="+mj-lt"/>
                <a:cs typeface="Times New Roman" pitchFamily="18" charset="0"/>
              </a:rPr>
              <a:t>}</a:t>
            </a:r>
          </a:p>
          <a:p>
            <a:pPr marL="457200" indent="-4572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32-bit division, 32-bit quotient, </a:t>
            </a:r>
            <a:r>
              <a:rPr lang="en-US" sz="3200" dirty="0" smtClean="0">
                <a:latin typeface="+mj-lt"/>
                <a:cs typeface="Arial" charset="0"/>
              </a:rPr>
              <a:t>remainder</a:t>
            </a:r>
            <a:endParaRPr lang="en-US" sz="3200" dirty="0">
              <a:latin typeface="+mj-lt"/>
              <a:cs typeface="Arial" charset="0"/>
            </a:endParaRP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div $s0, $s1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Times New Roman" pitchFamily="18" charset="0"/>
              </a:rPr>
              <a:t>Quotient in 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lo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Times New Roman" pitchFamily="18" charset="0"/>
              </a:rPr>
              <a:t>Remainder in 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hi</a:t>
            </a:r>
          </a:p>
          <a:p>
            <a:pPr marL="457200" indent="-4572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Moves from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lo</a:t>
            </a:r>
            <a:r>
              <a:rPr lang="en-US" sz="3200" dirty="0">
                <a:latin typeface="Times New Roman" pitchFamily="18" charset="0"/>
                <a:cs typeface="Arial" charset="0"/>
              </a:rPr>
              <a:t>/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hi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special registers</a:t>
            </a: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Courier New" pitchFamily="49" charset="0"/>
                <a:cs typeface="Arial" charset="0"/>
              </a:rPr>
              <a:t>mflo</a:t>
            </a:r>
            <a:r>
              <a:rPr lang="en-US" sz="2600" dirty="0">
                <a:latin typeface="Courier New" pitchFamily="49" charset="0"/>
                <a:cs typeface="Arial" charset="0"/>
              </a:rPr>
              <a:t> $s2</a:t>
            </a: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Courier New" pitchFamily="49" charset="0"/>
                <a:cs typeface="Arial" charset="0"/>
              </a:rPr>
              <a:t>mfhi</a:t>
            </a:r>
            <a:r>
              <a:rPr lang="en-US" sz="2600" dirty="0">
                <a:latin typeface="Courier New" pitchFamily="49" charset="0"/>
                <a:cs typeface="Arial" charset="0"/>
              </a:rPr>
              <a:t> $s3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3200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Multiplication, Division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6366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677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8077200" cy="5181600"/>
          </a:xfrm>
        </p:spPr>
        <p:txBody>
          <a:bodyPr/>
          <a:lstStyle/>
          <a:p>
            <a:r>
              <a:rPr lang="en-US" dirty="0" smtClean="0"/>
              <a:t>Execute </a:t>
            </a:r>
            <a:r>
              <a:rPr lang="en-US" dirty="0"/>
              <a:t>instructions out of </a:t>
            </a:r>
            <a:r>
              <a:rPr lang="en-US" dirty="0" smtClean="0"/>
              <a:t>sequence</a:t>
            </a:r>
            <a:endParaRPr lang="en-US" dirty="0"/>
          </a:p>
          <a:p>
            <a:r>
              <a:rPr lang="en-US" dirty="0" smtClean="0"/>
              <a:t>Types of branches: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Conditional</a:t>
            </a:r>
            <a:endParaRPr lang="en-US" b="1" dirty="0">
              <a:solidFill>
                <a:srgbClr val="0070C0"/>
              </a:solidFill>
            </a:endParaRPr>
          </a:p>
          <a:p>
            <a:pPr lvl="2"/>
            <a:r>
              <a:rPr lang="en-US" dirty="0"/>
              <a:t>branch if equal (</a:t>
            </a:r>
            <a:r>
              <a:rPr lang="en-US" dirty="0" err="1">
                <a:latin typeface="Courier New" pitchFamily="49" charset="0"/>
              </a:rPr>
              <a:t>beq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branch if not equal (</a:t>
            </a:r>
            <a:r>
              <a:rPr lang="en-US" dirty="0" err="1">
                <a:latin typeface="Courier New" pitchFamily="49" charset="0"/>
              </a:rPr>
              <a:t>bne</a:t>
            </a:r>
            <a:r>
              <a:rPr lang="en-US" dirty="0"/>
              <a:t>)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Unconditional</a:t>
            </a:r>
            <a:endParaRPr lang="en-US" b="1" dirty="0">
              <a:solidFill>
                <a:srgbClr val="0070C0"/>
              </a:solidFill>
            </a:endParaRPr>
          </a:p>
          <a:p>
            <a:pPr lvl="2"/>
            <a:r>
              <a:rPr lang="en-US" dirty="0"/>
              <a:t>jump (</a:t>
            </a:r>
            <a:r>
              <a:rPr lang="en-US" dirty="0">
                <a:latin typeface="Courier New" pitchFamily="49" charset="0"/>
              </a:rPr>
              <a:t>j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jump register (</a:t>
            </a:r>
            <a:r>
              <a:rPr lang="en-US" dirty="0" err="1">
                <a:latin typeface="Courier New" pitchFamily="49" charset="0"/>
              </a:rPr>
              <a:t>jr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jump and link (</a:t>
            </a:r>
            <a:r>
              <a:rPr lang="en-US" dirty="0" err="1">
                <a:latin typeface="Courier New" pitchFamily="49" charset="0"/>
              </a:rPr>
              <a:t>jal</a:t>
            </a:r>
            <a:r>
              <a:rPr lang="en-US" dirty="0"/>
              <a:t>)</a:t>
            </a:r>
          </a:p>
        </p:txBody>
      </p:sp>
      <p:sp>
        <p:nvSpPr>
          <p:cNvPr id="105267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267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Branching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9141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1653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1729059"/>
              </p:ext>
            </p:extLst>
          </p:nvPr>
        </p:nvGraphicFramePr>
        <p:xfrm>
          <a:off x="1981200" y="1143000"/>
          <a:ext cx="4516437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4" name="VISIO" r:id="rId7" imgW="2286000" imgH="2776680" progId="Visio.Drawing.6">
                  <p:embed/>
                </p:oleObj>
              </mc:Choice>
              <mc:Fallback>
                <p:oleObj name="VISIO" r:id="rId7" imgW="2286000" imgH="2776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143000"/>
                        <a:ext cx="4516437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165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165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Review: The Stored Program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3075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701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# MIPS assembly</a:t>
            </a:r>
            <a:endParaRPr lang="en-US" sz="2000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/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$s0, $0, 4    	# $s0 = 0 + 4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$s1, $0, 1    	# $s1 = 0 + 1 = 1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sll</a:t>
            </a:r>
            <a:r>
              <a:rPr lang="en-US" sz="2000" dirty="0">
                <a:latin typeface="Courier New" pitchFamily="49" charset="0"/>
              </a:rPr>
              <a:t>  $s1, $s1, 2   	# $s1 = 1 &lt;&lt; 2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beq</a:t>
            </a:r>
            <a:r>
              <a:rPr lang="en-US" sz="2000" dirty="0">
                <a:latin typeface="Courier New" pitchFamily="49" charset="0"/>
              </a:rPr>
              <a:t>  $s0, $s1, target	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# branch is taken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$s1, $s1, 1      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sub  $s1, $s1, $s0   	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target:			# label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add  $s1, $s1, $s0  	# $s1 = 4 + 4 = 8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05369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370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3702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90600" y="5241925"/>
            <a:ext cx="7543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</a:rPr>
              <a:t>Labels</a:t>
            </a:r>
            <a:r>
              <a:rPr lang="en-US" sz="20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000" dirty="0">
                <a:latin typeface="+mj-lt"/>
              </a:rPr>
              <a:t>indicate instruction </a:t>
            </a:r>
            <a:r>
              <a:rPr lang="en-US" sz="2000" dirty="0" smtClean="0">
                <a:latin typeface="+mj-lt"/>
              </a:rPr>
              <a:t>location. They can’t be </a:t>
            </a:r>
            <a:r>
              <a:rPr lang="en-US" sz="2000" dirty="0">
                <a:latin typeface="+mj-lt"/>
              </a:rPr>
              <a:t>reserved words and must be followed by </a:t>
            </a:r>
            <a:r>
              <a:rPr lang="en-US" sz="2000" dirty="0" smtClean="0">
                <a:latin typeface="+mj-lt"/>
              </a:rPr>
              <a:t>colon (:)</a:t>
            </a:r>
            <a:endParaRPr lang="en-US" sz="20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Conditional Branching (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6802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5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# MIPS assembly</a:t>
            </a:r>
            <a:r>
              <a:rPr lang="en-US" sz="2000" dirty="0">
                <a:solidFill>
                  <a:srgbClr val="0070C0"/>
                </a:solidFill>
              </a:rPr>
              <a:t>  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$s0, $0, 4          # $s0 = 0 + 4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$s1, $0, 1          # $s1 = 0 + 1 = 1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sll</a:t>
            </a:r>
            <a:r>
              <a:rPr lang="en-US" sz="2000" dirty="0">
                <a:latin typeface="Courier New" pitchFamily="49" charset="0"/>
              </a:rPr>
              <a:t>  	$s1, $s1, 2         # $s1 = 1 &lt;&lt; 2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bne</a:t>
            </a:r>
            <a:r>
              <a:rPr lang="en-US" sz="2000" dirty="0">
                <a:latin typeface="Courier New" pitchFamily="49" charset="0"/>
              </a:rPr>
              <a:t>  	$s0, $s1, target	 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# branch not taken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$s1, $s1, 1      	  # $s1 = 4 + 1 = 5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sub  	$s1, $s1, $s0  	  # $s1 = 5 – 4 = 1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target: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 	$s1, $s1, $s0  	  # $s1 = 1 + 4 = 5</a:t>
            </a:r>
          </a:p>
        </p:txBody>
      </p:sp>
      <p:sp>
        <p:nvSpPr>
          <p:cNvPr id="105472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472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The Branch Not Taken (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5041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9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7848600" cy="49530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dirty="0" smtClean="0"/>
              <a:t>Underlying </a:t>
            </a:r>
            <a:r>
              <a:rPr lang="en-US" dirty="0"/>
              <a:t>design principles, as articulated </a:t>
            </a:r>
            <a:r>
              <a:rPr lang="en-US" dirty="0" smtClean="0"/>
              <a:t>by Hennessy </a:t>
            </a:r>
            <a:r>
              <a:rPr lang="en-US" dirty="0"/>
              <a:t>and Patterson: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rgbClr val="0070C0"/>
                </a:solidFill>
              </a:rPr>
              <a:t>Simplicity favors regularity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rgbClr val="0070C0"/>
                </a:solidFill>
              </a:rPr>
              <a:t>Make the common case fast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rgbClr val="0070C0"/>
                </a:solidFill>
              </a:rPr>
              <a:t>Smaller is faster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rgbClr val="0070C0"/>
                </a:solidFill>
              </a:rPr>
              <a:t>Good design demands good compromises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Architecture Design Principles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414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9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# MIPS assembly</a:t>
            </a:r>
            <a:endParaRPr lang="en-US" sz="2000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$s0, $0, 4     		# $s0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$s1, $0, 1     		# $s1 = 1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j    	target      	# jump to target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</a:t>
            </a:r>
            <a:r>
              <a:rPr lang="en-US" sz="2000" dirty="0" err="1">
                <a:latin typeface="Courier New" pitchFamily="49" charset="0"/>
              </a:rPr>
              <a:t>sra</a:t>
            </a:r>
            <a:r>
              <a:rPr lang="en-US" sz="2000" dirty="0">
                <a:latin typeface="Courier New" pitchFamily="49" charset="0"/>
              </a:rPr>
              <a:t>  	$s1, $s1, 2 	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$s1, $s1, 1 	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sub  	$s1, $s1, $s0  	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target: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add  	$s1, $s1, $s0  	# $s1 = 1 + 4 = 5</a:t>
            </a:r>
          </a:p>
          <a:p>
            <a:pPr algn="just"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05574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574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Unconditional Branching (</a:t>
            </a:r>
            <a:r>
              <a:rPr lang="en-US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2556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3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# MIPS assembly</a:t>
            </a:r>
            <a:endParaRPr lang="en-US" sz="2400" b="1" dirty="0">
              <a:solidFill>
                <a:srgbClr val="0070C0"/>
              </a:solidFill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0x00002000</a:t>
            </a: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err="1">
                <a:latin typeface="Courier New" pitchFamily="49" charset="0"/>
              </a:rPr>
              <a:t>addi</a:t>
            </a:r>
            <a:r>
              <a:rPr lang="en-US" sz="2400" dirty="0">
                <a:latin typeface="Courier New" pitchFamily="49" charset="0"/>
              </a:rPr>
              <a:t> $s0, $0, 0x2010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0x00002004</a:t>
            </a: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err="1">
                <a:latin typeface="Courier New" pitchFamily="49" charset="0"/>
              </a:rPr>
              <a:t>jr</a:t>
            </a:r>
            <a:r>
              <a:rPr lang="en-US" sz="2400" dirty="0">
                <a:latin typeface="Courier New" pitchFamily="49" charset="0"/>
              </a:rPr>
              <a:t>   $s0               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0x00002008</a:t>
            </a: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err="1">
                <a:latin typeface="Courier New" pitchFamily="49" charset="0"/>
              </a:rPr>
              <a:t>addi</a:t>
            </a:r>
            <a:r>
              <a:rPr lang="en-US" sz="2400" dirty="0">
                <a:latin typeface="Courier New" pitchFamily="49" charset="0"/>
              </a:rPr>
              <a:t> $s1, $0, 1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0x0000200C</a:t>
            </a: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err="1">
                <a:latin typeface="Courier New" pitchFamily="49" charset="0"/>
              </a:rPr>
              <a:t>sra</a:t>
            </a:r>
            <a:r>
              <a:rPr lang="en-US" sz="2400" dirty="0">
                <a:latin typeface="Courier New" pitchFamily="49" charset="0"/>
              </a:rPr>
              <a:t>  $s1, $s1, 2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0x00002010</a:t>
            </a: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err="1">
                <a:latin typeface="Courier New" pitchFamily="49" charset="0"/>
              </a:rPr>
              <a:t>lw</a:t>
            </a:r>
            <a:r>
              <a:rPr lang="en-US" sz="2400" dirty="0">
                <a:latin typeface="Courier New" pitchFamily="49" charset="0"/>
              </a:rPr>
              <a:t>   $s3, 44($s1)</a:t>
            </a:r>
          </a:p>
        </p:txBody>
      </p:sp>
      <p:sp>
        <p:nvSpPr>
          <p:cNvPr id="10567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677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6774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33600" y="4800600"/>
            <a:ext cx="5715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jr</a:t>
            </a:r>
            <a:r>
              <a:rPr lang="en-US" sz="3000" dirty="0" smtClean="0">
                <a:latin typeface="Times New Roman" pitchFamily="18" charset="0"/>
              </a:rPr>
              <a:t> </a:t>
            </a:r>
            <a:r>
              <a:rPr lang="en-US" sz="3000" dirty="0">
                <a:latin typeface="+mj-lt"/>
              </a:rPr>
              <a:t>is an </a:t>
            </a:r>
            <a:r>
              <a:rPr lang="en-US" sz="3000" b="1" dirty="0">
                <a:solidFill>
                  <a:srgbClr val="0070C0"/>
                </a:solidFill>
                <a:latin typeface="+mj-lt"/>
              </a:rPr>
              <a:t>R-type</a:t>
            </a:r>
            <a:r>
              <a:rPr lang="en-US" sz="3000" dirty="0">
                <a:latin typeface="+mj-lt"/>
              </a:rPr>
              <a:t> instruction.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Unconditional Branching (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jr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3348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7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219200"/>
            <a:ext cx="8077200" cy="5181600"/>
          </a:xfrm>
        </p:spPr>
        <p:txBody>
          <a:bodyPr/>
          <a:lstStyle/>
          <a:p>
            <a:r>
              <a:rPr lang="en-US" dirty="0">
                <a:latin typeface="Courier10 BT" pitchFamily="49" charset="0"/>
              </a:rPr>
              <a:t>if</a:t>
            </a:r>
            <a:r>
              <a:rPr lang="en-US" dirty="0"/>
              <a:t> statements</a:t>
            </a:r>
          </a:p>
          <a:p>
            <a:r>
              <a:rPr lang="en-US" dirty="0">
                <a:latin typeface="Courier10 BT" pitchFamily="49" charset="0"/>
              </a:rPr>
              <a:t>if/else</a:t>
            </a:r>
            <a:r>
              <a:rPr lang="en-US" dirty="0"/>
              <a:t> statements</a:t>
            </a:r>
          </a:p>
          <a:p>
            <a:r>
              <a:rPr lang="en-US" dirty="0">
                <a:latin typeface="Courier10 BT" pitchFamily="49" charset="0"/>
              </a:rPr>
              <a:t>while</a:t>
            </a:r>
            <a:r>
              <a:rPr lang="en-US" dirty="0"/>
              <a:t> loops</a:t>
            </a:r>
          </a:p>
          <a:p>
            <a:r>
              <a:rPr lang="en-US" dirty="0">
                <a:latin typeface="Courier10 BT" pitchFamily="49" charset="0"/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105779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779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High-Level Code Constructs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9703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2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5240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20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f 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1058823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19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f, $s1 = g, $s2 =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$s3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, $s4 = 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If Statement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0626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765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765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5240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20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f 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1307654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19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f, $s1 = g, $s2 =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$s3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, $s4 = 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bne</a:t>
            </a:r>
            <a:r>
              <a:rPr lang="en-US" sz="1800" dirty="0">
                <a:latin typeface="Courier New" pitchFamily="49" charset="0"/>
                <a:cs typeface="Arial" charset="0"/>
              </a:rPr>
              <a:t> $s3, $s4, L1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add $s0, $s1, $s2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L1: sub $s0, $s0, $s3</a:t>
            </a:r>
          </a:p>
        </p:txBody>
      </p:sp>
      <p:sp>
        <p:nvSpPr>
          <p:cNvPr id="1307655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90600" y="4781490"/>
            <a:ext cx="762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solidFill>
                  <a:srgbClr val="0070C0"/>
                </a:solidFill>
              </a:rPr>
              <a:t>Assembly </a:t>
            </a:r>
            <a:r>
              <a:rPr lang="en-US" sz="2000" b="1" dirty="0">
                <a:solidFill>
                  <a:srgbClr val="0070C0"/>
                </a:solidFill>
              </a:rPr>
              <a:t>tests </a:t>
            </a:r>
            <a:r>
              <a:rPr lang="en-US" sz="2000" b="1" dirty="0" smtClean="0">
                <a:solidFill>
                  <a:srgbClr val="0070C0"/>
                </a:solidFill>
              </a:rPr>
              <a:t>opposite </a:t>
            </a:r>
            <a:r>
              <a:rPr lang="en-US" sz="2000" b="1" dirty="0">
                <a:solidFill>
                  <a:srgbClr val="0070C0"/>
                </a:solidFill>
              </a:rPr>
              <a:t>case (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!= j</a:t>
            </a:r>
            <a:r>
              <a:rPr lang="en-US" sz="2000" b="1" dirty="0">
                <a:solidFill>
                  <a:srgbClr val="0070C0"/>
                </a:solidFill>
              </a:rPr>
              <a:t>) </a:t>
            </a:r>
            <a:r>
              <a:rPr lang="en-US" sz="2000" b="1" dirty="0" smtClean="0">
                <a:solidFill>
                  <a:srgbClr val="0070C0"/>
                </a:solidFill>
              </a:rPr>
              <a:t>of high-level </a:t>
            </a:r>
            <a:r>
              <a:rPr lang="en-US" sz="2000" b="1" dirty="0">
                <a:solidFill>
                  <a:srgbClr val="0070C0"/>
                </a:solidFill>
              </a:rPr>
              <a:t>code (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== j</a:t>
            </a:r>
            <a:r>
              <a:rPr lang="en-US" sz="2000" b="1" dirty="0" smtClean="0">
                <a:solidFill>
                  <a:srgbClr val="0070C0"/>
                </a:solidFill>
              </a:rPr>
              <a:t>)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1307656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90600" y="4648200"/>
            <a:ext cx="7467600" cy="7620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If Statement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5866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97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970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5240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20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else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130970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19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MIPS assembly </a:t>
            </a:r>
            <a:r>
              <a:rPr lang="en-US" sz="20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code</a:t>
            </a:r>
            <a:endParaRPr lang="en-US" sz="2000" b="1" dirty="0">
              <a:solidFill>
                <a:srgbClr val="0070C0"/>
              </a:solidFill>
              <a:latin typeface="+mj-lt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If/Else Statement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3245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97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970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5240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20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else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130970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19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f, $s1 = g, $s2 =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$s3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, $s4 = 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bne</a:t>
            </a:r>
            <a:r>
              <a:rPr lang="en-US" sz="1800" dirty="0">
                <a:latin typeface="Courier New" pitchFamily="49" charset="0"/>
                <a:cs typeface="Arial" charset="0"/>
              </a:rPr>
              <a:t> $s3, $s4, L1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add $s0, $s1, $s2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j  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L1:   sub $s0, $s0, $s3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If/Else Statement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0027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174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20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determines the power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of x such that 2</a:t>
            </a:r>
            <a:r>
              <a:rPr lang="en-US" sz="1600" baseline="30000" dirty="0">
                <a:latin typeface="Courier New" pitchFamily="49" charset="0"/>
                <a:cs typeface="Arial" charset="0"/>
              </a:rPr>
              <a:t>x</a:t>
            </a:r>
            <a:r>
              <a:rPr lang="en-US" sz="1600" dirty="0">
                <a:latin typeface="Courier New" pitchFamily="49" charset="0"/>
                <a:cs typeface="Arial" charset="0"/>
              </a:rPr>
              <a:t> =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x  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!= 128)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* 2;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x = x + 1;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174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48200" y="152400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MIPS assembly </a:t>
            </a:r>
            <a:r>
              <a:rPr lang="en-US" sz="20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code</a:t>
            </a:r>
            <a:endParaRPr lang="en-US" sz="2000" b="1" dirty="0">
              <a:solidFill>
                <a:srgbClr val="0070C0"/>
              </a:solidFill>
              <a:latin typeface="+mj-lt"/>
              <a:cs typeface="Arial" charset="0"/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4800600"/>
            <a:ext cx="7086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solidFill>
                  <a:srgbClr val="0070C0"/>
                </a:solidFill>
              </a:rPr>
              <a:t>Assembly </a:t>
            </a:r>
            <a:r>
              <a:rPr lang="en-US" sz="2000" b="1" dirty="0">
                <a:solidFill>
                  <a:srgbClr val="0070C0"/>
                </a:solidFill>
              </a:rPr>
              <a:t>tests for the opposite case (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pow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== 128</a:t>
            </a:r>
            <a:r>
              <a:rPr lang="en-US" sz="2000" b="1" dirty="0">
                <a:solidFill>
                  <a:srgbClr val="0070C0"/>
                </a:solidFill>
              </a:rPr>
              <a:t>) </a:t>
            </a:r>
            <a:r>
              <a:rPr lang="en-US" sz="2000" b="1" dirty="0" smtClean="0">
                <a:solidFill>
                  <a:srgbClr val="0070C0"/>
                </a:solidFill>
              </a:rPr>
              <a:t>of the C code </a:t>
            </a:r>
            <a:r>
              <a:rPr lang="en-US" sz="2000" b="1" dirty="0">
                <a:solidFill>
                  <a:srgbClr val="0070C0"/>
                </a:solidFill>
              </a:rPr>
              <a:t>(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pow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!= 128</a:t>
            </a:r>
            <a:r>
              <a:rPr lang="en-US" sz="2000" b="1" dirty="0">
                <a:solidFill>
                  <a:srgbClr val="0070C0"/>
                </a:solidFill>
              </a:rPr>
              <a:t>).</a:t>
            </a:r>
          </a:p>
        </p:txBody>
      </p:sp>
      <p:sp>
        <p:nvSpPr>
          <p:cNvPr id="1311751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43000" y="4800600"/>
            <a:ext cx="7315200" cy="7620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While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5032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174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20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determines the power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of x such that 2</a:t>
            </a:r>
            <a:r>
              <a:rPr lang="en-US" sz="1600" baseline="30000" dirty="0">
                <a:latin typeface="Courier New" pitchFamily="49" charset="0"/>
                <a:cs typeface="Arial" charset="0"/>
              </a:rPr>
              <a:t>x</a:t>
            </a:r>
            <a:r>
              <a:rPr lang="en-US" sz="1600" dirty="0">
                <a:latin typeface="Courier New" pitchFamily="49" charset="0"/>
                <a:cs typeface="Arial" charset="0"/>
              </a:rPr>
              <a:t> =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x  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!= 128)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* 2;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x = x + 1;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174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48200" y="152400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$s0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, $s1 = x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$s0, $0,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$s1, $0, $0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$t0, $0,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while: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beq</a:t>
            </a:r>
            <a:r>
              <a:rPr lang="en-US" sz="1600" dirty="0">
                <a:latin typeface="Courier New" pitchFamily="49" charset="0"/>
                <a:cs typeface="Arial" charset="0"/>
              </a:rPr>
              <a:t>  $s0, $t0,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1600" dirty="0">
                <a:latin typeface="Courier New" pitchFamily="49" charset="0"/>
                <a:cs typeface="Arial" charset="0"/>
              </a:rPr>
              <a:t>  $s0, $s0,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$s1, $s1,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j    while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1311751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43000" y="4800600"/>
            <a:ext cx="7315200" cy="7620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While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447800" y="4800600"/>
            <a:ext cx="7086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solidFill>
                  <a:srgbClr val="0070C0"/>
                </a:solidFill>
              </a:rPr>
              <a:t>Assembly </a:t>
            </a:r>
            <a:r>
              <a:rPr lang="en-US" sz="2000" b="1" dirty="0">
                <a:solidFill>
                  <a:srgbClr val="0070C0"/>
                </a:solidFill>
              </a:rPr>
              <a:t>tests for the opposite case (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pow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== 128</a:t>
            </a:r>
            <a:r>
              <a:rPr lang="en-US" sz="2000" b="1" dirty="0">
                <a:solidFill>
                  <a:srgbClr val="0070C0"/>
                </a:solidFill>
              </a:rPr>
              <a:t>) </a:t>
            </a:r>
            <a:r>
              <a:rPr lang="en-US" sz="2000" b="1" dirty="0" smtClean="0">
                <a:solidFill>
                  <a:srgbClr val="0070C0"/>
                </a:solidFill>
              </a:rPr>
              <a:t>of the C code </a:t>
            </a:r>
            <a:r>
              <a:rPr lang="en-US" sz="2000" b="1" dirty="0">
                <a:solidFill>
                  <a:srgbClr val="0070C0"/>
                </a:solidFill>
              </a:rPr>
              <a:t>(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pow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!= 128</a:t>
            </a:r>
            <a:r>
              <a:rPr lang="en-US" sz="2000" b="1" dirty="0">
                <a:solidFill>
                  <a:srgbClr val="0070C0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41209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3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latin typeface="Courier New" pitchFamily="49" charset="0"/>
              </a:rPr>
              <a:t>for (initialization; condition; loop operation)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</a:rPr>
              <a:t>statement</a:t>
            </a:r>
            <a:endParaRPr lang="en-US" sz="2000" b="1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initialization: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executes before the loop begins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condition: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is tested at the beginning of each iteration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loop operation: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executes at the end of each iteration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statement: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/>
              <a:t>executes each time the condition is met</a:t>
            </a:r>
          </a:p>
          <a:p>
            <a:pPr>
              <a:buFontTx/>
              <a:buNone/>
            </a:pPr>
            <a:endParaRPr lang="en-US" sz="2400" dirty="0"/>
          </a:p>
        </p:txBody>
      </p:sp>
      <p:sp>
        <p:nvSpPr>
          <p:cNvPr id="106189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For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7946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0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4007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add: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+mj-lt"/>
                <a:cs typeface="Arial" charset="0"/>
              </a:rPr>
              <a:t>mnemonic </a:t>
            </a:r>
            <a:r>
              <a:rPr lang="en-US" sz="2400" dirty="0">
                <a:latin typeface="+mj-lt"/>
                <a:cs typeface="Arial" charset="0"/>
              </a:rPr>
              <a:t>indicates </a:t>
            </a:r>
            <a:r>
              <a:rPr lang="en-US" sz="2400" dirty="0" smtClean="0">
                <a:latin typeface="+mj-lt"/>
                <a:cs typeface="Arial" charset="0"/>
              </a:rPr>
              <a:t>operation </a:t>
            </a:r>
            <a:r>
              <a:rPr lang="en-US" sz="2400" dirty="0">
                <a:latin typeface="+mj-lt"/>
                <a:cs typeface="Arial" charset="0"/>
              </a:rPr>
              <a:t>to perform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 c: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+mj-lt"/>
                <a:cs typeface="Arial" charset="0"/>
              </a:rPr>
              <a:t>source </a:t>
            </a:r>
            <a:r>
              <a:rPr lang="en-US" sz="2400" dirty="0">
                <a:latin typeface="+mj-lt"/>
                <a:cs typeface="Arial" charset="0"/>
              </a:rPr>
              <a:t>operands </a:t>
            </a:r>
            <a:r>
              <a:rPr lang="en-US" sz="2400" dirty="0" smtClean="0">
                <a:latin typeface="+mj-lt"/>
                <a:cs typeface="Arial" charset="0"/>
              </a:rPr>
              <a:t>(on </a:t>
            </a:r>
            <a:r>
              <a:rPr lang="en-US" sz="2400" dirty="0">
                <a:latin typeface="+mj-lt"/>
                <a:cs typeface="Arial" charset="0"/>
              </a:rPr>
              <a:t>which the operation is </a:t>
            </a:r>
            <a:endParaRPr lang="en-US" sz="2400" dirty="0" smtClean="0">
              <a:latin typeface="+mj-lt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</a:t>
            </a:r>
            <a:r>
              <a:rPr lang="en-US" sz="2400" dirty="0" smtClean="0">
                <a:latin typeface="+mj-lt"/>
                <a:cs typeface="Arial" charset="0"/>
              </a:rPr>
              <a:t>	performed)</a:t>
            </a: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+mj-lt"/>
                <a:cs typeface="Arial" charset="0"/>
              </a:rPr>
              <a:t>destination </a:t>
            </a:r>
            <a:r>
              <a:rPr lang="en-US" sz="2400" dirty="0">
                <a:latin typeface="+mj-lt"/>
                <a:cs typeface="Arial" charset="0"/>
              </a:rPr>
              <a:t>operand </a:t>
            </a:r>
            <a:r>
              <a:rPr lang="en-US" sz="2400" dirty="0" smtClean="0">
                <a:latin typeface="+mj-lt"/>
                <a:cs typeface="Arial" charset="0"/>
              </a:rPr>
              <a:t>(to </a:t>
            </a:r>
            <a:r>
              <a:rPr lang="en-US" sz="2400" dirty="0">
                <a:latin typeface="+mj-lt"/>
                <a:cs typeface="Arial" charset="0"/>
              </a:rPr>
              <a:t>which the result is </a:t>
            </a:r>
            <a:endParaRPr lang="en-US" sz="2400" dirty="0" smtClean="0">
              <a:latin typeface="+mj-lt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</a:t>
            </a:r>
            <a:r>
              <a:rPr lang="en-US" sz="2400" dirty="0" smtClean="0">
                <a:latin typeface="+mj-lt"/>
                <a:cs typeface="Arial" charset="0"/>
              </a:rPr>
              <a:t>	written)</a:t>
            </a:r>
            <a:endParaRPr lang="en-US" sz="2400" dirty="0">
              <a:latin typeface="+mj-lt"/>
              <a:cs typeface="Arial" charset="0"/>
            </a:endParaRPr>
          </a:p>
        </p:txBody>
      </p:sp>
      <p:sp>
        <p:nvSpPr>
          <p:cNvPr id="1024008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20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+ c;</a:t>
            </a:r>
          </a:p>
        </p:txBody>
      </p:sp>
      <p:sp>
        <p:nvSpPr>
          <p:cNvPr id="1024010" name="Rectangle 1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add a, b,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Instructions: Addition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5611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20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numbers from 0 to 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!=10;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i+1)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379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81600" y="1524000"/>
            <a:ext cx="4191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MIPS assembly </a:t>
            </a:r>
            <a:r>
              <a:rPr lang="en-US" sz="20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code</a:t>
            </a:r>
            <a:endParaRPr lang="en-US" sz="2000" b="1" dirty="0">
              <a:solidFill>
                <a:srgbClr val="0070C0"/>
              </a:solidFill>
              <a:latin typeface="+mj-lt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For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6661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20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numbers from 0 to 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!=10;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i+1)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379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81600" y="1524000"/>
            <a:ext cx="4191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$s0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, $s1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$s1, $0,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$s0, $0, $0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$t0, $0, 10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for: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beq</a:t>
            </a:r>
            <a:r>
              <a:rPr lang="en-US" sz="1600" dirty="0">
                <a:latin typeface="Courier New" pitchFamily="49" charset="0"/>
                <a:cs typeface="Arial" charset="0"/>
              </a:rPr>
              <a:t>  $s0, $t0,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$s1, $s1, $s0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$s0, $s0,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j    for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For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5086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58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58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20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powers of 2 from 1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to 100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&lt; 101;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*2)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584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81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MIPS assembly </a:t>
            </a:r>
            <a:r>
              <a:rPr lang="en-US" sz="20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code</a:t>
            </a:r>
            <a:endParaRPr lang="en-US" sz="2000" b="1" dirty="0">
              <a:solidFill>
                <a:srgbClr val="0070C0"/>
              </a:solidFill>
              <a:latin typeface="+mj-lt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Less Than Comparison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8557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58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58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20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powers of 2 from 1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to 100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&lt; 101;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*2)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584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81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$s0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, $s1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$s1, $0,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$s0, $0,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$t0, $0, 101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loop: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slt</a:t>
            </a:r>
            <a:r>
              <a:rPr lang="en-US" sz="1600" dirty="0">
                <a:latin typeface="Courier New" pitchFamily="49" charset="0"/>
                <a:cs typeface="Arial" charset="0"/>
              </a:rPr>
              <a:t>  $t1, $s0, $t0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beq</a:t>
            </a:r>
            <a:r>
              <a:rPr lang="en-US" sz="1600" dirty="0">
                <a:latin typeface="Courier New" pitchFamily="49" charset="0"/>
                <a:cs typeface="Arial" charset="0"/>
              </a:rPr>
              <a:t>  $t1, $0,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$s1, $s1, $s0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1600" dirty="0">
                <a:latin typeface="Courier New" pitchFamily="49" charset="0"/>
                <a:cs typeface="Arial" charset="0"/>
              </a:rPr>
              <a:t>  $s0, $s0,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j    loop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1315847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257800" y="4937125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70C0"/>
                </a:solidFill>
              </a:rPr>
              <a:t>$t1 = 1 </a:t>
            </a:r>
            <a:r>
              <a:rPr lang="en-US" sz="2000" b="1" dirty="0" smtClean="0">
                <a:solidFill>
                  <a:srgbClr val="0070C0"/>
                </a:solidFill>
              </a:rPr>
              <a:t>  if   </a:t>
            </a:r>
            <a:r>
              <a:rPr lang="en-US" sz="2000" b="1" dirty="0" err="1" smtClean="0">
                <a:solidFill>
                  <a:srgbClr val="0070C0"/>
                </a:solidFill>
              </a:rPr>
              <a:t>i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&lt; </a:t>
            </a:r>
            <a:r>
              <a:rPr lang="en-US" sz="2000" b="1" dirty="0" smtClean="0">
                <a:solidFill>
                  <a:srgbClr val="0070C0"/>
                </a:solidFill>
              </a:rPr>
              <a:t>101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1315848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181600" y="4876800"/>
            <a:ext cx="2209800" cy="5334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Less Than Comparison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1020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2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endParaRPr lang="en-US" sz="1800"/>
          </a:p>
        </p:txBody>
      </p:sp>
      <p:sp>
        <p:nvSpPr>
          <p:cNvPr id="11335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3575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+mj-lt"/>
                <a:cs typeface="Arial" charset="0"/>
              </a:rPr>
              <a:t>Access large </a:t>
            </a:r>
            <a:r>
              <a:rPr lang="en-US" sz="3200" dirty="0">
                <a:latin typeface="+mj-lt"/>
                <a:cs typeface="Arial" charset="0"/>
              </a:rPr>
              <a:t>amounts of similar data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Index</a:t>
            </a:r>
            <a:r>
              <a:rPr lang="en-US" sz="3200" dirty="0" smtClean="0">
                <a:solidFill>
                  <a:srgbClr val="0070C0"/>
                </a:solidFill>
                <a:latin typeface="+mj-lt"/>
                <a:cs typeface="Arial" charset="0"/>
              </a:rPr>
              <a:t>: </a:t>
            </a:r>
            <a:r>
              <a:rPr lang="en-US" sz="3200" dirty="0" smtClean="0">
                <a:latin typeface="+mj-lt"/>
                <a:cs typeface="Arial" charset="0"/>
              </a:rPr>
              <a:t>access each element</a:t>
            </a: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Size</a:t>
            </a:r>
            <a:r>
              <a:rPr lang="en-US" sz="3200" i="1" dirty="0">
                <a:solidFill>
                  <a:srgbClr val="0070C0"/>
                </a:solidFill>
                <a:latin typeface="+mj-lt"/>
                <a:cs typeface="Arial" charset="0"/>
              </a:rPr>
              <a:t>:</a:t>
            </a:r>
            <a:r>
              <a:rPr lang="en-US" sz="32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number of </a:t>
            </a:r>
            <a:r>
              <a:rPr lang="en-US" sz="3200" dirty="0" smtClean="0">
                <a:latin typeface="+mj-lt"/>
                <a:cs typeface="Arial" charset="0"/>
              </a:rPr>
              <a:t>elements</a:t>
            </a: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Arrays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6918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8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endParaRPr lang="en-US" sz="1800" dirty="0"/>
          </a:p>
        </p:txBody>
      </p:sp>
      <p:graphicFrame>
        <p:nvGraphicFramePr>
          <p:cNvPr id="1137670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22194093"/>
              </p:ext>
            </p:extLst>
          </p:nvPr>
        </p:nvGraphicFramePr>
        <p:xfrm>
          <a:off x="2643187" y="3429000"/>
          <a:ext cx="3529013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9" name="VISIO" r:id="rId9" imgW="1877760" imgH="1491840" progId="Visio.Drawing.6">
                  <p:embed/>
                </p:oleObj>
              </mc:Choice>
              <mc:Fallback>
                <p:oleObj name="VISIO" r:id="rId9" imgW="1877760" imgH="14918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7" y="3429000"/>
                        <a:ext cx="3529013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7666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766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7671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5-element array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Base address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= 0x12348000 (address of </a:t>
            </a:r>
            <a:r>
              <a:rPr lang="en-US" sz="2400" dirty="0" smtClean="0">
                <a:latin typeface="+mj-lt"/>
                <a:cs typeface="Arial" charset="0"/>
              </a:rPr>
              <a:t>first element</a:t>
            </a:r>
            <a:r>
              <a:rPr lang="en-US" sz="2400" dirty="0">
                <a:latin typeface="+mj-lt"/>
                <a:cs typeface="Arial" charset="0"/>
              </a:rPr>
              <a:t>, </a:t>
            </a:r>
            <a:r>
              <a:rPr lang="en-US" sz="2400" dirty="0">
                <a:latin typeface="Courier New" pitchFamily="49" charset="0"/>
                <a:cs typeface="Arial" charset="0"/>
              </a:rPr>
              <a:t>array[0]</a:t>
            </a:r>
            <a:r>
              <a:rPr lang="en-US" sz="2400" dirty="0">
                <a:latin typeface="Times New Roman" pitchFamily="18" charset="0"/>
                <a:cs typeface="Arial" charset="0"/>
              </a:rPr>
              <a:t>)</a:t>
            </a: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First step in accessing an array: load base address into a register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Arrays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6140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892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endParaRPr lang="en-US" sz="1800"/>
          </a:p>
        </p:txBody>
      </p:sp>
      <p:sp>
        <p:nvSpPr>
          <p:cNvPr id="1317894" name="Rectangle 6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143000"/>
            <a:ext cx="8915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Code</a:t>
            </a:r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</a:t>
            </a:r>
            <a:r>
              <a:rPr lang="en-US" sz="1600" dirty="0" err="1">
                <a:latin typeface="Courier10 BT" pitchFamily="49" charset="0"/>
              </a:rPr>
              <a:t>int</a:t>
            </a:r>
            <a:r>
              <a:rPr lang="en-US" sz="1600" dirty="0">
                <a:latin typeface="Courier10 BT" pitchFamily="49" charset="0"/>
              </a:rPr>
              <a:t> array[5];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array[0] = array[0] * 2;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array[1] = array[1] * 2;</a:t>
            </a:r>
          </a:p>
          <a:p>
            <a:pPr>
              <a:buFontTx/>
              <a:buNone/>
            </a:pPr>
            <a:endParaRPr lang="en-US" sz="1600" dirty="0">
              <a:latin typeface="Courier10 BT" pitchFamily="49" charset="0"/>
            </a:endParaRPr>
          </a:p>
        </p:txBody>
      </p:sp>
      <p:sp>
        <p:nvSpPr>
          <p:cNvPr id="131789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789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Accessing Arrays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6579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892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endParaRPr lang="en-US" sz="1800"/>
          </a:p>
        </p:txBody>
      </p:sp>
      <p:sp>
        <p:nvSpPr>
          <p:cNvPr id="1317894" name="Rectangle 6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143000"/>
            <a:ext cx="8915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//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C Code</a:t>
            </a:r>
            <a:endParaRPr lang="en-US" sz="1600" b="1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</a:t>
            </a:r>
            <a:r>
              <a:rPr lang="en-US" sz="1600" dirty="0" err="1">
                <a:latin typeface="Courier10 BT" pitchFamily="49" charset="0"/>
              </a:rPr>
              <a:t>int</a:t>
            </a:r>
            <a:r>
              <a:rPr lang="en-US" sz="1600" dirty="0">
                <a:latin typeface="Courier10 BT" pitchFamily="49" charset="0"/>
              </a:rPr>
              <a:t> array[5];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array[0] = array[0] * 2;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array[1] = array[1] * 2;</a:t>
            </a:r>
          </a:p>
          <a:p>
            <a:pPr>
              <a:buFontTx/>
              <a:buNone/>
            </a:pPr>
            <a:endParaRPr lang="en-US" sz="1600" dirty="0"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# MIPS assembly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</a:t>
            </a:r>
            <a:r>
              <a:rPr lang="en-US" sz="1600" dirty="0" smtClean="0">
                <a:latin typeface="Courier New" pitchFamily="49" charset="0"/>
              </a:rPr>
              <a:t>$s0 = array base address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/>
              <a:t>     </a:t>
            </a:r>
            <a:r>
              <a:rPr lang="en-US" sz="1600" dirty="0" err="1">
                <a:latin typeface="Courier10 BT" pitchFamily="49" charset="0"/>
              </a:rPr>
              <a:t>lui</a:t>
            </a:r>
            <a:r>
              <a:rPr lang="en-US" sz="1600" dirty="0">
                <a:latin typeface="Courier10 BT" pitchFamily="49" charset="0"/>
              </a:rPr>
              <a:t>  $s0, 0x1234        	# </a:t>
            </a:r>
            <a:r>
              <a:rPr lang="en-US" sz="1600" dirty="0" smtClean="0">
                <a:latin typeface="Courier10 BT" pitchFamily="49" charset="0"/>
              </a:rPr>
              <a:t>0x1234 </a:t>
            </a:r>
            <a:r>
              <a:rPr lang="en-US" sz="1600" dirty="0">
                <a:latin typeface="Courier10 BT" pitchFamily="49" charset="0"/>
              </a:rPr>
              <a:t>in upper half of </a:t>
            </a:r>
            <a:r>
              <a:rPr lang="en-US" sz="1600" dirty="0" smtClean="0">
                <a:latin typeface="Courier10 BT" pitchFamily="49" charset="0"/>
              </a:rPr>
              <a:t>$s0</a:t>
            </a:r>
            <a:endParaRPr lang="en-US" sz="1600" dirty="0"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ori</a:t>
            </a:r>
            <a:r>
              <a:rPr lang="en-US" sz="1600" dirty="0">
                <a:latin typeface="Courier10 BT" pitchFamily="49" charset="0"/>
              </a:rPr>
              <a:t>  $s0, $s0, 0x8000   	# </a:t>
            </a:r>
            <a:r>
              <a:rPr lang="en-US" sz="1600" dirty="0" smtClean="0">
                <a:latin typeface="Courier10 BT" pitchFamily="49" charset="0"/>
              </a:rPr>
              <a:t>0x8000 </a:t>
            </a:r>
            <a:r>
              <a:rPr lang="en-US" sz="1600" dirty="0">
                <a:latin typeface="Courier10 BT" pitchFamily="49" charset="0"/>
              </a:rPr>
              <a:t>in lower half of $s0</a:t>
            </a:r>
          </a:p>
          <a:p>
            <a:pPr>
              <a:buFontTx/>
              <a:buNone/>
            </a:pPr>
            <a:endParaRPr lang="en-US" sz="1600" dirty="0"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lw</a:t>
            </a:r>
            <a:r>
              <a:rPr lang="en-US" sz="1600" dirty="0">
                <a:latin typeface="Courier10 BT" pitchFamily="49" charset="0"/>
              </a:rPr>
              <a:t>   $t1, 0($s0)        	# $t1 = array[0]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sll</a:t>
            </a:r>
            <a:r>
              <a:rPr lang="en-US" sz="1600" dirty="0">
                <a:latin typeface="Courier10 BT" pitchFamily="49" charset="0"/>
              </a:rPr>
              <a:t>  $t1, $t1, 1        	# $t1 = $t1 * 2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sw</a:t>
            </a:r>
            <a:r>
              <a:rPr lang="en-US" sz="1600" dirty="0">
                <a:latin typeface="Courier10 BT" pitchFamily="49" charset="0"/>
              </a:rPr>
              <a:t>   $t1, 0($s0)        	# array[0] = $t1</a:t>
            </a:r>
          </a:p>
          <a:p>
            <a:pPr>
              <a:buFontTx/>
              <a:buNone/>
            </a:pPr>
            <a:endParaRPr lang="en-US" sz="1600" dirty="0"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lw</a:t>
            </a:r>
            <a:r>
              <a:rPr lang="en-US" sz="1600" dirty="0">
                <a:latin typeface="Courier10 BT" pitchFamily="49" charset="0"/>
              </a:rPr>
              <a:t>   $t1, 4($s0)        	# $t1 = array[1]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sll</a:t>
            </a:r>
            <a:r>
              <a:rPr lang="en-US" sz="1600" dirty="0">
                <a:latin typeface="Courier10 BT" pitchFamily="49" charset="0"/>
              </a:rPr>
              <a:t>  $t1, $t1, 1        	# $t1 = $t1 * 2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sw</a:t>
            </a:r>
            <a:r>
              <a:rPr lang="en-US" sz="1600" dirty="0">
                <a:latin typeface="Courier10 BT" pitchFamily="49" charset="0"/>
              </a:rPr>
              <a:t>   $t1, 4($s0)        	# array[1] = $t1</a:t>
            </a:r>
          </a:p>
        </p:txBody>
      </p:sp>
      <p:sp>
        <p:nvSpPr>
          <p:cNvPr id="131789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789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Accessing Arrays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5986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20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7848600" cy="51816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//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</a:rPr>
              <a:t>C Code</a:t>
            </a:r>
            <a:endParaRPr lang="en-US" sz="1800" b="1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array[1000];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	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=0;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1000;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+ 1)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		array[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= array[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* 8;</a:t>
            </a:r>
          </a:p>
          <a:p>
            <a:pPr>
              <a:buFontTx/>
              <a:buNone/>
            </a:pPr>
            <a:endParaRPr lang="en-US" sz="1800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# MIPS assembly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$s0 = array base address, $s1 = </a:t>
            </a:r>
            <a:r>
              <a:rPr lang="en-US" sz="1600" dirty="0" err="1">
                <a:latin typeface="Courier New" pitchFamily="49" charset="0"/>
              </a:rPr>
              <a:t>i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1356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Arrays using For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8749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692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2057400" y="1143000"/>
            <a:ext cx="7086600" cy="5181600"/>
          </a:xfrm>
          <a:noFill/>
          <a:ln/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# MIPS assembly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$s0 = array base address, $s1 = </a:t>
            </a:r>
            <a:r>
              <a:rPr lang="en-US" sz="1600" dirty="0" err="1">
                <a:latin typeface="Courier New" pitchFamily="49" charset="0"/>
              </a:rPr>
              <a:t>i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initialization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lui</a:t>
            </a:r>
            <a:r>
              <a:rPr lang="en-US" sz="1600" dirty="0">
                <a:latin typeface="Courier New" pitchFamily="49" charset="0"/>
              </a:rPr>
              <a:t>  $s0, 0x23B8        # $s0 = 0x23B80000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ori</a:t>
            </a:r>
            <a:r>
              <a:rPr lang="en-US" sz="1600" dirty="0">
                <a:latin typeface="Courier New" pitchFamily="49" charset="0"/>
              </a:rPr>
              <a:t>  $s0, $s0, 0xF000   # $s0 = 0x23B8F000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$s1, $0, 0         #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$t2, $0, 1000      # $t2 = 1000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loop: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slt</a:t>
            </a:r>
            <a:r>
              <a:rPr lang="en-US" sz="1600" dirty="0">
                <a:latin typeface="Courier New" pitchFamily="49" charset="0"/>
              </a:rPr>
              <a:t>  $t0, $s1, $t2      #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1000?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beq</a:t>
            </a:r>
            <a:r>
              <a:rPr lang="en-US" sz="1600" dirty="0">
                <a:latin typeface="Courier New" pitchFamily="49" charset="0"/>
              </a:rPr>
              <a:t>  $t0, $0, done      # if not then done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sll</a:t>
            </a:r>
            <a:r>
              <a:rPr lang="en-US" sz="1600" dirty="0">
                <a:latin typeface="Courier New" pitchFamily="49" charset="0"/>
              </a:rPr>
              <a:t>  $t0, $s1, 2        # $t0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* 4 (byte offset)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add  $t0, $t0, $s0      # address of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</a:rPr>
              <a:t>   $t1, 0($t0)        # $t1 =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sll</a:t>
            </a:r>
            <a:r>
              <a:rPr lang="en-US" sz="1600" dirty="0">
                <a:latin typeface="Courier New" pitchFamily="49" charset="0"/>
              </a:rPr>
              <a:t>  $t1, $t1, 3        # $t1 =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* 8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$t1, 0($t0)        #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=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* 8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$s1, $s1, 1        #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+ 1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j    loop               # repeat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done: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113869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Arrays Using For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0705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875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+mj-lt"/>
                <a:cs typeface="Arial" charset="0"/>
              </a:rPr>
              <a:t>Similar </a:t>
            </a:r>
            <a:r>
              <a:rPr lang="en-US" sz="2400" dirty="0">
                <a:latin typeface="+mj-lt"/>
                <a:cs typeface="Arial" charset="0"/>
              </a:rPr>
              <a:t>to </a:t>
            </a:r>
            <a:r>
              <a:rPr lang="en-US" sz="2400" dirty="0" smtClean="0">
                <a:latin typeface="+mj-lt"/>
                <a:cs typeface="Arial" charset="0"/>
              </a:rPr>
              <a:t>addition - only mnemonic changes</a:t>
            </a:r>
            <a:endParaRPr lang="en-US" sz="24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+mj-lt"/>
                <a:cs typeface="Arial" charset="0"/>
              </a:rPr>
              <a:t>mnemonic</a:t>
            </a:r>
            <a:endParaRPr lang="en-US" sz="24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 c: </a:t>
            </a:r>
            <a:r>
              <a:rPr lang="en-US" sz="24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+mj-lt"/>
                <a:cs typeface="Arial" charset="0"/>
              </a:rPr>
              <a:t>source operands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+mj-lt"/>
                <a:cs typeface="Arial" charset="0"/>
              </a:rPr>
              <a:t>  	</a:t>
            </a:r>
            <a:r>
              <a:rPr lang="en-US" sz="2400" dirty="0" smtClean="0">
                <a:latin typeface="+mj-lt"/>
                <a:cs typeface="Arial" charset="0"/>
              </a:rPr>
              <a:t>destination operand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</p:txBody>
      </p:sp>
      <p:sp>
        <p:nvSpPr>
          <p:cNvPr id="109875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20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- c;</a:t>
            </a:r>
          </a:p>
        </p:txBody>
      </p:sp>
      <p:sp>
        <p:nvSpPr>
          <p:cNvPr id="109875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sub a, b,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Instructions: Subtraction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6807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80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7620000" cy="5181600"/>
          </a:xfrm>
          <a:noFill/>
          <a:ln/>
        </p:spPr>
        <p:txBody>
          <a:bodyPr>
            <a:normAutofit/>
          </a:bodyPr>
          <a:lstStyle/>
          <a:p>
            <a:r>
              <a:rPr lang="en-US" i="1" dirty="0"/>
              <a:t>American Standard Code for Information Interchange</a:t>
            </a:r>
            <a:endParaRPr lang="en-US" dirty="0"/>
          </a:p>
          <a:p>
            <a:r>
              <a:rPr lang="en-US" sz="3600" dirty="0" smtClean="0"/>
              <a:t>Each </a:t>
            </a:r>
            <a:r>
              <a:rPr lang="en-US" sz="3600" dirty="0"/>
              <a:t>text character </a:t>
            </a:r>
            <a:r>
              <a:rPr lang="en-US" sz="3600" dirty="0" smtClean="0"/>
              <a:t>has </a:t>
            </a:r>
            <a:r>
              <a:rPr lang="en-US" sz="3600" dirty="0"/>
              <a:t>unique byte value</a:t>
            </a:r>
          </a:p>
          <a:p>
            <a:pPr lvl="1"/>
            <a:r>
              <a:rPr lang="en-US" dirty="0"/>
              <a:t>For example, S = 0x53, a = 0x61, A = 0x41</a:t>
            </a:r>
          </a:p>
          <a:p>
            <a:pPr lvl="1"/>
            <a:r>
              <a:rPr lang="en-US" dirty="0"/>
              <a:t>Lower-case and upper-case </a:t>
            </a:r>
            <a:r>
              <a:rPr lang="en-US" dirty="0" smtClean="0"/>
              <a:t>differ </a:t>
            </a:r>
            <a:r>
              <a:rPr lang="en-US" dirty="0"/>
              <a:t>by 0x20 (32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7657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ASCII Code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9276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9940" name="Picture 4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95400"/>
            <a:ext cx="5410200" cy="522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Cast of Characters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443316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4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Caller</a:t>
            </a:r>
            <a:r>
              <a:rPr lang="en-US" b="1" dirty="0">
                <a:solidFill>
                  <a:srgbClr val="0070C0"/>
                </a:solidFill>
              </a:rPr>
              <a:t>: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calling </a:t>
            </a:r>
            <a:r>
              <a:rPr lang="en-US" dirty="0" smtClean="0"/>
              <a:t>function (in </a:t>
            </a:r>
            <a:r>
              <a:rPr lang="en-US" dirty="0"/>
              <a:t>this case, </a:t>
            </a:r>
            <a:r>
              <a:rPr lang="en-US" dirty="0">
                <a:latin typeface="Courier New" pitchFamily="49" charset="0"/>
              </a:rPr>
              <a:t>main</a:t>
            </a:r>
            <a:r>
              <a:rPr lang="en-US" dirty="0"/>
              <a:t>)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Callee</a:t>
            </a:r>
            <a:r>
              <a:rPr lang="en-US" b="1" dirty="0">
                <a:solidFill>
                  <a:srgbClr val="0070C0"/>
                </a:solidFill>
              </a:rPr>
              <a:t>: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called </a:t>
            </a:r>
            <a:r>
              <a:rPr lang="en-US" dirty="0" smtClean="0"/>
              <a:t>function (in </a:t>
            </a:r>
            <a:r>
              <a:rPr lang="en-US" dirty="0"/>
              <a:t>this case, </a:t>
            </a:r>
            <a:r>
              <a:rPr lang="en-US" dirty="0">
                <a:latin typeface="Courier New" pitchFamily="49" charset="0"/>
              </a:rPr>
              <a:t>sum</a:t>
            </a:r>
            <a:r>
              <a:rPr lang="en-US" dirty="0"/>
              <a:t>)</a:t>
            </a:r>
          </a:p>
        </p:txBody>
      </p:sp>
      <p:sp>
        <p:nvSpPr>
          <p:cNvPr id="106496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6496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95600" y="2743200"/>
            <a:ext cx="4953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20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void main()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y;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y = sum(42, 7);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a,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b)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return (a + b);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Function Calls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7894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8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Caller</a:t>
            </a:r>
            <a:r>
              <a:rPr lang="en-US" b="1" dirty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US" sz="2600" dirty="0"/>
              <a:t>passes </a:t>
            </a:r>
            <a:r>
              <a:rPr lang="en-US" sz="2600" b="1" dirty="0"/>
              <a:t>arguments</a:t>
            </a:r>
            <a:r>
              <a:rPr lang="en-US" sz="2600" dirty="0"/>
              <a:t> to </a:t>
            </a:r>
            <a:r>
              <a:rPr lang="en-US" sz="2600" dirty="0" err="1" smtClean="0"/>
              <a:t>callee</a:t>
            </a:r>
            <a:endParaRPr lang="en-US" sz="2600" dirty="0"/>
          </a:p>
          <a:p>
            <a:pPr lvl="1"/>
            <a:r>
              <a:rPr lang="en-US" sz="2600" dirty="0"/>
              <a:t>jumps to </a:t>
            </a:r>
            <a:r>
              <a:rPr lang="en-US" sz="2600" dirty="0" err="1" smtClean="0"/>
              <a:t>callee</a:t>
            </a:r>
            <a:endParaRPr lang="en-US" sz="2600" dirty="0"/>
          </a:p>
          <a:p>
            <a:r>
              <a:rPr lang="en-US" b="1" dirty="0" err="1">
                <a:solidFill>
                  <a:srgbClr val="0070C0"/>
                </a:solidFill>
              </a:rPr>
              <a:t>Callee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</a:p>
          <a:p>
            <a:pPr lvl="1"/>
            <a:r>
              <a:rPr lang="en-US" sz="2600" b="1" dirty="0"/>
              <a:t>performs </a:t>
            </a:r>
            <a:r>
              <a:rPr lang="en-US" sz="2600" dirty="0"/>
              <a:t>the f</a:t>
            </a:r>
            <a:r>
              <a:rPr lang="en-US" sz="2600" dirty="0" smtClean="0"/>
              <a:t>unction</a:t>
            </a:r>
            <a:endParaRPr lang="en-US" sz="2600" dirty="0"/>
          </a:p>
          <a:p>
            <a:pPr lvl="1"/>
            <a:r>
              <a:rPr lang="en-US" sz="2600" b="1" dirty="0"/>
              <a:t>returns </a:t>
            </a:r>
            <a:r>
              <a:rPr lang="en-US" sz="2600" dirty="0" smtClean="0"/>
              <a:t>result </a:t>
            </a:r>
            <a:r>
              <a:rPr lang="en-US" sz="2600" dirty="0"/>
              <a:t>to caller</a:t>
            </a:r>
          </a:p>
          <a:p>
            <a:pPr lvl="1"/>
            <a:r>
              <a:rPr lang="en-US" sz="2600" b="1" dirty="0"/>
              <a:t>returns </a:t>
            </a:r>
            <a:r>
              <a:rPr lang="en-US" sz="2600" dirty="0"/>
              <a:t>to </a:t>
            </a:r>
            <a:r>
              <a:rPr lang="en-US" sz="2600" dirty="0" smtClean="0"/>
              <a:t>point </a:t>
            </a:r>
            <a:r>
              <a:rPr lang="en-US" sz="2600" dirty="0"/>
              <a:t>of call</a:t>
            </a:r>
          </a:p>
          <a:p>
            <a:pPr lvl="1"/>
            <a:r>
              <a:rPr lang="en-US" sz="2600" b="1" dirty="0"/>
              <a:t>must  not overwrite</a:t>
            </a:r>
            <a:r>
              <a:rPr lang="en-US" sz="2600" dirty="0"/>
              <a:t> registers or memory needed by </a:t>
            </a:r>
            <a:r>
              <a:rPr lang="en-US" sz="2600" dirty="0" smtClean="0"/>
              <a:t>caller</a:t>
            </a:r>
            <a:endParaRPr lang="en-US" dirty="0"/>
          </a:p>
        </p:txBody>
      </p:sp>
      <p:sp>
        <p:nvSpPr>
          <p:cNvPr id="113254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Function Conventions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7665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8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>
            <a:noAutofit/>
          </a:bodyPr>
          <a:lstStyle/>
          <a:p>
            <a:r>
              <a:rPr lang="en-US" b="1" dirty="0" smtClean="0"/>
              <a:t>Call Function:</a:t>
            </a:r>
            <a:r>
              <a:rPr lang="en-US" dirty="0" smtClean="0"/>
              <a:t> </a:t>
            </a:r>
            <a:r>
              <a:rPr lang="en-US" dirty="0"/>
              <a:t>jump and link (</a:t>
            </a:r>
            <a:r>
              <a:rPr lang="en-US" dirty="0" err="1">
                <a:latin typeface="Courier New" pitchFamily="49" charset="0"/>
              </a:rPr>
              <a:t>jal</a:t>
            </a:r>
            <a:r>
              <a:rPr lang="en-US" dirty="0"/>
              <a:t>) </a:t>
            </a:r>
          </a:p>
          <a:p>
            <a:r>
              <a:rPr lang="en-US" b="1" dirty="0"/>
              <a:t>Return</a:t>
            </a:r>
            <a:r>
              <a:rPr lang="en-US" dirty="0"/>
              <a:t> from f</a:t>
            </a:r>
            <a:r>
              <a:rPr lang="en-US" dirty="0" smtClean="0"/>
              <a:t>unction: </a:t>
            </a:r>
            <a:r>
              <a:rPr lang="en-US" dirty="0"/>
              <a:t>jump register (</a:t>
            </a:r>
            <a:r>
              <a:rPr lang="en-US" dirty="0" err="1">
                <a:latin typeface="Courier New" pitchFamily="49" charset="0"/>
              </a:rPr>
              <a:t>jr</a:t>
            </a:r>
            <a:r>
              <a:rPr lang="en-US" dirty="0"/>
              <a:t>)</a:t>
            </a:r>
            <a:endParaRPr lang="en-US" dirty="0">
              <a:latin typeface="Courier New" pitchFamily="49" charset="0"/>
            </a:endParaRPr>
          </a:p>
          <a:p>
            <a:r>
              <a:rPr lang="en-US" b="1" dirty="0" smtClean="0"/>
              <a:t>Arguments</a:t>
            </a:r>
            <a:r>
              <a:rPr lang="en-US" dirty="0"/>
              <a:t>: </a:t>
            </a:r>
            <a:r>
              <a:rPr lang="en-US" dirty="0">
                <a:latin typeface="Courier10 BT" pitchFamily="49" charset="0"/>
              </a:rPr>
              <a:t>$a0 - $a3</a:t>
            </a:r>
          </a:p>
          <a:p>
            <a:r>
              <a:rPr lang="en-US" b="1" dirty="0"/>
              <a:t>Return value</a:t>
            </a:r>
            <a:r>
              <a:rPr lang="en-US" dirty="0"/>
              <a:t>: </a:t>
            </a:r>
            <a:r>
              <a:rPr lang="en-US" dirty="0">
                <a:latin typeface="Courier10 BT" pitchFamily="49" charset="0"/>
              </a:rPr>
              <a:t>$v0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13254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MIPS Function Conventions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5065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990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68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20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700" dirty="0">
                <a:latin typeface="Courier New" pitchFamily="49" charset="0"/>
                <a:cs typeface="Arial" charset="0"/>
              </a:rPr>
              <a:t> main()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simple();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a = b + c;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7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void simple()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return;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065991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62400" y="152400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MIPS assembly code</a:t>
            </a:r>
            <a:endParaRPr lang="en-US" sz="17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0x00400200</a:t>
            </a:r>
            <a:r>
              <a:rPr lang="en-US" sz="1700" dirty="0">
                <a:latin typeface="Courier New" pitchFamily="49" charset="0"/>
                <a:cs typeface="Arial" charset="0"/>
              </a:rPr>
              <a:t> main: </a:t>
            </a:r>
            <a:r>
              <a:rPr lang="en-US" sz="1700" dirty="0" err="1">
                <a:latin typeface="Courier New" pitchFamily="49" charset="0"/>
                <a:cs typeface="Arial" charset="0"/>
              </a:rPr>
              <a:t>jal</a:t>
            </a:r>
            <a:r>
              <a:rPr lang="en-US" sz="1700" dirty="0">
                <a:latin typeface="Courier New" pitchFamily="49" charset="0"/>
                <a:cs typeface="Arial" charset="0"/>
              </a:rPr>
              <a:t>  simple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0x00400204</a:t>
            </a:r>
            <a:r>
              <a:rPr lang="en-US" sz="1700" dirty="0">
                <a:latin typeface="Courier New" pitchFamily="49" charset="0"/>
                <a:cs typeface="Arial" charset="0"/>
              </a:rPr>
              <a:t>       add  $s0, $s1, $s2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...</a:t>
            </a: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0x00401020</a:t>
            </a:r>
            <a:r>
              <a:rPr lang="en-US" sz="1700" dirty="0">
                <a:latin typeface="Courier New" pitchFamily="49" charset="0"/>
                <a:cs typeface="Arial" charset="0"/>
              </a:rPr>
              <a:t> simple: </a:t>
            </a:r>
            <a:r>
              <a:rPr lang="en-US" sz="1700" dirty="0" err="1">
                <a:latin typeface="Courier New" pitchFamily="49" charset="0"/>
                <a:cs typeface="Arial" charset="0"/>
              </a:rPr>
              <a:t>jr</a:t>
            </a:r>
            <a:r>
              <a:rPr lang="en-US" sz="1700" dirty="0">
                <a:latin typeface="Courier New" pitchFamily="49" charset="0"/>
                <a:cs typeface="Arial" charset="0"/>
              </a:rPr>
              <a:t> $</a:t>
            </a:r>
            <a:r>
              <a:rPr lang="en-US" sz="1700" dirty="0" err="1">
                <a:latin typeface="Courier New" pitchFamily="49" charset="0"/>
                <a:cs typeface="Arial" charset="0"/>
              </a:rPr>
              <a:t>ra</a:t>
            </a:r>
            <a:endParaRPr lang="en-US" sz="1700" dirty="0">
              <a:latin typeface="Courier New" pitchFamily="49" charset="0"/>
              <a:cs typeface="Arial" charset="0"/>
            </a:endParaRPr>
          </a:p>
        </p:txBody>
      </p:sp>
      <p:sp>
        <p:nvSpPr>
          <p:cNvPr id="1065992" name="Text Box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76400" y="4632325"/>
            <a:ext cx="571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void</a:t>
            </a:r>
            <a:r>
              <a:rPr lang="en-US" sz="2000" b="1" dirty="0">
                <a:solidFill>
                  <a:srgbClr val="0070C0"/>
                </a:solidFill>
              </a:rPr>
              <a:t> means that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simple</a:t>
            </a:r>
            <a:r>
              <a:rPr lang="en-US" sz="2000" b="1" dirty="0">
                <a:solidFill>
                  <a:srgbClr val="0070C0"/>
                </a:solidFill>
              </a:rPr>
              <a:t> doesn’t return a </a:t>
            </a:r>
            <a:r>
              <a:rPr lang="en-US" sz="2000" b="1" dirty="0" smtClean="0">
                <a:solidFill>
                  <a:srgbClr val="0070C0"/>
                </a:solidFill>
              </a:rPr>
              <a:t>value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1065993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00200" y="4572000"/>
            <a:ext cx="5715000" cy="5334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Function Calls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3335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68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20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700" dirty="0">
                <a:latin typeface="Courier New" pitchFamily="49" charset="0"/>
                <a:cs typeface="Arial" charset="0"/>
              </a:rPr>
              <a:t> main()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simple();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a = b + c;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7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void simple()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return;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14278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62400" y="152400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MIPS assembly code</a:t>
            </a:r>
            <a:endParaRPr lang="en-US" sz="17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0x00400200</a:t>
            </a:r>
            <a:r>
              <a:rPr lang="en-US" sz="1700" dirty="0">
                <a:latin typeface="Courier New" pitchFamily="49" charset="0"/>
                <a:cs typeface="Arial" charset="0"/>
              </a:rPr>
              <a:t> main: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jal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 simple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0x00400204</a:t>
            </a:r>
            <a:r>
              <a:rPr lang="en-US" sz="1700" dirty="0">
                <a:latin typeface="Courier New" pitchFamily="49" charset="0"/>
                <a:cs typeface="Arial" charset="0"/>
              </a:rPr>
              <a:t>       add  $s0, $s1, $s2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...</a:t>
            </a: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0x00401020</a:t>
            </a:r>
            <a:r>
              <a:rPr lang="en-US" sz="1700" dirty="0">
                <a:latin typeface="Courier New" pitchFamily="49" charset="0"/>
                <a:cs typeface="Arial" charset="0"/>
              </a:rPr>
              <a:t> simple: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jr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$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ra</a:t>
            </a:r>
            <a:endParaRPr lang="en-US" sz="1700" b="1" dirty="0">
              <a:solidFill>
                <a:srgbClr val="0070C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142791" name="Text 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4556125"/>
            <a:ext cx="81534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jal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: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jumps to </a:t>
            </a:r>
            <a:r>
              <a:rPr lang="en-US" sz="2000" dirty="0" smtClean="0">
                <a:latin typeface="Courier New" pitchFamily="49" charset="0"/>
              </a:rPr>
              <a:t>simple</a:t>
            </a:r>
            <a:endParaRPr lang="en-US" sz="2000" dirty="0">
              <a:latin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</a:rPr>
              <a:t>          </a:t>
            </a:r>
            <a:r>
              <a:rPr lang="en-US" sz="2000" dirty="0" smtClean="0">
                <a:latin typeface="Courier New" pitchFamily="49" charset="0"/>
              </a:rPr>
              <a:t>$</a:t>
            </a:r>
            <a:r>
              <a:rPr lang="en-US" sz="2000" dirty="0" err="1" smtClean="0">
                <a:latin typeface="Courier New" pitchFamily="49" charset="0"/>
              </a:rPr>
              <a:t>ra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= </a:t>
            </a:r>
            <a:r>
              <a:rPr lang="en-US" sz="2000" dirty="0" smtClean="0">
                <a:latin typeface="Times New Roman" pitchFamily="18" charset="0"/>
              </a:rPr>
              <a:t>PC + 4 = 0x00400204</a:t>
            </a:r>
            <a:endParaRPr lang="en-US" sz="20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jr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ra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</a:rPr>
              <a:t>: </a:t>
            </a:r>
            <a:r>
              <a:rPr lang="en-US" sz="2000" dirty="0">
                <a:latin typeface="Times New Roman" pitchFamily="18" charset="0"/>
              </a:rPr>
              <a:t>jumps to address in </a:t>
            </a:r>
            <a:r>
              <a:rPr lang="en-US" sz="2000" dirty="0">
                <a:latin typeface="Courier New" pitchFamily="49" charset="0"/>
              </a:rPr>
              <a:t>$</a:t>
            </a:r>
            <a:r>
              <a:rPr lang="en-US" sz="2000" dirty="0" err="1" smtClean="0">
                <a:latin typeface="Courier New" pitchFamily="49" charset="0"/>
              </a:rPr>
              <a:t>ra</a:t>
            </a:r>
            <a:r>
              <a:rPr lang="en-US" sz="2000" dirty="0" smtClean="0">
                <a:latin typeface="Times New Roman" pitchFamily="18" charset="0"/>
              </a:rPr>
              <a:t> (0x00400204</a:t>
            </a:r>
            <a:r>
              <a:rPr lang="en-US" sz="2000" dirty="0">
                <a:latin typeface="Times New Roman" pitchFamily="18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Function Calls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131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6803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6803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MIPS conventions: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Argument values: </a:t>
            </a:r>
            <a:r>
              <a:rPr lang="en-US" sz="2600" dirty="0">
                <a:latin typeface="Courier New" pitchFamily="49" charset="0"/>
                <a:cs typeface="Arial" charset="0"/>
              </a:rPr>
              <a:t>$a0</a:t>
            </a:r>
            <a:r>
              <a:rPr lang="en-US" sz="2600" dirty="0">
                <a:latin typeface="Times New Roman" pitchFamily="18" charset="0"/>
                <a:cs typeface="Arial" charset="0"/>
              </a:rPr>
              <a:t> - </a:t>
            </a:r>
            <a:r>
              <a:rPr lang="en-US" sz="2600" dirty="0">
                <a:latin typeface="Courier New" pitchFamily="49" charset="0"/>
                <a:cs typeface="Arial" charset="0"/>
              </a:rPr>
              <a:t>$a3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Return value: </a:t>
            </a:r>
            <a:r>
              <a:rPr lang="en-US" sz="2600" dirty="0">
                <a:latin typeface="Courier New" pitchFamily="49" charset="0"/>
                <a:cs typeface="Arial" charset="0"/>
              </a:rPr>
              <a:t>$v0</a:t>
            </a: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Input Arguments &amp; Return Value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5050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4381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4381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main()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y;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y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diffofsums</a:t>
            </a:r>
            <a:r>
              <a:rPr lang="en-US" sz="1800" dirty="0">
                <a:latin typeface="Courier New" pitchFamily="49" charset="0"/>
                <a:cs typeface="Arial" charset="0"/>
              </a:rPr>
              <a:t>(2, 3, 4, 5);  // 4 arguments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endParaRPr lang="en-US" sz="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diffofsums</a:t>
            </a:r>
            <a:r>
              <a:rPr lang="en-US" sz="1800" dirty="0">
                <a:latin typeface="Courier New" pitchFamily="49" charset="0"/>
                <a:cs typeface="Arial" charset="0"/>
              </a:rPr>
              <a:t>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f,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g,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h,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result;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result = (f + g) - (h +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return result;               // return value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Input Arguments &amp; Return Value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2857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6906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6906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06906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990600"/>
            <a:ext cx="7162800" cy="543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MIPS assembly code</a:t>
            </a:r>
          </a:p>
          <a:p>
            <a:r>
              <a:rPr lang="en-US" sz="1700" dirty="0">
                <a:latin typeface="Courier New" pitchFamily="49" charset="0"/>
              </a:rPr>
              <a:t># $s0 = y</a:t>
            </a: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main:  </a:t>
            </a:r>
          </a:p>
          <a:p>
            <a:r>
              <a:rPr lang="en-US" sz="1700" dirty="0">
                <a:latin typeface="Courier New" pitchFamily="49" charset="0"/>
              </a:rPr>
              <a:t>  ...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addi</a:t>
            </a:r>
            <a:r>
              <a:rPr lang="en-US" sz="1700" dirty="0">
                <a:latin typeface="Courier New" pitchFamily="49" charset="0"/>
              </a:rPr>
              <a:t> $a0, $0, 2    # argument 0 = 2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addi</a:t>
            </a:r>
            <a:r>
              <a:rPr lang="en-US" sz="1700" dirty="0">
                <a:latin typeface="Courier New" pitchFamily="49" charset="0"/>
              </a:rPr>
              <a:t> $a1, $0, 3    # argument 1 = 3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addi</a:t>
            </a:r>
            <a:r>
              <a:rPr lang="en-US" sz="1700" dirty="0">
                <a:latin typeface="Courier New" pitchFamily="49" charset="0"/>
              </a:rPr>
              <a:t> $a2, $0, 4    # argument 2 = 4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addi</a:t>
            </a:r>
            <a:r>
              <a:rPr lang="en-US" sz="1700" dirty="0">
                <a:latin typeface="Courier New" pitchFamily="49" charset="0"/>
              </a:rPr>
              <a:t> $a3, $0, 5    # argument 3 = 5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jal</a:t>
            </a:r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diffofsums</a:t>
            </a:r>
            <a:r>
              <a:rPr lang="en-US" sz="1700" dirty="0">
                <a:latin typeface="Courier New" pitchFamily="49" charset="0"/>
              </a:rPr>
              <a:t>    # call </a:t>
            </a:r>
            <a:r>
              <a:rPr lang="en-US" sz="1700" dirty="0" smtClean="0">
                <a:latin typeface="Courier New" pitchFamily="49" charset="0"/>
              </a:rPr>
              <a:t>Function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add  $s0, $v0, $0  # y = returned value</a:t>
            </a:r>
          </a:p>
          <a:p>
            <a:r>
              <a:rPr lang="en-US" sz="1700" dirty="0">
                <a:latin typeface="Courier New" pitchFamily="49" charset="0"/>
              </a:rPr>
              <a:t>  ...</a:t>
            </a: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# $s0 = result</a:t>
            </a:r>
          </a:p>
          <a:p>
            <a:r>
              <a:rPr lang="en-US" sz="1700" dirty="0" err="1">
                <a:latin typeface="Courier New" pitchFamily="49" charset="0"/>
              </a:rPr>
              <a:t>diffofsums</a:t>
            </a:r>
            <a:r>
              <a:rPr lang="en-US" sz="1700" dirty="0">
                <a:latin typeface="Courier New" pitchFamily="49" charset="0"/>
              </a:rPr>
              <a:t>:</a:t>
            </a:r>
          </a:p>
          <a:p>
            <a:r>
              <a:rPr lang="en-US" sz="1700" dirty="0">
                <a:latin typeface="Courier New" pitchFamily="49" charset="0"/>
              </a:rPr>
              <a:t>  add $t0, $a0, $a1  # $t0 = f + g</a:t>
            </a:r>
          </a:p>
          <a:p>
            <a:r>
              <a:rPr lang="en-US" sz="1700" dirty="0">
                <a:latin typeface="Courier New" pitchFamily="49" charset="0"/>
              </a:rPr>
              <a:t>  add $t1, $a2, $a3  # $t1 = h + </a:t>
            </a:r>
            <a:r>
              <a:rPr lang="en-US" sz="1700" dirty="0" err="1">
                <a:latin typeface="Courier New" pitchFamily="49" charset="0"/>
              </a:rPr>
              <a:t>i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sub $s0, $t0, $t1  # result = (f + g) - (h +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r>
              <a:rPr lang="en-US" sz="1700" dirty="0">
                <a:latin typeface="Courier New" pitchFamily="49" charset="0"/>
              </a:rPr>
              <a:t>  add $v0, $s0, $0   # put return value in $v0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jr</a:t>
            </a:r>
            <a:r>
              <a:rPr lang="en-US" sz="1700" dirty="0">
                <a:latin typeface="Courier New" pitchFamily="49" charset="0"/>
              </a:rPr>
              <a:t>  $</a:t>
            </a:r>
            <a:r>
              <a:rPr lang="en-US" sz="1700" dirty="0" err="1">
                <a:latin typeface="Courier New" pitchFamily="49" charset="0"/>
              </a:rPr>
              <a:t>ra</a:t>
            </a:r>
            <a:r>
              <a:rPr lang="en-US" sz="1700" dirty="0">
                <a:latin typeface="Courier New" pitchFamily="49" charset="0"/>
              </a:rPr>
              <a:t>            # return to caller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Input Arguments &amp; Return Value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3834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9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b="1" dirty="0">
                <a:solidFill>
                  <a:srgbClr val="0070C0"/>
                </a:solidFill>
              </a:rPr>
              <a:t>Simplicity favors regularity</a:t>
            </a:r>
          </a:p>
          <a:p>
            <a:r>
              <a:rPr lang="en-US" dirty="0"/>
              <a:t>Consistent instruction format</a:t>
            </a:r>
          </a:p>
          <a:p>
            <a:r>
              <a:rPr lang="en-US" dirty="0"/>
              <a:t>Same number of operands (two sources and one destination)</a:t>
            </a:r>
          </a:p>
          <a:p>
            <a:r>
              <a:rPr lang="en-US" dirty="0"/>
              <a:t>E</a:t>
            </a:r>
            <a:r>
              <a:rPr lang="en-US" dirty="0" smtClean="0"/>
              <a:t>asier </a:t>
            </a:r>
            <a:r>
              <a:rPr lang="en-US" dirty="0"/>
              <a:t>to encode and handle in hardware</a:t>
            </a:r>
          </a:p>
        </p:txBody>
      </p:sp>
      <p:sp>
        <p:nvSpPr>
          <p:cNvPr id="102502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502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Design Principle 1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7889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73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4074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4074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14074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990600"/>
            <a:ext cx="7162800" cy="229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MIPS assembly code</a:t>
            </a:r>
          </a:p>
          <a:p>
            <a:r>
              <a:rPr lang="en-US" sz="1700" dirty="0">
                <a:latin typeface="Courier New" pitchFamily="49" charset="0"/>
              </a:rPr>
              <a:t># $s0 = result</a:t>
            </a:r>
          </a:p>
          <a:p>
            <a:r>
              <a:rPr lang="en-US" sz="1700" dirty="0" err="1">
                <a:latin typeface="Courier New" pitchFamily="49" charset="0"/>
              </a:rPr>
              <a:t>diffofsums</a:t>
            </a:r>
            <a:r>
              <a:rPr lang="en-US" sz="1700" dirty="0">
                <a:latin typeface="Courier New" pitchFamily="49" charset="0"/>
              </a:rPr>
              <a:t>:</a:t>
            </a:r>
          </a:p>
          <a:p>
            <a:r>
              <a:rPr lang="en-US" sz="1700" dirty="0">
                <a:latin typeface="Courier New" pitchFamily="49" charset="0"/>
              </a:rPr>
              <a:t>  add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$t0</a:t>
            </a:r>
            <a:r>
              <a:rPr lang="en-US" sz="1700" dirty="0">
                <a:latin typeface="Courier New" pitchFamily="49" charset="0"/>
              </a:rPr>
              <a:t>, $a0, $a1  # $t0 = f + g</a:t>
            </a:r>
          </a:p>
          <a:p>
            <a:r>
              <a:rPr lang="en-US" sz="1700" dirty="0">
                <a:latin typeface="Courier New" pitchFamily="49" charset="0"/>
              </a:rPr>
              <a:t>  add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$t1</a:t>
            </a:r>
            <a:r>
              <a:rPr lang="en-US" sz="1700" dirty="0">
                <a:latin typeface="Courier New" pitchFamily="49" charset="0"/>
              </a:rPr>
              <a:t>, $a2, $a3  # $t1 = h + </a:t>
            </a:r>
            <a:r>
              <a:rPr lang="en-US" sz="1700" dirty="0" err="1">
                <a:latin typeface="Courier New" pitchFamily="49" charset="0"/>
              </a:rPr>
              <a:t>i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sub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$s0</a:t>
            </a:r>
            <a:r>
              <a:rPr lang="en-US" sz="1700" dirty="0">
                <a:latin typeface="Courier New" pitchFamily="49" charset="0"/>
              </a:rPr>
              <a:t>, $t0, $t1  # result = (f + g) - (h +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r>
              <a:rPr lang="en-US" sz="1700" dirty="0">
                <a:latin typeface="Courier New" pitchFamily="49" charset="0"/>
              </a:rPr>
              <a:t>  add $v0, $s0, $0   # put return value in $v0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jr</a:t>
            </a:r>
            <a:r>
              <a:rPr lang="en-US" sz="1700" dirty="0">
                <a:latin typeface="Courier New" pitchFamily="49" charset="0"/>
              </a:rPr>
              <a:t>  $</a:t>
            </a:r>
            <a:r>
              <a:rPr lang="en-US" sz="1700" dirty="0" err="1">
                <a:latin typeface="Courier New" pitchFamily="49" charset="0"/>
              </a:rPr>
              <a:t>ra</a:t>
            </a:r>
            <a:r>
              <a:rPr lang="en-US" sz="1700" dirty="0">
                <a:latin typeface="Courier New" pitchFamily="49" charset="0"/>
              </a:rPr>
              <a:t>            # return to caller</a:t>
            </a:r>
          </a:p>
        </p:txBody>
      </p:sp>
      <p:sp>
        <p:nvSpPr>
          <p:cNvPr id="1140743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38200" y="3733800"/>
            <a:ext cx="82296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 err="1">
                <a:latin typeface="Courier New" pitchFamily="49" charset="0"/>
              </a:rPr>
              <a:t>diffofsums</a:t>
            </a: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>
                <a:latin typeface="+mj-lt"/>
              </a:rPr>
              <a:t>overwrote 3 registers: </a:t>
            </a:r>
            <a:r>
              <a:rPr lang="en-US" sz="2600" dirty="0">
                <a:latin typeface="Courier New" pitchFamily="49" charset="0"/>
              </a:rPr>
              <a:t>$t0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$t1</a:t>
            </a:r>
            <a:r>
              <a:rPr lang="en-US" sz="2600" dirty="0"/>
              <a:t>, </a:t>
            </a:r>
            <a:r>
              <a:rPr lang="en-US" sz="2600" dirty="0" smtClean="0">
                <a:latin typeface="Courier New" pitchFamily="49" charset="0"/>
              </a:rPr>
              <a:t>$</a:t>
            </a:r>
            <a:r>
              <a:rPr lang="en-US" sz="2600" dirty="0">
                <a:latin typeface="Courier New" pitchFamily="49" charset="0"/>
              </a:rPr>
              <a:t>s0</a:t>
            </a:r>
            <a:endParaRPr lang="en-US" sz="2600" dirty="0">
              <a:latin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2600" dirty="0" err="1">
                <a:latin typeface="Courier New" pitchFamily="49" charset="0"/>
              </a:rPr>
              <a:t>diffofsums</a:t>
            </a: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>
                <a:latin typeface="+mj-lt"/>
              </a:rPr>
              <a:t>can use </a:t>
            </a:r>
            <a:r>
              <a:rPr lang="en-US" sz="2600" i="1" dirty="0" smtClean="0">
                <a:latin typeface="+mj-lt"/>
              </a:rPr>
              <a:t>stack </a:t>
            </a:r>
            <a:r>
              <a:rPr lang="en-US" sz="2600" dirty="0">
                <a:latin typeface="+mj-lt"/>
              </a:rPr>
              <a:t>to temporarily store registers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Input Arguments &amp; Return Value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1830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8281" name="Object 9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33946018"/>
              </p:ext>
            </p:extLst>
          </p:nvPr>
        </p:nvGraphicFramePr>
        <p:xfrm>
          <a:off x="6172200" y="1447800"/>
          <a:ext cx="2465387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93" r:id="rId8" imgW="1104900" imgH="1981200" progId="">
                  <p:embed/>
                </p:oleObj>
              </mc:Choice>
              <mc:Fallback>
                <p:oleObj r:id="rId8" imgW="1104900" imgH="1981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447800"/>
                        <a:ext cx="2465387" cy="441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8275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7827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078280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143000"/>
            <a:ext cx="5334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Memory used to temporarily save variables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Like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stack </a:t>
            </a:r>
            <a:r>
              <a:rPr lang="en-US" sz="3200" dirty="0">
                <a:latin typeface="Times New Roman" pitchFamily="18" charset="0"/>
                <a:cs typeface="Arial" charset="0"/>
              </a:rPr>
              <a:t>of dishes, last-in-first-out (LIFO) queue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Expands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:</a:t>
            </a:r>
            <a:r>
              <a:rPr lang="en-US" sz="32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3200" dirty="0">
                <a:latin typeface="Times New Roman" pitchFamily="18" charset="0"/>
                <a:cs typeface="Arial" charset="0"/>
              </a:rPr>
              <a:t>uses more memory when more space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needed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Contracts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uses less memory when the space is no longer needed</a:t>
            </a: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The Stack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4495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4838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90600685"/>
              </p:ext>
            </p:extLst>
          </p:nvPr>
        </p:nvGraphicFramePr>
        <p:xfrm>
          <a:off x="839788" y="3055937"/>
          <a:ext cx="8304212" cy="304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16" name="VISIO" r:id="rId8" imgW="3656520" imgH="1400040" progId="Visio.Drawing.6">
                  <p:embed/>
                </p:oleObj>
              </mc:Choice>
              <mc:Fallback>
                <p:oleObj name="VISIO" r:id="rId8" imgW="3656520" imgH="1400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3055937"/>
                        <a:ext cx="8304212" cy="304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4835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4483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44839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Grows down (from higher to lower memory addresses)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Stack pointer: </a:t>
            </a:r>
            <a:r>
              <a:rPr lang="en-US" sz="3200" dirty="0">
                <a:latin typeface="Courier New" pitchFamily="49" charset="0"/>
                <a:cs typeface="Arial" charset="0"/>
              </a:rPr>
              <a:t>$</a:t>
            </a:r>
            <a:r>
              <a:rPr lang="en-US" sz="3200" dirty="0" err="1" smtClean="0">
                <a:latin typeface="Courier New" pitchFamily="49" charset="0"/>
                <a:cs typeface="Arial" charset="0"/>
              </a:rPr>
              <a:t>sp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>
                <a:latin typeface="Times New Roman" pitchFamily="18" charset="0"/>
                <a:cs typeface="Arial" charset="0"/>
              </a:rPr>
              <a:t>points to top of the stack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The Stack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5613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303" name="Rectangle 7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1447800" y="3335338"/>
            <a:ext cx="7772400" cy="2913062"/>
          </a:xfrm>
          <a:noFill/>
          <a:ln/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# MIPS assembly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# $s0 = result</a:t>
            </a:r>
          </a:p>
          <a:p>
            <a:pPr>
              <a:buFontTx/>
              <a:buNone/>
            </a:pPr>
            <a:r>
              <a:rPr lang="en-US" sz="2000" dirty="0" err="1">
                <a:latin typeface="Courier New" pitchFamily="49" charset="0"/>
              </a:rPr>
              <a:t>diffofsums</a:t>
            </a:r>
            <a:r>
              <a:rPr lang="en-US" sz="2000" dirty="0">
                <a:latin typeface="Courier New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</a:t>
            </a: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$t0</a:t>
            </a:r>
            <a:r>
              <a:rPr lang="en-US" sz="2000" dirty="0">
                <a:latin typeface="Courier New" pitchFamily="49" charset="0"/>
              </a:rPr>
              <a:t>, $a0, $a1  # $t0 = f + g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</a:t>
            </a: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$t1</a:t>
            </a:r>
            <a:r>
              <a:rPr lang="en-US" sz="2000" dirty="0">
                <a:latin typeface="Courier New" pitchFamily="49" charset="0"/>
              </a:rPr>
              <a:t>, $a2, $a3  # $t1 = h + </a:t>
            </a:r>
            <a:r>
              <a:rPr lang="en-US" sz="2000" dirty="0" err="1">
                <a:latin typeface="Courier New" pitchFamily="49" charset="0"/>
              </a:rPr>
              <a:t>i</a:t>
            </a: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sub </a:t>
            </a: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$s0</a:t>
            </a:r>
            <a:r>
              <a:rPr lang="en-US" sz="2000" dirty="0">
                <a:latin typeface="Courier New" pitchFamily="49" charset="0"/>
              </a:rPr>
              <a:t>, $t0, $t1  # result = (f + g) - (h +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$v0, $s0, $0   # put return value in $v0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jr</a:t>
            </a:r>
            <a:r>
              <a:rPr lang="en-US" sz="2000" dirty="0">
                <a:latin typeface="Courier New" pitchFamily="49" charset="0"/>
              </a:rPr>
              <a:t>  $</a:t>
            </a:r>
            <a:r>
              <a:rPr lang="en-US" sz="2000" dirty="0" err="1">
                <a:latin typeface="Courier New" pitchFamily="49" charset="0"/>
              </a:rPr>
              <a:t>ra</a:t>
            </a:r>
            <a:r>
              <a:rPr lang="en-US" sz="2000" dirty="0">
                <a:latin typeface="Courier New" pitchFamily="49" charset="0"/>
              </a:rPr>
              <a:t>            # return to caller</a:t>
            </a:r>
          </a:p>
        </p:txBody>
      </p:sp>
      <p:sp>
        <p:nvSpPr>
          <p:cNvPr id="1079299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7930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7930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079304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dirty="0">
                <a:latin typeface="Times New Roman" pitchFamily="18" charset="0"/>
                <a:cs typeface="Arial" charset="0"/>
              </a:rPr>
              <a:t>Called f</a:t>
            </a:r>
            <a:r>
              <a:rPr lang="en-US" sz="3000" dirty="0" smtClean="0">
                <a:latin typeface="Times New Roman" pitchFamily="18" charset="0"/>
                <a:cs typeface="Arial" charset="0"/>
              </a:rPr>
              <a:t>unctions </a:t>
            </a:r>
            <a:r>
              <a:rPr lang="en-US" sz="3000" dirty="0">
                <a:latin typeface="Times New Roman" pitchFamily="18" charset="0"/>
                <a:cs typeface="Arial" charset="0"/>
              </a:rPr>
              <a:t>must have no </a:t>
            </a:r>
            <a:r>
              <a:rPr lang="en-US" sz="3000" dirty="0" smtClean="0">
                <a:latin typeface="Times New Roman" pitchFamily="18" charset="0"/>
                <a:cs typeface="Arial" charset="0"/>
              </a:rPr>
              <a:t>unintended </a:t>
            </a:r>
            <a:r>
              <a:rPr lang="en-US" sz="3000" dirty="0">
                <a:latin typeface="Times New Roman" pitchFamily="18" charset="0"/>
                <a:cs typeface="Arial" charset="0"/>
              </a:rPr>
              <a:t>side </a:t>
            </a:r>
            <a:r>
              <a:rPr lang="en-US" sz="3000" dirty="0" smtClean="0">
                <a:latin typeface="Times New Roman" pitchFamily="18" charset="0"/>
                <a:cs typeface="Arial" charset="0"/>
              </a:rPr>
              <a:t>effects</a:t>
            </a:r>
            <a:endParaRPr lang="en-US" sz="30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dirty="0">
                <a:latin typeface="Times New Roman" pitchFamily="18" charset="0"/>
                <a:cs typeface="Arial" charset="0"/>
              </a:rPr>
              <a:t>But </a:t>
            </a:r>
            <a:r>
              <a:rPr lang="en-US" sz="3000" dirty="0" err="1">
                <a:latin typeface="Courier New" pitchFamily="49" charset="0"/>
                <a:cs typeface="Arial" charset="0"/>
              </a:rPr>
              <a:t>diffofsums</a:t>
            </a:r>
            <a:r>
              <a:rPr lang="en-US" sz="3000" dirty="0">
                <a:latin typeface="Times New Roman" pitchFamily="18" charset="0"/>
                <a:cs typeface="Arial" charset="0"/>
              </a:rPr>
              <a:t> overwrites 3 registers: </a:t>
            </a:r>
            <a:r>
              <a:rPr lang="en-US" sz="3000" dirty="0">
                <a:latin typeface="Courier New" pitchFamily="49" charset="0"/>
                <a:cs typeface="Arial" charset="0"/>
              </a:rPr>
              <a:t>$t0</a:t>
            </a:r>
            <a:r>
              <a:rPr lang="en-US" sz="3000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dirty="0">
                <a:latin typeface="Courier New" pitchFamily="49" charset="0"/>
                <a:cs typeface="Arial" charset="0"/>
              </a:rPr>
              <a:t>$t1</a:t>
            </a:r>
            <a:r>
              <a:rPr lang="en-US" sz="3000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dirty="0">
                <a:latin typeface="Courier New" pitchFamily="49" charset="0"/>
                <a:cs typeface="Arial" charset="0"/>
              </a:rPr>
              <a:t>$s0</a:t>
            </a:r>
            <a:endParaRPr lang="en-US" sz="3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How Functions use the Stack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1494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326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1371600" y="1143000"/>
            <a:ext cx="7772400" cy="49530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# $s0 = result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diffofsums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addi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$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, $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, -12  # make space on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                    # to store 3 registers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sw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 $s0, 8($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)    # save $s0 on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sw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 $t0, 4($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)    # save $t0 on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sw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 $t1, 0($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)    # save $t1 on stack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$t0, $a0, $a1  # $t0 = f + g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$t1, $a2, $a3  # $t1 = h + </a:t>
            </a:r>
            <a:r>
              <a:rPr lang="en-US" sz="1800" dirty="0" err="1">
                <a:latin typeface="Courier New" pitchFamily="49" charset="0"/>
              </a:rPr>
              <a:t>i</a:t>
            </a: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sub  $s0, $t0, $t1  # result = (f + g) - (h +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$v0, $s0, $0   # put return value in $v0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 $t1, 0($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)    # restore $t1 from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 $t0, 4($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)    # restore $t0 from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 $s0, 8($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)    # restore $s0 from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addi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$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, $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, 12   #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deallocate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stack space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jr</a:t>
            </a:r>
            <a:r>
              <a:rPr lang="en-US" sz="1800" dirty="0">
                <a:latin typeface="Courier New" pitchFamily="49" charset="0"/>
              </a:rPr>
              <a:t>   $</a:t>
            </a:r>
            <a:r>
              <a:rPr lang="en-US" sz="1800" dirty="0" err="1">
                <a:latin typeface="Courier New" pitchFamily="49" charset="0"/>
              </a:rPr>
              <a:t>ra</a:t>
            </a:r>
            <a:r>
              <a:rPr lang="en-US" sz="1800" dirty="0">
                <a:latin typeface="Courier New" pitchFamily="49" charset="0"/>
              </a:rPr>
              <a:t>            # return to caller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08032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032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8032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Storing Register Values on the Stack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6203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1350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78207531"/>
              </p:ext>
            </p:extLst>
          </p:nvPr>
        </p:nvGraphicFramePr>
        <p:xfrm>
          <a:off x="990600" y="1752600"/>
          <a:ext cx="7772400" cy="294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40" name="VISIO" r:id="rId8" imgW="3504240" imgH="1388520" progId="Visio.Drawing.6">
                  <p:embed/>
                </p:oleObj>
              </mc:Choice>
              <mc:Fallback>
                <p:oleObj name="VISIO" r:id="rId8" imgW="3504240" imgH="1388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52600"/>
                        <a:ext cx="7772400" cy="294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134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134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8134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The stack during </a:t>
            </a:r>
            <a:r>
              <a:rPr lang="en-US" sz="41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diffofsums</a:t>
            </a:r>
            <a:r>
              <a:rPr lang="en-US" sz="4100" dirty="0" smtClean="0">
                <a:solidFill>
                  <a:schemeClr val="bg1"/>
                </a:solidFill>
                <a:latin typeface="+mj-lt"/>
              </a:rPr>
              <a:t> Call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6640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2399" name="Group 31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14057240"/>
              </p:ext>
            </p:extLst>
          </p:nvPr>
        </p:nvGraphicFramePr>
        <p:xfrm>
          <a:off x="1295400" y="1447800"/>
          <a:ext cx="7162800" cy="4126992"/>
        </p:xfrm>
        <a:graphic>
          <a:graphicData uri="http://schemas.openxmlformats.org/drawingml/2006/table">
            <a:tbl>
              <a:tblPr/>
              <a:tblGrid>
                <a:gridCol w="3581400"/>
                <a:gridCol w="3581400"/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Preserved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Callee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-Saved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Nonpreserved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Caller-Saved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$s0-$s7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$t0-$t9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ra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$a0-$a3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sp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$v0-$v1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stack above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sp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stack below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sp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8237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5890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30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# $s0 = result</a:t>
            </a:r>
          </a:p>
          <a:p>
            <a:pPr>
              <a:buFontTx/>
              <a:buNone/>
            </a:pPr>
            <a:r>
              <a:rPr lang="en-US" sz="2000" dirty="0" err="1">
                <a:latin typeface="Courier New" pitchFamily="49" charset="0"/>
              </a:rPr>
              <a:t>diffofsums</a:t>
            </a:r>
            <a:r>
              <a:rPr lang="en-US" sz="2000" dirty="0">
                <a:latin typeface="Courier New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-4  # make space on stack to 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				   # store one register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$s0, 0($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)    # save $s0 on stack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                   # no need to save $t0 or $t1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$t0, $a0, $a1  # $t0 = f + g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$t1, $a2, $a3  # $t1 = h + </a:t>
            </a:r>
            <a:r>
              <a:rPr lang="en-US" sz="2000" dirty="0" err="1">
                <a:latin typeface="Courier New" pitchFamily="49" charset="0"/>
              </a:rPr>
              <a:t>i</a:t>
            </a: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sub $s0, $t0, $t1  # result = (f + g) - (h +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$v0, $s0, $0   # put return value in $v0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lw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$s0, 0($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)    # restore $s0 from stack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4   #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deallocate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stack space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jr</a:t>
            </a:r>
            <a:r>
              <a:rPr lang="en-US" sz="2000" dirty="0">
                <a:latin typeface="Courier New" pitchFamily="49" charset="0"/>
              </a:rPr>
              <a:t>  $</a:t>
            </a:r>
            <a:r>
              <a:rPr lang="en-US" sz="2000" dirty="0" err="1">
                <a:latin typeface="Courier New" pitchFamily="49" charset="0"/>
              </a:rPr>
              <a:t>ra</a:t>
            </a:r>
            <a:r>
              <a:rPr lang="en-US" sz="2000" dirty="0">
                <a:latin typeface="Courier New" pitchFamily="49" charset="0"/>
              </a:rPr>
              <a:t>            # return to caller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15302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302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5302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Storing Saved Registers on the Stack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4348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398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proc1: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-4   # make space on stack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ra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0($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)    # save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ra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on stack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jal</a:t>
            </a:r>
            <a:r>
              <a:rPr lang="en-US" sz="2000" dirty="0">
                <a:latin typeface="Courier New" pitchFamily="49" charset="0"/>
              </a:rPr>
              <a:t>  proc2	    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...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lw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ra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0($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)    # restore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$</a:t>
            </a: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</a:rPr>
              <a:t>ra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from stack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4    #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deallocate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stack space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jr</a:t>
            </a:r>
            <a:r>
              <a:rPr lang="en-US" sz="2000" dirty="0">
                <a:latin typeface="Courier New" pitchFamily="49" charset="0"/>
              </a:rPr>
              <a:t>  $</a:t>
            </a:r>
            <a:r>
              <a:rPr lang="en-US" sz="2000" dirty="0" err="1">
                <a:latin typeface="Courier New" pitchFamily="49" charset="0"/>
              </a:rPr>
              <a:t>ra</a:t>
            </a:r>
            <a:r>
              <a:rPr lang="en-US" sz="2000" dirty="0">
                <a:latin typeface="Courier New" pitchFamily="49" charset="0"/>
              </a:rPr>
              <a:t>             # return to caller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08339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3395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8339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Multiple Function Calls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6101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980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50981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High-level code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factorial(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n)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if (n &lt;= 1)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return 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else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return (n * factorial(n-1));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 algn="just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Recursive Function Call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5523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8128</TotalTime>
  <Words>6014</Words>
  <Application>Microsoft Office PowerPoint</Application>
  <PresentationFormat>On-screen Show (4:3)</PresentationFormat>
  <Paragraphs>1409</Paragraphs>
  <Slides>134</Slides>
  <Notes>133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134</vt:i4>
      </vt:variant>
    </vt:vector>
  </HeadingPairs>
  <TitlesOfParts>
    <vt:vector size="136" baseType="lpstr"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Harvey Mudd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sharris</cp:lastModifiedBy>
  <cp:revision>90</cp:revision>
  <dcterms:created xsi:type="dcterms:W3CDTF">2012-08-07T04:56:47Z</dcterms:created>
  <dcterms:modified xsi:type="dcterms:W3CDTF">2017-09-25T11:28:43Z</dcterms:modified>
</cp:coreProperties>
</file>