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4" r:id="rId11"/>
    <p:sldId id="315" r:id="rId12"/>
    <p:sldId id="313" r:id="rId13"/>
    <p:sldId id="316" r:id="rId14"/>
    <p:sldId id="318" r:id="rId15"/>
    <p:sldId id="317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382" y="654983"/>
            <a:ext cx="5437238" cy="3494791"/>
          </a:xfrm>
        </p:spPr>
        <p:txBody>
          <a:bodyPr>
            <a:noAutofit/>
          </a:bodyPr>
          <a:lstStyle/>
          <a:p>
            <a:r>
              <a:rPr lang="en-US" sz="6000" dirty="0"/>
              <a:t>Grocery Delivery Route Optimizer Using Q-Learning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990053" cy="1238616"/>
          </a:xfrm>
        </p:spPr>
        <p:txBody>
          <a:bodyPr>
            <a:normAutofit fontScale="92500"/>
          </a:bodyPr>
          <a:lstStyle/>
          <a:p>
            <a:r>
              <a:rPr lang="en-US" dirty="0"/>
              <a:t>Rajeev Goel </a:t>
            </a:r>
            <a:r>
              <a:rPr lang="en-US"/>
              <a:t>(12241460</a:t>
            </a:r>
            <a:r>
              <a:rPr lang="en-US" dirty="0"/>
              <a:t>)</a:t>
            </a:r>
          </a:p>
          <a:p>
            <a:r>
              <a:rPr lang="en-US" dirty="0"/>
              <a:t>Vedant Marodkar (12240990)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447E-D93A-DE41-2CE1-E46BCD3B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D89394-EAA9-70A5-5A2E-3F27F89DB507}"/>
                  </a:ext>
                </a:extLst>
              </p:cNvPr>
              <p:cNvSpPr txBox="1"/>
              <p:nvPr/>
            </p:nvSpPr>
            <p:spPr>
              <a:xfrm>
                <a:off x="1258530" y="2202426"/>
                <a:ext cx="25957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No. of episodes = 500</a:t>
                </a:r>
              </a:p>
              <a:p>
                <a:r>
                  <a:rPr lang="en-US" dirty="0"/>
                  <a:t>No. of steps = 200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D89394-EAA9-70A5-5A2E-3F27F89DB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530" y="2202426"/>
                <a:ext cx="2595716" cy="1477328"/>
              </a:xfrm>
              <a:prstGeom prst="rect">
                <a:avLst/>
              </a:prstGeom>
              <a:blipFill>
                <a:blip r:embed="rId2"/>
                <a:stretch>
                  <a:fillRect l="-1878" t="-16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Q-Learning Algorithm | SpringerLink">
            <a:extLst>
              <a:ext uri="{FF2B5EF4-FFF2-40B4-BE49-F238E27FC236}">
                <a16:creationId xmlns:a16="http://schemas.microsoft.com/office/drawing/2014/main" id="{EBDE48DA-7256-02C0-ADE1-930B364C1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70" y="3869455"/>
            <a:ext cx="6900844" cy="2271413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8C804A-5C72-4086-E419-E8AB1A95F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518" y="2277623"/>
            <a:ext cx="3698595" cy="1421844"/>
          </a:xfrm>
          <a:prstGeom prst="round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CCD6B9-0F57-B55C-B6FA-322F9FC846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4" t="4008" r="1239" b="2410"/>
          <a:stretch/>
        </p:blipFill>
        <p:spPr>
          <a:xfrm>
            <a:off x="7718323" y="2576052"/>
            <a:ext cx="4257368" cy="3293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41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447E-D93A-DE41-2CE1-E46BCD3B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D89394-EAA9-70A5-5A2E-3F27F89DB507}"/>
                  </a:ext>
                </a:extLst>
              </p:cNvPr>
              <p:cNvSpPr txBox="1"/>
              <p:nvPr/>
            </p:nvSpPr>
            <p:spPr>
              <a:xfrm>
                <a:off x="1258530" y="2202426"/>
                <a:ext cx="25957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No. of episodes = 500</a:t>
                </a:r>
              </a:p>
              <a:p>
                <a:r>
                  <a:rPr lang="en-US" dirty="0"/>
                  <a:t>No. of steps = 200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D89394-EAA9-70A5-5A2E-3F27F89DB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530" y="2202426"/>
                <a:ext cx="2595716" cy="1477328"/>
              </a:xfrm>
              <a:prstGeom prst="rect">
                <a:avLst/>
              </a:prstGeom>
              <a:blipFill>
                <a:blip r:embed="rId2"/>
                <a:stretch>
                  <a:fillRect l="-1878" t="-16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Q-Learning Algorithm | SpringerLink">
            <a:extLst>
              <a:ext uri="{FF2B5EF4-FFF2-40B4-BE49-F238E27FC236}">
                <a16:creationId xmlns:a16="http://schemas.microsoft.com/office/drawing/2014/main" id="{EBDE48DA-7256-02C0-ADE1-930B364C1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70" y="3869455"/>
            <a:ext cx="6900844" cy="2271413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8C804A-5C72-4086-E419-E8AB1A95F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518" y="2277623"/>
            <a:ext cx="3698595" cy="1421844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29C03E-F624-E400-9CB9-7A0795F358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6" t="4584" r="969" b="1633"/>
          <a:stretch/>
        </p:blipFill>
        <p:spPr>
          <a:xfrm>
            <a:off x="7688826" y="2733368"/>
            <a:ext cx="4237703" cy="3156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415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608E-D2A7-D440-73B2-DA3049C2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Run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18944-788E-2414-3221-EEE4B66D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38" y="2299197"/>
            <a:ext cx="8279410" cy="33936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1669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5220-B23F-7A99-0614-A4B26D17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6EE9D-413D-1A5C-7EB7-3E71909A336B}"/>
              </a:ext>
            </a:extLst>
          </p:cNvPr>
          <p:cNvSpPr txBox="1"/>
          <p:nvPr/>
        </p:nvSpPr>
        <p:spPr>
          <a:xfrm>
            <a:off x="1327355" y="2536722"/>
            <a:ext cx="9429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FUTURE IMPROVISATIONS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Connecting the locations with google map APIs to obtain exact distance by road between two locations rather than haversine distance.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Visualize the path using an app or web platform.</a:t>
            </a:r>
          </a:p>
        </p:txBody>
      </p:sp>
    </p:spTree>
    <p:extLst>
      <p:ext uri="{BB962C8B-B14F-4D97-AF65-F5344CB8AC3E}">
        <p14:creationId xmlns:p14="http://schemas.microsoft.com/office/powerpoint/2010/main" val="39906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1026" name="Picture 2" descr="How Grofers Got Hit By The Train! - Startup Buzz">
            <a:extLst>
              <a:ext uri="{FF2B5EF4-FFF2-40B4-BE49-F238E27FC236}">
                <a16:creationId xmlns:a16="http://schemas.microsoft.com/office/drawing/2014/main" id="{C8340BB6-BACE-AE90-023D-27955C36B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58"/>
          <a:stretch/>
        </p:blipFill>
        <p:spPr bwMode="auto">
          <a:xfrm>
            <a:off x="7832378" y="3861619"/>
            <a:ext cx="1974789" cy="19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7FA25-F8CA-7DFB-BC04-6EF960C41AC8}"/>
              </a:ext>
            </a:extLst>
          </p:cNvPr>
          <p:cNvSpPr txBox="1"/>
          <p:nvPr/>
        </p:nvSpPr>
        <p:spPr>
          <a:xfrm>
            <a:off x="1097280" y="2234380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the most crucial factor for the success of any household delivery services startup?</a:t>
            </a:r>
            <a:endParaRPr lang="en-IN" sz="3600" dirty="0"/>
          </a:p>
          <a:p>
            <a:pPr lvl="1"/>
            <a:r>
              <a:rPr lang="en-IN" dirty="0"/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684E3-F94B-4732-96B1-611AF1D0BE73}"/>
              </a:ext>
            </a:extLst>
          </p:cNvPr>
          <p:cNvSpPr txBox="1"/>
          <p:nvPr/>
        </p:nvSpPr>
        <p:spPr>
          <a:xfrm>
            <a:off x="1097280" y="3623953"/>
            <a:ext cx="42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Warehouse/Inventory 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40EBE-2793-A94F-6D22-2B64918EA8CF}"/>
              </a:ext>
            </a:extLst>
          </p:cNvPr>
          <p:cNvSpPr txBox="1"/>
          <p:nvPr/>
        </p:nvSpPr>
        <p:spPr>
          <a:xfrm>
            <a:off x="1503352" y="4321933"/>
            <a:ext cx="431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Delocalization of Inventory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40DA3-A786-44CA-0A6D-4CBA8D254EEE}"/>
              </a:ext>
            </a:extLst>
          </p:cNvPr>
          <p:cNvSpPr txBox="1"/>
          <p:nvPr/>
        </p:nvSpPr>
        <p:spPr>
          <a:xfrm>
            <a:off x="1097280" y="4958358"/>
            <a:ext cx="42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Fast Delivery Services</a:t>
            </a:r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FB6E7-33F8-815C-4337-945C6A13013C}"/>
              </a:ext>
            </a:extLst>
          </p:cNvPr>
          <p:cNvSpPr txBox="1"/>
          <p:nvPr/>
        </p:nvSpPr>
        <p:spPr>
          <a:xfrm>
            <a:off x="1503351" y="5656338"/>
            <a:ext cx="493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Optimizing the route b/w shops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8FEA-2F09-8E2E-015B-01C976B8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Our Solution:</a:t>
            </a:r>
            <a:br>
              <a:rPr lang="en-US" dirty="0"/>
            </a:br>
            <a:r>
              <a:rPr lang="en-US" dirty="0"/>
              <a:t>Environment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E0310F-90F8-8E36-A874-4BBB924492E4}"/>
              </a:ext>
            </a:extLst>
          </p:cNvPr>
          <p:cNvGrpSpPr/>
          <p:nvPr/>
        </p:nvGrpSpPr>
        <p:grpSpPr>
          <a:xfrm>
            <a:off x="5142270" y="3542316"/>
            <a:ext cx="1907459" cy="1324341"/>
            <a:chOff x="1587908" y="3222523"/>
            <a:chExt cx="1907459" cy="1324341"/>
          </a:xfrm>
        </p:grpSpPr>
        <p:pic>
          <p:nvPicPr>
            <p:cNvPr id="2052" name="Picture 4" descr="Free Location Pin SVG, PNG Icon, Symbol. Download Image.">
              <a:extLst>
                <a:ext uri="{FF2B5EF4-FFF2-40B4-BE49-F238E27FC236}">
                  <a16:creationId xmlns:a16="http://schemas.microsoft.com/office/drawing/2014/main" id="{568CD736-ECAD-34DC-2421-1E3CE229F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200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438" y="3222523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C92825-DCDA-D0E4-F311-2EBBEF8E9D42}"/>
                </a:ext>
              </a:extLst>
            </p:cNvPr>
            <p:cNvSpPr txBox="1"/>
            <p:nvPr/>
          </p:nvSpPr>
          <p:spPr>
            <a:xfrm>
              <a:off x="1587908" y="3962089"/>
              <a:ext cx="1907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Prayagraj</a:t>
              </a:r>
            </a:p>
            <a:p>
              <a:pPr algn="ctr"/>
              <a:r>
                <a:rPr lang="en-IN" sz="1400" b="1" dirty="0"/>
                <a:t>(25.4358 , 81.8463)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6AC8D85F-F786-E11D-879E-0595A1544F4C}"/>
              </a:ext>
            </a:extLst>
          </p:cNvPr>
          <p:cNvSpPr/>
          <p:nvPr/>
        </p:nvSpPr>
        <p:spPr>
          <a:xfrm>
            <a:off x="838199" y="3884694"/>
            <a:ext cx="10515600" cy="9144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2E8313-E666-03C3-9A82-37F3EDBD81B7}"/>
              </a:ext>
            </a:extLst>
          </p:cNvPr>
          <p:cNvGrpSpPr/>
          <p:nvPr/>
        </p:nvGrpSpPr>
        <p:grpSpPr>
          <a:xfrm>
            <a:off x="6095999" y="4035521"/>
            <a:ext cx="5257800" cy="369332"/>
            <a:chOff x="6095999" y="4035521"/>
            <a:chExt cx="5257800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2F964A-8684-FDF8-4BFA-816D788E1989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V="1">
              <a:off x="6095999" y="4341894"/>
              <a:ext cx="5257800" cy="629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B71329-9A8D-2AC0-CC63-98BFC1C43678}"/>
                </a:ext>
              </a:extLst>
            </p:cNvPr>
            <p:cNvSpPr txBox="1"/>
            <p:nvPr/>
          </p:nvSpPr>
          <p:spPr>
            <a:xfrm>
              <a:off x="8198874" y="4035521"/>
              <a:ext cx="100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20Km</a:t>
              </a:r>
              <a:endParaRPr lang="en-IN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B0656C-C47B-4869-2CE2-313B99684F6B}"/>
              </a:ext>
            </a:extLst>
          </p:cNvPr>
          <p:cNvGrpSpPr/>
          <p:nvPr/>
        </p:nvGrpSpPr>
        <p:grpSpPr>
          <a:xfrm>
            <a:off x="1700980" y="3551660"/>
            <a:ext cx="7898990" cy="1196780"/>
            <a:chOff x="1700980" y="3551660"/>
            <a:chExt cx="7898990" cy="1196780"/>
          </a:xfrm>
        </p:grpSpPr>
        <p:pic>
          <p:nvPicPr>
            <p:cNvPr id="2056" name="Picture 8" descr="Location Pin PNGs for Free Download">
              <a:extLst>
                <a:ext uri="{FF2B5EF4-FFF2-40B4-BE49-F238E27FC236}">
                  <a16:creationId xmlns:a16="http://schemas.microsoft.com/office/drawing/2014/main" id="{B91BAB0D-FD82-80DB-AB60-98C8E81F5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9028" y="3704238"/>
              <a:ext cx="530942" cy="530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Location Pin PNGs for Free Download">
              <a:extLst>
                <a:ext uri="{FF2B5EF4-FFF2-40B4-BE49-F238E27FC236}">
                  <a16:creationId xmlns:a16="http://schemas.microsoft.com/office/drawing/2014/main" id="{EABE63F4-2575-F484-A010-75EC233CD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874" y="4076423"/>
              <a:ext cx="530942" cy="530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Location Pin PNGs for Free Download">
              <a:extLst>
                <a:ext uri="{FF2B5EF4-FFF2-40B4-BE49-F238E27FC236}">
                  <a16:creationId xmlns:a16="http://schemas.microsoft.com/office/drawing/2014/main" id="{30A5FF47-CB8A-4F12-AE89-87E11EE24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4593" y="3551660"/>
              <a:ext cx="530942" cy="530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Location Pin PNGs for Free Download">
              <a:extLst>
                <a:ext uri="{FF2B5EF4-FFF2-40B4-BE49-F238E27FC236}">
                  <a16:creationId xmlns:a16="http://schemas.microsoft.com/office/drawing/2014/main" id="{890932D5-83AD-DDAC-85B4-FD2B96900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986" y="4217498"/>
              <a:ext cx="530942" cy="530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Location Pin PNGs for Free Download">
              <a:extLst>
                <a:ext uri="{FF2B5EF4-FFF2-40B4-BE49-F238E27FC236}">
                  <a16:creationId xmlns:a16="http://schemas.microsoft.com/office/drawing/2014/main" id="{3A62C8F8-721D-2A9F-8A7C-15F2E990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885" y="3704238"/>
              <a:ext cx="530942" cy="530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Location Pin PNGs for Free Download">
              <a:extLst>
                <a:ext uri="{FF2B5EF4-FFF2-40B4-BE49-F238E27FC236}">
                  <a16:creationId xmlns:a16="http://schemas.microsoft.com/office/drawing/2014/main" id="{1599810C-213B-5C67-328E-D9F7954F4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767" y="4139382"/>
              <a:ext cx="530942" cy="530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Location Pin PNGs for Free Download">
              <a:extLst>
                <a:ext uri="{FF2B5EF4-FFF2-40B4-BE49-F238E27FC236}">
                  <a16:creationId xmlns:a16="http://schemas.microsoft.com/office/drawing/2014/main" id="{BC671DE9-7C19-8257-1547-0BFC859813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980" y="3842431"/>
              <a:ext cx="530942" cy="530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DBA6FB1-D2E4-2602-5878-76926F4C7E34}"/>
              </a:ext>
            </a:extLst>
          </p:cNvPr>
          <p:cNvSpPr txBox="1"/>
          <p:nvPr/>
        </p:nvSpPr>
        <p:spPr>
          <a:xfrm>
            <a:off x="8917858" y="5256294"/>
            <a:ext cx="267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no_shops  = 7</a:t>
            </a:r>
            <a:endParaRPr lang="en-IN" sz="2800" dirty="0"/>
          </a:p>
        </p:txBody>
      </p:sp>
      <p:pic>
        <p:nvPicPr>
          <p:cNvPr id="2058" name="Picture 10" descr="GitHub - DaniilSydorenko/haversine-geolocation: Get distances between two  points or get closest position to current point. Based on the Haversine  Formula">
            <a:extLst>
              <a:ext uri="{FF2B5EF4-FFF2-40B4-BE49-F238E27FC236}">
                <a16:creationId xmlns:a16="http://schemas.microsoft.com/office/drawing/2014/main" id="{D646857C-EA13-251E-A07B-48304C9C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4" y="1950753"/>
            <a:ext cx="83629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780D4-A6E5-7E52-9B77-74FF53476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4" b="46291"/>
          <a:stretch/>
        </p:blipFill>
        <p:spPr>
          <a:xfrm>
            <a:off x="190745" y="2227867"/>
            <a:ext cx="5905255" cy="320201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DA30AEB-9C1F-1735-8A20-3270A6C31121}"/>
              </a:ext>
            </a:extLst>
          </p:cNvPr>
          <p:cNvGrpSpPr/>
          <p:nvPr/>
        </p:nvGrpSpPr>
        <p:grpSpPr>
          <a:xfrm>
            <a:off x="6096000" y="2227868"/>
            <a:ext cx="5893275" cy="3202010"/>
            <a:chOff x="6366386" y="3008202"/>
            <a:chExt cx="5731044" cy="31412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43775E-02CF-89C1-7C6E-3BBC20CA4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565"/>
            <a:stretch/>
          </p:blipFill>
          <p:spPr>
            <a:xfrm>
              <a:off x="6366386" y="3278416"/>
              <a:ext cx="5731044" cy="28710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FB3F7F-CFCB-6864-6E04-70321D9F6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84" b="92861"/>
            <a:stretch/>
          </p:blipFill>
          <p:spPr>
            <a:xfrm>
              <a:off x="6366386" y="3008202"/>
              <a:ext cx="5731044" cy="34704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5B95984-5599-B657-90B2-1CFCAAE3C27E}"/>
              </a:ext>
            </a:extLst>
          </p:cNvPr>
          <p:cNvSpPr txBox="1"/>
          <p:nvPr/>
        </p:nvSpPr>
        <p:spPr>
          <a:xfrm>
            <a:off x="9519470" y="5705320"/>
            <a:ext cx="267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no_items = 4</a:t>
            </a:r>
            <a:endParaRPr lang="en-IN" sz="28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BCF2FA0-766A-9960-E846-78AAD265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2800" dirty="0"/>
              <a:t>Our Solution:</a:t>
            </a:r>
            <a:br>
              <a:rPr lang="en-US" dirty="0"/>
            </a:br>
            <a:r>
              <a:rPr lang="en-US" dirty="0"/>
              <a:t>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6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9FC2-C5DE-17EF-DC2F-25ABE0AD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Action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0DD57-BBBE-E20A-57E4-02E5D0CF66E3}"/>
              </a:ext>
            </a:extLst>
          </p:cNvPr>
          <p:cNvSpPr txBox="1"/>
          <p:nvPr/>
        </p:nvSpPr>
        <p:spPr>
          <a:xfrm>
            <a:off x="1097280" y="2120025"/>
            <a:ext cx="57322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class State:</a:t>
            </a:r>
          </a:p>
          <a:p>
            <a:r>
              <a:rPr lang="en-US" sz="2800" b="1" dirty="0"/>
              <a:t>    def __</a:t>
            </a:r>
            <a:r>
              <a:rPr lang="en-US" sz="2800" b="1" dirty="0" err="1"/>
              <a:t>init</a:t>
            </a:r>
            <a:r>
              <a:rPr lang="en-US" sz="2800" b="1" dirty="0"/>
              <a:t>__(self, shop, status):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self.shop</a:t>
            </a:r>
            <a:r>
              <a:rPr lang="en-US" sz="2800" b="1" dirty="0"/>
              <a:t> = shop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self.status</a:t>
            </a:r>
            <a:r>
              <a:rPr lang="en-US" sz="2800" b="1" dirty="0"/>
              <a:t> = status</a:t>
            </a:r>
            <a:endParaRPr lang="en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CAB14-A887-B3F1-0AC6-C17C01375401}"/>
              </a:ext>
            </a:extLst>
          </p:cNvPr>
          <p:cNvSpPr txBox="1"/>
          <p:nvPr/>
        </p:nvSpPr>
        <p:spPr>
          <a:xfrm>
            <a:off x="842509" y="4335110"/>
            <a:ext cx="582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shop = </a:t>
            </a:r>
            <a:r>
              <a:rPr lang="en-US" sz="2400" b="1" dirty="0" err="1"/>
              <a:t>shop_no</a:t>
            </a:r>
            <a:r>
              <a:rPr lang="en-US" sz="2400" b="1" dirty="0"/>
              <a:t> between (0-6) for 7 shops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80521-FE25-8E38-673B-6E1A5FDC48F0}"/>
              </a:ext>
            </a:extLst>
          </p:cNvPr>
          <p:cNvSpPr txBox="1"/>
          <p:nvPr/>
        </p:nvSpPr>
        <p:spPr>
          <a:xfrm>
            <a:off x="842509" y="4717775"/>
            <a:ext cx="5732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status = (0/1, 0/1, 0/1, 0/1) for 4 items</a:t>
            </a:r>
            <a:endParaRPr lang="en-IN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0589BD-238D-102B-2F0F-730160D7F685}"/>
              </a:ext>
            </a:extLst>
          </p:cNvPr>
          <p:cNvGrpSpPr/>
          <p:nvPr/>
        </p:nvGrpSpPr>
        <p:grpSpPr>
          <a:xfrm>
            <a:off x="842509" y="5336797"/>
            <a:ext cx="4851236" cy="830997"/>
            <a:chOff x="1097280" y="5449839"/>
            <a:chExt cx="4532337" cy="82104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65B738-1803-1691-E1AD-16B9C939EBEB}"/>
                </a:ext>
              </a:extLst>
            </p:cNvPr>
            <p:cNvSpPr txBox="1"/>
            <p:nvPr/>
          </p:nvSpPr>
          <p:spPr>
            <a:xfrm>
              <a:off x="1097280" y="5449839"/>
              <a:ext cx="4532337" cy="821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Total No. of states in state-space is</a:t>
              </a:r>
            </a:p>
            <a:p>
              <a:pPr algn="ctr"/>
              <a:r>
                <a:rPr lang="en-US" sz="2400" b="1" dirty="0"/>
                <a:t>(7 x 4 )</a:t>
              </a:r>
              <a:endParaRPr lang="en-IN" sz="2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931B31-E6C1-CC41-CD07-D54A2EE003FE}"/>
                </a:ext>
              </a:extLst>
            </p:cNvPr>
            <p:cNvSpPr txBox="1"/>
            <p:nvPr/>
          </p:nvSpPr>
          <p:spPr>
            <a:xfrm>
              <a:off x="3482548" y="5748488"/>
              <a:ext cx="47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  <a:endParaRPr lang="en-IN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D95812C-CDAD-D4C1-4924-28864B273DBC}"/>
              </a:ext>
            </a:extLst>
          </p:cNvPr>
          <p:cNvSpPr txBox="1"/>
          <p:nvPr/>
        </p:nvSpPr>
        <p:spPr>
          <a:xfrm>
            <a:off x="7334865" y="2550911"/>
            <a:ext cx="417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Action space = [0,1,2,3,4,5,6] for 7 shops </a:t>
            </a:r>
            <a:endParaRPr lang="en-IN" sz="2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D2E80F-3935-08A5-7476-8F0714FA27D5}"/>
              </a:ext>
            </a:extLst>
          </p:cNvPr>
          <p:cNvSpPr/>
          <p:nvPr/>
        </p:nvSpPr>
        <p:spPr>
          <a:xfrm>
            <a:off x="7156633" y="3666126"/>
            <a:ext cx="1281054" cy="112855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Shop 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BBB3FE-26F1-18D0-ECE9-DD83754B1581}"/>
              </a:ext>
            </a:extLst>
          </p:cNvPr>
          <p:cNvSpPr/>
          <p:nvPr/>
        </p:nvSpPr>
        <p:spPr>
          <a:xfrm>
            <a:off x="10232520" y="3666126"/>
            <a:ext cx="1281054" cy="112855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 B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34B04BA-EB09-86F2-33C9-160E5DFF2F41}"/>
              </a:ext>
            </a:extLst>
          </p:cNvPr>
          <p:cNvSpPr/>
          <p:nvPr/>
        </p:nvSpPr>
        <p:spPr>
          <a:xfrm>
            <a:off x="8511429" y="3970586"/>
            <a:ext cx="1647349" cy="51962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 = B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F3297E-5C44-125A-E94B-7A8B1C6F5933}"/>
              </a:ext>
            </a:extLst>
          </p:cNvPr>
          <p:cNvGrpSpPr/>
          <p:nvPr/>
        </p:nvGrpSpPr>
        <p:grpSpPr>
          <a:xfrm>
            <a:off x="7334865" y="5025037"/>
            <a:ext cx="4178709" cy="702890"/>
            <a:chOff x="7380539" y="4925004"/>
            <a:chExt cx="4178709" cy="70289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FE260-74E0-2082-C6B8-9DE8B6C37614}"/>
                </a:ext>
              </a:extLst>
            </p:cNvPr>
            <p:cNvSpPr txBox="1"/>
            <p:nvPr/>
          </p:nvSpPr>
          <p:spPr>
            <a:xfrm>
              <a:off x="7380539" y="4981563"/>
              <a:ext cx="4133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(7 x 4 ) 	    x       7      x        (7 x 4 ) = 87808 possible transitions</a:t>
              </a:r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D190EC-AE6F-3A06-FB47-6C84E5A2AEE5}"/>
                </a:ext>
              </a:extLst>
            </p:cNvPr>
            <p:cNvSpPr txBox="1"/>
            <p:nvPr/>
          </p:nvSpPr>
          <p:spPr>
            <a:xfrm>
              <a:off x="7964270" y="4925005"/>
              <a:ext cx="473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endParaRPr lang="en-IN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BA7572-FF5B-050C-5E99-43B2AFBDAC10}"/>
                </a:ext>
              </a:extLst>
            </p:cNvPr>
            <p:cNvSpPr txBox="1"/>
            <p:nvPr/>
          </p:nvSpPr>
          <p:spPr>
            <a:xfrm>
              <a:off x="11085831" y="4925004"/>
              <a:ext cx="473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endParaRPr lang="en-IN" sz="14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AE3179-C5DA-53C1-6AC9-5FD28D1863C5}"/>
              </a:ext>
            </a:extLst>
          </p:cNvPr>
          <p:cNvSpPr txBox="1"/>
          <p:nvPr/>
        </p:nvSpPr>
        <p:spPr>
          <a:xfrm>
            <a:off x="6883698" y="5919916"/>
            <a:ext cx="503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transitions states = (no_shops) * (no_items)</a:t>
            </a:r>
            <a:endParaRPr lang="en-I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ECC25B-75AE-1E17-EF08-461875D64747}"/>
              </a:ext>
            </a:extLst>
          </p:cNvPr>
          <p:cNvSpPr txBox="1"/>
          <p:nvPr/>
        </p:nvSpPr>
        <p:spPr>
          <a:xfrm>
            <a:off x="10323621" y="5860017"/>
            <a:ext cx="473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</a:t>
            </a:r>
            <a:endParaRPr lang="en-IN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674C87-E376-C45E-52D4-9F2A012C83FF}"/>
              </a:ext>
            </a:extLst>
          </p:cNvPr>
          <p:cNvSpPr txBox="1"/>
          <p:nvPr/>
        </p:nvSpPr>
        <p:spPr>
          <a:xfrm>
            <a:off x="11611896" y="5858982"/>
            <a:ext cx="473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7660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2" grpId="0"/>
      <p:bldP spid="13" grpId="0" animBg="1"/>
      <p:bldP spid="14" grpId="0" animBg="1"/>
      <p:bldP spid="15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9079-6C3E-C63D-371A-68C1833E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and Penalty Function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6D6B35-8062-7F98-9164-D5FE7FA0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5" y="2128062"/>
            <a:ext cx="5497216" cy="40607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5D412E-8EA5-9677-C83A-85690B2F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72" y="2128062"/>
            <a:ext cx="5488163" cy="4060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540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9079-6C3E-C63D-371A-68C1833E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and Penalty Function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A71DB-2AAC-6111-590E-727C721D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2199165"/>
            <a:ext cx="5341715" cy="2198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77AEA0-55E8-91EE-D5A0-718E82AF5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6" y="4353724"/>
            <a:ext cx="5341715" cy="1968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FF1B8B-C1F4-D40F-2035-08FBC42B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523" y="2199165"/>
            <a:ext cx="5553333" cy="40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9079-6C3E-C63D-371A-68C1833E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and Penalty Function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2F0E6-1E62-1515-0568-ECAF831B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2" y="2135258"/>
            <a:ext cx="6276914" cy="4072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6C97B-F8DD-0CB1-7430-82B322AD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06" y="2135257"/>
            <a:ext cx="5632894" cy="4072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871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9079-6C3E-C63D-371A-68C1833E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and Penalty Function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CD949D7-5D1E-4F7F-0CD8-461F61B0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8" y="2133327"/>
            <a:ext cx="6048705" cy="40465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6D8D30-9FD5-D8BC-E5C1-7197C867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63" y="2133327"/>
            <a:ext cx="5395649" cy="4029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9063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{39814E63-CDA8-4D16-9231-951131A3C838}tf11437505_win32</Template>
  <TotalTime>3952</TotalTime>
  <Words>303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Georgia Pro Cond Light</vt:lpstr>
      <vt:lpstr>Speak Pro</vt:lpstr>
      <vt:lpstr>RetrospectVTI</vt:lpstr>
      <vt:lpstr>Grocery Delivery Route Optimizer Using Q-Learning</vt:lpstr>
      <vt:lpstr>Problem Statement</vt:lpstr>
      <vt:lpstr>Our Solution: Environment</vt:lpstr>
      <vt:lpstr>Our Solution: Environment</vt:lpstr>
      <vt:lpstr>State &amp; Action</vt:lpstr>
      <vt:lpstr>Reward and Penalty Function</vt:lpstr>
      <vt:lpstr>Reward and Penalty Function</vt:lpstr>
      <vt:lpstr>Reward and Penalty Function</vt:lpstr>
      <vt:lpstr>Reward and Penalty Function</vt:lpstr>
      <vt:lpstr>Q-Learning</vt:lpstr>
      <vt:lpstr>Q-Learning</vt:lpstr>
      <vt:lpstr>Test Run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Delivery Route Optimizer Using Q-Learning</dc:title>
  <dc:creator>Rajeev Goel</dc:creator>
  <cp:lastModifiedBy>Rajeev Goel</cp:lastModifiedBy>
  <cp:revision>3</cp:revision>
  <dcterms:created xsi:type="dcterms:W3CDTF">2024-04-12T15:54:39Z</dcterms:created>
  <dcterms:modified xsi:type="dcterms:W3CDTF">2024-04-15T13:18:01Z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