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embeddedFontLst>
    <p:embeddedFont>
      <p:font typeface="Lobster"/>
      <p:regular r:id="rId32"/>
    </p:embeddedFont>
    <p:embeddedFont>
      <p:font typeface="PT Sans Narrow"/>
      <p:regular r:id="rId33"/>
      <p:bold r:id="rId34"/>
    </p:embeddedFont>
    <p:embeddedFont>
      <p:font typeface="Open Sans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PTSansNarrow-regular.fntdata"/><Relationship Id="rId10" Type="http://schemas.openxmlformats.org/officeDocument/2006/relationships/slide" Target="slides/slide5.xml"/><Relationship Id="rId32" Type="http://schemas.openxmlformats.org/officeDocument/2006/relationships/font" Target="fonts/Lobster-regular.fntdata"/><Relationship Id="rId13" Type="http://schemas.openxmlformats.org/officeDocument/2006/relationships/slide" Target="slides/slide8.xml"/><Relationship Id="rId35" Type="http://schemas.openxmlformats.org/officeDocument/2006/relationships/font" Target="fonts/OpenSans-regular.fntdata"/><Relationship Id="rId12" Type="http://schemas.openxmlformats.org/officeDocument/2006/relationships/slide" Target="slides/slide7.xml"/><Relationship Id="rId34" Type="http://schemas.openxmlformats.org/officeDocument/2006/relationships/font" Target="fonts/PTSansNarrow-bold.fntdata"/><Relationship Id="rId15" Type="http://schemas.openxmlformats.org/officeDocument/2006/relationships/slide" Target="slides/slide10.xml"/><Relationship Id="rId37" Type="http://schemas.openxmlformats.org/officeDocument/2006/relationships/font" Target="fonts/OpenSans-italic.fntdata"/><Relationship Id="rId14" Type="http://schemas.openxmlformats.org/officeDocument/2006/relationships/slide" Target="slides/slide9.xml"/><Relationship Id="rId36" Type="http://schemas.openxmlformats.org/officeDocument/2006/relationships/font" Target="fonts/OpenSans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OpenSans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56db0077f3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56db0077f3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56db0077f3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56db0077f3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56e8c60790_1_4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56e8c60790_1_4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56db0077f3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56db0077f3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56e8c60790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56e8c60790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6e990c1a8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6e990c1a8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56db0077f3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56db0077f3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6db0077f3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56db0077f3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56e990c1a8_4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56e990c1a8_4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56e990c1a8_4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56e990c1a8_4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6db0077f3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6db0077f3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56db0077f3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56db0077f3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56e990c1a8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56e990c1a8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56e990c1a8_4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56e990c1a8_4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56db0077f3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56db0077f3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56db0077f3_1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56db0077f3_1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56e8c60790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56e8c60790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56db0077f3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56db0077f3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6db0077f3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6db0077f3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6db0077f3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56db0077f3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6db0077f3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6db0077f3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6db0077f3_0_9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56db0077f3_0_9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6db0077f3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6db0077f3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6db0077f3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56db0077f3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56db0077f3_0_9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56db0077f3_0_9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">
  <p:cSld name="AUTOLAYOU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4" name="Google Shape;64;p13"/>
          <p:cNvPicPr preferRelativeResize="0"/>
          <p:nvPr/>
        </p:nvPicPr>
        <p:blipFill rotWithShape="1">
          <a:blip r:embed="rId2">
            <a:alphaModFix amt="64000"/>
          </a:blip>
          <a:srcRect b="7820" l="0" r="0" t="7820"/>
          <a:stretch/>
        </p:blipFill>
        <p:spPr>
          <a:xfrm>
            <a:off x="-1" y="-3"/>
            <a:ext cx="9144006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3"/>
          <p:cNvSpPr/>
          <p:nvPr/>
        </p:nvSpPr>
        <p:spPr>
          <a:xfrm>
            <a:off x="821835" y="2765450"/>
            <a:ext cx="638100" cy="7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3"/>
          <p:cNvSpPr txBox="1"/>
          <p:nvPr>
            <p:ph type="ctrTitle"/>
          </p:nvPr>
        </p:nvSpPr>
        <p:spPr>
          <a:xfrm>
            <a:off x="714825" y="2998550"/>
            <a:ext cx="4868400" cy="1446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7" name="Google Shape;6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1pPr>
            <a:lvl2pPr lvl="1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2pPr>
            <a:lvl3pPr lvl="2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3pPr>
            <a:lvl4pPr lvl="3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4pPr>
            <a:lvl5pPr lvl="4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5pPr>
            <a:lvl6pPr lvl="5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6pPr>
            <a:lvl7pPr lvl="6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7pPr>
            <a:lvl8pPr lvl="7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8pPr>
            <a:lvl9pPr lvl="8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1">
  <p:cSld name="AUTOLAYOUT_1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" y="-3"/>
            <a:ext cx="914400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4"/>
          <p:cNvSpPr txBox="1"/>
          <p:nvPr>
            <p:ph type="title"/>
          </p:nvPr>
        </p:nvSpPr>
        <p:spPr>
          <a:xfrm>
            <a:off x="3868225" y="406900"/>
            <a:ext cx="4482600" cy="15372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3868318" y="2053723"/>
            <a:ext cx="4482600" cy="2378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/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  <a:defRPr sz="1600">
                <a:solidFill>
                  <a:srgbClr val="FFFFFF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sz="1400">
                <a:solidFill>
                  <a:srgbClr val="FFFFFF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 sz="1400">
                <a:solidFill>
                  <a:srgbClr val="FFFFFF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sz="1400">
                <a:solidFill>
                  <a:srgbClr val="FFFFFF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 sz="1400">
                <a:solidFill>
                  <a:srgbClr val="FFFFFF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sz="1400">
                <a:solidFill>
                  <a:srgbClr val="FFFFFF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Char char="■"/>
              <a:defRPr sz="1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72" name="Google Shape;7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Relationship Id="rId4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Relationship Id="rId4" Type="http://schemas.openxmlformats.org/officeDocument/2006/relationships/image" Target="../media/image1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4.png"/><Relationship Id="rId4" Type="http://schemas.openxmlformats.org/officeDocument/2006/relationships/image" Target="../media/image1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2.png"/><Relationship Id="rId4" Type="http://schemas.openxmlformats.org/officeDocument/2006/relationships/image" Target="../media/image2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0.png"/><Relationship Id="rId4" Type="http://schemas.openxmlformats.org/officeDocument/2006/relationships/image" Target="../media/image2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www.youtube.com/watch?v=dNv7uJFmBfI&amp;feature=youtu.be&amp;fbclid=IwAR15L5jswBPgBibVn6H-vGrNBYJimJ-99qoiuB_7PXiN3e6bLA6rVYm-CsM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catalog.data.gov/dataset/motor-vehicle-crashes-vehicle-information-beginning-2009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ctrTitle"/>
          </p:nvPr>
        </p:nvSpPr>
        <p:spPr>
          <a:xfrm>
            <a:off x="1004125" y="131611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NYC Vehicle Collision Analysis</a:t>
            </a:r>
            <a:endParaRPr sz="5000"/>
          </a:p>
        </p:txBody>
      </p:sp>
      <p:sp>
        <p:nvSpPr>
          <p:cNvPr id="78" name="Google Shape;78;p15"/>
          <p:cNvSpPr txBox="1"/>
          <p:nvPr/>
        </p:nvSpPr>
        <p:spPr>
          <a:xfrm>
            <a:off x="2412600" y="2571750"/>
            <a:ext cx="2159400" cy="16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4572000" y="2684100"/>
            <a:ext cx="2234400" cy="13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Anish Basnet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Bhimsen Bhattarai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Celina Maharjan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Rajeev Kuikel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Logical Design: 3NF</a:t>
            </a:r>
            <a:endParaRPr/>
          </a:p>
        </p:txBody>
      </p:sp>
      <p:sp>
        <p:nvSpPr>
          <p:cNvPr id="137" name="Google Shape;137;p2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Database in 3NF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Accident Table(</a:t>
            </a:r>
            <a:r>
              <a:rPr lang="en" sz="1400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AccID</a:t>
            </a: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" sz="1400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VID</a:t>
            </a: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Action Prior to Accident, Direction of Travel, Contributing Factor)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Vehicle Table(</a:t>
            </a:r>
            <a:r>
              <a:rPr lang="en" sz="1400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VID</a:t>
            </a: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Vehicle Body, Vehicle Make, Vehicle Year)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Physical Design: Create Tables</a:t>
            </a:r>
            <a:endParaRPr/>
          </a:p>
        </p:txBody>
      </p:sp>
      <p:sp>
        <p:nvSpPr>
          <p:cNvPr id="143" name="Google Shape;143;p2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4" name="Google Shape;144;p25"/>
          <p:cNvPicPr preferRelativeResize="0"/>
          <p:nvPr/>
        </p:nvPicPr>
        <p:blipFill rotWithShape="1">
          <a:blip r:embed="rId3">
            <a:alphaModFix/>
          </a:blip>
          <a:srcRect b="66034" l="12968" r="47790" t="6942"/>
          <a:stretch/>
        </p:blipFill>
        <p:spPr>
          <a:xfrm>
            <a:off x="311700" y="1266325"/>
            <a:ext cx="3661426" cy="101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5"/>
          <p:cNvPicPr preferRelativeResize="0"/>
          <p:nvPr/>
        </p:nvPicPr>
        <p:blipFill rotWithShape="1">
          <a:blip r:embed="rId4">
            <a:alphaModFix/>
          </a:blip>
          <a:srcRect b="0" l="17683" r="27244" t="0"/>
          <a:stretch/>
        </p:blipFill>
        <p:spPr>
          <a:xfrm>
            <a:off x="3796600" y="1678575"/>
            <a:ext cx="5035700" cy="3187724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5"/>
          <p:cNvSpPr txBox="1"/>
          <p:nvPr/>
        </p:nvSpPr>
        <p:spPr>
          <a:xfrm>
            <a:off x="692975" y="2765450"/>
            <a:ext cx="2202300" cy="10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Open Sans"/>
                <a:ea typeface="Open Sans"/>
                <a:cs typeface="Open Sans"/>
                <a:sym typeface="Open Sans"/>
              </a:rPr>
              <a:t>Result    ----&gt;</a:t>
            </a:r>
            <a:endParaRPr b="1" sz="24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Physical Design: Create Tables</a:t>
            </a:r>
            <a:endParaRPr/>
          </a:p>
        </p:txBody>
      </p:sp>
      <p:sp>
        <p:nvSpPr>
          <p:cNvPr id="152" name="Google Shape;152;p2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3" name="Google Shape;153;p26"/>
          <p:cNvPicPr preferRelativeResize="0"/>
          <p:nvPr/>
        </p:nvPicPr>
        <p:blipFill rotWithShape="1">
          <a:blip r:embed="rId3">
            <a:alphaModFix/>
          </a:blip>
          <a:srcRect b="60097" l="14036" r="42960" t="6985"/>
          <a:stretch/>
        </p:blipFill>
        <p:spPr>
          <a:xfrm>
            <a:off x="311700" y="1266325"/>
            <a:ext cx="4169625" cy="121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6"/>
          <p:cNvPicPr preferRelativeResize="0"/>
          <p:nvPr/>
        </p:nvPicPr>
        <p:blipFill rotWithShape="1">
          <a:blip r:embed="rId4">
            <a:alphaModFix/>
          </a:blip>
          <a:srcRect b="0" l="18148" r="13981" t="0"/>
          <a:stretch/>
        </p:blipFill>
        <p:spPr>
          <a:xfrm>
            <a:off x="3926950" y="1955750"/>
            <a:ext cx="5128101" cy="3187749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6"/>
          <p:cNvSpPr txBox="1"/>
          <p:nvPr/>
        </p:nvSpPr>
        <p:spPr>
          <a:xfrm>
            <a:off x="662175" y="2919450"/>
            <a:ext cx="2109900" cy="9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Open Sans"/>
                <a:ea typeface="Open Sans"/>
                <a:cs typeface="Open Sans"/>
                <a:sym typeface="Open Sans"/>
              </a:rPr>
              <a:t>Result    ----&gt;</a:t>
            </a:r>
            <a:endParaRPr b="1"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Physical Design: Define Index</a:t>
            </a:r>
            <a:endParaRPr/>
          </a:p>
        </p:txBody>
      </p:sp>
      <p:sp>
        <p:nvSpPr>
          <p:cNvPr id="161" name="Google Shape;161;p2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2" name="Google Shape;16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16775"/>
            <a:ext cx="8520601" cy="289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Constraints</a:t>
            </a:r>
            <a:endParaRPr/>
          </a:p>
        </p:txBody>
      </p:sp>
      <p:sp>
        <p:nvSpPr>
          <p:cNvPr id="168" name="Google Shape;168;p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added a foreign key constraints on the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accident table which references the vehicle ID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attribute of the vehicle table.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added a primary key constraint on the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accident table which references the accident ID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attribute of the accident table.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9" name="Google Shape;169;p28"/>
          <p:cNvPicPr preferRelativeResize="0"/>
          <p:nvPr/>
        </p:nvPicPr>
        <p:blipFill rotWithShape="1">
          <a:blip r:embed="rId3">
            <a:alphaModFix/>
          </a:blip>
          <a:srcRect b="0" l="0" r="46884" t="0"/>
          <a:stretch/>
        </p:blipFill>
        <p:spPr>
          <a:xfrm>
            <a:off x="4090250" y="980025"/>
            <a:ext cx="4997775" cy="151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8"/>
          <p:cNvPicPr preferRelativeResize="0"/>
          <p:nvPr/>
        </p:nvPicPr>
        <p:blipFill rotWithShape="1">
          <a:blip r:embed="rId4">
            <a:alphaModFix/>
          </a:blip>
          <a:srcRect b="0" l="0" r="20051" t="0"/>
          <a:stretch/>
        </p:blipFill>
        <p:spPr>
          <a:xfrm>
            <a:off x="4236925" y="2868125"/>
            <a:ext cx="4851101" cy="151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Constraints</a:t>
            </a:r>
            <a:endParaRPr/>
          </a:p>
        </p:txBody>
      </p:sp>
      <p:pic>
        <p:nvPicPr>
          <p:cNvPr id="176" name="Google Shape;17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65200"/>
            <a:ext cx="8839199" cy="310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9"/>
          <p:cNvSpPr txBox="1"/>
          <p:nvPr/>
        </p:nvSpPr>
        <p:spPr>
          <a:xfrm>
            <a:off x="648950" y="1264500"/>
            <a:ext cx="7180500" cy="6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latin typeface="Open Sans"/>
                <a:ea typeface="Open Sans"/>
                <a:cs typeface="Open Sans"/>
                <a:sym typeface="Open Sans"/>
              </a:rPr>
              <a:t>Primary Key and Foreign Key on PhpMyAdmin Page</a:t>
            </a:r>
            <a:endParaRPr u="sng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Physical Design: Create View(Vehicle_View)</a:t>
            </a:r>
            <a:endParaRPr/>
          </a:p>
        </p:txBody>
      </p:sp>
      <p:sp>
        <p:nvSpPr>
          <p:cNvPr id="183" name="Google Shape;183;p3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4" name="Google Shape;184;p30"/>
          <p:cNvPicPr preferRelativeResize="0"/>
          <p:nvPr/>
        </p:nvPicPr>
        <p:blipFill rotWithShape="1">
          <a:blip r:embed="rId3">
            <a:alphaModFix/>
          </a:blip>
          <a:srcRect b="5966" l="17177" r="0" t="77258"/>
          <a:stretch/>
        </p:blipFill>
        <p:spPr>
          <a:xfrm>
            <a:off x="373300" y="1266325"/>
            <a:ext cx="8520599" cy="247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Physical Design: Vehicle_View Results</a:t>
            </a:r>
            <a:endParaRPr/>
          </a:p>
        </p:txBody>
      </p:sp>
      <p:sp>
        <p:nvSpPr>
          <p:cNvPr id="190" name="Google Shape;190;p31"/>
          <p:cNvSpPr txBox="1"/>
          <p:nvPr>
            <p:ph idx="1" type="body"/>
          </p:nvPr>
        </p:nvSpPr>
        <p:spPr>
          <a:xfrm>
            <a:off x="311700" y="1036900"/>
            <a:ext cx="8520600" cy="35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1" name="Google Shape;191;p31"/>
          <p:cNvPicPr preferRelativeResize="0"/>
          <p:nvPr/>
        </p:nvPicPr>
        <p:blipFill rotWithShape="1">
          <a:blip r:embed="rId3">
            <a:alphaModFix/>
          </a:blip>
          <a:srcRect b="22261" l="17351" r="50313" t="22388"/>
          <a:stretch/>
        </p:blipFill>
        <p:spPr>
          <a:xfrm>
            <a:off x="4906900" y="1152425"/>
            <a:ext cx="3716924" cy="341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31"/>
          <p:cNvPicPr preferRelativeResize="0"/>
          <p:nvPr/>
        </p:nvPicPr>
        <p:blipFill rotWithShape="1">
          <a:blip r:embed="rId4">
            <a:alphaModFix/>
          </a:blip>
          <a:srcRect b="5966" l="17177" r="0" t="77258"/>
          <a:stretch/>
        </p:blipFill>
        <p:spPr>
          <a:xfrm>
            <a:off x="311700" y="3245800"/>
            <a:ext cx="4595200" cy="125045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31"/>
          <p:cNvSpPr txBox="1"/>
          <p:nvPr/>
        </p:nvSpPr>
        <p:spPr>
          <a:xfrm>
            <a:off x="2895150" y="2571750"/>
            <a:ext cx="51558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4" name="Google Shape;194;p31"/>
          <p:cNvSpPr txBox="1"/>
          <p:nvPr/>
        </p:nvSpPr>
        <p:spPr>
          <a:xfrm>
            <a:off x="739175" y="1370575"/>
            <a:ext cx="2633400" cy="9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Open Sans"/>
                <a:ea typeface="Open Sans"/>
                <a:cs typeface="Open Sans"/>
                <a:sym typeface="Open Sans"/>
              </a:rPr>
              <a:t>Result    ----&gt;</a:t>
            </a:r>
            <a:endParaRPr b="1"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Physical Design: Create View (Accident</a:t>
            </a:r>
            <a:r>
              <a:rPr lang="en"/>
              <a:t>_View</a:t>
            </a:r>
            <a:r>
              <a:rPr lang="en"/>
              <a:t>)</a:t>
            </a:r>
            <a:endParaRPr/>
          </a:p>
        </p:txBody>
      </p:sp>
      <p:sp>
        <p:nvSpPr>
          <p:cNvPr id="200" name="Google Shape;200;p3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1" name="Google Shape;201;p32"/>
          <p:cNvPicPr preferRelativeResize="0"/>
          <p:nvPr/>
        </p:nvPicPr>
        <p:blipFill rotWithShape="1">
          <a:blip r:embed="rId3">
            <a:alphaModFix/>
          </a:blip>
          <a:srcRect b="0" l="17180" r="16969" t="78676"/>
          <a:stretch/>
        </p:blipFill>
        <p:spPr>
          <a:xfrm>
            <a:off x="311700" y="1393384"/>
            <a:ext cx="8520601" cy="2148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Physical Design: Accident_View Results</a:t>
            </a:r>
            <a:endParaRPr/>
          </a:p>
        </p:txBody>
      </p:sp>
      <p:sp>
        <p:nvSpPr>
          <p:cNvPr id="207" name="Google Shape;207;p33"/>
          <p:cNvSpPr txBox="1"/>
          <p:nvPr>
            <p:ph idx="1" type="body"/>
          </p:nvPr>
        </p:nvSpPr>
        <p:spPr>
          <a:xfrm>
            <a:off x="311700" y="1036900"/>
            <a:ext cx="8520600" cy="35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8" name="Google Shape;208;p33"/>
          <p:cNvPicPr preferRelativeResize="0"/>
          <p:nvPr/>
        </p:nvPicPr>
        <p:blipFill rotWithShape="1">
          <a:blip r:embed="rId3">
            <a:alphaModFix/>
          </a:blip>
          <a:srcRect b="17985" l="17180" r="16969" t="0"/>
          <a:stretch/>
        </p:blipFill>
        <p:spPr>
          <a:xfrm>
            <a:off x="3253775" y="1447575"/>
            <a:ext cx="5578526" cy="3121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33"/>
          <p:cNvPicPr preferRelativeResize="0"/>
          <p:nvPr/>
        </p:nvPicPr>
        <p:blipFill rotWithShape="1">
          <a:blip r:embed="rId3">
            <a:alphaModFix/>
          </a:blip>
          <a:srcRect b="0" l="17180" r="16969" t="78676"/>
          <a:stretch/>
        </p:blipFill>
        <p:spPr>
          <a:xfrm>
            <a:off x="311700" y="1036900"/>
            <a:ext cx="4585400" cy="897376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3"/>
          <p:cNvSpPr txBox="1"/>
          <p:nvPr/>
        </p:nvSpPr>
        <p:spPr>
          <a:xfrm>
            <a:off x="446600" y="2750050"/>
            <a:ext cx="25254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Open Sans"/>
                <a:ea typeface="Open Sans"/>
                <a:cs typeface="Open Sans"/>
                <a:sym typeface="Open Sans"/>
              </a:rPr>
              <a:t>Result    ----&gt;</a:t>
            </a:r>
            <a:endParaRPr b="1"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Provide user specific data:</a:t>
            </a:r>
            <a:endParaRPr sz="2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Char char="●"/>
            </a:pPr>
            <a:r>
              <a:rPr lang="en" sz="2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action of the driver right before the occurrence of the accident, </a:t>
            </a:r>
            <a:endParaRPr sz="2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Char char="●"/>
            </a:pPr>
            <a:r>
              <a:rPr lang="en" sz="2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direction the vehicles were heading towards during the accident, </a:t>
            </a:r>
            <a:endParaRPr sz="2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Char char="●"/>
            </a:pPr>
            <a:r>
              <a:rPr lang="en" sz="2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number of specific make and model of the vehicles involved in accidents, and </a:t>
            </a:r>
            <a:endParaRPr sz="2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Char char="●"/>
            </a:pPr>
            <a:r>
              <a:rPr lang="en" sz="2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number of specific vehicle body type involved in the accident during the timeline in New York according to the data set provided.</a:t>
            </a:r>
            <a:endParaRPr sz="2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4"/>
          <p:cNvSpPr txBox="1"/>
          <p:nvPr>
            <p:ph type="title"/>
          </p:nvPr>
        </p:nvSpPr>
        <p:spPr>
          <a:xfrm>
            <a:off x="311700" y="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Validation</a:t>
            </a:r>
            <a:endParaRPr/>
          </a:p>
        </p:txBody>
      </p:sp>
      <p:sp>
        <p:nvSpPr>
          <p:cNvPr id="216" name="Google Shape;216;p34"/>
          <p:cNvSpPr txBox="1"/>
          <p:nvPr>
            <p:ph idx="1" type="body"/>
          </p:nvPr>
        </p:nvSpPr>
        <p:spPr>
          <a:xfrm>
            <a:off x="0" y="446900"/>
            <a:ext cx="9076800" cy="457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Three queries used for Validation of the dataset: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AutoNum type="arabicPeriod"/>
            </a:pPr>
            <a:r>
              <a:rPr b="1"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Insert: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Inserted new row on accident table with: 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accident_id:5000, vehicle_id:1, action_prior_to_accident: ‘Going Straight Ahead’, direction_of_travel: ‘East’, contrib uting_factor: ‘Human’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17" name="Google Shape;21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75" y="1952875"/>
            <a:ext cx="4513625" cy="306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952875"/>
            <a:ext cx="4504800" cy="306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5"/>
          <p:cNvSpPr txBox="1"/>
          <p:nvPr>
            <p:ph type="title"/>
          </p:nvPr>
        </p:nvSpPr>
        <p:spPr>
          <a:xfrm>
            <a:off x="197900" y="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Validation</a:t>
            </a:r>
            <a:endParaRPr/>
          </a:p>
        </p:txBody>
      </p:sp>
      <p:sp>
        <p:nvSpPr>
          <p:cNvPr id="224" name="Google Shape;224;p35"/>
          <p:cNvSpPr txBox="1"/>
          <p:nvPr>
            <p:ph idx="1" type="body"/>
          </p:nvPr>
        </p:nvSpPr>
        <p:spPr>
          <a:xfrm>
            <a:off x="0" y="492425"/>
            <a:ext cx="8520600" cy="92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</a:t>
            </a:r>
            <a:r>
              <a:rPr b="1"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Update: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Updated accident table with: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9144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direction_of_travel from north to east for row with accident_id: 5003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25" name="Google Shape;22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12525"/>
            <a:ext cx="4149350" cy="367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68075" y="1360100"/>
            <a:ext cx="4775925" cy="372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6"/>
          <p:cNvSpPr txBox="1"/>
          <p:nvPr>
            <p:ph type="title"/>
          </p:nvPr>
        </p:nvSpPr>
        <p:spPr>
          <a:xfrm>
            <a:off x="311700" y="865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Validation</a:t>
            </a:r>
            <a:endParaRPr/>
          </a:p>
        </p:txBody>
      </p:sp>
      <p:sp>
        <p:nvSpPr>
          <p:cNvPr id="232" name="Google Shape;232;p36"/>
          <p:cNvSpPr txBox="1"/>
          <p:nvPr>
            <p:ph idx="1" type="body"/>
          </p:nvPr>
        </p:nvSpPr>
        <p:spPr>
          <a:xfrm>
            <a:off x="138600" y="856800"/>
            <a:ext cx="8866800" cy="42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</a:t>
            </a:r>
            <a:r>
              <a:rPr b="1"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Delete: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Deleted from accident table row with accident_id: 5000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33" name="Google Shape;23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675" y="1453800"/>
            <a:ext cx="4420325" cy="357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453800"/>
            <a:ext cx="4260300" cy="362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Contribution/Findings</a:t>
            </a:r>
            <a:endParaRPr/>
          </a:p>
        </p:txBody>
      </p:sp>
      <p:pic>
        <p:nvPicPr>
          <p:cNvPr id="240" name="Google Shape;240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7934" y="1152425"/>
            <a:ext cx="3903191" cy="330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6050" y="1206025"/>
            <a:ext cx="3986249" cy="3093775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37"/>
          <p:cNvSpPr txBox="1"/>
          <p:nvPr/>
        </p:nvSpPr>
        <p:spPr>
          <a:xfrm>
            <a:off x="532925" y="4521500"/>
            <a:ext cx="34332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Fig: Illustration Report by Vehicle Year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3" name="Google Shape;243;p37"/>
          <p:cNvSpPr txBox="1"/>
          <p:nvPr/>
        </p:nvSpPr>
        <p:spPr>
          <a:xfrm>
            <a:off x="4998450" y="4521500"/>
            <a:ext cx="3433200" cy="4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Fig: Illustration Report by Vehicle Make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4" name="Google Shape;244;p37"/>
          <p:cNvSpPr txBox="1"/>
          <p:nvPr/>
        </p:nvSpPr>
        <p:spPr>
          <a:xfrm>
            <a:off x="260275" y="1103075"/>
            <a:ext cx="3986400" cy="3358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5" name="Google Shape;245;p37"/>
          <p:cNvSpPr txBox="1"/>
          <p:nvPr/>
        </p:nvSpPr>
        <p:spPr>
          <a:xfrm>
            <a:off x="4846050" y="1103075"/>
            <a:ext cx="3986100" cy="3358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6" name="Google Shape;246;p37"/>
          <p:cNvSpPr txBox="1"/>
          <p:nvPr/>
        </p:nvSpPr>
        <p:spPr>
          <a:xfrm>
            <a:off x="1660800" y="4672525"/>
            <a:ext cx="7138800" cy="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Contribution/Findings contd.</a:t>
            </a:r>
            <a:endParaRPr/>
          </a:p>
        </p:txBody>
      </p:sp>
      <p:pic>
        <p:nvPicPr>
          <p:cNvPr id="252" name="Google Shape;25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975" y="1329600"/>
            <a:ext cx="3721608" cy="2596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3225" y="1329600"/>
            <a:ext cx="3718200" cy="2599300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38"/>
          <p:cNvSpPr txBox="1"/>
          <p:nvPr/>
        </p:nvSpPr>
        <p:spPr>
          <a:xfrm>
            <a:off x="607300" y="1313750"/>
            <a:ext cx="3718200" cy="2599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5" name="Google Shape;255;p38"/>
          <p:cNvSpPr txBox="1"/>
          <p:nvPr/>
        </p:nvSpPr>
        <p:spPr>
          <a:xfrm>
            <a:off x="4982375" y="1301375"/>
            <a:ext cx="3718200" cy="2596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6" name="Google Shape;256;p38"/>
          <p:cNvSpPr txBox="1"/>
          <p:nvPr/>
        </p:nvSpPr>
        <p:spPr>
          <a:xfrm>
            <a:off x="811750" y="4103675"/>
            <a:ext cx="3402300" cy="5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Fig: Illustration Report by Contributing factor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7" name="Google Shape;257;p38"/>
          <p:cNvSpPr txBox="1"/>
          <p:nvPr/>
        </p:nvSpPr>
        <p:spPr>
          <a:xfrm>
            <a:off x="5292125" y="4106075"/>
            <a:ext cx="33093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Fig: Illustration Report by Action prior to Accident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9"/>
          <p:cNvSpPr txBox="1"/>
          <p:nvPr>
            <p:ph type="title"/>
          </p:nvPr>
        </p:nvSpPr>
        <p:spPr>
          <a:xfrm>
            <a:off x="3868225" y="406900"/>
            <a:ext cx="4482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Video Demo</a:t>
            </a:r>
            <a:endParaRPr/>
          </a:p>
        </p:txBody>
      </p:sp>
      <p:sp>
        <p:nvSpPr>
          <p:cNvPr id="263" name="Google Shape;263;p39"/>
          <p:cNvSpPr txBox="1"/>
          <p:nvPr>
            <p:ph idx="1" type="body"/>
          </p:nvPr>
        </p:nvSpPr>
        <p:spPr>
          <a:xfrm>
            <a:off x="3868318" y="2053723"/>
            <a:ext cx="4482600" cy="23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Click for Final Demo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0"/>
          <p:cNvSpPr txBox="1"/>
          <p:nvPr>
            <p:ph type="ctrTitle"/>
          </p:nvPr>
        </p:nvSpPr>
        <p:spPr>
          <a:xfrm>
            <a:off x="714825" y="2998550"/>
            <a:ext cx="4868400" cy="14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269" name="Google Shape;269;p40"/>
          <p:cNvSpPr txBox="1"/>
          <p:nvPr/>
        </p:nvSpPr>
        <p:spPr>
          <a:xfrm>
            <a:off x="6657275" y="4445450"/>
            <a:ext cx="25830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200">
                <a:solidFill>
                  <a:srgbClr val="00FFFF"/>
                </a:solidFill>
                <a:latin typeface="Lobster"/>
                <a:ea typeface="Lobster"/>
                <a:cs typeface="Lobster"/>
                <a:sym typeface="Lobster"/>
              </a:rPr>
              <a:t>End of Semester</a:t>
            </a:r>
            <a:endParaRPr b="1" i="1" sz="2200">
              <a:solidFill>
                <a:srgbClr val="00FFFF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Datasets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-Extracted from Motor Vehicle Crashes in New York</a:t>
            </a:r>
            <a:endParaRPr sz="2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-Contains all the accident details till 2016</a:t>
            </a:r>
            <a:endParaRPr sz="2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-Two tables </a:t>
            </a:r>
            <a:r>
              <a:rPr lang="en" sz="2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containing</a:t>
            </a:r>
            <a:r>
              <a:rPr lang="en" sz="2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vehicle and their accident information</a:t>
            </a:r>
            <a:endParaRPr sz="2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LINK</a:t>
            </a:r>
            <a:endParaRPr b="1" sz="2200" u="sng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Click Here to Go to Dataset Link</a:t>
            </a:r>
            <a:endParaRPr sz="2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 Used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250675" y="1152425"/>
            <a:ext cx="8581500" cy="38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Draw.io:</a:t>
            </a:r>
            <a:r>
              <a:rPr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Draw.io was used for the design and completion of most of the diagrams present in this documentation.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" sz="2000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Microsoft Excel:</a:t>
            </a:r>
            <a:r>
              <a:rPr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Microsoft Excel was used to access/filter the data file which was stored as a .csv file.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Version Control: </a:t>
            </a:r>
            <a:r>
              <a:rPr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GitHub was utilized as version control to upload the code and the report of the project.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4.Google Chart API</a:t>
            </a:r>
            <a:r>
              <a:rPr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This API was used to create interactive charts for data visualization.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 Softwares: </a:t>
            </a:r>
            <a:r>
              <a:rPr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HTML, CSS, PHP 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r>
              <a:rPr lang="en" sz="2000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Xampp:</a:t>
            </a:r>
            <a:r>
              <a:rPr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Xampp was used as web server solution.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Conceptual Design</a:t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Noun and Noun Phrases: 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Vehicle Table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-----&gt;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Vehicle ID, Vehicle Body Type, Vehicle Year, Vehicle Make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Accident Table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----&gt;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Vehicle ID, Action Prior to Accident, Direction of Travel, Contributing factor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Relationship Types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Vehicle involved in accidents.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Every accident must be related to vehicle. 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Conceptual Design</a:t>
            </a:r>
            <a:endParaRPr/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6475" y="1475700"/>
            <a:ext cx="5875825" cy="25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0"/>
          <p:cNvSpPr txBox="1"/>
          <p:nvPr/>
        </p:nvSpPr>
        <p:spPr>
          <a:xfrm>
            <a:off x="519975" y="1503700"/>
            <a:ext cx="2065800" cy="25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Main Entity: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❏"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Vehicle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❏"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Accident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1" name="Google Shape;111;p20"/>
          <p:cNvSpPr txBox="1"/>
          <p:nvPr/>
        </p:nvSpPr>
        <p:spPr>
          <a:xfrm>
            <a:off x="3710075" y="4252200"/>
            <a:ext cx="44970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Fig: ER Diagram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Logical Design</a:t>
            </a:r>
            <a:endParaRPr/>
          </a:p>
        </p:txBody>
      </p:sp>
      <p:pic>
        <p:nvPicPr>
          <p:cNvPr id="117" name="Google Shape;11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3525" y="1185863"/>
            <a:ext cx="5343525" cy="2771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1"/>
          <p:cNvSpPr txBox="1"/>
          <p:nvPr/>
        </p:nvSpPr>
        <p:spPr>
          <a:xfrm>
            <a:off x="815125" y="1503750"/>
            <a:ext cx="2768400" cy="21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Primary Key: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Vehicle: </a:t>
            </a:r>
            <a:r>
              <a:rPr lang="en" sz="1800" u="sng">
                <a:latin typeface="Times New Roman"/>
                <a:ea typeface="Times New Roman"/>
                <a:cs typeface="Times New Roman"/>
                <a:sym typeface="Times New Roman"/>
              </a:rPr>
              <a:t>VehicleID</a:t>
            </a:r>
            <a:endParaRPr sz="1800" u="sng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Accident: </a:t>
            </a:r>
            <a:r>
              <a:rPr lang="en" sz="1800" u="sng">
                <a:latin typeface="Times New Roman"/>
                <a:ea typeface="Times New Roman"/>
                <a:cs typeface="Times New Roman"/>
                <a:sym typeface="Times New Roman"/>
              </a:rPr>
              <a:t>AccidentID</a:t>
            </a:r>
            <a:endParaRPr sz="1800" u="sng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Foreign Key: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❏"/>
            </a:pPr>
            <a:r>
              <a:rPr lang="en" sz="1800" u="sng">
                <a:latin typeface="Times New Roman"/>
                <a:ea typeface="Times New Roman"/>
                <a:cs typeface="Times New Roman"/>
                <a:sym typeface="Times New Roman"/>
              </a:rPr>
              <a:t>Accident: VehicleID</a:t>
            </a:r>
            <a:endParaRPr sz="1800" u="sng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9" name="Google Shape;119;p21"/>
          <p:cNvSpPr txBox="1"/>
          <p:nvPr/>
        </p:nvSpPr>
        <p:spPr>
          <a:xfrm>
            <a:off x="3850500" y="4215975"/>
            <a:ext cx="49818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Fig: Conversion of ER Diagram to two relational tables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Logical Design: Relations</a:t>
            </a:r>
            <a:endParaRPr/>
          </a:p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Vehicle has 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Vehicle ID, Vehicle Body Type, Vehicle Year, Vehicle Make-----&gt; 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Vehicle(Vehicle ID, Vehicle Body Type, Vehicle Year, Vehicle Make)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Accident has Vehicle ID, Action Prior to Accident, Direction of Travel, Contributing factor----&gt;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Accident(Vehicle ID, Action Prior to Accident, Direction of Travel, Contributing factor)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Logical Design: Normalization</a:t>
            </a:r>
            <a:endParaRPr/>
          </a:p>
        </p:txBody>
      </p:sp>
      <p:sp>
        <p:nvSpPr>
          <p:cNvPr id="131" name="Google Shape;131;p23"/>
          <p:cNvSpPr txBox="1"/>
          <p:nvPr>
            <p:ph idx="1" type="body"/>
          </p:nvPr>
        </p:nvSpPr>
        <p:spPr>
          <a:xfrm>
            <a:off x="227900" y="1266325"/>
            <a:ext cx="8604300" cy="37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400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First Normal Form</a:t>
            </a:r>
            <a:endParaRPr sz="1400" u="sng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Accident(</a:t>
            </a:r>
            <a:r>
              <a:rPr lang="en" sz="1400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AccID</a:t>
            </a: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Action Prior to Accident, Direction of Travel, Contributing Factor,</a:t>
            </a:r>
            <a:r>
              <a:rPr lang="en" sz="1400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VID</a:t>
            </a: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,Vehicle Body Type,Vehicle Make,Vehicle Year)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400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Second Normal Form</a:t>
            </a:r>
            <a:endParaRPr sz="1400" u="sng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Accident Table</a:t>
            </a: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" sz="1400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AccID</a:t>
            </a: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" sz="1400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VID</a:t>
            </a: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Action Prior to Accident, Direction of Travel, Contributing Factor)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Vehicle Table(</a:t>
            </a:r>
            <a:r>
              <a:rPr lang="en" sz="1400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VID</a:t>
            </a: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Vehicle Body Type, Vehicle Make, Vehicle Year)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400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Third Normal Form</a:t>
            </a:r>
            <a:endParaRPr sz="1400" u="sng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Accident Table(</a:t>
            </a:r>
            <a:r>
              <a:rPr lang="en" sz="1400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AccID</a:t>
            </a: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" sz="1400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VID</a:t>
            </a: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Action Prior to Accident, Direction of Travel, Contributing Factor)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Vehicle Table(</a:t>
            </a:r>
            <a:r>
              <a:rPr lang="en" sz="1400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VID</a:t>
            </a: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Vehicle Body Type, Vehicle Make, Vehicle Year)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