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 id="2147483656" r:id="rId3"/>
  </p:sldMasterIdLst>
  <p:notesMasterIdLst>
    <p:notesMasterId r:id="rId29"/>
  </p:notesMasterIdLst>
  <p:sldIdLst>
    <p:sldId id="256" r:id="rId4"/>
    <p:sldId id="418" r:id="rId5"/>
    <p:sldId id="257" r:id="rId6"/>
    <p:sldId id="259" r:id="rId7"/>
    <p:sldId id="419" r:id="rId8"/>
    <p:sldId id="420" r:id="rId9"/>
    <p:sldId id="312" r:id="rId10"/>
    <p:sldId id="293" r:id="rId11"/>
    <p:sldId id="368" r:id="rId12"/>
    <p:sldId id="369" r:id="rId13"/>
    <p:sldId id="370" r:id="rId14"/>
    <p:sldId id="374" r:id="rId15"/>
    <p:sldId id="313" r:id="rId16"/>
    <p:sldId id="316" r:id="rId17"/>
    <p:sldId id="319" r:id="rId18"/>
    <p:sldId id="271" r:id="rId19"/>
    <p:sldId id="296" r:id="rId20"/>
    <p:sldId id="325" r:id="rId21"/>
    <p:sldId id="329" r:id="rId22"/>
    <p:sldId id="330" r:id="rId23"/>
    <p:sldId id="392" r:id="rId24"/>
    <p:sldId id="421" r:id="rId25"/>
    <p:sldId id="357" r:id="rId26"/>
    <p:sldId id="422" r:id="rId27"/>
    <p:sldId id="26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BEF"/>
    <a:srgbClr val="FF7171"/>
    <a:srgbClr val="5A9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1024" autoAdjust="0"/>
  </p:normalViewPr>
  <p:slideViewPr>
    <p:cSldViewPr snapToGrid="0">
      <p:cViewPr varScale="1">
        <p:scale>
          <a:sx n="102" d="100"/>
          <a:sy n="102" d="100"/>
        </p:scale>
        <p:origin x="882" y="132"/>
      </p:cViewPr>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D:\oldDriveF\onequery\2020Q1Q2\OLK&#26448;&#26009;\qcon\tmp.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openLooKeng\&#21508;&#31181;&#26448;&#26009;\&#23545;&#22806;&#26448;&#26009;\1.1.0\&#23545;&#27604;&#25968;&#25454;.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D:\Projects\openLooKeng\&#21508;&#31181;&#26448;&#26009;\&#23545;&#22806;&#26448;&#26009;\1.1.0\&#23545;&#27604;&#25968;&#2545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5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en-US" altLang="zh-CN" sz="1050" b="0" i="0" u="none" strike="noStrike" baseline="0" dirty="0" smtClean="0">
                <a:solidFill>
                  <a:schemeClr val="tx1"/>
                </a:solidFill>
                <a:effectLst/>
                <a:latin typeface="微软雅黑" panose="020B0503020204020204" pitchFamily="34" charset="-122"/>
                <a:ea typeface="微软雅黑" panose="020B0503020204020204" pitchFamily="34" charset="-122"/>
              </a:rPr>
              <a:t>2020 Big Data Scale (US$ billion)</a:t>
            </a:r>
          </a:p>
          <a:p>
            <a:pPr>
              <a:defRPr sz="105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en-US" altLang="zh-CN" sz="1050" b="0" i="0" u="none" strike="noStrike" baseline="0" dirty="0" smtClean="0">
                <a:solidFill>
                  <a:schemeClr val="tx1"/>
                </a:solidFill>
                <a:effectLst/>
                <a:latin typeface="微软雅黑" panose="020B0503020204020204" pitchFamily="34" charset="-122"/>
                <a:ea typeface="微软雅黑" panose="020B0503020204020204" pitchFamily="34" charset="-122"/>
              </a:rPr>
              <a:t>Source: Market Research Future  &amp; IDC</a:t>
            </a:r>
            <a:endParaRPr lang="zh-CN" altLang="en-US" sz="1050" dirty="0">
              <a:solidFill>
                <a:schemeClr val="tx1"/>
              </a:solidFill>
              <a:latin typeface="微软雅黑" panose="020B0503020204020204" pitchFamily="34" charset="-122"/>
              <a:ea typeface="微软雅黑" panose="020B0503020204020204" pitchFamily="34" charset="-122"/>
            </a:endParaRPr>
          </a:p>
        </c:rich>
      </c:tx>
      <c:overlay val="0"/>
      <c:spPr>
        <a:noFill/>
        <a:ln>
          <a:noFill/>
        </a:ln>
        <a:effectLst/>
      </c:spPr>
    </c:title>
    <c:autoTitleDeleted val="0"/>
    <c:plotArea>
      <c:layout>
        <c:manualLayout>
          <c:layoutTarget val="inner"/>
          <c:xMode val="edge"/>
          <c:yMode val="edge"/>
          <c:x val="0.20650996267795563"/>
          <c:y val="0.24928990006446838"/>
          <c:w val="0.75371634960174561"/>
          <c:h val="0.54457831382751465"/>
        </c:manualLayout>
      </c:layout>
      <c:barChart>
        <c:barDir val="col"/>
        <c:grouping val="percentStacked"/>
        <c:varyColors val="0"/>
        <c:ser>
          <c:idx val="0"/>
          <c:order val="0"/>
          <c:tx>
            <c:strRef>
              <c:f>Sheet1!$B$1</c:f>
              <c:strCache>
                <c:ptCount val="1"/>
                <c:pt idx="0">
                  <c:v>Services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smtId="4294967295">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c:f>
              <c:strCache>
                <c:ptCount val="1"/>
                <c:pt idx="0">
                  <c:v>Global</c:v>
                </c:pt>
              </c:strCache>
            </c:strRef>
          </c:cat>
          <c:val>
            <c:numRef>
              <c:f>Sheet1!$B$2</c:f>
              <c:numCache>
                <c:formatCode>General</c:formatCode>
                <c:ptCount val="1"/>
                <c:pt idx="0">
                  <c:v>229.7</c:v>
                </c:pt>
              </c:numCache>
            </c:numRef>
          </c:val>
        </c:ser>
        <c:ser>
          <c:idx val="1"/>
          <c:order val="1"/>
          <c:tx>
            <c:strRef>
              <c:f>Sheet1!$C$1</c:f>
              <c:strCache>
                <c:ptCount val="1"/>
                <c:pt idx="0">
                  <c:v>Hardware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smtId="4294967295">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c:f>
              <c:strCache>
                <c:ptCount val="1"/>
                <c:pt idx="0">
                  <c:v>Global</c:v>
                </c:pt>
              </c:strCache>
            </c:strRef>
          </c:cat>
          <c:val>
            <c:numRef>
              <c:f>Sheet1!$C$2</c:f>
              <c:numCache>
                <c:formatCode>General</c:formatCode>
                <c:ptCount val="1"/>
                <c:pt idx="0">
                  <c:v>149.30000000000001</c:v>
                </c:pt>
              </c:numCache>
            </c:numRef>
          </c:val>
        </c:ser>
        <c:ser>
          <c:idx val="2"/>
          <c:order val="2"/>
          <c:tx>
            <c:strRef>
              <c:f>Sheet1!$D$1</c:f>
              <c:strCache>
                <c:ptCount val="1"/>
                <c:pt idx="0">
                  <c:v>Software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smtId="4294967295">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c:spPr>
                </c15:leaderLines>
              </c:ext>
            </c:extLst>
          </c:dLbls>
          <c:cat>
            <c:strRef>
              <c:f>Sheet1!$A$2</c:f>
              <c:strCache>
                <c:ptCount val="1"/>
                <c:pt idx="0">
                  <c:v>Global</c:v>
                </c:pt>
              </c:strCache>
            </c:strRef>
          </c:cat>
          <c:val>
            <c:numRef>
              <c:f>Sheet1!$D$2</c:f>
              <c:numCache>
                <c:formatCode>General</c:formatCode>
                <c:ptCount val="1"/>
                <c:pt idx="0">
                  <c:v>174.1</c:v>
                </c:pt>
              </c:numCache>
            </c:numRef>
          </c:val>
        </c:ser>
        <c:dLbls>
          <c:showLegendKey val="0"/>
          <c:showVal val="0"/>
          <c:showCatName val="0"/>
          <c:showSerName val="0"/>
          <c:showPercent val="0"/>
          <c:showBubbleSize val="0"/>
        </c:dLbls>
        <c:gapWidth val="150"/>
        <c:overlap val="100"/>
        <c:axId val="-286320336"/>
        <c:axId val="-286315440"/>
      </c:barChart>
      <c:catAx>
        <c:axId val="-286320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smtId="4294967295">
                <a:solidFill>
                  <a:schemeClr val="bg1"/>
                </a:solidFill>
                <a:latin typeface="+mn-lt"/>
                <a:ea typeface="微软雅黑" panose="020B0503020204020204" pitchFamily="34" charset="-122"/>
                <a:cs typeface="+mn-cs"/>
              </a:defRPr>
            </a:pPr>
            <a:endParaRPr lang="en-US"/>
          </a:p>
        </c:txPr>
        <c:crossAx val="-286315440"/>
        <c:crosses val="autoZero"/>
        <c:auto val="0"/>
        <c:lblAlgn val="ctr"/>
        <c:lblOffset val="100"/>
        <c:noMultiLvlLbl val="0"/>
      </c:catAx>
      <c:valAx>
        <c:axId val="-2863154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smtId="4294967295">
                <a:solidFill>
                  <a:schemeClr val="bg1"/>
                </a:solidFill>
                <a:latin typeface="+mn-lt"/>
                <a:ea typeface="+mn-ea"/>
                <a:cs typeface="+mn-cs"/>
              </a:defRPr>
            </a:pPr>
            <a:endParaRPr lang="en-US"/>
          </a:p>
        </c:txPr>
        <c:crossAx val="-286320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smtId="4294967295">
              <a:solidFill>
                <a:schemeClr val="tx1"/>
              </a:solidFill>
              <a:latin typeface="+mn-lt"/>
              <a:ea typeface="微软雅黑" panose="020B0503020204020204" pitchFamily="34" charset="-122"/>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en-US" altLang="zh-CN" sz="1200"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Big Data Software Provider Market Share (2017)</a:t>
            </a:r>
            <a:endParaRPr lang="zh-CN" altLang="en-US" sz="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c:rich>
      </c:tx>
      <c:overlay val="0"/>
      <c:spPr>
        <a:noFill/>
        <a:ln>
          <a:noFill/>
        </a:ln>
        <a:effectLst/>
      </c:spPr>
    </c:title>
    <c:autoTitleDeleted val="0"/>
    <c:view3D>
      <c:rotX val="30"/>
      <c:rotY val="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dPt>
            <c:idx val="0"/>
            <c:bubble3D val="0"/>
            <c:spPr>
              <a:solidFill>
                <a:schemeClr val="accent1"/>
              </a:solidFill>
              <a:ln w="25400">
                <a:solidFill>
                  <a:schemeClr val="lt1"/>
                </a:solidFill>
              </a:ln>
              <a:effectLst/>
            </c:spPr>
          </c:dPt>
          <c:dPt>
            <c:idx val="1"/>
            <c:bubble3D val="0"/>
            <c:spPr>
              <a:solidFill>
                <a:schemeClr val="accent2"/>
              </a:solidFill>
              <a:ln w="25400">
                <a:solidFill>
                  <a:schemeClr val="lt1"/>
                </a:solidFill>
              </a:ln>
              <a:effectLst/>
            </c:spPr>
          </c:dPt>
          <c:dPt>
            <c:idx val="2"/>
            <c:bubble3D val="0"/>
            <c:spPr>
              <a:solidFill>
                <a:schemeClr val="accent3"/>
              </a:solidFill>
              <a:ln w="25400">
                <a:solidFill>
                  <a:schemeClr val="lt1"/>
                </a:solidFill>
              </a:ln>
              <a:effectLst/>
            </c:spPr>
          </c:dPt>
          <c:dPt>
            <c:idx val="3"/>
            <c:bubble3D val="0"/>
            <c:spPr>
              <a:solidFill>
                <a:schemeClr val="accent4"/>
              </a:solidFill>
              <a:ln w="25400">
                <a:solidFill>
                  <a:schemeClr val="lt1"/>
                </a:solidFill>
              </a:ln>
              <a:effectLst/>
            </c:spPr>
          </c:dPt>
          <c:dPt>
            <c:idx val="4"/>
            <c:bubble3D val="0"/>
            <c:spPr>
              <a:solidFill>
                <a:schemeClr val="accent5"/>
              </a:solidFill>
              <a:ln w="25400">
                <a:solidFill>
                  <a:schemeClr val="lt1"/>
                </a:solidFill>
              </a:ln>
              <a:effectLst/>
            </c:spPr>
          </c:dPt>
          <c:dPt>
            <c:idx val="5"/>
            <c:bubble3D val="0"/>
            <c:spPr>
              <a:solidFill>
                <a:schemeClr val="accent6"/>
              </a:solidFill>
              <a:ln w="25400">
                <a:solidFill>
                  <a:schemeClr val="lt1"/>
                </a:solidFill>
              </a:ln>
              <a:effectLst/>
            </c:spPr>
          </c:dPt>
          <c:dPt>
            <c:idx val="6"/>
            <c:bubble3D val="0"/>
            <c:spPr>
              <a:solidFill>
                <a:schemeClr val="accent1">
                  <a:lumMod val="60000"/>
                </a:schemeClr>
              </a:solidFill>
              <a:ln w="25400">
                <a:solidFill>
                  <a:schemeClr val="lt1"/>
                </a:solidFill>
              </a:ln>
              <a:effectLst/>
            </c:spPr>
          </c:dPt>
          <c:dPt>
            <c:idx val="7"/>
            <c:bubble3D val="0"/>
            <c:spPr>
              <a:solidFill>
                <a:schemeClr val="accent2">
                  <a:lumMod val="60000"/>
                </a:schemeClr>
              </a:solidFill>
              <a:ln w="25400">
                <a:solidFill>
                  <a:schemeClr val="lt1"/>
                </a:solidFill>
              </a:ln>
              <a:effectLst/>
            </c:spPr>
          </c:dPt>
          <c:dPt>
            <c:idx val="8"/>
            <c:bubble3D val="0"/>
            <c:spPr>
              <a:solidFill>
                <a:schemeClr val="accent3">
                  <a:lumMod val="60000"/>
                </a:schemeClr>
              </a:solidFill>
              <a:ln w="25400">
                <a:solidFill>
                  <a:schemeClr val="lt1"/>
                </a:solidFill>
              </a:ln>
              <a:effectLst/>
            </c:spPr>
          </c:dPt>
          <c:dPt>
            <c:idx val="9"/>
            <c:bubble3D val="0"/>
            <c:spPr>
              <a:solidFill>
                <a:schemeClr val="accent4">
                  <a:lumMod val="60000"/>
                </a:schemeClr>
              </a:solidFill>
              <a:ln w="25400">
                <a:solidFill>
                  <a:schemeClr val="lt1"/>
                </a:solidFill>
              </a:ln>
              <a:effectLst/>
            </c:spPr>
          </c:dPt>
          <c:dLbls>
            <c:dLbl>
              <c:idx val="3"/>
              <c:layout>
                <c:manualLayout>
                  <c:x val="1.5609754249453545E-2"/>
                  <c:y val="-3.6418810486793518E-2"/>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8"/>
              <c:layout>
                <c:manualLayout>
                  <c:x val="-7.0243895053863525E-2"/>
                  <c:y val="1.6186138615012169E-2"/>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9"/>
              <c:layout>
                <c:manualLayout>
                  <c:x val="7.8048771247267723E-3"/>
                  <c:y val="-0.25088512897491455"/>
                </c:manualLayout>
              </c:layout>
              <c:dLblPos val="bestFit"/>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rot="0" spcFirstLastPara="1" vertOverflow="clip" horzOverflow="clip" vert="horz" wrap="square" lIns="38100" tIns="19050" rIns="38100" bIns="19050" anchor="ctr" anchorCtr="1">
                <a:spAutoFit/>
              </a:bodyPr>
              <a:lstStyle/>
              <a:p>
                <a:pPr>
                  <a:defRPr sz="700" b="0" i="0" u="none" strike="noStrike" kern="1200" baseline="0" smtId="4294967295">
                    <a:solidFill>
                      <a:schemeClr val="tx1"/>
                    </a:solidFill>
                    <a:latin typeface="微软雅黑" panose="020B0503020204020204" pitchFamily="34" charset="-122"/>
                    <a:ea typeface="微软雅黑" panose="020B0503020204020204" pitchFamily="34" charset="-122"/>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Sheet1!$H$70:$H$79</c:f>
              <c:strCache>
                <c:ptCount val="10"/>
                <c:pt idx="0">
                  <c:v>Splunk</c:v>
                </c:pt>
                <c:pt idx="1">
                  <c:v>Oracle</c:v>
                </c:pt>
                <c:pt idx="2">
                  <c:v>IBM</c:v>
                </c:pt>
                <c:pt idx="3">
                  <c:v>SAP</c:v>
                </c:pt>
                <c:pt idx="4">
                  <c:v>Cloudera</c:v>
                </c:pt>
                <c:pt idx="5">
                  <c:v>Palantir</c:v>
                </c:pt>
                <c:pt idx="6">
                  <c:v>AWS</c:v>
                </c:pt>
                <c:pt idx="7">
                  <c:v>SAS</c:v>
                </c:pt>
                <c:pt idx="8">
                  <c:v>Microsoft</c:v>
                </c:pt>
                <c:pt idx="9">
                  <c:v>Others</c:v>
                </c:pt>
              </c:strCache>
            </c:strRef>
          </c:cat>
          <c:val>
            <c:numRef>
              <c:f>Sheet1!$I$70:$I$79</c:f>
              <c:numCache>
                <c:formatCode>General</c:formatCode>
                <c:ptCount val="10"/>
                <c:pt idx="0" formatCode="#,##0">
                  <c:v>1141</c:v>
                </c:pt>
                <c:pt idx="1">
                  <c:v>930</c:v>
                </c:pt>
                <c:pt idx="2">
                  <c:v>708</c:v>
                </c:pt>
                <c:pt idx="3">
                  <c:v>562</c:v>
                </c:pt>
                <c:pt idx="4">
                  <c:v>501</c:v>
                </c:pt>
                <c:pt idx="5">
                  <c:v>439</c:v>
                </c:pt>
                <c:pt idx="6">
                  <c:v>300</c:v>
                </c:pt>
                <c:pt idx="7">
                  <c:v>264</c:v>
                </c:pt>
                <c:pt idx="8">
                  <c:v>231</c:v>
                </c:pt>
                <c:pt idx="9" formatCode="#,##0">
                  <c:v>5725</c:v>
                </c:pt>
              </c:numCache>
            </c:numRef>
          </c:val>
        </c:ser>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smtId="4294967295">
              <a:solidFill>
                <a:schemeClr val="tx1"/>
              </a:solidFill>
              <a:latin typeface="微软雅黑" panose="020B0503020204020204" pitchFamily="34" charset="-122"/>
              <a:ea typeface="微软雅黑" panose="020B0503020204020204" pitchFamily="34" charset="-122"/>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altLang="zh-CN" sz="1200" dirty="0"/>
              <a:t>openLooKeng</a:t>
            </a:r>
            <a:r>
              <a:rPr lang="en-US" altLang="zh-CN" sz="1200" baseline="0" dirty="0"/>
              <a:t> VS. </a:t>
            </a:r>
            <a:r>
              <a:rPr lang="en-US" altLang="zh-CN" sz="1200" baseline="0" dirty="0" smtClean="0"/>
              <a:t>Impala (2TB)</a:t>
            </a:r>
            <a:endParaRPr lang="zh-CN" altLang="en-US" sz="1200"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'olk vs. impala'!$B$1</c:f>
              <c:strCache>
                <c:ptCount val="1"/>
                <c:pt idx="0">
                  <c:v>openLooKeng1.1.0</c:v>
                </c:pt>
              </c:strCache>
            </c:strRef>
          </c:tx>
          <c:spPr>
            <a:solidFill>
              <a:srgbClr val="FFC000"/>
            </a:solidFill>
            <a:ln>
              <a:noFill/>
            </a:ln>
            <a:effectLst/>
          </c:spPr>
          <c:invertIfNegative val="0"/>
          <c:cat>
            <c:strRef>
              <c:f>'olk vs. impala'!$A$2:$A$78</c:f>
              <c:strCache>
                <c:ptCount val="77"/>
                <c:pt idx="0">
                  <c:v>q1</c:v>
                </c:pt>
                <c:pt idx="1">
                  <c:v>q11</c:v>
                </c:pt>
                <c:pt idx="2">
                  <c:v>q12</c:v>
                </c:pt>
                <c:pt idx="3">
                  <c:v>q13</c:v>
                </c:pt>
                <c:pt idx="4">
                  <c:v>q15</c:v>
                </c:pt>
                <c:pt idx="5">
                  <c:v>q16</c:v>
                </c:pt>
                <c:pt idx="6">
                  <c:v>q17</c:v>
                </c:pt>
                <c:pt idx="7">
                  <c:v>q19</c:v>
                </c:pt>
                <c:pt idx="8">
                  <c:v>q2</c:v>
                </c:pt>
                <c:pt idx="9">
                  <c:v>q20</c:v>
                </c:pt>
                <c:pt idx="10">
                  <c:v>q21</c:v>
                </c:pt>
                <c:pt idx="11">
                  <c:v>q25</c:v>
                </c:pt>
                <c:pt idx="12">
                  <c:v>q26</c:v>
                </c:pt>
                <c:pt idx="13">
                  <c:v>q28</c:v>
                </c:pt>
                <c:pt idx="14">
                  <c:v>q29</c:v>
                </c:pt>
                <c:pt idx="15">
                  <c:v>q3</c:v>
                </c:pt>
                <c:pt idx="16">
                  <c:v>q30</c:v>
                </c:pt>
                <c:pt idx="17">
                  <c:v>q31</c:v>
                </c:pt>
                <c:pt idx="18">
                  <c:v>q32</c:v>
                </c:pt>
                <c:pt idx="19">
                  <c:v>q33</c:v>
                </c:pt>
                <c:pt idx="20">
                  <c:v>q34</c:v>
                </c:pt>
                <c:pt idx="21">
                  <c:v>q37</c:v>
                </c:pt>
                <c:pt idx="22">
                  <c:v>q39a</c:v>
                </c:pt>
                <c:pt idx="23">
                  <c:v>q39b</c:v>
                </c:pt>
                <c:pt idx="24">
                  <c:v>q4</c:v>
                </c:pt>
                <c:pt idx="25">
                  <c:v>q40</c:v>
                </c:pt>
                <c:pt idx="26">
                  <c:v>q41</c:v>
                </c:pt>
                <c:pt idx="27">
                  <c:v>q42</c:v>
                </c:pt>
                <c:pt idx="28">
                  <c:v>q43</c:v>
                </c:pt>
                <c:pt idx="29">
                  <c:v>q46</c:v>
                </c:pt>
                <c:pt idx="30">
                  <c:v>q47</c:v>
                </c:pt>
                <c:pt idx="31">
                  <c:v>q48</c:v>
                </c:pt>
                <c:pt idx="32">
                  <c:v>q49</c:v>
                </c:pt>
                <c:pt idx="33">
                  <c:v>q50</c:v>
                </c:pt>
                <c:pt idx="34">
                  <c:v>q51</c:v>
                </c:pt>
                <c:pt idx="35">
                  <c:v>q52</c:v>
                </c:pt>
                <c:pt idx="36">
                  <c:v>q53</c:v>
                </c:pt>
                <c:pt idx="37">
                  <c:v>q54</c:v>
                </c:pt>
                <c:pt idx="38">
                  <c:v>q55</c:v>
                </c:pt>
                <c:pt idx="39">
                  <c:v>q56</c:v>
                </c:pt>
                <c:pt idx="40">
                  <c:v>q57</c:v>
                </c:pt>
                <c:pt idx="41">
                  <c:v>q58</c:v>
                </c:pt>
                <c:pt idx="42">
                  <c:v>q59</c:v>
                </c:pt>
                <c:pt idx="43">
                  <c:v>q60</c:v>
                </c:pt>
                <c:pt idx="44">
                  <c:v>q61</c:v>
                </c:pt>
                <c:pt idx="45">
                  <c:v>q62</c:v>
                </c:pt>
                <c:pt idx="46">
                  <c:v>q63</c:v>
                </c:pt>
                <c:pt idx="47">
                  <c:v>q64</c:v>
                </c:pt>
                <c:pt idx="48">
                  <c:v>q65</c:v>
                </c:pt>
                <c:pt idx="49">
                  <c:v>q66</c:v>
                </c:pt>
                <c:pt idx="50">
                  <c:v>q68</c:v>
                </c:pt>
                <c:pt idx="51">
                  <c:v>q69</c:v>
                </c:pt>
                <c:pt idx="52">
                  <c:v>q7</c:v>
                </c:pt>
                <c:pt idx="53">
                  <c:v>q71</c:v>
                </c:pt>
                <c:pt idx="54">
                  <c:v>q72</c:v>
                </c:pt>
                <c:pt idx="55">
                  <c:v>q73</c:v>
                </c:pt>
                <c:pt idx="56">
                  <c:v>q74</c:v>
                </c:pt>
                <c:pt idx="57">
                  <c:v>q75</c:v>
                </c:pt>
                <c:pt idx="58">
                  <c:v>q76</c:v>
                </c:pt>
                <c:pt idx="59">
                  <c:v>q78</c:v>
                </c:pt>
                <c:pt idx="60">
                  <c:v>q79</c:v>
                </c:pt>
                <c:pt idx="61">
                  <c:v>q81</c:v>
                </c:pt>
                <c:pt idx="62">
                  <c:v>q82</c:v>
                </c:pt>
                <c:pt idx="63">
                  <c:v>q83</c:v>
                </c:pt>
                <c:pt idx="64">
                  <c:v>q84</c:v>
                </c:pt>
                <c:pt idx="65">
                  <c:v>q85</c:v>
                </c:pt>
                <c:pt idx="66">
                  <c:v>q88</c:v>
                </c:pt>
                <c:pt idx="67">
                  <c:v>q89</c:v>
                </c:pt>
                <c:pt idx="68">
                  <c:v>q91</c:v>
                </c:pt>
                <c:pt idx="69">
                  <c:v>q92</c:v>
                </c:pt>
                <c:pt idx="70">
                  <c:v>q93</c:v>
                </c:pt>
                <c:pt idx="71">
                  <c:v>q94</c:v>
                </c:pt>
                <c:pt idx="72">
                  <c:v>q95</c:v>
                </c:pt>
                <c:pt idx="73">
                  <c:v>q96</c:v>
                </c:pt>
                <c:pt idx="74">
                  <c:v>q97</c:v>
                </c:pt>
                <c:pt idx="75">
                  <c:v>q98</c:v>
                </c:pt>
                <c:pt idx="76">
                  <c:v>q99</c:v>
                </c:pt>
              </c:strCache>
            </c:strRef>
          </c:cat>
          <c:val>
            <c:numRef>
              <c:f>'olk vs. impala'!$B$2:$B$78</c:f>
              <c:numCache>
                <c:formatCode>General</c:formatCode>
                <c:ptCount val="77"/>
                <c:pt idx="0">
                  <c:v>6.81</c:v>
                </c:pt>
                <c:pt idx="1">
                  <c:v>54.05</c:v>
                </c:pt>
                <c:pt idx="2">
                  <c:v>2.1800000000000002</c:v>
                </c:pt>
                <c:pt idx="3">
                  <c:v>11.73</c:v>
                </c:pt>
                <c:pt idx="4">
                  <c:v>4.2300000000000004</c:v>
                </c:pt>
                <c:pt idx="5">
                  <c:v>6.37</c:v>
                </c:pt>
                <c:pt idx="6">
                  <c:v>13.7</c:v>
                </c:pt>
                <c:pt idx="7">
                  <c:v>5.03</c:v>
                </c:pt>
                <c:pt idx="8">
                  <c:v>14.7</c:v>
                </c:pt>
                <c:pt idx="9">
                  <c:v>2.9</c:v>
                </c:pt>
                <c:pt idx="10">
                  <c:v>1.32</c:v>
                </c:pt>
                <c:pt idx="11">
                  <c:v>8.27</c:v>
                </c:pt>
                <c:pt idx="12">
                  <c:v>5.01</c:v>
                </c:pt>
                <c:pt idx="13">
                  <c:v>67.59</c:v>
                </c:pt>
                <c:pt idx="14">
                  <c:v>24.44</c:v>
                </c:pt>
                <c:pt idx="15">
                  <c:v>2.57</c:v>
                </c:pt>
                <c:pt idx="16">
                  <c:v>6.84</c:v>
                </c:pt>
                <c:pt idx="17">
                  <c:v>15.93</c:v>
                </c:pt>
                <c:pt idx="18">
                  <c:v>2.72</c:v>
                </c:pt>
                <c:pt idx="19">
                  <c:v>3.8</c:v>
                </c:pt>
                <c:pt idx="20">
                  <c:v>3.93</c:v>
                </c:pt>
                <c:pt idx="21">
                  <c:v>3.03</c:v>
                </c:pt>
                <c:pt idx="22">
                  <c:v>2.57</c:v>
                </c:pt>
                <c:pt idx="23">
                  <c:v>2.46</c:v>
                </c:pt>
                <c:pt idx="24">
                  <c:v>94.45</c:v>
                </c:pt>
                <c:pt idx="25">
                  <c:v>9.89</c:v>
                </c:pt>
                <c:pt idx="26">
                  <c:v>1.93</c:v>
                </c:pt>
                <c:pt idx="27">
                  <c:v>1.96</c:v>
                </c:pt>
                <c:pt idx="28">
                  <c:v>6.61</c:v>
                </c:pt>
                <c:pt idx="29">
                  <c:v>5.99</c:v>
                </c:pt>
                <c:pt idx="30">
                  <c:v>60.71</c:v>
                </c:pt>
                <c:pt idx="31">
                  <c:v>9.93</c:v>
                </c:pt>
                <c:pt idx="32">
                  <c:v>27.08</c:v>
                </c:pt>
                <c:pt idx="33">
                  <c:v>15.81</c:v>
                </c:pt>
                <c:pt idx="34">
                  <c:v>12.64</c:v>
                </c:pt>
                <c:pt idx="35">
                  <c:v>2.86</c:v>
                </c:pt>
                <c:pt idx="36">
                  <c:v>3.52</c:v>
                </c:pt>
                <c:pt idx="37">
                  <c:v>11.17</c:v>
                </c:pt>
                <c:pt idx="38">
                  <c:v>2.09</c:v>
                </c:pt>
                <c:pt idx="39">
                  <c:v>3.7</c:v>
                </c:pt>
                <c:pt idx="40">
                  <c:v>27.63</c:v>
                </c:pt>
                <c:pt idx="41">
                  <c:v>7.43</c:v>
                </c:pt>
                <c:pt idx="42">
                  <c:v>18.079999999999998</c:v>
                </c:pt>
                <c:pt idx="43">
                  <c:v>5.32</c:v>
                </c:pt>
                <c:pt idx="44">
                  <c:v>6.6</c:v>
                </c:pt>
                <c:pt idx="45">
                  <c:v>7.79</c:v>
                </c:pt>
                <c:pt idx="46">
                  <c:v>3.97</c:v>
                </c:pt>
                <c:pt idx="47">
                  <c:v>60.79</c:v>
                </c:pt>
                <c:pt idx="48">
                  <c:v>38.69</c:v>
                </c:pt>
                <c:pt idx="49">
                  <c:v>6.48</c:v>
                </c:pt>
                <c:pt idx="50">
                  <c:v>4.82</c:v>
                </c:pt>
                <c:pt idx="51">
                  <c:v>5.99</c:v>
                </c:pt>
                <c:pt idx="52">
                  <c:v>7.2</c:v>
                </c:pt>
                <c:pt idx="53">
                  <c:v>4.01</c:v>
                </c:pt>
                <c:pt idx="54">
                  <c:v>24.72</c:v>
                </c:pt>
                <c:pt idx="55">
                  <c:v>2.93</c:v>
                </c:pt>
                <c:pt idx="56">
                  <c:v>43.28</c:v>
                </c:pt>
                <c:pt idx="57">
                  <c:v>84.08</c:v>
                </c:pt>
                <c:pt idx="58">
                  <c:v>11.94</c:v>
                </c:pt>
                <c:pt idx="59">
                  <c:v>160.96</c:v>
                </c:pt>
                <c:pt idx="60">
                  <c:v>7.79</c:v>
                </c:pt>
                <c:pt idx="61">
                  <c:v>9.7799999999999994</c:v>
                </c:pt>
                <c:pt idx="62">
                  <c:v>4.07</c:v>
                </c:pt>
                <c:pt idx="63">
                  <c:v>4.1100000000000003</c:v>
                </c:pt>
                <c:pt idx="64">
                  <c:v>3.79</c:v>
                </c:pt>
                <c:pt idx="65">
                  <c:v>17.87</c:v>
                </c:pt>
                <c:pt idx="66">
                  <c:v>30.2</c:v>
                </c:pt>
                <c:pt idx="67">
                  <c:v>5.79</c:v>
                </c:pt>
                <c:pt idx="68">
                  <c:v>2.63</c:v>
                </c:pt>
                <c:pt idx="69">
                  <c:v>2.57</c:v>
                </c:pt>
                <c:pt idx="70">
                  <c:v>68.239999999999995</c:v>
                </c:pt>
                <c:pt idx="71">
                  <c:v>22.73</c:v>
                </c:pt>
                <c:pt idx="72">
                  <c:v>104.01</c:v>
                </c:pt>
                <c:pt idx="73">
                  <c:v>4.54</c:v>
                </c:pt>
                <c:pt idx="74">
                  <c:v>35.14</c:v>
                </c:pt>
                <c:pt idx="75">
                  <c:v>4</c:v>
                </c:pt>
                <c:pt idx="76">
                  <c:v>11.63</c:v>
                </c:pt>
              </c:numCache>
            </c:numRef>
          </c:val>
        </c:ser>
        <c:ser>
          <c:idx val="1"/>
          <c:order val="1"/>
          <c:tx>
            <c:strRef>
              <c:f>'olk vs. impala'!$C$1</c:f>
              <c:strCache>
                <c:ptCount val="1"/>
                <c:pt idx="0">
                  <c:v>Impala3.4</c:v>
                </c:pt>
              </c:strCache>
            </c:strRef>
          </c:tx>
          <c:spPr>
            <a:solidFill>
              <a:schemeClr val="accent1"/>
            </a:solidFill>
            <a:ln>
              <a:noFill/>
            </a:ln>
            <a:effectLst/>
          </c:spPr>
          <c:invertIfNegative val="0"/>
          <c:cat>
            <c:strRef>
              <c:f>'olk vs. impala'!$A$2:$A$78</c:f>
              <c:strCache>
                <c:ptCount val="77"/>
                <c:pt idx="0">
                  <c:v>q1</c:v>
                </c:pt>
                <c:pt idx="1">
                  <c:v>q11</c:v>
                </c:pt>
                <c:pt idx="2">
                  <c:v>q12</c:v>
                </c:pt>
                <c:pt idx="3">
                  <c:v>q13</c:v>
                </c:pt>
                <c:pt idx="4">
                  <c:v>q15</c:v>
                </c:pt>
                <c:pt idx="5">
                  <c:v>q16</c:v>
                </c:pt>
                <c:pt idx="6">
                  <c:v>q17</c:v>
                </c:pt>
                <c:pt idx="7">
                  <c:v>q19</c:v>
                </c:pt>
                <c:pt idx="8">
                  <c:v>q2</c:v>
                </c:pt>
                <c:pt idx="9">
                  <c:v>q20</c:v>
                </c:pt>
                <c:pt idx="10">
                  <c:v>q21</c:v>
                </c:pt>
                <c:pt idx="11">
                  <c:v>q25</c:v>
                </c:pt>
                <c:pt idx="12">
                  <c:v>q26</c:v>
                </c:pt>
                <c:pt idx="13">
                  <c:v>q28</c:v>
                </c:pt>
                <c:pt idx="14">
                  <c:v>q29</c:v>
                </c:pt>
                <c:pt idx="15">
                  <c:v>q3</c:v>
                </c:pt>
                <c:pt idx="16">
                  <c:v>q30</c:v>
                </c:pt>
                <c:pt idx="17">
                  <c:v>q31</c:v>
                </c:pt>
                <c:pt idx="18">
                  <c:v>q32</c:v>
                </c:pt>
                <c:pt idx="19">
                  <c:v>q33</c:v>
                </c:pt>
                <c:pt idx="20">
                  <c:v>q34</c:v>
                </c:pt>
                <c:pt idx="21">
                  <c:v>q37</c:v>
                </c:pt>
                <c:pt idx="22">
                  <c:v>q39a</c:v>
                </c:pt>
                <c:pt idx="23">
                  <c:v>q39b</c:v>
                </c:pt>
                <c:pt idx="24">
                  <c:v>q4</c:v>
                </c:pt>
                <c:pt idx="25">
                  <c:v>q40</c:v>
                </c:pt>
                <c:pt idx="26">
                  <c:v>q41</c:v>
                </c:pt>
                <c:pt idx="27">
                  <c:v>q42</c:v>
                </c:pt>
                <c:pt idx="28">
                  <c:v>q43</c:v>
                </c:pt>
                <c:pt idx="29">
                  <c:v>q46</c:v>
                </c:pt>
                <c:pt idx="30">
                  <c:v>q47</c:v>
                </c:pt>
                <c:pt idx="31">
                  <c:v>q48</c:v>
                </c:pt>
                <c:pt idx="32">
                  <c:v>q49</c:v>
                </c:pt>
                <c:pt idx="33">
                  <c:v>q50</c:v>
                </c:pt>
                <c:pt idx="34">
                  <c:v>q51</c:v>
                </c:pt>
                <c:pt idx="35">
                  <c:v>q52</c:v>
                </c:pt>
                <c:pt idx="36">
                  <c:v>q53</c:v>
                </c:pt>
                <c:pt idx="37">
                  <c:v>q54</c:v>
                </c:pt>
                <c:pt idx="38">
                  <c:v>q55</c:v>
                </c:pt>
                <c:pt idx="39">
                  <c:v>q56</c:v>
                </c:pt>
                <c:pt idx="40">
                  <c:v>q57</c:v>
                </c:pt>
                <c:pt idx="41">
                  <c:v>q58</c:v>
                </c:pt>
                <c:pt idx="42">
                  <c:v>q59</c:v>
                </c:pt>
                <c:pt idx="43">
                  <c:v>q60</c:v>
                </c:pt>
                <c:pt idx="44">
                  <c:v>q61</c:v>
                </c:pt>
                <c:pt idx="45">
                  <c:v>q62</c:v>
                </c:pt>
                <c:pt idx="46">
                  <c:v>q63</c:v>
                </c:pt>
                <c:pt idx="47">
                  <c:v>q64</c:v>
                </c:pt>
                <c:pt idx="48">
                  <c:v>q65</c:v>
                </c:pt>
                <c:pt idx="49">
                  <c:v>q66</c:v>
                </c:pt>
                <c:pt idx="50">
                  <c:v>q68</c:v>
                </c:pt>
                <c:pt idx="51">
                  <c:v>q69</c:v>
                </c:pt>
                <c:pt idx="52">
                  <c:v>q7</c:v>
                </c:pt>
                <c:pt idx="53">
                  <c:v>q71</c:v>
                </c:pt>
                <c:pt idx="54">
                  <c:v>q72</c:v>
                </c:pt>
                <c:pt idx="55">
                  <c:v>q73</c:v>
                </c:pt>
                <c:pt idx="56">
                  <c:v>q74</c:v>
                </c:pt>
                <c:pt idx="57">
                  <c:v>q75</c:v>
                </c:pt>
                <c:pt idx="58">
                  <c:v>q76</c:v>
                </c:pt>
                <c:pt idx="59">
                  <c:v>q78</c:v>
                </c:pt>
                <c:pt idx="60">
                  <c:v>q79</c:v>
                </c:pt>
                <c:pt idx="61">
                  <c:v>q81</c:v>
                </c:pt>
                <c:pt idx="62">
                  <c:v>q82</c:v>
                </c:pt>
                <c:pt idx="63">
                  <c:v>q83</c:v>
                </c:pt>
                <c:pt idx="64">
                  <c:v>q84</c:v>
                </c:pt>
                <c:pt idx="65">
                  <c:v>q85</c:v>
                </c:pt>
                <c:pt idx="66">
                  <c:v>q88</c:v>
                </c:pt>
                <c:pt idx="67">
                  <c:v>q89</c:v>
                </c:pt>
                <c:pt idx="68">
                  <c:v>q91</c:v>
                </c:pt>
                <c:pt idx="69">
                  <c:v>q92</c:v>
                </c:pt>
                <c:pt idx="70">
                  <c:v>q93</c:v>
                </c:pt>
                <c:pt idx="71">
                  <c:v>q94</c:v>
                </c:pt>
                <c:pt idx="72">
                  <c:v>q95</c:v>
                </c:pt>
                <c:pt idx="73">
                  <c:v>q96</c:v>
                </c:pt>
                <c:pt idx="74">
                  <c:v>q97</c:v>
                </c:pt>
                <c:pt idx="75">
                  <c:v>q98</c:v>
                </c:pt>
                <c:pt idx="76">
                  <c:v>q99</c:v>
                </c:pt>
              </c:strCache>
            </c:strRef>
          </c:cat>
          <c:val>
            <c:numRef>
              <c:f>'olk vs. impala'!$C$2:$C$78</c:f>
              <c:numCache>
                <c:formatCode>General</c:formatCode>
                <c:ptCount val="77"/>
                <c:pt idx="0">
                  <c:v>6.84</c:v>
                </c:pt>
                <c:pt idx="1">
                  <c:v>49.93</c:v>
                </c:pt>
                <c:pt idx="2">
                  <c:v>1.04</c:v>
                </c:pt>
                <c:pt idx="3">
                  <c:v>20.16</c:v>
                </c:pt>
                <c:pt idx="4">
                  <c:v>3.63</c:v>
                </c:pt>
                <c:pt idx="5">
                  <c:v>5.99</c:v>
                </c:pt>
                <c:pt idx="6">
                  <c:v>14.82</c:v>
                </c:pt>
                <c:pt idx="7">
                  <c:v>1.65</c:v>
                </c:pt>
                <c:pt idx="8">
                  <c:v>31.5</c:v>
                </c:pt>
                <c:pt idx="9">
                  <c:v>1.1399999999999999</c:v>
                </c:pt>
                <c:pt idx="10">
                  <c:v>1.05</c:v>
                </c:pt>
                <c:pt idx="11">
                  <c:v>6.69</c:v>
                </c:pt>
                <c:pt idx="12">
                  <c:v>1.61</c:v>
                </c:pt>
                <c:pt idx="13">
                  <c:v>8.61</c:v>
                </c:pt>
                <c:pt idx="14">
                  <c:v>14.3</c:v>
                </c:pt>
                <c:pt idx="15">
                  <c:v>1.1299999999999999</c:v>
                </c:pt>
                <c:pt idx="16">
                  <c:v>3.27</c:v>
                </c:pt>
                <c:pt idx="17">
                  <c:v>7.62</c:v>
                </c:pt>
                <c:pt idx="18">
                  <c:v>1.26</c:v>
                </c:pt>
                <c:pt idx="19">
                  <c:v>1.98</c:v>
                </c:pt>
                <c:pt idx="20">
                  <c:v>9.64</c:v>
                </c:pt>
                <c:pt idx="21">
                  <c:v>1.5</c:v>
                </c:pt>
                <c:pt idx="22">
                  <c:v>1.32</c:v>
                </c:pt>
                <c:pt idx="23">
                  <c:v>1.17</c:v>
                </c:pt>
                <c:pt idx="24">
                  <c:v>55.6</c:v>
                </c:pt>
                <c:pt idx="25">
                  <c:v>2.04</c:v>
                </c:pt>
                <c:pt idx="26">
                  <c:v>0.12</c:v>
                </c:pt>
                <c:pt idx="27">
                  <c:v>0.89</c:v>
                </c:pt>
                <c:pt idx="28">
                  <c:v>8.11</c:v>
                </c:pt>
                <c:pt idx="29">
                  <c:v>3.93</c:v>
                </c:pt>
                <c:pt idx="30">
                  <c:v>47.37</c:v>
                </c:pt>
                <c:pt idx="31">
                  <c:v>17.16</c:v>
                </c:pt>
                <c:pt idx="32">
                  <c:v>5.12</c:v>
                </c:pt>
                <c:pt idx="33">
                  <c:v>7.22</c:v>
                </c:pt>
                <c:pt idx="34">
                  <c:v>20.71</c:v>
                </c:pt>
                <c:pt idx="35">
                  <c:v>0.92</c:v>
                </c:pt>
                <c:pt idx="36">
                  <c:v>1.53</c:v>
                </c:pt>
                <c:pt idx="37">
                  <c:v>18.809999999999999</c:v>
                </c:pt>
                <c:pt idx="38">
                  <c:v>0.93</c:v>
                </c:pt>
                <c:pt idx="39">
                  <c:v>1.8</c:v>
                </c:pt>
                <c:pt idx="40">
                  <c:v>21.86</c:v>
                </c:pt>
                <c:pt idx="41">
                  <c:v>8.7799999999999994</c:v>
                </c:pt>
                <c:pt idx="42">
                  <c:v>46.83</c:v>
                </c:pt>
                <c:pt idx="43">
                  <c:v>2.0299999999999998</c:v>
                </c:pt>
                <c:pt idx="44">
                  <c:v>2.59</c:v>
                </c:pt>
                <c:pt idx="45">
                  <c:v>8.0299999999999994</c:v>
                </c:pt>
                <c:pt idx="46">
                  <c:v>1.51</c:v>
                </c:pt>
                <c:pt idx="47">
                  <c:v>652.6</c:v>
                </c:pt>
                <c:pt idx="48">
                  <c:v>23.77</c:v>
                </c:pt>
                <c:pt idx="49">
                  <c:v>2.97</c:v>
                </c:pt>
                <c:pt idx="50">
                  <c:v>2.63</c:v>
                </c:pt>
                <c:pt idx="51">
                  <c:v>3.49</c:v>
                </c:pt>
                <c:pt idx="52">
                  <c:v>2.0099999999999998</c:v>
                </c:pt>
                <c:pt idx="53">
                  <c:v>14.52</c:v>
                </c:pt>
                <c:pt idx="54">
                  <c:v>58.3</c:v>
                </c:pt>
                <c:pt idx="55">
                  <c:v>1.54</c:v>
                </c:pt>
                <c:pt idx="56">
                  <c:v>32.42</c:v>
                </c:pt>
                <c:pt idx="57">
                  <c:v>49.06</c:v>
                </c:pt>
                <c:pt idx="58">
                  <c:v>5.13</c:v>
                </c:pt>
                <c:pt idx="59">
                  <c:v>511.26</c:v>
                </c:pt>
                <c:pt idx="60">
                  <c:v>6.96</c:v>
                </c:pt>
                <c:pt idx="61">
                  <c:v>6.57</c:v>
                </c:pt>
                <c:pt idx="62">
                  <c:v>1.72</c:v>
                </c:pt>
                <c:pt idx="63">
                  <c:v>2.54</c:v>
                </c:pt>
                <c:pt idx="64">
                  <c:v>1.81</c:v>
                </c:pt>
                <c:pt idx="65">
                  <c:v>14.71</c:v>
                </c:pt>
                <c:pt idx="66">
                  <c:v>8.1300000000000008</c:v>
                </c:pt>
                <c:pt idx="67">
                  <c:v>3.33</c:v>
                </c:pt>
                <c:pt idx="68">
                  <c:v>1.61</c:v>
                </c:pt>
                <c:pt idx="69">
                  <c:v>1.05</c:v>
                </c:pt>
                <c:pt idx="70">
                  <c:v>79.290000000000006</c:v>
                </c:pt>
                <c:pt idx="71">
                  <c:v>3.2</c:v>
                </c:pt>
                <c:pt idx="72">
                  <c:v>6.34</c:v>
                </c:pt>
                <c:pt idx="73">
                  <c:v>1.79</c:v>
                </c:pt>
                <c:pt idx="74">
                  <c:v>68.290000000000006</c:v>
                </c:pt>
                <c:pt idx="75">
                  <c:v>3.68</c:v>
                </c:pt>
                <c:pt idx="76">
                  <c:v>14.16</c:v>
                </c:pt>
              </c:numCache>
            </c:numRef>
          </c:val>
        </c:ser>
        <c:dLbls>
          <c:showLegendKey val="0"/>
          <c:showVal val="0"/>
          <c:showCatName val="0"/>
          <c:showSerName val="0"/>
          <c:showPercent val="0"/>
          <c:showBubbleSize val="0"/>
        </c:dLbls>
        <c:gapWidth val="219"/>
        <c:overlap val="-27"/>
        <c:axId val="-286322512"/>
        <c:axId val="-286319792"/>
      </c:barChart>
      <c:catAx>
        <c:axId val="-28632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286319792"/>
        <c:crosses val="autoZero"/>
        <c:auto val="0"/>
        <c:lblAlgn val="ctr"/>
        <c:lblOffset val="100"/>
        <c:noMultiLvlLbl val="0"/>
      </c:catAx>
      <c:valAx>
        <c:axId val="-28631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286322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smtClean="0"/>
              <a:t>Execution Time</a:t>
            </a:r>
            <a:r>
              <a:rPr lang="zh-CN" altLang="en-US" dirty="0" smtClean="0"/>
              <a:t>（</a:t>
            </a:r>
            <a:r>
              <a:rPr lang="en-US" altLang="zh-CN" dirty="0"/>
              <a:t>s</a:t>
            </a:r>
            <a:r>
              <a:rPr lang="zh-CN" altLang="en-US" dirty="0"/>
              <a:t>）</a:t>
            </a:r>
            <a:endParaRPr lang="en-US" altLang="zh-C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'olk vs. impala'!$A$79</c:f>
              <c:strCache>
                <c:ptCount val="1"/>
                <c:pt idx="0">
                  <c:v>sum</c:v>
                </c:pt>
              </c:strCache>
            </c:strRef>
          </c:tx>
          <c:spPr>
            <a:solidFill>
              <a:schemeClr val="accent1"/>
            </a:solidFill>
            <a:ln>
              <a:noFill/>
            </a:ln>
            <a:effectLst/>
          </c:spPr>
          <c:invertIfNegative val="0"/>
          <c:dPt>
            <c:idx val="0"/>
            <c:invertIfNegative val="0"/>
            <c:bubble3D val="0"/>
            <c:spPr>
              <a:solidFill>
                <a:srgbClr val="FFC000"/>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'olk vs. impala'!$B$1:$C$1</c:f>
              <c:strCache>
                <c:ptCount val="2"/>
                <c:pt idx="0">
                  <c:v>openLooKeng1.1.0</c:v>
                </c:pt>
                <c:pt idx="1">
                  <c:v>Impala3.4</c:v>
                </c:pt>
              </c:strCache>
            </c:strRef>
          </c:cat>
          <c:val>
            <c:numRef>
              <c:f>'olk vs. impala'!$B$79:$C$79</c:f>
              <c:numCache>
                <c:formatCode>General</c:formatCode>
                <c:ptCount val="2"/>
                <c:pt idx="0">
                  <c:v>1414.12</c:v>
                </c:pt>
                <c:pt idx="1">
                  <c:v>2066.62</c:v>
                </c:pt>
              </c:numCache>
            </c:numRef>
          </c:val>
        </c:ser>
        <c:dLbls>
          <c:dLblPos val="outEnd"/>
          <c:showLegendKey val="0"/>
          <c:showVal val="1"/>
          <c:showCatName val="0"/>
          <c:showSerName val="0"/>
          <c:showPercent val="0"/>
          <c:showBubbleSize val="0"/>
        </c:dLbls>
        <c:gapWidth val="182"/>
        <c:axId val="-286316528"/>
        <c:axId val="-286318704"/>
      </c:barChart>
      <c:catAx>
        <c:axId val="-286316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smtId="4294967295">
                <a:solidFill>
                  <a:schemeClr val="tx1">
                    <a:lumMod val="65000"/>
                    <a:lumOff val="35000"/>
                  </a:schemeClr>
                </a:solidFill>
                <a:latin typeface="+mn-lt"/>
                <a:ea typeface="+mn-ea"/>
                <a:cs typeface="+mn-cs"/>
              </a:defRPr>
            </a:pPr>
            <a:endParaRPr lang="en-US"/>
          </a:p>
        </c:txPr>
        <c:crossAx val="-286318704"/>
        <c:crosses val="autoZero"/>
        <c:auto val="0"/>
        <c:lblAlgn val="ctr"/>
        <c:lblOffset val="100"/>
        <c:noMultiLvlLbl val="0"/>
      </c:catAx>
      <c:valAx>
        <c:axId val="-286318704"/>
        <c:scaling>
          <c:orientation val="minMax"/>
        </c:scaling>
        <c:delete val="1"/>
        <c:axPos val="b"/>
        <c:numFmt formatCode="General" sourceLinked="1"/>
        <c:majorTickMark val="none"/>
        <c:minorTickMark val="none"/>
        <c:tickLblPos val="nextTo"/>
        <c:crossAx val="-286316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DAE7-1433-4BF1-83FB-1D08D997CEC7}" type="datetimeFigureOut">
              <a:rPr lang="zh-CN" altLang="en-US" smtClean="0"/>
              <a:t>2021/10/4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9F86C-26D7-4785-9FAC-20D1195F7115}" type="slidenum">
              <a:rPr lang="zh-CN" altLang="en-US" smtClean="0"/>
              <a:t>‹#›</a:t>
            </a:fld>
            <a:endParaRPr lang="zh-CN" altLang="en-US"/>
          </a:p>
        </p:txBody>
      </p:sp>
    </p:spTree>
    <p:extLst>
      <p:ext uri="{BB962C8B-B14F-4D97-AF65-F5344CB8AC3E}">
        <p14:creationId xmlns:p14="http://schemas.microsoft.com/office/powerpoint/2010/main" val="91364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First, the current big data platform is relatively complex. The architecture includes underlying hardware, including the data storage layer, data management layer, data engine layer, and data enablement layer. User data are stored in the data storage layer as a data source. Users can use different query engines to analyze data based on their application scenarios. For example, in the batch scenario, most users use Hive and Spark. In the stream scenario, </a:t>
            </a:r>
            <a:r>
              <a:rPr lang="en-US" altLang="zh-CN" dirty="0" err="1" smtClean="0"/>
              <a:t>Flink</a:t>
            </a:r>
            <a:r>
              <a:rPr lang="en-US" altLang="zh-CN" dirty="0" smtClean="0"/>
              <a:t> are more popular. In the graph processing scenario, </a:t>
            </a:r>
            <a:r>
              <a:rPr lang="en-US" altLang="zh-CN" dirty="0" err="1" smtClean="0"/>
              <a:t>GraphBase</a:t>
            </a:r>
            <a:r>
              <a:rPr lang="en-US" altLang="zh-CN" dirty="0" smtClean="0"/>
              <a:t> is available. For text search, most users use ES. As shown in the preceding figure, the overall engine is fragmented. OpenLooKeng is an efficient data virtualization analysis engine. The goal is to served as the entry point of the data lake.</a:t>
            </a:r>
            <a:endParaRPr lang="zh-CN" altLang="en-US" dirty="0"/>
          </a:p>
        </p:txBody>
      </p:sp>
    </p:spTree>
    <p:extLst>
      <p:ext uri="{BB962C8B-B14F-4D97-AF65-F5344CB8AC3E}">
        <p14:creationId xmlns:p14="http://schemas.microsoft.com/office/powerpoint/2010/main" val="47212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OpenLooKeng is a typical MPP-like architecture engine. The overall engine includes coordinator nodes and worker nodes. The coordinator node is responsible for parsing user SQL statements, generating an execution plan, scheduling an execution plan. The worker receives the physical plan and performs data analysis and processing. OpenLooKeng uses the Data Source Connector framework to access multiple data sources, such as MySQL, Hive, and ES. In addition, the </a:t>
            </a:r>
            <a:r>
              <a:rPr lang="en-US" altLang="zh-CN" dirty="0" err="1" smtClean="0"/>
              <a:t>DataCenter</a:t>
            </a:r>
            <a:r>
              <a:rPr lang="en-US" altLang="zh-CN" dirty="0" smtClean="0"/>
              <a:t> connector can connect to different OpenLooKeng clusters across networks for cross-domain data access. In general, OpenLooKeng uses multiple coordinators to avoid single points of failure. In addition, workers use the memory to process data. Column-based processing improves data analysis and processing performance.</a:t>
            </a:r>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4679F86C-26D7-4785-9FAC-20D1195F7115}" type="slidenum">
              <a:rPr lang="zh-CN" altLang="en-US" smtClean="0"/>
              <a:t>13</a:t>
            </a:fld>
            <a:endParaRPr lang="zh-CN" altLang="en-US"/>
          </a:p>
        </p:txBody>
      </p:sp>
    </p:spTree>
    <p:extLst>
      <p:ext uri="{BB962C8B-B14F-4D97-AF65-F5344CB8AC3E}">
        <p14:creationId xmlns:p14="http://schemas.microsoft.com/office/powerpoint/2010/main" val="265850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But in big data scenarios, what impact will the indexing technology bring? Different from traditional database engines, storage and computing are usually </a:t>
            </a:r>
            <a:r>
              <a:rPr lang="en-US" altLang="zh-CN" b="1" i="1" dirty="0" smtClean="0">
                <a:solidFill>
                  <a:schemeClr val="accent3"/>
                </a:solidFill>
              </a:rPr>
              <a:t>decoupled </a:t>
            </a:r>
            <a:r>
              <a:rPr lang="en-US" altLang="zh-CN" dirty="0" smtClean="0"/>
              <a:t>in big data scenarios. For better scalability, computing and storage can be flexibly expanded. In the big data scenario, all user data is stored in Hive or HDFS. The computing engine cannot maintain its own indexes for acceleration.</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Therefore, </a:t>
            </a:r>
            <a:r>
              <a:rPr lang="en-US" altLang="zh-CN" dirty="0" err="1" smtClean="0"/>
              <a:t>openLooKeng</a:t>
            </a:r>
            <a:r>
              <a:rPr lang="en-US" altLang="zh-CN" dirty="0" smtClean="0"/>
              <a:t> proposes a heuristic indexing framework to solve the above problems. The heuristic index framework attempts to extract an index layer interface from the </a:t>
            </a:r>
            <a:r>
              <a:rPr lang="en-US" altLang="zh-CN" dirty="0" err="1" smtClean="0"/>
              <a:t>openLooKeng</a:t>
            </a:r>
            <a:r>
              <a:rPr lang="en-US" altLang="zh-CN" dirty="0" smtClean="0"/>
              <a:t> engine to decouple the index implementation from the data source. Overall, the main features of the </a:t>
            </a:r>
            <a:r>
              <a:rPr lang="en-US" altLang="zh-CN" dirty="0" err="1" smtClean="0"/>
              <a:t>openLooKeng</a:t>
            </a:r>
            <a:r>
              <a:rPr lang="en-US" altLang="zh-CN" dirty="0" smtClean="0"/>
              <a:t> heuristic indexing framework are as follows: 1</a:t>
            </a:r>
            <a:r>
              <a:rPr lang="zh-CN" altLang="en-US" dirty="0" smtClean="0"/>
              <a:t>、</a:t>
            </a:r>
            <a:r>
              <a:rPr lang="en-US" altLang="zh-CN" dirty="0" smtClean="0"/>
              <a:t>Indexes are independent of the underlying data source and can be used by any query engine 2</a:t>
            </a:r>
            <a:r>
              <a:rPr lang="zh-CN" altLang="en-US" dirty="0" smtClean="0"/>
              <a:t>、</a:t>
            </a:r>
            <a:r>
              <a:rPr lang="en-US" altLang="zh-CN" dirty="0" smtClean="0"/>
              <a:t>Existing data can be indexed without overwriting existing data files 3</a:t>
            </a:r>
            <a:r>
              <a:rPr lang="zh-CN" altLang="en-US" dirty="0" smtClean="0"/>
              <a:t>、</a:t>
            </a:r>
            <a:r>
              <a:rPr lang="en-US" altLang="zh-CN" dirty="0" smtClean="0"/>
              <a:t>You can create a new index type that is not supported by the underlying data source</a:t>
            </a:r>
            <a:r>
              <a:rPr lang="en-US" altLang="zh-CN" baseline="0" dirty="0" smtClean="0"/>
              <a:t> 4</a:t>
            </a:r>
            <a:r>
              <a:rPr lang="zh-CN" altLang="en-US" baseline="0" dirty="0" smtClean="0"/>
              <a:t>、</a:t>
            </a:r>
            <a:r>
              <a:rPr lang="en-US" altLang="zh-CN" dirty="0" smtClean="0"/>
              <a:t>Index data does not occupy the storage space of the data source.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624DC8D-BEC2-D34A-81E1-6AC3BD4AB13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5858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Wingdings" panose="05000000000000000000" pitchFamily="2" charset="2"/>
              <a:buChar char="Ø"/>
            </a:pPr>
            <a:r>
              <a:rPr lang="en-US" altLang="zh-CN" dirty="0" smtClean="0"/>
              <a:t>A more detailed introduction to heuristic indexing techniques is shown in Figure . Generally, a user enters the SQL statement to obtain the result. The coordinator analyzes the syntax and semantics of the SQL statement, generates and schedules the execution plan, processes the data on the worker, obtains the data from the data source, processes the data, and returns the result to the coordinator. Overall, heuristic indexing hopes to provide a unified framework to support different types of indexing techniques. In general, the openLooKeng heuristic index framework provides commands for creating indexes and optimizes them in the task scheduling and data reading phases. </a:t>
            </a:r>
          </a:p>
          <a:p>
            <a:pPr marL="285750" indent="-285750">
              <a:lnSpc>
                <a:spcPct val="150000"/>
              </a:lnSpc>
              <a:buFont typeface="Wingdings" panose="05000000000000000000" pitchFamily="2" charset="2"/>
              <a:buChar char="Ø"/>
            </a:pPr>
            <a:endParaRPr lang="en-US" altLang="zh-CN" sz="105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050" dirty="0" smtClean="0">
                <a:latin typeface="微软雅黑" panose="020B0503020204020204" pitchFamily="34" charset="-122"/>
                <a:ea typeface="微软雅黑" panose="020B0503020204020204" pitchFamily="34" charset="-122"/>
              </a:rPr>
              <a:t>Multiple index structures</a:t>
            </a:r>
          </a:p>
          <a:p>
            <a:pPr marL="742950" lvl="1" indent="-285750">
              <a:lnSpc>
                <a:spcPct val="150000"/>
              </a:lnSpc>
              <a:buFont typeface="Wingdings" panose="05000000000000000000" pitchFamily="2" charset="2"/>
              <a:buChar char="Ø"/>
            </a:pPr>
            <a:r>
              <a:rPr lang="en-US" altLang="zh-CN" sz="1050" dirty="0" smtClean="0">
                <a:latin typeface="微软雅黑" panose="020B0503020204020204" pitchFamily="34" charset="-122"/>
                <a:ea typeface="微软雅黑" panose="020B0503020204020204" pitchFamily="34" charset="-122"/>
              </a:rPr>
              <a:t>Sparse</a:t>
            </a:r>
            <a:r>
              <a:rPr lang="zh-CN" altLang="en-US" sz="1050" dirty="0" smtClean="0">
                <a:latin typeface="微软雅黑" panose="020B0503020204020204" pitchFamily="34" charset="-122"/>
                <a:ea typeface="微软雅黑" panose="020B0503020204020204" pitchFamily="34" charset="-122"/>
              </a:rPr>
              <a:t> </a:t>
            </a:r>
            <a:r>
              <a:rPr lang="en-US" altLang="zh-CN" sz="1050" dirty="0" smtClean="0">
                <a:latin typeface="微软雅黑" panose="020B0503020204020204" pitchFamily="34" charset="-122"/>
                <a:ea typeface="微软雅黑" panose="020B0503020204020204" pitchFamily="34" charset="-122"/>
              </a:rPr>
              <a:t>index</a:t>
            </a:r>
            <a:r>
              <a:rPr lang="zh-CN" altLang="en-US" sz="1050" dirty="0" smtClean="0">
                <a:latin typeface="微软雅黑" panose="020B0503020204020204" pitchFamily="34" charset="-122"/>
                <a:ea typeface="微软雅黑" panose="020B0503020204020204" pitchFamily="34" charset="-122"/>
              </a:rPr>
              <a:t>：</a:t>
            </a:r>
            <a:r>
              <a:rPr lang="en-US" altLang="zh-CN" sz="1050" dirty="0" err="1" smtClean="0">
                <a:latin typeface="微软雅黑" panose="020B0503020204020204" pitchFamily="34" charset="-122"/>
                <a:ea typeface="微软雅黑" panose="020B0503020204020204" pitchFamily="34" charset="-122"/>
              </a:rPr>
              <a:t>Bloomfilter</a:t>
            </a:r>
            <a:r>
              <a:rPr lang="zh-CN" altLang="en-US" sz="1050" dirty="0" smtClean="0">
                <a:latin typeface="微软雅黑" panose="020B0503020204020204" pitchFamily="34" charset="-122"/>
                <a:ea typeface="微软雅黑" panose="020B0503020204020204" pitchFamily="34" charset="-122"/>
              </a:rPr>
              <a:t>、</a:t>
            </a:r>
            <a:r>
              <a:rPr lang="en-US" altLang="zh-CN" sz="1050" dirty="0" smtClean="0">
                <a:latin typeface="微软雅黑" panose="020B0503020204020204" pitchFamily="34" charset="-122"/>
                <a:ea typeface="微软雅黑" panose="020B0503020204020204" pitchFamily="34" charset="-122"/>
              </a:rPr>
              <a:t>Min-Max</a:t>
            </a:r>
          </a:p>
          <a:p>
            <a:pPr marL="742950" lvl="1" indent="-285750">
              <a:lnSpc>
                <a:spcPct val="150000"/>
              </a:lnSpc>
              <a:buFont typeface="Wingdings" panose="05000000000000000000" pitchFamily="2" charset="2"/>
              <a:buChar char="Ø"/>
            </a:pPr>
            <a:r>
              <a:rPr lang="en-US" altLang="zh-CN" sz="1050" dirty="0" smtClean="0">
                <a:latin typeface="微软雅黑" panose="020B0503020204020204" pitchFamily="34" charset="-122"/>
                <a:ea typeface="微软雅黑" panose="020B0503020204020204" pitchFamily="34" charset="-122"/>
              </a:rPr>
              <a:t>Dense index</a:t>
            </a:r>
            <a:r>
              <a:rPr lang="zh-CN" altLang="en-US" sz="1050" dirty="0" smtClean="0">
                <a:latin typeface="微软雅黑" panose="020B0503020204020204" pitchFamily="34" charset="-122"/>
                <a:ea typeface="微软雅黑" panose="020B0503020204020204" pitchFamily="34" charset="-122"/>
              </a:rPr>
              <a:t>：</a:t>
            </a:r>
            <a:r>
              <a:rPr lang="en-US" altLang="zh-CN" sz="1050" dirty="0" smtClean="0">
                <a:latin typeface="微软雅黑" panose="020B0503020204020204" pitchFamily="34" charset="-122"/>
                <a:ea typeface="微软雅黑" panose="020B0503020204020204" pitchFamily="34" charset="-122"/>
              </a:rPr>
              <a:t>Bitmap</a:t>
            </a:r>
          </a:p>
          <a:p>
            <a:pPr marL="285750" indent="-285750">
              <a:lnSpc>
                <a:spcPct val="150000"/>
              </a:lnSpc>
              <a:buFont typeface="Wingdings" panose="05000000000000000000" pitchFamily="2" charset="2"/>
              <a:buChar char="Ø"/>
            </a:pPr>
            <a:r>
              <a:rPr lang="en-US" altLang="zh-CN" sz="1050" dirty="0" smtClean="0">
                <a:latin typeface="微软雅黑" panose="020B0503020204020204" pitchFamily="34" charset="-122"/>
                <a:ea typeface="微软雅黑" panose="020B0503020204020204" pitchFamily="34" charset="-122"/>
              </a:rPr>
              <a:t>Task scheduling phase</a:t>
            </a:r>
          </a:p>
          <a:p>
            <a:pPr marL="742950" lvl="1" indent="-285750">
              <a:lnSpc>
                <a:spcPct val="150000"/>
              </a:lnSpc>
              <a:buFont typeface="Wingdings" panose="05000000000000000000" pitchFamily="2" charset="2"/>
              <a:buChar char="Ø"/>
            </a:pPr>
            <a:r>
              <a:rPr lang="en-US" altLang="zh-CN" sz="1050" dirty="0" smtClean="0">
                <a:latin typeface="微软雅黑" panose="020B0503020204020204" pitchFamily="34" charset="-122"/>
                <a:ea typeface="微软雅黑" panose="020B0503020204020204" pitchFamily="34" charset="-122"/>
              </a:rPr>
              <a:t>Cut the split to reduce the number of tasks scheduled to the worker</a:t>
            </a:r>
          </a:p>
          <a:p>
            <a:pPr marL="742950" lvl="1" indent="-285750">
              <a:lnSpc>
                <a:spcPct val="150000"/>
              </a:lnSpc>
              <a:buFont typeface="Wingdings" panose="05000000000000000000" pitchFamily="2" charset="2"/>
              <a:buChar char="Ø"/>
            </a:pPr>
            <a:r>
              <a:rPr lang="en-US" altLang="zh-CN" sz="1050" dirty="0" smtClean="0">
                <a:latin typeface="微软雅黑" panose="020B0503020204020204" pitchFamily="34" charset="-122"/>
                <a:ea typeface="微软雅黑" panose="020B0503020204020204" pitchFamily="34" charset="-122"/>
              </a:rPr>
              <a:t>Index-based affinity scheduling</a:t>
            </a:r>
          </a:p>
          <a:p>
            <a:pPr marL="285750" indent="-285750">
              <a:lnSpc>
                <a:spcPct val="150000"/>
              </a:lnSpc>
              <a:buFont typeface="Wingdings" panose="05000000000000000000" pitchFamily="2" charset="2"/>
              <a:buChar char="Ø"/>
            </a:pPr>
            <a:r>
              <a:rPr lang="en-US" altLang="zh-CN" sz="1050" dirty="0" smtClean="0">
                <a:latin typeface="微软雅黑" panose="020B0503020204020204" pitchFamily="34" charset="-122"/>
                <a:ea typeface="微软雅黑" panose="020B0503020204020204" pitchFamily="34" charset="-122"/>
              </a:rPr>
              <a:t>Data read phase</a:t>
            </a:r>
          </a:p>
          <a:p>
            <a:pPr marL="742950" lvl="1" indent="-285750">
              <a:lnSpc>
                <a:spcPct val="150000"/>
              </a:lnSpc>
              <a:buFont typeface="Wingdings" panose="05000000000000000000" pitchFamily="2" charset="2"/>
              <a:buChar char="Ø"/>
            </a:pPr>
            <a:r>
              <a:rPr lang="en-US" altLang="zh-CN" sz="1050" dirty="0" smtClean="0">
                <a:latin typeface="微软雅黑" panose="020B0503020204020204" pitchFamily="34" charset="-122"/>
                <a:ea typeface="微软雅黑" panose="020B0503020204020204" pitchFamily="34" charset="-122"/>
              </a:rPr>
              <a:t>Reducing the amount of data to be loaded to the computing memory</a:t>
            </a:r>
            <a:endParaRPr lang="zh-CN" altLang="en-US" sz="1050" dirty="0" smtClean="0">
              <a:latin typeface="微软雅黑" panose="020B0503020204020204" pitchFamily="34" charset="-122"/>
              <a:ea typeface="微软雅黑" panose="020B0503020204020204" pitchFamily="34" charset="-122"/>
            </a:endParaRP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4679F86C-26D7-4785-9FAC-20D1195F7115}" type="slidenum">
              <a:rPr lang="zh-CN" altLang="en-US" smtClean="0"/>
              <a:t>18</a:t>
            </a:fld>
            <a:endParaRPr lang="zh-CN" altLang="en-US"/>
          </a:p>
        </p:txBody>
      </p:sp>
    </p:spTree>
    <p:extLst>
      <p:ext uri="{BB962C8B-B14F-4D97-AF65-F5344CB8AC3E}">
        <p14:creationId xmlns:p14="http://schemas.microsoft.com/office/powerpoint/2010/main" val="376129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1108" indent="0">
              <a:buNone/>
            </a:pPr>
            <a:r>
              <a:rPr lang="zh-CN" altLang="en-US" smtClean="0">
                <a:latin typeface="微软雅黑 Light" panose="020B0502040204020203" pitchFamily="34" charset="-122"/>
                <a:ea typeface="微软雅黑 Light" panose="020B0502040204020203" pitchFamily="34" charset="-122"/>
              </a:rPr>
              <a:t>Problems of the current engine in the end-to-end process:</a:t>
            </a:r>
            <a:endParaRPr lang="en-US" altLang="zh-CN" smtClean="0">
              <a:latin typeface="微软雅黑 Light" panose="020B0502040204020203" pitchFamily="34" charset="-122"/>
              <a:ea typeface="微软雅黑 Light" panose="020B0502040204020203" pitchFamily="34" charset="-122"/>
            </a:endParaRPr>
          </a:p>
          <a:p>
            <a:pPr marL="11108" indent="0">
              <a:buNone/>
            </a:pPr>
            <a:r>
              <a:rPr lang="zh-CN" altLang="en-US" smtClean="0">
                <a:latin typeface="微软雅黑 Light" panose="020B0502040204020203" pitchFamily="34" charset="-122"/>
                <a:ea typeface="微软雅黑 Light" panose="020B0502040204020203" pitchFamily="34" charset="-122"/>
              </a:rPr>
              <a:t>① Data loading:</a:t>
            </a:r>
            <a:endParaRPr lang="en-US" altLang="zh-CN" smtClean="0">
              <a:latin typeface="微软雅黑 Light" panose="020B0502040204020203" pitchFamily="34" charset="-122"/>
              <a:ea typeface="微软雅黑 Light" panose="020B0502040204020203" pitchFamily="34" charset="-122"/>
            </a:endParaRPr>
          </a:p>
          <a:p>
            <a:pPr lvl="1"/>
            <a:r>
              <a:rPr lang="zh-CN" altLang="en-US" sz="1120" smtClean="0">
                <a:latin typeface="微软雅黑 Light" panose="020B0502040204020203" pitchFamily="34" charset="-122"/>
                <a:ea typeface="微软雅黑 Light" panose="020B0502040204020203" pitchFamily="34" charset="-122"/>
              </a:rPr>
              <a:t>Collaboration between storage and computing: Separation of storage and computing becomes a trend, and there is no effective collaboration between storage and computing.</a:t>
            </a:r>
            <a:endParaRPr lang="en-US" altLang="zh-CN" smtClean="0">
              <a:latin typeface="微软雅黑 Light" panose="020B0502040204020203" pitchFamily="34" charset="-122"/>
              <a:ea typeface="微软雅黑 Light" panose="020B0502040204020203" pitchFamily="34" charset="-122"/>
            </a:endParaRPr>
          </a:p>
          <a:p>
            <a:pPr marL="11108" indent="0">
              <a:buNone/>
            </a:pPr>
            <a:r>
              <a:rPr lang="zh-CN" altLang="en-US" smtClean="0">
                <a:latin typeface="微软雅黑 Light" panose="020B0502040204020203" pitchFamily="34" charset="-122"/>
                <a:ea typeface="微软雅黑 Light" panose="020B0502040204020203" pitchFamily="34" charset="-122"/>
              </a:rPr>
              <a:t>② Data calculation:</a:t>
            </a:r>
            <a:endParaRPr lang="en-US" altLang="zh-CN" smtClean="0">
              <a:latin typeface="微软雅黑 Light" panose="020B0502040204020203" pitchFamily="34" charset="-122"/>
              <a:ea typeface="微软雅黑 Light" panose="020B0502040204020203" pitchFamily="34" charset="-122"/>
            </a:endParaRPr>
          </a:p>
          <a:p>
            <a:pPr lvl="1"/>
            <a:r>
              <a:rPr lang="zh-CN" altLang="en-US" sz="1120" smtClean="0">
                <a:latin typeface="微软雅黑 Light" panose="020B0502040204020203" pitchFamily="34" charset="-122"/>
                <a:ea typeface="微软雅黑 Light" panose="020B0502040204020203" pitchFamily="34" charset="-122"/>
              </a:rPr>
              <a:t>Low payload: The current big data widely uses dynamic type processing, which requires type processing during running. As a result, the computing power is consumed in the control flow that is irrelevant to actual calculation.</a:t>
            </a:r>
            <a:endParaRPr lang="en-US" altLang="zh-CN" sz="1400" smtClean="0">
              <a:latin typeface="微软雅黑 Light" panose="020B0502040204020203" pitchFamily="34" charset="-122"/>
              <a:ea typeface="微软雅黑 Light" panose="020B0502040204020203" pitchFamily="34" charset="-122"/>
            </a:endParaRPr>
          </a:p>
          <a:p>
            <a:pPr lvl="1"/>
            <a:r>
              <a:rPr lang="zh-CN" altLang="en-US" sz="1120" smtClean="0">
                <a:latin typeface="微软雅黑 Light" panose="020B0502040204020203" pitchFamily="34" charset="-122"/>
                <a:ea typeface="微软雅黑 Light" panose="020B0502040204020203" pitchFamily="34" charset="-122"/>
              </a:rPr>
              <a:t>Low acceleration ratio: The acceleration ratio of a large-scale cluster is less than 0.5?%.</a:t>
            </a:r>
          </a:p>
          <a:p>
            <a:pPr lvl="1"/>
            <a:r>
              <a:rPr lang="en-US" altLang="zh-CN" sz="1120" smtClean="0">
                <a:latin typeface="微软雅黑 Light" panose="020B0502040204020203" pitchFamily="34" charset="-122"/>
                <a:ea typeface="微软雅黑 Light" panose="020B0502040204020203" pitchFamily="34" charset="-122"/>
              </a:rPr>
              <a:t>CPU/network not fully utilized: The synchronization and implementation framework required in the data processing logic makes the CPU/network not fully utilized at the same time.</a:t>
            </a:r>
            <a:endParaRPr lang="en-US" altLang="zh-CN" sz="1400" smtClean="0">
              <a:solidFill>
                <a:srgbClr val="FF0000"/>
              </a:solidFill>
              <a:latin typeface="微软雅黑 Light" panose="020B0502040204020203" pitchFamily="34" charset="-122"/>
              <a:ea typeface="微软雅黑 Light" panose="020B0502040204020203" pitchFamily="34" charset="-122"/>
            </a:endParaRPr>
          </a:p>
          <a:p>
            <a:pPr marL="11108" indent="0">
              <a:buNone/>
            </a:pPr>
            <a:r>
              <a:rPr lang="zh-CN" altLang="en-US" smtClean="0">
                <a:latin typeface="微软雅黑 Light" panose="020B0502040204020203" pitchFamily="34" charset="-122"/>
                <a:ea typeface="微软雅黑 Light" panose="020B0502040204020203" pitchFamily="34" charset="-122"/>
              </a:rPr>
              <a:t>③ Data exchange:</a:t>
            </a:r>
            <a:endParaRPr lang="en-US" altLang="zh-CN" smtClean="0">
              <a:latin typeface="微软雅黑 Light" panose="020B0502040204020203" pitchFamily="34" charset="-122"/>
              <a:ea typeface="微软雅黑 Light" panose="020B0502040204020203" pitchFamily="34" charset="-122"/>
            </a:endParaRPr>
          </a:p>
          <a:p>
            <a:pPr lvl="1"/>
            <a:r>
              <a:rPr lang="zh-CN" altLang="en-US" sz="1120" smtClean="0">
                <a:latin typeface="微软雅黑 Light" panose="020B0502040204020203" pitchFamily="34" charset="-122"/>
                <a:ea typeface="微软雅黑 Light" panose="020B0502040204020203" pitchFamily="34" charset="-122"/>
              </a:rPr>
              <a:t>The data exchange format cannot be automatically adjusted based on network characteristics.</a:t>
            </a:r>
            <a:endParaRPr lang="en-US" altLang="zh-CN" sz="1400" smtClean="0">
              <a:latin typeface="微软雅黑 Light" panose="020B0502040204020203" pitchFamily="34" charset="-122"/>
              <a:ea typeface="微软雅黑 Light" panose="020B0502040204020203" pitchFamily="34" charset="-122"/>
            </a:endParaRPr>
          </a:p>
          <a:p>
            <a:pPr lvl="1"/>
            <a:r>
              <a:rPr lang="zh-CN" altLang="en-US" sz="980" smtClean="0">
                <a:latin typeface="微软雅黑 Light" panose="020B0502040204020203" pitchFamily="34" charset="-122"/>
                <a:ea typeface="微软雅黑 Light" panose="020B0502040204020203" pitchFamily="34" charset="-122"/>
              </a:rPr>
              <a:t>backpressure mechanism</a:t>
            </a:r>
            <a:endParaRPr lang="en-US" altLang="zh-CN" sz="1400" smtClean="0">
              <a:latin typeface="微软雅黑 Light" panose="020B0502040204020203" pitchFamily="34" charset="-122"/>
              <a:ea typeface="微软雅黑 Light" panose="020B0502040204020203" pitchFamily="34" charset="-122"/>
            </a:endParaRPr>
          </a:p>
          <a:p>
            <a:pPr lvl="1"/>
            <a:r>
              <a:rPr lang="zh-CN" altLang="en-US" sz="1120" smtClean="0">
                <a:latin typeface="微软雅黑 Light" panose="020B0502040204020203" pitchFamily="34" charset="-122"/>
                <a:ea typeface="微软雅黑 Light" panose="020B0502040204020203" pitchFamily="34" charset="-122"/>
              </a:rPr>
              <a:t>Serialization: Data needs to be serialized and deserialized during the exchange process, which deteriorates the exchange performance.</a:t>
            </a:r>
          </a:p>
          <a:p>
            <a:pPr lvl="1"/>
            <a:r>
              <a:rPr lang="zh-CN" altLang="en-US" sz="1400" smtClean="0">
                <a:latin typeface="微软雅黑 Light" panose="020B0502040204020203" pitchFamily="34" charset="-122"/>
                <a:ea typeface="微软雅黑 Light" panose="020B0502040204020203" pitchFamily="34" charset="-122"/>
              </a:rPr>
              <a:t> </a:t>
            </a:r>
            <a:r>
              <a:rPr lang="en-US" altLang="zh-CN" sz="1120" smtClean="0">
                <a:latin typeface="微软雅黑 Light" panose="020B0502040204020203" pitchFamily="34" charset="-122"/>
                <a:ea typeface="微软雅黑 Light" panose="020B0502040204020203" pitchFamily="34" charset="-122"/>
              </a:rPr>
              <a:t>Zero-Copy: Data needs to be copied between the application memory and the operating system buffer.</a:t>
            </a:r>
            <a:endParaRPr lang="en-US" altLang="zh-CN" sz="1400" smtClean="0">
              <a:latin typeface="微软雅黑 Light" panose="020B0502040204020203" pitchFamily="34" charset="-122"/>
              <a:ea typeface="微软雅黑 Light" panose="020B0502040204020203" pitchFamily="34" charset="-122"/>
            </a:endParaRPr>
          </a:p>
          <a:p>
            <a:endParaRPr lang="zh-CN" altLang="en-US"/>
          </a:p>
        </p:txBody>
      </p:sp>
    </p:spTree>
    <p:extLst>
      <p:ext uri="{BB962C8B-B14F-4D97-AF65-F5344CB8AC3E}">
        <p14:creationId xmlns:p14="http://schemas.microsoft.com/office/powerpoint/2010/main" val="275775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18" name="图片 17"/>
          <p:cNvPicPr>
            <a:picLocks noChangeAspect="1"/>
          </p:cNvPicPr>
          <p:nvPr userDrawn="1"/>
        </p:nvPicPr>
        <p:blipFill rotWithShape="1">
          <a:blip r:embed="rId2">
            <a:extLst>
              <a:ext uri="{28A0092B-C50C-407E-A947-70E740481C1C}">
                <a14:useLocalDpi xmlns:a14="http://schemas.microsoft.com/office/drawing/2010/main" val="0"/>
              </a:ext>
            </a:extLst>
          </a:blip>
          <a:srcRect r="34127"/>
          <a:stretch/>
        </p:blipFill>
        <p:spPr>
          <a:xfrm flipV="1">
            <a:off x="7283886" y="0"/>
            <a:ext cx="4908114" cy="2708224"/>
          </a:xfrm>
          <a:prstGeom prst="rect">
            <a:avLst/>
          </a:prstGeom>
        </p:spPr>
      </p:pic>
      <p:pic>
        <p:nvPicPr>
          <p:cNvPr id="25" name="图片 24"/>
          <p:cNvPicPr>
            <a:picLocks noChangeAspect="1"/>
          </p:cNvPicPr>
          <p:nvPr userDrawn="1"/>
        </p:nvPicPr>
        <p:blipFill rotWithShape="1">
          <a:blip r:embed="rId2">
            <a:extLst>
              <a:ext uri="{28A0092B-C50C-407E-A947-70E740481C1C}">
                <a14:useLocalDpi xmlns:a14="http://schemas.microsoft.com/office/drawing/2010/main" val="0"/>
              </a:ext>
            </a:extLst>
          </a:blip>
          <a:srcRect l="53221" t="1" r="-32" b="49296"/>
          <a:stretch/>
        </p:blipFill>
        <p:spPr>
          <a:xfrm>
            <a:off x="0" y="5759994"/>
            <a:ext cx="2788920" cy="1098006"/>
          </a:xfrm>
          <a:prstGeom prst="rect">
            <a:avLst/>
          </a:prstGeom>
        </p:spPr>
      </p:pic>
      <p:sp>
        <p:nvSpPr>
          <p:cNvPr id="31" name="标题 1"/>
          <p:cNvSpPr>
            <a:spLocks noGrp="1"/>
          </p:cNvSpPr>
          <p:nvPr>
            <p:ph type="ctrTitle" hasCustomPrompt="1"/>
          </p:nvPr>
        </p:nvSpPr>
        <p:spPr>
          <a:xfrm>
            <a:off x="695325" y="2607006"/>
            <a:ext cx="8160910" cy="821994"/>
          </a:xfrm>
          <a:prstGeom prst="rect">
            <a:avLst/>
          </a:prstGeom>
        </p:spPr>
        <p:txBody>
          <a:bodyPr anchor="ctr" anchorCtr="0"/>
          <a:lstStyle>
            <a:lvl1pPr algn="l">
              <a:defRPr sz="4400">
                <a:latin typeface="Calibri" panose="020F0502020204030204" pitchFamily="34" charset="0"/>
                <a:ea typeface="微软雅黑" panose="020B0503020204020204" pitchFamily="34" charset="-122"/>
                <a:cs typeface="Calibri" panose="020F0502020204030204" pitchFamily="34" charset="0"/>
              </a:defRPr>
            </a:lvl1pPr>
          </a:lstStyle>
          <a:p>
            <a:r>
              <a:rPr lang="en-US" altLang="zh-CN" dirty="0" smtClean="0"/>
              <a:t>Click Here To Edit Title</a:t>
            </a:r>
            <a:endParaRPr lang="zh-CN" altLang="en-US" dirty="0"/>
          </a:p>
        </p:txBody>
      </p:sp>
      <p:sp>
        <p:nvSpPr>
          <p:cNvPr id="33" name="文本占位符 2"/>
          <p:cNvSpPr>
            <a:spLocks noGrp="1"/>
          </p:cNvSpPr>
          <p:nvPr>
            <p:ph type="body" idx="1" hasCustomPrompt="1"/>
          </p:nvPr>
        </p:nvSpPr>
        <p:spPr>
          <a:xfrm>
            <a:off x="695325" y="3636494"/>
            <a:ext cx="5157787" cy="540000"/>
          </a:xfrm>
          <a:prstGeom prst="rect">
            <a:avLst/>
          </a:prstGeom>
        </p:spPr>
        <p:txBody>
          <a:bodyPr anchor="ctr" anchorCtr="0"/>
          <a:lstStyle>
            <a:lvl1pPr marL="0" indent="0">
              <a:buNone/>
              <a:defRPr sz="2400" b="0" baseline="0">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Here To Edit Speaker</a:t>
            </a:r>
            <a:endParaRPr lang="zh-CN" altLang="en-US" dirty="0" smtClean="0"/>
          </a:p>
        </p:txBody>
      </p:sp>
    </p:spTree>
    <p:extLst>
      <p:ext uri="{BB962C8B-B14F-4D97-AF65-F5344CB8AC3E}">
        <p14:creationId xmlns:p14="http://schemas.microsoft.com/office/powerpoint/2010/main" val="11897404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8858378" y="2540318"/>
            <a:ext cx="4889880" cy="1777365"/>
          </a:xfrm>
          <a:prstGeom prst="rect">
            <a:avLst/>
          </a:prstGeom>
        </p:spPr>
      </p:pic>
      <p:sp>
        <p:nvSpPr>
          <p:cNvPr id="31" name="Rectangle 13"/>
          <p:cNvSpPr/>
          <p:nvPr userDrawn="1"/>
        </p:nvSpPr>
        <p:spPr>
          <a:xfrm flipH="1">
            <a:off x="695325" y="728417"/>
            <a:ext cx="49343" cy="543600"/>
          </a:xfrm>
          <a:prstGeom prst="rect">
            <a:avLst/>
          </a:prstGeom>
          <a:solidFill>
            <a:srgbClr val="5A9B83"/>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en-US"/>
          </a:p>
        </p:txBody>
      </p:sp>
      <p:sp>
        <p:nvSpPr>
          <p:cNvPr id="44" name="文本占位符 2"/>
          <p:cNvSpPr>
            <a:spLocks noGrp="1"/>
          </p:cNvSpPr>
          <p:nvPr userDrawn="1">
            <p:ph type="body" idx="1" hasCustomPrompt="1"/>
          </p:nvPr>
        </p:nvSpPr>
        <p:spPr>
          <a:xfrm>
            <a:off x="938213" y="732017"/>
            <a:ext cx="5157787" cy="540000"/>
          </a:xfrm>
          <a:prstGeom prst="rect">
            <a:avLst/>
          </a:prstGeom>
        </p:spPr>
        <p:txBody>
          <a:bodyPr anchor="b" anchorCtr="0">
            <a:spAutoFit/>
          </a:bodyPr>
          <a:lstStyle>
            <a:lvl1pPr marL="0" indent="0">
              <a:buNone/>
              <a:defRPr sz="3200" b="0">
                <a:solidFill>
                  <a:srgbClr val="5A9B83"/>
                </a:solidFill>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Content</a:t>
            </a:r>
            <a:endParaRPr lang="zh-CN" altLang="en-US" dirty="0" smtClean="0"/>
          </a:p>
        </p:txBody>
      </p:sp>
      <p:sp>
        <p:nvSpPr>
          <p:cNvPr id="45" name="文本占位符 2"/>
          <p:cNvSpPr>
            <a:spLocks noGrp="1"/>
          </p:cNvSpPr>
          <p:nvPr>
            <p:ph type="body" idx="10" hasCustomPrompt="1"/>
          </p:nvPr>
        </p:nvSpPr>
        <p:spPr>
          <a:xfrm>
            <a:off x="1288957" y="1644880"/>
            <a:ext cx="6250530" cy="540000"/>
          </a:xfrm>
          <a:prstGeom prst="rect">
            <a:avLst/>
          </a:prstGeom>
        </p:spPr>
        <p:txBody>
          <a:bodyPr anchor="t" anchorCtr="0"/>
          <a:lstStyle>
            <a:lvl1pPr marL="0" indent="0">
              <a:buNone/>
              <a:defRPr sz="2800" b="0">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Here To Edit Chapter Heading</a:t>
            </a:r>
          </a:p>
        </p:txBody>
      </p:sp>
      <p:sp>
        <p:nvSpPr>
          <p:cNvPr id="14" name="文本占位符 2"/>
          <p:cNvSpPr>
            <a:spLocks noGrp="1"/>
          </p:cNvSpPr>
          <p:nvPr>
            <p:ph type="body" idx="11" hasCustomPrompt="1"/>
          </p:nvPr>
        </p:nvSpPr>
        <p:spPr>
          <a:xfrm>
            <a:off x="604359" y="1644880"/>
            <a:ext cx="665744" cy="480131"/>
          </a:xfrm>
          <a:prstGeom prst="rect">
            <a:avLst/>
          </a:prstGeom>
        </p:spPr>
        <p:txBody>
          <a:bodyPr wrap="square" anchor="t" anchorCtr="0">
            <a:spAutoFit/>
          </a:bodyPr>
          <a:lstStyle>
            <a:lvl1pPr marL="0" indent="0">
              <a:buNone/>
              <a:defRPr sz="2800" b="0">
                <a:solidFill>
                  <a:srgbClr val="5A9B83"/>
                </a:solidFill>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a:t>
            </a:r>
          </a:p>
        </p:txBody>
      </p:sp>
      <p:sp>
        <p:nvSpPr>
          <p:cNvPr id="17" name="文本占位符 2"/>
          <p:cNvSpPr>
            <a:spLocks noGrp="1"/>
          </p:cNvSpPr>
          <p:nvPr>
            <p:ph type="body" idx="12" hasCustomPrompt="1"/>
          </p:nvPr>
        </p:nvSpPr>
        <p:spPr>
          <a:xfrm>
            <a:off x="1288957" y="2497874"/>
            <a:ext cx="6250530" cy="540000"/>
          </a:xfrm>
          <a:prstGeom prst="rect">
            <a:avLst/>
          </a:prstGeom>
        </p:spPr>
        <p:txBody>
          <a:bodyPr anchor="t" anchorCtr="0"/>
          <a:lstStyle>
            <a:lvl1pPr marL="0" indent="0">
              <a:buNone/>
              <a:defRPr sz="2800" b="0">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Here To Edit Chapter Heading</a:t>
            </a:r>
          </a:p>
        </p:txBody>
      </p:sp>
      <p:sp>
        <p:nvSpPr>
          <p:cNvPr id="18" name="文本占位符 2"/>
          <p:cNvSpPr>
            <a:spLocks noGrp="1"/>
          </p:cNvSpPr>
          <p:nvPr>
            <p:ph type="body" idx="13" hasCustomPrompt="1"/>
          </p:nvPr>
        </p:nvSpPr>
        <p:spPr>
          <a:xfrm>
            <a:off x="604359" y="2497874"/>
            <a:ext cx="665744" cy="480131"/>
          </a:xfrm>
          <a:prstGeom prst="rect">
            <a:avLst/>
          </a:prstGeom>
        </p:spPr>
        <p:txBody>
          <a:bodyPr wrap="square" anchor="t" anchorCtr="0">
            <a:spAutoFit/>
          </a:bodyPr>
          <a:lstStyle>
            <a:lvl1pPr marL="0" indent="0">
              <a:buNone/>
              <a:defRPr sz="2800" b="0">
                <a:solidFill>
                  <a:srgbClr val="5A9B83"/>
                </a:solidFill>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02</a:t>
            </a:r>
          </a:p>
        </p:txBody>
      </p:sp>
      <p:sp>
        <p:nvSpPr>
          <p:cNvPr id="19" name="文本占位符 2"/>
          <p:cNvSpPr>
            <a:spLocks noGrp="1"/>
          </p:cNvSpPr>
          <p:nvPr>
            <p:ph type="body" idx="14" hasCustomPrompt="1"/>
          </p:nvPr>
        </p:nvSpPr>
        <p:spPr>
          <a:xfrm>
            <a:off x="1288957" y="3350868"/>
            <a:ext cx="6250530" cy="540000"/>
          </a:xfrm>
          <a:prstGeom prst="rect">
            <a:avLst/>
          </a:prstGeom>
        </p:spPr>
        <p:txBody>
          <a:bodyPr anchor="t" anchorCtr="0"/>
          <a:lstStyle>
            <a:lvl1pPr marL="0" indent="0">
              <a:buNone/>
              <a:defRPr sz="2800" b="0">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Here To Edit Chapter Heading</a:t>
            </a:r>
          </a:p>
        </p:txBody>
      </p:sp>
      <p:sp>
        <p:nvSpPr>
          <p:cNvPr id="20" name="文本占位符 2"/>
          <p:cNvSpPr>
            <a:spLocks noGrp="1"/>
          </p:cNvSpPr>
          <p:nvPr>
            <p:ph type="body" idx="15" hasCustomPrompt="1"/>
          </p:nvPr>
        </p:nvSpPr>
        <p:spPr>
          <a:xfrm>
            <a:off x="604359" y="3350868"/>
            <a:ext cx="665744" cy="480131"/>
          </a:xfrm>
          <a:prstGeom prst="rect">
            <a:avLst/>
          </a:prstGeom>
        </p:spPr>
        <p:txBody>
          <a:bodyPr wrap="square" anchor="t" anchorCtr="0">
            <a:spAutoFit/>
          </a:bodyPr>
          <a:lstStyle>
            <a:lvl1pPr marL="0" indent="0">
              <a:buNone/>
              <a:defRPr sz="2800" b="0">
                <a:solidFill>
                  <a:srgbClr val="5A9B83"/>
                </a:solidFill>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03</a:t>
            </a:r>
          </a:p>
        </p:txBody>
      </p:sp>
      <p:sp>
        <p:nvSpPr>
          <p:cNvPr id="21" name="文本占位符 2"/>
          <p:cNvSpPr>
            <a:spLocks noGrp="1"/>
          </p:cNvSpPr>
          <p:nvPr>
            <p:ph type="body" idx="16" hasCustomPrompt="1"/>
          </p:nvPr>
        </p:nvSpPr>
        <p:spPr>
          <a:xfrm>
            <a:off x="1288957" y="4203862"/>
            <a:ext cx="6250530" cy="540000"/>
          </a:xfrm>
          <a:prstGeom prst="rect">
            <a:avLst/>
          </a:prstGeom>
        </p:spPr>
        <p:txBody>
          <a:bodyPr anchor="t" anchorCtr="0"/>
          <a:lstStyle>
            <a:lvl1pPr marL="0" indent="0">
              <a:buNone/>
              <a:defRPr sz="2800" b="0">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Here To Edit Chapter Heading</a:t>
            </a:r>
          </a:p>
        </p:txBody>
      </p:sp>
      <p:sp>
        <p:nvSpPr>
          <p:cNvPr id="22" name="文本占位符 2"/>
          <p:cNvSpPr>
            <a:spLocks noGrp="1"/>
          </p:cNvSpPr>
          <p:nvPr>
            <p:ph type="body" idx="17" hasCustomPrompt="1"/>
          </p:nvPr>
        </p:nvSpPr>
        <p:spPr>
          <a:xfrm>
            <a:off x="604359" y="4203862"/>
            <a:ext cx="665744" cy="480131"/>
          </a:xfrm>
          <a:prstGeom prst="rect">
            <a:avLst/>
          </a:prstGeom>
        </p:spPr>
        <p:txBody>
          <a:bodyPr wrap="square" anchor="t" anchorCtr="0">
            <a:spAutoFit/>
          </a:bodyPr>
          <a:lstStyle>
            <a:lvl1pPr marL="0" indent="0">
              <a:buNone/>
              <a:defRPr sz="2800" b="0">
                <a:solidFill>
                  <a:srgbClr val="5A9B83"/>
                </a:solidFill>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04</a:t>
            </a:r>
          </a:p>
        </p:txBody>
      </p:sp>
      <p:sp>
        <p:nvSpPr>
          <p:cNvPr id="25" name="文本占位符 2"/>
          <p:cNvSpPr>
            <a:spLocks noGrp="1"/>
          </p:cNvSpPr>
          <p:nvPr>
            <p:ph type="body" idx="18" hasCustomPrompt="1"/>
          </p:nvPr>
        </p:nvSpPr>
        <p:spPr>
          <a:xfrm>
            <a:off x="1288957" y="5056856"/>
            <a:ext cx="6250530" cy="540000"/>
          </a:xfrm>
          <a:prstGeom prst="rect">
            <a:avLst/>
          </a:prstGeom>
        </p:spPr>
        <p:txBody>
          <a:bodyPr anchor="t" anchorCtr="0"/>
          <a:lstStyle>
            <a:lvl1pPr marL="0" indent="0">
              <a:buNone/>
              <a:defRPr sz="2800" b="0">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Here To Edit Chapter Heading</a:t>
            </a:r>
          </a:p>
        </p:txBody>
      </p:sp>
      <p:sp>
        <p:nvSpPr>
          <p:cNvPr id="26" name="文本占位符 2"/>
          <p:cNvSpPr>
            <a:spLocks noGrp="1"/>
          </p:cNvSpPr>
          <p:nvPr>
            <p:ph type="body" idx="19" hasCustomPrompt="1"/>
          </p:nvPr>
        </p:nvSpPr>
        <p:spPr>
          <a:xfrm>
            <a:off x="604359" y="5056856"/>
            <a:ext cx="665744" cy="480131"/>
          </a:xfrm>
          <a:prstGeom prst="rect">
            <a:avLst/>
          </a:prstGeom>
        </p:spPr>
        <p:txBody>
          <a:bodyPr wrap="square" anchor="t" anchorCtr="0">
            <a:spAutoFit/>
          </a:bodyPr>
          <a:lstStyle>
            <a:lvl1pPr marL="0" indent="0">
              <a:buNone/>
              <a:defRPr sz="2800" b="0">
                <a:solidFill>
                  <a:srgbClr val="5A9B83"/>
                </a:solidFill>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05</a:t>
            </a:r>
          </a:p>
        </p:txBody>
      </p:sp>
    </p:spTree>
    <p:extLst>
      <p:ext uri="{BB962C8B-B14F-4D97-AF65-F5344CB8AC3E}">
        <p14:creationId xmlns:p14="http://schemas.microsoft.com/office/powerpoint/2010/main" val="28954616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2">
            <a:extLst>
              <a:ext uri="{FF2B5EF4-FFF2-40B4-BE49-F238E27FC236}">
                <a16:creationId xmlns="" xmlns:a16="http://schemas.microsoft.com/office/drawing/2014/main" id="{6C4E2D52-327C-4E2C-873F-6617F8FE69E7}"/>
              </a:ext>
            </a:extLst>
          </p:cNvPr>
          <p:cNvSpPr>
            <a:spLocks noGrp="1"/>
          </p:cNvSpPr>
          <p:nvPr>
            <p:ph idx="10" hasCustomPrompt="1"/>
          </p:nvPr>
        </p:nvSpPr>
        <p:spPr>
          <a:xfrm>
            <a:off x="695325" y="1641495"/>
            <a:ext cx="10801350" cy="4487843"/>
          </a:xfrm>
          <a:prstGeom prst="rect">
            <a:avLst/>
          </a:prstGeom>
        </p:spPr>
        <p:txBody>
          <a:bodyPr/>
          <a:lstStyle>
            <a:lvl1pPr>
              <a:defRPr sz="2400">
                <a:latin typeface="Calibri" panose="020F0502020204030204" pitchFamily="34" charset="0"/>
                <a:ea typeface="微软雅黑" panose="020B0503020204020204" pitchFamily="34" charset="-122"/>
                <a:cs typeface="Calibri" panose="020F0502020204030204" pitchFamily="34" charset="0"/>
              </a:defRPr>
            </a:lvl1pPr>
          </a:lstStyle>
          <a:p>
            <a:r>
              <a:rPr lang="en-US" altLang="zh-CN" dirty="0" smtClean="0"/>
              <a:t>Click Here To Edit Text</a:t>
            </a:r>
            <a:endParaRPr lang="zh-CN" altLang="en-US" dirty="0"/>
          </a:p>
        </p:txBody>
      </p:sp>
      <p:sp>
        <p:nvSpPr>
          <p:cNvPr id="15" name="Rectangle 13"/>
          <p:cNvSpPr/>
          <p:nvPr userDrawn="1"/>
        </p:nvSpPr>
        <p:spPr>
          <a:xfrm flipH="1">
            <a:off x="695325" y="728663"/>
            <a:ext cx="49343" cy="543600"/>
          </a:xfrm>
          <a:prstGeom prst="rect">
            <a:avLst/>
          </a:prstGeom>
          <a:solidFill>
            <a:srgbClr val="5A9B83"/>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en-US"/>
          </a:p>
        </p:txBody>
      </p:sp>
      <p:sp>
        <p:nvSpPr>
          <p:cNvPr id="5" name="文本占位符 2"/>
          <p:cNvSpPr>
            <a:spLocks noGrp="1"/>
          </p:cNvSpPr>
          <p:nvPr>
            <p:ph type="body" idx="1" hasCustomPrompt="1"/>
          </p:nvPr>
        </p:nvSpPr>
        <p:spPr>
          <a:xfrm>
            <a:off x="938213" y="791886"/>
            <a:ext cx="5157787" cy="480131"/>
          </a:xfrm>
          <a:prstGeom prst="rect">
            <a:avLst/>
          </a:prstGeom>
        </p:spPr>
        <p:txBody>
          <a:bodyPr anchor="b" anchorCtr="0">
            <a:spAutoFit/>
          </a:bodyPr>
          <a:lstStyle>
            <a:lvl1pPr marL="0" indent="0">
              <a:buNone/>
              <a:defRPr sz="2800" b="0">
                <a:solidFill>
                  <a:srgbClr val="5A9B83"/>
                </a:solidFill>
                <a:latin typeface="Calibri" panose="020F0502020204030204" pitchFamily="34" charset="0"/>
                <a:ea typeface="微软雅黑" panose="020B0503020204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Here To Edit Title</a:t>
            </a:r>
          </a:p>
        </p:txBody>
      </p:sp>
    </p:spTree>
    <p:extLst>
      <p:ext uri="{BB962C8B-B14F-4D97-AF65-F5344CB8AC3E}">
        <p14:creationId xmlns:p14="http://schemas.microsoft.com/office/powerpoint/2010/main" val="20954212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2285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8858378" y="2540318"/>
            <a:ext cx="4889880" cy="1777365"/>
          </a:xfrm>
          <a:prstGeom prst="rect">
            <a:avLst/>
          </a:prstGeom>
        </p:spPr>
      </p:pic>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flipH="1">
            <a:off x="-1556257" y="2540318"/>
            <a:ext cx="4889880" cy="1777365"/>
          </a:xfrm>
          <a:prstGeom prst="rect">
            <a:avLst/>
          </a:prstGeom>
        </p:spPr>
      </p:pic>
      <p:sp>
        <p:nvSpPr>
          <p:cNvPr id="6" name="文本占位符 2"/>
          <p:cNvSpPr>
            <a:spLocks noGrp="1"/>
          </p:cNvSpPr>
          <p:nvPr>
            <p:ph type="body" idx="1" hasCustomPrompt="1"/>
          </p:nvPr>
        </p:nvSpPr>
        <p:spPr>
          <a:xfrm>
            <a:off x="2567796" y="3161234"/>
            <a:ext cx="7056407" cy="535531"/>
          </a:xfrm>
          <a:prstGeom prst="rect">
            <a:avLst/>
          </a:prstGeom>
        </p:spPr>
        <p:txBody>
          <a:bodyPr wrap="square" anchor="b" anchorCtr="0">
            <a:spAutoFit/>
          </a:bodyPr>
          <a:lstStyle>
            <a:lvl1pPr marL="0" indent="0" algn="ctr">
              <a:buNone/>
              <a:defRPr sz="3200" b="0">
                <a:solidFill>
                  <a:schemeClr val="tx1"/>
                </a:solidFill>
                <a:latin typeface="Calibri" panose="020F0502020204030204" pitchFamily="34" charset="0"/>
                <a:ea typeface="Arial Unicode MS" panose="020B0604020202020204" pitchFamily="34" charset="-122"/>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Thank you!</a:t>
            </a:r>
          </a:p>
        </p:txBody>
      </p:sp>
    </p:spTree>
    <p:extLst>
      <p:ext uri="{BB962C8B-B14F-4D97-AF65-F5344CB8AC3E}">
        <p14:creationId xmlns:p14="http://schemas.microsoft.com/office/powerpoint/2010/main" val="29139305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73" y="325440"/>
            <a:ext cx="10439855" cy="871537"/>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76072" y="1628777"/>
            <a:ext cx="10439856"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7633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73" y="325440"/>
            <a:ext cx="10439855" cy="871537"/>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76072" y="1628777"/>
            <a:ext cx="10439856"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338512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7.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组合 2"/>
          <p:cNvGrpSpPr/>
          <p:nvPr userDrawn="1"/>
        </p:nvGrpSpPr>
        <p:grpSpPr>
          <a:xfrm>
            <a:off x="10043739" y="-97022"/>
            <a:ext cx="2298902" cy="791237"/>
            <a:chOff x="9788558" y="5772150"/>
            <a:chExt cx="2298902" cy="791237"/>
          </a:xfrm>
        </p:grpSpPr>
        <p:sp>
          <p:nvSpPr>
            <p:cNvPr id="9" name="TextBox 9"/>
            <p:cNvSpPr txBox="1"/>
            <p:nvPr userDrawn="1"/>
          </p:nvSpPr>
          <p:spPr>
            <a:xfrm>
              <a:off x="10298850" y="6344096"/>
              <a:ext cx="1654604" cy="219291"/>
            </a:xfrm>
            <a:prstGeom prst="rect">
              <a:avLst/>
            </a:prstGeom>
            <a:noFill/>
          </p:spPr>
          <p:txBody>
            <a:bodyPr wrap="square" lIns="34290" tIns="17145" rIns="34290" bIns="17145" rtlCol="0" anchor="ctr" anchorCtr="1">
              <a:spAutoFit/>
            </a:bodyPr>
            <a:lstStyle/>
            <a:p>
              <a:pPr algn="r"/>
              <a:r>
                <a:rPr lang="en-US" altLang="zh-CN" sz="1200" u="sng" dirty="0" smtClean="0">
                  <a:solidFill>
                    <a:schemeClr val="tx1"/>
                  </a:solidFill>
                  <a:latin typeface="Calibri" panose="020F0502020204030204" pitchFamily="34" charset="0"/>
                  <a:ea typeface="微软雅黑" panose="020B0503020204020204" pitchFamily="34" charset="-122"/>
                  <a:cs typeface="Calibri" panose="020F0502020204030204" pitchFamily="34" charset="0"/>
                </a:rPr>
                <a:t>https://openlookeng.io</a:t>
              </a:r>
              <a:endParaRPr lang="en-US" sz="1200" u="sng"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2" name="图片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788558" y="5772150"/>
              <a:ext cx="2298902" cy="701433"/>
            </a:xfrm>
            <a:prstGeom prst="rect">
              <a:avLst/>
            </a:prstGeom>
          </p:spPr>
        </p:pic>
      </p:grpSp>
    </p:spTree>
    <p:extLst>
      <p:ext uri="{BB962C8B-B14F-4D97-AF65-F5344CB8AC3E}">
        <p14:creationId xmlns:p14="http://schemas.microsoft.com/office/powerpoint/2010/main" val="464494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2"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438" userDrawn="1">
          <p15:clr>
            <a:srgbClr val="F26B43"/>
          </p15:clr>
        </p15:guide>
        <p15:guide id="3" pos="7242" userDrawn="1">
          <p15:clr>
            <a:srgbClr val="F26B43"/>
          </p15:clr>
        </p15:guide>
        <p15:guide id="4" pos="3840" userDrawn="1">
          <p15:clr>
            <a:srgbClr val="F26B43"/>
          </p15:clr>
        </p15:guide>
        <p15:guide id="5" orient="horz" pos="3861" userDrawn="1">
          <p15:clr>
            <a:srgbClr val="F26B43"/>
          </p15:clr>
        </p15:guide>
        <p15:guide id="6" orient="horz" pos="459" userDrawn="1">
          <p15:clr>
            <a:srgbClr val="F26B43"/>
          </p15:clr>
        </p15:guide>
        <p15:guide id="7"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0" name="Picture 104" descr="PPT胶片内页元素-16比9-内页灰条"/>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224588"/>
            <a:ext cx="12187239"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01" descr="图片3副本"/>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9574" y="6387308"/>
            <a:ext cx="1295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8"/>
          <p:cNvSpPr txBox="1">
            <a:spLocks noChangeArrowheads="1"/>
          </p:cNvSpPr>
          <p:nvPr/>
        </p:nvSpPr>
        <p:spPr bwMode="auto">
          <a:xfrm>
            <a:off x="876072" y="6478495"/>
            <a:ext cx="3133288"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09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dirty="0" smtClean="0">
                <a:solidFill>
                  <a:srgbClr val="000000"/>
                </a:solidFill>
                <a:latin typeface="FrutigerNext LT Bold" pitchFamily="34" charset="0"/>
                <a:ea typeface="MS PGothic" pitchFamily="34" charset="-128"/>
              </a:rPr>
              <a:t>HUAWEI TECHNOLOGIES INDIA PVT. LTD.</a:t>
            </a:r>
          </a:p>
        </p:txBody>
      </p:sp>
      <p:sp>
        <p:nvSpPr>
          <p:cNvPr id="8197" name="Rectangle 13"/>
          <p:cNvSpPr>
            <a:spLocks noGrp="1" noChangeArrowheads="1"/>
          </p:cNvSpPr>
          <p:nvPr>
            <p:ph type="title"/>
          </p:nvPr>
        </p:nvSpPr>
        <p:spPr bwMode="auto">
          <a:xfrm>
            <a:off x="876072" y="325440"/>
            <a:ext cx="10439856"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7" name="Rectangle 21"/>
          <p:cNvSpPr>
            <a:spLocks noChangeArrowheads="1"/>
          </p:cNvSpPr>
          <p:nvPr/>
        </p:nvSpPr>
        <p:spPr bwMode="auto">
          <a:xfrm>
            <a:off x="4500592" y="6492832"/>
            <a:ext cx="3020698" cy="153888"/>
          </a:xfrm>
          <a:prstGeom prst="rect">
            <a:avLst/>
          </a:prstGeom>
          <a:noFill/>
          <a:ln w="9525" algn="ctr">
            <a:noFill/>
            <a:miter lim="800000"/>
            <a:headEnd/>
            <a:tailEnd/>
          </a:ln>
          <a:effectLst/>
        </p:spPr>
        <p:txBody>
          <a:bodyPr wrap="none" lIns="80061" tIns="0" rIns="80061" bIns="0">
            <a:spAutoFit/>
          </a:bodyPr>
          <a:lstStyle/>
          <a:p>
            <a:pPr defTabSz="801447" eaLnBrk="0" fontAlgn="base" hangingPunct="0">
              <a:spcBef>
                <a:spcPct val="0"/>
              </a:spcBef>
              <a:spcAft>
                <a:spcPct val="0"/>
              </a:spcAft>
              <a:defRPr/>
            </a:pPr>
            <a:r>
              <a:rPr lang="en-US" altLang="zh-CN" sz="1000" dirty="0" smtClean="0">
                <a:solidFill>
                  <a:srgbClr val="000000"/>
                </a:solidFill>
                <a:latin typeface="FrutigerNext LT Regular" pitchFamily="34" charset="0"/>
                <a:ea typeface="宋体" charset="-122"/>
              </a:rPr>
              <a:t>Huawei proprietary. No spread without permission.</a:t>
            </a:r>
            <a:endParaRPr lang="en-US" altLang="zh-CN" sz="1000" dirty="0">
              <a:solidFill>
                <a:srgbClr val="000000"/>
              </a:solidFill>
              <a:latin typeface="FrutigerNext LT Regular" pitchFamily="34" charset="0"/>
              <a:ea typeface="ＭＳ Ｐゴシック" pitchFamily="34" charset="-128"/>
            </a:endParaRPr>
          </a:p>
        </p:txBody>
      </p:sp>
      <p:sp>
        <p:nvSpPr>
          <p:cNvPr id="8199" name="Rectangle 68"/>
          <p:cNvSpPr>
            <a:spLocks noGrp="1" noChangeArrowheads="1"/>
          </p:cNvSpPr>
          <p:nvPr>
            <p:ph type="body" idx="1"/>
          </p:nvPr>
        </p:nvSpPr>
        <p:spPr bwMode="auto">
          <a:xfrm>
            <a:off x="876071" y="1628777"/>
            <a:ext cx="10439857"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8200" name="Group 88"/>
          <p:cNvGrpSpPr>
            <a:grpSpLocks/>
          </p:cNvGrpSpPr>
          <p:nvPr/>
        </p:nvGrpSpPr>
        <p:grpSpPr bwMode="auto">
          <a:xfrm>
            <a:off x="12433301" y="3832226"/>
            <a:ext cx="1151467"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w="9525">
              <a:noFill/>
              <a:miter lim="800000"/>
              <a:headEnd/>
              <a:tailEnd/>
            </a:ln>
            <a:effectLst/>
          </p:spPr>
          <p:txBody>
            <a:bodyPr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nvGrpSpPr>
            <p:cNvPr id="8206" name="Group 87"/>
            <p:cNvGrpSpPr>
              <a:grpSpLocks/>
            </p:cNvGrpSpPr>
            <p:nvPr userDrawn="1"/>
          </p:nvGrpSpPr>
          <p:grpSpPr bwMode="auto">
            <a:xfrm>
              <a:off x="5941" y="2475"/>
              <a:ext cx="409" cy="1783"/>
              <a:chOff x="5921" y="2387"/>
              <a:chExt cx="409" cy="1783"/>
            </a:xfrm>
          </p:grpSpPr>
          <p:grpSp>
            <p:nvGrpSpPr>
              <p:cNvPr id="8207"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6" name="Rectangle 20"/>
                <p:cNvSpPr>
                  <a:spLocks noChangeAspect="1" noChangeArrowheads="1"/>
                </p:cNvSpPr>
                <p:nvPr userDrawn="1"/>
              </p:nvSpPr>
              <p:spPr bwMode="auto">
                <a:xfrm flipV="1">
                  <a:off x="6127" y="2387"/>
                  <a:ext cx="115" cy="115"/>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08"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2" name="Rectangle 25"/>
                <p:cNvSpPr>
                  <a:spLocks noChangeAspect="1" noChangeArrowheads="1"/>
                </p:cNvSpPr>
                <p:nvPr userDrawn="1"/>
              </p:nvSpPr>
              <p:spPr bwMode="auto">
                <a:xfrm flipV="1">
                  <a:off x="6127" y="2523"/>
                  <a:ext cx="115" cy="115"/>
                </a:xfrm>
                <a:prstGeom prst="rect">
                  <a:avLst/>
                </a:prstGeom>
                <a:solidFill>
                  <a:srgbClr val="99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09"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8" name="Rectangle 30"/>
                <p:cNvSpPr>
                  <a:spLocks noChangeAspect="1" noChangeArrowheads="1"/>
                </p:cNvSpPr>
                <p:nvPr userDrawn="1"/>
              </p:nvSpPr>
              <p:spPr bwMode="auto">
                <a:xfrm flipV="1">
                  <a:off x="6127" y="2659"/>
                  <a:ext cx="115" cy="115"/>
                </a:xfrm>
                <a:prstGeom prst="rect">
                  <a:avLst/>
                </a:prstGeom>
                <a:solidFill>
                  <a:srgbClr val="0099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0"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7" y="2251"/>
                  <a:ext cx="115" cy="119"/>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1"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0" name="Rectangle 40"/>
                <p:cNvSpPr>
                  <a:spLocks noChangeAspect="1" noChangeArrowheads="1"/>
                </p:cNvSpPr>
                <p:nvPr userDrawn="1"/>
              </p:nvSpPr>
              <p:spPr bwMode="auto">
                <a:xfrm flipV="1">
                  <a:off x="6127" y="2886"/>
                  <a:ext cx="115" cy="115"/>
                </a:xfrm>
                <a:prstGeom prst="rect">
                  <a:avLst/>
                </a:prstGeom>
                <a:solidFill>
                  <a:srgbClr val="FFCC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2"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6" name="Rectangle 45"/>
                <p:cNvSpPr>
                  <a:spLocks noChangeAspect="1" noChangeArrowheads="1"/>
                </p:cNvSpPr>
                <p:nvPr userDrawn="1"/>
              </p:nvSpPr>
              <p:spPr bwMode="auto">
                <a:xfrm flipV="1">
                  <a:off x="6127" y="3022"/>
                  <a:ext cx="115" cy="115"/>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3"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2" name="Rectangle 50"/>
                <p:cNvSpPr>
                  <a:spLocks noChangeAspect="1" noChangeArrowheads="1"/>
                </p:cNvSpPr>
                <p:nvPr userDrawn="1"/>
              </p:nvSpPr>
              <p:spPr bwMode="auto">
                <a:xfrm flipV="1">
                  <a:off x="6127" y="3158"/>
                  <a:ext cx="115" cy="115"/>
                </a:xfrm>
                <a:prstGeom prst="rect">
                  <a:avLst/>
                </a:prstGeom>
                <a:solidFill>
                  <a:srgbClr val="CCFF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4"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8" name="Rectangle 55"/>
                <p:cNvSpPr>
                  <a:spLocks noChangeAspect="1" noChangeArrowheads="1"/>
                </p:cNvSpPr>
                <p:nvPr userDrawn="1"/>
              </p:nvSpPr>
              <p:spPr bwMode="auto">
                <a:xfrm flipV="1">
                  <a:off x="6127" y="3385"/>
                  <a:ext cx="115" cy="115"/>
                </a:xfrm>
                <a:prstGeom prst="rect">
                  <a:avLst/>
                </a:prstGeom>
                <a:solidFill>
                  <a:srgbClr val="FFCC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5"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4" name="Rectangle 60"/>
                <p:cNvSpPr>
                  <a:spLocks noChangeAspect="1" noChangeArrowheads="1"/>
                </p:cNvSpPr>
                <p:nvPr userDrawn="1"/>
              </p:nvSpPr>
              <p:spPr bwMode="auto">
                <a:xfrm flipV="1">
                  <a:off x="6127" y="3521"/>
                  <a:ext cx="115" cy="115"/>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6"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0" name="Rectangle 65"/>
                <p:cNvSpPr>
                  <a:spLocks noChangeAspect="1" noChangeArrowheads="1"/>
                </p:cNvSpPr>
                <p:nvPr userDrawn="1"/>
              </p:nvSpPr>
              <p:spPr bwMode="auto">
                <a:xfrm flipV="1">
                  <a:off x="6127" y="3657"/>
                  <a:ext cx="115" cy="115"/>
                </a:xfrm>
                <a:prstGeom prst="rect">
                  <a:avLst/>
                </a:prstGeom>
                <a:solidFill>
                  <a:srgbClr val="CCFF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7"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6" name="Rectangle 70"/>
                <p:cNvSpPr>
                  <a:spLocks noChangeAspect="1" noChangeArrowheads="1"/>
                </p:cNvSpPr>
                <p:nvPr userDrawn="1"/>
              </p:nvSpPr>
              <p:spPr bwMode="auto">
                <a:xfrm flipV="1">
                  <a:off x="6127" y="3884"/>
                  <a:ext cx="115" cy="115"/>
                </a:xfrm>
                <a:prstGeom prst="rect">
                  <a:avLst/>
                </a:prstGeom>
                <a:solidFill>
                  <a:srgbClr val="FFCC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8"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2" name="Rectangle 75"/>
                <p:cNvSpPr>
                  <a:spLocks noChangeAspect="1" noChangeArrowheads="1"/>
                </p:cNvSpPr>
                <p:nvPr userDrawn="1"/>
              </p:nvSpPr>
              <p:spPr bwMode="auto">
                <a:xfrm flipV="1">
                  <a:off x="6127" y="4026"/>
                  <a:ext cx="115" cy="115"/>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9"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68" name="Rectangle 80"/>
                <p:cNvSpPr>
                  <a:spLocks noChangeAspect="1" noChangeArrowheads="1"/>
                </p:cNvSpPr>
                <p:nvPr userDrawn="1"/>
              </p:nvSpPr>
              <p:spPr bwMode="auto">
                <a:xfrm flipV="1">
                  <a:off x="6127" y="4167"/>
                  <a:ext cx="115" cy="115"/>
                </a:xfrm>
                <a:prstGeom prst="rect">
                  <a:avLst/>
                </a:prstGeom>
                <a:solidFill>
                  <a:schemeClr val="accent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grpSp>
      <p:sp>
        <p:nvSpPr>
          <p:cNvPr id="6149" name="Rectangle 5"/>
          <p:cNvSpPr>
            <a:spLocks noChangeArrowheads="1"/>
          </p:cNvSpPr>
          <p:nvPr/>
        </p:nvSpPr>
        <p:spPr bwMode="auto">
          <a:xfrm>
            <a:off x="8481484" y="6478496"/>
            <a:ext cx="2796116" cy="455613"/>
          </a:xfrm>
          <a:prstGeom prst="rect">
            <a:avLst/>
          </a:prstGeom>
          <a:noFill/>
          <a:ln w="9525">
            <a:noFill/>
            <a:miter lim="800000"/>
            <a:headEnd/>
            <a:tailEnd/>
          </a:ln>
        </p:spPr>
        <p:txBody>
          <a:bodyPr lIns="0" tIns="0" rIns="0" bIns="0"/>
          <a:lstStyle/>
          <a:p>
            <a:pPr eaLnBrk="0" fontAlgn="base" hangingPunct="0">
              <a:lnSpc>
                <a:spcPct val="85000"/>
              </a:lnSpc>
              <a:spcBef>
                <a:spcPct val="0"/>
              </a:spcBef>
              <a:spcAft>
                <a:spcPct val="0"/>
              </a:spcAft>
              <a:defRPr/>
            </a:pPr>
            <a:r>
              <a:rPr lang="de-DE" altLang="zh-CN" sz="1200" dirty="0">
                <a:solidFill>
                  <a:srgbClr val="000000"/>
                </a:solidFill>
                <a:latin typeface="FrutigerNext LT Bold" pitchFamily="34" charset="0"/>
                <a:ea typeface="ＭＳ Ｐゴシック" pitchFamily="34" charset="-128"/>
              </a:rPr>
              <a:t>Page </a:t>
            </a:r>
            <a:fld id="{D6D007F3-B8DC-498C-AC9F-D012DFD26BD4}" type="slidenum">
              <a:rPr lang="de-DE" altLang="zh-CN" sz="1200">
                <a:solidFill>
                  <a:srgbClr val="000000"/>
                </a:solidFill>
                <a:latin typeface="FrutigerNext LT Bold" pitchFamily="34" charset="0"/>
                <a:ea typeface="ＭＳ Ｐゴシック" pitchFamily="34" charset="-128"/>
              </a:rPr>
              <a:pPr eaLnBrk="0" fontAlgn="base" hangingPunct="0">
                <a:lnSpc>
                  <a:spcPct val="85000"/>
                </a:lnSpc>
                <a:spcBef>
                  <a:spcPct val="0"/>
                </a:spcBef>
                <a:spcAft>
                  <a:spcPct val="0"/>
                </a:spcAft>
                <a:defRPr/>
              </a:pPr>
              <a:t>‹#›</a:t>
            </a:fld>
            <a:endParaRPr lang="en-GB" altLang="zh-CN" sz="1200" dirty="0">
              <a:solidFill>
                <a:srgbClr val="000000"/>
              </a:solidFill>
              <a:latin typeface="FrutigerNext LT Bold" pitchFamily="34" charset="0"/>
              <a:ea typeface="ＭＳ Ｐゴシック" pitchFamily="34" charset="-128"/>
            </a:endParaRPr>
          </a:p>
        </p:txBody>
      </p:sp>
      <p:sp>
        <p:nvSpPr>
          <p:cNvPr id="10321" name="Text Box 81"/>
          <p:cNvSpPr txBox="1">
            <a:spLocks noChangeArrowheads="1"/>
          </p:cNvSpPr>
          <p:nvPr/>
        </p:nvSpPr>
        <p:spPr bwMode="auto">
          <a:xfrm>
            <a:off x="-3845984" y="1330327"/>
            <a:ext cx="3702051" cy="3876675"/>
          </a:xfrm>
          <a:prstGeom prst="rect">
            <a:avLst/>
          </a:prstGeom>
          <a:noFill/>
          <a:ln w="9525" algn="ctr">
            <a:noFill/>
            <a:miter lim="800000"/>
            <a:headEnd/>
            <a:tailEnd/>
          </a:ln>
          <a:effectLst/>
        </p:spPr>
        <p:txBody>
          <a:bodyPr lIns="78325" tIns="39162" rIns="78325" bIns="39162">
            <a:spAutoFit/>
          </a:bodyPr>
          <a:lstStyle/>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Slide title :32-35pt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Color: R153 G0 B0</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Corporate Font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FrutigerNext LT Medium</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Font to be used by customers and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partners :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Arial</a:t>
            </a:r>
          </a:p>
          <a:p>
            <a:pPr algn="r" defTabSz="783990" fontAlgn="base">
              <a:spcBef>
                <a:spcPct val="20000"/>
              </a:spcBef>
              <a:spcAft>
                <a:spcPct val="0"/>
              </a:spcAft>
              <a:defRPr/>
            </a:pPr>
            <a:endParaRPr lang="zh-CN" altLang="zh-CN" sz="1100">
              <a:solidFill>
                <a:srgbClr val="FFFFFF"/>
              </a:solidFill>
              <a:latin typeface="FrutigerNext LT Regular" pitchFamily="34" charset="0"/>
              <a:ea typeface="宋体" charset="-122"/>
            </a:endParaRPr>
          </a:p>
          <a:p>
            <a:pPr algn="r" defTabSz="783990" fontAlgn="base">
              <a:spcBef>
                <a:spcPct val="20000"/>
              </a:spcBef>
              <a:spcAft>
                <a:spcPct val="0"/>
              </a:spcAft>
              <a:defRPr/>
            </a:pPr>
            <a:endParaRPr lang="zh-CN" altLang="zh-CN" sz="1100">
              <a:solidFill>
                <a:srgbClr val="FFFFFF"/>
              </a:solidFill>
              <a:latin typeface="FrutigerNext LT Regular" pitchFamily="34" charset="0"/>
              <a:ea typeface="宋体" charset="-122"/>
            </a:endParaRPr>
          </a:p>
          <a:p>
            <a:pPr algn="r" defTabSz="783990" fontAlgn="base">
              <a:spcBef>
                <a:spcPct val="20000"/>
              </a:spcBef>
              <a:spcAft>
                <a:spcPct val="0"/>
              </a:spcAft>
              <a:defRPr/>
            </a:pPr>
            <a:endParaRPr lang="zh-CN" altLang="zh-CN" sz="1100">
              <a:solidFill>
                <a:srgbClr val="FFFFFF"/>
              </a:solidFill>
              <a:latin typeface="FrutigerNext LT Regular" pitchFamily="34" charset="0"/>
              <a:ea typeface="宋体" charset="-122"/>
            </a:endParaRP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Slide text :20-22pt</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Bullets level 2-5:</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 18pt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Color:Black</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Corporate Font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FrutigerNext LT Medium</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Font to be used by customers and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partners :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Arial</a:t>
            </a:r>
          </a:p>
        </p:txBody>
      </p:sp>
      <p:sp>
        <p:nvSpPr>
          <p:cNvPr id="10324" name="Text Box 84"/>
          <p:cNvSpPr txBox="1">
            <a:spLocks noChangeArrowheads="1"/>
          </p:cNvSpPr>
          <p:nvPr/>
        </p:nvSpPr>
        <p:spPr bwMode="auto">
          <a:xfrm>
            <a:off x="12335934" y="57150"/>
            <a:ext cx="1727200" cy="1107996"/>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100">
                <a:solidFill>
                  <a:srgbClr val="FFFFFF"/>
                </a:solidFill>
                <a:latin typeface="FrutigerNext LT Regular" pitchFamily="34" charset="0"/>
                <a:ea typeface="宋体" charset="-122"/>
              </a:rPr>
              <a:t>Top right  corner  for   field-mark, customer or partner logotypes. </a:t>
            </a:r>
          </a:p>
          <a:p>
            <a:pPr fontAlgn="base">
              <a:spcBef>
                <a:spcPct val="0"/>
              </a:spcBef>
              <a:spcAft>
                <a:spcPct val="0"/>
              </a:spcAft>
              <a:defRPr/>
            </a:pPr>
            <a:endParaRPr lang="en-US" altLang="zh-CN" sz="1100">
              <a:solidFill>
                <a:srgbClr val="FFFFFF"/>
              </a:solidFill>
              <a:latin typeface="FrutigerNext LT Regular" pitchFamily="34" charset="0"/>
              <a:ea typeface="宋体" charset="-122"/>
            </a:endParaRPr>
          </a:p>
          <a:p>
            <a:pPr fontAlgn="base">
              <a:spcBef>
                <a:spcPct val="0"/>
              </a:spcBef>
              <a:spcAft>
                <a:spcPct val="0"/>
              </a:spcAft>
              <a:defRPr/>
            </a:pPr>
            <a:r>
              <a:rPr lang="en-US" altLang="zh-CN" sz="1100">
                <a:solidFill>
                  <a:srgbClr val="FFFFFF"/>
                </a:solidFill>
                <a:latin typeface="FrutigerNext LT Regular" pitchFamily="34" charset="0"/>
                <a:ea typeface="宋体" charset="-122"/>
              </a:rPr>
              <a:t>----------------   </a:t>
            </a:r>
          </a:p>
          <a:p>
            <a:pPr fontAlgn="base">
              <a:spcBef>
                <a:spcPct val="0"/>
              </a:spcBef>
              <a:spcAft>
                <a:spcPct val="0"/>
              </a:spcAft>
              <a:defRPr/>
            </a:pPr>
            <a:endParaRPr lang="zh-CN" altLang="en-US" sz="1100">
              <a:solidFill>
                <a:srgbClr val="FFFFFF"/>
              </a:solidFill>
              <a:latin typeface="FrutigerNext LT Regular" pitchFamily="34" charset="0"/>
              <a:ea typeface="宋体" charset="-122"/>
            </a:endParaRPr>
          </a:p>
        </p:txBody>
      </p:sp>
      <p:sp>
        <p:nvSpPr>
          <p:cNvPr id="10325" name="Text Box 85"/>
          <p:cNvSpPr txBox="1">
            <a:spLocks noChangeArrowheads="1"/>
          </p:cNvSpPr>
          <p:nvPr/>
        </p:nvSpPr>
        <p:spPr bwMode="auto">
          <a:xfrm>
            <a:off x="12335934" y="1196976"/>
            <a:ext cx="1727200" cy="1954381"/>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100" dirty="0">
                <a:solidFill>
                  <a:srgbClr val="FFFFFF"/>
                </a:solidFill>
                <a:latin typeface="FrutigerNext LT Regular" pitchFamily="34" charset="0"/>
                <a:ea typeface="宋体" charset="-122"/>
              </a:rPr>
              <a:t>The following nine groups of colors are an example of how our design colors can be used, please take note that you should only use one design color group per slide. </a:t>
            </a:r>
          </a:p>
          <a:p>
            <a:pPr fontAlgn="base">
              <a:spcBef>
                <a:spcPct val="0"/>
              </a:spcBef>
              <a:spcAft>
                <a:spcPct val="0"/>
              </a:spcAft>
              <a:defRPr/>
            </a:pPr>
            <a:r>
              <a:rPr lang="en-US" altLang="zh-CN" sz="1100" dirty="0">
                <a:solidFill>
                  <a:srgbClr val="FFFFFF"/>
                </a:solidFill>
                <a:latin typeface="FrutigerNext LT Regular" pitchFamily="34" charset="0"/>
                <a:ea typeface="宋体" charset="-122"/>
              </a:rPr>
              <a:t> For specific usage details, refer to the “Typesetting Standard”.</a:t>
            </a:r>
          </a:p>
        </p:txBody>
      </p:sp>
    </p:spTree>
    <p:extLst>
      <p:ext uri="{BB962C8B-B14F-4D97-AF65-F5344CB8AC3E}">
        <p14:creationId xmlns:p14="http://schemas.microsoft.com/office/powerpoint/2010/main" val="4120888359"/>
      </p:ext>
    </p:extLst>
  </p:cSld>
  <p:clrMap bg1="lt1" tx1="dk1" bg2="lt2" tx2="dk2" accent1="accent1" accent2="accent2" accent3="accent3" accent4="accent4" accent5="accent5" accent6="accent6" hlink="hlink" folHlink="folHlink"/>
  <p:sldLayoutIdLst>
    <p:sldLayoutId id="214748365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宋体" charset="-122"/>
        </a:defRPr>
      </a:lvl5pPr>
      <a:lvl6pPr marL="45706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1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189"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25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97" indent="-342797" algn="l" rtl="0" eaLnBrk="0" fontAlgn="base" hangingPunct="0">
        <a:lnSpc>
          <a:spcPct val="140000"/>
        </a:lnSpc>
        <a:spcBef>
          <a:spcPct val="0"/>
        </a:spcBef>
        <a:spcAft>
          <a:spcPct val="0"/>
        </a:spcAft>
        <a:buClr>
          <a:srgbClr val="777777"/>
        </a:buClr>
        <a:buSzPct val="60000"/>
        <a:buFont typeface="Wingdings" pitchFamily="2" charset="2"/>
        <a:buChar char="l"/>
        <a:defRPr sz="1999" b="1">
          <a:solidFill>
            <a:schemeClr val="tx1"/>
          </a:solidFill>
          <a:latin typeface="FrutigerNext LT Regular" pitchFamily="34" charset="0"/>
          <a:ea typeface="黑体" pitchFamily="49" charset="-122"/>
          <a:cs typeface="+mn-cs"/>
        </a:defRPr>
      </a:lvl1pPr>
      <a:lvl2pPr marL="742727" indent="-285664"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2657" indent="-22853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720" indent="-228531"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6783" indent="-228531"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3846"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908"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971"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034"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0" name="Picture 104" descr="PPT胶片内页元素-16比9-内页灰条"/>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224588"/>
            <a:ext cx="12187239"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01" descr="图片3副本"/>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9574" y="6387308"/>
            <a:ext cx="1295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8"/>
          <p:cNvSpPr txBox="1">
            <a:spLocks noChangeArrowheads="1"/>
          </p:cNvSpPr>
          <p:nvPr/>
        </p:nvSpPr>
        <p:spPr bwMode="auto">
          <a:xfrm>
            <a:off x="876072" y="6478495"/>
            <a:ext cx="3133288"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09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dirty="0" smtClean="0">
                <a:solidFill>
                  <a:srgbClr val="000000"/>
                </a:solidFill>
                <a:latin typeface="FrutigerNext LT Bold" pitchFamily="34" charset="0"/>
                <a:ea typeface="MS PGothic" pitchFamily="34" charset="-128"/>
              </a:rPr>
              <a:t>HUAWEI TECHNOLOGIES INDIA PVT. LTD.</a:t>
            </a:r>
          </a:p>
        </p:txBody>
      </p:sp>
      <p:sp>
        <p:nvSpPr>
          <p:cNvPr id="8197" name="Rectangle 13"/>
          <p:cNvSpPr>
            <a:spLocks noGrp="1" noChangeArrowheads="1"/>
          </p:cNvSpPr>
          <p:nvPr>
            <p:ph type="title"/>
          </p:nvPr>
        </p:nvSpPr>
        <p:spPr bwMode="auto">
          <a:xfrm>
            <a:off x="876072" y="325440"/>
            <a:ext cx="10439856"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7" name="Rectangle 21"/>
          <p:cNvSpPr>
            <a:spLocks noChangeArrowheads="1"/>
          </p:cNvSpPr>
          <p:nvPr/>
        </p:nvSpPr>
        <p:spPr bwMode="auto">
          <a:xfrm>
            <a:off x="4500592" y="6492832"/>
            <a:ext cx="3020698" cy="153888"/>
          </a:xfrm>
          <a:prstGeom prst="rect">
            <a:avLst/>
          </a:prstGeom>
          <a:noFill/>
          <a:ln w="9525" algn="ctr">
            <a:noFill/>
            <a:miter lim="800000"/>
            <a:headEnd/>
            <a:tailEnd/>
          </a:ln>
          <a:effectLst/>
        </p:spPr>
        <p:txBody>
          <a:bodyPr wrap="none" lIns="80061" tIns="0" rIns="80061" bIns="0">
            <a:spAutoFit/>
          </a:bodyPr>
          <a:lstStyle/>
          <a:p>
            <a:pPr defTabSz="801447" eaLnBrk="0" fontAlgn="base" hangingPunct="0">
              <a:spcBef>
                <a:spcPct val="0"/>
              </a:spcBef>
              <a:spcAft>
                <a:spcPct val="0"/>
              </a:spcAft>
              <a:defRPr/>
            </a:pPr>
            <a:r>
              <a:rPr lang="en-US" altLang="zh-CN" sz="1000" dirty="0" smtClean="0">
                <a:solidFill>
                  <a:srgbClr val="000000"/>
                </a:solidFill>
                <a:latin typeface="FrutigerNext LT Regular" pitchFamily="34" charset="0"/>
                <a:ea typeface="宋体" charset="-122"/>
              </a:rPr>
              <a:t>Huawei proprietary. No spread without permission.</a:t>
            </a:r>
            <a:endParaRPr lang="en-US" altLang="zh-CN" sz="1000" dirty="0">
              <a:solidFill>
                <a:srgbClr val="000000"/>
              </a:solidFill>
              <a:latin typeface="FrutigerNext LT Regular" pitchFamily="34" charset="0"/>
              <a:ea typeface="ＭＳ Ｐゴシック" pitchFamily="34" charset="-128"/>
            </a:endParaRPr>
          </a:p>
        </p:txBody>
      </p:sp>
      <p:sp>
        <p:nvSpPr>
          <p:cNvPr id="8199" name="Rectangle 68"/>
          <p:cNvSpPr>
            <a:spLocks noGrp="1" noChangeArrowheads="1"/>
          </p:cNvSpPr>
          <p:nvPr>
            <p:ph type="body" idx="1"/>
          </p:nvPr>
        </p:nvSpPr>
        <p:spPr bwMode="auto">
          <a:xfrm>
            <a:off x="876071" y="1628777"/>
            <a:ext cx="10439857"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8200" name="Group 88"/>
          <p:cNvGrpSpPr>
            <a:grpSpLocks/>
          </p:cNvGrpSpPr>
          <p:nvPr/>
        </p:nvGrpSpPr>
        <p:grpSpPr bwMode="auto">
          <a:xfrm>
            <a:off x="12433301" y="3832226"/>
            <a:ext cx="1151467"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w="9525">
              <a:noFill/>
              <a:miter lim="800000"/>
              <a:headEnd/>
              <a:tailEnd/>
            </a:ln>
            <a:effectLst/>
          </p:spPr>
          <p:txBody>
            <a:bodyPr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nvGrpSpPr>
            <p:cNvPr id="8206" name="Group 87"/>
            <p:cNvGrpSpPr>
              <a:grpSpLocks/>
            </p:cNvGrpSpPr>
            <p:nvPr userDrawn="1"/>
          </p:nvGrpSpPr>
          <p:grpSpPr bwMode="auto">
            <a:xfrm>
              <a:off x="5941" y="2475"/>
              <a:ext cx="409" cy="1783"/>
              <a:chOff x="5921" y="2387"/>
              <a:chExt cx="409" cy="1783"/>
            </a:xfrm>
          </p:grpSpPr>
          <p:grpSp>
            <p:nvGrpSpPr>
              <p:cNvPr id="8207"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6" name="Rectangle 20"/>
                <p:cNvSpPr>
                  <a:spLocks noChangeAspect="1" noChangeArrowheads="1"/>
                </p:cNvSpPr>
                <p:nvPr userDrawn="1"/>
              </p:nvSpPr>
              <p:spPr bwMode="auto">
                <a:xfrm flipV="1">
                  <a:off x="6127" y="2387"/>
                  <a:ext cx="115" cy="115"/>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08"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2" name="Rectangle 25"/>
                <p:cNvSpPr>
                  <a:spLocks noChangeAspect="1" noChangeArrowheads="1"/>
                </p:cNvSpPr>
                <p:nvPr userDrawn="1"/>
              </p:nvSpPr>
              <p:spPr bwMode="auto">
                <a:xfrm flipV="1">
                  <a:off x="6127" y="2523"/>
                  <a:ext cx="115" cy="115"/>
                </a:xfrm>
                <a:prstGeom prst="rect">
                  <a:avLst/>
                </a:prstGeom>
                <a:solidFill>
                  <a:srgbClr val="99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09"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8" name="Rectangle 30"/>
                <p:cNvSpPr>
                  <a:spLocks noChangeAspect="1" noChangeArrowheads="1"/>
                </p:cNvSpPr>
                <p:nvPr userDrawn="1"/>
              </p:nvSpPr>
              <p:spPr bwMode="auto">
                <a:xfrm flipV="1">
                  <a:off x="6127" y="2659"/>
                  <a:ext cx="115" cy="115"/>
                </a:xfrm>
                <a:prstGeom prst="rect">
                  <a:avLst/>
                </a:prstGeom>
                <a:solidFill>
                  <a:srgbClr val="0099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0"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7" y="2251"/>
                  <a:ext cx="115" cy="119"/>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1"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0" name="Rectangle 40"/>
                <p:cNvSpPr>
                  <a:spLocks noChangeAspect="1" noChangeArrowheads="1"/>
                </p:cNvSpPr>
                <p:nvPr userDrawn="1"/>
              </p:nvSpPr>
              <p:spPr bwMode="auto">
                <a:xfrm flipV="1">
                  <a:off x="6127" y="2886"/>
                  <a:ext cx="115" cy="115"/>
                </a:xfrm>
                <a:prstGeom prst="rect">
                  <a:avLst/>
                </a:prstGeom>
                <a:solidFill>
                  <a:srgbClr val="FFCC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2"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6" name="Rectangle 45"/>
                <p:cNvSpPr>
                  <a:spLocks noChangeAspect="1" noChangeArrowheads="1"/>
                </p:cNvSpPr>
                <p:nvPr userDrawn="1"/>
              </p:nvSpPr>
              <p:spPr bwMode="auto">
                <a:xfrm flipV="1">
                  <a:off x="6127" y="3022"/>
                  <a:ext cx="115" cy="115"/>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3"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2" name="Rectangle 50"/>
                <p:cNvSpPr>
                  <a:spLocks noChangeAspect="1" noChangeArrowheads="1"/>
                </p:cNvSpPr>
                <p:nvPr userDrawn="1"/>
              </p:nvSpPr>
              <p:spPr bwMode="auto">
                <a:xfrm flipV="1">
                  <a:off x="6127" y="3158"/>
                  <a:ext cx="115" cy="115"/>
                </a:xfrm>
                <a:prstGeom prst="rect">
                  <a:avLst/>
                </a:prstGeom>
                <a:solidFill>
                  <a:srgbClr val="CCFF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4"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8" name="Rectangle 55"/>
                <p:cNvSpPr>
                  <a:spLocks noChangeAspect="1" noChangeArrowheads="1"/>
                </p:cNvSpPr>
                <p:nvPr userDrawn="1"/>
              </p:nvSpPr>
              <p:spPr bwMode="auto">
                <a:xfrm flipV="1">
                  <a:off x="6127" y="3385"/>
                  <a:ext cx="115" cy="115"/>
                </a:xfrm>
                <a:prstGeom prst="rect">
                  <a:avLst/>
                </a:prstGeom>
                <a:solidFill>
                  <a:srgbClr val="FFCC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5"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4" name="Rectangle 60"/>
                <p:cNvSpPr>
                  <a:spLocks noChangeAspect="1" noChangeArrowheads="1"/>
                </p:cNvSpPr>
                <p:nvPr userDrawn="1"/>
              </p:nvSpPr>
              <p:spPr bwMode="auto">
                <a:xfrm flipV="1">
                  <a:off x="6127" y="3521"/>
                  <a:ext cx="115" cy="115"/>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6"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0" name="Rectangle 65"/>
                <p:cNvSpPr>
                  <a:spLocks noChangeAspect="1" noChangeArrowheads="1"/>
                </p:cNvSpPr>
                <p:nvPr userDrawn="1"/>
              </p:nvSpPr>
              <p:spPr bwMode="auto">
                <a:xfrm flipV="1">
                  <a:off x="6127" y="3657"/>
                  <a:ext cx="115" cy="115"/>
                </a:xfrm>
                <a:prstGeom prst="rect">
                  <a:avLst/>
                </a:prstGeom>
                <a:solidFill>
                  <a:srgbClr val="CCFF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7"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6" name="Rectangle 70"/>
                <p:cNvSpPr>
                  <a:spLocks noChangeAspect="1" noChangeArrowheads="1"/>
                </p:cNvSpPr>
                <p:nvPr userDrawn="1"/>
              </p:nvSpPr>
              <p:spPr bwMode="auto">
                <a:xfrm flipV="1">
                  <a:off x="6127" y="3884"/>
                  <a:ext cx="115" cy="115"/>
                </a:xfrm>
                <a:prstGeom prst="rect">
                  <a:avLst/>
                </a:prstGeom>
                <a:solidFill>
                  <a:srgbClr val="FFCC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8"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2" name="Rectangle 75"/>
                <p:cNvSpPr>
                  <a:spLocks noChangeAspect="1" noChangeArrowheads="1"/>
                </p:cNvSpPr>
                <p:nvPr userDrawn="1"/>
              </p:nvSpPr>
              <p:spPr bwMode="auto">
                <a:xfrm flipV="1">
                  <a:off x="6127" y="4026"/>
                  <a:ext cx="115" cy="115"/>
                </a:xfrm>
                <a:prstGeom prst="rect">
                  <a:avLst/>
                </a:prstGeom>
                <a:solidFill>
                  <a:srgbClr val="99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nvGrpSpPr>
              <p:cNvPr id="8219"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68" name="Rectangle 80"/>
                <p:cNvSpPr>
                  <a:spLocks noChangeAspect="1" noChangeArrowheads="1"/>
                </p:cNvSpPr>
                <p:nvPr userDrawn="1"/>
              </p:nvSpPr>
              <p:spPr bwMode="auto">
                <a:xfrm flipV="1">
                  <a:off x="6127" y="4167"/>
                  <a:ext cx="115" cy="115"/>
                </a:xfrm>
                <a:prstGeom prst="rect">
                  <a:avLst/>
                </a:prstGeom>
                <a:solidFill>
                  <a:schemeClr val="accent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rot="10800000" wrap="none" anchor="ctr"/>
                <a:lstStyle/>
                <a:p>
                  <a:pPr fontAlgn="base">
                    <a:spcBef>
                      <a:spcPct val="0"/>
                    </a:spcBef>
                    <a:spcAft>
                      <a:spcPct val="0"/>
                    </a:spcAft>
                    <a:defRPr/>
                  </a:pPr>
                  <a:endParaRPr lang="zh-CN" altLang="en-US" sz="1799">
                    <a:solidFill>
                      <a:srgbClr val="000000"/>
                    </a:solidFill>
                    <a:latin typeface="Calibri" pitchFamily="34" charset="0"/>
                    <a:ea typeface="宋体" charset="-122"/>
                  </a:endParaRPr>
                </a:p>
              </p:txBody>
            </p:sp>
          </p:grpSp>
        </p:grpSp>
      </p:grpSp>
      <p:sp>
        <p:nvSpPr>
          <p:cNvPr id="6149" name="Rectangle 5"/>
          <p:cNvSpPr>
            <a:spLocks noChangeArrowheads="1"/>
          </p:cNvSpPr>
          <p:nvPr/>
        </p:nvSpPr>
        <p:spPr bwMode="auto">
          <a:xfrm>
            <a:off x="8481484" y="6478496"/>
            <a:ext cx="2796116" cy="455613"/>
          </a:xfrm>
          <a:prstGeom prst="rect">
            <a:avLst/>
          </a:prstGeom>
          <a:noFill/>
          <a:ln w="9525">
            <a:noFill/>
            <a:miter lim="800000"/>
            <a:headEnd/>
            <a:tailEnd/>
          </a:ln>
        </p:spPr>
        <p:txBody>
          <a:bodyPr lIns="0" tIns="0" rIns="0" bIns="0"/>
          <a:lstStyle/>
          <a:p>
            <a:pPr eaLnBrk="0" fontAlgn="base" hangingPunct="0">
              <a:lnSpc>
                <a:spcPct val="85000"/>
              </a:lnSpc>
              <a:spcBef>
                <a:spcPct val="0"/>
              </a:spcBef>
              <a:spcAft>
                <a:spcPct val="0"/>
              </a:spcAft>
              <a:defRPr/>
            </a:pPr>
            <a:r>
              <a:rPr lang="de-DE" altLang="zh-CN" sz="1200" dirty="0">
                <a:solidFill>
                  <a:srgbClr val="000000"/>
                </a:solidFill>
                <a:latin typeface="FrutigerNext LT Bold" pitchFamily="34" charset="0"/>
                <a:ea typeface="ＭＳ Ｐゴシック" pitchFamily="34" charset="-128"/>
              </a:rPr>
              <a:t>Page </a:t>
            </a:r>
            <a:fld id="{D6D007F3-B8DC-498C-AC9F-D012DFD26BD4}" type="slidenum">
              <a:rPr lang="de-DE" altLang="zh-CN" sz="1200">
                <a:solidFill>
                  <a:srgbClr val="000000"/>
                </a:solidFill>
                <a:latin typeface="FrutigerNext LT Bold" pitchFamily="34" charset="0"/>
                <a:ea typeface="ＭＳ Ｐゴシック" pitchFamily="34" charset="-128"/>
              </a:rPr>
              <a:pPr eaLnBrk="0" fontAlgn="base" hangingPunct="0">
                <a:lnSpc>
                  <a:spcPct val="85000"/>
                </a:lnSpc>
                <a:spcBef>
                  <a:spcPct val="0"/>
                </a:spcBef>
                <a:spcAft>
                  <a:spcPct val="0"/>
                </a:spcAft>
                <a:defRPr/>
              </a:pPr>
              <a:t>‹#›</a:t>
            </a:fld>
            <a:endParaRPr lang="en-GB" altLang="zh-CN" sz="1200" dirty="0">
              <a:solidFill>
                <a:srgbClr val="000000"/>
              </a:solidFill>
              <a:latin typeface="FrutigerNext LT Bold" pitchFamily="34" charset="0"/>
              <a:ea typeface="ＭＳ Ｐゴシック" pitchFamily="34" charset="-128"/>
            </a:endParaRPr>
          </a:p>
        </p:txBody>
      </p:sp>
      <p:sp>
        <p:nvSpPr>
          <p:cNvPr id="10321" name="Text Box 81"/>
          <p:cNvSpPr txBox="1">
            <a:spLocks noChangeArrowheads="1"/>
          </p:cNvSpPr>
          <p:nvPr/>
        </p:nvSpPr>
        <p:spPr bwMode="auto">
          <a:xfrm>
            <a:off x="-3845984" y="1330327"/>
            <a:ext cx="3702051" cy="3876675"/>
          </a:xfrm>
          <a:prstGeom prst="rect">
            <a:avLst/>
          </a:prstGeom>
          <a:noFill/>
          <a:ln w="9525" algn="ctr">
            <a:noFill/>
            <a:miter lim="800000"/>
            <a:headEnd/>
            <a:tailEnd/>
          </a:ln>
          <a:effectLst/>
        </p:spPr>
        <p:txBody>
          <a:bodyPr lIns="78325" tIns="39162" rIns="78325" bIns="39162">
            <a:spAutoFit/>
          </a:bodyPr>
          <a:lstStyle/>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Slide title :32-35pt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Color: R153 G0 B0</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Corporate Font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FrutigerNext LT Medium</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Font to be used by customers and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partners :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Arial</a:t>
            </a:r>
          </a:p>
          <a:p>
            <a:pPr algn="r" defTabSz="783990" fontAlgn="base">
              <a:spcBef>
                <a:spcPct val="20000"/>
              </a:spcBef>
              <a:spcAft>
                <a:spcPct val="0"/>
              </a:spcAft>
              <a:defRPr/>
            </a:pPr>
            <a:endParaRPr lang="zh-CN" altLang="zh-CN" sz="1100">
              <a:solidFill>
                <a:srgbClr val="FFFFFF"/>
              </a:solidFill>
              <a:latin typeface="FrutigerNext LT Regular" pitchFamily="34" charset="0"/>
              <a:ea typeface="宋体" charset="-122"/>
            </a:endParaRPr>
          </a:p>
          <a:p>
            <a:pPr algn="r" defTabSz="783990" fontAlgn="base">
              <a:spcBef>
                <a:spcPct val="20000"/>
              </a:spcBef>
              <a:spcAft>
                <a:spcPct val="0"/>
              </a:spcAft>
              <a:defRPr/>
            </a:pPr>
            <a:endParaRPr lang="zh-CN" altLang="zh-CN" sz="1100">
              <a:solidFill>
                <a:srgbClr val="FFFFFF"/>
              </a:solidFill>
              <a:latin typeface="FrutigerNext LT Regular" pitchFamily="34" charset="0"/>
              <a:ea typeface="宋体" charset="-122"/>
            </a:endParaRPr>
          </a:p>
          <a:p>
            <a:pPr algn="r" defTabSz="783990" fontAlgn="base">
              <a:spcBef>
                <a:spcPct val="20000"/>
              </a:spcBef>
              <a:spcAft>
                <a:spcPct val="0"/>
              </a:spcAft>
              <a:defRPr/>
            </a:pPr>
            <a:endParaRPr lang="zh-CN" altLang="zh-CN" sz="1100">
              <a:solidFill>
                <a:srgbClr val="FFFFFF"/>
              </a:solidFill>
              <a:latin typeface="FrutigerNext LT Regular" pitchFamily="34" charset="0"/>
              <a:ea typeface="宋体" charset="-122"/>
            </a:endParaRP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Slide text :20-22pt</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Bullets level 2-5:</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 18pt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Color:Black</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Corporate Font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FrutigerNext LT Medium</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Font to be used by customers and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partners : </a:t>
            </a:r>
          </a:p>
          <a:p>
            <a:pPr algn="r" defTabSz="783990" fontAlgn="base">
              <a:spcBef>
                <a:spcPct val="20000"/>
              </a:spcBef>
              <a:spcAft>
                <a:spcPct val="0"/>
              </a:spcAft>
              <a:defRPr/>
            </a:pPr>
            <a:r>
              <a:rPr lang="zh-CN" altLang="zh-CN" sz="1100">
                <a:solidFill>
                  <a:srgbClr val="FFFFFF"/>
                </a:solidFill>
                <a:latin typeface="FrutigerNext LT Regular" pitchFamily="34" charset="0"/>
                <a:ea typeface="宋体" charset="-122"/>
              </a:rPr>
              <a:t>Arial</a:t>
            </a:r>
          </a:p>
        </p:txBody>
      </p:sp>
      <p:sp>
        <p:nvSpPr>
          <p:cNvPr id="10324" name="Text Box 84"/>
          <p:cNvSpPr txBox="1">
            <a:spLocks noChangeArrowheads="1"/>
          </p:cNvSpPr>
          <p:nvPr/>
        </p:nvSpPr>
        <p:spPr bwMode="auto">
          <a:xfrm>
            <a:off x="12335934" y="57150"/>
            <a:ext cx="1727200" cy="1107996"/>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100">
                <a:solidFill>
                  <a:srgbClr val="FFFFFF"/>
                </a:solidFill>
                <a:latin typeface="FrutigerNext LT Regular" pitchFamily="34" charset="0"/>
                <a:ea typeface="宋体" charset="-122"/>
              </a:rPr>
              <a:t>Top right  corner  for   field-mark, customer or partner logotypes. </a:t>
            </a:r>
          </a:p>
          <a:p>
            <a:pPr fontAlgn="base">
              <a:spcBef>
                <a:spcPct val="0"/>
              </a:spcBef>
              <a:spcAft>
                <a:spcPct val="0"/>
              </a:spcAft>
              <a:defRPr/>
            </a:pPr>
            <a:endParaRPr lang="en-US" altLang="zh-CN" sz="1100">
              <a:solidFill>
                <a:srgbClr val="FFFFFF"/>
              </a:solidFill>
              <a:latin typeface="FrutigerNext LT Regular" pitchFamily="34" charset="0"/>
              <a:ea typeface="宋体" charset="-122"/>
            </a:endParaRPr>
          </a:p>
          <a:p>
            <a:pPr fontAlgn="base">
              <a:spcBef>
                <a:spcPct val="0"/>
              </a:spcBef>
              <a:spcAft>
                <a:spcPct val="0"/>
              </a:spcAft>
              <a:defRPr/>
            </a:pPr>
            <a:r>
              <a:rPr lang="en-US" altLang="zh-CN" sz="1100">
                <a:solidFill>
                  <a:srgbClr val="FFFFFF"/>
                </a:solidFill>
                <a:latin typeface="FrutigerNext LT Regular" pitchFamily="34" charset="0"/>
                <a:ea typeface="宋体" charset="-122"/>
              </a:rPr>
              <a:t>----------------   </a:t>
            </a:r>
          </a:p>
          <a:p>
            <a:pPr fontAlgn="base">
              <a:spcBef>
                <a:spcPct val="0"/>
              </a:spcBef>
              <a:spcAft>
                <a:spcPct val="0"/>
              </a:spcAft>
              <a:defRPr/>
            </a:pPr>
            <a:endParaRPr lang="zh-CN" altLang="en-US" sz="1100">
              <a:solidFill>
                <a:srgbClr val="FFFFFF"/>
              </a:solidFill>
              <a:latin typeface="FrutigerNext LT Regular" pitchFamily="34" charset="0"/>
              <a:ea typeface="宋体" charset="-122"/>
            </a:endParaRPr>
          </a:p>
        </p:txBody>
      </p:sp>
      <p:sp>
        <p:nvSpPr>
          <p:cNvPr id="10325" name="Text Box 85"/>
          <p:cNvSpPr txBox="1">
            <a:spLocks noChangeArrowheads="1"/>
          </p:cNvSpPr>
          <p:nvPr/>
        </p:nvSpPr>
        <p:spPr bwMode="auto">
          <a:xfrm>
            <a:off x="12335934" y="1196976"/>
            <a:ext cx="1727200" cy="1954381"/>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100" dirty="0">
                <a:solidFill>
                  <a:srgbClr val="FFFFFF"/>
                </a:solidFill>
                <a:latin typeface="FrutigerNext LT Regular" pitchFamily="34" charset="0"/>
                <a:ea typeface="宋体" charset="-122"/>
              </a:rPr>
              <a:t>The following nine groups of colors are an example of how our design colors can be used, please take note that you should only use one design color group per slide. </a:t>
            </a:r>
          </a:p>
          <a:p>
            <a:pPr fontAlgn="base">
              <a:spcBef>
                <a:spcPct val="0"/>
              </a:spcBef>
              <a:spcAft>
                <a:spcPct val="0"/>
              </a:spcAft>
              <a:defRPr/>
            </a:pPr>
            <a:r>
              <a:rPr lang="en-US" altLang="zh-CN" sz="1100" dirty="0">
                <a:solidFill>
                  <a:srgbClr val="FFFFFF"/>
                </a:solidFill>
                <a:latin typeface="FrutigerNext LT Regular" pitchFamily="34" charset="0"/>
                <a:ea typeface="宋体" charset="-122"/>
              </a:rPr>
              <a:t> For specific usage details, refer to the “Typesetting Standard”.</a:t>
            </a:r>
          </a:p>
        </p:txBody>
      </p:sp>
    </p:spTree>
    <p:extLst>
      <p:ext uri="{BB962C8B-B14F-4D97-AF65-F5344CB8AC3E}">
        <p14:creationId xmlns:p14="http://schemas.microsoft.com/office/powerpoint/2010/main" val="1976170330"/>
      </p:ext>
    </p:extLst>
  </p:cSld>
  <p:clrMap bg1="lt1" tx1="dk1" bg2="lt2" tx2="dk2" accent1="accent1" accent2="accent2" accent3="accent3" accent4="accent4" accent5="accent5" accent6="accent6" hlink="hlink" folHlink="folHlink"/>
  <p:sldLayoutIdLst>
    <p:sldLayoutId id="214748365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FrutigerNext LT Medium" pitchFamily="34" charset="0"/>
          <a:ea typeface="黑体" pitchFamily="49" charset="-122"/>
          <a:cs typeface="宋体" charset="-122"/>
        </a:defRPr>
      </a:lvl5pPr>
      <a:lvl6pPr marL="45706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1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189"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25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97" indent="-342797" algn="l" rtl="0" eaLnBrk="0" fontAlgn="base" hangingPunct="0">
        <a:lnSpc>
          <a:spcPct val="140000"/>
        </a:lnSpc>
        <a:spcBef>
          <a:spcPct val="0"/>
        </a:spcBef>
        <a:spcAft>
          <a:spcPct val="0"/>
        </a:spcAft>
        <a:buClr>
          <a:srgbClr val="777777"/>
        </a:buClr>
        <a:buSzPct val="60000"/>
        <a:buFont typeface="Wingdings" pitchFamily="2" charset="2"/>
        <a:buChar char="l"/>
        <a:defRPr sz="1999" b="1">
          <a:solidFill>
            <a:schemeClr val="tx1"/>
          </a:solidFill>
          <a:latin typeface="FrutigerNext LT Regular" pitchFamily="34" charset="0"/>
          <a:ea typeface="黑体" pitchFamily="49" charset="-122"/>
          <a:cs typeface="+mn-cs"/>
        </a:defRPr>
      </a:lvl1pPr>
      <a:lvl2pPr marL="742727" indent="-285664"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2657" indent="-228531"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599720" indent="-228531"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6783" indent="-228531"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3846"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908"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971"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034" indent="-228531"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45.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20.png"/><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jpeg"/><Relationship Id="rId5" Type="http://schemas.openxmlformats.org/officeDocument/2006/relationships/image" Target="../media/image19.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5324" y="2607006"/>
            <a:ext cx="9297087" cy="821994"/>
          </a:xfrm>
        </p:spPr>
        <p:txBody>
          <a:bodyPr/>
          <a:lstStyle/>
          <a:p>
            <a:r>
              <a:rPr lang="en-US" altLang="zh-CN" sz="4000" dirty="0"/>
              <a:t>Data Analysis across Disparate Data Sources</a:t>
            </a:r>
            <a:endParaRPr lang="zh-CN" altLang="en-US" sz="4000" dirty="0"/>
          </a:p>
        </p:txBody>
      </p:sp>
    </p:spTree>
    <p:extLst>
      <p:ext uri="{BB962C8B-B14F-4D97-AF65-F5344CB8AC3E}">
        <p14:creationId xmlns:p14="http://schemas.microsoft.com/office/powerpoint/2010/main" val="3596312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占位符 60"/>
          <p:cNvSpPr>
            <a:spLocks noGrp="1"/>
          </p:cNvSpPr>
          <p:nvPr>
            <p:ph type="body" idx="1"/>
          </p:nvPr>
        </p:nvSpPr>
        <p:spPr>
          <a:xfrm>
            <a:off x="938213" y="791886"/>
            <a:ext cx="11129740" cy="480131"/>
          </a:xfrm>
        </p:spPr>
        <p:txBody>
          <a:bodyPr/>
          <a:lstStyle/>
          <a:p>
            <a:r>
              <a:rPr lang="en-US" altLang="zh-CN" dirty="0"/>
              <a:t>Convergent analysis: cross-DC joint query, enhanced data analysis </a:t>
            </a:r>
            <a:r>
              <a:rPr lang="en-US" altLang="zh-CN" dirty="0" smtClean="0"/>
              <a:t>capability</a:t>
            </a:r>
            <a:endParaRPr lang="en-US" altLang="zh-CN" dirty="0"/>
          </a:p>
        </p:txBody>
      </p:sp>
      <p:sp>
        <p:nvSpPr>
          <p:cNvPr id="121" name="内容占位符 4"/>
          <p:cNvSpPr txBox="1"/>
          <p:nvPr/>
        </p:nvSpPr>
        <p:spPr>
          <a:xfrm>
            <a:off x="6555633" y="2113778"/>
            <a:ext cx="4934981" cy="1742822"/>
          </a:xfrm>
          <a:prstGeom prst="rect">
            <a:avLst/>
          </a:prstGeom>
          <a:ln>
            <a:solidFill>
              <a:srgbClr val="575756"/>
            </a:solidFill>
          </a:ln>
        </p:spPr>
        <p:txBody>
          <a:bodyPr lIns="0" tIns="0" rIns="0" bIns="0" anchor="t">
            <a:noAutofit/>
          </a:bodyPr>
          <a:lstStyle>
            <a:lvl1pPr marL="0" indent="0" algn="l" defTabSz="1187323" rtl="0" eaLnBrk="1" latinLnBrk="0" hangingPunct="1">
              <a:lnSpc>
                <a:spcPts val="3429"/>
              </a:lnSpc>
              <a:spcBef>
                <a:spcPct val="0"/>
              </a:spcBef>
              <a:buFont typeface="Arial" panose="020B0604020202020204" pitchFamily="34" charset="0"/>
              <a:buNone/>
              <a:defRPr sz="3199" kern="1200" baseline="0">
                <a:solidFill>
                  <a:schemeClr val="tx1"/>
                </a:solidFill>
                <a:latin typeface="Microsoft YaHei" panose="020B0503020204020204" pitchFamily="34" charset="-122"/>
                <a:ea typeface="Microsoft YaHei" panose="020B0503020204020204" pitchFamily="34" charset="-122"/>
                <a:cs typeface="+mn-cs"/>
              </a:defRPr>
            </a:lvl1pPr>
            <a:lvl2pPr marL="593662" indent="0" algn="ctr"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2pPr>
            <a:lvl3pPr marL="1187323" indent="0" algn="ctr"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3pPr>
            <a:lvl4pPr marL="1780986"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4pPr>
            <a:lvl5pPr marL="2374648"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5pPr>
            <a:lvl6pPr marL="2968309"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6pPr>
            <a:lvl7pPr marL="3561971"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7pPr>
            <a:lvl8pPr marL="4155634"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8pPr>
            <a:lvl9pPr marL="4749295"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9pPr>
          </a:lstStyle>
          <a:p>
            <a:pPr marL="171381" indent="-171381">
              <a:lnSpc>
                <a:spcPct val="100000"/>
              </a:lnSpc>
              <a:buFont typeface="Wingdings" pitchFamily="2" charset="2"/>
              <a:buChar char="l"/>
            </a:pPr>
            <a:r>
              <a:rPr lang="zh-CN" altLang="en-US" sz="1200" b="1" dirty="0" smtClean="0">
                <a:latin typeface="Calibri" panose="020F0502020204030204" pitchFamily="34" charset="0"/>
                <a:ea typeface="微软雅黑" panose="020B0503020204020204" pitchFamily="34" charset="-122"/>
                <a:cs typeface="Calibri" panose="020F0502020204030204" pitchFamily="34" charset="0"/>
              </a:rPr>
              <a:t>Data volume expansion leads to hierarchical and decentralized data storage: There are over 3000 types of data in 21 cities and cities across the province. The total amount of data accessed every day is greater than or equal to 200 TB</a:t>
            </a:r>
            <a:endParaRPr lang="en-US" altLang="zh-CN" sz="1200" b="1" dirty="0" smtClean="0">
              <a:latin typeface="Calibri" panose="020F0502020204030204" pitchFamily="34" charset="0"/>
              <a:ea typeface="微软雅黑" panose="020B0503020204020204" pitchFamily="34" charset="-122"/>
              <a:cs typeface="Calibri" panose="020F0502020204030204" pitchFamily="34" charset="0"/>
            </a:endParaRPr>
          </a:p>
          <a:p>
            <a:pPr marL="171381" indent="-171381">
              <a:lnSpc>
                <a:spcPct val="100000"/>
              </a:lnSpc>
              <a:buFont typeface="Wingdings" pitchFamily="2" charset="2"/>
              <a:buChar char="l"/>
            </a:pPr>
            <a:endParaRPr lang="en-US" altLang="zh-CN" sz="1200" dirty="0" smtClean="0">
              <a:latin typeface="Calibri" panose="020F0502020204030204" pitchFamily="34" charset="0"/>
              <a:ea typeface="微软雅黑" panose="020B0503020204020204" pitchFamily="34" charset="-122"/>
              <a:cs typeface="Calibri" panose="020F0502020204030204" pitchFamily="34" charset="0"/>
            </a:endParaRPr>
          </a:p>
          <a:p>
            <a:pPr marL="171381" indent="-171381">
              <a:lnSpc>
                <a:spcPct val="100000"/>
              </a:lnSpc>
              <a:buFont typeface="Wingdings" pitchFamily="2" charset="2"/>
              <a:buChar char="l"/>
            </a:pPr>
            <a:r>
              <a:rPr lang="zh-CN" altLang="en-US" sz="1200" b="1" dirty="0" smtClean="0">
                <a:latin typeface="Calibri" panose="020F0502020204030204" pitchFamily="34" charset="0"/>
                <a:ea typeface="微软雅黑" panose="020B0503020204020204" pitchFamily="34" charset="-122"/>
                <a:cs typeface="Calibri" panose="020F0502020204030204" pitchFamily="34" charset="0"/>
              </a:rPr>
              <a:t>The cross-region analysis efficiency of target audience analysis is low. Manually extract data in batches to the provincial center (every day), which is inefficient and takes a long time to analyze data. If a large amount of data is queried, you need to travel to the local office for processing</a:t>
            </a:r>
            <a:endParaRPr lang="en-US" altLang="zh-CN" sz="1200" dirty="0">
              <a:latin typeface="Calibri" panose="020F0502020204030204" pitchFamily="34" charset="0"/>
              <a:ea typeface="微软雅黑" panose="020B0503020204020204" pitchFamily="34" charset="-122"/>
              <a:cs typeface="Calibri" panose="020F0502020204030204" pitchFamily="34" charset="0"/>
            </a:endParaRPr>
          </a:p>
        </p:txBody>
      </p:sp>
      <p:sp>
        <p:nvSpPr>
          <p:cNvPr id="122" name="内容占位符 4"/>
          <p:cNvSpPr txBox="1"/>
          <p:nvPr/>
        </p:nvSpPr>
        <p:spPr>
          <a:xfrm>
            <a:off x="6555633" y="4453716"/>
            <a:ext cx="4937611" cy="1284831"/>
          </a:xfrm>
          <a:prstGeom prst="rect">
            <a:avLst/>
          </a:prstGeom>
          <a:ln>
            <a:solidFill>
              <a:srgbClr val="575756"/>
            </a:solidFill>
          </a:ln>
        </p:spPr>
        <p:txBody>
          <a:bodyPr lIns="0" tIns="0" rIns="0" bIns="0" anchor="t">
            <a:noAutofit/>
          </a:bodyPr>
          <a:lstStyle>
            <a:lvl1pPr marL="0" indent="0" algn="l" defTabSz="1187323" rtl="0" eaLnBrk="1" latinLnBrk="0" hangingPunct="1">
              <a:lnSpc>
                <a:spcPts val="3429"/>
              </a:lnSpc>
              <a:spcBef>
                <a:spcPct val="0"/>
              </a:spcBef>
              <a:buFont typeface="Arial" panose="020B0604020202020204" pitchFamily="34" charset="0"/>
              <a:buNone/>
              <a:defRPr sz="3199" kern="1200" baseline="0">
                <a:solidFill>
                  <a:schemeClr val="tx1"/>
                </a:solidFill>
                <a:latin typeface="Microsoft YaHei" panose="020B0503020204020204" pitchFamily="34" charset="-122"/>
                <a:ea typeface="Microsoft YaHei" panose="020B0503020204020204" pitchFamily="34" charset="-122"/>
                <a:cs typeface="+mn-cs"/>
              </a:defRPr>
            </a:lvl1pPr>
            <a:lvl2pPr marL="593662" indent="0" algn="ctr"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2pPr>
            <a:lvl3pPr marL="1187323" indent="0" algn="ctr"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3pPr>
            <a:lvl4pPr marL="1780986"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4pPr>
            <a:lvl5pPr marL="2374648"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5pPr>
            <a:lvl6pPr marL="2968309"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6pPr>
            <a:lvl7pPr marL="3561971"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7pPr>
            <a:lvl8pPr marL="4155634"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8pPr>
            <a:lvl9pPr marL="4749295" indent="0" algn="ctr" defTabSz="1187323" rtl="0" eaLnBrk="1" latinLnBrk="0" hangingPunct="1">
              <a:lnSpc>
                <a:spcPct val="90000"/>
              </a:lnSpc>
              <a:spcBef>
                <a:spcPts val="650"/>
              </a:spcBef>
              <a:buFont typeface="Arial" panose="020B0604020202020204" pitchFamily="34" charset="0"/>
              <a:buNone/>
              <a:defRPr sz="2078" kern="1200">
                <a:solidFill>
                  <a:schemeClr val="tx1"/>
                </a:solidFill>
                <a:latin typeface="+mn-lt"/>
                <a:ea typeface="+mn-ea"/>
                <a:cs typeface="+mn-cs"/>
              </a:defRPr>
            </a:lvl9pPr>
          </a:lstStyle>
          <a:p>
            <a:pPr marL="177729" indent="-177729" defTabSz="1218784">
              <a:lnSpc>
                <a:spcPct val="100000"/>
              </a:lnSpc>
              <a:buFont typeface="Wingdings" pitchFamily="2" charset="2"/>
              <a:buChar char="l"/>
              <a:defRPr sz="1800">
                <a:solidFill>
                  <a:srgbClr val="000000"/>
                </a:solidFill>
                <a:effectLst/>
                <a:uFillTx/>
              </a:defRPr>
            </a:pPr>
            <a:r>
              <a:rPr lang="zh-CN" altLang="en-US" sz="1200" kern="0" dirty="0" smtClean="0">
                <a:solidFill>
                  <a:srgbClr val="000000">
                    <a:lumMod val="75000"/>
                  </a:srgbClr>
                </a:solidFill>
                <a:uFill>
                  <a:solidFill>
                    <a:srgbClr val="EBEBEB"/>
                  </a:solidFill>
                </a:uFill>
                <a:latin typeface="Calibri" panose="020F0502020204030204" pitchFamily="34" charset="0"/>
                <a:ea typeface="Microsoft YaHei"/>
                <a:cs typeface="Calibri" panose="020F0502020204030204" pitchFamily="34" charset="0"/>
                <a:sym typeface="Microsoft YaHei"/>
              </a:rPr>
              <a:t>Streamline data access in remote data centers. Cross-DC data query does not require a business trip to the local area</a:t>
            </a:r>
            <a:endParaRPr lang="en-US" altLang="zh-CN" sz="1200" kern="0" dirty="0" smtClean="0">
              <a:solidFill>
                <a:srgbClr val="000000">
                  <a:lumMod val="75000"/>
                </a:srgbClr>
              </a:solidFill>
              <a:uFill>
                <a:solidFill>
                  <a:srgbClr val="EBEBEB"/>
                </a:solidFill>
              </a:uFill>
              <a:latin typeface="Calibri" panose="020F0502020204030204" pitchFamily="34" charset="0"/>
              <a:ea typeface="Microsoft YaHei"/>
              <a:cs typeface="Calibri" panose="020F0502020204030204" pitchFamily="34" charset="0"/>
              <a:sym typeface="Microsoft YaHei"/>
            </a:endParaRPr>
          </a:p>
          <a:p>
            <a:pPr marL="177729" indent="-177729" defTabSz="1218784">
              <a:lnSpc>
                <a:spcPct val="100000"/>
              </a:lnSpc>
              <a:buFont typeface="Wingdings" pitchFamily="2" charset="2"/>
              <a:buChar char="l"/>
              <a:defRPr sz="1800">
                <a:solidFill>
                  <a:srgbClr val="000000"/>
                </a:solidFill>
                <a:effectLst/>
                <a:uFillTx/>
              </a:defRPr>
            </a:pPr>
            <a:endParaRPr lang="en-US" altLang="zh-CN" sz="1200" b="1" kern="0" dirty="0" smtClean="0">
              <a:solidFill>
                <a:srgbClr val="FF0000"/>
              </a:solidFill>
              <a:uFill>
                <a:solidFill>
                  <a:srgbClr val="EBEBEB"/>
                </a:solidFill>
              </a:uFill>
              <a:latin typeface="Calibri" panose="020F0502020204030204" pitchFamily="34" charset="0"/>
              <a:ea typeface="Microsoft YaHei"/>
              <a:cs typeface="Calibri" panose="020F0502020204030204" pitchFamily="34" charset="0"/>
              <a:sym typeface="Microsoft YaHei"/>
            </a:endParaRPr>
          </a:p>
          <a:p>
            <a:pPr marL="177729" indent="-177729" defTabSz="1218784">
              <a:lnSpc>
                <a:spcPct val="100000"/>
              </a:lnSpc>
              <a:buFont typeface="Wingdings" pitchFamily="2" charset="2"/>
              <a:buChar char="l"/>
              <a:defRPr sz="1800">
                <a:solidFill>
                  <a:srgbClr val="000000"/>
                </a:solidFill>
                <a:effectLst/>
                <a:uFillTx/>
              </a:defRPr>
            </a:pPr>
            <a:r>
              <a:rPr lang="zh-CN" altLang="en-US" sz="1200" kern="0" dirty="0" smtClean="0">
                <a:solidFill>
                  <a:srgbClr val="000000">
                    <a:lumMod val="75000"/>
                  </a:srgbClr>
                </a:solidFill>
                <a:uFill>
                  <a:solidFill>
                    <a:srgbClr val="EBEBEB"/>
                  </a:solidFill>
                </a:uFill>
                <a:latin typeface="Calibri" panose="020F0502020204030204" pitchFamily="34" charset="0"/>
                <a:ea typeface="Microsoft YaHei"/>
                <a:cs typeface="Calibri" panose="020F0502020204030204" pitchFamily="34" charset="0"/>
                <a:sym typeface="Microsoft YaHei"/>
              </a:rPr>
              <a:t>Only filtered data is transmitted across clusters, saving network bandwidth. The cross-DC data analysis duration is shortened from days to minutes</a:t>
            </a:r>
            <a:endParaRPr lang="en-US" altLang="zh-CN" sz="1200" b="1" kern="0" dirty="0">
              <a:solidFill>
                <a:srgbClr val="FF0000"/>
              </a:solidFill>
              <a:uFill>
                <a:solidFill>
                  <a:srgbClr val="EBEBEB"/>
                </a:solidFill>
              </a:uFill>
              <a:latin typeface="Calibri" panose="020F0502020204030204" pitchFamily="34" charset="0"/>
              <a:ea typeface="Microsoft YaHei"/>
              <a:cs typeface="Calibri" panose="020F0502020204030204" pitchFamily="34" charset="0"/>
              <a:sym typeface="Microsoft YaHei"/>
            </a:endParaRPr>
          </a:p>
        </p:txBody>
      </p:sp>
      <p:sp>
        <p:nvSpPr>
          <p:cNvPr id="123" name="文本框 122"/>
          <p:cNvSpPr txBox="1"/>
          <p:nvPr/>
        </p:nvSpPr>
        <p:spPr>
          <a:xfrm>
            <a:off x="6553167" y="1732506"/>
            <a:ext cx="4939915" cy="276999"/>
          </a:xfrm>
          <a:prstGeom prst="rect">
            <a:avLst/>
          </a:prstGeom>
          <a:solidFill>
            <a:schemeClr val="accent6"/>
          </a:solidFill>
        </p:spPr>
        <p:txBody>
          <a:bodyPr wrap="square" rtlCol="0">
            <a:spAutoFit/>
          </a:bodyPr>
          <a:lstStyle/>
          <a:p>
            <a:pPr algn="ctr" fontAlgn="base">
              <a:spcBef>
                <a:spcPct val="0"/>
              </a:spcBef>
              <a:spcAft>
                <a:spcPct val="0"/>
              </a:spcAft>
            </a:pPr>
            <a:r>
              <a:rPr lang="zh-CN" altLang="en-US" sz="1200">
                <a:solidFill>
                  <a:srgbClr val="FFFFFF"/>
                </a:solidFill>
                <a:latin typeface="Calibri" panose="020F0502020204030204" pitchFamily="34" charset="0"/>
                <a:ea typeface="微软雅黑" panose="020B0503020204020204" pitchFamily="34" charset="-122"/>
                <a:cs typeface="Calibri" panose="020F0502020204030204" pitchFamily="34" charset="0"/>
              </a:rPr>
              <a:t>Business Pain Points</a:t>
            </a:r>
          </a:p>
        </p:txBody>
      </p:sp>
      <p:sp>
        <p:nvSpPr>
          <p:cNvPr id="124" name="文本框 123"/>
          <p:cNvSpPr txBox="1"/>
          <p:nvPr/>
        </p:nvSpPr>
        <p:spPr>
          <a:xfrm>
            <a:off x="6555787" y="4069935"/>
            <a:ext cx="4953786" cy="276999"/>
          </a:xfrm>
          <a:prstGeom prst="rect">
            <a:avLst/>
          </a:prstGeom>
          <a:solidFill>
            <a:schemeClr val="accent6"/>
          </a:solidFill>
        </p:spPr>
        <p:txBody>
          <a:bodyPr wrap="square" rtlCol="0">
            <a:spAutoFit/>
          </a:bodyPr>
          <a:lstStyle/>
          <a:p>
            <a:pPr algn="ctr" fontAlgn="base">
              <a:spcBef>
                <a:spcPct val="0"/>
              </a:spcBef>
              <a:spcAft>
                <a:spcPct val="0"/>
              </a:spcAft>
            </a:pPr>
            <a:r>
              <a:rPr lang="en-US" altLang="zh-CN" sz="1200" dirty="0" smtClean="0">
                <a:solidFill>
                  <a:srgbClr val="FFFFFF"/>
                </a:solidFill>
                <a:latin typeface="Calibri" panose="020F0502020204030204" pitchFamily="34" charset="0"/>
                <a:ea typeface="微软雅黑" panose="020B0503020204020204" pitchFamily="34" charset="-122"/>
                <a:cs typeface="Calibri" panose="020F0502020204030204" pitchFamily="34" charset="0"/>
              </a:rPr>
              <a:t>OpenLooKeng Advantages</a:t>
            </a:r>
          </a:p>
        </p:txBody>
      </p:sp>
      <p:grpSp>
        <p:nvGrpSpPr>
          <p:cNvPr id="125" name="组合 124"/>
          <p:cNvGrpSpPr/>
          <p:nvPr/>
        </p:nvGrpSpPr>
        <p:grpSpPr>
          <a:xfrm>
            <a:off x="468238" y="1494380"/>
            <a:ext cx="5417435" cy="1760979"/>
            <a:chOff x="519066" y="4489440"/>
            <a:chExt cx="5421668" cy="1762355"/>
          </a:xfrm>
        </p:grpSpPr>
        <p:grpSp>
          <p:nvGrpSpPr>
            <p:cNvPr id="126" name="组合 125"/>
            <p:cNvGrpSpPr/>
            <p:nvPr/>
          </p:nvGrpSpPr>
          <p:grpSpPr>
            <a:xfrm>
              <a:off x="519066" y="4489440"/>
              <a:ext cx="1666334" cy="1762355"/>
              <a:chOff x="519066" y="4463038"/>
              <a:chExt cx="1666334" cy="1762355"/>
            </a:xfrm>
          </p:grpSpPr>
          <p:sp>
            <p:nvSpPr>
              <p:cNvPr id="140" name="矩形 139"/>
              <p:cNvSpPr/>
              <p:nvPr/>
            </p:nvSpPr>
            <p:spPr>
              <a:xfrm>
                <a:off x="519066" y="4826102"/>
                <a:ext cx="1666334" cy="1399291"/>
              </a:xfrm>
              <a:prstGeom prst="rect">
                <a:avLst/>
              </a:prstGeom>
              <a:solidFill>
                <a:sysClr val="window" lastClr="FFFFFF"/>
              </a:solidFill>
              <a:ln w="12700" cap="flat" cmpd="sng" algn="ctr">
                <a:solidFill>
                  <a:srgbClr val="666666">
                    <a:lumMod val="20000"/>
                    <a:lumOff val="80000"/>
                  </a:srgbClr>
                </a:solidFill>
                <a:prstDash val="solid"/>
                <a:miter lim="800000"/>
              </a:ln>
              <a:effectLst/>
            </p:spPr>
            <p:txBody>
              <a:bodyPr lIns="0" tIns="0" rIns="0" bIns="0" rtlCol="0" anchor="t" anchorCtr="0"/>
              <a:lstStyle/>
              <a:p>
                <a:pPr marL="0" marR="0" lvl="0" indent="0" algn="r" defTabSz="914112" eaLnBrk="1" fontAlgn="auto" latinLnBrk="0" hangingPunct="1">
                  <a:lnSpc>
                    <a:spcPct val="100000"/>
                  </a:lnSpc>
                  <a:spcBef>
                    <a:spcPct val="0"/>
                  </a:spcBef>
                  <a:spcAft>
                    <a:spcPct val="0"/>
                  </a:spcAft>
                  <a:buClrTx/>
                  <a:buSzTx/>
                  <a:buFontTx/>
                  <a:buNone/>
                  <a:defRPr/>
                </a:pPr>
                <a:r>
                  <a:rPr kumimoji="0" lang="en-US" altLang="zh-CN" sz="84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DC1</a:t>
                </a:r>
                <a:endParaRPr kumimoji="0" lang="zh-CN" altLang="en-US" sz="120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41" name="圆角矩形 140"/>
              <p:cNvSpPr/>
              <p:nvPr/>
            </p:nvSpPr>
            <p:spPr bwMode="auto">
              <a:xfrm>
                <a:off x="555165" y="5588398"/>
                <a:ext cx="1556701" cy="562451"/>
              </a:xfrm>
              <a:prstGeom prst="roundRect">
                <a:avLst>
                  <a:gd name="adj" fmla="val 7877"/>
                </a:avLst>
              </a:prstGeom>
              <a:solidFill>
                <a:sysClr val="window" lastClr="FFFFFF">
                  <a:lumMod val="95000"/>
                </a:sys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zh-CN" altLang="en-US" sz="770" b="0" i="0" u="none" strike="noStrike" kern="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Data Source</a:t>
                </a:r>
              </a:p>
            </p:txBody>
          </p:sp>
          <p:sp>
            <p:nvSpPr>
              <p:cNvPr id="142" name="流程图: 磁盘 141"/>
              <p:cNvSpPr/>
              <p:nvPr/>
            </p:nvSpPr>
            <p:spPr bwMode="auto">
              <a:xfrm>
                <a:off x="598459" y="5718096"/>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Hive</a:t>
                </a:r>
                <a:endParaRPr kumimoji="0" lang="zh-CN" altLang="en-US" sz="800" b="0" i="0" u="none" strike="noStrike" kern="0" cap="none" spc="0" normalizeH="0" baseline="0" noProof="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43" name="流程图: 磁盘 142"/>
              <p:cNvSpPr/>
              <p:nvPr/>
            </p:nvSpPr>
            <p:spPr bwMode="auto">
              <a:xfrm>
                <a:off x="1579215" y="5825800"/>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MPPDB</a:t>
                </a:r>
                <a:endParaRPr kumimoji="0" lang="zh-CN" altLang="en-US"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44" name="流程图: 磁盘 143"/>
              <p:cNvSpPr/>
              <p:nvPr/>
            </p:nvSpPr>
            <p:spPr bwMode="auto">
              <a:xfrm>
                <a:off x="1076088" y="5899035"/>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err="1"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SparkSQL</a:t>
                </a:r>
                <a:endParaRPr kumimoji="0" lang="zh-CN" altLang="en-US"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45" name="圆角矩形 144"/>
              <p:cNvSpPr/>
              <p:nvPr/>
            </p:nvSpPr>
            <p:spPr bwMode="auto">
              <a:xfrm>
                <a:off x="555165" y="5307196"/>
                <a:ext cx="1556700" cy="254241"/>
              </a:xfrm>
              <a:prstGeom prst="roundRect">
                <a:avLst>
                  <a:gd name="adj" fmla="val 7877"/>
                </a:avLst>
              </a:prstGeom>
              <a:solidFill>
                <a:srgbClr val="EBEBEB">
                  <a:lumMod val="50000"/>
                </a:srgbClr>
              </a:solidFill>
              <a:ln w="9525" cap="flat" cmpd="sng" algn="ctr">
                <a:noFill/>
                <a:prstDash val="solid"/>
                <a:round/>
                <a:headEnd type="none" w="med" len="med"/>
                <a:tailEnd type="none" w="med" len="med"/>
              </a:ln>
              <a:effectLst/>
            </p:spPr>
            <p:txBody>
              <a:bodyPr vert="horz" wrap="square" lIns="91344" tIns="45672" rIns="91344" bIns="45672" numCol="1" rtlCol="0" anchor="ctr"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smtClean="0">
                    <a:ln>
                      <a:noFill/>
                    </a:ln>
                    <a:solidFill>
                      <a:srgbClr val="FFFFFF"/>
                    </a:solidFill>
                    <a:effectLst/>
                    <a:uLnTx/>
                    <a:uFillTx/>
                    <a:latin typeface="Calibri" panose="020F0502020204030204" pitchFamily="34" charset="0"/>
                    <a:ea typeface="微软雅黑" panose="020B0503020204020204" pitchFamily="34" charset="-122"/>
                    <a:cs typeface="Calibri" panose="020F0502020204030204" pitchFamily="34" charset="0"/>
                  </a:rPr>
                  <a:t>Front-end processor</a:t>
                </a:r>
              </a:p>
            </p:txBody>
          </p:sp>
          <p:sp>
            <p:nvSpPr>
              <p:cNvPr id="146" name="圆角矩形 145"/>
              <p:cNvSpPr/>
              <p:nvPr/>
            </p:nvSpPr>
            <p:spPr bwMode="auto">
              <a:xfrm>
                <a:off x="553557" y="5029866"/>
                <a:ext cx="1556700" cy="254241"/>
              </a:xfrm>
              <a:prstGeom prst="roundRect">
                <a:avLst>
                  <a:gd name="adj" fmla="val 7877"/>
                </a:avLst>
              </a:prstGeom>
              <a:solidFill>
                <a:srgbClr val="1D1D1A">
                  <a:lumMod val="10000"/>
                  <a:lumOff val="90000"/>
                </a:srgbClr>
              </a:solidFill>
              <a:ln w="9525" cap="flat" cmpd="sng" algn="ctr">
                <a:noFill/>
                <a:prstDash val="solid"/>
                <a:round/>
                <a:headEnd type="none" w="med" len="med"/>
                <a:tailEnd type="none" w="med" len="med"/>
              </a:ln>
              <a:effectLst/>
            </p:spPr>
            <p:txBody>
              <a:bodyPr vert="horz" wrap="square" lIns="91344" tIns="45672" rIns="91344" bIns="45672" numCol="1" rtlCol="0" anchor="ctr"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en-US" altLang="zh-CN" sz="700" b="0" i="0" u="none" strike="noStrike" kern="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ISV analysis platform</a:t>
                </a:r>
              </a:p>
            </p:txBody>
          </p:sp>
          <p:sp>
            <p:nvSpPr>
              <p:cNvPr id="147" name="下箭头 146"/>
              <p:cNvSpPr/>
              <p:nvPr/>
            </p:nvSpPr>
            <p:spPr>
              <a:xfrm>
                <a:off x="1282339" y="4673741"/>
                <a:ext cx="99135" cy="356125"/>
              </a:xfrm>
              <a:prstGeom prst="downArrow">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798"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48" name="矩形 147"/>
              <p:cNvSpPr/>
              <p:nvPr/>
            </p:nvSpPr>
            <p:spPr>
              <a:xfrm>
                <a:off x="910630" y="4463038"/>
                <a:ext cx="842555" cy="221772"/>
              </a:xfrm>
              <a:prstGeom prst="rect">
                <a:avLst/>
              </a:prstGeom>
              <a:noFill/>
            </p:spPr>
            <p:txBody>
              <a:bodyPr wrap="none">
                <a:spAutoFit/>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Analysis/Query</a:t>
                </a:r>
              </a:p>
            </p:txBody>
          </p:sp>
        </p:grpSp>
        <p:grpSp>
          <p:nvGrpSpPr>
            <p:cNvPr id="127" name="组合 126"/>
            <p:cNvGrpSpPr/>
            <p:nvPr/>
          </p:nvGrpSpPr>
          <p:grpSpPr>
            <a:xfrm>
              <a:off x="4274400" y="4489440"/>
              <a:ext cx="1666334" cy="1762355"/>
              <a:chOff x="519066" y="4463038"/>
              <a:chExt cx="1666334" cy="1762355"/>
            </a:xfrm>
          </p:grpSpPr>
          <p:sp>
            <p:nvSpPr>
              <p:cNvPr id="131" name="矩形 130"/>
              <p:cNvSpPr/>
              <p:nvPr/>
            </p:nvSpPr>
            <p:spPr>
              <a:xfrm>
                <a:off x="519066" y="4826102"/>
                <a:ext cx="1666334" cy="1399291"/>
              </a:xfrm>
              <a:prstGeom prst="rect">
                <a:avLst/>
              </a:prstGeom>
              <a:solidFill>
                <a:sysClr val="window" lastClr="FFFFFF"/>
              </a:solidFill>
              <a:ln w="12700" cap="flat" cmpd="sng" algn="ctr">
                <a:solidFill>
                  <a:srgbClr val="666666">
                    <a:lumMod val="20000"/>
                    <a:lumOff val="80000"/>
                  </a:srgbClr>
                </a:solidFill>
                <a:prstDash val="solid"/>
                <a:miter lim="800000"/>
              </a:ln>
              <a:effectLst/>
            </p:spPr>
            <p:txBody>
              <a:bodyPr lIns="0" tIns="0" rIns="0" bIns="0" rtlCol="0" anchor="t" anchorCtr="0"/>
              <a:lstStyle/>
              <a:p>
                <a:pPr marL="0" marR="0" lvl="0" indent="0" algn="r" defTabSz="914112" eaLnBrk="1" fontAlgn="auto" latinLnBrk="0" hangingPunct="1">
                  <a:lnSpc>
                    <a:spcPct val="100000"/>
                  </a:lnSpc>
                  <a:spcBef>
                    <a:spcPct val="0"/>
                  </a:spcBef>
                  <a:spcAft>
                    <a:spcPct val="0"/>
                  </a:spcAft>
                  <a:buClrTx/>
                  <a:buSzTx/>
                  <a:buFontTx/>
                  <a:buNone/>
                  <a:defRPr/>
                </a:pPr>
                <a:r>
                  <a:rPr kumimoji="0" lang="en-US" altLang="zh-CN" sz="84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DC2</a:t>
                </a:r>
                <a:endParaRPr kumimoji="0" lang="zh-CN" altLang="en-US" sz="120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32" name="圆角矩形 131"/>
              <p:cNvSpPr/>
              <p:nvPr/>
            </p:nvSpPr>
            <p:spPr bwMode="auto">
              <a:xfrm>
                <a:off x="555165" y="5588398"/>
                <a:ext cx="1556701" cy="562451"/>
              </a:xfrm>
              <a:prstGeom prst="roundRect">
                <a:avLst>
                  <a:gd name="adj" fmla="val 7877"/>
                </a:avLst>
              </a:prstGeom>
              <a:solidFill>
                <a:sysClr val="window" lastClr="FFFFFF">
                  <a:lumMod val="95000"/>
                </a:sys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zh-CN" altLang="en-US" sz="770" b="0" i="0" u="none" strike="noStrike" kern="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Data Source</a:t>
                </a:r>
              </a:p>
            </p:txBody>
          </p:sp>
          <p:sp>
            <p:nvSpPr>
              <p:cNvPr id="133" name="流程图: 磁盘 132"/>
              <p:cNvSpPr/>
              <p:nvPr/>
            </p:nvSpPr>
            <p:spPr bwMode="auto">
              <a:xfrm>
                <a:off x="598459" y="5718096"/>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Hive</a:t>
                </a:r>
                <a:endParaRPr kumimoji="0" lang="zh-CN" altLang="en-US" sz="800" b="0" i="0" u="none" strike="noStrike" kern="0" cap="none" spc="0" normalizeH="0" baseline="0" noProof="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34" name="流程图: 磁盘 133"/>
              <p:cNvSpPr/>
              <p:nvPr/>
            </p:nvSpPr>
            <p:spPr bwMode="auto">
              <a:xfrm>
                <a:off x="1579215" y="5825800"/>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MPPDB</a:t>
                </a:r>
                <a:endParaRPr kumimoji="0" lang="zh-CN" altLang="en-US"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35" name="流程图: 磁盘 134"/>
              <p:cNvSpPr/>
              <p:nvPr/>
            </p:nvSpPr>
            <p:spPr bwMode="auto">
              <a:xfrm>
                <a:off x="1076088" y="5899035"/>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err="1"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SparkSQL</a:t>
                </a:r>
                <a:endParaRPr kumimoji="0" lang="zh-CN" altLang="en-US"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36" name="圆角矩形 135"/>
              <p:cNvSpPr/>
              <p:nvPr/>
            </p:nvSpPr>
            <p:spPr bwMode="auto">
              <a:xfrm>
                <a:off x="555165" y="5307196"/>
                <a:ext cx="1556700" cy="254241"/>
              </a:xfrm>
              <a:prstGeom prst="roundRect">
                <a:avLst>
                  <a:gd name="adj" fmla="val 7877"/>
                </a:avLst>
              </a:prstGeom>
              <a:solidFill>
                <a:srgbClr val="EBEBEB">
                  <a:lumMod val="50000"/>
                </a:srgbClr>
              </a:solidFill>
              <a:ln w="9525" cap="flat" cmpd="sng" algn="ctr">
                <a:noFill/>
                <a:prstDash val="solid"/>
                <a:round/>
                <a:headEnd type="none" w="med" len="med"/>
                <a:tailEnd type="none" w="med" len="med"/>
              </a:ln>
              <a:effectLst/>
            </p:spPr>
            <p:txBody>
              <a:bodyPr vert="horz" wrap="square" lIns="91344" tIns="45672" rIns="91344" bIns="45672" numCol="1" rtlCol="0" anchor="ctr"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smtClean="0">
                    <a:ln>
                      <a:noFill/>
                    </a:ln>
                    <a:solidFill>
                      <a:srgbClr val="FFFFFF"/>
                    </a:solidFill>
                    <a:effectLst/>
                    <a:uLnTx/>
                    <a:uFillTx/>
                    <a:latin typeface="Calibri" panose="020F0502020204030204" pitchFamily="34" charset="0"/>
                    <a:ea typeface="微软雅黑" panose="020B0503020204020204" pitchFamily="34" charset="-122"/>
                    <a:cs typeface="Calibri" panose="020F0502020204030204" pitchFamily="34" charset="0"/>
                  </a:rPr>
                  <a:t>Front-end processor</a:t>
                </a:r>
              </a:p>
            </p:txBody>
          </p:sp>
          <p:sp>
            <p:nvSpPr>
              <p:cNvPr id="137" name="圆角矩形 136"/>
              <p:cNvSpPr/>
              <p:nvPr/>
            </p:nvSpPr>
            <p:spPr bwMode="auto">
              <a:xfrm>
                <a:off x="553557" y="5029866"/>
                <a:ext cx="1556700" cy="254241"/>
              </a:xfrm>
              <a:prstGeom prst="roundRect">
                <a:avLst>
                  <a:gd name="adj" fmla="val 7877"/>
                </a:avLst>
              </a:prstGeom>
              <a:solidFill>
                <a:srgbClr val="1D1D1A">
                  <a:lumMod val="10000"/>
                  <a:lumOff val="90000"/>
                </a:srgbClr>
              </a:solidFill>
              <a:ln w="9525" cap="flat" cmpd="sng" algn="ctr">
                <a:noFill/>
                <a:prstDash val="solid"/>
                <a:round/>
                <a:headEnd type="none" w="med" len="med"/>
                <a:tailEnd type="none" w="med" len="med"/>
              </a:ln>
              <a:effectLst/>
            </p:spPr>
            <p:txBody>
              <a:bodyPr vert="horz" wrap="square" lIns="91344" tIns="45672" rIns="91344" bIns="45672" numCol="1" rtlCol="0" anchor="ctr"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en-US" altLang="zh-CN" sz="700" b="0" i="0" u="none" strike="noStrike" kern="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ISV analysis platform</a:t>
                </a:r>
              </a:p>
            </p:txBody>
          </p:sp>
          <p:sp>
            <p:nvSpPr>
              <p:cNvPr id="138" name="下箭头 137"/>
              <p:cNvSpPr/>
              <p:nvPr/>
            </p:nvSpPr>
            <p:spPr>
              <a:xfrm>
                <a:off x="1282339" y="4673741"/>
                <a:ext cx="99135" cy="356125"/>
              </a:xfrm>
              <a:prstGeom prst="downArrow">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798"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39" name="矩形 138"/>
              <p:cNvSpPr/>
              <p:nvPr/>
            </p:nvSpPr>
            <p:spPr>
              <a:xfrm>
                <a:off x="910630" y="4463038"/>
                <a:ext cx="842555" cy="221772"/>
              </a:xfrm>
              <a:prstGeom prst="rect">
                <a:avLst/>
              </a:prstGeom>
              <a:noFill/>
            </p:spPr>
            <p:txBody>
              <a:bodyPr wrap="none">
                <a:spAutoFit/>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Analysis/Query</a:t>
                </a:r>
              </a:p>
            </p:txBody>
          </p:sp>
        </p:grpSp>
        <p:cxnSp>
          <p:nvCxnSpPr>
            <p:cNvPr id="128" name="肘形连接符 127"/>
            <p:cNvCxnSpPr>
              <a:stCxn id="130" idx="1"/>
              <a:endCxn id="145" idx="3"/>
            </p:cNvCxnSpPr>
            <p:nvPr/>
          </p:nvCxnSpPr>
          <p:spPr>
            <a:xfrm rot="10800000" flipV="1">
              <a:off x="2111865" y="4902221"/>
              <a:ext cx="360784" cy="558497"/>
            </a:xfrm>
            <a:prstGeom prst="bentConnector3">
              <a:avLst>
                <a:gd name="adj1" fmla="val 50000"/>
              </a:avLst>
            </a:prstGeom>
            <a:noFill/>
            <a:ln w="28575" cap="flat" cmpd="sng" algn="ctr">
              <a:solidFill>
                <a:srgbClr val="C7000A"/>
              </a:solidFill>
              <a:prstDash val="solid"/>
              <a:miter lim="800000"/>
              <a:headEnd type="triangle"/>
              <a:tailEnd type="triangle"/>
            </a:ln>
            <a:effectLst/>
          </p:spPr>
        </p:cxnSp>
        <p:cxnSp>
          <p:nvCxnSpPr>
            <p:cNvPr id="129" name="肘形连接符 128"/>
            <p:cNvCxnSpPr>
              <a:stCxn id="130" idx="3"/>
              <a:endCxn id="136" idx="1"/>
            </p:cNvCxnSpPr>
            <p:nvPr/>
          </p:nvCxnSpPr>
          <p:spPr>
            <a:xfrm>
              <a:off x="4029349" y="4902222"/>
              <a:ext cx="281150" cy="558497"/>
            </a:xfrm>
            <a:prstGeom prst="bentConnector3">
              <a:avLst>
                <a:gd name="adj1" fmla="val 50000"/>
              </a:avLst>
            </a:prstGeom>
            <a:noFill/>
            <a:ln w="28575" cap="flat" cmpd="sng" algn="ctr">
              <a:solidFill>
                <a:srgbClr val="C7000A"/>
              </a:solidFill>
              <a:prstDash val="solid"/>
              <a:miter lim="800000"/>
              <a:headEnd type="triangle"/>
              <a:tailEnd type="triangle"/>
            </a:ln>
            <a:effectLst/>
          </p:spPr>
        </p:cxnSp>
        <p:sp>
          <p:nvSpPr>
            <p:cNvPr id="130" name="圆角矩形 129"/>
            <p:cNvSpPr/>
            <p:nvPr/>
          </p:nvSpPr>
          <p:spPr bwMode="auto">
            <a:xfrm>
              <a:off x="2472649" y="4717409"/>
              <a:ext cx="1556700" cy="369625"/>
            </a:xfrm>
            <a:prstGeom prst="roundRect">
              <a:avLst>
                <a:gd name="adj" fmla="val 7877"/>
              </a:avLst>
            </a:prstGeom>
            <a:solidFill>
              <a:srgbClr val="EBEBEB">
                <a:lumMod val="50000"/>
              </a:srgbClr>
            </a:solidFill>
            <a:ln w="9525" cap="flat" cmpd="sng" algn="ctr">
              <a:noFill/>
              <a:prstDash val="solid"/>
              <a:round/>
              <a:headEnd type="none" w="med" len="med"/>
              <a:tailEnd type="none" w="med" len="med"/>
            </a:ln>
            <a:effectLst/>
          </p:spPr>
          <p:txBody>
            <a:bodyPr vert="horz" wrap="square" lIns="91344" tIns="45672" rIns="91344" bIns="45672" numCol="1" rtlCol="0" anchor="ctr" anchorCtr="0" compatLnSpc="1">
              <a:prstTxWarp prst="textNoShape">
                <a:avLst/>
              </a:prstTxWarp>
            </a:bodyPr>
            <a:lstStyle/>
            <a:p>
              <a:pPr marL="0" marR="0" lvl="0" indent="0" algn="ctr" defTabSz="914112" eaLnBrk="1" fontAlgn="auto"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smtClean="0">
                  <a:ln>
                    <a:noFill/>
                  </a:ln>
                  <a:solidFill>
                    <a:srgbClr val="FFFFFF"/>
                  </a:solidFill>
                  <a:effectLst/>
                  <a:uLnTx/>
                  <a:uFillTx/>
                  <a:latin typeface="Calibri" panose="020F0502020204030204" pitchFamily="34" charset="0"/>
                  <a:ea typeface="微软雅黑" panose="020B0503020204020204" pitchFamily="34" charset="-122"/>
                  <a:cs typeface="Calibri" panose="020F0502020204030204" pitchFamily="34" charset="0"/>
                </a:rPr>
                <a:t>Shared switching platform</a:t>
              </a:r>
            </a:p>
          </p:txBody>
        </p:sp>
      </p:grpSp>
      <p:sp>
        <p:nvSpPr>
          <p:cNvPr id="149" name="下箭头 148"/>
          <p:cNvSpPr/>
          <p:nvPr/>
        </p:nvSpPr>
        <p:spPr>
          <a:xfrm>
            <a:off x="2781214" y="3400609"/>
            <a:ext cx="581308" cy="592435"/>
          </a:xfrm>
          <a:prstGeom prst="downArrow">
            <a:avLst/>
          </a:prstGeom>
          <a:solidFill>
            <a:srgbClr val="EA002F"/>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799"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150" name="文本框 149"/>
          <p:cNvSpPr txBox="1"/>
          <p:nvPr/>
        </p:nvSpPr>
        <p:spPr>
          <a:xfrm>
            <a:off x="2380081" y="2246341"/>
            <a:ext cx="1677040" cy="978217"/>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zh-CN" altLang="en-US" sz="1439" b="0" i="0" u="none" strike="noStrike" kern="0" cap="none" spc="0" normalizeH="0" baseline="0" noProof="0">
                <a:ln>
                  <a:noFill/>
                </a:ln>
                <a:solidFill>
                  <a:srgbClr val="C7000A"/>
                </a:solidFill>
                <a:effectLst/>
                <a:uLnTx/>
                <a:uFillTx/>
                <a:latin typeface="Calibri" panose="020F0502020204030204" pitchFamily="34" charset="0"/>
                <a:ea typeface="微软雅黑" panose="020B0503020204020204" pitchFamily="34" charset="-122"/>
                <a:cs typeface="Calibri" panose="020F0502020204030204" pitchFamily="34" charset="0"/>
              </a:rPr>
              <a:t>Manually process cross-region data, and analyze T+1 data sharing.</a:t>
            </a:r>
            <a:endParaRPr kumimoji="0" lang="zh-CN" altLang="en-US" sz="1799" b="0" i="0" u="none" strike="noStrike" kern="0" cap="none" spc="0" normalizeH="0" baseline="0" noProof="0">
              <a:ln>
                <a:noFill/>
              </a:ln>
              <a:solidFill>
                <a:srgbClr val="C7000A"/>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nvGrpSpPr>
          <p:cNvPr id="151" name="组合 150"/>
          <p:cNvGrpSpPr/>
          <p:nvPr/>
        </p:nvGrpSpPr>
        <p:grpSpPr>
          <a:xfrm>
            <a:off x="627352" y="3856600"/>
            <a:ext cx="5258320" cy="2605313"/>
            <a:chOff x="383292" y="3788600"/>
            <a:chExt cx="5260374" cy="2606331"/>
          </a:xfrm>
        </p:grpSpPr>
        <p:sp>
          <p:nvSpPr>
            <p:cNvPr id="152" name="矩形 151"/>
            <p:cNvSpPr/>
            <p:nvPr/>
          </p:nvSpPr>
          <p:spPr>
            <a:xfrm>
              <a:off x="383292" y="3835937"/>
              <a:ext cx="1666334" cy="2558994"/>
            </a:xfrm>
            <a:prstGeom prst="rect">
              <a:avLst/>
            </a:prstGeom>
            <a:solidFill>
              <a:sysClr val="window" lastClr="FFFFFF"/>
            </a:solidFill>
            <a:ln w="12700" cap="flat" cmpd="sng" algn="ctr">
              <a:solidFill>
                <a:srgbClr val="666666">
                  <a:lumMod val="20000"/>
                  <a:lumOff val="80000"/>
                </a:srgbClr>
              </a:solidFill>
              <a:prstDash val="solid"/>
              <a:miter lim="800000"/>
            </a:ln>
            <a:effectLst/>
          </p:spPr>
          <p:txBody>
            <a:bodyPr rtlCol="0" anchor="t" anchorCtr="0"/>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399"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53" name="圆角矩形 152"/>
            <p:cNvSpPr/>
            <p:nvPr/>
          </p:nvSpPr>
          <p:spPr bwMode="auto">
            <a:xfrm>
              <a:off x="414678" y="5742382"/>
              <a:ext cx="1556701" cy="562451"/>
            </a:xfrm>
            <a:prstGeom prst="roundRect">
              <a:avLst>
                <a:gd name="adj" fmla="val 7877"/>
              </a:avLst>
            </a:prstGeom>
            <a:solidFill>
              <a:sysClr val="window" lastClr="FFFFFF">
                <a:lumMod val="95000"/>
              </a:sysClr>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Data Source</a:t>
              </a:r>
            </a:p>
          </p:txBody>
        </p:sp>
        <p:sp>
          <p:nvSpPr>
            <p:cNvPr id="154" name="流程图: 磁盘 153"/>
            <p:cNvSpPr/>
            <p:nvPr/>
          </p:nvSpPr>
          <p:spPr bwMode="auto">
            <a:xfrm>
              <a:off x="462685" y="5872080"/>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Hive</a:t>
              </a:r>
              <a:endParaRPr kumimoji="0" lang="zh-CN" altLang="en-US" sz="800" b="0" i="0" u="none" strike="noStrike" kern="0" cap="none" spc="0" normalizeH="0" baseline="0" noProof="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55" name="流程图: 磁盘 154"/>
            <p:cNvSpPr/>
            <p:nvPr/>
          </p:nvSpPr>
          <p:spPr bwMode="auto">
            <a:xfrm>
              <a:off x="1443441" y="5979784"/>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MPPDB</a:t>
              </a:r>
              <a:endParaRPr kumimoji="0" lang="zh-CN" altLang="en-US"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56" name="流程图: 磁盘 155"/>
            <p:cNvSpPr/>
            <p:nvPr/>
          </p:nvSpPr>
          <p:spPr bwMode="auto">
            <a:xfrm>
              <a:off x="940314" y="6053019"/>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err="1"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SparkSQL</a:t>
              </a:r>
              <a:endParaRPr kumimoji="0" lang="zh-CN" altLang="en-US"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57" name="圆角矩形 156"/>
            <p:cNvSpPr/>
            <p:nvPr/>
          </p:nvSpPr>
          <p:spPr bwMode="auto">
            <a:xfrm>
              <a:off x="419391" y="4686206"/>
              <a:ext cx="1556700" cy="1029216"/>
            </a:xfrm>
            <a:prstGeom prst="roundRect">
              <a:avLst>
                <a:gd name="adj" fmla="val 7877"/>
              </a:avLst>
            </a:prstGeom>
            <a:solidFill>
              <a:schemeClr val="accent6"/>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840" b="0" i="0" u="none" strike="noStrike" kern="0" cap="none" spc="0" normalizeH="0" baseline="0" noProof="0" dirty="0" smtClean="0">
                  <a:ln>
                    <a:noFill/>
                  </a:ln>
                  <a:solidFill>
                    <a:srgbClr val="FFFFFF"/>
                  </a:solidFill>
                  <a:effectLst/>
                  <a:uLnTx/>
                  <a:uFillTx/>
                  <a:latin typeface="Calibri" panose="020F0502020204030204" pitchFamily="34" charset="0"/>
                  <a:ea typeface="微软雅黑" panose="020B0503020204020204" pitchFamily="34" charset="-122"/>
                  <a:cs typeface="Calibri" panose="020F0502020204030204" pitchFamily="34" charset="0"/>
                </a:rPr>
                <a:t>openLooKeng</a:t>
              </a:r>
              <a:endParaRPr kumimoji="0" lang="zh-CN" altLang="en-US" sz="1200" b="0" i="0" u="none" strike="noStrike" kern="0" cap="none" spc="0" normalizeH="0" baseline="0" noProof="0" dirty="0" smtClean="0">
                <a:ln>
                  <a:noFill/>
                </a:ln>
                <a:solidFill>
                  <a:srgbClr val="FFFFFF"/>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58" name="圆角矩形 157"/>
            <p:cNvSpPr/>
            <p:nvPr/>
          </p:nvSpPr>
          <p:spPr bwMode="auto">
            <a:xfrm>
              <a:off x="387533" y="4431965"/>
              <a:ext cx="1556700" cy="254241"/>
            </a:xfrm>
            <a:prstGeom prst="roundRect">
              <a:avLst>
                <a:gd name="adj" fmla="val 7877"/>
              </a:avLst>
            </a:prstGeom>
            <a:solidFill>
              <a:srgbClr val="1D1D1A">
                <a:lumMod val="10000"/>
                <a:lumOff val="90000"/>
              </a:srgbClr>
            </a:solidFill>
            <a:ln w="9525" cap="flat" cmpd="sng" algn="ctr">
              <a:noFill/>
              <a:prstDash val="solid"/>
              <a:round/>
              <a:headEnd type="none" w="med" len="med"/>
              <a:tailEnd type="none" w="med" len="med"/>
            </a:ln>
            <a:effectLst/>
          </p:spPr>
          <p:txBody>
            <a:bodyPr vert="horz" wrap="square" lIns="91380" tIns="45690" rIns="91380" bIns="4569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700" b="0" i="0" u="none" strike="noStrike" kern="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ISV data middle station</a:t>
              </a:r>
            </a:p>
          </p:txBody>
        </p:sp>
        <p:sp>
          <p:nvSpPr>
            <p:cNvPr id="159" name="下箭头 158"/>
            <p:cNvSpPr/>
            <p:nvPr/>
          </p:nvSpPr>
          <p:spPr>
            <a:xfrm>
              <a:off x="1116315" y="4075840"/>
              <a:ext cx="99135" cy="356125"/>
            </a:xfrm>
            <a:prstGeom prst="downArrow">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799"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60" name="矩形 159"/>
            <p:cNvSpPr/>
            <p:nvPr/>
          </p:nvSpPr>
          <p:spPr>
            <a:xfrm>
              <a:off x="744770" y="3865137"/>
              <a:ext cx="842226" cy="221686"/>
            </a:xfrm>
            <a:prstGeom prst="rect">
              <a:avLst/>
            </a:prstGeom>
            <a:noFill/>
          </p:spPr>
          <p:txBody>
            <a:bodyPr wrap="none">
              <a:spAutoFit/>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Analysis/Query</a:t>
              </a:r>
            </a:p>
          </p:txBody>
        </p:sp>
        <p:sp>
          <p:nvSpPr>
            <p:cNvPr id="161" name="矩形 160"/>
            <p:cNvSpPr/>
            <p:nvPr/>
          </p:nvSpPr>
          <p:spPr>
            <a:xfrm>
              <a:off x="1537883" y="4243755"/>
              <a:ext cx="364344" cy="221686"/>
            </a:xfrm>
            <a:prstGeom prst="rect">
              <a:avLst/>
            </a:prstGeom>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840" b="1"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DC1</a:t>
              </a:r>
              <a:endParaRPr kumimoji="0" lang="zh-CN" altLang="en-US" sz="1200" b="1"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62" name="矩形 161"/>
            <p:cNvSpPr/>
            <p:nvPr/>
          </p:nvSpPr>
          <p:spPr>
            <a:xfrm>
              <a:off x="471425" y="4980121"/>
              <a:ext cx="1391751" cy="363808"/>
            </a:xfrm>
            <a:prstGeom prst="rect">
              <a:avLst/>
            </a:prstGeom>
            <a:solidFill>
              <a:srgbClr val="FFFFFF">
                <a:lumMod val="75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zh-CN" altLang="en-US" sz="77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High-performance MPP analysis engine</a:t>
              </a:r>
            </a:p>
          </p:txBody>
        </p:sp>
        <p:sp>
          <p:nvSpPr>
            <p:cNvPr id="163" name="矩形 162"/>
            <p:cNvSpPr/>
            <p:nvPr/>
          </p:nvSpPr>
          <p:spPr>
            <a:xfrm>
              <a:off x="471424" y="5350554"/>
              <a:ext cx="1391751" cy="290399"/>
            </a:xfrm>
            <a:prstGeom prst="rect">
              <a:avLst/>
            </a:prstGeom>
            <a:solidFill>
              <a:srgbClr val="FFFFFF">
                <a:lumMod val="75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en-US" altLang="zh-CN" sz="77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DC Connector</a:t>
              </a:r>
              <a:endParaRPr kumimoji="0" lang="zh-CN" altLang="en-US" sz="11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64" name="矩形 163"/>
            <p:cNvSpPr/>
            <p:nvPr/>
          </p:nvSpPr>
          <p:spPr>
            <a:xfrm>
              <a:off x="3977332" y="3788600"/>
              <a:ext cx="1666334" cy="2558994"/>
            </a:xfrm>
            <a:prstGeom prst="rect">
              <a:avLst/>
            </a:prstGeom>
            <a:solidFill>
              <a:sysClr val="window" lastClr="FFFFFF"/>
            </a:solidFill>
            <a:ln w="12700" cap="flat" cmpd="sng" algn="ctr">
              <a:solidFill>
                <a:srgbClr val="666666">
                  <a:lumMod val="20000"/>
                  <a:lumOff val="80000"/>
                </a:srgbClr>
              </a:solidFill>
              <a:prstDash val="solid"/>
              <a:miter lim="800000"/>
            </a:ln>
            <a:effectLst/>
          </p:spPr>
          <p:txBody>
            <a:bodyPr rtlCol="0" anchor="t" anchorCtr="0"/>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399"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65" name="圆角矩形 164"/>
            <p:cNvSpPr/>
            <p:nvPr/>
          </p:nvSpPr>
          <p:spPr bwMode="auto">
            <a:xfrm>
              <a:off x="4008718" y="5695045"/>
              <a:ext cx="1556701" cy="562451"/>
            </a:xfrm>
            <a:prstGeom prst="roundRect">
              <a:avLst>
                <a:gd name="adj" fmla="val 7877"/>
              </a:avLst>
            </a:prstGeom>
            <a:solidFill>
              <a:sysClr val="window" lastClr="FFFFFF">
                <a:lumMod val="95000"/>
              </a:sysClr>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Data Source</a:t>
              </a:r>
            </a:p>
          </p:txBody>
        </p:sp>
        <p:sp>
          <p:nvSpPr>
            <p:cNvPr id="166" name="流程图: 磁盘 165"/>
            <p:cNvSpPr/>
            <p:nvPr/>
          </p:nvSpPr>
          <p:spPr bwMode="auto">
            <a:xfrm>
              <a:off x="4056725" y="5824743"/>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Hive</a:t>
              </a:r>
              <a:endParaRPr kumimoji="0" lang="zh-CN" altLang="en-US" sz="800" b="0" i="0" u="none" strike="noStrike" kern="0" cap="none" spc="0" normalizeH="0" baseline="0" noProof="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67" name="流程图: 磁盘 166"/>
            <p:cNvSpPr/>
            <p:nvPr/>
          </p:nvSpPr>
          <p:spPr bwMode="auto">
            <a:xfrm>
              <a:off x="5037481" y="5932447"/>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MPPDB</a:t>
              </a:r>
              <a:endParaRPr kumimoji="0" lang="zh-CN" altLang="en-US"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68" name="流程图: 磁盘 167"/>
            <p:cNvSpPr/>
            <p:nvPr/>
          </p:nvSpPr>
          <p:spPr bwMode="auto">
            <a:xfrm>
              <a:off x="4534354" y="6005682"/>
              <a:ext cx="476095" cy="215410"/>
            </a:xfrm>
            <a:prstGeom prst="flowChartMagneticDisk">
              <a:avLst/>
            </a:prstGeom>
            <a:solidFill>
              <a:srgbClr val="00B0F0"/>
            </a:solidFill>
            <a:ln w="9525" cap="flat" cmpd="sng" algn="ctr">
              <a:solidFill>
                <a:srgbClr val="44546A">
                  <a:lumMod val="60000"/>
                  <a:lumOff val="40000"/>
                </a:srgb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800" b="0" i="0" u="none" strike="noStrike" kern="0" cap="none" spc="0" normalizeH="0" baseline="0" noProof="0" err="1"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SparkSQL</a:t>
              </a:r>
              <a:endParaRPr kumimoji="0" lang="zh-CN" altLang="en-US" sz="8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69" name="圆角矩形 168"/>
            <p:cNvSpPr/>
            <p:nvPr/>
          </p:nvSpPr>
          <p:spPr bwMode="auto">
            <a:xfrm>
              <a:off x="4013431" y="4638869"/>
              <a:ext cx="1556700" cy="1029216"/>
            </a:xfrm>
            <a:prstGeom prst="roundRect">
              <a:avLst>
                <a:gd name="adj" fmla="val 7877"/>
              </a:avLst>
            </a:prstGeom>
            <a:solidFill>
              <a:schemeClr val="accent6"/>
            </a:solidFill>
            <a:ln w="9525" cap="flat" cmpd="sng" algn="ctr">
              <a:noFill/>
              <a:prstDash val="solid"/>
              <a:round/>
              <a:headEnd type="none" w="med" len="med"/>
              <a:tailEnd type="none" w="med" len="med"/>
            </a:ln>
            <a:effectLst/>
          </p:spPr>
          <p:txBody>
            <a:bodyPr vert="horz" wrap="square" lIns="91380" tIns="45690" rIns="91380" bIns="4569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840" b="0" i="0" u="none" strike="noStrike" kern="0" cap="none" spc="0" normalizeH="0" baseline="0" noProof="0" dirty="0" smtClean="0">
                  <a:ln>
                    <a:noFill/>
                  </a:ln>
                  <a:solidFill>
                    <a:srgbClr val="FFFFFF"/>
                  </a:solidFill>
                  <a:effectLst/>
                  <a:uLnTx/>
                  <a:uFillTx/>
                  <a:latin typeface="Calibri" panose="020F0502020204030204" pitchFamily="34" charset="0"/>
                  <a:ea typeface="微软雅黑" panose="020B0503020204020204" pitchFamily="34" charset="-122"/>
                  <a:cs typeface="Calibri" panose="020F0502020204030204" pitchFamily="34" charset="0"/>
                </a:rPr>
                <a:t>openLooKeng</a:t>
              </a:r>
              <a:endParaRPr kumimoji="0" lang="zh-CN" altLang="en-US" sz="1200" b="0" i="0" u="none" strike="noStrike" kern="0" cap="none" spc="0" normalizeH="0" baseline="0" noProof="0" dirty="0" smtClean="0">
                <a:ln>
                  <a:noFill/>
                </a:ln>
                <a:solidFill>
                  <a:srgbClr val="FFFFFF"/>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70" name="圆角矩形 169"/>
            <p:cNvSpPr/>
            <p:nvPr/>
          </p:nvSpPr>
          <p:spPr bwMode="auto">
            <a:xfrm>
              <a:off x="3981573" y="4384628"/>
              <a:ext cx="1556700" cy="254241"/>
            </a:xfrm>
            <a:prstGeom prst="roundRect">
              <a:avLst>
                <a:gd name="adj" fmla="val 7877"/>
              </a:avLst>
            </a:prstGeom>
            <a:solidFill>
              <a:srgbClr val="1D1D1A">
                <a:lumMod val="10000"/>
                <a:lumOff val="90000"/>
              </a:srgbClr>
            </a:solidFill>
            <a:ln w="9525" cap="flat" cmpd="sng" algn="ctr">
              <a:noFill/>
              <a:prstDash val="solid"/>
              <a:round/>
              <a:headEnd type="none" w="med" len="med"/>
              <a:tailEnd type="none" w="med" len="med"/>
            </a:ln>
            <a:effectLst/>
          </p:spPr>
          <p:txBody>
            <a:bodyPr vert="horz" wrap="square" lIns="91380" tIns="45690" rIns="91380" bIns="4569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en-US" altLang="zh-CN" sz="700" b="0" i="0" u="none" strike="noStrike" kern="0" cap="none" spc="0" normalizeH="0" baseline="0" noProof="0" smtClean="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ISV data middle station</a:t>
              </a:r>
            </a:p>
          </p:txBody>
        </p:sp>
        <p:sp>
          <p:nvSpPr>
            <p:cNvPr id="171" name="下箭头 170"/>
            <p:cNvSpPr/>
            <p:nvPr/>
          </p:nvSpPr>
          <p:spPr>
            <a:xfrm>
              <a:off x="4710355" y="4028503"/>
              <a:ext cx="99135" cy="356125"/>
            </a:xfrm>
            <a:prstGeom prst="downArrow">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799"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72" name="矩形 171"/>
            <p:cNvSpPr/>
            <p:nvPr/>
          </p:nvSpPr>
          <p:spPr>
            <a:xfrm>
              <a:off x="4338810" y="3817800"/>
              <a:ext cx="842226" cy="221686"/>
            </a:xfrm>
            <a:prstGeom prst="rect">
              <a:avLst/>
            </a:prstGeom>
            <a:noFill/>
          </p:spPr>
          <p:txBody>
            <a:bodyPr wrap="none">
              <a:spAutoFit/>
            </a:bodyPr>
            <a:lstStyle/>
            <a:p>
              <a:pPr marL="0" marR="0" lvl="0" indent="0" algn="ctr" defTabSz="914400" eaLnBrk="1" fontAlgn="base" latinLnBrk="0" hangingPunct="1">
                <a:lnSpc>
                  <a:spcPct val="100000"/>
                </a:lnSpc>
                <a:spcBef>
                  <a:spcPct val="0"/>
                </a:spcBef>
                <a:spcAft>
                  <a:spcPct val="0"/>
                </a:spcAft>
                <a:buClr>
                  <a:srgbClr val="CC9900"/>
                </a:buClr>
                <a:buSzTx/>
                <a:buFontTx/>
                <a:buNone/>
                <a:defRPr/>
              </a:pPr>
              <a:r>
                <a:rPr kumimoji="0" lang="zh-CN" altLang="en-US" sz="840" b="0" i="0" u="none" strike="noStrike" kern="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Calibri" panose="020F0502020204030204" pitchFamily="34" charset="0"/>
                </a:rPr>
                <a:t>Analysis/Query</a:t>
              </a:r>
            </a:p>
          </p:txBody>
        </p:sp>
        <p:sp>
          <p:nvSpPr>
            <p:cNvPr id="173" name="矩形 172"/>
            <p:cNvSpPr/>
            <p:nvPr/>
          </p:nvSpPr>
          <p:spPr>
            <a:xfrm>
              <a:off x="5131924" y="4196418"/>
              <a:ext cx="364344" cy="221686"/>
            </a:xfrm>
            <a:prstGeom prst="rect">
              <a:avLst/>
            </a:prstGeom>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840" b="1"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DC2</a:t>
              </a:r>
              <a:endParaRPr kumimoji="0" lang="zh-CN" altLang="en-US" sz="1200" b="1"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74" name="矩形 173"/>
            <p:cNvSpPr/>
            <p:nvPr/>
          </p:nvSpPr>
          <p:spPr>
            <a:xfrm>
              <a:off x="4065465" y="4932784"/>
              <a:ext cx="1391751" cy="363808"/>
            </a:xfrm>
            <a:prstGeom prst="rect">
              <a:avLst/>
            </a:prstGeom>
            <a:solidFill>
              <a:srgbClr val="FFFFFF">
                <a:lumMod val="75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zh-CN" altLang="en-US" sz="77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High-performance MPP analysis engine</a:t>
              </a:r>
            </a:p>
          </p:txBody>
        </p:sp>
        <p:sp>
          <p:nvSpPr>
            <p:cNvPr id="175" name="矩形 174"/>
            <p:cNvSpPr/>
            <p:nvPr/>
          </p:nvSpPr>
          <p:spPr>
            <a:xfrm>
              <a:off x="4065464" y="5303217"/>
              <a:ext cx="1391751" cy="290399"/>
            </a:xfrm>
            <a:prstGeom prst="rect">
              <a:avLst/>
            </a:prstGeom>
            <a:solidFill>
              <a:srgbClr val="FFFFFF">
                <a:lumMod val="75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en-US" altLang="zh-CN" sz="77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DC Connector</a:t>
              </a:r>
              <a:endParaRPr kumimoji="0" lang="zh-CN" altLang="en-US" sz="11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cxnSp>
          <p:nvCxnSpPr>
            <p:cNvPr id="176" name="肘形连接符 175"/>
            <p:cNvCxnSpPr/>
            <p:nvPr/>
          </p:nvCxnSpPr>
          <p:spPr>
            <a:xfrm rot="10800000">
              <a:off x="1850924" y="5476136"/>
              <a:ext cx="2190038" cy="1"/>
            </a:xfrm>
            <a:prstGeom prst="bentConnector3">
              <a:avLst>
                <a:gd name="adj1" fmla="val 50000"/>
              </a:avLst>
            </a:prstGeom>
            <a:noFill/>
            <a:ln w="28575" cap="flat" cmpd="sng" algn="ctr">
              <a:solidFill>
                <a:srgbClr val="C7000A"/>
              </a:solidFill>
              <a:prstDash val="solid"/>
              <a:miter lim="800000"/>
              <a:headEnd type="triangle"/>
              <a:tailEnd type="triangle"/>
            </a:ln>
            <a:effectLst/>
          </p:spPr>
        </p:cxnSp>
        <p:sp>
          <p:nvSpPr>
            <p:cNvPr id="177" name="文本框 176"/>
            <p:cNvSpPr txBox="1"/>
            <p:nvPr/>
          </p:nvSpPr>
          <p:spPr>
            <a:xfrm>
              <a:off x="2176935" y="4520754"/>
              <a:ext cx="1710013" cy="1200156"/>
            </a:xfrm>
            <a:prstGeom prst="rect">
              <a:avLst/>
            </a:prstGeom>
            <a:solidFill>
              <a:srgbClr val="FFFFFF"/>
            </a:solidFill>
          </p:spPr>
          <p:txBody>
            <a:bodyPr wrap="square" rtlCol="0">
              <a:spAutoFit/>
            </a:bodyPr>
            <a:lstStyle/>
            <a:p>
              <a:pPr marL="0" marR="0" lvl="0" indent="0" defTabSz="914400" eaLnBrk="1" fontAlgn="auto" latinLnBrk="0" hangingPunct="1">
                <a:lnSpc>
                  <a:spcPct val="100000"/>
                </a:lnSpc>
                <a:spcBef>
                  <a:spcPct val="0"/>
                </a:spcBef>
                <a:spcAft>
                  <a:spcPct val="0"/>
                </a:spcAft>
                <a:buClrTx/>
                <a:buSzTx/>
                <a:buFontTx/>
                <a:buNone/>
                <a:defRPr/>
              </a:pPr>
              <a:r>
                <a:rPr kumimoji="0" lang="zh-CN" altLang="en-US" sz="1439" b="0" i="0" u="none" strike="noStrike" kern="0" cap="none" spc="0" normalizeH="0" baseline="0" noProof="0">
                  <a:ln>
                    <a:noFill/>
                  </a:ln>
                  <a:solidFill>
                    <a:srgbClr val="C7000A"/>
                  </a:solidFill>
                  <a:effectLst/>
                  <a:uLnTx/>
                  <a:uFillTx/>
                  <a:latin typeface="Calibri" panose="020F0502020204030204" pitchFamily="34" charset="0"/>
                  <a:ea typeface="微软雅黑" panose="020B0503020204020204" pitchFamily="34" charset="-122"/>
                  <a:cs typeface="Calibri" panose="020F0502020204030204" pitchFamily="34" charset="0"/>
                </a:rPr>
                <a:t>Cross-region collaborative computing, T+0 real-time data sharing and analysis</a:t>
              </a:r>
            </a:p>
          </p:txBody>
        </p:sp>
      </p:grpSp>
    </p:spTree>
    <p:extLst>
      <p:ext uri="{BB962C8B-B14F-4D97-AF65-F5344CB8AC3E}">
        <p14:creationId xmlns:p14="http://schemas.microsoft.com/office/powerpoint/2010/main" val="3828104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38213" y="791886"/>
            <a:ext cx="10569022" cy="480131"/>
          </a:xfrm>
        </p:spPr>
        <p:txBody>
          <a:bodyPr/>
          <a:lstStyle/>
          <a:p>
            <a:r>
              <a:rPr lang="en-US" altLang="zh-CN" dirty="0"/>
              <a:t>Converged Analysis: One Data Saves Storage </a:t>
            </a:r>
            <a:r>
              <a:rPr lang="en-US" altLang="zh-CN" dirty="0" smtClean="0"/>
              <a:t>Costs</a:t>
            </a:r>
            <a:endParaRPr lang="en-US" altLang="zh-CN" dirty="0"/>
          </a:p>
        </p:txBody>
      </p:sp>
      <p:sp>
        <p:nvSpPr>
          <p:cNvPr id="148" name="矩形 147"/>
          <p:cNvSpPr/>
          <p:nvPr/>
        </p:nvSpPr>
        <p:spPr>
          <a:xfrm>
            <a:off x="813582" y="5161533"/>
            <a:ext cx="5150956" cy="1754326"/>
          </a:xfrm>
          <a:prstGeom prst="rect">
            <a:avLst/>
          </a:prstGeom>
          <a:ln>
            <a:solidFill>
              <a:schemeClr val="bg1"/>
            </a:solidFill>
          </a:ln>
        </p:spPr>
        <p:txBody>
          <a:bodyPr wrap="square">
            <a:spAutoFit/>
          </a:bodyPr>
          <a:lstStyle/>
          <a:p>
            <a:pPr marL="171381" marR="0" lvl="0" indent="-171381" defTabSz="914400" eaLnBrk="1" fontAlgn="base" latinLnBrk="0" hangingPunct="1">
              <a:spcBef>
                <a:spcPct val="0"/>
              </a:spcBef>
              <a:spcAft>
                <a:spcPct val="0"/>
              </a:spcAft>
              <a:buClr>
                <a:srgbClr val="CC9900"/>
              </a:buClr>
              <a:buSzTx/>
              <a:buFont typeface="Wingdings" pitchFamily="2" charset="2"/>
              <a:buChar char="Ø"/>
              <a:defRPr/>
            </a:pPr>
            <a:r>
              <a:rPr kumimoji="0" lang="zh-CN" altLang="en-US" sz="1200" b="1"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Duplicate data storage, which is high construction costs.</a:t>
            </a:r>
            <a:endParaRPr kumimoji="0" lang="en-US" altLang="zh-CN" sz="1200" b="1"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361950" marR="0" lvl="1" indent="-169863" defTabSz="914400" eaLnBrk="1" fontAlgn="base" latinLnBrk="0" hangingPunct="1">
              <a:spcBef>
                <a:spcPct val="0"/>
              </a:spcBef>
              <a:spcAft>
                <a:spcPct val="0"/>
              </a:spcAft>
              <a:buClr>
                <a:srgbClr val="CC9900"/>
              </a:buClr>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Multiple big data technologies are used to cope with different business scenarios, and data is stored repeatedly.</a:t>
            </a:r>
            <a:endParaRPr kumimoji="0" lang="en-US" altLang="zh-CN" sz="1200" b="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361950" marR="0" lvl="1" indent="-169863" defTabSz="914400" eaLnBrk="1" fontAlgn="base" latinLnBrk="0" hangingPunct="1">
              <a:spcBef>
                <a:spcPct val="0"/>
              </a:spcBef>
              <a:spcAft>
                <a:spcPct val="0"/>
              </a:spcAft>
              <a:buClr>
                <a:srgbClr val="CC9900"/>
              </a:buClr>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Data is scattered across data sources, which makes it difficult to summarize and correlate data, and the data consumption efficiency is low.</a:t>
            </a:r>
            <a:endParaRPr kumimoji="0" lang="en-US" altLang="zh-CN" sz="1200" b="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361950" marR="0" lvl="1" indent="-169863" defTabSz="914400" eaLnBrk="1" fontAlgn="base" latinLnBrk="0" hangingPunct="1">
              <a:spcBef>
                <a:spcPct val="0"/>
              </a:spcBef>
              <a:spcAft>
                <a:spcPct val="0"/>
              </a:spcAft>
              <a:buClr>
                <a:srgbClr val="CC9900"/>
              </a:buClr>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The data transfer efficiency between components is low. The Hive analysis results are generated and imported to the theme database. Due to a large number of tables and a large amount of data, errors or failures occur frequently.</a:t>
            </a:r>
            <a:endParaRPr kumimoji="0" lang="en-US" altLang="zh-CN" sz="1200" b="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49" name="文本框 148"/>
          <p:cNvSpPr txBox="1"/>
          <p:nvPr/>
        </p:nvSpPr>
        <p:spPr>
          <a:xfrm>
            <a:off x="800770" y="4864084"/>
            <a:ext cx="4997450" cy="283534"/>
          </a:xfrm>
          <a:prstGeom prst="rect">
            <a:avLst/>
          </a:prstGeom>
          <a:solidFill>
            <a:schemeClr val="accent6"/>
          </a:solidFill>
        </p:spPr>
        <p:txBody>
          <a:bodyPr wrap="square" rtlCol="0">
            <a:spAutoFit/>
          </a:bodyPr>
          <a:lstStyle>
            <a:defPPr>
              <a:defRPr lang="en-US"/>
            </a:defPPr>
            <a:lvl1pPr algn="ctr" defTabSz="914400" fontAlgn="base">
              <a:spcBef>
                <a:spcPct val="0"/>
              </a:spcBef>
              <a:spcAft>
                <a:spcPct val="0"/>
              </a:spcAft>
              <a:defRPr sz="1799">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Business Pain Points</a:t>
            </a:r>
          </a:p>
        </p:txBody>
      </p:sp>
      <p:sp>
        <p:nvSpPr>
          <p:cNvPr id="195" name="矩形 194"/>
          <p:cNvSpPr/>
          <p:nvPr/>
        </p:nvSpPr>
        <p:spPr>
          <a:xfrm>
            <a:off x="6415499" y="5149926"/>
            <a:ext cx="4984639" cy="1192279"/>
          </a:xfrm>
          <a:prstGeom prst="rect">
            <a:avLst/>
          </a:prstGeom>
          <a:ln>
            <a:solidFill>
              <a:schemeClr val="bg1"/>
            </a:solidFill>
          </a:ln>
        </p:spPr>
        <p:txBody>
          <a:bodyPr wrap="square">
            <a:noAutofit/>
          </a:bodyPr>
          <a:lstStyle/>
          <a:p>
            <a:pPr marL="171381" marR="0" lvl="0" indent="-171381" defTabSz="914400" eaLnBrk="1" fontAlgn="base" latinLnBrk="0" hangingPunct="1">
              <a:spcBef>
                <a:spcPct val="0"/>
              </a:spcBef>
              <a:spcAft>
                <a:spcPct val="0"/>
              </a:spcAft>
              <a:buClr>
                <a:srgbClr val="CC9900"/>
              </a:buClr>
              <a:buSzTx/>
              <a:buFont typeface="Wingdings" pitchFamily="2" charset="2"/>
              <a:buChar char="Ø"/>
              <a:defRPr/>
            </a:pPr>
            <a:r>
              <a:rPr kumimoji="0" lang="zh-CN" altLang="en-US" sz="120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Spatiotemporal database query and batch analysis based on a single piece of data</a:t>
            </a:r>
          </a:p>
          <a:p>
            <a:pPr marL="171381" marR="0" lvl="0" indent="-171381" defTabSz="914400" eaLnBrk="1" fontAlgn="base" latinLnBrk="0" hangingPunct="1">
              <a:spcBef>
                <a:spcPct val="0"/>
              </a:spcBef>
              <a:spcAft>
                <a:spcPct val="0"/>
              </a:spcAft>
              <a:buClr>
                <a:srgbClr val="CC9900"/>
              </a:buClr>
              <a:buSzTx/>
              <a:buFont typeface="Wingdings" pitchFamily="2" charset="2"/>
              <a:buChar char="Ø"/>
              <a:defRPr/>
            </a:pPr>
            <a:r>
              <a:rPr kumimoji="0" lang="zh-CN" altLang="en-US" sz="120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Data does not need to be exported again.</a:t>
            </a:r>
          </a:p>
          <a:p>
            <a:pPr marL="171381" marR="0" lvl="0" indent="-171381" defTabSz="914400" eaLnBrk="1" fontAlgn="base" latinLnBrk="0" hangingPunct="1">
              <a:spcBef>
                <a:spcPct val="0"/>
              </a:spcBef>
              <a:spcAft>
                <a:spcPct val="0"/>
              </a:spcAft>
              <a:buClr>
                <a:srgbClr val="CC9900"/>
              </a:buClr>
              <a:buSzTx/>
              <a:buFont typeface="Wingdings" pitchFamily="2" charset="2"/>
              <a:buChar char="Ø"/>
              <a:defRPr/>
            </a:pPr>
            <a:r>
              <a:rPr kumimoji="0" lang="zh-CN" altLang="en-US" sz="120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Supporting the import of massive data into the database with high throughput</a:t>
            </a:r>
          </a:p>
          <a:p>
            <a:pPr marL="171381" marR="0" lvl="0" indent="-171381" defTabSz="914400" eaLnBrk="1" fontAlgn="base" latinLnBrk="0" hangingPunct="1">
              <a:spcBef>
                <a:spcPct val="0"/>
              </a:spcBef>
              <a:spcAft>
                <a:spcPct val="0"/>
              </a:spcAft>
              <a:buClr>
                <a:srgbClr val="CC9900"/>
              </a:buClr>
              <a:buSzTx/>
              <a:buFont typeface="Wingdings" pitchFamily="2" charset="2"/>
              <a:buChar char="Ø"/>
              <a:defRPr/>
            </a:pPr>
            <a:r>
              <a:rPr kumimoji="0" lang="zh-CN" altLang="en-US" sz="120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Supports high-concurrency query and analysis.</a:t>
            </a:r>
            <a:endParaRPr kumimoji="0" lang="en-US" altLang="zh-CN" sz="1200"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96" name="文本框 195"/>
          <p:cNvSpPr txBox="1"/>
          <p:nvPr/>
        </p:nvSpPr>
        <p:spPr>
          <a:xfrm>
            <a:off x="6402689" y="4873744"/>
            <a:ext cx="4997450" cy="283534"/>
          </a:xfrm>
          <a:prstGeom prst="rect">
            <a:avLst/>
          </a:prstGeom>
          <a:solidFill>
            <a:schemeClr val="accent6"/>
          </a:solidFill>
        </p:spPr>
        <p:txBody>
          <a:bodyPr wrap="square" rtlCol="0">
            <a:spAutoFit/>
          </a:bodyPr>
          <a:lstStyle>
            <a:defPPr>
              <a:defRPr lang="en-US"/>
            </a:defPPr>
            <a:lvl1pPr algn="ctr" defTabSz="914400" fontAlgn="base">
              <a:spcBef>
                <a:spcPct val="0"/>
              </a:spcBef>
              <a:spcAft>
                <a:spcPct val="0"/>
              </a:spcAft>
              <a:defRPr sz="1799">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200" b="0"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openLooKeng Advantages</a:t>
            </a:r>
            <a:endParaRPr kumimoji="0" lang="zh-CN" altLang="en-US" sz="12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198" name="文本框 197"/>
          <p:cNvSpPr txBox="1"/>
          <p:nvPr/>
        </p:nvSpPr>
        <p:spPr>
          <a:xfrm>
            <a:off x="1395277" y="4408606"/>
            <a:ext cx="4569261" cy="486030"/>
          </a:xfrm>
          <a:prstGeom prst="rect">
            <a:avLst/>
          </a:prstGeom>
          <a:noFill/>
        </p:spPr>
        <p:txBody>
          <a:bodyPr wrap="square" rtlCol="0">
            <a:spAutoFit/>
          </a:bodyPr>
          <a:lstStyle/>
          <a:p>
            <a:pPr defTabSz="914112"/>
            <a:r>
              <a:rPr lang="en-US" altLang="zh-CN" sz="1279" b="1" dirty="0">
                <a:solidFill>
                  <a:srgbClr val="C7000A"/>
                </a:solidFill>
                <a:latin typeface="Calibri" panose="020F0502020204030204" pitchFamily="34" charset="0"/>
                <a:ea typeface="Microsoft YaHei" panose="020B0503020204020204" pitchFamily="34" charset="-122"/>
                <a:cs typeface="Calibri" panose="020F0502020204030204" pitchFamily="34" charset="0"/>
              </a:rPr>
              <a:t>The ETL process is long, data is repeatedly migrated, and data consistency is poor.</a:t>
            </a:r>
          </a:p>
        </p:txBody>
      </p:sp>
      <p:sp>
        <p:nvSpPr>
          <p:cNvPr id="199" name="文本框 198"/>
          <p:cNvSpPr txBox="1"/>
          <p:nvPr/>
        </p:nvSpPr>
        <p:spPr>
          <a:xfrm>
            <a:off x="6648960" y="4405523"/>
            <a:ext cx="4296217" cy="486030"/>
          </a:xfrm>
          <a:prstGeom prst="rect">
            <a:avLst/>
          </a:prstGeom>
          <a:noFill/>
        </p:spPr>
        <p:txBody>
          <a:bodyPr wrap="square" rtlCol="0">
            <a:spAutoFit/>
          </a:bodyPr>
          <a:lstStyle/>
          <a:p>
            <a:pPr defTabSz="914112"/>
            <a:r>
              <a:rPr lang="zh-CN" altLang="en-US" sz="1279" b="1" dirty="0">
                <a:solidFill>
                  <a:srgbClr val="C7000A"/>
                </a:solidFill>
                <a:latin typeface="Calibri" panose="020F0502020204030204" pitchFamily="34" charset="0"/>
                <a:ea typeface="Microsoft YaHei" panose="020B0503020204020204" pitchFamily="34" charset="-122"/>
                <a:cs typeface="Calibri" panose="020F0502020204030204" pitchFamily="34" charset="0"/>
              </a:rPr>
              <a:t>One copy of data, reducing the ETL process and unnecessary data migration</a:t>
            </a:r>
          </a:p>
        </p:txBody>
      </p:sp>
      <p:sp>
        <p:nvSpPr>
          <p:cNvPr id="103" name="上下箭头 102"/>
          <p:cNvSpPr/>
          <p:nvPr/>
        </p:nvSpPr>
        <p:spPr>
          <a:xfrm>
            <a:off x="3035920" y="1863671"/>
            <a:ext cx="332287" cy="629942"/>
          </a:xfrm>
          <a:prstGeom prst="upDownArrow">
            <a:avLst>
              <a:gd name="adj1" fmla="val 42000"/>
              <a:gd name="adj2" fmla="val 50000"/>
            </a:avLst>
          </a:prstGeom>
          <a:solidFill>
            <a:srgbClr val="0070C0"/>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pic>
        <p:nvPicPr>
          <p:cNvPr id="104" name="图片 103"/>
          <p:cNvPicPr>
            <a:picLocks noChangeAspect="1"/>
          </p:cNvPicPr>
          <p:nvPr/>
        </p:nvPicPr>
        <p:blipFill>
          <a:blip r:embed="rId2">
            <a:extLst>
              <a:ext uri="{28A0092B-C50C-407E-A947-70E740481C1C}">
                <a14:useLocalDpi xmlns:a14="http://schemas.microsoft.com/office/drawing/2010/main" val="0"/>
              </a:ext>
            </a:extLst>
          </a:blip>
          <a:srcRect l="9209" t="9687" r="9521" b="9551"/>
          <a:stretch>
            <a:fillRect/>
          </a:stretch>
        </p:blipFill>
        <p:spPr>
          <a:xfrm>
            <a:off x="4513026" y="2245298"/>
            <a:ext cx="1308881" cy="1840492"/>
          </a:xfrm>
          <a:prstGeom prst="rect">
            <a:avLst/>
          </a:prstGeom>
        </p:spPr>
      </p:pic>
      <p:sp>
        <p:nvSpPr>
          <p:cNvPr id="105" name="右箭头 104"/>
          <p:cNvSpPr/>
          <p:nvPr/>
        </p:nvSpPr>
        <p:spPr>
          <a:xfrm>
            <a:off x="2100378" y="2883015"/>
            <a:ext cx="507227" cy="305203"/>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106" name="右箭头 105"/>
          <p:cNvSpPr/>
          <p:nvPr/>
        </p:nvSpPr>
        <p:spPr>
          <a:xfrm>
            <a:off x="3634413" y="2907503"/>
            <a:ext cx="917176" cy="239003"/>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107" name="文本框 106"/>
          <p:cNvSpPr txBox="1"/>
          <p:nvPr/>
        </p:nvSpPr>
        <p:spPr>
          <a:xfrm>
            <a:off x="4599318" y="3864437"/>
            <a:ext cx="1287532" cy="528350"/>
          </a:xfrm>
          <a:prstGeom prst="rect">
            <a:avLst/>
          </a:prstGeom>
          <a:noFill/>
        </p:spPr>
        <p:txBody>
          <a:bodyPr wrap="none" rtlCol="0">
            <a:spAutoFit/>
          </a:bodyPr>
          <a:lstStyle/>
          <a:p>
            <a:pPr defTabSz="914112">
              <a:lnSpc>
                <a:spcPts val="3439"/>
              </a:lnSpc>
            </a:pPr>
            <a:r>
              <a:rPr lang="en-US" altLang="zh-CN" sz="980">
                <a:solidFill>
                  <a:srgbClr val="1D1D1A"/>
                </a:solidFill>
                <a:latin typeface="Calibri" panose="020F0502020204030204" pitchFamily="34" charset="0"/>
                <a:ea typeface="Microsoft YaHei" panose="020B0503020204020204" pitchFamily="34" charset="-122"/>
                <a:cs typeface="Calibri" panose="020F0502020204030204" pitchFamily="34" charset="0"/>
              </a:rPr>
              <a:t>MPPDB theme library</a:t>
            </a:r>
          </a:p>
        </p:txBody>
      </p:sp>
      <p:sp>
        <p:nvSpPr>
          <p:cNvPr id="108" name="Shape 328"/>
          <p:cNvSpPr/>
          <p:nvPr/>
        </p:nvSpPr>
        <p:spPr>
          <a:xfrm>
            <a:off x="1043212" y="2035002"/>
            <a:ext cx="1008197" cy="2316591"/>
          </a:xfrm>
          <a:prstGeom prst="roundRect">
            <a:avLst>
              <a:gd name="adj" fmla="val 7509"/>
            </a:avLst>
          </a:prstGeom>
          <a:solidFill>
            <a:srgbClr val="FFFFFF">
              <a:lumMod val="65000"/>
              <a:alpha val="99000"/>
            </a:srgbClr>
          </a:solidFill>
          <a:ln w="12700">
            <a:miter lim="400000"/>
          </a:ln>
        </p:spPr>
        <p:txBody>
          <a:bodyPr lIns="71379" tIns="71379" rIns="71379" bIns="71379" anchor="t"/>
          <a:lstStyle/>
          <a:p>
            <a:pPr algn="ctr" defTabSz="461407" hangingPunct="0">
              <a:defRPr/>
            </a:pPr>
            <a:r>
              <a:rPr lang="zh-CN" altLang="en-US" sz="840" b="1" kern="0">
                <a:solidFill>
                  <a:srgbClr val="1D1D1A"/>
                </a:solidFill>
                <a:latin typeface="Calibri" panose="020F0502020204030204" pitchFamily="34" charset="0"/>
                <a:ea typeface="微软雅黑" panose="020B0503020204020204" pitchFamily="34" charset="-122"/>
                <a:cs typeface="Calibri" panose="020F0502020204030204" pitchFamily="34" charset="0"/>
                <a:sym typeface="Helvetica Neue"/>
              </a:rPr>
              <a:t>Data Source</a:t>
            </a:r>
            <a:endParaRPr sz="1200" b="1" kern="0">
              <a:solidFill>
                <a:srgbClr val="1D1D1A"/>
              </a:solidFill>
              <a:latin typeface="Calibri" panose="020F0502020204030204" pitchFamily="34" charset="0"/>
              <a:ea typeface="微软雅黑" panose="020B0503020204020204" pitchFamily="34" charset="-122"/>
              <a:cs typeface="Calibri" panose="020F0502020204030204" pitchFamily="34" charset="0"/>
              <a:sym typeface="Helvetica Neue"/>
            </a:endParaRPr>
          </a:p>
        </p:txBody>
      </p:sp>
      <p:grpSp>
        <p:nvGrpSpPr>
          <p:cNvPr id="110" name="组合 190"/>
          <p:cNvGrpSpPr/>
          <p:nvPr/>
        </p:nvGrpSpPr>
        <p:grpSpPr>
          <a:xfrm>
            <a:off x="1130818" y="2473302"/>
            <a:ext cx="229354" cy="406094"/>
            <a:chOff x="4500563" y="3594100"/>
            <a:chExt cx="368300" cy="654050"/>
          </a:xfrm>
        </p:grpSpPr>
        <p:sp>
          <p:nvSpPr>
            <p:cNvPr id="111" name="Freeform 159"/>
            <p:cNvSpPr/>
            <p:nvPr/>
          </p:nvSpPr>
          <p:spPr bwMode="auto">
            <a:xfrm>
              <a:off x="4500563" y="3594100"/>
              <a:ext cx="368300" cy="654050"/>
            </a:xfrm>
            <a:custGeom>
              <a:avLst/>
              <a:gdLst>
                <a:gd name="T0" fmla="*/ 2147483647 w 877"/>
                <a:gd name="T1" fmla="*/ 0 h 1560"/>
                <a:gd name="T2" fmla="*/ 2147483647 w 877"/>
                <a:gd name="T3" fmla="*/ 0 h 1560"/>
                <a:gd name="T4" fmla="*/ 2147483647 w 877"/>
                <a:gd name="T5" fmla="*/ 0 h 1560"/>
                <a:gd name="T6" fmla="*/ 0 w 877"/>
                <a:gd name="T7" fmla="*/ 2147483647 h 1560"/>
                <a:gd name="T8" fmla="*/ 0 w 877"/>
                <a:gd name="T9" fmla="*/ 2147483647 h 1560"/>
                <a:gd name="T10" fmla="*/ 2147483647 w 877"/>
                <a:gd name="T11" fmla="*/ 2147483647 h 1560"/>
                <a:gd name="T12" fmla="*/ 2147483647 w 877"/>
                <a:gd name="T13" fmla="*/ 2147483647 h 1560"/>
                <a:gd name="T14" fmla="*/ 2147483647 w 877"/>
                <a:gd name="T15" fmla="*/ 2147483647 h 1560"/>
                <a:gd name="T16" fmla="*/ 2147483647 w 877"/>
                <a:gd name="T17" fmla="*/ 2147483647 h 1560"/>
                <a:gd name="T18" fmla="*/ 2147483647 w 877"/>
                <a:gd name="T19" fmla="*/ 2147483647 h 1560"/>
                <a:gd name="T20" fmla="*/ 2147483647 w 877"/>
                <a:gd name="T21" fmla="*/ 2147483647 h 1560"/>
                <a:gd name="T22" fmla="*/ 2147483647 w 877"/>
                <a:gd name="T23" fmla="*/ 2147483647 h 1560"/>
                <a:gd name="T24" fmla="*/ 2147483647 w 877"/>
                <a:gd name="T25" fmla="*/ 2147483647 h 1560"/>
                <a:gd name="T26" fmla="*/ 2147483647 w 877"/>
                <a:gd name="T27" fmla="*/ 2147483647 h 1560"/>
                <a:gd name="T28" fmla="*/ 2147483647 w 877"/>
                <a:gd name="T29" fmla="*/ 2147483647 h 1560"/>
                <a:gd name="T30" fmla="*/ 2147483647 w 877"/>
                <a:gd name="T31" fmla="*/ 2147483647 h 1560"/>
                <a:gd name="T32" fmla="*/ 2147483647 w 877"/>
                <a:gd name="T33" fmla="*/ 2147483647 h 1560"/>
                <a:gd name="T34" fmla="*/ 2147483647 w 877"/>
                <a:gd name="T35" fmla="*/ 2147483647 h 1560"/>
                <a:gd name="T36" fmla="*/ 2147483647 w 877"/>
                <a:gd name="T37" fmla="*/ 2147483647 h 1560"/>
                <a:gd name="T38" fmla="*/ 2147483647 w 877"/>
                <a:gd name="T39" fmla="*/ 2147483647 h 1560"/>
                <a:gd name="T40" fmla="*/ 2147483647 w 877"/>
                <a:gd name="T41" fmla="*/ 2147483647 h 1560"/>
                <a:gd name="T42" fmla="*/ 2147483647 w 877"/>
                <a:gd name="T43" fmla="*/ 2147483647 h 1560"/>
                <a:gd name="T44" fmla="*/ 2147483647 w 877"/>
                <a:gd name="T45" fmla="*/ 2147483647 h 1560"/>
                <a:gd name="T46" fmla="*/ 2147483647 w 877"/>
                <a:gd name="T47" fmla="*/ 2147483647 h 1560"/>
                <a:gd name="T48" fmla="*/ 2147483647 w 877"/>
                <a:gd name="T49" fmla="*/ 2147483647 h 1560"/>
                <a:gd name="T50" fmla="*/ 2147483647 w 877"/>
                <a:gd name="T51" fmla="*/ 2147483647 h 1560"/>
                <a:gd name="T52" fmla="*/ 2147483647 w 877"/>
                <a:gd name="T53" fmla="*/ 2147483647 h 1560"/>
                <a:gd name="T54" fmla="*/ 2147483647 w 877"/>
                <a:gd name="T55" fmla="*/ 0 h 15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77"/>
                <a:gd name="T85" fmla="*/ 0 h 1560"/>
                <a:gd name="T86" fmla="*/ 877 w 877"/>
                <a:gd name="T87" fmla="*/ 1560 h 15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77" h="1560">
                  <a:moveTo>
                    <a:pt x="745" y="0"/>
                  </a:moveTo>
                  <a:lnTo>
                    <a:pt x="745" y="0"/>
                  </a:lnTo>
                  <a:lnTo>
                    <a:pt x="132" y="0"/>
                  </a:lnTo>
                  <a:cubicBezTo>
                    <a:pt x="59" y="0"/>
                    <a:pt x="0" y="60"/>
                    <a:pt x="0" y="132"/>
                  </a:cubicBezTo>
                  <a:lnTo>
                    <a:pt x="0" y="1392"/>
                  </a:lnTo>
                  <a:cubicBezTo>
                    <a:pt x="0" y="1465"/>
                    <a:pt x="59" y="1524"/>
                    <a:pt x="132" y="1524"/>
                  </a:cubicBezTo>
                  <a:lnTo>
                    <a:pt x="272" y="1524"/>
                  </a:lnTo>
                  <a:cubicBezTo>
                    <a:pt x="283" y="1545"/>
                    <a:pt x="306" y="1560"/>
                    <a:pt x="332" y="1560"/>
                  </a:cubicBezTo>
                  <a:cubicBezTo>
                    <a:pt x="371" y="1560"/>
                    <a:pt x="402" y="1529"/>
                    <a:pt x="402" y="1491"/>
                  </a:cubicBezTo>
                  <a:cubicBezTo>
                    <a:pt x="402" y="1452"/>
                    <a:pt x="371" y="1421"/>
                    <a:pt x="332" y="1421"/>
                  </a:cubicBezTo>
                  <a:cubicBezTo>
                    <a:pt x="306" y="1421"/>
                    <a:pt x="283" y="1436"/>
                    <a:pt x="272" y="1457"/>
                  </a:cubicBezTo>
                  <a:lnTo>
                    <a:pt x="132" y="1457"/>
                  </a:lnTo>
                  <a:cubicBezTo>
                    <a:pt x="96" y="1457"/>
                    <a:pt x="67" y="1428"/>
                    <a:pt x="67" y="1392"/>
                  </a:cubicBezTo>
                  <a:lnTo>
                    <a:pt x="67" y="132"/>
                  </a:lnTo>
                  <a:cubicBezTo>
                    <a:pt x="67" y="96"/>
                    <a:pt x="96" y="67"/>
                    <a:pt x="132" y="67"/>
                  </a:cubicBezTo>
                  <a:lnTo>
                    <a:pt x="745" y="67"/>
                  </a:lnTo>
                  <a:cubicBezTo>
                    <a:pt x="781" y="67"/>
                    <a:pt x="810" y="96"/>
                    <a:pt x="810" y="132"/>
                  </a:cubicBezTo>
                  <a:lnTo>
                    <a:pt x="810" y="1392"/>
                  </a:lnTo>
                  <a:cubicBezTo>
                    <a:pt x="810" y="1428"/>
                    <a:pt x="781" y="1457"/>
                    <a:pt x="745" y="1457"/>
                  </a:cubicBezTo>
                  <a:lnTo>
                    <a:pt x="606" y="1457"/>
                  </a:lnTo>
                  <a:cubicBezTo>
                    <a:pt x="594" y="1436"/>
                    <a:pt x="571" y="1421"/>
                    <a:pt x="545" y="1421"/>
                  </a:cubicBezTo>
                  <a:cubicBezTo>
                    <a:pt x="507" y="1421"/>
                    <a:pt x="476" y="1452"/>
                    <a:pt x="476" y="1491"/>
                  </a:cubicBezTo>
                  <a:cubicBezTo>
                    <a:pt x="476" y="1529"/>
                    <a:pt x="507" y="1560"/>
                    <a:pt x="545" y="1560"/>
                  </a:cubicBezTo>
                  <a:cubicBezTo>
                    <a:pt x="571" y="1560"/>
                    <a:pt x="594" y="1545"/>
                    <a:pt x="606" y="1524"/>
                  </a:cubicBezTo>
                  <a:lnTo>
                    <a:pt x="745" y="1524"/>
                  </a:lnTo>
                  <a:cubicBezTo>
                    <a:pt x="818" y="1524"/>
                    <a:pt x="877" y="1465"/>
                    <a:pt x="877" y="1392"/>
                  </a:cubicBezTo>
                  <a:lnTo>
                    <a:pt x="877" y="132"/>
                  </a:lnTo>
                  <a:cubicBezTo>
                    <a:pt x="877" y="60"/>
                    <a:pt x="818" y="0"/>
                    <a:pt x="745"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2" name="Freeform 160"/>
            <p:cNvSpPr>
              <a:spLocks noEditPoints="1"/>
            </p:cNvSpPr>
            <p:nvPr/>
          </p:nvSpPr>
          <p:spPr bwMode="auto">
            <a:xfrm>
              <a:off x="4556125" y="3667125"/>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2147483647 w 613"/>
                <a:gd name="T13" fmla="*/ 2147483647 h 208"/>
                <a:gd name="T14" fmla="*/ 2147483647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0 h 208"/>
                <a:gd name="T24" fmla="*/ 2147483647 w 613"/>
                <a:gd name="T25" fmla="*/ 0 h 208"/>
                <a:gd name="T26" fmla="*/ 0 w 613"/>
                <a:gd name="T27" fmla="*/ 2147483647 h 208"/>
                <a:gd name="T28" fmla="*/ 0 w 613"/>
                <a:gd name="T29" fmla="*/ 2147483647 h 208"/>
                <a:gd name="T30" fmla="*/ 2147483647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4"/>
                  </a:moveTo>
                  <a:lnTo>
                    <a:pt x="54" y="54"/>
                  </a:lnTo>
                  <a:lnTo>
                    <a:pt x="560" y="54"/>
                  </a:lnTo>
                  <a:lnTo>
                    <a:pt x="560" y="155"/>
                  </a:lnTo>
                  <a:lnTo>
                    <a:pt x="54" y="155"/>
                  </a:lnTo>
                  <a:lnTo>
                    <a:pt x="54" y="54"/>
                  </a:lnTo>
                  <a:close/>
                  <a:moveTo>
                    <a:pt x="27" y="208"/>
                  </a:moveTo>
                  <a:lnTo>
                    <a:pt x="27" y="208"/>
                  </a:lnTo>
                  <a:lnTo>
                    <a:pt x="586" y="208"/>
                  </a:lnTo>
                  <a:cubicBezTo>
                    <a:pt x="601" y="208"/>
                    <a:pt x="613" y="196"/>
                    <a:pt x="613" y="182"/>
                  </a:cubicBezTo>
                  <a:lnTo>
                    <a:pt x="613" y="27"/>
                  </a:lnTo>
                  <a:cubicBezTo>
                    <a:pt x="613" y="12"/>
                    <a:pt x="601" y="0"/>
                    <a:pt x="586" y="0"/>
                  </a:cubicBezTo>
                  <a:lnTo>
                    <a:pt x="27" y="0"/>
                  </a:lnTo>
                  <a:cubicBezTo>
                    <a:pt x="12" y="0"/>
                    <a:pt x="0" y="12"/>
                    <a:pt x="0" y="27"/>
                  </a:cubicBezTo>
                  <a:lnTo>
                    <a:pt x="0" y="182"/>
                  </a:lnTo>
                  <a:cubicBezTo>
                    <a:pt x="0" y="196"/>
                    <a:pt x="12" y="208"/>
                    <a:pt x="27" y="20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3" name="Freeform 161"/>
            <p:cNvSpPr/>
            <p:nvPr/>
          </p:nvSpPr>
          <p:spPr bwMode="auto">
            <a:xfrm>
              <a:off x="4745038" y="3698875"/>
              <a:ext cx="25400" cy="25400"/>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3"/>
                    <a:pt x="0" y="30"/>
                  </a:cubicBezTo>
                  <a:cubicBezTo>
                    <a:pt x="0" y="47"/>
                    <a:pt x="13" y="61"/>
                    <a:pt x="30" y="61"/>
                  </a:cubicBezTo>
                  <a:cubicBezTo>
                    <a:pt x="47" y="61"/>
                    <a:pt x="61" y="47"/>
                    <a:pt x="61" y="30"/>
                  </a:cubicBezTo>
                  <a:cubicBezTo>
                    <a:pt x="61" y="13"/>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4" name="Freeform 162"/>
            <p:cNvSpPr>
              <a:spLocks noEditPoints="1"/>
            </p:cNvSpPr>
            <p:nvPr/>
          </p:nvSpPr>
          <p:spPr bwMode="auto">
            <a:xfrm>
              <a:off x="4556125" y="3765550"/>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0 w 613"/>
                <a:gd name="T13" fmla="*/ 2147483647 h 208"/>
                <a:gd name="T14" fmla="*/ 0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2147483647 h 208"/>
                <a:gd name="T24" fmla="*/ 2147483647 w 613"/>
                <a:gd name="T25" fmla="*/ 0 h 208"/>
                <a:gd name="T26" fmla="*/ 2147483647 w 613"/>
                <a:gd name="T27" fmla="*/ 0 h 208"/>
                <a:gd name="T28" fmla="*/ 0 w 613"/>
                <a:gd name="T29" fmla="*/ 2147483647 h 208"/>
                <a:gd name="T30" fmla="*/ 0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3"/>
                  </a:moveTo>
                  <a:lnTo>
                    <a:pt x="54" y="53"/>
                  </a:lnTo>
                  <a:lnTo>
                    <a:pt x="560" y="53"/>
                  </a:lnTo>
                  <a:lnTo>
                    <a:pt x="560" y="155"/>
                  </a:lnTo>
                  <a:lnTo>
                    <a:pt x="54" y="155"/>
                  </a:lnTo>
                  <a:lnTo>
                    <a:pt x="54" y="53"/>
                  </a:lnTo>
                  <a:close/>
                  <a:moveTo>
                    <a:pt x="0" y="181"/>
                  </a:moveTo>
                  <a:lnTo>
                    <a:pt x="0" y="181"/>
                  </a:lnTo>
                  <a:cubicBezTo>
                    <a:pt x="0" y="196"/>
                    <a:pt x="12" y="208"/>
                    <a:pt x="27" y="208"/>
                  </a:cubicBezTo>
                  <a:lnTo>
                    <a:pt x="586" y="208"/>
                  </a:lnTo>
                  <a:cubicBezTo>
                    <a:pt x="601" y="208"/>
                    <a:pt x="613" y="196"/>
                    <a:pt x="613" y="181"/>
                  </a:cubicBezTo>
                  <a:lnTo>
                    <a:pt x="613" y="27"/>
                  </a:lnTo>
                  <a:cubicBezTo>
                    <a:pt x="613" y="12"/>
                    <a:pt x="601" y="0"/>
                    <a:pt x="586" y="0"/>
                  </a:cubicBezTo>
                  <a:lnTo>
                    <a:pt x="27" y="0"/>
                  </a:lnTo>
                  <a:cubicBezTo>
                    <a:pt x="12" y="0"/>
                    <a:pt x="0" y="12"/>
                    <a:pt x="0" y="27"/>
                  </a:cubicBezTo>
                  <a:lnTo>
                    <a:pt x="0" y="18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5" name="Freeform 163"/>
            <p:cNvSpPr/>
            <p:nvPr/>
          </p:nvSpPr>
          <p:spPr bwMode="auto">
            <a:xfrm>
              <a:off x="4745038" y="3795713"/>
              <a:ext cx="25400" cy="25400"/>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4"/>
                    <a:pt x="0" y="31"/>
                  </a:cubicBezTo>
                  <a:cubicBezTo>
                    <a:pt x="0" y="48"/>
                    <a:pt x="13" y="61"/>
                    <a:pt x="30" y="61"/>
                  </a:cubicBezTo>
                  <a:cubicBezTo>
                    <a:pt x="47" y="61"/>
                    <a:pt x="61" y="48"/>
                    <a:pt x="61" y="31"/>
                  </a:cubicBezTo>
                  <a:cubicBezTo>
                    <a:pt x="61" y="14"/>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6" name="Freeform 164"/>
            <p:cNvSpPr>
              <a:spLocks noEditPoints="1"/>
            </p:cNvSpPr>
            <p:nvPr/>
          </p:nvSpPr>
          <p:spPr bwMode="auto">
            <a:xfrm>
              <a:off x="4556125" y="3862388"/>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0 w 613"/>
                <a:gd name="T13" fmla="*/ 2147483647 h 208"/>
                <a:gd name="T14" fmla="*/ 0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2147483647 h 208"/>
                <a:gd name="T24" fmla="*/ 2147483647 w 613"/>
                <a:gd name="T25" fmla="*/ 0 h 208"/>
                <a:gd name="T26" fmla="*/ 2147483647 w 613"/>
                <a:gd name="T27" fmla="*/ 0 h 208"/>
                <a:gd name="T28" fmla="*/ 0 w 613"/>
                <a:gd name="T29" fmla="*/ 2147483647 h 208"/>
                <a:gd name="T30" fmla="*/ 0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3"/>
                  </a:moveTo>
                  <a:lnTo>
                    <a:pt x="54" y="53"/>
                  </a:lnTo>
                  <a:lnTo>
                    <a:pt x="560" y="53"/>
                  </a:lnTo>
                  <a:lnTo>
                    <a:pt x="560" y="154"/>
                  </a:lnTo>
                  <a:lnTo>
                    <a:pt x="54" y="154"/>
                  </a:lnTo>
                  <a:lnTo>
                    <a:pt x="54" y="53"/>
                  </a:lnTo>
                  <a:close/>
                  <a:moveTo>
                    <a:pt x="0" y="181"/>
                  </a:moveTo>
                  <a:lnTo>
                    <a:pt x="0" y="181"/>
                  </a:lnTo>
                  <a:cubicBezTo>
                    <a:pt x="0" y="196"/>
                    <a:pt x="12" y="208"/>
                    <a:pt x="27" y="208"/>
                  </a:cubicBezTo>
                  <a:lnTo>
                    <a:pt x="586" y="208"/>
                  </a:lnTo>
                  <a:cubicBezTo>
                    <a:pt x="601" y="208"/>
                    <a:pt x="613" y="196"/>
                    <a:pt x="613" y="181"/>
                  </a:cubicBezTo>
                  <a:lnTo>
                    <a:pt x="613" y="26"/>
                  </a:lnTo>
                  <a:cubicBezTo>
                    <a:pt x="613" y="12"/>
                    <a:pt x="601" y="0"/>
                    <a:pt x="586" y="0"/>
                  </a:cubicBezTo>
                  <a:lnTo>
                    <a:pt x="27" y="0"/>
                  </a:lnTo>
                  <a:cubicBezTo>
                    <a:pt x="12" y="0"/>
                    <a:pt x="0" y="12"/>
                    <a:pt x="0" y="26"/>
                  </a:cubicBezTo>
                  <a:lnTo>
                    <a:pt x="0" y="18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7" name="Freeform 165"/>
            <p:cNvSpPr/>
            <p:nvPr/>
          </p:nvSpPr>
          <p:spPr bwMode="auto">
            <a:xfrm>
              <a:off x="4745038" y="3894138"/>
              <a:ext cx="25400" cy="25400"/>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4"/>
                    <a:pt x="0" y="31"/>
                  </a:cubicBezTo>
                  <a:cubicBezTo>
                    <a:pt x="0" y="47"/>
                    <a:pt x="13" y="61"/>
                    <a:pt x="30" y="61"/>
                  </a:cubicBezTo>
                  <a:cubicBezTo>
                    <a:pt x="47" y="61"/>
                    <a:pt x="61" y="47"/>
                    <a:pt x="61" y="31"/>
                  </a:cubicBezTo>
                  <a:cubicBezTo>
                    <a:pt x="61" y="14"/>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8" name="Freeform 166"/>
            <p:cNvSpPr>
              <a:spLocks noEditPoints="1"/>
            </p:cNvSpPr>
            <p:nvPr/>
          </p:nvSpPr>
          <p:spPr bwMode="auto">
            <a:xfrm>
              <a:off x="4556125" y="3960813"/>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0 w 613"/>
                <a:gd name="T13" fmla="*/ 2147483647 h 208"/>
                <a:gd name="T14" fmla="*/ 0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2147483647 h 208"/>
                <a:gd name="T24" fmla="*/ 2147483647 w 613"/>
                <a:gd name="T25" fmla="*/ 0 h 208"/>
                <a:gd name="T26" fmla="*/ 2147483647 w 613"/>
                <a:gd name="T27" fmla="*/ 0 h 208"/>
                <a:gd name="T28" fmla="*/ 0 w 613"/>
                <a:gd name="T29" fmla="*/ 2147483647 h 208"/>
                <a:gd name="T30" fmla="*/ 0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4"/>
                  </a:moveTo>
                  <a:lnTo>
                    <a:pt x="54" y="54"/>
                  </a:lnTo>
                  <a:lnTo>
                    <a:pt x="560" y="54"/>
                  </a:lnTo>
                  <a:lnTo>
                    <a:pt x="560" y="155"/>
                  </a:lnTo>
                  <a:lnTo>
                    <a:pt x="54" y="155"/>
                  </a:lnTo>
                  <a:lnTo>
                    <a:pt x="54" y="54"/>
                  </a:lnTo>
                  <a:close/>
                  <a:moveTo>
                    <a:pt x="0" y="182"/>
                  </a:moveTo>
                  <a:lnTo>
                    <a:pt x="0" y="182"/>
                  </a:lnTo>
                  <a:cubicBezTo>
                    <a:pt x="0" y="196"/>
                    <a:pt x="12" y="208"/>
                    <a:pt x="27" y="208"/>
                  </a:cubicBezTo>
                  <a:lnTo>
                    <a:pt x="586" y="208"/>
                  </a:lnTo>
                  <a:cubicBezTo>
                    <a:pt x="601" y="208"/>
                    <a:pt x="613" y="196"/>
                    <a:pt x="613" y="182"/>
                  </a:cubicBezTo>
                  <a:lnTo>
                    <a:pt x="613" y="27"/>
                  </a:lnTo>
                  <a:cubicBezTo>
                    <a:pt x="613" y="12"/>
                    <a:pt x="601" y="0"/>
                    <a:pt x="586" y="0"/>
                  </a:cubicBezTo>
                  <a:lnTo>
                    <a:pt x="27" y="0"/>
                  </a:lnTo>
                  <a:cubicBezTo>
                    <a:pt x="12" y="0"/>
                    <a:pt x="0" y="12"/>
                    <a:pt x="0" y="27"/>
                  </a:cubicBezTo>
                  <a:lnTo>
                    <a:pt x="0" y="182"/>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9" name="Freeform 167"/>
            <p:cNvSpPr/>
            <p:nvPr/>
          </p:nvSpPr>
          <p:spPr bwMode="auto">
            <a:xfrm>
              <a:off x="4745038" y="3990975"/>
              <a:ext cx="25400" cy="25400"/>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3"/>
                    <a:pt x="0" y="30"/>
                  </a:cubicBezTo>
                  <a:cubicBezTo>
                    <a:pt x="0" y="47"/>
                    <a:pt x="13" y="61"/>
                    <a:pt x="30" y="61"/>
                  </a:cubicBezTo>
                  <a:cubicBezTo>
                    <a:pt x="47" y="61"/>
                    <a:pt x="61" y="47"/>
                    <a:pt x="61" y="30"/>
                  </a:cubicBezTo>
                  <a:cubicBezTo>
                    <a:pt x="61" y="13"/>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20" name="Freeform 168"/>
            <p:cNvSpPr>
              <a:spLocks noEditPoints="1"/>
            </p:cNvSpPr>
            <p:nvPr/>
          </p:nvSpPr>
          <p:spPr bwMode="auto">
            <a:xfrm>
              <a:off x="4556125" y="4057650"/>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0 w 613"/>
                <a:gd name="T13" fmla="*/ 2147483647 h 208"/>
                <a:gd name="T14" fmla="*/ 0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2147483647 h 208"/>
                <a:gd name="T24" fmla="*/ 2147483647 w 613"/>
                <a:gd name="T25" fmla="*/ 0 h 208"/>
                <a:gd name="T26" fmla="*/ 2147483647 w 613"/>
                <a:gd name="T27" fmla="*/ 0 h 208"/>
                <a:gd name="T28" fmla="*/ 0 w 613"/>
                <a:gd name="T29" fmla="*/ 2147483647 h 208"/>
                <a:gd name="T30" fmla="*/ 0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3"/>
                  </a:moveTo>
                  <a:lnTo>
                    <a:pt x="54" y="53"/>
                  </a:lnTo>
                  <a:lnTo>
                    <a:pt x="560" y="53"/>
                  </a:lnTo>
                  <a:lnTo>
                    <a:pt x="560" y="154"/>
                  </a:lnTo>
                  <a:lnTo>
                    <a:pt x="54" y="154"/>
                  </a:lnTo>
                  <a:lnTo>
                    <a:pt x="54" y="53"/>
                  </a:lnTo>
                  <a:close/>
                  <a:moveTo>
                    <a:pt x="0" y="181"/>
                  </a:moveTo>
                  <a:lnTo>
                    <a:pt x="0" y="181"/>
                  </a:lnTo>
                  <a:cubicBezTo>
                    <a:pt x="0" y="196"/>
                    <a:pt x="12" y="208"/>
                    <a:pt x="27" y="208"/>
                  </a:cubicBezTo>
                  <a:lnTo>
                    <a:pt x="586" y="208"/>
                  </a:lnTo>
                  <a:cubicBezTo>
                    <a:pt x="601" y="208"/>
                    <a:pt x="613" y="196"/>
                    <a:pt x="613" y="181"/>
                  </a:cubicBezTo>
                  <a:lnTo>
                    <a:pt x="613" y="27"/>
                  </a:lnTo>
                  <a:cubicBezTo>
                    <a:pt x="613" y="12"/>
                    <a:pt x="601" y="0"/>
                    <a:pt x="586" y="0"/>
                  </a:cubicBezTo>
                  <a:lnTo>
                    <a:pt x="27" y="0"/>
                  </a:lnTo>
                  <a:cubicBezTo>
                    <a:pt x="12" y="0"/>
                    <a:pt x="0" y="12"/>
                    <a:pt x="0" y="27"/>
                  </a:cubicBezTo>
                  <a:lnTo>
                    <a:pt x="0" y="18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21" name="Freeform 169"/>
            <p:cNvSpPr/>
            <p:nvPr/>
          </p:nvSpPr>
          <p:spPr bwMode="auto">
            <a:xfrm>
              <a:off x="4745038" y="4087813"/>
              <a:ext cx="25400" cy="26988"/>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4"/>
                    <a:pt x="0" y="31"/>
                  </a:cubicBezTo>
                  <a:cubicBezTo>
                    <a:pt x="0" y="48"/>
                    <a:pt x="13" y="61"/>
                    <a:pt x="30" y="61"/>
                  </a:cubicBezTo>
                  <a:cubicBezTo>
                    <a:pt x="47" y="61"/>
                    <a:pt x="61" y="48"/>
                    <a:pt x="61" y="31"/>
                  </a:cubicBezTo>
                  <a:cubicBezTo>
                    <a:pt x="61" y="14"/>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122" name="组合 121"/>
          <p:cNvGrpSpPr/>
          <p:nvPr/>
        </p:nvGrpSpPr>
        <p:grpSpPr>
          <a:xfrm>
            <a:off x="1089036" y="3240118"/>
            <a:ext cx="350368" cy="349877"/>
            <a:chOff x="562925" y="1545917"/>
            <a:chExt cx="810000" cy="810000"/>
          </a:xfrm>
        </p:grpSpPr>
        <p:sp>
          <p:nvSpPr>
            <p:cNvPr id="123" name="Oval 99"/>
            <p:cNvSpPr>
              <a:spLocks noChangeAspect="1"/>
            </p:cNvSpPr>
            <p:nvPr/>
          </p:nvSpPr>
          <p:spPr bwMode="auto">
            <a:xfrm>
              <a:off x="562925" y="1545917"/>
              <a:ext cx="810000" cy="810000"/>
            </a:xfrm>
            <a:prstGeom prst="ellipse">
              <a:avLst/>
            </a:prstGeom>
            <a:noFill/>
            <a:ln w="9525">
              <a:solidFill>
                <a:srgbClr val="000000">
                  <a:lumMod val="65000"/>
                  <a:lumOff val="35000"/>
                </a:srgbClr>
              </a:solidFill>
              <a:miter lim="800000"/>
            </a:ln>
          </p:spPr>
          <p:txBody>
            <a:bodyPr lIns="0" tIns="0" rIns="0" bIns="0"/>
            <a:lstStyle/>
            <a:p>
              <a:pPr>
                <a:defRPr/>
              </a:pPr>
              <a:endParaRPr lang="zh-CN" altLang="en-US" sz="1200" kern="0" dirty="0">
                <a:solidFill>
                  <a:sysClr val="windowText" lastClr="000000"/>
                </a:solidFill>
                <a:latin typeface="Calibri" panose="020F0502020204030204" pitchFamily="34" charset="0"/>
                <a:ea typeface="微软雅黑" panose="020B0503020204020204" pitchFamily="34" charset="-122"/>
                <a:cs typeface="Calibri" panose="020F0502020204030204" pitchFamily="34" charset="0"/>
              </a:endParaRPr>
            </a:p>
          </p:txBody>
        </p:sp>
        <p:grpSp>
          <p:nvGrpSpPr>
            <p:cNvPr id="124" name="组合 229"/>
            <p:cNvGrpSpPr>
              <a:grpSpLocks noChangeAspect="1"/>
            </p:cNvGrpSpPr>
            <p:nvPr/>
          </p:nvGrpSpPr>
          <p:grpSpPr>
            <a:xfrm>
              <a:off x="716883" y="1734918"/>
              <a:ext cx="502078" cy="432000"/>
              <a:chOff x="12457110" y="398463"/>
              <a:chExt cx="898525" cy="773113"/>
            </a:xfrm>
            <a:solidFill>
              <a:srgbClr val="000000">
                <a:lumMod val="65000"/>
                <a:lumOff val="35000"/>
              </a:srgbClr>
            </a:solidFill>
          </p:grpSpPr>
          <p:sp>
            <p:nvSpPr>
              <p:cNvPr id="125" name="Freeform 85"/>
              <p:cNvSpPr>
                <a:spLocks noEditPoints="1"/>
              </p:cNvSpPr>
              <p:nvPr/>
            </p:nvSpPr>
            <p:spPr bwMode="auto">
              <a:xfrm>
                <a:off x="12457110" y="398463"/>
                <a:ext cx="898525" cy="639763"/>
              </a:xfrm>
              <a:custGeom>
                <a:avLst/>
                <a:gdLst/>
                <a:ahLst/>
                <a:cxnLst>
                  <a:cxn ang="0">
                    <a:pos x="605" y="804"/>
                  </a:cxn>
                  <a:cxn ang="0">
                    <a:pos x="592" y="771"/>
                  </a:cxn>
                  <a:cxn ang="0">
                    <a:pos x="582" y="742"/>
                  </a:cxn>
                  <a:cxn ang="0">
                    <a:pos x="583" y="713"/>
                  </a:cxn>
                  <a:cxn ang="0">
                    <a:pos x="583" y="707"/>
                  </a:cxn>
                  <a:cxn ang="0">
                    <a:pos x="120" y="707"/>
                  </a:cxn>
                  <a:cxn ang="0">
                    <a:pos x="103" y="700"/>
                  </a:cxn>
                  <a:cxn ang="0">
                    <a:pos x="96" y="683"/>
                  </a:cxn>
                  <a:cxn ang="0">
                    <a:pos x="96" y="120"/>
                  </a:cxn>
                  <a:cxn ang="0">
                    <a:pos x="103" y="103"/>
                  </a:cxn>
                  <a:cxn ang="0">
                    <a:pos x="120" y="96"/>
                  </a:cxn>
                  <a:cxn ang="0">
                    <a:pos x="936" y="96"/>
                  </a:cxn>
                  <a:cxn ang="0">
                    <a:pos x="953" y="103"/>
                  </a:cxn>
                  <a:cxn ang="0">
                    <a:pos x="960" y="120"/>
                  </a:cxn>
                  <a:cxn ang="0">
                    <a:pos x="990" y="661"/>
                  </a:cxn>
                  <a:cxn ang="0">
                    <a:pos x="998" y="664"/>
                  </a:cxn>
                  <a:cxn ang="0">
                    <a:pos x="1014" y="675"/>
                  </a:cxn>
                  <a:cxn ang="0">
                    <a:pos x="1024" y="690"/>
                  </a:cxn>
                  <a:cxn ang="0">
                    <a:pos x="1029" y="707"/>
                  </a:cxn>
                  <a:cxn ang="0">
                    <a:pos x="1030" y="804"/>
                  </a:cxn>
                  <a:cxn ang="0">
                    <a:pos x="1089" y="804"/>
                  </a:cxn>
                  <a:cxn ang="0">
                    <a:pos x="1106" y="801"/>
                  </a:cxn>
                  <a:cxn ang="0">
                    <a:pos x="1120" y="793"/>
                  </a:cxn>
                  <a:cxn ang="0">
                    <a:pos x="1128" y="779"/>
                  </a:cxn>
                  <a:cxn ang="0">
                    <a:pos x="1132" y="762"/>
                  </a:cxn>
                  <a:cxn ang="0">
                    <a:pos x="1132" y="42"/>
                  </a:cxn>
                  <a:cxn ang="0">
                    <a:pos x="1128" y="25"/>
                  </a:cxn>
                  <a:cxn ang="0">
                    <a:pos x="1120" y="12"/>
                  </a:cxn>
                  <a:cxn ang="0">
                    <a:pos x="1106" y="3"/>
                  </a:cxn>
                  <a:cxn ang="0">
                    <a:pos x="1089" y="0"/>
                  </a:cxn>
                  <a:cxn ang="0">
                    <a:pos x="44" y="0"/>
                  </a:cxn>
                  <a:cxn ang="0">
                    <a:pos x="27" y="3"/>
                  </a:cxn>
                  <a:cxn ang="0">
                    <a:pos x="13" y="12"/>
                  </a:cxn>
                  <a:cxn ang="0">
                    <a:pos x="3" y="25"/>
                  </a:cxn>
                  <a:cxn ang="0">
                    <a:pos x="0" y="42"/>
                  </a:cxn>
                  <a:cxn ang="0">
                    <a:pos x="0" y="762"/>
                  </a:cxn>
                  <a:cxn ang="0">
                    <a:pos x="3" y="779"/>
                  </a:cxn>
                  <a:cxn ang="0">
                    <a:pos x="13" y="793"/>
                  </a:cxn>
                  <a:cxn ang="0">
                    <a:pos x="27" y="801"/>
                  </a:cxn>
                  <a:cxn ang="0">
                    <a:pos x="44" y="804"/>
                  </a:cxn>
                  <a:cxn ang="0">
                    <a:pos x="1015" y="384"/>
                  </a:cxn>
                  <a:cxn ang="0">
                    <a:pos x="1017" y="374"/>
                  </a:cxn>
                  <a:cxn ang="0">
                    <a:pos x="1030" y="362"/>
                  </a:cxn>
                  <a:cxn ang="0">
                    <a:pos x="1074" y="361"/>
                  </a:cxn>
                  <a:cxn ang="0">
                    <a:pos x="1084" y="362"/>
                  </a:cxn>
                  <a:cxn ang="0">
                    <a:pos x="1096" y="374"/>
                  </a:cxn>
                  <a:cxn ang="0">
                    <a:pos x="1098" y="418"/>
                  </a:cxn>
                  <a:cxn ang="0">
                    <a:pos x="1096" y="428"/>
                  </a:cxn>
                  <a:cxn ang="0">
                    <a:pos x="1084" y="442"/>
                  </a:cxn>
                  <a:cxn ang="0">
                    <a:pos x="1041" y="443"/>
                  </a:cxn>
                  <a:cxn ang="0">
                    <a:pos x="1030" y="442"/>
                  </a:cxn>
                  <a:cxn ang="0">
                    <a:pos x="1017" y="428"/>
                  </a:cxn>
                  <a:cxn ang="0">
                    <a:pos x="1015" y="384"/>
                  </a:cxn>
                </a:cxnLst>
                <a:rect l="0" t="0" r="r" b="b"/>
                <a:pathLst>
                  <a:path w="1132" h="804">
                    <a:moveTo>
                      <a:pt x="44" y="804"/>
                    </a:moveTo>
                    <a:lnTo>
                      <a:pt x="605" y="804"/>
                    </a:lnTo>
                    <a:lnTo>
                      <a:pt x="592" y="771"/>
                    </a:lnTo>
                    <a:lnTo>
                      <a:pt x="592" y="771"/>
                    </a:lnTo>
                    <a:lnTo>
                      <a:pt x="585" y="757"/>
                    </a:lnTo>
                    <a:lnTo>
                      <a:pt x="582" y="742"/>
                    </a:lnTo>
                    <a:lnTo>
                      <a:pt x="582" y="729"/>
                    </a:lnTo>
                    <a:lnTo>
                      <a:pt x="583" y="713"/>
                    </a:lnTo>
                    <a:lnTo>
                      <a:pt x="583" y="713"/>
                    </a:lnTo>
                    <a:lnTo>
                      <a:pt x="583" y="707"/>
                    </a:lnTo>
                    <a:lnTo>
                      <a:pt x="120" y="707"/>
                    </a:lnTo>
                    <a:lnTo>
                      <a:pt x="120" y="707"/>
                    </a:lnTo>
                    <a:lnTo>
                      <a:pt x="111" y="705"/>
                    </a:lnTo>
                    <a:lnTo>
                      <a:pt x="103" y="700"/>
                    </a:lnTo>
                    <a:lnTo>
                      <a:pt x="98" y="693"/>
                    </a:lnTo>
                    <a:lnTo>
                      <a:pt x="96" y="683"/>
                    </a:lnTo>
                    <a:lnTo>
                      <a:pt x="96" y="120"/>
                    </a:lnTo>
                    <a:lnTo>
                      <a:pt x="96" y="120"/>
                    </a:lnTo>
                    <a:lnTo>
                      <a:pt x="98" y="111"/>
                    </a:lnTo>
                    <a:lnTo>
                      <a:pt x="103" y="103"/>
                    </a:lnTo>
                    <a:lnTo>
                      <a:pt x="111" y="98"/>
                    </a:lnTo>
                    <a:lnTo>
                      <a:pt x="120" y="96"/>
                    </a:lnTo>
                    <a:lnTo>
                      <a:pt x="936" y="96"/>
                    </a:lnTo>
                    <a:lnTo>
                      <a:pt x="936" y="96"/>
                    </a:lnTo>
                    <a:lnTo>
                      <a:pt x="946" y="98"/>
                    </a:lnTo>
                    <a:lnTo>
                      <a:pt x="953" y="103"/>
                    </a:lnTo>
                    <a:lnTo>
                      <a:pt x="958" y="111"/>
                    </a:lnTo>
                    <a:lnTo>
                      <a:pt x="960" y="120"/>
                    </a:lnTo>
                    <a:lnTo>
                      <a:pt x="960" y="651"/>
                    </a:lnTo>
                    <a:lnTo>
                      <a:pt x="990" y="661"/>
                    </a:lnTo>
                    <a:lnTo>
                      <a:pt x="990" y="661"/>
                    </a:lnTo>
                    <a:lnTo>
                      <a:pt x="998" y="664"/>
                    </a:lnTo>
                    <a:lnTo>
                      <a:pt x="1007" y="670"/>
                    </a:lnTo>
                    <a:lnTo>
                      <a:pt x="1014" y="675"/>
                    </a:lnTo>
                    <a:lnTo>
                      <a:pt x="1019" y="681"/>
                    </a:lnTo>
                    <a:lnTo>
                      <a:pt x="1024" y="690"/>
                    </a:lnTo>
                    <a:lnTo>
                      <a:pt x="1027" y="698"/>
                    </a:lnTo>
                    <a:lnTo>
                      <a:pt x="1029" y="707"/>
                    </a:lnTo>
                    <a:lnTo>
                      <a:pt x="1030" y="717"/>
                    </a:lnTo>
                    <a:lnTo>
                      <a:pt x="1030" y="804"/>
                    </a:lnTo>
                    <a:lnTo>
                      <a:pt x="1089" y="804"/>
                    </a:lnTo>
                    <a:lnTo>
                      <a:pt x="1089" y="804"/>
                    </a:lnTo>
                    <a:lnTo>
                      <a:pt x="1098" y="803"/>
                    </a:lnTo>
                    <a:lnTo>
                      <a:pt x="1106" y="801"/>
                    </a:lnTo>
                    <a:lnTo>
                      <a:pt x="1113" y="798"/>
                    </a:lnTo>
                    <a:lnTo>
                      <a:pt x="1120" y="793"/>
                    </a:lnTo>
                    <a:lnTo>
                      <a:pt x="1125" y="786"/>
                    </a:lnTo>
                    <a:lnTo>
                      <a:pt x="1128" y="779"/>
                    </a:lnTo>
                    <a:lnTo>
                      <a:pt x="1132" y="771"/>
                    </a:lnTo>
                    <a:lnTo>
                      <a:pt x="1132" y="762"/>
                    </a:lnTo>
                    <a:lnTo>
                      <a:pt x="1132" y="42"/>
                    </a:lnTo>
                    <a:lnTo>
                      <a:pt x="1132" y="42"/>
                    </a:lnTo>
                    <a:lnTo>
                      <a:pt x="1132" y="34"/>
                    </a:lnTo>
                    <a:lnTo>
                      <a:pt x="1128" y="25"/>
                    </a:lnTo>
                    <a:lnTo>
                      <a:pt x="1125" y="18"/>
                    </a:lnTo>
                    <a:lnTo>
                      <a:pt x="1120" y="12"/>
                    </a:lnTo>
                    <a:lnTo>
                      <a:pt x="1113" y="7"/>
                    </a:lnTo>
                    <a:lnTo>
                      <a:pt x="1106" y="3"/>
                    </a:lnTo>
                    <a:lnTo>
                      <a:pt x="1098" y="0"/>
                    </a:lnTo>
                    <a:lnTo>
                      <a:pt x="1089" y="0"/>
                    </a:lnTo>
                    <a:lnTo>
                      <a:pt x="44" y="0"/>
                    </a:lnTo>
                    <a:lnTo>
                      <a:pt x="44" y="0"/>
                    </a:lnTo>
                    <a:lnTo>
                      <a:pt x="33" y="0"/>
                    </a:lnTo>
                    <a:lnTo>
                      <a:pt x="27" y="3"/>
                    </a:lnTo>
                    <a:lnTo>
                      <a:pt x="18" y="7"/>
                    </a:lnTo>
                    <a:lnTo>
                      <a:pt x="13" y="12"/>
                    </a:lnTo>
                    <a:lnTo>
                      <a:pt x="8" y="18"/>
                    </a:lnTo>
                    <a:lnTo>
                      <a:pt x="3" y="25"/>
                    </a:lnTo>
                    <a:lnTo>
                      <a:pt x="1" y="34"/>
                    </a:lnTo>
                    <a:lnTo>
                      <a:pt x="0" y="42"/>
                    </a:lnTo>
                    <a:lnTo>
                      <a:pt x="0" y="762"/>
                    </a:lnTo>
                    <a:lnTo>
                      <a:pt x="0" y="762"/>
                    </a:lnTo>
                    <a:lnTo>
                      <a:pt x="1" y="771"/>
                    </a:lnTo>
                    <a:lnTo>
                      <a:pt x="3" y="779"/>
                    </a:lnTo>
                    <a:lnTo>
                      <a:pt x="8" y="786"/>
                    </a:lnTo>
                    <a:lnTo>
                      <a:pt x="13" y="793"/>
                    </a:lnTo>
                    <a:lnTo>
                      <a:pt x="18" y="798"/>
                    </a:lnTo>
                    <a:lnTo>
                      <a:pt x="27" y="801"/>
                    </a:lnTo>
                    <a:lnTo>
                      <a:pt x="33" y="803"/>
                    </a:lnTo>
                    <a:lnTo>
                      <a:pt x="44" y="804"/>
                    </a:lnTo>
                    <a:lnTo>
                      <a:pt x="44" y="804"/>
                    </a:lnTo>
                    <a:close/>
                    <a:moveTo>
                      <a:pt x="1015" y="384"/>
                    </a:moveTo>
                    <a:lnTo>
                      <a:pt x="1015" y="384"/>
                    </a:lnTo>
                    <a:lnTo>
                      <a:pt x="1017" y="374"/>
                    </a:lnTo>
                    <a:lnTo>
                      <a:pt x="1022" y="368"/>
                    </a:lnTo>
                    <a:lnTo>
                      <a:pt x="1030" y="362"/>
                    </a:lnTo>
                    <a:lnTo>
                      <a:pt x="1041" y="361"/>
                    </a:lnTo>
                    <a:lnTo>
                      <a:pt x="1074" y="361"/>
                    </a:lnTo>
                    <a:lnTo>
                      <a:pt x="1074" y="361"/>
                    </a:lnTo>
                    <a:lnTo>
                      <a:pt x="1084" y="362"/>
                    </a:lnTo>
                    <a:lnTo>
                      <a:pt x="1091" y="368"/>
                    </a:lnTo>
                    <a:lnTo>
                      <a:pt x="1096" y="374"/>
                    </a:lnTo>
                    <a:lnTo>
                      <a:pt x="1098" y="384"/>
                    </a:lnTo>
                    <a:lnTo>
                      <a:pt x="1098" y="418"/>
                    </a:lnTo>
                    <a:lnTo>
                      <a:pt x="1098" y="418"/>
                    </a:lnTo>
                    <a:lnTo>
                      <a:pt x="1096" y="428"/>
                    </a:lnTo>
                    <a:lnTo>
                      <a:pt x="1091" y="437"/>
                    </a:lnTo>
                    <a:lnTo>
                      <a:pt x="1084" y="442"/>
                    </a:lnTo>
                    <a:lnTo>
                      <a:pt x="1074" y="443"/>
                    </a:lnTo>
                    <a:lnTo>
                      <a:pt x="1041" y="443"/>
                    </a:lnTo>
                    <a:lnTo>
                      <a:pt x="1041" y="443"/>
                    </a:lnTo>
                    <a:lnTo>
                      <a:pt x="1030" y="442"/>
                    </a:lnTo>
                    <a:lnTo>
                      <a:pt x="1022" y="437"/>
                    </a:lnTo>
                    <a:lnTo>
                      <a:pt x="1017" y="428"/>
                    </a:lnTo>
                    <a:lnTo>
                      <a:pt x="1015" y="418"/>
                    </a:lnTo>
                    <a:lnTo>
                      <a:pt x="1015" y="384"/>
                    </a:lnTo>
                    <a:close/>
                  </a:path>
                </a:pathLst>
              </a:custGeom>
              <a:grpFill/>
              <a:ln w="9525">
                <a:solidFill>
                  <a:srgbClr val="000000">
                    <a:lumMod val="65000"/>
                    <a:lumOff val="35000"/>
                  </a:srgbClr>
                </a:solidFill>
                <a:round/>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26" name="Freeform 86"/>
              <p:cNvSpPr/>
              <p:nvPr/>
            </p:nvSpPr>
            <p:spPr bwMode="auto">
              <a:xfrm>
                <a:off x="12592050" y="544513"/>
                <a:ext cx="209550" cy="165100"/>
              </a:xfrm>
              <a:custGeom>
                <a:avLst/>
                <a:gdLst/>
                <a:ahLst/>
                <a:cxnLst>
                  <a:cxn ang="0">
                    <a:pos x="253" y="207"/>
                  </a:cxn>
                  <a:cxn ang="0">
                    <a:pos x="253" y="207"/>
                  </a:cxn>
                  <a:cxn ang="0">
                    <a:pos x="258" y="207"/>
                  </a:cxn>
                  <a:cxn ang="0">
                    <a:pos x="262" y="204"/>
                  </a:cxn>
                  <a:cxn ang="0">
                    <a:pos x="265" y="200"/>
                  </a:cxn>
                  <a:cxn ang="0">
                    <a:pos x="265" y="195"/>
                  </a:cxn>
                  <a:cxn ang="0">
                    <a:pos x="265" y="11"/>
                  </a:cxn>
                  <a:cxn ang="0">
                    <a:pos x="265" y="11"/>
                  </a:cxn>
                  <a:cxn ang="0">
                    <a:pos x="265" y="8"/>
                  </a:cxn>
                  <a:cxn ang="0">
                    <a:pos x="262" y="3"/>
                  </a:cxn>
                  <a:cxn ang="0">
                    <a:pos x="258" y="1"/>
                  </a:cxn>
                  <a:cxn ang="0">
                    <a:pos x="253" y="0"/>
                  </a:cxn>
                  <a:cxn ang="0">
                    <a:pos x="14" y="0"/>
                  </a:cxn>
                  <a:cxn ang="0">
                    <a:pos x="14" y="0"/>
                  </a:cxn>
                  <a:cxn ang="0">
                    <a:pos x="9" y="1"/>
                  </a:cxn>
                  <a:cxn ang="0">
                    <a:pos x="3" y="3"/>
                  </a:cxn>
                  <a:cxn ang="0">
                    <a:pos x="2" y="8"/>
                  </a:cxn>
                  <a:cxn ang="0">
                    <a:pos x="0" y="11"/>
                  </a:cxn>
                  <a:cxn ang="0">
                    <a:pos x="0" y="195"/>
                  </a:cxn>
                  <a:cxn ang="0">
                    <a:pos x="0" y="195"/>
                  </a:cxn>
                  <a:cxn ang="0">
                    <a:pos x="2" y="200"/>
                  </a:cxn>
                  <a:cxn ang="0">
                    <a:pos x="3" y="204"/>
                  </a:cxn>
                  <a:cxn ang="0">
                    <a:pos x="9" y="207"/>
                  </a:cxn>
                  <a:cxn ang="0">
                    <a:pos x="14" y="207"/>
                  </a:cxn>
                  <a:cxn ang="0">
                    <a:pos x="253" y="207"/>
                  </a:cxn>
                </a:cxnLst>
                <a:rect l="0" t="0" r="r" b="b"/>
                <a:pathLst>
                  <a:path w="265" h="206">
                    <a:moveTo>
                      <a:pt x="253" y="207"/>
                    </a:moveTo>
                    <a:lnTo>
                      <a:pt x="253" y="207"/>
                    </a:lnTo>
                    <a:lnTo>
                      <a:pt x="258" y="207"/>
                    </a:lnTo>
                    <a:lnTo>
                      <a:pt x="262" y="204"/>
                    </a:lnTo>
                    <a:lnTo>
                      <a:pt x="265" y="200"/>
                    </a:lnTo>
                    <a:lnTo>
                      <a:pt x="265" y="195"/>
                    </a:lnTo>
                    <a:lnTo>
                      <a:pt x="265" y="11"/>
                    </a:lnTo>
                    <a:lnTo>
                      <a:pt x="265" y="11"/>
                    </a:lnTo>
                    <a:lnTo>
                      <a:pt x="265" y="8"/>
                    </a:lnTo>
                    <a:lnTo>
                      <a:pt x="262" y="3"/>
                    </a:lnTo>
                    <a:lnTo>
                      <a:pt x="258" y="1"/>
                    </a:lnTo>
                    <a:lnTo>
                      <a:pt x="253" y="0"/>
                    </a:lnTo>
                    <a:lnTo>
                      <a:pt x="14" y="0"/>
                    </a:lnTo>
                    <a:lnTo>
                      <a:pt x="14" y="0"/>
                    </a:lnTo>
                    <a:lnTo>
                      <a:pt x="9" y="1"/>
                    </a:lnTo>
                    <a:lnTo>
                      <a:pt x="3" y="3"/>
                    </a:lnTo>
                    <a:lnTo>
                      <a:pt x="2" y="8"/>
                    </a:lnTo>
                    <a:lnTo>
                      <a:pt x="0" y="11"/>
                    </a:lnTo>
                    <a:lnTo>
                      <a:pt x="0" y="195"/>
                    </a:lnTo>
                    <a:lnTo>
                      <a:pt x="0" y="195"/>
                    </a:lnTo>
                    <a:lnTo>
                      <a:pt x="2" y="200"/>
                    </a:lnTo>
                    <a:lnTo>
                      <a:pt x="3" y="204"/>
                    </a:lnTo>
                    <a:lnTo>
                      <a:pt x="9" y="207"/>
                    </a:lnTo>
                    <a:lnTo>
                      <a:pt x="14" y="207"/>
                    </a:lnTo>
                    <a:lnTo>
                      <a:pt x="253" y="207"/>
                    </a:lnTo>
                    <a:close/>
                  </a:path>
                </a:pathLst>
              </a:custGeom>
              <a:grpFill/>
              <a:ln w="9525">
                <a:solidFill>
                  <a:srgbClr val="000000">
                    <a:lumMod val="65000"/>
                    <a:lumOff val="35000"/>
                  </a:srgbClr>
                </a:solidFill>
                <a:round/>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27" name="Freeform 87"/>
              <p:cNvSpPr/>
              <p:nvPr/>
            </p:nvSpPr>
            <p:spPr bwMode="auto">
              <a:xfrm>
                <a:off x="12592050" y="755650"/>
                <a:ext cx="411163" cy="44450"/>
              </a:xfrm>
              <a:custGeom>
                <a:avLst/>
                <a:gdLst/>
                <a:ahLst/>
                <a:cxnLst>
                  <a:cxn ang="0">
                    <a:pos x="518" y="0"/>
                  </a:cxn>
                  <a:cxn ang="0">
                    <a:pos x="0" y="0"/>
                  </a:cxn>
                  <a:cxn ang="0">
                    <a:pos x="0" y="55"/>
                  </a:cxn>
                  <a:cxn ang="0">
                    <a:pos x="493" y="55"/>
                  </a:cxn>
                  <a:cxn ang="0">
                    <a:pos x="493" y="55"/>
                  </a:cxn>
                  <a:cxn ang="0">
                    <a:pos x="494" y="38"/>
                  </a:cxn>
                  <a:cxn ang="0">
                    <a:pos x="499" y="23"/>
                  </a:cxn>
                  <a:cxn ang="0">
                    <a:pos x="508" y="11"/>
                  </a:cxn>
                  <a:cxn ang="0">
                    <a:pos x="518" y="0"/>
                  </a:cxn>
                  <a:cxn ang="0">
                    <a:pos x="518" y="0"/>
                  </a:cxn>
                </a:cxnLst>
                <a:rect l="0" t="0" r="r" b="b"/>
                <a:pathLst>
                  <a:path w="518" h="55">
                    <a:moveTo>
                      <a:pt x="518" y="0"/>
                    </a:moveTo>
                    <a:lnTo>
                      <a:pt x="0" y="0"/>
                    </a:lnTo>
                    <a:lnTo>
                      <a:pt x="0" y="55"/>
                    </a:lnTo>
                    <a:lnTo>
                      <a:pt x="493" y="55"/>
                    </a:lnTo>
                    <a:lnTo>
                      <a:pt x="493" y="55"/>
                    </a:lnTo>
                    <a:lnTo>
                      <a:pt x="494" y="38"/>
                    </a:lnTo>
                    <a:lnTo>
                      <a:pt x="499" y="23"/>
                    </a:lnTo>
                    <a:lnTo>
                      <a:pt x="508" y="11"/>
                    </a:lnTo>
                    <a:lnTo>
                      <a:pt x="518" y="0"/>
                    </a:lnTo>
                    <a:lnTo>
                      <a:pt x="518" y="0"/>
                    </a:lnTo>
                    <a:close/>
                  </a:path>
                </a:pathLst>
              </a:custGeom>
              <a:grpFill/>
              <a:ln w="9525">
                <a:solidFill>
                  <a:srgbClr val="000000">
                    <a:lumMod val="65000"/>
                    <a:lumOff val="35000"/>
                  </a:srgbClr>
                </a:solidFill>
                <a:round/>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28" name="Rectangle 88"/>
              <p:cNvSpPr>
                <a:spLocks noChangeArrowheads="1"/>
              </p:cNvSpPr>
              <p:nvPr/>
            </p:nvSpPr>
            <p:spPr bwMode="auto">
              <a:xfrm>
                <a:off x="12592050" y="850900"/>
                <a:ext cx="265113" cy="44450"/>
              </a:xfrm>
              <a:prstGeom prst="rect">
                <a:avLst/>
              </a:prstGeom>
              <a:grpFill/>
              <a:ln w="9525">
                <a:solidFill>
                  <a:srgbClr val="000000">
                    <a:lumMod val="65000"/>
                    <a:lumOff val="35000"/>
                  </a:srgbClr>
                </a:solidFill>
                <a:miter lim="800000"/>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29" name="Rectangle 89"/>
              <p:cNvSpPr>
                <a:spLocks noChangeArrowheads="1"/>
              </p:cNvSpPr>
              <p:nvPr/>
            </p:nvSpPr>
            <p:spPr bwMode="auto">
              <a:xfrm>
                <a:off x="12847638" y="654050"/>
                <a:ext cx="298450" cy="42863"/>
              </a:xfrm>
              <a:prstGeom prst="rect">
                <a:avLst/>
              </a:prstGeom>
              <a:grpFill/>
              <a:ln w="9525">
                <a:solidFill>
                  <a:srgbClr val="000000">
                    <a:lumMod val="65000"/>
                    <a:lumOff val="35000"/>
                  </a:srgbClr>
                </a:solidFill>
                <a:miter lim="800000"/>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0" name="Rectangle 90"/>
              <p:cNvSpPr>
                <a:spLocks noChangeArrowheads="1"/>
              </p:cNvSpPr>
              <p:nvPr/>
            </p:nvSpPr>
            <p:spPr bwMode="auto">
              <a:xfrm>
                <a:off x="12847638" y="557213"/>
                <a:ext cx="173038" cy="44450"/>
              </a:xfrm>
              <a:prstGeom prst="rect">
                <a:avLst/>
              </a:prstGeom>
              <a:grpFill/>
              <a:ln w="9525">
                <a:solidFill>
                  <a:srgbClr val="000000">
                    <a:lumMod val="65000"/>
                    <a:lumOff val="35000"/>
                  </a:srgbClr>
                </a:solidFill>
                <a:miter lim="800000"/>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1" name="Freeform 91"/>
              <p:cNvSpPr/>
              <p:nvPr/>
            </p:nvSpPr>
            <p:spPr bwMode="auto">
              <a:xfrm>
                <a:off x="12954000" y="773113"/>
                <a:ext cx="284163" cy="398463"/>
              </a:xfrm>
              <a:custGeom>
                <a:avLst/>
                <a:gdLst/>
                <a:ahLst/>
                <a:cxnLst>
                  <a:cxn ang="0">
                    <a:pos x="286" y="503"/>
                  </a:cxn>
                  <a:cxn ang="0">
                    <a:pos x="290" y="501"/>
                  </a:cxn>
                  <a:cxn ang="0">
                    <a:pos x="295" y="496"/>
                  </a:cxn>
                  <a:cxn ang="0">
                    <a:pos x="296" y="471"/>
                  </a:cxn>
                  <a:cxn ang="0">
                    <a:pos x="296" y="466"/>
                  </a:cxn>
                  <a:cxn ang="0">
                    <a:pos x="350" y="421"/>
                  </a:cxn>
                  <a:cxn ang="0">
                    <a:pos x="354" y="417"/>
                  </a:cxn>
                  <a:cxn ang="0">
                    <a:pos x="359" y="409"/>
                  </a:cxn>
                  <a:cxn ang="0">
                    <a:pos x="359" y="334"/>
                  </a:cxn>
                  <a:cxn ang="0">
                    <a:pos x="359" y="247"/>
                  </a:cxn>
                  <a:cxn ang="0">
                    <a:pos x="355" y="238"/>
                  </a:cxn>
                  <a:cxn ang="0">
                    <a:pos x="349" y="233"/>
                  </a:cxn>
                  <a:cxn ang="0">
                    <a:pos x="195" y="184"/>
                  </a:cxn>
                  <a:cxn ang="0">
                    <a:pos x="192" y="181"/>
                  </a:cxn>
                  <a:cxn ang="0">
                    <a:pos x="192" y="34"/>
                  </a:cxn>
                  <a:cxn ang="0">
                    <a:pos x="192" y="33"/>
                  </a:cxn>
                  <a:cxn ang="0">
                    <a:pos x="188" y="21"/>
                  </a:cxn>
                  <a:cxn ang="0">
                    <a:pos x="182" y="11"/>
                  </a:cxn>
                  <a:cxn ang="0">
                    <a:pos x="172" y="4"/>
                  </a:cxn>
                  <a:cxn ang="0">
                    <a:pos x="160" y="0"/>
                  </a:cxn>
                  <a:cxn ang="0">
                    <a:pos x="118" y="0"/>
                  </a:cxn>
                  <a:cxn ang="0">
                    <a:pos x="106" y="4"/>
                  </a:cxn>
                  <a:cxn ang="0">
                    <a:pos x="94" y="11"/>
                  </a:cxn>
                  <a:cxn ang="0">
                    <a:pos x="86" y="21"/>
                  </a:cxn>
                  <a:cxn ang="0">
                    <a:pos x="82" y="34"/>
                  </a:cxn>
                  <a:cxn ang="0">
                    <a:pos x="81" y="38"/>
                  </a:cxn>
                  <a:cxn ang="0">
                    <a:pos x="82" y="159"/>
                  </a:cxn>
                  <a:cxn ang="0">
                    <a:pos x="82" y="237"/>
                  </a:cxn>
                  <a:cxn ang="0">
                    <a:pos x="82" y="280"/>
                  </a:cxn>
                  <a:cxn ang="0">
                    <a:pos x="79" y="287"/>
                  </a:cxn>
                  <a:cxn ang="0">
                    <a:pos x="72" y="291"/>
                  </a:cxn>
                  <a:cxn ang="0">
                    <a:pos x="72" y="291"/>
                  </a:cxn>
                  <a:cxn ang="0">
                    <a:pos x="65" y="287"/>
                  </a:cxn>
                  <a:cxn ang="0">
                    <a:pos x="62" y="280"/>
                  </a:cxn>
                  <a:cxn ang="0">
                    <a:pos x="62" y="218"/>
                  </a:cxn>
                  <a:cxn ang="0">
                    <a:pos x="55" y="216"/>
                  </a:cxn>
                  <a:cxn ang="0">
                    <a:pos x="48" y="216"/>
                  </a:cxn>
                  <a:cxn ang="0">
                    <a:pos x="30" y="221"/>
                  </a:cxn>
                  <a:cxn ang="0">
                    <a:pos x="16" y="230"/>
                  </a:cxn>
                  <a:cxn ang="0">
                    <a:pos x="8" y="237"/>
                  </a:cxn>
                  <a:cxn ang="0">
                    <a:pos x="0" y="259"/>
                  </a:cxn>
                  <a:cxn ang="0">
                    <a:pos x="6" y="279"/>
                  </a:cxn>
                  <a:cxn ang="0">
                    <a:pos x="64" y="415"/>
                  </a:cxn>
                  <a:cxn ang="0">
                    <a:pos x="123" y="461"/>
                  </a:cxn>
                  <a:cxn ang="0">
                    <a:pos x="126" y="471"/>
                  </a:cxn>
                  <a:cxn ang="0">
                    <a:pos x="126" y="493"/>
                  </a:cxn>
                  <a:cxn ang="0">
                    <a:pos x="129" y="500"/>
                  </a:cxn>
                  <a:cxn ang="0">
                    <a:pos x="136" y="503"/>
                  </a:cxn>
                </a:cxnLst>
                <a:rect l="0" t="0" r="r" b="b"/>
                <a:pathLst>
                  <a:path w="359" h="502">
                    <a:moveTo>
                      <a:pt x="136" y="503"/>
                    </a:moveTo>
                    <a:lnTo>
                      <a:pt x="286" y="503"/>
                    </a:lnTo>
                    <a:lnTo>
                      <a:pt x="286" y="503"/>
                    </a:lnTo>
                    <a:lnTo>
                      <a:pt x="290" y="501"/>
                    </a:lnTo>
                    <a:lnTo>
                      <a:pt x="293" y="500"/>
                    </a:lnTo>
                    <a:lnTo>
                      <a:pt x="295" y="496"/>
                    </a:lnTo>
                    <a:lnTo>
                      <a:pt x="296" y="493"/>
                    </a:lnTo>
                    <a:lnTo>
                      <a:pt x="296" y="471"/>
                    </a:lnTo>
                    <a:lnTo>
                      <a:pt x="296" y="471"/>
                    </a:lnTo>
                    <a:lnTo>
                      <a:pt x="296" y="466"/>
                    </a:lnTo>
                    <a:lnTo>
                      <a:pt x="300" y="463"/>
                    </a:lnTo>
                    <a:lnTo>
                      <a:pt x="350" y="421"/>
                    </a:lnTo>
                    <a:lnTo>
                      <a:pt x="350" y="421"/>
                    </a:lnTo>
                    <a:lnTo>
                      <a:pt x="354" y="417"/>
                    </a:lnTo>
                    <a:lnTo>
                      <a:pt x="357" y="414"/>
                    </a:lnTo>
                    <a:lnTo>
                      <a:pt x="359" y="409"/>
                    </a:lnTo>
                    <a:lnTo>
                      <a:pt x="359" y="404"/>
                    </a:lnTo>
                    <a:lnTo>
                      <a:pt x="359" y="334"/>
                    </a:lnTo>
                    <a:lnTo>
                      <a:pt x="359" y="247"/>
                    </a:lnTo>
                    <a:lnTo>
                      <a:pt x="359" y="247"/>
                    </a:lnTo>
                    <a:lnTo>
                      <a:pt x="359" y="243"/>
                    </a:lnTo>
                    <a:lnTo>
                      <a:pt x="355" y="238"/>
                    </a:lnTo>
                    <a:lnTo>
                      <a:pt x="354" y="235"/>
                    </a:lnTo>
                    <a:lnTo>
                      <a:pt x="349" y="233"/>
                    </a:lnTo>
                    <a:lnTo>
                      <a:pt x="330" y="227"/>
                    </a:lnTo>
                    <a:lnTo>
                      <a:pt x="195" y="184"/>
                    </a:lnTo>
                    <a:lnTo>
                      <a:pt x="195" y="184"/>
                    </a:lnTo>
                    <a:lnTo>
                      <a:pt x="192" y="181"/>
                    </a:lnTo>
                    <a:lnTo>
                      <a:pt x="192" y="178"/>
                    </a:lnTo>
                    <a:lnTo>
                      <a:pt x="192" y="34"/>
                    </a:lnTo>
                    <a:lnTo>
                      <a:pt x="192" y="33"/>
                    </a:lnTo>
                    <a:lnTo>
                      <a:pt x="192" y="33"/>
                    </a:lnTo>
                    <a:lnTo>
                      <a:pt x="190" y="26"/>
                    </a:lnTo>
                    <a:lnTo>
                      <a:pt x="188" y="21"/>
                    </a:lnTo>
                    <a:lnTo>
                      <a:pt x="185" y="16"/>
                    </a:lnTo>
                    <a:lnTo>
                      <a:pt x="182" y="11"/>
                    </a:lnTo>
                    <a:lnTo>
                      <a:pt x="177" y="7"/>
                    </a:lnTo>
                    <a:lnTo>
                      <a:pt x="172" y="4"/>
                    </a:lnTo>
                    <a:lnTo>
                      <a:pt x="167" y="2"/>
                    </a:lnTo>
                    <a:lnTo>
                      <a:pt x="160" y="0"/>
                    </a:lnTo>
                    <a:lnTo>
                      <a:pt x="118" y="0"/>
                    </a:lnTo>
                    <a:lnTo>
                      <a:pt x="118" y="0"/>
                    </a:lnTo>
                    <a:lnTo>
                      <a:pt x="111" y="2"/>
                    </a:lnTo>
                    <a:lnTo>
                      <a:pt x="106" y="4"/>
                    </a:lnTo>
                    <a:lnTo>
                      <a:pt x="99" y="7"/>
                    </a:lnTo>
                    <a:lnTo>
                      <a:pt x="94" y="11"/>
                    </a:lnTo>
                    <a:lnTo>
                      <a:pt x="89" y="16"/>
                    </a:lnTo>
                    <a:lnTo>
                      <a:pt x="86" y="21"/>
                    </a:lnTo>
                    <a:lnTo>
                      <a:pt x="84" y="27"/>
                    </a:lnTo>
                    <a:lnTo>
                      <a:pt x="82" y="34"/>
                    </a:lnTo>
                    <a:lnTo>
                      <a:pt x="82" y="34"/>
                    </a:lnTo>
                    <a:lnTo>
                      <a:pt x="81" y="38"/>
                    </a:lnTo>
                    <a:lnTo>
                      <a:pt x="81" y="159"/>
                    </a:lnTo>
                    <a:lnTo>
                      <a:pt x="82" y="159"/>
                    </a:lnTo>
                    <a:lnTo>
                      <a:pt x="82" y="237"/>
                    </a:lnTo>
                    <a:lnTo>
                      <a:pt x="82" y="237"/>
                    </a:lnTo>
                    <a:lnTo>
                      <a:pt x="82" y="280"/>
                    </a:lnTo>
                    <a:lnTo>
                      <a:pt x="82" y="280"/>
                    </a:lnTo>
                    <a:lnTo>
                      <a:pt x="81" y="284"/>
                    </a:lnTo>
                    <a:lnTo>
                      <a:pt x="79" y="287"/>
                    </a:lnTo>
                    <a:lnTo>
                      <a:pt x="75" y="289"/>
                    </a:lnTo>
                    <a:lnTo>
                      <a:pt x="72" y="291"/>
                    </a:lnTo>
                    <a:lnTo>
                      <a:pt x="72" y="291"/>
                    </a:lnTo>
                    <a:lnTo>
                      <a:pt x="72" y="291"/>
                    </a:lnTo>
                    <a:lnTo>
                      <a:pt x="67" y="289"/>
                    </a:lnTo>
                    <a:lnTo>
                      <a:pt x="65" y="287"/>
                    </a:lnTo>
                    <a:lnTo>
                      <a:pt x="62" y="284"/>
                    </a:lnTo>
                    <a:lnTo>
                      <a:pt x="62" y="280"/>
                    </a:lnTo>
                    <a:lnTo>
                      <a:pt x="62" y="237"/>
                    </a:lnTo>
                    <a:lnTo>
                      <a:pt x="62" y="218"/>
                    </a:lnTo>
                    <a:lnTo>
                      <a:pt x="62" y="218"/>
                    </a:lnTo>
                    <a:lnTo>
                      <a:pt x="55" y="216"/>
                    </a:lnTo>
                    <a:lnTo>
                      <a:pt x="48" y="216"/>
                    </a:lnTo>
                    <a:lnTo>
                      <a:pt x="48" y="216"/>
                    </a:lnTo>
                    <a:lnTo>
                      <a:pt x="40" y="218"/>
                    </a:lnTo>
                    <a:lnTo>
                      <a:pt x="30" y="221"/>
                    </a:lnTo>
                    <a:lnTo>
                      <a:pt x="16" y="230"/>
                    </a:lnTo>
                    <a:lnTo>
                      <a:pt x="16" y="230"/>
                    </a:lnTo>
                    <a:lnTo>
                      <a:pt x="8" y="237"/>
                    </a:lnTo>
                    <a:lnTo>
                      <a:pt x="8" y="237"/>
                    </a:lnTo>
                    <a:lnTo>
                      <a:pt x="3" y="247"/>
                    </a:lnTo>
                    <a:lnTo>
                      <a:pt x="0" y="259"/>
                    </a:lnTo>
                    <a:lnTo>
                      <a:pt x="1" y="269"/>
                    </a:lnTo>
                    <a:lnTo>
                      <a:pt x="6" y="279"/>
                    </a:lnTo>
                    <a:lnTo>
                      <a:pt x="28" y="334"/>
                    </a:lnTo>
                    <a:lnTo>
                      <a:pt x="64" y="415"/>
                    </a:lnTo>
                    <a:lnTo>
                      <a:pt x="123" y="461"/>
                    </a:lnTo>
                    <a:lnTo>
                      <a:pt x="123" y="461"/>
                    </a:lnTo>
                    <a:lnTo>
                      <a:pt x="126" y="466"/>
                    </a:lnTo>
                    <a:lnTo>
                      <a:pt x="126" y="471"/>
                    </a:lnTo>
                    <a:lnTo>
                      <a:pt x="126" y="493"/>
                    </a:lnTo>
                    <a:lnTo>
                      <a:pt x="126" y="493"/>
                    </a:lnTo>
                    <a:lnTo>
                      <a:pt x="128" y="496"/>
                    </a:lnTo>
                    <a:lnTo>
                      <a:pt x="129" y="500"/>
                    </a:lnTo>
                    <a:lnTo>
                      <a:pt x="133" y="501"/>
                    </a:lnTo>
                    <a:lnTo>
                      <a:pt x="136" y="503"/>
                    </a:lnTo>
                    <a:lnTo>
                      <a:pt x="136" y="503"/>
                    </a:lnTo>
                    <a:close/>
                  </a:path>
                </a:pathLst>
              </a:custGeom>
              <a:grpFill/>
              <a:ln w="9525">
                <a:solidFill>
                  <a:srgbClr val="000000">
                    <a:lumMod val="65000"/>
                    <a:lumOff val="35000"/>
                  </a:srgbClr>
                </a:solidFill>
                <a:round/>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grpSp>
      </p:grpSp>
      <p:grpSp>
        <p:nvGrpSpPr>
          <p:cNvPr id="132" name="组合 366"/>
          <p:cNvGrpSpPr/>
          <p:nvPr/>
        </p:nvGrpSpPr>
        <p:grpSpPr>
          <a:xfrm>
            <a:off x="1089036" y="3950715"/>
            <a:ext cx="337770" cy="338104"/>
            <a:chOff x="8951913" y="4081463"/>
            <a:chExt cx="482600" cy="611187"/>
          </a:xfrm>
        </p:grpSpPr>
        <p:sp>
          <p:nvSpPr>
            <p:cNvPr id="133" name="Freeform 339"/>
            <p:cNvSpPr>
              <a:spLocks noEditPoints="1"/>
            </p:cNvSpPr>
            <p:nvPr/>
          </p:nvSpPr>
          <p:spPr bwMode="auto">
            <a:xfrm>
              <a:off x="8951913" y="4081463"/>
              <a:ext cx="482600" cy="250825"/>
            </a:xfrm>
            <a:custGeom>
              <a:avLst/>
              <a:gdLst>
                <a:gd name="T0" fmla="*/ 2147483647 w 1023"/>
                <a:gd name="T1" fmla="*/ 2147483647 h 534"/>
                <a:gd name="T2" fmla="*/ 2147483647 w 1023"/>
                <a:gd name="T3" fmla="*/ 2147483647 h 534"/>
                <a:gd name="T4" fmla="*/ 2147483647 w 1023"/>
                <a:gd name="T5" fmla="*/ 2147483647 h 534"/>
                <a:gd name="T6" fmla="*/ 2147483647 w 1023"/>
                <a:gd name="T7" fmla="*/ 2147483647 h 534"/>
                <a:gd name="T8" fmla="*/ 2147483647 w 1023"/>
                <a:gd name="T9" fmla="*/ 2147483647 h 534"/>
                <a:gd name="T10" fmla="*/ 2147483647 w 1023"/>
                <a:gd name="T11" fmla="*/ 2147483647 h 534"/>
                <a:gd name="T12" fmla="*/ 2147483647 w 1023"/>
                <a:gd name="T13" fmla="*/ 2147483647 h 534"/>
                <a:gd name="T14" fmla="*/ 2147483647 w 1023"/>
                <a:gd name="T15" fmla="*/ 2147483647 h 534"/>
                <a:gd name="T16" fmla="*/ 0 w 1023"/>
                <a:gd name="T17" fmla="*/ 2147483647 h 534"/>
                <a:gd name="T18" fmla="*/ 2147483647 w 1023"/>
                <a:gd name="T19" fmla="*/ 0 h 534"/>
                <a:gd name="T20" fmla="*/ 2147483647 w 1023"/>
                <a:gd name="T21" fmla="*/ 2147483647 h 534"/>
                <a:gd name="T22" fmla="*/ 2147483647 w 1023"/>
                <a:gd name="T23" fmla="*/ 2147483647 h 5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3"/>
                <a:gd name="T37" fmla="*/ 0 h 534"/>
                <a:gd name="T38" fmla="*/ 1023 w 1023"/>
                <a:gd name="T39" fmla="*/ 534 h 5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3" h="534">
                  <a:moveTo>
                    <a:pt x="511" y="54"/>
                  </a:moveTo>
                  <a:lnTo>
                    <a:pt x="511" y="54"/>
                  </a:lnTo>
                  <a:cubicBezTo>
                    <a:pt x="263" y="54"/>
                    <a:pt x="53" y="151"/>
                    <a:pt x="53" y="267"/>
                  </a:cubicBezTo>
                  <a:cubicBezTo>
                    <a:pt x="53" y="383"/>
                    <a:pt x="263" y="480"/>
                    <a:pt x="511" y="480"/>
                  </a:cubicBezTo>
                  <a:cubicBezTo>
                    <a:pt x="759" y="480"/>
                    <a:pt x="969" y="383"/>
                    <a:pt x="969" y="267"/>
                  </a:cubicBezTo>
                  <a:cubicBezTo>
                    <a:pt x="969" y="151"/>
                    <a:pt x="759" y="54"/>
                    <a:pt x="511" y="54"/>
                  </a:cubicBezTo>
                  <a:close/>
                  <a:moveTo>
                    <a:pt x="511" y="534"/>
                  </a:moveTo>
                  <a:lnTo>
                    <a:pt x="511" y="534"/>
                  </a:lnTo>
                  <a:cubicBezTo>
                    <a:pt x="224" y="534"/>
                    <a:pt x="0" y="417"/>
                    <a:pt x="0" y="267"/>
                  </a:cubicBezTo>
                  <a:cubicBezTo>
                    <a:pt x="0" y="118"/>
                    <a:pt x="224" y="0"/>
                    <a:pt x="511" y="0"/>
                  </a:cubicBezTo>
                  <a:cubicBezTo>
                    <a:pt x="798" y="0"/>
                    <a:pt x="1023" y="118"/>
                    <a:pt x="1023" y="267"/>
                  </a:cubicBezTo>
                  <a:cubicBezTo>
                    <a:pt x="1023" y="417"/>
                    <a:pt x="798" y="534"/>
                    <a:pt x="511" y="53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4" name="Freeform 340"/>
            <p:cNvSpPr>
              <a:spLocks noEditPoints="1"/>
            </p:cNvSpPr>
            <p:nvPr/>
          </p:nvSpPr>
          <p:spPr bwMode="auto">
            <a:xfrm>
              <a:off x="8951913" y="4200525"/>
              <a:ext cx="482600" cy="361950"/>
            </a:xfrm>
            <a:custGeom>
              <a:avLst/>
              <a:gdLst>
                <a:gd name="T0" fmla="*/ 2147483647 w 1023"/>
                <a:gd name="T1" fmla="*/ 2147483647 h 769"/>
                <a:gd name="T2" fmla="*/ 2147483647 w 1023"/>
                <a:gd name="T3" fmla="*/ 2147483647 h 769"/>
                <a:gd name="T4" fmla="*/ 2147483647 w 1023"/>
                <a:gd name="T5" fmla="*/ 2147483647 h 769"/>
                <a:gd name="T6" fmla="*/ 2147483647 w 1023"/>
                <a:gd name="T7" fmla="*/ 2147483647 h 769"/>
                <a:gd name="T8" fmla="*/ 2147483647 w 1023"/>
                <a:gd name="T9" fmla="*/ 2147483647 h 769"/>
                <a:gd name="T10" fmla="*/ 2147483647 w 1023"/>
                <a:gd name="T11" fmla="*/ 2147483647 h 769"/>
                <a:gd name="T12" fmla="*/ 2147483647 w 1023"/>
                <a:gd name="T13" fmla="*/ 2147483647 h 769"/>
                <a:gd name="T14" fmla="*/ 2147483647 w 1023"/>
                <a:gd name="T15" fmla="*/ 2147483647 h 769"/>
                <a:gd name="T16" fmla="*/ 2147483647 w 1023"/>
                <a:gd name="T17" fmla="*/ 2147483647 h 769"/>
                <a:gd name="T18" fmla="*/ 2147483647 w 1023"/>
                <a:gd name="T19" fmla="*/ 2147483647 h 769"/>
                <a:gd name="T20" fmla="*/ 2147483647 w 1023"/>
                <a:gd name="T21" fmla="*/ 2147483647 h 769"/>
                <a:gd name="T22" fmla="*/ 2147483647 w 1023"/>
                <a:gd name="T23" fmla="*/ 2147483647 h 769"/>
                <a:gd name="T24" fmla="*/ 2147483647 w 1023"/>
                <a:gd name="T25" fmla="*/ 2147483647 h 769"/>
                <a:gd name="T26" fmla="*/ 0 w 1023"/>
                <a:gd name="T27" fmla="*/ 2147483647 h 769"/>
                <a:gd name="T28" fmla="*/ 0 w 1023"/>
                <a:gd name="T29" fmla="*/ 2147483647 h 769"/>
                <a:gd name="T30" fmla="*/ 2147483647 w 1023"/>
                <a:gd name="T31" fmla="*/ 0 h 769"/>
                <a:gd name="T32" fmla="*/ 2147483647 w 1023"/>
                <a:gd name="T33" fmla="*/ 2147483647 h 769"/>
                <a:gd name="T34" fmla="*/ 2147483647 w 1023"/>
                <a:gd name="T35" fmla="*/ 2147483647 h 769"/>
                <a:gd name="T36" fmla="*/ 2147483647 w 1023"/>
                <a:gd name="T37" fmla="*/ 2147483647 h 769"/>
                <a:gd name="T38" fmla="*/ 2147483647 w 1023"/>
                <a:gd name="T39" fmla="*/ 2147483647 h 769"/>
                <a:gd name="T40" fmla="*/ 2147483647 w 1023"/>
                <a:gd name="T41" fmla="*/ 2147483647 h 769"/>
                <a:gd name="T42" fmla="*/ 2147483647 w 1023"/>
                <a:gd name="T43" fmla="*/ 2147483647 h 769"/>
                <a:gd name="T44" fmla="*/ 2147483647 w 1023"/>
                <a:gd name="T45" fmla="*/ 2147483647 h 769"/>
                <a:gd name="T46" fmla="*/ 2147483647 w 1023"/>
                <a:gd name="T47" fmla="*/ 2147483647 h 7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23"/>
                <a:gd name="T73" fmla="*/ 0 h 769"/>
                <a:gd name="T74" fmla="*/ 1023 w 1023"/>
                <a:gd name="T75" fmla="*/ 769 h 7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23" h="769">
                  <a:moveTo>
                    <a:pt x="53" y="503"/>
                  </a:moveTo>
                  <a:lnTo>
                    <a:pt x="53" y="503"/>
                  </a:lnTo>
                  <a:cubicBezTo>
                    <a:pt x="53" y="618"/>
                    <a:pt x="263" y="716"/>
                    <a:pt x="511" y="716"/>
                  </a:cubicBezTo>
                  <a:cubicBezTo>
                    <a:pt x="759" y="716"/>
                    <a:pt x="969" y="618"/>
                    <a:pt x="969" y="503"/>
                  </a:cubicBezTo>
                  <a:lnTo>
                    <a:pt x="969" y="385"/>
                  </a:lnTo>
                  <a:cubicBezTo>
                    <a:pt x="886" y="473"/>
                    <a:pt x="714" y="531"/>
                    <a:pt x="511" y="531"/>
                  </a:cubicBezTo>
                  <a:cubicBezTo>
                    <a:pt x="308" y="531"/>
                    <a:pt x="136" y="473"/>
                    <a:pt x="53" y="385"/>
                  </a:cubicBezTo>
                  <a:lnTo>
                    <a:pt x="53" y="503"/>
                  </a:lnTo>
                  <a:close/>
                  <a:moveTo>
                    <a:pt x="511" y="769"/>
                  </a:moveTo>
                  <a:lnTo>
                    <a:pt x="511" y="769"/>
                  </a:lnTo>
                  <a:cubicBezTo>
                    <a:pt x="308" y="769"/>
                    <a:pt x="136" y="711"/>
                    <a:pt x="53" y="623"/>
                  </a:cubicBezTo>
                  <a:lnTo>
                    <a:pt x="53" y="743"/>
                  </a:lnTo>
                  <a:cubicBezTo>
                    <a:pt x="53" y="758"/>
                    <a:pt x="41" y="769"/>
                    <a:pt x="26" y="769"/>
                  </a:cubicBezTo>
                  <a:cubicBezTo>
                    <a:pt x="12" y="769"/>
                    <a:pt x="0" y="758"/>
                    <a:pt x="0" y="743"/>
                  </a:cubicBezTo>
                  <a:lnTo>
                    <a:pt x="0" y="27"/>
                  </a:lnTo>
                  <a:cubicBezTo>
                    <a:pt x="0" y="12"/>
                    <a:pt x="12" y="0"/>
                    <a:pt x="26" y="0"/>
                  </a:cubicBezTo>
                  <a:cubicBezTo>
                    <a:pt x="41" y="0"/>
                    <a:pt x="53" y="12"/>
                    <a:pt x="53" y="27"/>
                  </a:cubicBezTo>
                  <a:lnTo>
                    <a:pt x="53" y="265"/>
                  </a:lnTo>
                  <a:cubicBezTo>
                    <a:pt x="53" y="380"/>
                    <a:pt x="263" y="478"/>
                    <a:pt x="511" y="478"/>
                  </a:cubicBezTo>
                  <a:cubicBezTo>
                    <a:pt x="759" y="478"/>
                    <a:pt x="969" y="380"/>
                    <a:pt x="969" y="265"/>
                  </a:cubicBezTo>
                  <a:lnTo>
                    <a:pt x="969" y="27"/>
                  </a:lnTo>
                  <a:lnTo>
                    <a:pt x="1023" y="27"/>
                  </a:lnTo>
                  <a:lnTo>
                    <a:pt x="1023" y="503"/>
                  </a:lnTo>
                  <a:cubicBezTo>
                    <a:pt x="1023" y="652"/>
                    <a:pt x="798" y="769"/>
                    <a:pt x="511" y="7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5" name="Freeform 341"/>
            <p:cNvSpPr/>
            <p:nvPr/>
          </p:nvSpPr>
          <p:spPr bwMode="auto">
            <a:xfrm>
              <a:off x="9361488" y="4467225"/>
              <a:ext cx="73025" cy="161925"/>
            </a:xfrm>
            <a:custGeom>
              <a:avLst/>
              <a:gdLst>
                <a:gd name="T0" fmla="*/ 2147483647 w 154"/>
                <a:gd name="T1" fmla="*/ 2147483647 h 347"/>
                <a:gd name="T2" fmla="*/ 2147483647 w 154"/>
                <a:gd name="T3" fmla="*/ 2147483647 h 347"/>
                <a:gd name="T4" fmla="*/ 2147483647 w 154"/>
                <a:gd name="T5" fmla="*/ 2147483647 h 347"/>
                <a:gd name="T6" fmla="*/ 2147483647 w 154"/>
                <a:gd name="T7" fmla="*/ 2147483647 h 347"/>
                <a:gd name="T8" fmla="*/ 2147483647 w 154"/>
                <a:gd name="T9" fmla="*/ 2147483647 h 347"/>
                <a:gd name="T10" fmla="*/ 2147483647 w 154"/>
                <a:gd name="T11" fmla="*/ 0 h 347"/>
                <a:gd name="T12" fmla="*/ 2147483647 w 154"/>
                <a:gd name="T13" fmla="*/ 0 h 347"/>
                <a:gd name="T14" fmla="*/ 2147483647 w 154"/>
                <a:gd name="T15" fmla="*/ 2147483647 h 347"/>
                <a:gd name="T16" fmla="*/ 2147483647 w 154"/>
                <a:gd name="T17" fmla="*/ 2147483647 h 347"/>
                <a:gd name="T18" fmla="*/ 2147483647 w 154"/>
                <a:gd name="T19" fmla="*/ 2147483647 h 3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347"/>
                <a:gd name="T32" fmla="*/ 154 w 154"/>
                <a:gd name="T33" fmla="*/ 347 h 3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347">
                  <a:moveTo>
                    <a:pt x="31" y="347"/>
                  </a:moveTo>
                  <a:lnTo>
                    <a:pt x="31" y="347"/>
                  </a:lnTo>
                  <a:cubicBezTo>
                    <a:pt x="22" y="347"/>
                    <a:pt x="14" y="343"/>
                    <a:pt x="9" y="335"/>
                  </a:cubicBezTo>
                  <a:cubicBezTo>
                    <a:pt x="0" y="323"/>
                    <a:pt x="4" y="306"/>
                    <a:pt x="16" y="298"/>
                  </a:cubicBezTo>
                  <a:cubicBezTo>
                    <a:pt x="54" y="273"/>
                    <a:pt x="100" y="231"/>
                    <a:pt x="100" y="177"/>
                  </a:cubicBezTo>
                  <a:lnTo>
                    <a:pt x="100" y="0"/>
                  </a:lnTo>
                  <a:lnTo>
                    <a:pt x="154" y="0"/>
                  </a:lnTo>
                  <a:lnTo>
                    <a:pt x="154" y="179"/>
                  </a:lnTo>
                  <a:cubicBezTo>
                    <a:pt x="153" y="240"/>
                    <a:pt x="115" y="296"/>
                    <a:pt x="45" y="343"/>
                  </a:cubicBezTo>
                  <a:cubicBezTo>
                    <a:pt x="41" y="346"/>
                    <a:pt x="36" y="347"/>
                    <a:pt x="31" y="34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6" name="Freeform 342"/>
            <p:cNvSpPr/>
            <p:nvPr/>
          </p:nvSpPr>
          <p:spPr bwMode="auto">
            <a:xfrm>
              <a:off x="8951913" y="4381500"/>
              <a:ext cx="328613" cy="293688"/>
            </a:xfrm>
            <a:custGeom>
              <a:avLst/>
              <a:gdLst>
                <a:gd name="T0" fmla="*/ 2147483647 w 698"/>
                <a:gd name="T1" fmla="*/ 2147483647 h 623"/>
                <a:gd name="T2" fmla="*/ 2147483647 w 698"/>
                <a:gd name="T3" fmla="*/ 2147483647 h 623"/>
                <a:gd name="T4" fmla="*/ 0 w 698"/>
                <a:gd name="T5" fmla="*/ 2147483647 h 623"/>
                <a:gd name="T6" fmla="*/ 0 w 698"/>
                <a:gd name="T7" fmla="*/ 0 h 623"/>
                <a:gd name="T8" fmla="*/ 2147483647 w 698"/>
                <a:gd name="T9" fmla="*/ 0 h 623"/>
                <a:gd name="T10" fmla="*/ 2147483647 w 698"/>
                <a:gd name="T11" fmla="*/ 2147483647 h 623"/>
                <a:gd name="T12" fmla="*/ 2147483647 w 698"/>
                <a:gd name="T13" fmla="*/ 2147483647 h 623"/>
                <a:gd name="T14" fmla="*/ 2147483647 w 698"/>
                <a:gd name="T15" fmla="*/ 2147483647 h 623"/>
                <a:gd name="T16" fmla="*/ 2147483647 w 698"/>
                <a:gd name="T17" fmla="*/ 2147483647 h 623"/>
                <a:gd name="T18" fmla="*/ 2147483647 w 698"/>
                <a:gd name="T19" fmla="*/ 2147483647 h 623"/>
                <a:gd name="T20" fmla="*/ 2147483647 w 698"/>
                <a:gd name="T21" fmla="*/ 2147483647 h 6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8"/>
                <a:gd name="T34" fmla="*/ 0 h 623"/>
                <a:gd name="T35" fmla="*/ 698 w 698"/>
                <a:gd name="T36" fmla="*/ 623 h 6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8" h="623">
                  <a:moveTo>
                    <a:pt x="511" y="623"/>
                  </a:moveTo>
                  <a:lnTo>
                    <a:pt x="511" y="623"/>
                  </a:lnTo>
                  <a:cubicBezTo>
                    <a:pt x="224" y="623"/>
                    <a:pt x="0" y="505"/>
                    <a:pt x="0" y="356"/>
                  </a:cubicBezTo>
                  <a:lnTo>
                    <a:pt x="0" y="0"/>
                  </a:lnTo>
                  <a:lnTo>
                    <a:pt x="53" y="0"/>
                  </a:lnTo>
                  <a:lnTo>
                    <a:pt x="53" y="356"/>
                  </a:lnTo>
                  <a:cubicBezTo>
                    <a:pt x="53" y="472"/>
                    <a:pt x="263" y="569"/>
                    <a:pt x="511" y="569"/>
                  </a:cubicBezTo>
                  <a:cubicBezTo>
                    <a:pt x="564" y="569"/>
                    <a:pt x="615" y="565"/>
                    <a:pt x="665" y="557"/>
                  </a:cubicBezTo>
                  <a:cubicBezTo>
                    <a:pt x="679" y="554"/>
                    <a:pt x="693" y="564"/>
                    <a:pt x="695" y="578"/>
                  </a:cubicBezTo>
                  <a:cubicBezTo>
                    <a:pt x="698" y="593"/>
                    <a:pt x="688" y="607"/>
                    <a:pt x="674" y="609"/>
                  </a:cubicBezTo>
                  <a:cubicBezTo>
                    <a:pt x="621" y="618"/>
                    <a:pt x="567" y="623"/>
                    <a:pt x="511" y="6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7" name="Freeform 343"/>
            <p:cNvSpPr/>
            <p:nvPr/>
          </p:nvSpPr>
          <p:spPr bwMode="auto">
            <a:xfrm>
              <a:off x="9409113" y="4368800"/>
              <a:ext cx="25400" cy="109538"/>
            </a:xfrm>
            <a:custGeom>
              <a:avLst/>
              <a:gdLst>
                <a:gd name="T0" fmla="*/ 2147483647 w 54"/>
                <a:gd name="T1" fmla="*/ 2147483647 h 231"/>
                <a:gd name="T2" fmla="*/ 2147483647 w 54"/>
                <a:gd name="T3" fmla="*/ 2147483647 h 231"/>
                <a:gd name="T4" fmla="*/ 0 w 54"/>
                <a:gd name="T5" fmla="*/ 2147483647 h 231"/>
                <a:gd name="T6" fmla="*/ 0 w 54"/>
                <a:gd name="T7" fmla="*/ 2147483647 h 231"/>
                <a:gd name="T8" fmla="*/ 2147483647 w 54"/>
                <a:gd name="T9" fmla="*/ 0 h 231"/>
                <a:gd name="T10" fmla="*/ 2147483647 w 54"/>
                <a:gd name="T11" fmla="*/ 2147483647 h 231"/>
                <a:gd name="T12" fmla="*/ 2147483647 w 54"/>
                <a:gd name="T13" fmla="*/ 2147483647 h 231"/>
                <a:gd name="T14" fmla="*/ 2147483647 w 54"/>
                <a:gd name="T15" fmla="*/ 2147483647 h 231"/>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231"/>
                <a:gd name="T26" fmla="*/ 54 w 54"/>
                <a:gd name="T27" fmla="*/ 231 h 2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231">
                  <a:moveTo>
                    <a:pt x="27" y="231"/>
                  </a:moveTo>
                  <a:lnTo>
                    <a:pt x="27" y="231"/>
                  </a:lnTo>
                  <a:cubicBezTo>
                    <a:pt x="12" y="231"/>
                    <a:pt x="0" y="219"/>
                    <a:pt x="0" y="204"/>
                  </a:cubicBezTo>
                  <a:lnTo>
                    <a:pt x="0" y="27"/>
                  </a:lnTo>
                  <a:cubicBezTo>
                    <a:pt x="0" y="12"/>
                    <a:pt x="12" y="0"/>
                    <a:pt x="27" y="0"/>
                  </a:cubicBezTo>
                  <a:cubicBezTo>
                    <a:pt x="42" y="0"/>
                    <a:pt x="54" y="12"/>
                    <a:pt x="54" y="27"/>
                  </a:cubicBezTo>
                  <a:lnTo>
                    <a:pt x="54" y="204"/>
                  </a:lnTo>
                  <a:cubicBezTo>
                    <a:pt x="54" y="219"/>
                    <a:pt x="42" y="231"/>
                    <a:pt x="27" y="23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8" name="Freeform 344"/>
            <p:cNvSpPr/>
            <p:nvPr/>
          </p:nvSpPr>
          <p:spPr bwMode="auto">
            <a:xfrm>
              <a:off x="9020175" y="4332288"/>
              <a:ext cx="33338" cy="26988"/>
            </a:xfrm>
            <a:custGeom>
              <a:avLst/>
              <a:gdLst>
                <a:gd name="T0" fmla="*/ 2147483647 w 71"/>
                <a:gd name="T1" fmla="*/ 2147483647 h 57"/>
                <a:gd name="T2" fmla="*/ 2147483647 w 71"/>
                <a:gd name="T3" fmla="*/ 2147483647 h 57"/>
                <a:gd name="T4" fmla="*/ 2147483647 w 71"/>
                <a:gd name="T5" fmla="*/ 2147483647 h 57"/>
                <a:gd name="T6" fmla="*/ 0 w 71"/>
                <a:gd name="T7" fmla="*/ 2147483647 h 57"/>
                <a:gd name="T8" fmla="*/ 2147483647 w 71"/>
                <a:gd name="T9" fmla="*/ 0 h 57"/>
                <a:gd name="T10" fmla="*/ 2147483647 w 71"/>
                <a:gd name="T11" fmla="*/ 2147483647 h 57"/>
                <a:gd name="T12" fmla="*/ 0 60000 65536"/>
                <a:gd name="T13" fmla="*/ 0 60000 65536"/>
                <a:gd name="T14" fmla="*/ 0 60000 65536"/>
                <a:gd name="T15" fmla="*/ 0 60000 65536"/>
                <a:gd name="T16" fmla="*/ 0 60000 65536"/>
                <a:gd name="T17" fmla="*/ 0 60000 65536"/>
                <a:gd name="T18" fmla="*/ 0 w 71"/>
                <a:gd name="T19" fmla="*/ 0 h 57"/>
                <a:gd name="T20" fmla="*/ 71 w 71"/>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1" h="57">
                  <a:moveTo>
                    <a:pt x="71" y="29"/>
                  </a:moveTo>
                  <a:lnTo>
                    <a:pt x="71" y="29"/>
                  </a:lnTo>
                  <a:cubicBezTo>
                    <a:pt x="71" y="45"/>
                    <a:pt x="55" y="57"/>
                    <a:pt x="35" y="57"/>
                  </a:cubicBezTo>
                  <a:cubicBezTo>
                    <a:pt x="16" y="57"/>
                    <a:pt x="0" y="45"/>
                    <a:pt x="0" y="29"/>
                  </a:cubicBezTo>
                  <a:cubicBezTo>
                    <a:pt x="0" y="12"/>
                    <a:pt x="16" y="0"/>
                    <a:pt x="35" y="0"/>
                  </a:cubicBezTo>
                  <a:cubicBezTo>
                    <a:pt x="55" y="0"/>
                    <a:pt x="71" y="12"/>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9" name="Freeform 345"/>
            <p:cNvSpPr/>
            <p:nvPr/>
          </p:nvSpPr>
          <p:spPr bwMode="auto">
            <a:xfrm>
              <a:off x="9020175" y="4448175"/>
              <a:ext cx="33338" cy="26988"/>
            </a:xfrm>
            <a:custGeom>
              <a:avLst/>
              <a:gdLst>
                <a:gd name="T0" fmla="*/ 2147483647 w 71"/>
                <a:gd name="T1" fmla="*/ 2147483647 h 58"/>
                <a:gd name="T2" fmla="*/ 2147483647 w 71"/>
                <a:gd name="T3" fmla="*/ 2147483647 h 58"/>
                <a:gd name="T4" fmla="*/ 2147483647 w 71"/>
                <a:gd name="T5" fmla="*/ 2147483647 h 58"/>
                <a:gd name="T6" fmla="*/ 0 w 71"/>
                <a:gd name="T7" fmla="*/ 2147483647 h 58"/>
                <a:gd name="T8" fmla="*/ 2147483647 w 71"/>
                <a:gd name="T9" fmla="*/ 0 h 58"/>
                <a:gd name="T10" fmla="*/ 2147483647 w 71"/>
                <a:gd name="T11" fmla="*/ 2147483647 h 58"/>
                <a:gd name="T12" fmla="*/ 0 60000 65536"/>
                <a:gd name="T13" fmla="*/ 0 60000 65536"/>
                <a:gd name="T14" fmla="*/ 0 60000 65536"/>
                <a:gd name="T15" fmla="*/ 0 60000 65536"/>
                <a:gd name="T16" fmla="*/ 0 60000 65536"/>
                <a:gd name="T17" fmla="*/ 0 60000 65536"/>
                <a:gd name="T18" fmla="*/ 0 w 71"/>
                <a:gd name="T19" fmla="*/ 0 h 58"/>
                <a:gd name="T20" fmla="*/ 71 w 71"/>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71" h="57">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40" name="Freeform 346"/>
            <p:cNvSpPr/>
            <p:nvPr/>
          </p:nvSpPr>
          <p:spPr bwMode="auto">
            <a:xfrm>
              <a:off x="9020175" y="4560888"/>
              <a:ext cx="33338" cy="26988"/>
            </a:xfrm>
            <a:custGeom>
              <a:avLst/>
              <a:gdLst>
                <a:gd name="T0" fmla="*/ 2147483647 w 71"/>
                <a:gd name="T1" fmla="*/ 2147483647 h 58"/>
                <a:gd name="T2" fmla="*/ 2147483647 w 71"/>
                <a:gd name="T3" fmla="*/ 2147483647 h 58"/>
                <a:gd name="T4" fmla="*/ 2147483647 w 71"/>
                <a:gd name="T5" fmla="*/ 2147483647 h 58"/>
                <a:gd name="T6" fmla="*/ 0 w 71"/>
                <a:gd name="T7" fmla="*/ 2147483647 h 58"/>
                <a:gd name="T8" fmla="*/ 2147483647 w 71"/>
                <a:gd name="T9" fmla="*/ 0 h 58"/>
                <a:gd name="T10" fmla="*/ 2147483647 w 71"/>
                <a:gd name="T11" fmla="*/ 2147483647 h 58"/>
                <a:gd name="T12" fmla="*/ 0 60000 65536"/>
                <a:gd name="T13" fmla="*/ 0 60000 65536"/>
                <a:gd name="T14" fmla="*/ 0 60000 65536"/>
                <a:gd name="T15" fmla="*/ 0 60000 65536"/>
                <a:gd name="T16" fmla="*/ 0 60000 65536"/>
                <a:gd name="T17" fmla="*/ 0 60000 65536"/>
                <a:gd name="T18" fmla="*/ 0 w 71"/>
                <a:gd name="T19" fmla="*/ 0 h 58"/>
                <a:gd name="T20" fmla="*/ 71 w 71"/>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71" h="57">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41" name="Freeform 347"/>
            <p:cNvSpPr/>
            <p:nvPr/>
          </p:nvSpPr>
          <p:spPr bwMode="auto">
            <a:xfrm>
              <a:off x="9224963" y="4619625"/>
              <a:ext cx="73025" cy="73025"/>
            </a:xfrm>
            <a:custGeom>
              <a:avLst/>
              <a:gdLst>
                <a:gd name="T0" fmla="*/ 2147483647 w 155"/>
                <a:gd name="T1" fmla="*/ 2147483647 h 155"/>
                <a:gd name="T2" fmla="*/ 2147483647 w 155"/>
                <a:gd name="T3" fmla="*/ 2147483647 h 155"/>
                <a:gd name="T4" fmla="*/ 2147483647 w 155"/>
                <a:gd name="T5" fmla="*/ 2147483647 h 155"/>
                <a:gd name="T6" fmla="*/ 2147483647 w 155"/>
                <a:gd name="T7" fmla="*/ 2147483647 h 155"/>
                <a:gd name="T8" fmla="*/ 2147483647 w 155"/>
                <a:gd name="T9" fmla="*/ 2147483647 h 155"/>
                <a:gd name="T10" fmla="*/ 2147483647 w 155"/>
                <a:gd name="T11" fmla="*/ 2147483647 h 155"/>
                <a:gd name="T12" fmla="*/ 0 60000 65536"/>
                <a:gd name="T13" fmla="*/ 0 60000 65536"/>
                <a:gd name="T14" fmla="*/ 0 60000 65536"/>
                <a:gd name="T15" fmla="*/ 0 60000 65536"/>
                <a:gd name="T16" fmla="*/ 0 60000 65536"/>
                <a:gd name="T17" fmla="*/ 0 60000 65536"/>
                <a:gd name="T18" fmla="*/ 0 w 155"/>
                <a:gd name="T19" fmla="*/ 0 h 155"/>
                <a:gd name="T20" fmla="*/ 155 w 155"/>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155" h="155">
                  <a:moveTo>
                    <a:pt x="98" y="144"/>
                  </a:moveTo>
                  <a:lnTo>
                    <a:pt x="98" y="144"/>
                  </a:lnTo>
                  <a:cubicBezTo>
                    <a:pt x="61" y="155"/>
                    <a:pt x="23" y="134"/>
                    <a:pt x="11" y="98"/>
                  </a:cubicBezTo>
                  <a:cubicBezTo>
                    <a:pt x="0" y="61"/>
                    <a:pt x="20" y="22"/>
                    <a:pt x="57" y="11"/>
                  </a:cubicBezTo>
                  <a:cubicBezTo>
                    <a:pt x="94" y="0"/>
                    <a:pt x="133" y="20"/>
                    <a:pt x="144" y="57"/>
                  </a:cubicBezTo>
                  <a:cubicBezTo>
                    <a:pt x="155" y="93"/>
                    <a:pt x="135" y="132"/>
                    <a:pt x="98" y="14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42" name="Freeform 348"/>
            <p:cNvSpPr/>
            <p:nvPr/>
          </p:nvSpPr>
          <p:spPr bwMode="auto">
            <a:xfrm>
              <a:off x="9320213" y="4589463"/>
              <a:ext cx="73025" cy="73025"/>
            </a:xfrm>
            <a:custGeom>
              <a:avLst/>
              <a:gdLst>
                <a:gd name="T0" fmla="*/ 2147483647 w 155"/>
                <a:gd name="T1" fmla="*/ 2147483647 h 156"/>
                <a:gd name="T2" fmla="*/ 2147483647 w 155"/>
                <a:gd name="T3" fmla="*/ 2147483647 h 156"/>
                <a:gd name="T4" fmla="*/ 2147483647 w 155"/>
                <a:gd name="T5" fmla="*/ 2147483647 h 156"/>
                <a:gd name="T6" fmla="*/ 2147483647 w 155"/>
                <a:gd name="T7" fmla="*/ 2147483647 h 156"/>
                <a:gd name="T8" fmla="*/ 2147483647 w 155"/>
                <a:gd name="T9" fmla="*/ 2147483647 h 156"/>
                <a:gd name="T10" fmla="*/ 2147483647 w 155"/>
                <a:gd name="T11" fmla="*/ 2147483647 h 156"/>
                <a:gd name="T12" fmla="*/ 0 60000 65536"/>
                <a:gd name="T13" fmla="*/ 0 60000 65536"/>
                <a:gd name="T14" fmla="*/ 0 60000 65536"/>
                <a:gd name="T15" fmla="*/ 0 60000 65536"/>
                <a:gd name="T16" fmla="*/ 0 60000 65536"/>
                <a:gd name="T17" fmla="*/ 0 60000 65536"/>
                <a:gd name="T18" fmla="*/ 0 w 155"/>
                <a:gd name="T19" fmla="*/ 0 h 156"/>
                <a:gd name="T20" fmla="*/ 155 w 155"/>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55" h="156">
                  <a:moveTo>
                    <a:pt x="98" y="144"/>
                  </a:moveTo>
                  <a:lnTo>
                    <a:pt x="98" y="144"/>
                  </a:lnTo>
                  <a:cubicBezTo>
                    <a:pt x="61" y="156"/>
                    <a:pt x="23" y="135"/>
                    <a:pt x="11" y="99"/>
                  </a:cubicBezTo>
                  <a:cubicBezTo>
                    <a:pt x="0" y="62"/>
                    <a:pt x="20" y="23"/>
                    <a:pt x="57" y="12"/>
                  </a:cubicBezTo>
                  <a:cubicBezTo>
                    <a:pt x="94" y="0"/>
                    <a:pt x="133" y="21"/>
                    <a:pt x="144" y="58"/>
                  </a:cubicBezTo>
                  <a:cubicBezTo>
                    <a:pt x="155" y="94"/>
                    <a:pt x="135" y="133"/>
                    <a:pt x="98" y="14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grpSp>
      <p:sp>
        <p:nvSpPr>
          <p:cNvPr id="143" name="乘号 142"/>
          <p:cNvSpPr/>
          <p:nvPr/>
        </p:nvSpPr>
        <p:spPr>
          <a:xfrm>
            <a:off x="3003174" y="1961998"/>
            <a:ext cx="408255" cy="387134"/>
          </a:xfrm>
          <a:prstGeom prst="mathMultiply">
            <a:avLst/>
          </a:prstGeom>
          <a:solidFill>
            <a:srgbClr val="C00000"/>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144" name="矩形 143"/>
          <p:cNvSpPr/>
          <p:nvPr/>
        </p:nvSpPr>
        <p:spPr>
          <a:xfrm>
            <a:off x="2654609" y="2512641"/>
            <a:ext cx="969284" cy="486550"/>
          </a:xfrm>
          <a:prstGeom prst="rect">
            <a:avLst/>
          </a:prstGeom>
          <a:solidFill>
            <a:srgbClr val="EBEBEB"/>
          </a:solidFill>
          <a:ln w="19050" cap="flat" cmpd="sng" algn="ctr">
            <a:solidFill>
              <a:srgbClr val="666666">
                <a:lumMod val="60000"/>
                <a:lumOff val="40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r>
              <a:rPr kumimoji="0" lang="en-US" altLang="zh-CN" sz="980" b="1" i="0" u="none" strike="noStrike" kern="0" cap="none" spc="0" normalizeH="0" baseline="0" noProof="0" smtClean="0">
                <a:ln>
                  <a:noFill/>
                </a:ln>
                <a:solidFill>
                  <a:srgbClr val="666666">
                    <a:lumMod val="50000"/>
                  </a:srgbClr>
                </a:solidFill>
                <a:effectLst/>
                <a:uLnTx/>
                <a:uFillTx/>
                <a:latin typeface="Calibri" panose="020F0502020204030204" pitchFamily="34" charset="0"/>
                <a:ea typeface="微软雅黑" panose="020B0503020204020204" pitchFamily="34" charset="-122"/>
                <a:cs typeface="Calibri" panose="020F0502020204030204" pitchFamily="34" charset="0"/>
              </a:rPr>
              <a:t>HIVE</a:t>
            </a:r>
            <a:endParaRPr kumimoji="0" lang="zh-CN" altLang="en-US" sz="1400" b="1" i="0" u="none" strike="noStrike" kern="0" cap="none" spc="0" normalizeH="0" baseline="0" noProof="0" smtClean="0">
              <a:ln>
                <a:noFill/>
              </a:ln>
              <a:solidFill>
                <a:srgbClr val="666666">
                  <a:lumMod val="50000"/>
                </a:srgbClr>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45" name="文本框 144"/>
          <p:cNvSpPr txBox="1"/>
          <p:nvPr/>
        </p:nvSpPr>
        <p:spPr>
          <a:xfrm>
            <a:off x="2049883" y="2516828"/>
            <a:ext cx="508473" cy="528350"/>
          </a:xfrm>
          <a:prstGeom prst="rect">
            <a:avLst/>
          </a:prstGeom>
          <a:noFill/>
        </p:spPr>
        <p:txBody>
          <a:bodyPr wrap="none" rtlCol="0">
            <a:spAutoFit/>
          </a:bodyPr>
          <a:lstStyle/>
          <a:p>
            <a:pPr defTabSz="914112">
              <a:lnSpc>
                <a:spcPts val="3439"/>
              </a:lnSpc>
            </a:pPr>
            <a:r>
              <a:rPr lang="en-US" altLang="zh-CN" b="1">
                <a:solidFill>
                  <a:srgbClr val="1D1D1A"/>
                </a:solidFill>
                <a:latin typeface="Calibri" panose="020F0502020204030204" pitchFamily="34" charset="0"/>
                <a:ea typeface="Microsoft YaHei" panose="020B0503020204020204" pitchFamily="34" charset="-122"/>
                <a:cs typeface="Calibri" panose="020F0502020204030204" pitchFamily="34" charset="0"/>
              </a:rPr>
              <a:t>ETL</a:t>
            </a:r>
            <a:endParaRPr lang="zh-CN" altLang="en-US" b="1">
              <a:solidFill>
                <a:srgbClr val="1D1D1A"/>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46" name="矩形 145"/>
          <p:cNvSpPr/>
          <p:nvPr/>
        </p:nvSpPr>
        <p:spPr>
          <a:xfrm>
            <a:off x="2979630" y="1342961"/>
            <a:ext cx="2742643" cy="461104"/>
          </a:xfrm>
          <a:prstGeom prst="rect">
            <a:avLst/>
          </a:prstGeom>
          <a:solidFill>
            <a:srgbClr val="9EDBE9"/>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980" kern="0">
                <a:solidFill>
                  <a:srgbClr val="666666"/>
                </a:solidFill>
                <a:latin typeface="Calibri" panose="020F0502020204030204" pitchFamily="34" charset="0"/>
                <a:ea typeface="微软雅黑" panose="020B0503020204020204" pitchFamily="34" charset="-122"/>
                <a:cs typeface="Calibri" panose="020F0502020204030204" pitchFamily="34" charset="0"/>
              </a:rPr>
              <a:t>Application</a:t>
            </a:r>
          </a:p>
        </p:txBody>
      </p:sp>
      <p:sp>
        <p:nvSpPr>
          <p:cNvPr id="147" name="文本框 146"/>
          <p:cNvSpPr txBox="1"/>
          <p:nvPr/>
        </p:nvSpPr>
        <p:spPr>
          <a:xfrm>
            <a:off x="3787519" y="2548277"/>
            <a:ext cx="508473" cy="528350"/>
          </a:xfrm>
          <a:prstGeom prst="rect">
            <a:avLst/>
          </a:prstGeom>
          <a:noFill/>
        </p:spPr>
        <p:txBody>
          <a:bodyPr wrap="none" rtlCol="0">
            <a:spAutoFit/>
          </a:bodyPr>
          <a:lstStyle/>
          <a:p>
            <a:pPr defTabSz="914112">
              <a:lnSpc>
                <a:spcPts val="3439"/>
              </a:lnSpc>
            </a:pPr>
            <a:r>
              <a:rPr lang="en-US" altLang="zh-CN" b="1">
                <a:solidFill>
                  <a:srgbClr val="1D1D1A"/>
                </a:solidFill>
                <a:latin typeface="Calibri" panose="020F0502020204030204" pitchFamily="34" charset="0"/>
                <a:ea typeface="Microsoft YaHei" panose="020B0503020204020204" pitchFamily="34" charset="-122"/>
                <a:cs typeface="Calibri" panose="020F0502020204030204" pitchFamily="34" charset="0"/>
              </a:rPr>
              <a:t>ETL</a:t>
            </a:r>
            <a:endParaRPr lang="zh-CN" altLang="en-US" b="1">
              <a:solidFill>
                <a:srgbClr val="1D1D1A"/>
              </a:solidFill>
              <a:latin typeface="Calibri" panose="020F0502020204030204" pitchFamily="34" charset="0"/>
              <a:ea typeface="Microsoft YaHei" panose="020B0503020204020204" pitchFamily="34" charset="-122"/>
              <a:cs typeface="Calibri" panose="020F0502020204030204" pitchFamily="34" charset="0"/>
            </a:endParaRPr>
          </a:p>
        </p:txBody>
      </p:sp>
      <p:grpSp>
        <p:nvGrpSpPr>
          <p:cNvPr id="204" name="组合 203"/>
          <p:cNvGrpSpPr/>
          <p:nvPr/>
        </p:nvGrpSpPr>
        <p:grpSpPr>
          <a:xfrm>
            <a:off x="6471886" y="2049025"/>
            <a:ext cx="1045926" cy="2520098"/>
            <a:chOff x="6471886" y="2049025"/>
            <a:chExt cx="1045926" cy="2520098"/>
          </a:xfrm>
        </p:grpSpPr>
        <p:sp>
          <p:nvSpPr>
            <p:cNvPr id="150" name="Shape 328"/>
            <p:cNvSpPr/>
            <p:nvPr/>
          </p:nvSpPr>
          <p:spPr>
            <a:xfrm>
              <a:off x="6471886" y="2049025"/>
              <a:ext cx="1008197" cy="2316591"/>
            </a:xfrm>
            <a:prstGeom prst="roundRect">
              <a:avLst>
                <a:gd name="adj" fmla="val 7509"/>
              </a:avLst>
            </a:prstGeom>
            <a:solidFill>
              <a:srgbClr val="FFFFFF">
                <a:lumMod val="65000"/>
                <a:alpha val="99000"/>
              </a:srgbClr>
            </a:solidFill>
            <a:ln w="12700">
              <a:miter lim="400000"/>
            </a:ln>
          </p:spPr>
          <p:txBody>
            <a:bodyPr lIns="71379" tIns="71379" rIns="71379" bIns="71379" anchor="t"/>
            <a:lstStyle/>
            <a:p>
              <a:pPr algn="ctr" defTabSz="461407" hangingPunct="0">
                <a:defRPr/>
              </a:pPr>
              <a:r>
                <a:rPr lang="zh-CN" altLang="en-US" sz="840" b="1" kern="0">
                  <a:solidFill>
                    <a:srgbClr val="1D1D1A"/>
                  </a:solidFill>
                  <a:latin typeface="Calibri" panose="020F0502020204030204" pitchFamily="34" charset="0"/>
                  <a:ea typeface="微软雅黑" panose="020B0503020204020204" pitchFamily="34" charset="-122"/>
                  <a:cs typeface="Calibri" panose="020F0502020204030204" pitchFamily="34" charset="0"/>
                  <a:sym typeface="Helvetica Neue"/>
                </a:rPr>
                <a:t>Data Source</a:t>
              </a:r>
              <a:endParaRPr sz="1200" b="1" kern="0">
                <a:solidFill>
                  <a:srgbClr val="1D1D1A"/>
                </a:solidFill>
                <a:latin typeface="Calibri" panose="020F0502020204030204" pitchFamily="34" charset="0"/>
                <a:ea typeface="微软雅黑" panose="020B0503020204020204" pitchFamily="34" charset="-122"/>
                <a:cs typeface="Calibri" panose="020F0502020204030204" pitchFamily="34" charset="0"/>
                <a:sym typeface="Helvetica Neue"/>
              </a:endParaRPr>
            </a:p>
          </p:txBody>
        </p:sp>
        <p:sp>
          <p:nvSpPr>
            <p:cNvPr id="151" name="矩形 150"/>
            <p:cNvSpPr/>
            <p:nvPr/>
          </p:nvSpPr>
          <p:spPr>
            <a:xfrm>
              <a:off x="6822208" y="2476242"/>
              <a:ext cx="695951" cy="1906905"/>
            </a:xfrm>
            <a:prstGeom prst="rect">
              <a:avLst/>
            </a:prstGeom>
          </p:spPr>
          <p:txBody>
            <a:bodyPr wrap="square">
              <a:spAutoFit/>
            </a:bodyPr>
            <a:lstStyle/>
            <a:p>
              <a:pPr algn="ctr" defTabSz="914112" hangingPunct="0"/>
              <a:r>
                <a:rPr lang="zh-CN" altLang="en-US" sz="7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rPr>
                <a:t>production trading system</a:t>
              </a:r>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r>
                <a:rPr lang="en-US" altLang="zh-CN" sz="7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rPr>
                <a:t>APP application</a:t>
              </a:r>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r>
                <a:rPr lang="zh-CN" altLang="en-US" sz="7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rPr>
                <a:t>Service database</a:t>
              </a:r>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p:txBody>
        </p:sp>
        <p:grpSp>
          <p:nvGrpSpPr>
            <p:cNvPr id="152" name="组合 190"/>
            <p:cNvGrpSpPr/>
            <p:nvPr/>
          </p:nvGrpSpPr>
          <p:grpSpPr>
            <a:xfrm>
              <a:off x="6559492" y="2513205"/>
              <a:ext cx="229354" cy="406094"/>
              <a:chOff x="4500563" y="3594100"/>
              <a:chExt cx="368300" cy="654050"/>
            </a:xfrm>
          </p:grpSpPr>
          <p:sp>
            <p:nvSpPr>
              <p:cNvPr id="153" name="Freeform 159"/>
              <p:cNvSpPr/>
              <p:nvPr/>
            </p:nvSpPr>
            <p:spPr bwMode="auto">
              <a:xfrm>
                <a:off x="4500563" y="3594100"/>
                <a:ext cx="368300" cy="654050"/>
              </a:xfrm>
              <a:custGeom>
                <a:avLst/>
                <a:gdLst>
                  <a:gd name="T0" fmla="*/ 2147483647 w 877"/>
                  <a:gd name="T1" fmla="*/ 0 h 1560"/>
                  <a:gd name="T2" fmla="*/ 2147483647 w 877"/>
                  <a:gd name="T3" fmla="*/ 0 h 1560"/>
                  <a:gd name="T4" fmla="*/ 2147483647 w 877"/>
                  <a:gd name="T5" fmla="*/ 0 h 1560"/>
                  <a:gd name="T6" fmla="*/ 0 w 877"/>
                  <a:gd name="T7" fmla="*/ 2147483647 h 1560"/>
                  <a:gd name="T8" fmla="*/ 0 w 877"/>
                  <a:gd name="T9" fmla="*/ 2147483647 h 1560"/>
                  <a:gd name="T10" fmla="*/ 2147483647 w 877"/>
                  <a:gd name="T11" fmla="*/ 2147483647 h 1560"/>
                  <a:gd name="T12" fmla="*/ 2147483647 w 877"/>
                  <a:gd name="T13" fmla="*/ 2147483647 h 1560"/>
                  <a:gd name="T14" fmla="*/ 2147483647 w 877"/>
                  <a:gd name="T15" fmla="*/ 2147483647 h 1560"/>
                  <a:gd name="T16" fmla="*/ 2147483647 w 877"/>
                  <a:gd name="T17" fmla="*/ 2147483647 h 1560"/>
                  <a:gd name="T18" fmla="*/ 2147483647 w 877"/>
                  <a:gd name="T19" fmla="*/ 2147483647 h 1560"/>
                  <a:gd name="T20" fmla="*/ 2147483647 w 877"/>
                  <a:gd name="T21" fmla="*/ 2147483647 h 1560"/>
                  <a:gd name="T22" fmla="*/ 2147483647 w 877"/>
                  <a:gd name="T23" fmla="*/ 2147483647 h 1560"/>
                  <a:gd name="T24" fmla="*/ 2147483647 w 877"/>
                  <a:gd name="T25" fmla="*/ 2147483647 h 1560"/>
                  <a:gd name="T26" fmla="*/ 2147483647 w 877"/>
                  <a:gd name="T27" fmla="*/ 2147483647 h 1560"/>
                  <a:gd name="T28" fmla="*/ 2147483647 w 877"/>
                  <a:gd name="T29" fmla="*/ 2147483647 h 1560"/>
                  <a:gd name="T30" fmla="*/ 2147483647 w 877"/>
                  <a:gd name="T31" fmla="*/ 2147483647 h 1560"/>
                  <a:gd name="T32" fmla="*/ 2147483647 w 877"/>
                  <a:gd name="T33" fmla="*/ 2147483647 h 1560"/>
                  <a:gd name="T34" fmla="*/ 2147483647 w 877"/>
                  <a:gd name="T35" fmla="*/ 2147483647 h 1560"/>
                  <a:gd name="T36" fmla="*/ 2147483647 w 877"/>
                  <a:gd name="T37" fmla="*/ 2147483647 h 1560"/>
                  <a:gd name="T38" fmla="*/ 2147483647 w 877"/>
                  <a:gd name="T39" fmla="*/ 2147483647 h 1560"/>
                  <a:gd name="T40" fmla="*/ 2147483647 w 877"/>
                  <a:gd name="T41" fmla="*/ 2147483647 h 1560"/>
                  <a:gd name="T42" fmla="*/ 2147483647 w 877"/>
                  <a:gd name="T43" fmla="*/ 2147483647 h 1560"/>
                  <a:gd name="T44" fmla="*/ 2147483647 w 877"/>
                  <a:gd name="T45" fmla="*/ 2147483647 h 1560"/>
                  <a:gd name="T46" fmla="*/ 2147483647 w 877"/>
                  <a:gd name="T47" fmla="*/ 2147483647 h 1560"/>
                  <a:gd name="T48" fmla="*/ 2147483647 w 877"/>
                  <a:gd name="T49" fmla="*/ 2147483647 h 1560"/>
                  <a:gd name="T50" fmla="*/ 2147483647 w 877"/>
                  <a:gd name="T51" fmla="*/ 2147483647 h 1560"/>
                  <a:gd name="T52" fmla="*/ 2147483647 w 877"/>
                  <a:gd name="T53" fmla="*/ 2147483647 h 1560"/>
                  <a:gd name="T54" fmla="*/ 2147483647 w 877"/>
                  <a:gd name="T55" fmla="*/ 0 h 15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77"/>
                  <a:gd name="T85" fmla="*/ 0 h 1560"/>
                  <a:gd name="T86" fmla="*/ 877 w 877"/>
                  <a:gd name="T87" fmla="*/ 1560 h 15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77" h="1560">
                    <a:moveTo>
                      <a:pt x="745" y="0"/>
                    </a:moveTo>
                    <a:lnTo>
                      <a:pt x="745" y="0"/>
                    </a:lnTo>
                    <a:lnTo>
                      <a:pt x="132" y="0"/>
                    </a:lnTo>
                    <a:cubicBezTo>
                      <a:pt x="59" y="0"/>
                      <a:pt x="0" y="60"/>
                      <a:pt x="0" y="132"/>
                    </a:cubicBezTo>
                    <a:lnTo>
                      <a:pt x="0" y="1392"/>
                    </a:lnTo>
                    <a:cubicBezTo>
                      <a:pt x="0" y="1465"/>
                      <a:pt x="59" y="1524"/>
                      <a:pt x="132" y="1524"/>
                    </a:cubicBezTo>
                    <a:lnTo>
                      <a:pt x="272" y="1524"/>
                    </a:lnTo>
                    <a:cubicBezTo>
                      <a:pt x="283" y="1545"/>
                      <a:pt x="306" y="1560"/>
                      <a:pt x="332" y="1560"/>
                    </a:cubicBezTo>
                    <a:cubicBezTo>
                      <a:pt x="371" y="1560"/>
                      <a:pt x="402" y="1529"/>
                      <a:pt x="402" y="1491"/>
                    </a:cubicBezTo>
                    <a:cubicBezTo>
                      <a:pt x="402" y="1452"/>
                      <a:pt x="371" y="1421"/>
                      <a:pt x="332" y="1421"/>
                    </a:cubicBezTo>
                    <a:cubicBezTo>
                      <a:pt x="306" y="1421"/>
                      <a:pt x="283" y="1436"/>
                      <a:pt x="272" y="1457"/>
                    </a:cubicBezTo>
                    <a:lnTo>
                      <a:pt x="132" y="1457"/>
                    </a:lnTo>
                    <a:cubicBezTo>
                      <a:pt x="96" y="1457"/>
                      <a:pt x="67" y="1428"/>
                      <a:pt x="67" y="1392"/>
                    </a:cubicBezTo>
                    <a:lnTo>
                      <a:pt x="67" y="132"/>
                    </a:lnTo>
                    <a:cubicBezTo>
                      <a:pt x="67" y="96"/>
                      <a:pt x="96" y="67"/>
                      <a:pt x="132" y="67"/>
                    </a:cubicBezTo>
                    <a:lnTo>
                      <a:pt x="745" y="67"/>
                    </a:lnTo>
                    <a:cubicBezTo>
                      <a:pt x="781" y="67"/>
                      <a:pt x="810" y="96"/>
                      <a:pt x="810" y="132"/>
                    </a:cubicBezTo>
                    <a:lnTo>
                      <a:pt x="810" y="1392"/>
                    </a:lnTo>
                    <a:cubicBezTo>
                      <a:pt x="810" y="1428"/>
                      <a:pt x="781" y="1457"/>
                      <a:pt x="745" y="1457"/>
                    </a:cubicBezTo>
                    <a:lnTo>
                      <a:pt x="606" y="1457"/>
                    </a:lnTo>
                    <a:cubicBezTo>
                      <a:pt x="594" y="1436"/>
                      <a:pt x="571" y="1421"/>
                      <a:pt x="545" y="1421"/>
                    </a:cubicBezTo>
                    <a:cubicBezTo>
                      <a:pt x="507" y="1421"/>
                      <a:pt x="476" y="1452"/>
                      <a:pt x="476" y="1491"/>
                    </a:cubicBezTo>
                    <a:cubicBezTo>
                      <a:pt x="476" y="1529"/>
                      <a:pt x="507" y="1560"/>
                      <a:pt x="545" y="1560"/>
                    </a:cubicBezTo>
                    <a:cubicBezTo>
                      <a:pt x="571" y="1560"/>
                      <a:pt x="594" y="1545"/>
                      <a:pt x="606" y="1524"/>
                    </a:cubicBezTo>
                    <a:lnTo>
                      <a:pt x="745" y="1524"/>
                    </a:lnTo>
                    <a:cubicBezTo>
                      <a:pt x="818" y="1524"/>
                      <a:pt x="877" y="1465"/>
                      <a:pt x="877" y="1392"/>
                    </a:cubicBezTo>
                    <a:lnTo>
                      <a:pt x="877" y="132"/>
                    </a:lnTo>
                    <a:cubicBezTo>
                      <a:pt x="877" y="60"/>
                      <a:pt x="818" y="0"/>
                      <a:pt x="745"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54" name="Freeform 160"/>
              <p:cNvSpPr>
                <a:spLocks noEditPoints="1"/>
              </p:cNvSpPr>
              <p:nvPr/>
            </p:nvSpPr>
            <p:spPr bwMode="auto">
              <a:xfrm>
                <a:off x="4556125" y="3667125"/>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2147483647 w 613"/>
                  <a:gd name="T13" fmla="*/ 2147483647 h 208"/>
                  <a:gd name="T14" fmla="*/ 2147483647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0 h 208"/>
                  <a:gd name="T24" fmla="*/ 2147483647 w 613"/>
                  <a:gd name="T25" fmla="*/ 0 h 208"/>
                  <a:gd name="T26" fmla="*/ 0 w 613"/>
                  <a:gd name="T27" fmla="*/ 2147483647 h 208"/>
                  <a:gd name="T28" fmla="*/ 0 w 613"/>
                  <a:gd name="T29" fmla="*/ 2147483647 h 208"/>
                  <a:gd name="T30" fmla="*/ 2147483647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4"/>
                    </a:moveTo>
                    <a:lnTo>
                      <a:pt x="54" y="54"/>
                    </a:lnTo>
                    <a:lnTo>
                      <a:pt x="560" y="54"/>
                    </a:lnTo>
                    <a:lnTo>
                      <a:pt x="560" y="155"/>
                    </a:lnTo>
                    <a:lnTo>
                      <a:pt x="54" y="155"/>
                    </a:lnTo>
                    <a:lnTo>
                      <a:pt x="54" y="54"/>
                    </a:lnTo>
                    <a:close/>
                    <a:moveTo>
                      <a:pt x="27" y="208"/>
                    </a:moveTo>
                    <a:lnTo>
                      <a:pt x="27" y="208"/>
                    </a:lnTo>
                    <a:lnTo>
                      <a:pt x="586" y="208"/>
                    </a:lnTo>
                    <a:cubicBezTo>
                      <a:pt x="601" y="208"/>
                      <a:pt x="613" y="196"/>
                      <a:pt x="613" y="182"/>
                    </a:cubicBezTo>
                    <a:lnTo>
                      <a:pt x="613" y="27"/>
                    </a:lnTo>
                    <a:cubicBezTo>
                      <a:pt x="613" y="12"/>
                      <a:pt x="601" y="0"/>
                      <a:pt x="586" y="0"/>
                    </a:cubicBezTo>
                    <a:lnTo>
                      <a:pt x="27" y="0"/>
                    </a:lnTo>
                    <a:cubicBezTo>
                      <a:pt x="12" y="0"/>
                      <a:pt x="0" y="12"/>
                      <a:pt x="0" y="27"/>
                    </a:cubicBezTo>
                    <a:lnTo>
                      <a:pt x="0" y="182"/>
                    </a:lnTo>
                    <a:cubicBezTo>
                      <a:pt x="0" y="196"/>
                      <a:pt x="12" y="208"/>
                      <a:pt x="27" y="20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55" name="Freeform 161"/>
              <p:cNvSpPr/>
              <p:nvPr/>
            </p:nvSpPr>
            <p:spPr bwMode="auto">
              <a:xfrm>
                <a:off x="4745038" y="3698875"/>
                <a:ext cx="25400" cy="25400"/>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3"/>
                      <a:pt x="0" y="30"/>
                    </a:cubicBezTo>
                    <a:cubicBezTo>
                      <a:pt x="0" y="47"/>
                      <a:pt x="13" y="61"/>
                      <a:pt x="30" y="61"/>
                    </a:cubicBezTo>
                    <a:cubicBezTo>
                      <a:pt x="47" y="61"/>
                      <a:pt x="61" y="47"/>
                      <a:pt x="61" y="30"/>
                    </a:cubicBezTo>
                    <a:cubicBezTo>
                      <a:pt x="61" y="13"/>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56" name="Freeform 162"/>
              <p:cNvSpPr>
                <a:spLocks noEditPoints="1"/>
              </p:cNvSpPr>
              <p:nvPr/>
            </p:nvSpPr>
            <p:spPr bwMode="auto">
              <a:xfrm>
                <a:off x="4556125" y="3765550"/>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0 w 613"/>
                  <a:gd name="T13" fmla="*/ 2147483647 h 208"/>
                  <a:gd name="T14" fmla="*/ 0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2147483647 h 208"/>
                  <a:gd name="T24" fmla="*/ 2147483647 w 613"/>
                  <a:gd name="T25" fmla="*/ 0 h 208"/>
                  <a:gd name="T26" fmla="*/ 2147483647 w 613"/>
                  <a:gd name="T27" fmla="*/ 0 h 208"/>
                  <a:gd name="T28" fmla="*/ 0 w 613"/>
                  <a:gd name="T29" fmla="*/ 2147483647 h 208"/>
                  <a:gd name="T30" fmla="*/ 0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3"/>
                    </a:moveTo>
                    <a:lnTo>
                      <a:pt x="54" y="53"/>
                    </a:lnTo>
                    <a:lnTo>
                      <a:pt x="560" y="53"/>
                    </a:lnTo>
                    <a:lnTo>
                      <a:pt x="560" y="155"/>
                    </a:lnTo>
                    <a:lnTo>
                      <a:pt x="54" y="155"/>
                    </a:lnTo>
                    <a:lnTo>
                      <a:pt x="54" y="53"/>
                    </a:lnTo>
                    <a:close/>
                    <a:moveTo>
                      <a:pt x="0" y="181"/>
                    </a:moveTo>
                    <a:lnTo>
                      <a:pt x="0" y="181"/>
                    </a:lnTo>
                    <a:cubicBezTo>
                      <a:pt x="0" y="196"/>
                      <a:pt x="12" y="208"/>
                      <a:pt x="27" y="208"/>
                    </a:cubicBezTo>
                    <a:lnTo>
                      <a:pt x="586" y="208"/>
                    </a:lnTo>
                    <a:cubicBezTo>
                      <a:pt x="601" y="208"/>
                      <a:pt x="613" y="196"/>
                      <a:pt x="613" y="181"/>
                    </a:cubicBezTo>
                    <a:lnTo>
                      <a:pt x="613" y="27"/>
                    </a:lnTo>
                    <a:cubicBezTo>
                      <a:pt x="613" y="12"/>
                      <a:pt x="601" y="0"/>
                      <a:pt x="586" y="0"/>
                    </a:cubicBezTo>
                    <a:lnTo>
                      <a:pt x="27" y="0"/>
                    </a:lnTo>
                    <a:cubicBezTo>
                      <a:pt x="12" y="0"/>
                      <a:pt x="0" y="12"/>
                      <a:pt x="0" y="27"/>
                    </a:cubicBezTo>
                    <a:lnTo>
                      <a:pt x="0" y="18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57" name="Freeform 163"/>
              <p:cNvSpPr/>
              <p:nvPr/>
            </p:nvSpPr>
            <p:spPr bwMode="auto">
              <a:xfrm>
                <a:off x="4745038" y="3795713"/>
                <a:ext cx="25400" cy="25400"/>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4"/>
                      <a:pt x="0" y="31"/>
                    </a:cubicBezTo>
                    <a:cubicBezTo>
                      <a:pt x="0" y="48"/>
                      <a:pt x="13" y="61"/>
                      <a:pt x="30" y="61"/>
                    </a:cubicBezTo>
                    <a:cubicBezTo>
                      <a:pt x="47" y="61"/>
                      <a:pt x="61" y="48"/>
                      <a:pt x="61" y="31"/>
                    </a:cubicBezTo>
                    <a:cubicBezTo>
                      <a:pt x="61" y="14"/>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58" name="Freeform 164"/>
              <p:cNvSpPr>
                <a:spLocks noEditPoints="1"/>
              </p:cNvSpPr>
              <p:nvPr/>
            </p:nvSpPr>
            <p:spPr bwMode="auto">
              <a:xfrm>
                <a:off x="4556125" y="3862388"/>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0 w 613"/>
                  <a:gd name="T13" fmla="*/ 2147483647 h 208"/>
                  <a:gd name="T14" fmla="*/ 0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2147483647 h 208"/>
                  <a:gd name="T24" fmla="*/ 2147483647 w 613"/>
                  <a:gd name="T25" fmla="*/ 0 h 208"/>
                  <a:gd name="T26" fmla="*/ 2147483647 w 613"/>
                  <a:gd name="T27" fmla="*/ 0 h 208"/>
                  <a:gd name="T28" fmla="*/ 0 w 613"/>
                  <a:gd name="T29" fmla="*/ 2147483647 h 208"/>
                  <a:gd name="T30" fmla="*/ 0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3"/>
                    </a:moveTo>
                    <a:lnTo>
                      <a:pt x="54" y="53"/>
                    </a:lnTo>
                    <a:lnTo>
                      <a:pt x="560" y="53"/>
                    </a:lnTo>
                    <a:lnTo>
                      <a:pt x="560" y="154"/>
                    </a:lnTo>
                    <a:lnTo>
                      <a:pt x="54" y="154"/>
                    </a:lnTo>
                    <a:lnTo>
                      <a:pt x="54" y="53"/>
                    </a:lnTo>
                    <a:close/>
                    <a:moveTo>
                      <a:pt x="0" y="181"/>
                    </a:moveTo>
                    <a:lnTo>
                      <a:pt x="0" y="181"/>
                    </a:lnTo>
                    <a:cubicBezTo>
                      <a:pt x="0" y="196"/>
                      <a:pt x="12" y="208"/>
                      <a:pt x="27" y="208"/>
                    </a:cubicBezTo>
                    <a:lnTo>
                      <a:pt x="586" y="208"/>
                    </a:lnTo>
                    <a:cubicBezTo>
                      <a:pt x="601" y="208"/>
                      <a:pt x="613" y="196"/>
                      <a:pt x="613" y="181"/>
                    </a:cubicBezTo>
                    <a:lnTo>
                      <a:pt x="613" y="26"/>
                    </a:lnTo>
                    <a:cubicBezTo>
                      <a:pt x="613" y="12"/>
                      <a:pt x="601" y="0"/>
                      <a:pt x="586" y="0"/>
                    </a:cubicBezTo>
                    <a:lnTo>
                      <a:pt x="27" y="0"/>
                    </a:lnTo>
                    <a:cubicBezTo>
                      <a:pt x="12" y="0"/>
                      <a:pt x="0" y="12"/>
                      <a:pt x="0" y="26"/>
                    </a:cubicBezTo>
                    <a:lnTo>
                      <a:pt x="0" y="18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59" name="Freeform 165"/>
              <p:cNvSpPr/>
              <p:nvPr/>
            </p:nvSpPr>
            <p:spPr bwMode="auto">
              <a:xfrm>
                <a:off x="4745038" y="3894138"/>
                <a:ext cx="25400" cy="25400"/>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4"/>
                      <a:pt x="0" y="31"/>
                    </a:cubicBezTo>
                    <a:cubicBezTo>
                      <a:pt x="0" y="47"/>
                      <a:pt x="13" y="61"/>
                      <a:pt x="30" y="61"/>
                    </a:cubicBezTo>
                    <a:cubicBezTo>
                      <a:pt x="47" y="61"/>
                      <a:pt x="61" y="47"/>
                      <a:pt x="61" y="31"/>
                    </a:cubicBezTo>
                    <a:cubicBezTo>
                      <a:pt x="61" y="14"/>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60" name="Freeform 166"/>
              <p:cNvSpPr>
                <a:spLocks noEditPoints="1"/>
              </p:cNvSpPr>
              <p:nvPr/>
            </p:nvSpPr>
            <p:spPr bwMode="auto">
              <a:xfrm>
                <a:off x="4556125" y="3960813"/>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0 w 613"/>
                  <a:gd name="T13" fmla="*/ 2147483647 h 208"/>
                  <a:gd name="T14" fmla="*/ 0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2147483647 h 208"/>
                  <a:gd name="T24" fmla="*/ 2147483647 w 613"/>
                  <a:gd name="T25" fmla="*/ 0 h 208"/>
                  <a:gd name="T26" fmla="*/ 2147483647 w 613"/>
                  <a:gd name="T27" fmla="*/ 0 h 208"/>
                  <a:gd name="T28" fmla="*/ 0 w 613"/>
                  <a:gd name="T29" fmla="*/ 2147483647 h 208"/>
                  <a:gd name="T30" fmla="*/ 0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4"/>
                    </a:moveTo>
                    <a:lnTo>
                      <a:pt x="54" y="54"/>
                    </a:lnTo>
                    <a:lnTo>
                      <a:pt x="560" y="54"/>
                    </a:lnTo>
                    <a:lnTo>
                      <a:pt x="560" y="155"/>
                    </a:lnTo>
                    <a:lnTo>
                      <a:pt x="54" y="155"/>
                    </a:lnTo>
                    <a:lnTo>
                      <a:pt x="54" y="54"/>
                    </a:lnTo>
                    <a:close/>
                    <a:moveTo>
                      <a:pt x="0" y="182"/>
                    </a:moveTo>
                    <a:lnTo>
                      <a:pt x="0" y="182"/>
                    </a:lnTo>
                    <a:cubicBezTo>
                      <a:pt x="0" y="196"/>
                      <a:pt x="12" y="208"/>
                      <a:pt x="27" y="208"/>
                    </a:cubicBezTo>
                    <a:lnTo>
                      <a:pt x="586" y="208"/>
                    </a:lnTo>
                    <a:cubicBezTo>
                      <a:pt x="601" y="208"/>
                      <a:pt x="613" y="196"/>
                      <a:pt x="613" y="182"/>
                    </a:cubicBezTo>
                    <a:lnTo>
                      <a:pt x="613" y="27"/>
                    </a:lnTo>
                    <a:cubicBezTo>
                      <a:pt x="613" y="12"/>
                      <a:pt x="601" y="0"/>
                      <a:pt x="586" y="0"/>
                    </a:cubicBezTo>
                    <a:lnTo>
                      <a:pt x="27" y="0"/>
                    </a:lnTo>
                    <a:cubicBezTo>
                      <a:pt x="12" y="0"/>
                      <a:pt x="0" y="12"/>
                      <a:pt x="0" y="27"/>
                    </a:cubicBezTo>
                    <a:lnTo>
                      <a:pt x="0" y="182"/>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61" name="Freeform 167"/>
              <p:cNvSpPr/>
              <p:nvPr/>
            </p:nvSpPr>
            <p:spPr bwMode="auto">
              <a:xfrm>
                <a:off x="4745038" y="3990975"/>
                <a:ext cx="25400" cy="25400"/>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3"/>
                      <a:pt x="0" y="30"/>
                    </a:cubicBezTo>
                    <a:cubicBezTo>
                      <a:pt x="0" y="47"/>
                      <a:pt x="13" y="61"/>
                      <a:pt x="30" y="61"/>
                    </a:cubicBezTo>
                    <a:cubicBezTo>
                      <a:pt x="47" y="61"/>
                      <a:pt x="61" y="47"/>
                      <a:pt x="61" y="30"/>
                    </a:cubicBezTo>
                    <a:cubicBezTo>
                      <a:pt x="61" y="13"/>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62" name="Freeform 168"/>
              <p:cNvSpPr>
                <a:spLocks noEditPoints="1"/>
              </p:cNvSpPr>
              <p:nvPr/>
            </p:nvSpPr>
            <p:spPr bwMode="auto">
              <a:xfrm>
                <a:off x="4556125" y="4057650"/>
                <a:ext cx="257175" cy="87313"/>
              </a:xfrm>
              <a:custGeom>
                <a:avLst/>
                <a:gdLst>
                  <a:gd name="T0" fmla="*/ 2147483647 w 613"/>
                  <a:gd name="T1" fmla="*/ 2147483647 h 208"/>
                  <a:gd name="T2" fmla="*/ 2147483647 w 613"/>
                  <a:gd name="T3" fmla="*/ 2147483647 h 208"/>
                  <a:gd name="T4" fmla="*/ 2147483647 w 613"/>
                  <a:gd name="T5" fmla="*/ 2147483647 h 208"/>
                  <a:gd name="T6" fmla="*/ 2147483647 w 613"/>
                  <a:gd name="T7" fmla="*/ 2147483647 h 208"/>
                  <a:gd name="T8" fmla="*/ 2147483647 w 613"/>
                  <a:gd name="T9" fmla="*/ 2147483647 h 208"/>
                  <a:gd name="T10" fmla="*/ 2147483647 w 613"/>
                  <a:gd name="T11" fmla="*/ 2147483647 h 208"/>
                  <a:gd name="T12" fmla="*/ 0 w 613"/>
                  <a:gd name="T13" fmla="*/ 2147483647 h 208"/>
                  <a:gd name="T14" fmla="*/ 0 w 613"/>
                  <a:gd name="T15" fmla="*/ 2147483647 h 208"/>
                  <a:gd name="T16" fmla="*/ 2147483647 w 613"/>
                  <a:gd name="T17" fmla="*/ 2147483647 h 208"/>
                  <a:gd name="T18" fmla="*/ 2147483647 w 613"/>
                  <a:gd name="T19" fmla="*/ 2147483647 h 208"/>
                  <a:gd name="T20" fmla="*/ 2147483647 w 613"/>
                  <a:gd name="T21" fmla="*/ 2147483647 h 208"/>
                  <a:gd name="T22" fmla="*/ 2147483647 w 613"/>
                  <a:gd name="T23" fmla="*/ 2147483647 h 208"/>
                  <a:gd name="T24" fmla="*/ 2147483647 w 613"/>
                  <a:gd name="T25" fmla="*/ 0 h 208"/>
                  <a:gd name="T26" fmla="*/ 2147483647 w 613"/>
                  <a:gd name="T27" fmla="*/ 0 h 208"/>
                  <a:gd name="T28" fmla="*/ 0 w 613"/>
                  <a:gd name="T29" fmla="*/ 2147483647 h 208"/>
                  <a:gd name="T30" fmla="*/ 0 w 613"/>
                  <a:gd name="T31" fmla="*/ 2147483647 h 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3"/>
                  <a:gd name="T49" fmla="*/ 0 h 208"/>
                  <a:gd name="T50" fmla="*/ 613 w 613"/>
                  <a:gd name="T51" fmla="*/ 208 h 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3" h="208">
                    <a:moveTo>
                      <a:pt x="54" y="53"/>
                    </a:moveTo>
                    <a:lnTo>
                      <a:pt x="54" y="53"/>
                    </a:lnTo>
                    <a:lnTo>
                      <a:pt x="560" y="53"/>
                    </a:lnTo>
                    <a:lnTo>
                      <a:pt x="560" y="154"/>
                    </a:lnTo>
                    <a:lnTo>
                      <a:pt x="54" y="154"/>
                    </a:lnTo>
                    <a:lnTo>
                      <a:pt x="54" y="53"/>
                    </a:lnTo>
                    <a:close/>
                    <a:moveTo>
                      <a:pt x="0" y="181"/>
                    </a:moveTo>
                    <a:lnTo>
                      <a:pt x="0" y="181"/>
                    </a:lnTo>
                    <a:cubicBezTo>
                      <a:pt x="0" y="196"/>
                      <a:pt x="12" y="208"/>
                      <a:pt x="27" y="208"/>
                    </a:cubicBezTo>
                    <a:lnTo>
                      <a:pt x="586" y="208"/>
                    </a:lnTo>
                    <a:cubicBezTo>
                      <a:pt x="601" y="208"/>
                      <a:pt x="613" y="196"/>
                      <a:pt x="613" y="181"/>
                    </a:cubicBezTo>
                    <a:lnTo>
                      <a:pt x="613" y="27"/>
                    </a:lnTo>
                    <a:cubicBezTo>
                      <a:pt x="613" y="12"/>
                      <a:pt x="601" y="0"/>
                      <a:pt x="586" y="0"/>
                    </a:cubicBezTo>
                    <a:lnTo>
                      <a:pt x="27" y="0"/>
                    </a:lnTo>
                    <a:cubicBezTo>
                      <a:pt x="12" y="0"/>
                      <a:pt x="0" y="12"/>
                      <a:pt x="0" y="27"/>
                    </a:cubicBezTo>
                    <a:lnTo>
                      <a:pt x="0" y="18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63" name="Freeform 169"/>
              <p:cNvSpPr/>
              <p:nvPr/>
            </p:nvSpPr>
            <p:spPr bwMode="auto">
              <a:xfrm>
                <a:off x="4745038" y="4087813"/>
                <a:ext cx="25400" cy="26988"/>
              </a:xfrm>
              <a:custGeom>
                <a:avLst/>
                <a:gdLst>
                  <a:gd name="T0" fmla="*/ 2147483647 w 61"/>
                  <a:gd name="T1" fmla="*/ 0 h 61"/>
                  <a:gd name="T2" fmla="*/ 2147483647 w 61"/>
                  <a:gd name="T3" fmla="*/ 0 h 61"/>
                  <a:gd name="T4" fmla="*/ 0 w 61"/>
                  <a:gd name="T5" fmla="*/ 2147483647 h 61"/>
                  <a:gd name="T6" fmla="*/ 2147483647 w 61"/>
                  <a:gd name="T7" fmla="*/ 2147483647 h 61"/>
                  <a:gd name="T8" fmla="*/ 2147483647 w 61"/>
                  <a:gd name="T9" fmla="*/ 2147483647 h 61"/>
                  <a:gd name="T10" fmla="*/ 2147483647 w 61"/>
                  <a:gd name="T11" fmla="*/ 0 h 61"/>
                  <a:gd name="T12" fmla="*/ 0 60000 65536"/>
                  <a:gd name="T13" fmla="*/ 0 60000 65536"/>
                  <a:gd name="T14" fmla="*/ 0 60000 65536"/>
                  <a:gd name="T15" fmla="*/ 0 60000 65536"/>
                  <a:gd name="T16" fmla="*/ 0 60000 65536"/>
                  <a:gd name="T17" fmla="*/ 0 60000 65536"/>
                  <a:gd name="T18" fmla="*/ 0 w 61"/>
                  <a:gd name="T19" fmla="*/ 0 h 61"/>
                  <a:gd name="T20" fmla="*/ 61 w 6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1" h="61">
                    <a:moveTo>
                      <a:pt x="30" y="0"/>
                    </a:moveTo>
                    <a:lnTo>
                      <a:pt x="30" y="0"/>
                    </a:lnTo>
                    <a:cubicBezTo>
                      <a:pt x="13" y="0"/>
                      <a:pt x="0" y="14"/>
                      <a:pt x="0" y="31"/>
                    </a:cubicBezTo>
                    <a:cubicBezTo>
                      <a:pt x="0" y="48"/>
                      <a:pt x="13" y="61"/>
                      <a:pt x="30" y="61"/>
                    </a:cubicBezTo>
                    <a:cubicBezTo>
                      <a:pt x="47" y="61"/>
                      <a:pt x="61" y="48"/>
                      <a:pt x="61" y="31"/>
                    </a:cubicBezTo>
                    <a:cubicBezTo>
                      <a:pt x="61" y="14"/>
                      <a:pt x="47" y="0"/>
                      <a:pt x="3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164" name="组合 163"/>
            <p:cNvGrpSpPr/>
            <p:nvPr/>
          </p:nvGrpSpPr>
          <p:grpSpPr>
            <a:xfrm>
              <a:off x="6517710" y="3280020"/>
              <a:ext cx="350368" cy="349877"/>
              <a:chOff x="562925" y="1545917"/>
              <a:chExt cx="810000" cy="810000"/>
            </a:xfrm>
          </p:grpSpPr>
          <p:sp>
            <p:nvSpPr>
              <p:cNvPr id="165" name="Oval 99"/>
              <p:cNvSpPr>
                <a:spLocks noChangeAspect="1"/>
              </p:cNvSpPr>
              <p:nvPr/>
            </p:nvSpPr>
            <p:spPr bwMode="auto">
              <a:xfrm>
                <a:off x="562925" y="1545917"/>
                <a:ext cx="810000" cy="810000"/>
              </a:xfrm>
              <a:prstGeom prst="ellipse">
                <a:avLst/>
              </a:prstGeom>
              <a:noFill/>
              <a:ln w="9525">
                <a:solidFill>
                  <a:srgbClr val="000000">
                    <a:lumMod val="65000"/>
                    <a:lumOff val="35000"/>
                  </a:srgbClr>
                </a:solidFill>
                <a:miter lim="800000"/>
              </a:ln>
            </p:spPr>
            <p:txBody>
              <a:bodyPr lIns="0" tIns="0" rIns="0" bIns="0"/>
              <a:lstStyle/>
              <a:p>
                <a:pPr>
                  <a:defRPr/>
                </a:pPr>
                <a:endParaRPr lang="zh-CN" altLang="en-US" sz="1200" kern="0" dirty="0">
                  <a:solidFill>
                    <a:sysClr val="windowText" lastClr="000000"/>
                  </a:solidFill>
                  <a:latin typeface="Calibri" panose="020F0502020204030204" pitchFamily="34" charset="0"/>
                  <a:ea typeface="微软雅黑" panose="020B0503020204020204" pitchFamily="34" charset="-122"/>
                  <a:cs typeface="Calibri" panose="020F0502020204030204" pitchFamily="34" charset="0"/>
                </a:endParaRPr>
              </a:p>
            </p:txBody>
          </p:sp>
          <p:grpSp>
            <p:nvGrpSpPr>
              <p:cNvPr id="166" name="组合 229"/>
              <p:cNvGrpSpPr>
                <a:grpSpLocks noChangeAspect="1"/>
              </p:cNvGrpSpPr>
              <p:nvPr/>
            </p:nvGrpSpPr>
            <p:grpSpPr>
              <a:xfrm>
                <a:off x="716883" y="1734918"/>
                <a:ext cx="502078" cy="432000"/>
                <a:chOff x="12457110" y="398463"/>
                <a:chExt cx="898525" cy="773113"/>
              </a:xfrm>
              <a:solidFill>
                <a:srgbClr val="000000">
                  <a:lumMod val="65000"/>
                  <a:lumOff val="35000"/>
                </a:srgbClr>
              </a:solidFill>
            </p:grpSpPr>
            <p:sp>
              <p:nvSpPr>
                <p:cNvPr id="167" name="Freeform 85"/>
                <p:cNvSpPr>
                  <a:spLocks noEditPoints="1"/>
                </p:cNvSpPr>
                <p:nvPr/>
              </p:nvSpPr>
              <p:spPr bwMode="auto">
                <a:xfrm>
                  <a:off x="12457110" y="398463"/>
                  <a:ext cx="898525" cy="639763"/>
                </a:xfrm>
                <a:custGeom>
                  <a:avLst/>
                  <a:gdLst/>
                  <a:ahLst/>
                  <a:cxnLst>
                    <a:cxn ang="0">
                      <a:pos x="605" y="804"/>
                    </a:cxn>
                    <a:cxn ang="0">
                      <a:pos x="592" y="771"/>
                    </a:cxn>
                    <a:cxn ang="0">
                      <a:pos x="582" y="742"/>
                    </a:cxn>
                    <a:cxn ang="0">
                      <a:pos x="583" y="713"/>
                    </a:cxn>
                    <a:cxn ang="0">
                      <a:pos x="583" y="707"/>
                    </a:cxn>
                    <a:cxn ang="0">
                      <a:pos x="120" y="707"/>
                    </a:cxn>
                    <a:cxn ang="0">
                      <a:pos x="103" y="700"/>
                    </a:cxn>
                    <a:cxn ang="0">
                      <a:pos x="96" y="683"/>
                    </a:cxn>
                    <a:cxn ang="0">
                      <a:pos x="96" y="120"/>
                    </a:cxn>
                    <a:cxn ang="0">
                      <a:pos x="103" y="103"/>
                    </a:cxn>
                    <a:cxn ang="0">
                      <a:pos x="120" y="96"/>
                    </a:cxn>
                    <a:cxn ang="0">
                      <a:pos x="936" y="96"/>
                    </a:cxn>
                    <a:cxn ang="0">
                      <a:pos x="953" y="103"/>
                    </a:cxn>
                    <a:cxn ang="0">
                      <a:pos x="960" y="120"/>
                    </a:cxn>
                    <a:cxn ang="0">
                      <a:pos x="990" y="661"/>
                    </a:cxn>
                    <a:cxn ang="0">
                      <a:pos x="998" y="664"/>
                    </a:cxn>
                    <a:cxn ang="0">
                      <a:pos x="1014" y="675"/>
                    </a:cxn>
                    <a:cxn ang="0">
                      <a:pos x="1024" y="690"/>
                    </a:cxn>
                    <a:cxn ang="0">
                      <a:pos x="1029" y="707"/>
                    </a:cxn>
                    <a:cxn ang="0">
                      <a:pos x="1030" y="804"/>
                    </a:cxn>
                    <a:cxn ang="0">
                      <a:pos x="1089" y="804"/>
                    </a:cxn>
                    <a:cxn ang="0">
                      <a:pos x="1106" y="801"/>
                    </a:cxn>
                    <a:cxn ang="0">
                      <a:pos x="1120" y="793"/>
                    </a:cxn>
                    <a:cxn ang="0">
                      <a:pos x="1128" y="779"/>
                    </a:cxn>
                    <a:cxn ang="0">
                      <a:pos x="1132" y="762"/>
                    </a:cxn>
                    <a:cxn ang="0">
                      <a:pos x="1132" y="42"/>
                    </a:cxn>
                    <a:cxn ang="0">
                      <a:pos x="1128" y="25"/>
                    </a:cxn>
                    <a:cxn ang="0">
                      <a:pos x="1120" y="12"/>
                    </a:cxn>
                    <a:cxn ang="0">
                      <a:pos x="1106" y="3"/>
                    </a:cxn>
                    <a:cxn ang="0">
                      <a:pos x="1089" y="0"/>
                    </a:cxn>
                    <a:cxn ang="0">
                      <a:pos x="44" y="0"/>
                    </a:cxn>
                    <a:cxn ang="0">
                      <a:pos x="27" y="3"/>
                    </a:cxn>
                    <a:cxn ang="0">
                      <a:pos x="13" y="12"/>
                    </a:cxn>
                    <a:cxn ang="0">
                      <a:pos x="3" y="25"/>
                    </a:cxn>
                    <a:cxn ang="0">
                      <a:pos x="0" y="42"/>
                    </a:cxn>
                    <a:cxn ang="0">
                      <a:pos x="0" y="762"/>
                    </a:cxn>
                    <a:cxn ang="0">
                      <a:pos x="3" y="779"/>
                    </a:cxn>
                    <a:cxn ang="0">
                      <a:pos x="13" y="793"/>
                    </a:cxn>
                    <a:cxn ang="0">
                      <a:pos x="27" y="801"/>
                    </a:cxn>
                    <a:cxn ang="0">
                      <a:pos x="44" y="804"/>
                    </a:cxn>
                    <a:cxn ang="0">
                      <a:pos x="1015" y="384"/>
                    </a:cxn>
                    <a:cxn ang="0">
                      <a:pos x="1017" y="374"/>
                    </a:cxn>
                    <a:cxn ang="0">
                      <a:pos x="1030" y="362"/>
                    </a:cxn>
                    <a:cxn ang="0">
                      <a:pos x="1074" y="361"/>
                    </a:cxn>
                    <a:cxn ang="0">
                      <a:pos x="1084" y="362"/>
                    </a:cxn>
                    <a:cxn ang="0">
                      <a:pos x="1096" y="374"/>
                    </a:cxn>
                    <a:cxn ang="0">
                      <a:pos x="1098" y="418"/>
                    </a:cxn>
                    <a:cxn ang="0">
                      <a:pos x="1096" y="428"/>
                    </a:cxn>
                    <a:cxn ang="0">
                      <a:pos x="1084" y="442"/>
                    </a:cxn>
                    <a:cxn ang="0">
                      <a:pos x="1041" y="443"/>
                    </a:cxn>
                    <a:cxn ang="0">
                      <a:pos x="1030" y="442"/>
                    </a:cxn>
                    <a:cxn ang="0">
                      <a:pos x="1017" y="428"/>
                    </a:cxn>
                    <a:cxn ang="0">
                      <a:pos x="1015" y="384"/>
                    </a:cxn>
                  </a:cxnLst>
                  <a:rect l="0" t="0" r="r" b="b"/>
                  <a:pathLst>
                    <a:path w="1132" h="804">
                      <a:moveTo>
                        <a:pt x="44" y="804"/>
                      </a:moveTo>
                      <a:lnTo>
                        <a:pt x="605" y="804"/>
                      </a:lnTo>
                      <a:lnTo>
                        <a:pt x="592" y="771"/>
                      </a:lnTo>
                      <a:lnTo>
                        <a:pt x="592" y="771"/>
                      </a:lnTo>
                      <a:lnTo>
                        <a:pt x="585" y="757"/>
                      </a:lnTo>
                      <a:lnTo>
                        <a:pt x="582" y="742"/>
                      </a:lnTo>
                      <a:lnTo>
                        <a:pt x="582" y="729"/>
                      </a:lnTo>
                      <a:lnTo>
                        <a:pt x="583" y="713"/>
                      </a:lnTo>
                      <a:lnTo>
                        <a:pt x="583" y="713"/>
                      </a:lnTo>
                      <a:lnTo>
                        <a:pt x="583" y="707"/>
                      </a:lnTo>
                      <a:lnTo>
                        <a:pt x="120" y="707"/>
                      </a:lnTo>
                      <a:lnTo>
                        <a:pt x="120" y="707"/>
                      </a:lnTo>
                      <a:lnTo>
                        <a:pt x="111" y="705"/>
                      </a:lnTo>
                      <a:lnTo>
                        <a:pt x="103" y="700"/>
                      </a:lnTo>
                      <a:lnTo>
                        <a:pt x="98" y="693"/>
                      </a:lnTo>
                      <a:lnTo>
                        <a:pt x="96" y="683"/>
                      </a:lnTo>
                      <a:lnTo>
                        <a:pt x="96" y="120"/>
                      </a:lnTo>
                      <a:lnTo>
                        <a:pt x="96" y="120"/>
                      </a:lnTo>
                      <a:lnTo>
                        <a:pt x="98" y="111"/>
                      </a:lnTo>
                      <a:lnTo>
                        <a:pt x="103" y="103"/>
                      </a:lnTo>
                      <a:lnTo>
                        <a:pt x="111" y="98"/>
                      </a:lnTo>
                      <a:lnTo>
                        <a:pt x="120" y="96"/>
                      </a:lnTo>
                      <a:lnTo>
                        <a:pt x="936" y="96"/>
                      </a:lnTo>
                      <a:lnTo>
                        <a:pt x="936" y="96"/>
                      </a:lnTo>
                      <a:lnTo>
                        <a:pt x="946" y="98"/>
                      </a:lnTo>
                      <a:lnTo>
                        <a:pt x="953" y="103"/>
                      </a:lnTo>
                      <a:lnTo>
                        <a:pt x="958" y="111"/>
                      </a:lnTo>
                      <a:lnTo>
                        <a:pt x="960" y="120"/>
                      </a:lnTo>
                      <a:lnTo>
                        <a:pt x="960" y="651"/>
                      </a:lnTo>
                      <a:lnTo>
                        <a:pt x="990" y="661"/>
                      </a:lnTo>
                      <a:lnTo>
                        <a:pt x="990" y="661"/>
                      </a:lnTo>
                      <a:lnTo>
                        <a:pt x="998" y="664"/>
                      </a:lnTo>
                      <a:lnTo>
                        <a:pt x="1007" y="670"/>
                      </a:lnTo>
                      <a:lnTo>
                        <a:pt x="1014" y="675"/>
                      </a:lnTo>
                      <a:lnTo>
                        <a:pt x="1019" y="681"/>
                      </a:lnTo>
                      <a:lnTo>
                        <a:pt x="1024" y="690"/>
                      </a:lnTo>
                      <a:lnTo>
                        <a:pt x="1027" y="698"/>
                      </a:lnTo>
                      <a:lnTo>
                        <a:pt x="1029" y="707"/>
                      </a:lnTo>
                      <a:lnTo>
                        <a:pt x="1030" y="717"/>
                      </a:lnTo>
                      <a:lnTo>
                        <a:pt x="1030" y="804"/>
                      </a:lnTo>
                      <a:lnTo>
                        <a:pt x="1089" y="804"/>
                      </a:lnTo>
                      <a:lnTo>
                        <a:pt x="1089" y="804"/>
                      </a:lnTo>
                      <a:lnTo>
                        <a:pt x="1098" y="803"/>
                      </a:lnTo>
                      <a:lnTo>
                        <a:pt x="1106" y="801"/>
                      </a:lnTo>
                      <a:lnTo>
                        <a:pt x="1113" y="798"/>
                      </a:lnTo>
                      <a:lnTo>
                        <a:pt x="1120" y="793"/>
                      </a:lnTo>
                      <a:lnTo>
                        <a:pt x="1125" y="786"/>
                      </a:lnTo>
                      <a:lnTo>
                        <a:pt x="1128" y="779"/>
                      </a:lnTo>
                      <a:lnTo>
                        <a:pt x="1132" y="771"/>
                      </a:lnTo>
                      <a:lnTo>
                        <a:pt x="1132" y="762"/>
                      </a:lnTo>
                      <a:lnTo>
                        <a:pt x="1132" y="42"/>
                      </a:lnTo>
                      <a:lnTo>
                        <a:pt x="1132" y="42"/>
                      </a:lnTo>
                      <a:lnTo>
                        <a:pt x="1132" y="34"/>
                      </a:lnTo>
                      <a:lnTo>
                        <a:pt x="1128" y="25"/>
                      </a:lnTo>
                      <a:lnTo>
                        <a:pt x="1125" y="18"/>
                      </a:lnTo>
                      <a:lnTo>
                        <a:pt x="1120" y="12"/>
                      </a:lnTo>
                      <a:lnTo>
                        <a:pt x="1113" y="7"/>
                      </a:lnTo>
                      <a:lnTo>
                        <a:pt x="1106" y="3"/>
                      </a:lnTo>
                      <a:lnTo>
                        <a:pt x="1098" y="0"/>
                      </a:lnTo>
                      <a:lnTo>
                        <a:pt x="1089" y="0"/>
                      </a:lnTo>
                      <a:lnTo>
                        <a:pt x="44" y="0"/>
                      </a:lnTo>
                      <a:lnTo>
                        <a:pt x="44" y="0"/>
                      </a:lnTo>
                      <a:lnTo>
                        <a:pt x="33" y="0"/>
                      </a:lnTo>
                      <a:lnTo>
                        <a:pt x="27" y="3"/>
                      </a:lnTo>
                      <a:lnTo>
                        <a:pt x="18" y="7"/>
                      </a:lnTo>
                      <a:lnTo>
                        <a:pt x="13" y="12"/>
                      </a:lnTo>
                      <a:lnTo>
                        <a:pt x="8" y="18"/>
                      </a:lnTo>
                      <a:lnTo>
                        <a:pt x="3" y="25"/>
                      </a:lnTo>
                      <a:lnTo>
                        <a:pt x="1" y="34"/>
                      </a:lnTo>
                      <a:lnTo>
                        <a:pt x="0" y="42"/>
                      </a:lnTo>
                      <a:lnTo>
                        <a:pt x="0" y="762"/>
                      </a:lnTo>
                      <a:lnTo>
                        <a:pt x="0" y="762"/>
                      </a:lnTo>
                      <a:lnTo>
                        <a:pt x="1" y="771"/>
                      </a:lnTo>
                      <a:lnTo>
                        <a:pt x="3" y="779"/>
                      </a:lnTo>
                      <a:lnTo>
                        <a:pt x="8" y="786"/>
                      </a:lnTo>
                      <a:lnTo>
                        <a:pt x="13" y="793"/>
                      </a:lnTo>
                      <a:lnTo>
                        <a:pt x="18" y="798"/>
                      </a:lnTo>
                      <a:lnTo>
                        <a:pt x="27" y="801"/>
                      </a:lnTo>
                      <a:lnTo>
                        <a:pt x="33" y="803"/>
                      </a:lnTo>
                      <a:lnTo>
                        <a:pt x="44" y="804"/>
                      </a:lnTo>
                      <a:lnTo>
                        <a:pt x="44" y="804"/>
                      </a:lnTo>
                      <a:close/>
                      <a:moveTo>
                        <a:pt x="1015" y="384"/>
                      </a:moveTo>
                      <a:lnTo>
                        <a:pt x="1015" y="384"/>
                      </a:lnTo>
                      <a:lnTo>
                        <a:pt x="1017" y="374"/>
                      </a:lnTo>
                      <a:lnTo>
                        <a:pt x="1022" y="368"/>
                      </a:lnTo>
                      <a:lnTo>
                        <a:pt x="1030" y="362"/>
                      </a:lnTo>
                      <a:lnTo>
                        <a:pt x="1041" y="361"/>
                      </a:lnTo>
                      <a:lnTo>
                        <a:pt x="1074" y="361"/>
                      </a:lnTo>
                      <a:lnTo>
                        <a:pt x="1074" y="361"/>
                      </a:lnTo>
                      <a:lnTo>
                        <a:pt x="1084" y="362"/>
                      </a:lnTo>
                      <a:lnTo>
                        <a:pt x="1091" y="368"/>
                      </a:lnTo>
                      <a:lnTo>
                        <a:pt x="1096" y="374"/>
                      </a:lnTo>
                      <a:lnTo>
                        <a:pt x="1098" y="384"/>
                      </a:lnTo>
                      <a:lnTo>
                        <a:pt x="1098" y="418"/>
                      </a:lnTo>
                      <a:lnTo>
                        <a:pt x="1098" y="418"/>
                      </a:lnTo>
                      <a:lnTo>
                        <a:pt x="1096" y="428"/>
                      </a:lnTo>
                      <a:lnTo>
                        <a:pt x="1091" y="437"/>
                      </a:lnTo>
                      <a:lnTo>
                        <a:pt x="1084" y="442"/>
                      </a:lnTo>
                      <a:lnTo>
                        <a:pt x="1074" y="443"/>
                      </a:lnTo>
                      <a:lnTo>
                        <a:pt x="1041" y="443"/>
                      </a:lnTo>
                      <a:lnTo>
                        <a:pt x="1041" y="443"/>
                      </a:lnTo>
                      <a:lnTo>
                        <a:pt x="1030" y="442"/>
                      </a:lnTo>
                      <a:lnTo>
                        <a:pt x="1022" y="437"/>
                      </a:lnTo>
                      <a:lnTo>
                        <a:pt x="1017" y="428"/>
                      </a:lnTo>
                      <a:lnTo>
                        <a:pt x="1015" y="418"/>
                      </a:lnTo>
                      <a:lnTo>
                        <a:pt x="1015" y="384"/>
                      </a:lnTo>
                      <a:close/>
                    </a:path>
                  </a:pathLst>
                </a:custGeom>
                <a:grpFill/>
                <a:ln w="9525">
                  <a:solidFill>
                    <a:srgbClr val="000000">
                      <a:lumMod val="65000"/>
                      <a:lumOff val="35000"/>
                    </a:srgbClr>
                  </a:solidFill>
                  <a:round/>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68" name="Freeform 86"/>
                <p:cNvSpPr/>
                <p:nvPr/>
              </p:nvSpPr>
              <p:spPr bwMode="auto">
                <a:xfrm>
                  <a:off x="12592050" y="544513"/>
                  <a:ext cx="209550" cy="165100"/>
                </a:xfrm>
                <a:custGeom>
                  <a:avLst/>
                  <a:gdLst/>
                  <a:ahLst/>
                  <a:cxnLst>
                    <a:cxn ang="0">
                      <a:pos x="253" y="207"/>
                    </a:cxn>
                    <a:cxn ang="0">
                      <a:pos x="253" y="207"/>
                    </a:cxn>
                    <a:cxn ang="0">
                      <a:pos x="258" y="207"/>
                    </a:cxn>
                    <a:cxn ang="0">
                      <a:pos x="262" y="204"/>
                    </a:cxn>
                    <a:cxn ang="0">
                      <a:pos x="265" y="200"/>
                    </a:cxn>
                    <a:cxn ang="0">
                      <a:pos x="265" y="195"/>
                    </a:cxn>
                    <a:cxn ang="0">
                      <a:pos x="265" y="11"/>
                    </a:cxn>
                    <a:cxn ang="0">
                      <a:pos x="265" y="11"/>
                    </a:cxn>
                    <a:cxn ang="0">
                      <a:pos x="265" y="8"/>
                    </a:cxn>
                    <a:cxn ang="0">
                      <a:pos x="262" y="3"/>
                    </a:cxn>
                    <a:cxn ang="0">
                      <a:pos x="258" y="1"/>
                    </a:cxn>
                    <a:cxn ang="0">
                      <a:pos x="253" y="0"/>
                    </a:cxn>
                    <a:cxn ang="0">
                      <a:pos x="14" y="0"/>
                    </a:cxn>
                    <a:cxn ang="0">
                      <a:pos x="14" y="0"/>
                    </a:cxn>
                    <a:cxn ang="0">
                      <a:pos x="9" y="1"/>
                    </a:cxn>
                    <a:cxn ang="0">
                      <a:pos x="3" y="3"/>
                    </a:cxn>
                    <a:cxn ang="0">
                      <a:pos x="2" y="8"/>
                    </a:cxn>
                    <a:cxn ang="0">
                      <a:pos x="0" y="11"/>
                    </a:cxn>
                    <a:cxn ang="0">
                      <a:pos x="0" y="195"/>
                    </a:cxn>
                    <a:cxn ang="0">
                      <a:pos x="0" y="195"/>
                    </a:cxn>
                    <a:cxn ang="0">
                      <a:pos x="2" y="200"/>
                    </a:cxn>
                    <a:cxn ang="0">
                      <a:pos x="3" y="204"/>
                    </a:cxn>
                    <a:cxn ang="0">
                      <a:pos x="9" y="207"/>
                    </a:cxn>
                    <a:cxn ang="0">
                      <a:pos x="14" y="207"/>
                    </a:cxn>
                    <a:cxn ang="0">
                      <a:pos x="253" y="207"/>
                    </a:cxn>
                  </a:cxnLst>
                  <a:rect l="0" t="0" r="r" b="b"/>
                  <a:pathLst>
                    <a:path w="265" h="206">
                      <a:moveTo>
                        <a:pt x="253" y="207"/>
                      </a:moveTo>
                      <a:lnTo>
                        <a:pt x="253" y="207"/>
                      </a:lnTo>
                      <a:lnTo>
                        <a:pt x="258" y="207"/>
                      </a:lnTo>
                      <a:lnTo>
                        <a:pt x="262" y="204"/>
                      </a:lnTo>
                      <a:lnTo>
                        <a:pt x="265" y="200"/>
                      </a:lnTo>
                      <a:lnTo>
                        <a:pt x="265" y="195"/>
                      </a:lnTo>
                      <a:lnTo>
                        <a:pt x="265" y="11"/>
                      </a:lnTo>
                      <a:lnTo>
                        <a:pt x="265" y="11"/>
                      </a:lnTo>
                      <a:lnTo>
                        <a:pt x="265" y="8"/>
                      </a:lnTo>
                      <a:lnTo>
                        <a:pt x="262" y="3"/>
                      </a:lnTo>
                      <a:lnTo>
                        <a:pt x="258" y="1"/>
                      </a:lnTo>
                      <a:lnTo>
                        <a:pt x="253" y="0"/>
                      </a:lnTo>
                      <a:lnTo>
                        <a:pt x="14" y="0"/>
                      </a:lnTo>
                      <a:lnTo>
                        <a:pt x="14" y="0"/>
                      </a:lnTo>
                      <a:lnTo>
                        <a:pt x="9" y="1"/>
                      </a:lnTo>
                      <a:lnTo>
                        <a:pt x="3" y="3"/>
                      </a:lnTo>
                      <a:lnTo>
                        <a:pt x="2" y="8"/>
                      </a:lnTo>
                      <a:lnTo>
                        <a:pt x="0" y="11"/>
                      </a:lnTo>
                      <a:lnTo>
                        <a:pt x="0" y="195"/>
                      </a:lnTo>
                      <a:lnTo>
                        <a:pt x="0" y="195"/>
                      </a:lnTo>
                      <a:lnTo>
                        <a:pt x="2" y="200"/>
                      </a:lnTo>
                      <a:lnTo>
                        <a:pt x="3" y="204"/>
                      </a:lnTo>
                      <a:lnTo>
                        <a:pt x="9" y="207"/>
                      </a:lnTo>
                      <a:lnTo>
                        <a:pt x="14" y="207"/>
                      </a:lnTo>
                      <a:lnTo>
                        <a:pt x="253" y="207"/>
                      </a:lnTo>
                      <a:close/>
                    </a:path>
                  </a:pathLst>
                </a:custGeom>
                <a:grpFill/>
                <a:ln w="9525">
                  <a:solidFill>
                    <a:srgbClr val="000000">
                      <a:lumMod val="65000"/>
                      <a:lumOff val="35000"/>
                    </a:srgbClr>
                  </a:solidFill>
                  <a:round/>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69" name="Freeform 87"/>
                <p:cNvSpPr/>
                <p:nvPr/>
              </p:nvSpPr>
              <p:spPr bwMode="auto">
                <a:xfrm>
                  <a:off x="12592050" y="755650"/>
                  <a:ext cx="411163" cy="44450"/>
                </a:xfrm>
                <a:custGeom>
                  <a:avLst/>
                  <a:gdLst/>
                  <a:ahLst/>
                  <a:cxnLst>
                    <a:cxn ang="0">
                      <a:pos x="518" y="0"/>
                    </a:cxn>
                    <a:cxn ang="0">
                      <a:pos x="0" y="0"/>
                    </a:cxn>
                    <a:cxn ang="0">
                      <a:pos x="0" y="55"/>
                    </a:cxn>
                    <a:cxn ang="0">
                      <a:pos x="493" y="55"/>
                    </a:cxn>
                    <a:cxn ang="0">
                      <a:pos x="493" y="55"/>
                    </a:cxn>
                    <a:cxn ang="0">
                      <a:pos x="494" y="38"/>
                    </a:cxn>
                    <a:cxn ang="0">
                      <a:pos x="499" y="23"/>
                    </a:cxn>
                    <a:cxn ang="0">
                      <a:pos x="508" y="11"/>
                    </a:cxn>
                    <a:cxn ang="0">
                      <a:pos x="518" y="0"/>
                    </a:cxn>
                    <a:cxn ang="0">
                      <a:pos x="518" y="0"/>
                    </a:cxn>
                  </a:cxnLst>
                  <a:rect l="0" t="0" r="r" b="b"/>
                  <a:pathLst>
                    <a:path w="518" h="55">
                      <a:moveTo>
                        <a:pt x="518" y="0"/>
                      </a:moveTo>
                      <a:lnTo>
                        <a:pt x="0" y="0"/>
                      </a:lnTo>
                      <a:lnTo>
                        <a:pt x="0" y="55"/>
                      </a:lnTo>
                      <a:lnTo>
                        <a:pt x="493" y="55"/>
                      </a:lnTo>
                      <a:lnTo>
                        <a:pt x="493" y="55"/>
                      </a:lnTo>
                      <a:lnTo>
                        <a:pt x="494" y="38"/>
                      </a:lnTo>
                      <a:lnTo>
                        <a:pt x="499" y="23"/>
                      </a:lnTo>
                      <a:lnTo>
                        <a:pt x="508" y="11"/>
                      </a:lnTo>
                      <a:lnTo>
                        <a:pt x="518" y="0"/>
                      </a:lnTo>
                      <a:lnTo>
                        <a:pt x="518" y="0"/>
                      </a:lnTo>
                      <a:close/>
                    </a:path>
                  </a:pathLst>
                </a:custGeom>
                <a:grpFill/>
                <a:ln w="9525">
                  <a:solidFill>
                    <a:srgbClr val="000000">
                      <a:lumMod val="65000"/>
                      <a:lumOff val="35000"/>
                    </a:srgbClr>
                  </a:solidFill>
                  <a:round/>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0" name="Rectangle 88"/>
                <p:cNvSpPr>
                  <a:spLocks noChangeArrowheads="1"/>
                </p:cNvSpPr>
                <p:nvPr/>
              </p:nvSpPr>
              <p:spPr bwMode="auto">
                <a:xfrm>
                  <a:off x="12592050" y="850900"/>
                  <a:ext cx="265113" cy="44450"/>
                </a:xfrm>
                <a:prstGeom prst="rect">
                  <a:avLst/>
                </a:prstGeom>
                <a:grpFill/>
                <a:ln w="9525">
                  <a:solidFill>
                    <a:srgbClr val="000000">
                      <a:lumMod val="65000"/>
                      <a:lumOff val="35000"/>
                    </a:srgbClr>
                  </a:solidFill>
                  <a:miter lim="800000"/>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1" name="Rectangle 89"/>
                <p:cNvSpPr>
                  <a:spLocks noChangeArrowheads="1"/>
                </p:cNvSpPr>
                <p:nvPr/>
              </p:nvSpPr>
              <p:spPr bwMode="auto">
                <a:xfrm>
                  <a:off x="12847638" y="654050"/>
                  <a:ext cx="298450" cy="42863"/>
                </a:xfrm>
                <a:prstGeom prst="rect">
                  <a:avLst/>
                </a:prstGeom>
                <a:grpFill/>
                <a:ln w="9525">
                  <a:solidFill>
                    <a:srgbClr val="000000">
                      <a:lumMod val="65000"/>
                      <a:lumOff val="35000"/>
                    </a:srgbClr>
                  </a:solidFill>
                  <a:miter lim="800000"/>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2" name="Rectangle 90"/>
                <p:cNvSpPr>
                  <a:spLocks noChangeArrowheads="1"/>
                </p:cNvSpPr>
                <p:nvPr/>
              </p:nvSpPr>
              <p:spPr bwMode="auto">
                <a:xfrm>
                  <a:off x="12847638" y="557213"/>
                  <a:ext cx="173038" cy="44450"/>
                </a:xfrm>
                <a:prstGeom prst="rect">
                  <a:avLst/>
                </a:prstGeom>
                <a:grpFill/>
                <a:ln w="9525">
                  <a:solidFill>
                    <a:srgbClr val="000000">
                      <a:lumMod val="65000"/>
                      <a:lumOff val="35000"/>
                    </a:srgbClr>
                  </a:solidFill>
                  <a:miter lim="800000"/>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3" name="Freeform 91"/>
                <p:cNvSpPr/>
                <p:nvPr/>
              </p:nvSpPr>
              <p:spPr bwMode="auto">
                <a:xfrm>
                  <a:off x="12954000" y="773113"/>
                  <a:ext cx="284163" cy="398463"/>
                </a:xfrm>
                <a:custGeom>
                  <a:avLst/>
                  <a:gdLst/>
                  <a:ahLst/>
                  <a:cxnLst>
                    <a:cxn ang="0">
                      <a:pos x="286" y="503"/>
                    </a:cxn>
                    <a:cxn ang="0">
                      <a:pos x="290" y="501"/>
                    </a:cxn>
                    <a:cxn ang="0">
                      <a:pos x="295" y="496"/>
                    </a:cxn>
                    <a:cxn ang="0">
                      <a:pos x="296" y="471"/>
                    </a:cxn>
                    <a:cxn ang="0">
                      <a:pos x="296" y="466"/>
                    </a:cxn>
                    <a:cxn ang="0">
                      <a:pos x="350" y="421"/>
                    </a:cxn>
                    <a:cxn ang="0">
                      <a:pos x="354" y="417"/>
                    </a:cxn>
                    <a:cxn ang="0">
                      <a:pos x="359" y="409"/>
                    </a:cxn>
                    <a:cxn ang="0">
                      <a:pos x="359" y="334"/>
                    </a:cxn>
                    <a:cxn ang="0">
                      <a:pos x="359" y="247"/>
                    </a:cxn>
                    <a:cxn ang="0">
                      <a:pos x="355" y="238"/>
                    </a:cxn>
                    <a:cxn ang="0">
                      <a:pos x="349" y="233"/>
                    </a:cxn>
                    <a:cxn ang="0">
                      <a:pos x="195" y="184"/>
                    </a:cxn>
                    <a:cxn ang="0">
                      <a:pos x="192" y="181"/>
                    </a:cxn>
                    <a:cxn ang="0">
                      <a:pos x="192" y="34"/>
                    </a:cxn>
                    <a:cxn ang="0">
                      <a:pos x="192" y="33"/>
                    </a:cxn>
                    <a:cxn ang="0">
                      <a:pos x="188" y="21"/>
                    </a:cxn>
                    <a:cxn ang="0">
                      <a:pos x="182" y="11"/>
                    </a:cxn>
                    <a:cxn ang="0">
                      <a:pos x="172" y="4"/>
                    </a:cxn>
                    <a:cxn ang="0">
                      <a:pos x="160" y="0"/>
                    </a:cxn>
                    <a:cxn ang="0">
                      <a:pos x="118" y="0"/>
                    </a:cxn>
                    <a:cxn ang="0">
                      <a:pos x="106" y="4"/>
                    </a:cxn>
                    <a:cxn ang="0">
                      <a:pos x="94" y="11"/>
                    </a:cxn>
                    <a:cxn ang="0">
                      <a:pos x="86" y="21"/>
                    </a:cxn>
                    <a:cxn ang="0">
                      <a:pos x="82" y="34"/>
                    </a:cxn>
                    <a:cxn ang="0">
                      <a:pos x="81" y="38"/>
                    </a:cxn>
                    <a:cxn ang="0">
                      <a:pos x="82" y="159"/>
                    </a:cxn>
                    <a:cxn ang="0">
                      <a:pos x="82" y="237"/>
                    </a:cxn>
                    <a:cxn ang="0">
                      <a:pos x="82" y="280"/>
                    </a:cxn>
                    <a:cxn ang="0">
                      <a:pos x="79" y="287"/>
                    </a:cxn>
                    <a:cxn ang="0">
                      <a:pos x="72" y="291"/>
                    </a:cxn>
                    <a:cxn ang="0">
                      <a:pos x="72" y="291"/>
                    </a:cxn>
                    <a:cxn ang="0">
                      <a:pos x="65" y="287"/>
                    </a:cxn>
                    <a:cxn ang="0">
                      <a:pos x="62" y="280"/>
                    </a:cxn>
                    <a:cxn ang="0">
                      <a:pos x="62" y="218"/>
                    </a:cxn>
                    <a:cxn ang="0">
                      <a:pos x="55" y="216"/>
                    </a:cxn>
                    <a:cxn ang="0">
                      <a:pos x="48" y="216"/>
                    </a:cxn>
                    <a:cxn ang="0">
                      <a:pos x="30" y="221"/>
                    </a:cxn>
                    <a:cxn ang="0">
                      <a:pos x="16" y="230"/>
                    </a:cxn>
                    <a:cxn ang="0">
                      <a:pos x="8" y="237"/>
                    </a:cxn>
                    <a:cxn ang="0">
                      <a:pos x="0" y="259"/>
                    </a:cxn>
                    <a:cxn ang="0">
                      <a:pos x="6" y="279"/>
                    </a:cxn>
                    <a:cxn ang="0">
                      <a:pos x="64" y="415"/>
                    </a:cxn>
                    <a:cxn ang="0">
                      <a:pos x="123" y="461"/>
                    </a:cxn>
                    <a:cxn ang="0">
                      <a:pos x="126" y="471"/>
                    </a:cxn>
                    <a:cxn ang="0">
                      <a:pos x="126" y="493"/>
                    </a:cxn>
                    <a:cxn ang="0">
                      <a:pos x="129" y="500"/>
                    </a:cxn>
                    <a:cxn ang="0">
                      <a:pos x="136" y="503"/>
                    </a:cxn>
                  </a:cxnLst>
                  <a:rect l="0" t="0" r="r" b="b"/>
                  <a:pathLst>
                    <a:path w="359" h="502">
                      <a:moveTo>
                        <a:pt x="136" y="503"/>
                      </a:moveTo>
                      <a:lnTo>
                        <a:pt x="286" y="503"/>
                      </a:lnTo>
                      <a:lnTo>
                        <a:pt x="286" y="503"/>
                      </a:lnTo>
                      <a:lnTo>
                        <a:pt x="290" y="501"/>
                      </a:lnTo>
                      <a:lnTo>
                        <a:pt x="293" y="500"/>
                      </a:lnTo>
                      <a:lnTo>
                        <a:pt x="295" y="496"/>
                      </a:lnTo>
                      <a:lnTo>
                        <a:pt x="296" y="493"/>
                      </a:lnTo>
                      <a:lnTo>
                        <a:pt x="296" y="471"/>
                      </a:lnTo>
                      <a:lnTo>
                        <a:pt x="296" y="471"/>
                      </a:lnTo>
                      <a:lnTo>
                        <a:pt x="296" y="466"/>
                      </a:lnTo>
                      <a:lnTo>
                        <a:pt x="300" y="463"/>
                      </a:lnTo>
                      <a:lnTo>
                        <a:pt x="350" y="421"/>
                      </a:lnTo>
                      <a:lnTo>
                        <a:pt x="350" y="421"/>
                      </a:lnTo>
                      <a:lnTo>
                        <a:pt x="354" y="417"/>
                      </a:lnTo>
                      <a:lnTo>
                        <a:pt x="357" y="414"/>
                      </a:lnTo>
                      <a:lnTo>
                        <a:pt x="359" y="409"/>
                      </a:lnTo>
                      <a:lnTo>
                        <a:pt x="359" y="404"/>
                      </a:lnTo>
                      <a:lnTo>
                        <a:pt x="359" y="334"/>
                      </a:lnTo>
                      <a:lnTo>
                        <a:pt x="359" y="247"/>
                      </a:lnTo>
                      <a:lnTo>
                        <a:pt x="359" y="247"/>
                      </a:lnTo>
                      <a:lnTo>
                        <a:pt x="359" y="243"/>
                      </a:lnTo>
                      <a:lnTo>
                        <a:pt x="355" y="238"/>
                      </a:lnTo>
                      <a:lnTo>
                        <a:pt x="354" y="235"/>
                      </a:lnTo>
                      <a:lnTo>
                        <a:pt x="349" y="233"/>
                      </a:lnTo>
                      <a:lnTo>
                        <a:pt x="330" y="227"/>
                      </a:lnTo>
                      <a:lnTo>
                        <a:pt x="195" y="184"/>
                      </a:lnTo>
                      <a:lnTo>
                        <a:pt x="195" y="184"/>
                      </a:lnTo>
                      <a:lnTo>
                        <a:pt x="192" y="181"/>
                      </a:lnTo>
                      <a:lnTo>
                        <a:pt x="192" y="178"/>
                      </a:lnTo>
                      <a:lnTo>
                        <a:pt x="192" y="34"/>
                      </a:lnTo>
                      <a:lnTo>
                        <a:pt x="192" y="33"/>
                      </a:lnTo>
                      <a:lnTo>
                        <a:pt x="192" y="33"/>
                      </a:lnTo>
                      <a:lnTo>
                        <a:pt x="190" y="26"/>
                      </a:lnTo>
                      <a:lnTo>
                        <a:pt x="188" y="21"/>
                      </a:lnTo>
                      <a:lnTo>
                        <a:pt x="185" y="16"/>
                      </a:lnTo>
                      <a:lnTo>
                        <a:pt x="182" y="11"/>
                      </a:lnTo>
                      <a:lnTo>
                        <a:pt x="177" y="7"/>
                      </a:lnTo>
                      <a:lnTo>
                        <a:pt x="172" y="4"/>
                      </a:lnTo>
                      <a:lnTo>
                        <a:pt x="167" y="2"/>
                      </a:lnTo>
                      <a:lnTo>
                        <a:pt x="160" y="0"/>
                      </a:lnTo>
                      <a:lnTo>
                        <a:pt x="118" y="0"/>
                      </a:lnTo>
                      <a:lnTo>
                        <a:pt x="118" y="0"/>
                      </a:lnTo>
                      <a:lnTo>
                        <a:pt x="111" y="2"/>
                      </a:lnTo>
                      <a:lnTo>
                        <a:pt x="106" y="4"/>
                      </a:lnTo>
                      <a:lnTo>
                        <a:pt x="99" y="7"/>
                      </a:lnTo>
                      <a:lnTo>
                        <a:pt x="94" y="11"/>
                      </a:lnTo>
                      <a:lnTo>
                        <a:pt x="89" y="16"/>
                      </a:lnTo>
                      <a:lnTo>
                        <a:pt x="86" y="21"/>
                      </a:lnTo>
                      <a:lnTo>
                        <a:pt x="84" y="27"/>
                      </a:lnTo>
                      <a:lnTo>
                        <a:pt x="82" y="34"/>
                      </a:lnTo>
                      <a:lnTo>
                        <a:pt x="82" y="34"/>
                      </a:lnTo>
                      <a:lnTo>
                        <a:pt x="81" y="38"/>
                      </a:lnTo>
                      <a:lnTo>
                        <a:pt x="81" y="159"/>
                      </a:lnTo>
                      <a:lnTo>
                        <a:pt x="82" y="159"/>
                      </a:lnTo>
                      <a:lnTo>
                        <a:pt x="82" y="237"/>
                      </a:lnTo>
                      <a:lnTo>
                        <a:pt x="82" y="237"/>
                      </a:lnTo>
                      <a:lnTo>
                        <a:pt x="82" y="280"/>
                      </a:lnTo>
                      <a:lnTo>
                        <a:pt x="82" y="280"/>
                      </a:lnTo>
                      <a:lnTo>
                        <a:pt x="81" y="284"/>
                      </a:lnTo>
                      <a:lnTo>
                        <a:pt x="79" y="287"/>
                      </a:lnTo>
                      <a:lnTo>
                        <a:pt x="75" y="289"/>
                      </a:lnTo>
                      <a:lnTo>
                        <a:pt x="72" y="291"/>
                      </a:lnTo>
                      <a:lnTo>
                        <a:pt x="72" y="291"/>
                      </a:lnTo>
                      <a:lnTo>
                        <a:pt x="72" y="291"/>
                      </a:lnTo>
                      <a:lnTo>
                        <a:pt x="67" y="289"/>
                      </a:lnTo>
                      <a:lnTo>
                        <a:pt x="65" y="287"/>
                      </a:lnTo>
                      <a:lnTo>
                        <a:pt x="62" y="284"/>
                      </a:lnTo>
                      <a:lnTo>
                        <a:pt x="62" y="280"/>
                      </a:lnTo>
                      <a:lnTo>
                        <a:pt x="62" y="237"/>
                      </a:lnTo>
                      <a:lnTo>
                        <a:pt x="62" y="218"/>
                      </a:lnTo>
                      <a:lnTo>
                        <a:pt x="62" y="218"/>
                      </a:lnTo>
                      <a:lnTo>
                        <a:pt x="55" y="216"/>
                      </a:lnTo>
                      <a:lnTo>
                        <a:pt x="48" y="216"/>
                      </a:lnTo>
                      <a:lnTo>
                        <a:pt x="48" y="216"/>
                      </a:lnTo>
                      <a:lnTo>
                        <a:pt x="40" y="218"/>
                      </a:lnTo>
                      <a:lnTo>
                        <a:pt x="30" y="221"/>
                      </a:lnTo>
                      <a:lnTo>
                        <a:pt x="16" y="230"/>
                      </a:lnTo>
                      <a:lnTo>
                        <a:pt x="16" y="230"/>
                      </a:lnTo>
                      <a:lnTo>
                        <a:pt x="8" y="237"/>
                      </a:lnTo>
                      <a:lnTo>
                        <a:pt x="8" y="237"/>
                      </a:lnTo>
                      <a:lnTo>
                        <a:pt x="3" y="247"/>
                      </a:lnTo>
                      <a:lnTo>
                        <a:pt x="0" y="259"/>
                      </a:lnTo>
                      <a:lnTo>
                        <a:pt x="1" y="269"/>
                      </a:lnTo>
                      <a:lnTo>
                        <a:pt x="6" y="279"/>
                      </a:lnTo>
                      <a:lnTo>
                        <a:pt x="28" y="334"/>
                      </a:lnTo>
                      <a:lnTo>
                        <a:pt x="64" y="415"/>
                      </a:lnTo>
                      <a:lnTo>
                        <a:pt x="123" y="461"/>
                      </a:lnTo>
                      <a:lnTo>
                        <a:pt x="123" y="461"/>
                      </a:lnTo>
                      <a:lnTo>
                        <a:pt x="126" y="466"/>
                      </a:lnTo>
                      <a:lnTo>
                        <a:pt x="126" y="471"/>
                      </a:lnTo>
                      <a:lnTo>
                        <a:pt x="126" y="493"/>
                      </a:lnTo>
                      <a:lnTo>
                        <a:pt x="126" y="493"/>
                      </a:lnTo>
                      <a:lnTo>
                        <a:pt x="128" y="496"/>
                      </a:lnTo>
                      <a:lnTo>
                        <a:pt x="129" y="500"/>
                      </a:lnTo>
                      <a:lnTo>
                        <a:pt x="133" y="501"/>
                      </a:lnTo>
                      <a:lnTo>
                        <a:pt x="136" y="503"/>
                      </a:lnTo>
                      <a:lnTo>
                        <a:pt x="136" y="503"/>
                      </a:lnTo>
                      <a:close/>
                    </a:path>
                  </a:pathLst>
                </a:custGeom>
                <a:grpFill/>
                <a:ln w="9525">
                  <a:solidFill>
                    <a:srgbClr val="000000">
                      <a:lumMod val="65000"/>
                      <a:lumOff val="35000"/>
                    </a:srgbClr>
                  </a:solidFill>
                  <a:round/>
                </a:ln>
              </p:spPr>
              <p:txBody>
                <a:bodyPr vert="horz" wrap="square" lIns="91404" tIns="45702" rIns="91404" bIns="45702" numCol="1" anchor="t" anchorCtr="0" compatLnSpc="1">
                  <a:prstTxWarp prst="textNoShape">
                    <a:avLst/>
                  </a:prstTxWarp>
                </a:bodyPr>
                <a:lstStyle/>
                <a:p>
                  <a:pPr>
                    <a:defRPr/>
                  </a:pPr>
                  <a:endParaRPr lang="zh-CN" altLang="en-US" sz="1600"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grpSp>
        </p:grpSp>
        <p:grpSp>
          <p:nvGrpSpPr>
            <p:cNvPr id="174" name="组合 366"/>
            <p:cNvGrpSpPr/>
            <p:nvPr/>
          </p:nvGrpSpPr>
          <p:grpSpPr>
            <a:xfrm>
              <a:off x="6517711" y="3990618"/>
              <a:ext cx="337770" cy="338104"/>
              <a:chOff x="8951913" y="4081463"/>
              <a:chExt cx="482600" cy="611187"/>
            </a:xfrm>
          </p:grpSpPr>
          <p:sp>
            <p:nvSpPr>
              <p:cNvPr id="175" name="Freeform 339"/>
              <p:cNvSpPr>
                <a:spLocks noEditPoints="1"/>
              </p:cNvSpPr>
              <p:nvPr/>
            </p:nvSpPr>
            <p:spPr bwMode="auto">
              <a:xfrm>
                <a:off x="8951913" y="4081463"/>
                <a:ext cx="482600" cy="250825"/>
              </a:xfrm>
              <a:custGeom>
                <a:avLst/>
                <a:gdLst>
                  <a:gd name="T0" fmla="*/ 2147483647 w 1023"/>
                  <a:gd name="T1" fmla="*/ 2147483647 h 534"/>
                  <a:gd name="T2" fmla="*/ 2147483647 w 1023"/>
                  <a:gd name="T3" fmla="*/ 2147483647 h 534"/>
                  <a:gd name="T4" fmla="*/ 2147483647 w 1023"/>
                  <a:gd name="T5" fmla="*/ 2147483647 h 534"/>
                  <a:gd name="T6" fmla="*/ 2147483647 w 1023"/>
                  <a:gd name="T7" fmla="*/ 2147483647 h 534"/>
                  <a:gd name="T8" fmla="*/ 2147483647 w 1023"/>
                  <a:gd name="T9" fmla="*/ 2147483647 h 534"/>
                  <a:gd name="T10" fmla="*/ 2147483647 w 1023"/>
                  <a:gd name="T11" fmla="*/ 2147483647 h 534"/>
                  <a:gd name="T12" fmla="*/ 2147483647 w 1023"/>
                  <a:gd name="T13" fmla="*/ 2147483647 h 534"/>
                  <a:gd name="T14" fmla="*/ 2147483647 w 1023"/>
                  <a:gd name="T15" fmla="*/ 2147483647 h 534"/>
                  <a:gd name="T16" fmla="*/ 0 w 1023"/>
                  <a:gd name="T17" fmla="*/ 2147483647 h 534"/>
                  <a:gd name="T18" fmla="*/ 2147483647 w 1023"/>
                  <a:gd name="T19" fmla="*/ 0 h 534"/>
                  <a:gd name="T20" fmla="*/ 2147483647 w 1023"/>
                  <a:gd name="T21" fmla="*/ 2147483647 h 534"/>
                  <a:gd name="T22" fmla="*/ 2147483647 w 1023"/>
                  <a:gd name="T23" fmla="*/ 2147483647 h 5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3"/>
                  <a:gd name="T37" fmla="*/ 0 h 534"/>
                  <a:gd name="T38" fmla="*/ 1023 w 1023"/>
                  <a:gd name="T39" fmla="*/ 534 h 5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3" h="534">
                    <a:moveTo>
                      <a:pt x="511" y="54"/>
                    </a:moveTo>
                    <a:lnTo>
                      <a:pt x="511" y="54"/>
                    </a:lnTo>
                    <a:cubicBezTo>
                      <a:pt x="263" y="54"/>
                      <a:pt x="53" y="151"/>
                      <a:pt x="53" y="267"/>
                    </a:cubicBezTo>
                    <a:cubicBezTo>
                      <a:pt x="53" y="383"/>
                      <a:pt x="263" y="480"/>
                      <a:pt x="511" y="480"/>
                    </a:cubicBezTo>
                    <a:cubicBezTo>
                      <a:pt x="759" y="480"/>
                      <a:pt x="969" y="383"/>
                      <a:pt x="969" y="267"/>
                    </a:cubicBezTo>
                    <a:cubicBezTo>
                      <a:pt x="969" y="151"/>
                      <a:pt x="759" y="54"/>
                      <a:pt x="511" y="54"/>
                    </a:cubicBezTo>
                    <a:close/>
                    <a:moveTo>
                      <a:pt x="511" y="534"/>
                    </a:moveTo>
                    <a:lnTo>
                      <a:pt x="511" y="534"/>
                    </a:lnTo>
                    <a:cubicBezTo>
                      <a:pt x="224" y="534"/>
                      <a:pt x="0" y="417"/>
                      <a:pt x="0" y="267"/>
                    </a:cubicBezTo>
                    <a:cubicBezTo>
                      <a:pt x="0" y="118"/>
                      <a:pt x="224" y="0"/>
                      <a:pt x="511" y="0"/>
                    </a:cubicBezTo>
                    <a:cubicBezTo>
                      <a:pt x="798" y="0"/>
                      <a:pt x="1023" y="118"/>
                      <a:pt x="1023" y="267"/>
                    </a:cubicBezTo>
                    <a:cubicBezTo>
                      <a:pt x="1023" y="417"/>
                      <a:pt x="798" y="534"/>
                      <a:pt x="511" y="53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6" name="Freeform 340"/>
              <p:cNvSpPr>
                <a:spLocks noEditPoints="1"/>
              </p:cNvSpPr>
              <p:nvPr/>
            </p:nvSpPr>
            <p:spPr bwMode="auto">
              <a:xfrm>
                <a:off x="8951913" y="4200525"/>
                <a:ext cx="482600" cy="361950"/>
              </a:xfrm>
              <a:custGeom>
                <a:avLst/>
                <a:gdLst>
                  <a:gd name="T0" fmla="*/ 2147483647 w 1023"/>
                  <a:gd name="T1" fmla="*/ 2147483647 h 769"/>
                  <a:gd name="T2" fmla="*/ 2147483647 w 1023"/>
                  <a:gd name="T3" fmla="*/ 2147483647 h 769"/>
                  <a:gd name="T4" fmla="*/ 2147483647 w 1023"/>
                  <a:gd name="T5" fmla="*/ 2147483647 h 769"/>
                  <a:gd name="T6" fmla="*/ 2147483647 w 1023"/>
                  <a:gd name="T7" fmla="*/ 2147483647 h 769"/>
                  <a:gd name="T8" fmla="*/ 2147483647 w 1023"/>
                  <a:gd name="T9" fmla="*/ 2147483647 h 769"/>
                  <a:gd name="T10" fmla="*/ 2147483647 w 1023"/>
                  <a:gd name="T11" fmla="*/ 2147483647 h 769"/>
                  <a:gd name="T12" fmla="*/ 2147483647 w 1023"/>
                  <a:gd name="T13" fmla="*/ 2147483647 h 769"/>
                  <a:gd name="T14" fmla="*/ 2147483647 w 1023"/>
                  <a:gd name="T15" fmla="*/ 2147483647 h 769"/>
                  <a:gd name="T16" fmla="*/ 2147483647 w 1023"/>
                  <a:gd name="T17" fmla="*/ 2147483647 h 769"/>
                  <a:gd name="T18" fmla="*/ 2147483647 w 1023"/>
                  <a:gd name="T19" fmla="*/ 2147483647 h 769"/>
                  <a:gd name="T20" fmla="*/ 2147483647 w 1023"/>
                  <a:gd name="T21" fmla="*/ 2147483647 h 769"/>
                  <a:gd name="T22" fmla="*/ 2147483647 w 1023"/>
                  <a:gd name="T23" fmla="*/ 2147483647 h 769"/>
                  <a:gd name="T24" fmla="*/ 2147483647 w 1023"/>
                  <a:gd name="T25" fmla="*/ 2147483647 h 769"/>
                  <a:gd name="T26" fmla="*/ 0 w 1023"/>
                  <a:gd name="T27" fmla="*/ 2147483647 h 769"/>
                  <a:gd name="T28" fmla="*/ 0 w 1023"/>
                  <a:gd name="T29" fmla="*/ 2147483647 h 769"/>
                  <a:gd name="T30" fmla="*/ 2147483647 w 1023"/>
                  <a:gd name="T31" fmla="*/ 0 h 769"/>
                  <a:gd name="T32" fmla="*/ 2147483647 w 1023"/>
                  <a:gd name="T33" fmla="*/ 2147483647 h 769"/>
                  <a:gd name="T34" fmla="*/ 2147483647 w 1023"/>
                  <a:gd name="T35" fmla="*/ 2147483647 h 769"/>
                  <a:gd name="T36" fmla="*/ 2147483647 w 1023"/>
                  <a:gd name="T37" fmla="*/ 2147483647 h 769"/>
                  <a:gd name="T38" fmla="*/ 2147483647 w 1023"/>
                  <a:gd name="T39" fmla="*/ 2147483647 h 769"/>
                  <a:gd name="T40" fmla="*/ 2147483647 w 1023"/>
                  <a:gd name="T41" fmla="*/ 2147483647 h 769"/>
                  <a:gd name="T42" fmla="*/ 2147483647 w 1023"/>
                  <a:gd name="T43" fmla="*/ 2147483647 h 769"/>
                  <a:gd name="T44" fmla="*/ 2147483647 w 1023"/>
                  <a:gd name="T45" fmla="*/ 2147483647 h 769"/>
                  <a:gd name="T46" fmla="*/ 2147483647 w 1023"/>
                  <a:gd name="T47" fmla="*/ 2147483647 h 7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23"/>
                  <a:gd name="T73" fmla="*/ 0 h 769"/>
                  <a:gd name="T74" fmla="*/ 1023 w 1023"/>
                  <a:gd name="T75" fmla="*/ 769 h 7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23" h="769">
                    <a:moveTo>
                      <a:pt x="53" y="503"/>
                    </a:moveTo>
                    <a:lnTo>
                      <a:pt x="53" y="503"/>
                    </a:lnTo>
                    <a:cubicBezTo>
                      <a:pt x="53" y="618"/>
                      <a:pt x="263" y="716"/>
                      <a:pt x="511" y="716"/>
                    </a:cubicBezTo>
                    <a:cubicBezTo>
                      <a:pt x="759" y="716"/>
                      <a:pt x="969" y="618"/>
                      <a:pt x="969" y="503"/>
                    </a:cubicBezTo>
                    <a:lnTo>
                      <a:pt x="969" y="385"/>
                    </a:lnTo>
                    <a:cubicBezTo>
                      <a:pt x="886" y="473"/>
                      <a:pt x="714" y="531"/>
                      <a:pt x="511" y="531"/>
                    </a:cubicBezTo>
                    <a:cubicBezTo>
                      <a:pt x="308" y="531"/>
                      <a:pt x="136" y="473"/>
                      <a:pt x="53" y="385"/>
                    </a:cubicBezTo>
                    <a:lnTo>
                      <a:pt x="53" y="503"/>
                    </a:lnTo>
                    <a:close/>
                    <a:moveTo>
                      <a:pt x="511" y="769"/>
                    </a:moveTo>
                    <a:lnTo>
                      <a:pt x="511" y="769"/>
                    </a:lnTo>
                    <a:cubicBezTo>
                      <a:pt x="308" y="769"/>
                      <a:pt x="136" y="711"/>
                      <a:pt x="53" y="623"/>
                    </a:cubicBezTo>
                    <a:lnTo>
                      <a:pt x="53" y="743"/>
                    </a:lnTo>
                    <a:cubicBezTo>
                      <a:pt x="53" y="758"/>
                      <a:pt x="41" y="769"/>
                      <a:pt x="26" y="769"/>
                    </a:cubicBezTo>
                    <a:cubicBezTo>
                      <a:pt x="12" y="769"/>
                      <a:pt x="0" y="758"/>
                      <a:pt x="0" y="743"/>
                    </a:cubicBezTo>
                    <a:lnTo>
                      <a:pt x="0" y="27"/>
                    </a:lnTo>
                    <a:cubicBezTo>
                      <a:pt x="0" y="12"/>
                      <a:pt x="12" y="0"/>
                      <a:pt x="26" y="0"/>
                    </a:cubicBezTo>
                    <a:cubicBezTo>
                      <a:pt x="41" y="0"/>
                      <a:pt x="53" y="12"/>
                      <a:pt x="53" y="27"/>
                    </a:cubicBezTo>
                    <a:lnTo>
                      <a:pt x="53" y="265"/>
                    </a:lnTo>
                    <a:cubicBezTo>
                      <a:pt x="53" y="380"/>
                      <a:pt x="263" y="478"/>
                      <a:pt x="511" y="478"/>
                    </a:cubicBezTo>
                    <a:cubicBezTo>
                      <a:pt x="759" y="478"/>
                      <a:pt x="969" y="380"/>
                      <a:pt x="969" y="265"/>
                    </a:cubicBezTo>
                    <a:lnTo>
                      <a:pt x="969" y="27"/>
                    </a:lnTo>
                    <a:lnTo>
                      <a:pt x="1023" y="27"/>
                    </a:lnTo>
                    <a:lnTo>
                      <a:pt x="1023" y="503"/>
                    </a:lnTo>
                    <a:cubicBezTo>
                      <a:pt x="1023" y="652"/>
                      <a:pt x="798" y="769"/>
                      <a:pt x="511" y="7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7" name="Freeform 341"/>
              <p:cNvSpPr/>
              <p:nvPr/>
            </p:nvSpPr>
            <p:spPr bwMode="auto">
              <a:xfrm>
                <a:off x="9361488" y="4467225"/>
                <a:ext cx="73025" cy="161925"/>
              </a:xfrm>
              <a:custGeom>
                <a:avLst/>
                <a:gdLst>
                  <a:gd name="T0" fmla="*/ 2147483647 w 154"/>
                  <a:gd name="T1" fmla="*/ 2147483647 h 347"/>
                  <a:gd name="T2" fmla="*/ 2147483647 w 154"/>
                  <a:gd name="T3" fmla="*/ 2147483647 h 347"/>
                  <a:gd name="T4" fmla="*/ 2147483647 w 154"/>
                  <a:gd name="T5" fmla="*/ 2147483647 h 347"/>
                  <a:gd name="T6" fmla="*/ 2147483647 w 154"/>
                  <a:gd name="T7" fmla="*/ 2147483647 h 347"/>
                  <a:gd name="T8" fmla="*/ 2147483647 w 154"/>
                  <a:gd name="T9" fmla="*/ 2147483647 h 347"/>
                  <a:gd name="T10" fmla="*/ 2147483647 w 154"/>
                  <a:gd name="T11" fmla="*/ 0 h 347"/>
                  <a:gd name="T12" fmla="*/ 2147483647 w 154"/>
                  <a:gd name="T13" fmla="*/ 0 h 347"/>
                  <a:gd name="T14" fmla="*/ 2147483647 w 154"/>
                  <a:gd name="T15" fmla="*/ 2147483647 h 347"/>
                  <a:gd name="T16" fmla="*/ 2147483647 w 154"/>
                  <a:gd name="T17" fmla="*/ 2147483647 h 347"/>
                  <a:gd name="T18" fmla="*/ 2147483647 w 154"/>
                  <a:gd name="T19" fmla="*/ 2147483647 h 3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347"/>
                  <a:gd name="T32" fmla="*/ 154 w 154"/>
                  <a:gd name="T33" fmla="*/ 347 h 3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347">
                    <a:moveTo>
                      <a:pt x="31" y="347"/>
                    </a:moveTo>
                    <a:lnTo>
                      <a:pt x="31" y="347"/>
                    </a:lnTo>
                    <a:cubicBezTo>
                      <a:pt x="22" y="347"/>
                      <a:pt x="14" y="343"/>
                      <a:pt x="9" y="335"/>
                    </a:cubicBezTo>
                    <a:cubicBezTo>
                      <a:pt x="0" y="323"/>
                      <a:pt x="4" y="306"/>
                      <a:pt x="16" y="298"/>
                    </a:cubicBezTo>
                    <a:cubicBezTo>
                      <a:pt x="54" y="273"/>
                      <a:pt x="100" y="231"/>
                      <a:pt x="100" y="177"/>
                    </a:cubicBezTo>
                    <a:lnTo>
                      <a:pt x="100" y="0"/>
                    </a:lnTo>
                    <a:lnTo>
                      <a:pt x="154" y="0"/>
                    </a:lnTo>
                    <a:lnTo>
                      <a:pt x="154" y="179"/>
                    </a:lnTo>
                    <a:cubicBezTo>
                      <a:pt x="153" y="240"/>
                      <a:pt x="115" y="296"/>
                      <a:pt x="45" y="343"/>
                    </a:cubicBezTo>
                    <a:cubicBezTo>
                      <a:pt x="41" y="346"/>
                      <a:pt x="36" y="347"/>
                      <a:pt x="31" y="34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8" name="Freeform 342"/>
              <p:cNvSpPr/>
              <p:nvPr/>
            </p:nvSpPr>
            <p:spPr bwMode="auto">
              <a:xfrm>
                <a:off x="8951913" y="4381500"/>
                <a:ext cx="328613" cy="293688"/>
              </a:xfrm>
              <a:custGeom>
                <a:avLst/>
                <a:gdLst>
                  <a:gd name="T0" fmla="*/ 2147483647 w 698"/>
                  <a:gd name="T1" fmla="*/ 2147483647 h 623"/>
                  <a:gd name="T2" fmla="*/ 2147483647 w 698"/>
                  <a:gd name="T3" fmla="*/ 2147483647 h 623"/>
                  <a:gd name="T4" fmla="*/ 0 w 698"/>
                  <a:gd name="T5" fmla="*/ 2147483647 h 623"/>
                  <a:gd name="T6" fmla="*/ 0 w 698"/>
                  <a:gd name="T7" fmla="*/ 0 h 623"/>
                  <a:gd name="T8" fmla="*/ 2147483647 w 698"/>
                  <a:gd name="T9" fmla="*/ 0 h 623"/>
                  <a:gd name="T10" fmla="*/ 2147483647 w 698"/>
                  <a:gd name="T11" fmla="*/ 2147483647 h 623"/>
                  <a:gd name="T12" fmla="*/ 2147483647 w 698"/>
                  <a:gd name="T13" fmla="*/ 2147483647 h 623"/>
                  <a:gd name="T14" fmla="*/ 2147483647 w 698"/>
                  <a:gd name="T15" fmla="*/ 2147483647 h 623"/>
                  <a:gd name="T16" fmla="*/ 2147483647 w 698"/>
                  <a:gd name="T17" fmla="*/ 2147483647 h 623"/>
                  <a:gd name="T18" fmla="*/ 2147483647 w 698"/>
                  <a:gd name="T19" fmla="*/ 2147483647 h 623"/>
                  <a:gd name="T20" fmla="*/ 2147483647 w 698"/>
                  <a:gd name="T21" fmla="*/ 2147483647 h 6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8"/>
                  <a:gd name="T34" fmla="*/ 0 h 623"/>
                  <a:gd name="T35" fmla="*/ 698 w 698"/>
                  <a:gd name="T36" fmla="*/ 623 h 6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8" h="623">
                    <a:moveTo>
                      <a:pt x="511" y="623"/>
                    </a:moveTo>
                    <a:lnTo>
                      <a:pt x="511" y="623"/>
                    </a:lnTo>
                    <a:cubicBezTo>
                      <a:pt x="224" y="623"/>
                      <a:pt x="0" y="505"/>
                      <a:pt x="0" y="356"/>
                    </a:cubicBezTo>
                    <a:lnTo>
                      <a:pt x="0" y="0"/>
                    </a:lnTo>
                    <a:lnTo>
                      <a:pt x="53" y="0"/>
                    </a:lnTo>
                    <a:lnTo>
                      <a:pt x="53" y="356"/>
                    </a:lnTo>
                    <a:cubicBezTo>
                      <a:pt x="53" y="472"/>
                      <a:pt x="263" y="569"/>
                      <a:pt x="511" y="569"/>
                    </a:cubicBezTo>
                    <a:cubicBezTo>
                      <a:pt x="564" y="569"/>
                      <a:pt x="615" y="565"/>
                      <a:pt x="665" y="557"/>
                    </a:cubicBezTo>
                    <a:cubicBezTo>
                      <a:pt x="679" y="554"/>
                      <a:pt x="693" y="564"/>
                      <a:pt x="695" y="578"/>
                    </a:cubicBezTo>
                    <a:cubicBezTo>
                      <a:pt x="698" y="593"/>
                      <a:pt x="688" y="607"/>
                      <a:pt x="674" y="609"/>
                    </a:cubicBezTo>
                    <a:cubicBezTo>
                      <a:pt x="621" y="618"/>
                      <a:pt x="567" y="623"/>
                      <a:pt x="511" y="6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9" name="Freeform 343"/>
              <p:cNvSpPr/>
              <p:nvPr/>
            </p:nvSpPr>
            <p:spPr bwMode="auto">
              <a:xfrm>
                <a:off x="9409113" y="4368800"/>
                <a:ext cx="25400" cy="109538"/>
              </a:xfrm>
              <a:custGeom>
                <a:avLst/>
                <a:gdLst>
                  <a:gd name="T0" fmla="*/ 2147483647 w 54"/>
                  <a:gd name="T1" fmla="*/ 2147483647 h 231"/>
                  <a:gd name="T2" fmla="*/ 2147483647 w 54"/>
                  <a:gd name="T3" fmla="*/ 2147483647 h 231"/>
                  <a:gd name="T4" fmla="*/ 0 w 54"/>
                  <a:gd name="T5" fmla="*/ 2147483647 h 231"/>
                  <a:gd name="T6" fmla="*/ 0 w 54"/>
                  <a:gd name="T7" fmla="*/ 2147483647 h 231"/>
                  <a:gd name="T8" fmla="*/ 2147483647 w 54"/>
                  <a:gd name="T9" fmla="*/ 0 h 231"/>
                  <a:gd name="T10" fmla="*/ 2147483647 w 54"/>
                  <a:gd name="T11" fmla="*/ 2147483647 h 231"/>
                  <a:gd name="T12" fmla="*/ 2147483647 w 54"/>
                  <a:gd name="T13" fmla="*/ 2147483647 h 231"/>
                  <a:gd name="T14" fmla="*/ 2147483647 w 54"/>
                  <a:gd name="T15" fmla="*/ 2147483647 h 231"/>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231"/>
                  <a:gd name="T26" fmla="*/ 54 w 54"/>
                  <a:gd name="T27" fmla="*/ 231 h 2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231">
                    <a:moveTo>
                      <a:pt x="27" y="231"/>
                    </a:moveTo>
                    <a:lnTo>
                      <a:pt x="27" y="231"/>
                    </a:lnTo>
                    <a:cubicBezTo>
                      <a:pt x="12" y="231"/>
                      <a:pt x="0" y="219"/>
                      <a:pt x="0" y="204"/>
                    </a:cubicBezTo>
                    <a:lnTo>
                      <a:pt x="0" y="27"/>
                    </a:lnTo>
                    <a:cubicBezTo>
                      <a:pt x="0" y="12"/>
                      <a:pt x="12" y="0"/>
                      <a:pt x="27" y="0"/>
                    </a:cubicBezTo>
                    <a:cubicBezTo>
                      <a:pt x="42" y="0"/>
                      <a:pt x="54" y="12"/>
                      <a:pt x="54" y="27"/>
                    </a:cubicBezTo>
                    <a:lnTo>
                      <a:pt x="54" y="204"/>
                    </a:lnTo>
                    <a:cubicBezTo>
                      <a:pt x="54" y="219"/>
                      <a:pt x="42" y="231"/>
                      <a:pt x="27" y="23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80" name="Freeform 344"/>
              <p:cNvSpPr/>
              <p:nvPr/>
            </p:nvSpPr>
            <p:spPr bwMode="auto">
              <a:xfrm>
                <a:off x="9020175" y="4332288"/>
                <a:ext cx="33338" cy="26988"/>
              </a:xfrm>
              <a:custGeom>
                <a:avLst/>
                <a:gdLst>
                  <a:gd name="T0" fmla="*/ 2147483647 w 71"/>
                  <a:gd name="T1" fmla="*/ 2147483647 h 57"/>
                  <a:gd name="T2" fmla="*/ 2147483647 w 71"/>
                  <a:gd name="T3" fmla="*/ 2147483647 h 57"/>
                  <a:gd name="T4" fmla="*/ 2147483647 w 71"/>
                  <a:gd name="T5" fmla="*/ 2147483647 h 57"/>
                  <a:gd name="T6" fmla="*/ 0 w 71"/>
                  <a:gd name="T7" fmla="*/ 2147483647 h 57"/>
                  <a:gd name="T8" fmla="*/ 2147483647 w 71"/>
                  <a:gd name="T9" fmla="*/ 0 h 57"/>
                  <a:gd name="T10" fmla="*/ 2147483647 w 71"/>
                  <a:gd name="T11" fmla="*/ 2147483647 h 57"/>
                  <a:gd name="T12" fmla="*/ 0 60000 65536"/>
                  <a:gd name="T13" fmla="*/ 0 60000 65536"/>
                  <a:gd name="T14" fmla="*/ 0 60000 65536"/>
                  <a:gd name="T15" fmla="*/ 0 60000 65536"/>
                  <a:gd name="T16" fmla="*/ 0 60000 65536"/>
                  <a:gd name="T17" fmla="*/ 0 60000 65536"/>
                  <a:gd name="T18" fmla="*/ 0 w 71"/>
                  <a:gd name="T19" fmla="*/ 0 h 57"/>
                  <a:gd name="T20" fmla="*/ 71 w 71"/>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1" h="57">
                    <a:moveTo>
                      <a:pt x="71" y="29"/>
                    </a:moveTo>
                    <a:lnTo>
                      <a:pt x="71" y="29"/>
                    </a:lnTo>
                    <a:cubicBezTo>
                      <a:pt x="71" y="45"/>
                      <a:pt x="55" y="57"/>
                      <a:pt x="35" y="57"/>
                    </a:cubicBezTo>
                    <a:cubicBezTo>
                      <a:pt x="16" y="57"/>
                      <a:pt x="0" y="45"/>
                      <a:pt x="0" y="29"/>
                    </a:cubicBezTo>
                    <a:cubicBezTo>
                      <a:pt x="0" y="12"/>
                      <a:pt x="16" y="0"/>
                      <a:pt x="35" y="0"/>
                    </a:cubicBezTo>
                    <a:cubicBezTo>
                      <a:pt x="55" y="0"/>
                      <a:pt x="71" y="12"/>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81" name="Freeform 345"/>
              <p:cNvSpPr/>
              <p:nvPr/>
            </p:nvSpPr>
            <p:spPr bwMode="auto">
              <a:xfrm>
                <a:off x="9020175" y="4448175"/>
                <a:ext cx="33338" cy="26988"/>
              </a:xfrm>
              <a:custGeom>
                <a:avLst/>
                <a:gdLst>
                  <a:gd name="T0" fmla="*/ 2147483647 w 71"/>
                  <a:gd name="T1" fmla="*/ 2147483647 h 58"/>
                  <a:gd name="T2" fmla="*/ 2147483647 w 71"/>
                  <a:gd name="T3" fmla="*/ 2147483647 h 58"/>
                  <a:gd name="T4" fmla="*/ 2147483647 w 71"/>
                  <a:gd name="T5" fmla="*/ 2147483647 h 58"/>
                  <a:gd name="T6" fmla="*/ 0 w 71"/>
                  <a:gd name="T7" fmla="*/ 2147483647 h 58"/>
                  <a:gd name="T8" fmla="*/ 2147483647 w 71"/>
                  <a:gd name="T9" fmla="*/ 0 h 58"/>
                  <a:gd name="T10" fmla="*/ 2147483647 w 71"/>
                  <a:gd name="T11" fmla="*/ 2147483647 h 58"/>
                  <a:gd name="T12" fmla="*/ 0 60000 65536"/>
                  <a:gd name="T13" fmla="*/ 0 60000 65536"/>
                  <a:gd name="T14" fmla="*/ 0 60000 65536"/>
                  <a:gd name="T15" fmla="*/ 0 60000 65536"/>
                  <a:gd name="T16" fmla="*/ 0 60000 65536"/>
                  <a:gd name="T17" fmla="*/ 0 60000 65536"/>
                  <a:gd name="T18" fmla="*/ 0 w 71"/>
                  <a:gd name="T19" fmla="*/ 0 h 58"/>
                  <a:gd name="T20" fmla="*/ 71 w 71"/>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71" h="57">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82" name="Freeform 346"/>
              <p:cNvSpPr/>
              <p:nvPr/>
            </p:nvSpPr>
            <p:spPr bwMode="auto">
              <a:xfrm>
                <a:off x="9020175" y="4560888"/>
                <a:ext cx="33338" cy="26988"/>
              </a:xfrm>
              <a:custGeom>
                <a:avLst/>
                <a:gdLst>
                  <a:gd name="T0" fmla="*/ 2147483647 w 71"/>
                  <a:gd name="T1" fmla="*/ 2147483647 h 58"/>
                  <a:gd name="T2" fmla="*/ 2147483647 w 71"/>
                  <a:gd name="T3" fmla="*/ 2147483647 h 58"/>
                  <a:gd name="T4" fmla="*/ 2147483647 w 71"/>
                  <a:gd name="T5" fmla="*/ 2147483647 h 58"/>
                  <a:gd name="T6" fmla="*/ 0 w 71"/>
                  <a:gd name="T7" fmla="*/ 2147483647 h 58"/>
                  <a:gd name="T8" fmla="*/ 2147483647 w 71"/>
                  <a:gd name="T9" fmla="*/ 0 h 58"/>
                  <a:gd name="T10" fmla="*/ 2147483647 w 71"/>
                  <a:gd name="T11" fmla="*/ 2147483647 h 58"/>
                  <a:gd name="T12" fmla="*/ 0 60000 65536"/>
                  <a:gd name="T13" fmla="*/ 0 60000 65536"/>
                  <a:gd name="T14" fmla="*/ 0 60000 65536"/>
                  <a:gd name="T15" fmla="*/ 0 60000 65536"/>
                  <a:gd name="T16" fmla="*/ 0 60000 65536"/>
                  <a:gd name="T17" fmla="*/ 0 60000 65536"/>
                  <a:gd name="T18" fmla="*/ 0 w 71"/>
                  <a:gd name="T19" fmla="*/ 0 h 58"/>
                  <a:gd name="T20" fmla="*/ 71 w 71"/>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71" h="57">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83" name="Freeform 347"/>
              <p:cNvSpPr/>
              <p:nvPr/>
            </p:nvSpPr>
            <p:spPr bwMode="auto">
              <a:xfrm>
                <a:off x="9224963" y="4619625"/>
                <a:ext cx="73025" cy="73025"/>
              </a:xfrm>
              <a:custGeom>
                <a:avLst/>
                <a:gdLst>
                  <a:gd name="T0" fmla="*/ 2147483647 w 155"/>
                  <a:gd name="T1" fmla="*/ 2147483647 h 155"/>
                  <a:gd name="T2" fmla="*/ 2147483647 w 155"/>
                  <a:gd name="T3" fmla="*/ 2147483647 h 155"/>
                  <a:gd name="T4" fmla="*/ 2147483647 w 155"/>
                  <a:gd name="T5" fmla="*/ 2147483647 h 155"/>
                  <a:gd name="T6" fmla="*/ 2147483647 w 155"/>
                  <a:gd name="T7" fmla="*/ 2147483647 h 155"/>
                  <a:gd name="T8" fmla="*/ 2147483647 w 155"/>
                  <a:gd name="T9" fmla="*/ 2147483647 h 155"/>
                  <a:gd name="T10" fmla="*/ 2147483647 w 155"/>
                  <a:gd name="T11" fmla="*/ 2147483647 h 155"/>
                  <a:gd name="T12" fmla="*/ 0 60000 65536"/>
                  <a:gd name="T13" fmla="*/ 0 60000 65536"/>
                  <a:gd name="T14" fmla="*/ 0 60000 65536"/>
                  <a:gd name="T15" fmla="*/ 0 60000 65536"/>
                  <a:gd name="T16" fmla="*/ 0 60000 65536"/>
                  <a:gd name="T17" fmla="*/ 0 60000 65536"/>
                  <a:gd name="T18" fmla="*/ 0 w 155"/>
                  <a:gd name="T19" fmla="*/ 0 h 155"/>
                  <a:gd name="T20" fmla="*/ 155 w 155"/>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155" h="155">
                    <a:moveTo>
                      <a:pt x="98" y="144"/>
                    </a:moveTo>
                    <a:lnTo>
                      <a:pt x="98" y="144"/>
                    </a:lnTo>
                    <a:cubicBezTo>
                      <a:pt x="61" y="155"/>
                      <a:pt x="23" y="134"/>
                      <a:pt x="11" y="98"/>
                    </a:cubicBezTo>
                    <a:cubicBezTo>
                      <a:pt x="0" y="61"/>
                      <a:pt x="20" y="22"/>
                      <a:pt x="57" y="11"/>
                    </a:cubicBezTo>
                    <a:cubicBezTo>
                      <a:pt x="94" y="0"/>
                      <a:pt x="133" y="20"/>
                      <a:pt x="144" y="57"/>
                    </a:cubicBezTo>
                    <a:cubicBezTo>
                      <a:pt x="155" y="93"/>
                      <a:pt x="135" y="132"/>
                      <a:pt x="98" y="14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84" name="Freeform 348"/>
              <p:cNvSpPr/>
              <p:nvPr/>
            </p:nvSpPr>
            <p:spPr bwMode="auto">
              <a:xfrm>
                <a:off x="9320213" y="4589463"/>
                <a:ext cx="73025" cy="73025"/>
              </a:xfrm>
              <a:custGeom>
                <a:avLst/>
                <a:gdLst>
                  <a:gd name="T0" fmla="*/ 2147483647 w 155"/>
                  <a:gd name="T1" fmla="*/ 2147483647 h 156"/>
                  <a:gd name="T2" fmla="*/ 2147483647 w 155"/>
                  <a:gd name="T3" fmla="*/ 2147483647 h 156"/>
                  <a:gd name="T4" fmla="*/ 2147483647 w 155"/>
                  <a:gd name="T5" fmla="*/ 2147483647 h 156"/>
                  <a:gd name="T6" fmla="*/ 2147483647 w 155"/>
                  <a:gd name="T7" fmla="*/ 2147483647 h 156"/>
                  <a:gd name="T8" fmla="*/ 2147483647 w 155"/>
                  <a:gd name="T9" fmla="*/ 2147483647 h 156"/>
                  <a:gd name="T10" fmla="*/ 2147483647 w 155"/>
                  <a:gd name="T11" fmla="*/ 2147483647 h 156"/>
                  <a:gd name="T12" fmla="*/ 0 60000 65536"/>
                  <a:gd name="T13" fmla="*/ 0 60000 65536"/>
                  <a:gd name="T14" fmla="*/ 0 60000 65536"/>
                  <a:gd name="T15" fmla="*/ 0 60000 65536"/>
                  <a:gd name="T16" fmla="*/ 0 60000 65536"/>
                  <a:gd name="T17" fmla="*/ 0 60000 65536"/>
                  <a:gd name="T18" fmla="*/ 0 w 155"/>
                  <a:gd name="T19" fmla="*/ 0 h 156"/>
                  <a:gd name="T20" fmla="*/ 155 w 155"/>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55" h="156">
                    <a:moveTo>
                      <a:pt x="98" y="144"/>
                    </a:moveTo>
                    <a:lnTo>
                      <a:pt x="98" y="144"/>
                    </a:lnTo>
                    <a:cubicBezTo>
                      <a:pt x="61" y="156"/>
                      <a:pt x="23" y="135"/>
                      <a:pt x="11" y="99"/>
                    </a:cubicBezTo>
                    <a:cubicBezTo>
                      <a:pt x="0" y="62"/>
                      <a:pt x="20" y="23"/>
                      <a:pt x="57" y="12"/>
                    </a:cubicBezTo>
                    <a:cubicBezTo>
                      <a:pt x="94" y="0"/>
                      <a:pt x="133" y="21"/>
                      <a:pt x="144" y="58"/>
                    </a:cubicBezTo>
                    <a:cubicBezTo>
                      <a:pt x="155" y="94"/>
                      <a:pt x="135" y="133"/>
                      <a:pt x="98" y="14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914112"/>
                <a:endParaRPr lang="zh-CN" altLang="en-US" sz="160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grpSp>
      </p:grpSp>
      <p:sp>
        <p:nvSpPr>
          <p:cNvPr id="185" name="文本框 184"/>
          <p:cNvSpPr txBox="1"/>
          <p:nvPr/>
        </p:nvSpPr>
        <p:spPr>
          <a:xfrm>
            <a:off x="3268100" y="1836184"/>
            <a:ext cx="2202010" cy="437043"/>
          </a:xfrm>
          <a:prstGeom prst="rect">
            <a:avLst/>
          </a:prstGeom>
          <a:noFill/>
        </p:spPr>
        <p:txBody>
          <a:bodyPr wrap="square" rtlCol="0">
            <a:spAutoFit/>
          </a:bodyPr>
          <a:lstStyle/>
          <a:p>
            <a:pPr defTabSz="914112"/>
            <a:r>
              <a:rPr lang="zh-CN" altLang="en-US" sz="1120" b="1" dirty="0">
                <a:solidFill>
                  <a:srgbClr val="1D1D1A"/>
                </a:solidFill>
                <a:latin typeface="Calibri" panose="020F0502020204030204" pitchFamily="34" charset="0"/>
                <a:ea typeface="Microsoft YaHei" panose="020B0503020204020204" pitchFamily="34" charset="-122"/>
                <a:cs typeface="Calibri" panose="020F0502020204030204" pitchFamily="34" charset="0"/>
              </a:rPr>
              <a:t>Compatibility and performance are not </a:t>
            </a:r>
            <a:r>
              <a:rPr lang="zh-CN" altLang="en-US" sz="1120" b="1" dirty="0" smtClean="0">
                <a:solidFill>
                  <a:srgbClr val="1D1D1A"/>
                </a:solidFill>
                <a:latin typeface="Calibri" panose="020F0502020204030204" pitchFamily="34" charset="0"/>
                <a:ea typeface="Microsoft YaHei" panose="020B0503020204020204" pitchFamily="34" charset="-122"/>
                <a:cs typeface="Calibri" panose="020F0502020204030204" pitchFamily="34" charset="0"/>
              </a:rPr>
              <a:t>satisfied</a:t>
            </a:r>
            <a:endParaRPr lang="zh-CN" altLang="en-US" sz="1120" b="1" dirty="0">
              <a:solidFill>
                <a:srgbClr val="1D1D1A"/>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186" name="矩形 185"/>
          <p:cNvSpPr/>
          <p:nvPr/>
        </p:nvSpPr>
        <p:spPr>
          <a:xfrm>
            <a:off x="8027853" y="1340380"/>
            <a:ext cx="2742643" cy="461104"/>
          </a:xfrm>
          <a:prstGeom prst="rect">
            <a:avLst/>
          </a:prstGeom>
          <a:solidFill>
            <a:srgbClr val="9EDBE9"/>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980" kern="0">
                <a:solidFill>
                  <a:srgbClr val="666666"/>
                </a:solidFill>
                <a:latin typeface="Calibri" panose="020F0502020204030204" pitchFamily="34" charset="0"/>
                <a:ea typeface="微软雅黑" panose="020B0503020204020204" pitchFamily="34" charset="-122"/>
                <a:cs typeface="Calibri" panose="020F0502020204030204" pitchFamily="34" charset="0"/>
              </a:rPr>
              <a:t>Application</a:t>
            </a:r>
          </a:p>
        </p:txBody>
      </p:sp>
      <p:sp>
        <p:nvSpPr>
          <p:cNvPr id="187" name="矩形 186"/>
          <p:cNvSpPr/>
          <p:nvPr/>
        </p:nvSpPr>
        <p:spPr>
          <a:xfrm>
            <a:off x="8011324" y="2296184"/>
            <a:ext cx="2788983" cy="120894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defRPr/>
            </a:pPr>
            <a:r>
              <a:rPr lang="en-US" altLang="zh-CN" sz="840" b="1" kern="0" dirty="0" smtClean="0">
                <a:solidFill>
                  <a:srgbClr val="C7000A"/>
                </a:solidFill>
                <a:latin typeface="Calibri" panose="020F0502020204030204" pitchFamily="34" charset="0"/>
                <a:ea typeface="微软雅黑" panose="020B0503020204020204" pitchFamily="34" charset="-122"/>
                <a:cs typeface="Calibri" panose="020F0502020204030204" pitchFamily="34" charset="0"/>
              </a:rPr>
              <a:t>openLooKeng</a:t>
            </a:r>
            <a:endParaRPr lang="zh-CN" altLang="en-US" sz="1050" b="1" kern="0" dirty="0">
              <a:solidFill>
                <a:srgbClr val="C7000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88" name="矩形 187"/>
          <p:cNvSpPr/>
          <p:nvPr/>
        </p:nvSpPr>
        <p:spPr>
          <a:xfrm>
            <a:off x="8250182" y="2556143"/>
            <a:ext cx="2437289" cy="360880"/>
          </a:xfrm>
          <a:prstGeom prst="rect">
            <a:avLst/>
          </a:prstGeom>
          <a:solidFill>
            <a:srgbClr val="FFC000"/>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840" kern="0">
                <a:solidFill>
                  <a:srgbClr val="1D1D1A"/>
                </a:solidFill>
                <a:latin typeface="Calibri" panose="020F0502020204030204" pitchFamily="34" charset="0"/>
                <a:ea typeface="微软雅黑" panose="020B0503020204020204" pitchFamily="34" charset="-122"/>
                <a:cs typeface="Calibri" panose="020F0502020204030204" pitchFamily="34" charset="0"/>
              </a:rPr>
              <a:t>ANSI SQL Unified Interface</a:t>
            </a:r>
          </a:p>
        </p:txBody>
      </p:sp>
      <p:sp>
        <p:nvSpPr>
          <p:cNvPr id="189" name="矩形 188"/>
          <p:cNvSpPr/>
          <p:nvPr/>
        </p:nvSpPr>
        <p:spPr>
          <a:xfrm>
            <a:off x="8250182" y="2974909"/>
            <a:ext cx="2437289" cy="464057"/>
          </a:xfrm>
          <a:prstGeom prst="rect">
            <a:avLst/>
          </a:prstGeom>
          <a:solidFill>
            <a:srgbClr val="FFC000"/>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840" kern="0">
                <a:solidFill>
                  <a:srgbClr val="1D1D1A"/>
                </a:solidFill>
                <a:latin typeface="Calibri" panose="020F0502020204030204" pitchFamily="34" charset="0"/>
                <a:ea typeface="微软雅黑" panose="020B0503020204020204" pitchFamily="34" charset="-122"/>
                <a:cs typeface="Calibri" panose="020F0502020204030204" pitchFamily="34" charset="0"/>
              </a:rPr>
              <a:t>High-performance MPP analysis engine</a:t>
            </a:r>
          </a:p>
        </p:txBody>
      </p:sp>
      <p:sp>
        <p:nvSpPr>
          <p:cNvPr id="190" name="矩形 189"/>
          <p:cNvSpPr/>
          <p:nvPr/>
        </p:nvSpPr>
        <p:spPr>
          <a:xfrm>
            <a:off x="8026410" y="3953899"/>
            <a:ext cx="2788983" cy="375729"/>
          </a:xfrm>
          <a:prstGeom prst="rect">
            <a:avLst/>
          </a:prstGeom>
          <a:solidFill>
            <a:srgbClr val="FFFFFF">
              <a:lumMod val="75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en-US" altLang="zh-CN" sz="84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rPr>
              <a:t>HDFS</a:t>
            </a:r>
            <a:endParaRPr kumimoji="0" lang="zh-CN" altLang="en-US" sz="1200" b="0" i="0" u="none" strike="noStrike" kern="0" cap="none" spc="0" normalizeH="0" baseline="0" noProof="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91" name="上下箭头 190"/>
          <p:cNvSpPr/>
          <p:nvPr/>
        </p:nvSpPr>
        <p:spPr>
          <a:xfrm>
            <a:off x="9302682" y="1822361"/>
            <a:ext cx="332287" cy="591525"/>
          </a:xfrm>
          <a:prstGeom prst="upDownArrow">
            <a:avLst>
              <a:gd name="adj1" fmla="val 42000"/>
              <a:gd name="adj2" fmla="val 50000"/>
            </a:avLst>
          </a:prstGeom>
          <a:solidFill>
            <a:srgbClr val="0070C0"/>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192" name="上下箭头 191"/>
          <p:cNvSpPr/>
          <p:nvPr/>
        </p:nvSpPr>
        <p:spPr>
          <a:xfrm>
            <a:off x="5294470" y="1805484"/>
            <a:ext cx="332287" cy="492472"/>
          </a:xfrm>
          <a:prstGeom prst="upDownArrow">
            <a:avLst>
              <a:gd name="adj1" fmla="val 42000"/>
              <a:gd name="adj2" fmla="val 50000"/>
            </a:avLst>
          </a:prstGeom>
          <a:solidFill>
            <a:srgbClr val="0070C0"/>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193" name="上下箭头 192"/>
          <p:cNvSpPr/>
          <p:nvPr/>
        </p:nvSpPr>
        <p:spPr>
          <a:xfrm>
            <a:off x="9277928" y="3514682"/>
            <a:ext cx="332287" cy="432806"/>
          </a:xfrm>
          <a:prstGeom prst="upDownArrow">
            <a:avLst>
              <a:gd name="adj1" fmla="val 42000"/>
              <a:gd name="adj2" fmla="val 50000"/>
            </a:avLst>
          </a:prstGeom>
          <a:solidFill>
            <a:srgbClr val="0070C0"/>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194" name="右箭头 193"/>
          <p:cNvSpPr/>
          <p:nvPr/>
        </p:nvSpPr>
        <p:spPr>
          <a:xfrm>
            <a:off x="7519336" y="2936801"/>
            <a:ext cx="507074" cy="32011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197" name="右箭头 196"/>
          <p:cNvSpPr/>
          <p:nvPr/>
        </p:nvSpPr>
        <p:spPr>
          <a:xfrm>
            <a:off x="5821907" y="3151996"/>
            <a:ext cx="591366" cy="493934"/>
          </a:xfrm>
          <a:prstGeom prst="rightArrow">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en-US" sz="1600" kern="0">
              <a:solidFill>
                <a:prstClr val="white"/>
              </a:solidFill>
              <a:latin typeface="Calibri" panose="020F0502020204030204" pitchFamily="34" charset="0"/>
              <a:ea typeface="华文细黑"/>
              <a:cs typeface="Calibri" panose="020F0502020204030204" pitchFamily="34" charset="0"/>
            </a:endParaRPr>
          </a:p>
        </p:txBody>
      </p:sp>
      <p:sp>
        <p:nvSpPr>
          <p:cNvPr id="200" name="矩形 199"/>
          <p:cNvSpPr/>
          <p:nvPr/>
        </p:nvSpPr>
        <p:spPr>
          <a:xfrm>
            <a:off x="2654608" y="3077485"/>
            <a:ext cx="961019" cy="427219"/>
          </a:xfrm>
          <a:prstGeom prst="rect">
            <a:avLst/>
          </a:prstGeom>
          <a:solidFill>
            <a:srgbClr val="EBEBEB"/>
          </a:solidFill>
          <a:ln w="19050" cap="flat" cmpd="sng" algn="ctr">
            <a:solidFill>
              <a:srgbClr val="666666">
                <a:lumMod val="60000"/>
                <a:lumOff val="40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r>
              <a:rPr kumimoji="0" lang="en-US" altLang="zh-CN" sz="980" b="1" i="0" u="none" strike="noStrike" kern="0" cap="none" spc="0" normalizeH="0" baseline="0" noProof="0" smtClean="0">
                <a:ln>
                  <a:noFill/>
                </a:ln>
                <a:solidFill>
                  <a:srgbClr val="666666">
                    <a:lumMod val="50000"/>
                  </a:srgbClr>
                </a:solidFill>
                <a:effectLst/>
                <a:uLnTx/>
                <a:uFillTx/>
                <a:latin typeface="Calibri" panose="020F0502020204030204" pitchFamily="34" charset="0"/>
                <a:ea typeface="微软雅黑" panose="020B0503020204020204" pitchFamily="34" charset="-122"/>
                <a:cs typeface="Calibri" panose="020F0502020204030204" pitchFamily="34" charset="0"/>
              </a:rPr>
              <a:t>HBase</a:t>
            </a:r>
            <a:endParaRPr kumimoji="0" lang="zh-CN" altLang="en-US" sz="1400" b="1" i="0" u="none" strike="noStrike" kern="0" cap="none" spc="0" normalizeH="0" baseline="0" noProof="0" smtClean="0">
              <a:ln>
                <a:noFill/>
              </a:ln>
              <a:solidFill>
                <a:srgbClr val="666666">
                  <a:lumMod val="50000"/>
                </a:srgbClr>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201" name="矩形 200"/>
          <p:cNvSpPr/>
          <p:nvPr/>
        </p:nvSpPr>
        <p:spPr>
          <a:xfrm>
            <a:off x="2654608" y="3582998"/>
            <a:ext cx="961019" cy="427219"/>
          </a:xfrm>
          <a:prstGeom prst="rect">
            <a:avLst/>
          </a:prstGeom>
          <a:solidFill>
            <a:srgbClr val="EBEBEB"/>
          </a:solidFill>
          <a:ln w="19050" cap="flat" cmpd="sng" algn="ctr">
            <a:solidFill>
              <a:srgbClr val="666666">
                <a:lumMod val="60000"/>
                <a:lumOff val="40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r>
              <a:rPr kumimoji="0" lang="en-US" altLang="zh-CN" sz="980" b="1" i="0" u="none" strike="noStrike" kern="0" cap="none" spc="0" normalizeH="0" baseline="0" noProof="0" smtClean="0">
                <a:ln>
                  <a:noFill/>
                </a:ln>
                <a:solidFill>
                  <a:srgbClr val="666666">
                    <a:lumMod val="50000"/>
                  </a:srgbClr>
                </a:solidFill>
                <a:effectLst/>
                <a:uLnTx/>
                <a:uFillTx/>
                <a:latin typeface="Calibri" panose="020F0502020204030204" pitchFamily="34" charset="0"/>
                <a:ea typeface="微软雅黑" panose="020B0503020204020204" pitchFamily="34" charset="-122"/>
                <a:cs typeface="Calibri" panose="020F0502020204030204" pitchFamily="34" charset="0"/>
              </a:rPr>
              <a:t>......</a:t>
            </a:r>
            <a:endParaRPr kumimoji="0" lang="zh-CN" altLang="en-US" sz="1400" b="1" i="0" u="none" strike="noStrike" kern="0" cap="none" spc="0" normalizeH="0" baseline="0" noProof="0" smtClean="0">
              <a:ln>
                <a:noFill/>
              </a:ln>
              <a:solidFill>
                <a:srgbClr val="666666">
                  <a:lumMod val="50000"/>
                </a:srgbClr>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203" name="矩形 202"/>
          <p:cNvSpPr/>
          <p:nvPr/>
        </p:nvSpPr>
        <p:spPr>
          <a:xfrm>
            <a:off x="1392716" y="2458263"/>
            <a:ext cx="695951" cy="1906905"/>
          </a:xfrm>
          <a:prstGeom prst="rect">
            <a:avLst/>
          </a:prstGeom>
        </p:spPr>
        <p:txBody>
          <a:bodyPr wrap="square">
            <a:spAutoFit/>
          </a:bodyPr>
          <a:lstStyle/>
          <a:p>
            <a:pPr algn="ctr" defTabSz="914112" hangingPunct="0"/>
            <a:r>
              <a:rPr lang="zh-CN" altLang="en-US" sz="7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rPr>
              <a:t>production trading system</a:t>
            </a:r>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r>
              <a:rPr lang="en-US" altLang="zh-CN" sz="7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rPr>
              <a:t>APP application</a:t>
            </a:r>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r>
              <a:rPr lang="zh-CN" altLang="en-US" sz="7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rPr>
              <a:t>Service database</a:t>
            </a:r>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a:p>
            <a:pPr algn="ctr" defTabSz="914112" hangingPunct="0"/>
            <a:endParaRPr lang="en-US" altLang="zh-CN" sz="1000" b="1" kern="0">
              <a:solidFill>
                <a:srgbClr val="FFFFFF"/>
              </a:solidFill>
              <a:latin typeface="Calibri" panose="020F0502020204030204" pitchFamily="34" charset="0"/>
              <a:ea typeface="微软雅黑" panose="020B0503020204020204" pitchFamily="34" charset="-122"/>
              <a:cs typeface="Calibri" panose="020F0502020204030204" pitchFamily="34" charset="0"/>
              <a:sym typeface="FZLanTingHei-R-GBK"/>
            </a:endParaRPr>
          </a:p>
        </p:txBody>
      </p:sp>
    </p:spTree>
    <p:extLst>
      <p:ext uri="{BB962C8B-B14F-4D97-AF65-F5344CB8AC3E}">
        <p14:creationId xmlns:p14="http://schemas.microsoft.com/office/powerpoint/2010/main" val="3518410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38213" y="791886"/>
            <a:ext cx="9930207" cy="480131"/>
          </a:xfrm>
        </p:spPr>
        <p:txBody>
          <a:bodyPr/>
          <a:lstStyle/>
          <a:p>
            <a:r>
              <a:rPr lang="en-US" altLang="zh-CN" dirty="0"/>
              <a:t>High availability: rock-solid "database" </a:t>
            </a:r>
            <a:r>
              <a:rPr lang="en-US" altLang="zh-CN" dirty="0" smtClean="0"/>
              <a:t>experience</a:t>
            </a:r>
            <a:endParaRPr lang="en-US" altLang="zh-CN" dirty="0"/>
          </a:p>
        </p:txBody>
      </p:sp>
      <p:sp>
        <p:nvSpPr>
          <p:cNvPr id="40" name="矩形 39"/>
          <p:cNvSpPr/>
          <p:nvPr/>
        </p:nvSpPr>
        <p:spPr>
          <a:xfrm>
            <a:off x="2935373" y="1272017"/>
            <a:ext cx="2807692" cy="286104"/>
          </a:xfrm>
          <a:prstGeom prst="rect">
            <a:avLst/>
          </a:prstGeom>
          <a:noFill/>
          <a:ln>
            <a:noFill/>
          </a:ln>
        </p:spPr>
        <p:txBody>
          <a:bodyPr wrap="none">
            <a:spAutoFit/>
          </a:bodyPr>
          <a:lstStyle/>
          <a:p>
            <a:pPr defTabSz="914112"/>
            <a:r>
              <a:rPr lang="zh-CN" altLang="en-US" sz="1259" b="1">
                <a:solidFill>
                  <a:srgbClr val="1D1D1A"/>
                </a:solidFill>
                <a:latin typeface="Calibri" panose="020F0502020204030204" pitchFamily="34" charset="0"/>
                <a:ea typeface="等线" panose="02010600030101010101" pitchFamily="2" charset="-122"/>
                <a:cs typeface="Calibri" panose="020F0502020204030204" pitchFamily="34" charset="0"/>
              </a:rPr>
              <a:t>Common Faults in the Big Data Domain</a:t>
            </a:r>
            <a:endParaRPr lang="en-US" altLang="zh-CN" sz="1799" b="1">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50" name="矩形 49"/>
          <p:cNvSpPr/>
          <p:nvPr/>
        </p:nvSpPr>
        <p:spPr>
          <a:xfrm>
            <a:off x="8282062" y="1272017"/>
            <a:ext cx="2866222" cy="283641"/>
          </a:xfrm>
          <a:prstGeom prst="rect">
            <a:avLst/>
          </a:prstGeom>
          <a:noFill/>
        </p:spPr>
        <p:txBody>
          <a:bodyPr wrap="none">
            <a:spAutoFit/>
          </a:bodyPr>
          <a:lstStyle/>
          <a:p>
            <a:pPr defTabSz="914112"/>
            <a:r>
              <a:rPr lang="en-US" altLang="zh-CN" sz="1259"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OpenLooKeng High Reliability Assurance</a:t>
            </a:r>
            <a:endParaRPr lang="zh-CN" altLang="en-US" sz="1799"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9" name="矩形 28"/>
          <p:cNvSpPr/>
          <p:nvPr/>
        </p:nvSpPr>
        <p:spPr>
          <a:xfrm>
            <a:off x="7806052" y="1639631"/>
            <a:ext cx="3818242" cy="4239092"/>
          </a:xfrm>
          <a:prstGeom prst="rect">
            <a:avLst/>
          </a:prstGeom>
          <a:solidFill>
            <a:srgbClr val="92D050"/>
          </a:solidFill>
          <a:ln w="12700" cap="flat" cmpd="sng" algn="ctr">
            <a:solidFill>
              <a:srgbClr val="ED6D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30" name="矩形 29"/>
          <p:cNvSpPr/>
          <p:nvPr/>
        </p:nvSpPr>
        <p:spPr>
          <a:xfrm>
            <a:off x="612304" y="1641221"/>
            <a:ext cx="3612718" cy="4237502"/>
          </a:xfrm>
          <a:prstGeom prst="rect">
            <a:avLst/>
          </a:prstGeom>
          <a:solidFill>
            <a:srgbClr val="DCE6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31" name="矩形 30"/>
          <p:cNvSpPr/>
          <p:nvPr/>
        </p:nvSpPr>
        <p:spPr>
          <a:xfrm>
            <a:off x="4350190" y="1639631"/>
            <a:ext cx="3267660" cy="4239092"/>
          </a:xfrm>
          <a:prstGeom prst="rect">
            <a:avLst/>
          </a:prstGeom>
          <a:solidFill>
            <a:srgbClr val="DCE6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grpSp>
        <p:nvGrpSpPr>
          <p:cNvPr id="32" name="组合 31"/>
          <p:cNvGrpSpPr/>
          <p:nvPr/>
        </p:nvGrpSpPr>
        <p:grpSpPr>
          <a:xfrm>
            <a:off x="712006" y="4004931"/>
            <a:ext cx="3436585" cy="1792020"/>
            <a:chOff x="4616043" y="886062"/>
            <a:chExt cx="3459840" cy="1655841"/>
          </a:xfrm>
        </p:grpSpPr>
        <p:sp>
          <p:nvSpPr>
            <p:cNvPr id="33" name="圆角矩形 32"/>
            <p:cNvSpPr/>
            <p:nvPr/>
          </p:nvSpPr>
          <p:spPr>
            <a:xfrm>
              <a:off x="4617770" y="1409282"/>
              <a:ext cx="3456384" cy="1132621"/>
            </a:xfrm>
            <a:prstGeom prst="roundRect">
              <a:avLst>
                <a:gd name="adj" fmla="val 1367"/>
              </a:avLst>
            </a:prstGeom>
            <a:noFill/>
            <a:ln w="12700" cap="flat" cmpd="sng" algn="ctr">
              <a:solidFill>
                <a:srgbClr val="666666">
                  <a:lumMod val="95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799" b="0" i="0" u="none" strike="noStrike" kern="0" cap="none" spc="0" normalizeH="0" baseline="0" noProof="0" smtClean="0">
                <a:ln>
                  <a:noFill/>
                </a:ln>
                <a:solidFill>
                  <a:prstClr val="white"/>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34" name="TextBox 16"/>
            <p:cNvSpPr txBox="1"/>
            <p:nvPr/>
          </p:nvSpPr>
          <p:spPr>
            <a:xfrm>
              <a:off x="4616043" y="886062"/>
              <a:ext cx="3459840" cy="494835"/>
            </a:xfrm>
            <a:prstGeom prst="rect">
              <a:avLst/>
            </a:prstGeom>
            <a:solidFill>
              <a:srgbClr val="DDDDDD"/>
            </a:solidFill>
          </p:spPr>
          <p:txBody>
            <a:bodyPr wrap="square" rtlCol="0">
              <a:spAutoFit/>
            </a:bodyPr>
            <a:lstStyle/>
            <a:p>
              <a:pPr marL="0" marR="0" lvl="0" indent="0" algn="ctr" defTabSz="1218540" eaLnBrk="1" fontAlgn="auto" latinLnBrk="0" hangingPunct="1">
                <a:lnSpc>
                  <a:spcPct val="100000"/>
                </a:lnSpc>
                <a:spcBef>
                  <a:spcPct val="0"/>
                </a:spcBef>
                <a:spcAft>
                  <a:spcPct val="0"/>
                </a:spcAft>
                <a:buClrTx/>
                <a:buSzTx/>
                <a:buFontTx/>
                <a:buNone/>
                <a:defRPr/>
              </a:pPr>
              <a:r>
                <a:rPr kumimoji="0" lang="zh-CN" altLang="en-US" sz="96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Big data analysis requires in-depth call of component stacks, which has a long call chain and many dependent components, making service performance difficult to ensure.</a:t>
              </a:r>
            </a:p>
          </p:txBody>
        </p:sp>
        <p:pic>
          <p:nvPicPr>
            <p:cNvPr id="35" name="图片 34"/>
            <p:cNvPicPr>
              <a:picLocks noChangeAspect="1"/>
            </p:cNvPicPr>
            <p:nvPr/>
          </p:nvPicPr>
          <p:blipFill>
            <a:blip r:embed="rId2"/>
            <a:stretch>
              <a:fillRect/>
            </a:stretch>
          </p:blipFill>
          <p:spPr>
            <a:xfrm>
              <a:off x="5141542" y="1416839"/>
              <a:ext cx="2408840" cy="1046324"/>
            </a:xfrm>
            <a:prstGeom prst="rect">
              <a:avLst/>
            </a:prstGeom>
          </p:spPr>
        </p:pic>
      </p:grpSp>
      <p:grpSp>
        <p:nvGrpSpPr>
          <p:cNvPr id="36" name="组合 35"/>
          <p:cNvGrpSpPr/>
          <p:nvPr/>
        </p:nvGrpSpPr>
        <p:grpSpPr>
          <a:xfrm>
            <a:off x="683768" y="1922384"/>
            <a:ext cx="3465238" cy="1887423"/>
            <a:chOff x="-1709" y="3746937"/>
            <a:chExt cx="3422083" cy="1709951"/>
          </a:xfrm>
        </p:grpSpPr>
        <p:pic>
          <p:nvPicPr>
            <p:cNvPr id="37" name="Picture 14" descr="C:\Users\l00405377\AppData\Roaming\eSpace_Desktop\UserData\l00405377\imagefiles\8617D974-5FE6-4DA9-BDBD-1A406FE8D99C.png"/>
            <p:cNvPicPr>
              <a:picLocks noChangeAspect="1" noChangeArrowheads="1"/>
            </p:cNvPicPr>
            <p:nvPr/>
          </p:nvPicPr>
          <p:blipFill>
            <a:blip r:embed="rId3"/>
            <a:stretch>
              <a:fillRect/>
            </a:stretch>
          </p:blipFill>
          <p:spPr bwMode="auto">
            <a:xfrm>
              <a:off x="526513" y="4293415"/>
              <a:ext cx="2350110" cy="1055349"/>
            </a:xfrm>
            <a:prstGeom prst="rect">
              <a:avLst/>
            </a:prstGeom>
            <a:noFill/>
          </p:spPr>
        </p:pic>
        <p:sp>
          <p:nvSpPr>
            <p:cNvPr id="38" name="TextBox 20"/>
            <p:cNvSpPr txBox="1"/>
            <p:nvPr/>
          </p:nvSpPr>
          <p:spPr>
            <a:xfrm>
              <a:off x="-1709" y="3746937"/>
              <a:ext cx="3422083" cy="551748"/>
            </a:xfrm>
            <a:prstGeom prst="rect">
              <a:avLst/>
            </a:prstGeom>
            <a:solidFill>
              <a:srgbClr val="DDDDDD"/>
            </a:solidFill>
          </p:spPr>
          <p:txBody>
            <a:bodyPr wrap="square" rtlCol="0">
              <a:spAutoFit/>
            </a:bodyPr>
            <a:lstStyle/>
            <a:p>
              <a:pPr marL="0" marR="0" lvl="0" indent="0" algn="ctr" defTabSz="1218540" eaLnBrk="1" fontAlgn="auto" latinLnBrk="0" hangingPunct="1">
                <a:lnSpc>
                  <a:spcPct val="100000"/>
                </a:lnSpc>
                <a:spcBef>
                  <a:spcPct val="0"/>
                </a:spcBef>
                <a:spcAft>
                  <a:spcPct val="0"/>
                </a:spcAft>
                <a:buClrTx/>
                <a:buSzTx/>
                <a:buFontTx/>
                <a:buNone/>
                <a:defRPr/>
              </a:pPr>
              <a:r>
                <a:rPr kumimoji="0" lang="zh-CN" altLang="en-US" sz="1119"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Limited resources cannot ensure the stability of ultra-large query scenarios, affecting service stability. Resources need to be scaled horizontally and quickly.</a:t>
              </a:r>
            </a:p>
          </p:txBody>
        </p:sp>
        <p:sp>
          <p:nvSpPr>
            <p:cNvPr id="39" name="圆角矩形 38"/>
            <p:cNvSpPr/>
            <p:nvPr/>
          </p:nvSpPr>
          <p:spPr>
            <a:xfrm>
              <a:off x="6384" y="4255962"/>
              <a:ext cx="3412281" cy="1200926"/>
            </a:xfrm>
            <a:prstGeom prst="roundRect">
              <a:avLst>
                <a:gd name="adj" fmla="val 1367"/>
              </a:avLst>
            </a:prstGeom>
            <a:noFill/>
            <a:ln w="12700" cap="flat" cmpd="sng" algn="ctr">
              <a:solidFill>
                <a:srgbClr val="666666">
                  <a:lumMod val="95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zh-CN" altLang="en-US" sz="1799" b="0" i="0" u="none" strike="noStrike" kern="0" cap="none" spc="0" normalizeH="0" baseline="0" noProof="0" smtClean="0">
                <a:ln>
                  <a:noFill/>
                </a:ln>
                <a:solidFill>
                  <a:prstClr val="white"/>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grpSp>
      <p:sp>
        <p:nvSpPr>
          <p:cNvPr id="41" name="圆角矩形 40"/>
          <p:cNvSpPr/>
          <p:nvPr/>
        </p:nvSpPr>
        <p:spPr>
          <a:xfrm>
            <a:off x="4442092" y="2043128"/>
            <a:ext cx="3055111" cy="626508"/>
          </a:xfrm>
          <a:prstGeom prst="roundRect">
            <a:avLst>
              <a:gd name="adj" fmla="val 610"/>
            </a:avLst>
          </a:prstGeom>
          <a:solidFill>
            <a:srgbClr val="DDDDDD"/>
          </a:solidFill>
          <a:ln w="12700" cap="flat" cmpd="sng" algn="ctr">
            <a:solidFill>
              <a:srgbClr val="666666">
                <a:lumMod val="95000"/>
              </a:srgbClr>
            </a:solidFill>
            <a:prstDash val="solid"/>
            <a:miter lim="800000"/>
          </a:ln>
          <a:effectLst/>
        </p:spPr>
        <p:txBody>
          <a:bodyPr rtlCol="0" anchor="ctr"/>
          <a:lstStyle/>
          <a:p>
            <a:pPr marL="0" marR="0" lvl="0" indent="0" defTabSz="914112" eaLnBrk="1" fontAlgn="auto" latinLnBrk="0" hangingPunct="1">
              <a:lnSpc>
                <a:spcPct val="100000"/>
              </a:lnSpc>
              <a:spcBef>
                <a:spcPct val="0"/>
              </a:spcBef>
              <a:spcAft>
                <a:spcPct val="0"/>
              </a:spcAft>
              <a:buClrTx/>
              <a:buSzTx/>
              <a:buFontTx/>
              <a:buNone/>
              <a:defRPr/>
            </a:pPr>
            <a:r>
              <a:rPr kumimoji="0" lang="zh-CN" altLang="en-US" sz="979" b="1"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User behavior:</a:t>
            </a:r>
            <a:endParaRPr kumimoji="0" lang="en-US" altLang="zh-CN" sz="1399" b="1"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a:p>
            <a:pPr marL="171450" marR="0" lvl="0" indent="-171450"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96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Nonstandard SQL code submission causes insufficient resources.</a:t>
            </a:r>
            <a:endParaRPr kumimoji="0" lang="zh-CN" altLang="en-US" sz="120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42" name="圆角矩形 41"/>
          <p:cNvSpPr/>
          <p:nvPr/>
        </p:nvSpPr>
        <p:spPr>
          <a:xfrm>
            <a:off x="4443816" y="2997284"/>
            <a:ext cx="3055112" cy="945314"/>
          </a:xfrm>
          <a:prstGeom prst="roundRect">
            <a:avLst>
              <a:gd name="adj" fmla="val 610"/>
            </a:avLst>
          </a:prstGeom>
          <a:solidFill>
            <a:srgbClr val="DDDDDD"/>
          </a:solidFill>
          <a:ln w="12700" cap="flat" cmpd="sng" algn="ctr">
            <a:solidFill>
              <a:srgbClr val="666666">
                <a:lumMod val="95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r>
              <a:rPr kumimoji="0" lang="zh-CN" altLang="en-US" sz="1119" b="1"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Insufficient cluster computing resources for a large number of concurrent tasks:</a:t>
            </a:r>
            <a:endParaRPr kumimoji="0" lang="en-US" altLang="zh-CN" sz="1399" b="1"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a:p>
            <a:pPr marL="285636" marR="0" lvl="1" indent="-285636" defTabSz="914112" eaLnBrk="1" fontAlgn="auto" latinLnBrk="0" hangingPunct="1">
              <a:lnSpc>
                <a:spcPct val="150000"/>
              </a:lnSpc>
              <a:spcBef>
                <a:spcPct val="0"/>
              </a:spcBef>
              <a:spcAft>
                <a:spcPct val="0"/>
              </a:spcAft>
              <a:buClrTx/>
              <a:buSzTx/>
              <a:buFont typeface="Arial" panose="020B0604020202020204" pitchFamily="34" charset="0"/>
              <a:buChar char="•"/>
              <a:defRPr/>
            </a:pPr>
            <a:r>
              <a:rPr kumimoji="0" lang="zh-CN" altLang="en-US" sz="84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Exceeded the query memory limit of a single node.</a:t>
            </a:r>
            <a:endParaRPr kumimoji="0" lang="en-US" altLang="zh-CN" sz="120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a:p>
            <a:pPr marL="285636" marR="0" lvl="1" indent="-285636" defTabSz="914112" eaLnBrk="1" fontAlgn="auto" latinLnBrk="0" hangingPunct="1">
              <a:lnSpc>
                <a:spcPct val="150000"/>
              </a:lnSpc>
              <a:spcBef>
                <a:spcPct val="0"/>
              </a:spcBef>
              <a:spcAft>
                <a:spcPct val="0"/>
              </a:spcAft>
              <a:buClrTx/>
              <a:buSzTx/>
              <a:buFont typeface="Arial" panose="020B0604020202020204" pitchFamily="34" charset="0"/>
              <a:buChar char="•"/>
              <a:defRPr/>
            </a:pPr>
            <a:r>
              <a:rPr kumimoji="0" lang="zh-CN" altLang="en-US" sz="84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Cluster Query Memory Limit Exceeded</a:t>
            </a:r>
            <a:endParaRPr kumimoji="0" lang="zh-CN" altLang="en-US" sz="240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43" name="圆角矩形 42"/>
          <p:cNvSpPr/>
          <p:nvPr/>
        </p:nvSpPr>
        <p:spPr>
          <a:xfrm>
            <a:off x="4427973" y="4245280"/>
            <a:ext cx="3055111" cy="1302675"/>
          </a:xfrm>
          <a:prstGeom prst="roundRect">
            <a:avLst>
              <a:gd name="adj" fmla="val 610"/>
            </a:avLst>
          </a:prstGeom>
          <a:solidFill>
            <a:srgbClr val="DDDDDD"/>
          </a:solidFill>
          <a:ln w="12700" cap="flat" cmpd="sng" algn="ctr">
            <a:solidFill>
              <a:srgbClr val="666666">
                <a:lumMod val="95000"/>
              </a:srgbClr>
            </a:solidFill>
            <a:prstDash val="solid"/>
            <a:miter lim="800000"/>
          </a:ln>
          <a:effectLst/>
        </p:spPr>
        <p:txBody>
          <a:bodyPr rtlCol="0" anchor="ctr"/>
          <a:lstStyle/>
          <a:p>
            <a:pPr marL="0" marR="0" lvl="0" indent="0" defTabSz="914112" eaLnBrk="1" fontAlgn="auto" latinLnBrk="0" hangingPunct="1">
              <a:lnSpc>
                <a:spcPct val="100000"/>
              </a:lnSpc>
              <a:spcBef>
                <a:spcPct val="0"/>
              </a:spcBef>
              <a:spcAft>
                <a:spcPct val="0"/>
              </a:spcAft>
              <a:buClrTx/>
              <a:buSzTx/>
              <a:buFontTx/>
              <a:buNone/>
              <a:defRPr/>
            </a:pPr>
            <a:r>
              <a:rPr kumimoji="0" lang="zh-CN" altLang="en-US" sz="979" b="1"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Internal exception of the distributed cluster:</a:t>
            </a:r>
            <a:endParaRPr kumimoji="0" lang="en-US" altLang="zh-CN" sz="1399"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a:p>
            <a:pPr marL="285636" marR="0" lvl="1" indent="-285636" defTabSz="914112" eaLnBrk="1" fontAlgn="auto" latinLnBrk="0" hangingPunct="1">
              <a:lnSpc>
                <a:spcPct val="100000"/>
              </a:lnSpc>
              <a:spcBef>
                <a:spcPct val="0"/>
              </a:spcBef>
              <a:spcAft>
                <a:spcPct val="0"/>
              </a:spcAft>
              <a:buClrTx/>
              <a:buSzPct val="83000"/>
              <a:buFont typeface="Arial" panose="020B0604020202020204" pitchFamily="34" charset="0"/>
              <a:buChar char="•"/>
              <a:defRPr/>
            </a:pPr>
            <a:r>
              <a:rPr kumimoji="0" lang="zh-CN" altLang="en-US" sz="84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Management Node Fault</a:t>
            </a:r>
            <a:endParaRPr kumimoji="0" lang="en-US" altLang="zh-CN" sz="120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a:p>
            <a:pPr marL="285636" marR="0" lvl="1" indent="-285636" defTabSz="914112" eaLnBrk="1" fontAlgn="auto" latinLnBrk="0" hangingPunct="1">
              <a:lnSpc>
                <a:spcPct val="100000"/>
              </a:lnSpc>
              <a:spcBef>
                <a:spcPct val="0"/>
              </a:spcBef>
              <a:spcAft>
                <a:spcPct val="0"/>
              </a:spcAft>
              <a:buClrTx/>
              <a:buSzPct val="83000"/>
              <a:buFont typeface="Arial" panose="020B0604020202020204" pitchFamily="34" charset="0"/>
              <a:buChar char="•"/>
              <a:defRPr/>
            </a:pPr>
            <a:r>
              <a:rPr kumimoji="0" lang="zh-CN" altLang="en-US" sz="84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Compute Node Faults</a:t>
            </a:r>
            <a:endParaRPr kumimoji="0" lang="en-US" altLang="zh-CN" sz="120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a:p>
            <a:pPr marL="285636" marR="0" lvl="1" indent="-285636" defTabSz="914112" eaLnBrk="1" fontAlgn="auto" latinLnBrk="0" hangingPunct="1">
              <a:lnSpc>
                <a:spcPct val="100000"/>
              </a:lnSpc>
              <a:spcBef>
                <a:spcPct val="0"/>
              </a:spcBef>
              <a:spcAft>
                <a:spcPct val="0"/>
              </a:spcAft>
              <a:buClrTx/>
              <a:buSzPct val="83000"/>
              <a:buFont typeface="Arial" panose="020B0604020202020204" pitchFamily="34" charset="0"/>
              <a:buChar char="•"/>
              <a:defRPr/>
            </a:pPr>
            <a:r>
              <a:rPr kumimoji="0" lang="zh-CN" altLang="en-US" sz="84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Cluster Network Communication Failure</a:t>
            </a:r>
            <a:endParaRPr kumimoji="0" lang="en-US" altLang="zh-CN" sz="120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a:p>
            <a:pPr marL="285636" marR="0" lvl="1" indent="-285636" defTabSz="914112" eaLnBrk="1" fontAlgn="auto" latinLnBrk="0" hangingPunct="1">
              <a:lnSpc>
                <a:spcPct val="100000"/>
              </a:lnSpc>
              <a:spcBef>
                <a:spcPct val="0"/>
              </a:spcBef>
              <a:spcAft>
                <a:spcPct val="0"/>
              </a:spcAft>
              <a:buClrTx/>
              <a:buSzPct val="83000"/>
              <a:buFont typeface="Arial" panose="020B0604020202020204" pitchFamily="34" charset="0"/>
              <a:buChar char="•"/>
              <a:defRPr/>
            </a:pPr>
            <a:r>
              <a:rPr kumimoji="0" lang="zh-CN" altLang="en-US" sz="84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rPr>
              <a:t>Disk Faults on Cluster Nodes</a:t>
            </a:r>
            <a:endParaRPr kumimoji="0" lang="en-US" altLang="zh-CN" sz="1200" b="0" i="0" u="none" strike="noStrike" kern="0" cap="none" spc="0" normalizeH="0" baseline="0" noProof="0" smtClean="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44" name="圆角矩形 43"/>
          <p:cNvSpPr/>
          <p:nvPr/>
        </p:nvSpPr>
        <p:spPr>
          <a:xfrm>
            <a:off x="8031749" y="4213381"/>
            <a:ext cx="3521377" cy="1633443"/>
          </a:xfrm>
          <a:prstGeom prst="roundRect">
            <a:avLst>
              <a:gd name="adj" fmla="val 610"/>
            </a:avLst>
          </a:prstGeom>
          <a:solidFill>
            <a:srgbClr val="666666">
              <a:lumMod val="20000"/>
              <a:lumOff val="80000"/>
            </a:srgbClr>
          </a:solidFill>
          <a:ln w="12700" cap="flat" cmpd="sng" algn="ctr">
            <a:solidFill>
              <a:srgbClr val="666666">
                <a:lumMod val="95000"/>
              </a:srgbClr>
            </a:solidFill>
            <a:prstDash val="solid"/>
            <a:miter lim="800000"/>
          </a:ln>
          <a:effectLst/>
        </p:spPr>
        <p:txBody>
          <a:bodyPr rtlCol="0" anchor="ctr"/>
          <a:lstStyle/>
          <a:p>
            <a:pPr marL="0" marR="0" lvl="0" indent="0" defTabSz="914112" eaLnBrk="1" fontAlgn="auto" latinLnBrk="0" hangingPunct="1">
              <a:lnSpc>
                <a:spcPct val="100000"/>
              </a:lnSpc>
              <a:spcBef>
                <a:spcPct val="0"/>
              </a:spcBef>
              <a:spcAft>
                <a:spcPct val="0"/>
              </a:spcAft>
              <a:buClrTx/>
              <a:buSzTx/>
              <a:buFontTx/>
              <a:buNone/>
              <a:defRPr/>
            </a:pPr>
            <a:r>
              <a:rPr kumimoji="0" lang="zh-CN" altLang="en-US" sz="1050" b="1" i="0" u="none" strike="noStrike" kern="0" cap="none" spc="0" normalizeH="0" baseline="0" noProof="0" dirty="0" smtClean="0">
                <a:ln>
                  <a:noFill/>
                </a:ln>
                <a:solidFill>
                  <a:srgbClr val="FF0000"/>
                </a:solidFill>
                <a:effectLst/>
                <a:uLnTx/>
                <a:uFillTx/>
                <a:latin typeface="Calibri" panose="020F0502020204030204" pitchFamily="34" charset="0"/>
                <a:ea typeface="微软雅黑" panose="020B0503020204020204" pitchFamily="34" charset="-122"/>
                <a:cs typeface="Calibri" panose="020F0502020204030204" pitchFamily="34" charset="0"/>
              </a:rPr>
              <a:t>Automatic handling of node faults</a:t>
            </a:r>
            <a:endParaRPr kumimoji="0" lang="en-US" altLang="zh-CN" sz="1050" b="1" i="0" u="none" strike="noStrike" kern="0" cap="none" spc="0" normalizeH="0" baseline="0" noProof="0" dirty="0" smtClean="0">
              <a:ln>
                <a:noFill/>
              </a:ln>
              <a:solidFill>
                <a:srgbClr val="FF0000"/>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285750" marR="0" lvl="0" indent="-285750"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Services are unaware of node faults.</a:t>
            </a:r>
            <a:endParaRPr kumimoji="0" lang="en-US" altLang="zh-CN"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285636" marR="0" lvl="0" indent="-285636"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The management node automatically removes frequently faulty compute nodes to avoid the short board effect.</a:t>
            </a:r>
            <a:endParaRPr kumimoji="0" lang="en-US" altLang="zh-CN"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285636" marR="0" lvl="0" indent="-285636"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Storage and computing are separated. The computing node is stateless. The fault of a single node does not affect the new SQL submission.</a:t>
            </a:r>
          </a:p>
          <a:p>
            <a:pPr marL="285636" marR="0" lvl="0" indent="-285636"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The management node supports HA and seamlessly switches over the standby management node.</a:t>
            </a:r>
          </a:p>
        </p:txBody>
      </p:sp>
      <p:sp>
        <p:nvSpPr>
          <p:cNvPr id="45" name="右箭头 44"/>
          <p:cNvSpPr/>
          <p:nvPr/>
        </p:nvSpPr>
        <p:spPr>
          <a:xfrm>
            <a:off x="7523560" y="4749978"/>
            <a:ext cx="508190" cy="293278"/>
          </a:xfrm>
          <a:prstGeom prst="rightArrow">
            <a:avLst/>
          </a:prstGeom>
          <a:solidFill>
            <a:srgbClr val="FF0000"/>
          </a:solidFill>
          <a:ln w="3175" cap="flat" cmpd="sng" algn="ctr">
            <a:solidFill>
              <a:srgbClr val="666666">
                <a:lumMod val="75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en-US" sz="3199" b="0" i="0" u="none" strike="noStrike" kern="0" cap="none" spc="0" normalizeH="0" baseline="0" noProof="0" smtClean="0">
              <a:ln>
                <a:noFill/>
              </a:ln>
              <a:solidFill>
                <a:prstClr val="white"/>
              </a:solidFill>
              <a:effectLst/>
              <a:uLnTx/>
              <a:uFillTx/>
              <a:latin typeface="Calibri" panose="020F0502020204030204" pitchFamily="34" charset="0"/>
              <a:cs typeface="Calibri" panose="020F0502020204030204" pitchFamily="34" charset="0"/>
            </a:endParaRPr>
          </a:p>
        </p:txBody>
      </p:sp>
      <p:sp>
        <p:nvSpPr>
          <p:cNvPr id="46" name="圆角矩形 45"/>
          <p:cNvSpPr/>
          <p:nvPr/>
        </p:nvSpPr>
        <p:spPr>
          <a:xfrm>
            <a:off x="8031749" y="2978968"/>
            <a:ext cx="3521378" cy="1164224"/>
          </a:xfrm>
          <a:prstGeom prst="roundRect">
            <a:avLst>
              <a:gd name="adj" fmla="val 610"/>
            </a:avLst>
          </a:prstGeom>
          <a:solidFill>
            <a:srgbClr val="666666">
              <a:lumMod val="20000"/>
              <a:lumOff val="80000"/>
            </a:srgbClr>
          </a:solidFill>
          <a:ln w="12700" cap="flat" cmpd="sng" algn="ctr">
            <a:solidFill>
              <a:srgbClr val="666666">
                <a:lumMod val="95000"/>
              </a:srgbClr>
            </a:solidFill>
            <a:prstDash val="solid"/>
            <a:miter lim="800000"/>
          </a:ln>
          <a:effectLst/>
        </p:spPr>
        <p:txBody>
          <a:bodyPr rtlCol="0" anchor="ctr"/>
          <a:lstStyle/>
          <a:p>
            <a:pPr marL="0" marR="0" lvl="1" indent="0" defTabSz="914112" eaLnBrk="1" fontAlgn="auto" latinLnBrk="0" hangingPunct="1">
              <a:lnSpc>
                <a:spcPct val="100000"/>
              </a:lnSpc>
              <a:spcBef>
                <a:spcPct val="0"/>
              </a:spcBef>
              <a:spcAft>
                <a:spcPct val="0"/>
              </a:spcAft>
              <a:buClrTx/>
              <a:buSzTx/>
              <a:buFontTx/>
              <a:buNone/>
              <a:defRPr/>
            </a:pPr>
            <a:r>
              <a:rPr kumimoji="0" lang="zh-CN" altLang="en-US" sz="1050" b="1" i="0" u="none" strike="noStrike" kern="0" cap="none" spc="0" normalizeH="0" baseline="0" noProof="0" dirty="0" smtClean="0">
                <a:ln>
                  <a:noFill/>
                </a:ln>
                <a:solidFill>
                  <a:srgbClr val="FF0000"/>
                </a:solidFill>
                <a:effectLst/>
                <a:uLnTx/>
                <a:uFillTx/>
                <a:latin typeface="Calibri" panose="020F0502020204030204" pitchFamily="34" charset="0"/>
                <a:ea typeface="微软雅黑" panose="020B0503020204020204" pitchFamily="34" charset="-122"/>
                <a:cs typeface="Calibri" panose="020F0502020204030204" pitchFamily="34" charset="0"/>
              </a:rPr>
              <a:t>Cluster resource autoscaling</a:t>
            </a:r>
            <a:endParaRPr kumimoji="0" lang="en-US" altLang="zh-CN" sz="1050" b="1" i="0" u="none" strike="noStrike" kern="0" cap="none" spc="0" normalizeH="0" baseline="0" noProof="0" dirty="0" smtClean="0">
              <a:ln>
                <a:noFill/>
              </a:ln>
              <a:solidFill>
                <a:srgbClr val="FF0000"/>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171450" marR="0" lvl="1" indent="-171450"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Storage-computing separation architecture, stateless computing nodes, and on-demand expansion</a:t>
            </a:r>
            <a:endParaRPr kumimoji="0" lang="en-US" altLang="zh-CN"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192080" marR="0" lvl="1" indent="-171450"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Cluster autoscaling based on service load</a:t>
            </a:r>
            <a:endParaRPr kumimoji="0" lang="en-US" altLang="zh-CN"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a:p>
            <a:pPr marL="171450" marR="0" lvl="0" indent="-171450" defTabSz="855550" eaLnBrk="1" fontAlgn="auto" latinLnBrk="0" hangingPunct="1">
              <a:lnSpc>
                <a:spcPct val="100000"/>
              </a:lnSpc>
              <a:spcBef>
                <a:spcPct val="0"/>
              </a:spcBef>
              <a:spcAft>
                <a:spcPct val="0"/>
              </a:spcAft>
              <a:buClrTx/>
              <a:buSzTx/>
              <a:buFont typeface="Arial" panose="020B0604020202020204" pitchFamily="34" charset="0"/>
              <a:buChar char="•"/>
              <a:defRPr/>
            </a:pPr>
            <a:r>
              <a:rPr kumimoji="0" lang="zh-CN" altLang="en-US"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Limit traffic based on the cluster service load. (Maximum memory of a single task, maximum memory allowed by a single node, and time limit for a single query)</a:t>
            </a:r>
            <a:endParaRPr kumimoji="0" lang="en-US" altLang="zh-CN" sz="105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47" name="右箭头 46"/>
          <p:cNvSpPr/>
          <p:nvPr/>
        </p:nvSpPr>
        <p:spPr>
          <a:xfrm>
            <a:off x="7538307" y="3323302"/>
            <a:ext cx="493442" cy="293278"/>
          </a:xfrm>
          <a:prstGeom prst="rightArrow">
            <a:avLst/>
          </a:prstGeom>
          <a:solidFill>
            <a:srgbClr val="FF0000"/>
          </a:solidFill>
          <a:ln w="3175" cap="flat" cmpd="sng" algn="ctr">
            <a:solidFill>
              <a:srgbClr val="666666">
                <a:lumMod val="75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en-US" sz="3199" b="0" i="0" u="none" strike="noStrike" kern="0" cap="none" spc="0" normalizeH="0" baseline="0" noProof="0" smtClean="0">
              <a:ln>
                <a:noFill/>
              </a:ln>
              <a:solidFill>
                <a:prstClr val="white"/>
              </a:solidFill>
              <a:effectLst/>
              <a:uLnTx/>
              <a:uFillTx/>
              <a:latin typeface="Calibri" panose="020F0502020204030204" pitchFamily="34" charset="0"/>
              <a:cs typeface="Calibri" panose="020F0502020204030204" pitchFamily="34" charset="0"/>
            </a:endParaRPr>
          </a:p>
        </p:txBody>
      </p:sp>
      <p:sp>
        <p:nvSpPr>
          <p:cNvPr id="48" name="圆角矩形 47"/>
          <p:cNvSpPr/>
          <p:nvPr/>
        </p:nvSpPr>
        <p:spPr>
          <a:xfrm>
            <a:off x="8031749" y="2058928"/>
            <a:ext cx="3521377" cy="626508"/>
          </a:xfrm>
          <a:prstGeom prst="roundRect">
            <a:avLst>
              <a:gd name="adj" fmla="val 610"/>
            </a:avLst>
          </a:prstGeom>
          <a:solidFill>
            <a:srgbClr val="666666">
              <a:lumMod val="20000"/>
              <a:lumOff val="80000"/>
            </a:srgbClr>
          </a:solidFill>
          <a:ln w="12700" cap="flat" cmpd="sng" algn="ctr">
            <a:solidFill>
              <a:srgbClr val="666666">
                <a:lumMod val="95000"/>
              </a:srgbClr>
            </a:solidFill>
            <a:prstDash val="solid"/>
            <a:miter lim="800000"/>
          </a:ln>
          <a:effectLst/>
        </p:spPr>
        <p:txBody>
          <a:bodyPr rtlCol="0" anchor="ctr"/>
          <a:lstStyle/>
          <a:p>
            <a:pPr marL="0" marR="0" lvl="1" indent="0" defTabSz="914112" eaLnBrk="1" fontAlgn="auto" latinLnBrk="0" hangingPunct="1">
              <a:lnSpc>
                <a:spcPct val="100000"/>
              </a:lnSpc>
              <a:spcBef>
                <a:spcPct val="0"/>
              </a:spcBef>
              <a:spcAft>
                <a:spcPct val="0"/>
              </a:spcAft>
              <a:buClrTx/>
              <a:buSzTx/>
              <a:buFontTx/>
              <a:buNone/>
              <a:defRPr/>
            </a:pPr>
            <a:r>
              <a:rPr kumimoji="0" lang="en-US" altLang="zh-CN" sz="1200" b="1" i="0" u="none" strike="noStrike" kern="0" cap="none" spc="0" normalizeH="0" baseline="0" noProof="0" dirty="0" smtClean="0">
                <a:ln>
                  <a:noFill/>
                </a:ln>
                <a:solidFill>
                  <a:srgbClr val="FF0000"/>
                </a:solidFill>
                <a:effectLst/>
                <a:uLnTx/>
                <a:uFillTx/>
                <a:latin typeface="Calibri" panose="020F0502020204030204" pitchFamily="34" charset="0"/>
                <a:ea typeface="微软雅黑" panose="020B0503020204020204" pitchFamily="34" charset="-122"/>
                <a:cs typeface="Calibri" panose="020F0502020204030204" pitchFamily="34" charset="0"/>
              </a:rPr>
              <a:t>Query-level resource control</a:t>
            </a:r>
          </a:p>
          <a:p>
            <a:pPr marL="171450" marR="0" lvl="1" indent="-171450"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altLang="zh-CN" sz="120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Query-level single-node resource limit</a:t>
            </a:r>
          </a:p>
          <a:p>
            <a:pPr marL="171450" marR="0" lvl="1" indent="-171450" defTabSz="914112"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altLang="zh-CN" sz="1200" b="0" i="0" u="none" strike="noStrike" kern="0" cap="none" spc="0" normalizeH="0" baseline="0" noProof="0" dirty="0" smtClean="0">
                <a:ln>
                  <a:noFill/>
                </a:ln>
                <a:solidFill>
                  <a:prstClr val="black"/>
                </a:solidFill>
                <a:effectLst/>
                <a:uLnTx/>
                <a:uFillTx/>
                <a:latin typeface="Calibri" panose="020F0502020204030204" pitchFamily="34" charset="0"/>
                <a:ea typeface="微软雅黑" panose="020B0503020204020204" pitchFamily="34" charset="-122"/>
                <a:cs typeface="Calibri" panose="020F0502020204030204" pitchFamily="34" charset="0"/>
              </a:rPr>
              <a:t>Query-level cluster resource limit</a:t>
            </a:r>
          </a:p>
        </p:txBody>
      </p:sp>
      <p:sp>
        <p:nvSpPr>
          <p:cNvPr id="49" name="右箭头 48"/>
          <p:cNvSpPr/>
          <p:nvPr/>
        </p:nvSpPr>
        <p:spPr>
          <a:xfrm>
            <a:off x="7523560" y="2214499"/>
            <a:ext cx="508189" cy="293278"/>
          </a:xfrm>
          <a:prstGeom prst="rightArrow">
            <a:avLst/>
          </a:prstGeom>
          <a:solidFill>
            <a:srgbClr val="FF0000"/>
          </a:solidFill>
          <a:ln w="3175" cap="flat" cmpd="sng" algn="ctr">
            <a:solidFill>
              <a:srgbClr val="666666">
                <a:lumMod val="75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en-US" sz="3199" b="0" i="0" u="none" strike="noStrike" kern="0" cap="none" spc="0" normalizeH="0" baseline="0" noProof="0" smtClean="0">
              <a:ln>
                <a:noFill/>
              </a:ln>
              <a:solidFill>
                <a:prstClr val="white"/>
              </a:solidFill>
              <a:effectLst/>
              <a:uLnTx/>
              <a:uFillTx/>
              <a:latin typeface="Calibri" panose="020F0502020204030204" pitchFamily="34" charset="0"/>
              <a:cs typeface="Calibri" panose="020F0502020204030204" pitchFamily="34" charset="0"/>
            </a:endParaRPr>
          </a:p>
        </p:txBody>
      </p:sp>
      <p:sp>
        <p:nvSpPr>
          <p:cNvPr id="53" name="右箭头 52"/>
          <p:cNvSpPr/>
          <p:nvPr/>
        </p:nvSpPr>
        <p:spPr>
          <a:xfrm>
            <a:off x="4179108" y="3663168"/>
            <a:ext cx="273023" cy="422671"/>
          </a:xfrm>
          <a:prstGeom prst="rightArrow">
            <a:avLst/>
          </a:prstGeom>
          <a:solidFill>
            <a:schemeClr val="accent6"/>
          </a:solidFill>
          <a:ln w="3175" cap="flat" cmpd="sng" algn="ctr">
            <a:solidFill>
              <a:srgbClr val="666666">
                <a:lumMod val="75000"/>
              </a:srgbClr>
            </a:solidFill>
            <a:prstDash val="solid"/>
            <a:miter lim="800000"/>
          </a:ln>
          <a:effectLst/>
        </p:spPr>
        <p:txBody>
          <a:bodyPr rtlCol="0" anchor="ctr"/>
          <a:lstStyle/>
          <a:p>
            <a:pPr marL="0" marR="0" lvl="0" indent="0" algn="ctr" defTabSz="914112" eaLnBrk="1" fontAlgn="auto" latinLnBrk="0" hangingPunct="1">
              <a:lnSpc>
                <a:spcPct val="100000"/>
              </a:lnSpc>
              <a:spcBef>
                <a:spcPct val="0"/>
              </a:spcBef>
              <a:spcAft>
                <a:spcPct val="0"/>
              </a:spcAft>
              <a:buClrTx/>
              <a:buSzTx/>
              <a:buFontTx/>
              <a:buNone/>
              <a:defRPr/>
            </a:pPr>
            <a:endParaRPr kumimoji="0" lang="en-US" sz="3199" b="0" i="0" u="none" strike="noStrike" kern="0" cap="none" spc="0" normalizeH="0" baseline="0" noProof="0" smtClean="0">
              <a:ln>
                <a:noFill/>
              </a:ln>
              <a:solidFill>
                <a:prstClr val="white"/>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4076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矩形 156"/>
          <p:cNvSpPr/>
          <p:nvPr/>
        </p:nvSpPr>
        <p:spPr>
          <a:xfrm>
            <a:off x="265941" y="6057622"/>
            <a:ext cx="5114924" cy="613152"/>
          </a:xfrm>
          <a:prstGeom prst="rect">
            <a:avLst/>
          </a:prstGeom>
          <a:solidFill>
            <a:srgbClr val="FFFFFF"/>
          </a:solidFill>
          <a:ln w="19050" cap="flat" cmpd="sng" algn="ctr">
            <a:solidFill>
              <a:srgbClr val="1D1D1A"/>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55" name="矩形 154"/>
          <p:cNvSpPr/>
          <p:nvPr/>
        </p:nvSpPr>
        <p:spPr>
          <a:xfrm>
            <a:off x="111125" y="1598385"/>
            <a:ext cx="5401138" cy="3933824"/>
          </a:xfrm>
          <a:prstGeom prst="rect">
            <a:avLst/>
          </a:prstGeom>
          <a:solidFill>
            <a:srgbClr val="FFFFFF"/>
          </a:solidFill>
          <a:ln w="1905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3" name="文本占位符 2"/>
          <p:cNvSpPr>
            <a:spLocks noGrp="1"/>
          </p:cNvSpPr>
          <p:nvPr>
            <p:ph type="body" idx="1"/>
          </p:nvPr>
        </p:nvSpPr>
        <p:spPr/>
        <p:txBody>
          <a:bodyPr/>
          <a:lstStyle/>
          <a:p>
            <a:r>
              <a:rPr lang="en-US" altLang="zh-CN" dirty="0" smtClean="0"/>
              <a:t>OpenLooKeng Architecture</a:t>
            </a:r>
            <a:endParaRPr lang="zh-CN" altLang="en-US" dirty="0"/>
          </a:p>
        </p:txBody>
      </p:sp>
      <p:sp>
        <p:nvSpPr>
          <p:cNvPr id="58" name="矩形 57"/>
          <p:cNvSpPr/>
          <p:nvPr/>
        </p:nvSpPr>
        <p:spPr>
          <a:xfrm>
            <a:off x="1344906" y="1741240"/>
            <a:ext cx="1619994" cy="533400"/>
          </a:xfrm>
          <a:prstGeom prst="rect">
            <a:avLst/>
          </a:prstGeom>
          <a:solidFill>
            <a:schemeClr val="accent6">
              <a:lumMod val="40000"/>
              <a:lumOff val="6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Coordinator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59" name="矩形 58"/>
          <p:cNvSpPr/>
          <p:nvPr/>
        </p:nvSpPr>
        <p:spPr>
          <a:xfrm>
            <a:off x="297156" y="1741240"/>
            <a:ext cx="1047750" cy="533400"/>
          </a:xfrm>
          <a:prstGeom prst="rect">
            <a:avLst/>
          </a:prstGeom>
          <a:solidFill>
            <a:schemeClr val="accent6">
              <a:lumMod val="40000"/>
              <a:lumOff val="6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Discovery server</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1" name="矩形 60"/>
          <p:cNvSpPr/>
          <p:nvPr/>
        </p:nvSpPr>
        <p:spPr>
          <a:xfrm>
            <a:off x="3706432" y="1741240"/>
            <a:ext cx="1619994" cy="533400"/>
          </a:xfrm>
          <a:prstGeom prst="rect">
            <a:avLst/>
          </a:prstGeom>
          <a:solidFill>
            <a:schemeClr val="accent6">
              <a:lumMod val="40000"/>
              <a:lumOff val="6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Coordinator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 name="矩形 1"/>
          <p:cNvSpPr/>
          <p:nvPr/>
        </p:nvSpPr>
        <p:spPr>
          <a:xfrm>
            <a:off x="3113447" y="1782257"/>
            <a:ext cx="357790" cy="369332"/>
          </a:xfrm>
          <a:prstGeom prst="rect">
            <a:avLst/>
          </a:prstGeom>
        </p:spPr>
        <p:txBody>
          <a:bodyPr wrap="none">
            <a:spAutoFit/>
          </a:bodyPr>
          <a:lstStyle/>
          <a:p>
            <a:r>
              <a:rPr lang="en-US" altLang="zh-CN"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a:t>
            </a:r>
            <a:endParaRPr lang="zh-CN" altLang="en-US" dirty="0">
              <a:solidFill>
                <a:prstClr val="black"/>
              </a:solidFill>
              <a:latin typeface="Calibri" panose="020F0502020204030204" pitchFamily="34" charset="0"/>
              <a:cs typeface="Calibri" panose="020F0502020204030204" pitchFamily="34" charset="0"/>
            </a:endParaRPr>
          </a:p>
        </p:txBody>
      </p:sp>
      <p:sp>
        <p:nvSpPr>
          <p:cNvPr id="62" name="矩形 61"/>
          <p:cNvSpPr/>
          <p:nvPr/>
        </p:nvSpPr>
        <p:spPr>
          <a:xfrm>
            <a:off x="332616" y="3312609"/>
            <a:ext cx="919680" cy="375253"/>
          </a:xfrm>
          <a:prstGeom prst="rect">
            <a:avLst/>
          </a:prstGeom>
          <a:solidFill>
            <a:schemeClr val="accent6">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3" name="矩形 62"/>
          <p:cNvSpPr/>
          <p:nvPr/>
        </p:nvSpPr>
        <p:spPr>
          <a:xfrm>
            <a:off x="332616" y="3687862"/>
            <a:ext cx="919680" cy="1464659"/>
          </a:xfrm>
          <a:prstGeom prst="rect">
            <a:avLst/>
          </a:prstGeom>
          <a:solidFill>
            <a:schemeClr val="accent6">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4" name="矩形 63"/>
          <p:cNvSpPr/>
          <p:nvPr/>
        </p:nvSpPr>
        <p:spPr>
          <a:xfrm>
            <a:off x="416908" y="3821532"/>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5" name="矩形 64"/>
          <p:cNvSpPr/>
          <p:nvPr/>
        </p:nvSpPr>
        <p:spPr>
          <a:xfrm>
            <a:off x="416908" y="4279169"/>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6" name="矩形 65"/>
          <p:cNvSpPr/>
          <p:nvPr/>
        </p:nvSpPr>
        <p:spPr>
          <a:xfrm>
            <a:off x="416908" y="4736806"/>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67" name="直接箭头连接符 66"/>
          <p:cNvCxnSpPr>
            <a:stCxn id="65" idx="0"/>
            <a:endCxn id="64" idx="2"/>
          </p:cNvCxnSpPr>
          <p:nvPr/>
        </p:nvCxnSpPr>
        <p:spPr>
          <a:xfrm flipH="1" flipV="1">
            <a:off x="589256" y="4103576"/>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70" name="直接箭头连接符 69"/>
          <p:cNvCxnSpPr/>
          <p:nvPr/>
        </p:nvCxnSpPr>
        <p:spPr>
          <a:xfrm flipH="1" flipV="1">
            <a:off x="589256" y="4561213"/>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71" name="矩形 70"/>
          <p:cNvSpPr/>
          <p:nvPr/>
        </p:nvSpPr>
        <p:spPr>
          <a:xfrm>
            <a:off x="515710" y="6168612"/>
            <a:ext cx="1371538" cy="375253"/>
          </a:xfrm>
          <a:prstGeom prst="rect">
            <a:avLst/>
          </a:prstGeom>
          <a:solidFill>
            <a:schemeClr val="accent4">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MySQL</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72" name="矩形 71"/>
          <p:cNvSpPr/>
          <p:nvPr/>
        </p:nvSpPr>
        <p:spPr>
          <a:xfrm>
            <a:off x="2124233" y="6168612"/>
            <a:ext cx="1404711" cy="375253"/>
          </a:xfrm>
          <a:prstGeom prst="rect">
            <a:avLst/>
          </a:prstGeom>
          <a:solidFill>
            <a:schemeClr val="accent4">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Hive</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73" name="矩形 72"/>
          <p:cNvSpPr/>
          <p:nvPr/>
        </p:nvSpPr>
        <p:spPr>
          <a:xfrm>
            <a:off x="3783347" y="6168611"/>
            <a:ext cx="1397033" cy="375253"/>
          </a:xfrm>
          <a:prstGeom prst="rect">
            <a:avLst/>
          </a:prstGeom>
          <a:solidFill>
            <a:schemeClr val="accent4">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defRPr/>
            </a:pPr>
            <a:r>
              <a:rPr lang="en-US" altLang="zh-CN" sz="1120" kern="0" dirty="0" err="1" smtClean="0">
                <a:solidFill>
                  <a:srgbClr val="1D1D1A"/>
                </a:solidFill>
                <a:latin typeface="Calibri" panose="020F0502020204030204" pitchFamily="34" charset="0"/>
                <a:ea typeface="等线" panose="02010600030101010101" pitchFamily="2" charset="-122"/>
                <a:cs typeface="Calibri" panose="020F0502020204030204" pitchFamily="34" charset="0"/>
              </a:rPr>
              <a:t>Elasticsearch</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1" name="矩形 80"/>
          <p:cNvSpPr/>
          <p:nvPr/>
        </p:nvSpPr>
        <p:spPr>
          <a:xfrm>
            <a:off x="1682578" y="3312609"/>
            <a:ext cx="919680" cy="375253"/>
          </a:xfrm>
          <a:prstGeom prst="rect">
            <a:avLst/>
          </a:prstGeom>
          <a:solidFill>
            <a:schemeClr val="accent6">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2" name="矩形 81"/>
          <p:cNvSpPr/>
          <p:nvPr/>
        </p:nvSpPr>
        <p:spPr>
          <a:xfrm>
            <a:off x="1682578" y="3687862"/>
            <a:ext cx="919680" cy="1464659"/>
          </a:xfrm>
          <a:prstGeom prst="rect">
            <a:avLst/>
          </a:prstGeom>
          <a:solidFill>
            <a:schemeClr val="accent6">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3" name="矩形 82"/>
          <p:cNvSpPr/>
          <p:nvPr/>
        </p:nvSpPr>
        <p:spPr>
          <a:xfrm>
            <a:off x="1970070" y="3821532"/>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4" name="矩形 83"/>
          <p:cNvSpPr/>
          <p:nvPr/>
        </p:nvSpPr>
        <p:spPr>
          <a:xfrm>
            <a:off x="1970070" y="4279169"/>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5" name="矩形 84"/>
          <p:cNvSpPr/>
          <p:nvPr/>
        </p:nvSpPr>
        <p:spPr>
          <a:xfrm>
            <a:off x="1970070" y="4736806"/>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86" name="直接箭头连接符 85"/>
          <p:cNvCxnSpPr>
            <a:stCxn id="84" idx="0"/>
            <a:endCxn id="83" idx="2"/>
          </p:cNvCxnSpPr>
          <p:nvPr/>
        </p:nvCxnSpPr>
        <p:spPr>
          <a:xfrm flipH="1" flipV="1">
            <a:off x="2142418" y="4103576"/>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87" name="直接箭头连接符 86"/>
          <p:cNvCxnSpPr/>
          <p:nvPr/>
        </p:nvCxnSpPr>
        <p:spPr>
          <a:xfrm flipH="1" flipV="1">
            <a:off x="2142418" y="4561213"/>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88" name="矩形 87"/>
          <p:cNvSpPr/>
          <p:nvPr/>
        </p:nvSpPr>
        <p:spPr>
          <a:xfrm>
            <a:off x="3032540" y="3312609"/>
            <a:ext cx="919680" cy="375253"/>
          </a:xfrm>
          <a:prstGeom prst="rect">
            <a:avLst/>
          </a:prstGeom>
          <a:solidFill>
            <a:schemeClr val="accent6">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9" name="矩形 88"/>
          <p:cNvSpPr/>
          <p:nvPr/>
        </p:nvSpPr>
        <p:spPr>
          <a:xfrm>
            <a:off x="3032540" y="3687862"/>
            <a:ext cx="919680" cy="1464659"/>
          </a:xfrm>
          <a:prstGeom prst="rect">
            <a:avLst/>
          </a:prstGeom>
          <a:solidFill>
            <a:schemeClr val="accent6">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0" name="矩形 89"/>
          <p:cNvSpPr/>
          <p:nvPr/>
        </p:nvSpPr>
        <p:spPr>
          <a:xfrm>
            <a:off x="3320032" y="3821532"/>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1" name="矩形 90"/>
          <p:cNvSpPr/>
          <p:nvPr/>
        </p:nvSpPr>
        <p:spPr>
          <a:xfrm>
            <a:off x="3320032" y="4279169"/>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2" name="矩形 91"/>
          <p:cNvSpPr/>
          <p:nvPr/>
        </p:nvSpPr>
        <p:spPr>
          <a:xfrm>
            <a:off x="3320032" y="4736806"/>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93" name="直接箭头连接符 92"/>
          <p:cNvCxnSpPr>
            <a:stCxn id="91" idx="0"/>
            <a:endCxn id="90" idx="2"/>
          </p:cNvCxnSpPr>
          <p:nvPr/>
        </p:nvCxnSpPr>
        <p:spPr>
          <a:xfrm flipH="1" flipV="1">
            <a:off x="3492380" y="4103576"/>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94" name="直接箭头连接符 93"/>
          <p:cNvCxnSpPr/>
          <p:nvPr/>
        </p:nvCxnSpPr>
        <p:spPr>
          <a:xfrm flipH="1" flipV="1">
            <a:off x="3492380" y="4561213"/>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95" name="矩形 94"/>
          <p:cNvSpPr/>
          <p:nvPr/>
        </p:nvSpPr>
        <p:spPr>
          <a:xfrm>
            <a:off x="4382502" y="3312609"/>
            <a:ext cx="919680" cy="375253"/>
          </a:xfrm>
          <a:prstGeom prst="rect">
            <a:avLst/>
          </a:prstGeom>
          <a:solidFill>
            <a:schemeClr val="accent6">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6" name="矩形 95"/>
          <p:cNvSpPr/>
          <p:nvPr/>
        </p:nvSpPr>
        <p:spPr>
          <a:xfrm>
            <a:off x="4382502" y="3687862"/>
            <a:ext cx="919680" cy="1464659"/>
          </a:xfrm>
          <a:prstGeom prst="rect">
            <a:avLst/>
          </a:prstGeom>
          <a:solidFill>
            <a:schemeClr val="accent6">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7" name="矩形 96"/>
          <p:cNvSpPr/>
          <p:nvPr/>
        </p:nvSpPr>
        <p:spPr>
          <a:xfrm>
            <a:off x="4460444" y="3821532"/>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8" name="矩形 97"/>
          <p:cNvSpPr/>
          <p:nvPr/>
        </p:nvSpPr>
        <p:spPr>
          <a:xfrm>
            <a:off x="4460444" y="4279169"/>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9" name="矩形 98"/>
          <p:cNvSpPr/>
          <p:nvPr/>
        </p:nvSpPr>
        <p:spPr>
          <a:xfrm>
            <a:off x="4460444" y="4736806"/>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100" name="直接箭头连接符 99"/>
          <p:cNvCxnSpPr>
            <a:stCxn id="98" idx="0"/>
            <a:endCxn id="97" idx="2"/>
          </p:cNvCxnSpPr>
          <p:nvPr/>
        </p:nvCxnSpPr>
        <p:spPr>
          <a:xfrm flipH="1" flipV="1">
            <a:off x="4632792" y="4103576"/>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101" name="直接箭头连接符 100"/>
          <p:cNvCxnSpPr/>
          <p:nvPr/>
        </p:nvCxnSpPr>
        <p:spPr>
          <a:xfrm flipH="1" flipV="1">
            <a:off x="4632792" y="4561213"/>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108" name="直接箭头连接符 107"/>
          <p:cNvCxnSpPr>
            <a:stCxn id="63" idx="3"/>
            <a:endCxn id="82" idx="1"/>
          </p:cNvCxnSpPr>
          <p:nvPr/>
        </p:nvCxnSpPr>
        <p:spPr>
          <a:xfrm>
            <a:off x="1252296" y="4420192"/>
            <a:ext cx="430282" cy="0"/>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9" name="直接箭头连接符 108"/>
          <p:cNvCxnSpPr/>
          <p:nvPr/>
        </p:nvCxnSpPr>
        <p:spPr>
          <a:xfrm>
            <a:off x="2602258" y="4413074"/>
            <a:ext cx="430282" cy="0"/>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0" name="直接箭头连接符 109"/>
          <p:cNvCxnSpPr/>
          <p:nvPr/>
        </p:nvCxnSpPr>
        <p:spPr>
          <a:xfrm>
            <a:off x="3952220" y="4420191"/>
            <a:ext cx="430282" cy="0"/>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1" name="直接箭头连接符 110"/>
          <p:cNvCxnSpPr>
            <a:stCxn id="62" idx="0"/>
            <a:endCxn id="58" idx="2"/>
          </p:cNvCxnSpPr>
          <p:nvPr/>
        </p:nvCxnSpPr>
        <p:spPr>
          <a:xfrm flipV="1">
            <a:off x="792456" y="2274640"/>
            <a:ext cx="1362447" cy="1037969"/>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4" name="直接箭头连接符 113"/>
          <p:cNvCxnSpPr>
            <a:stCxn id="62" idx="0"/>
            <a:endCxn id="61" idx="2"/>
          </p:cNvCxnSpPr>
          <p:nvPr/>
        </p:nvCxnSpPr>
        <p:spPr>
          <a:xfrm flipV="1">
            <a:off x="792456" y="2274640"/>
            <a:ext cx="3723973" cy="1037969"/>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7" name="直接箭头连接符 116"/>
          <p:cNvCxnSpPr>
            <a:stCxn id="81" idx="0"/>
            <a:endCxn id="61" idx="2"/>
          </p:cNvCxnSpPr>
          <p:nvPr/>
        </p:nvCxnSpPr>
        <p:spPr>
          <a:xfrm flipV="1">
            <a:off x="2142418" y="2274640"/>
            <a:ext cx="2374011" cy="1037969"/>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88" idx="0"/>
            <a:endCxn id="61" idx="2"/>
          </p:cNvCxnSpPr>
          <p:nvPr/>
        </p:nvCxnSpPr>
        <p:spPr>
          <a:xfrm flipV="1">
            <a:off x="3492380" y="2274640"/>
            <a:ext cx="1024049" cy="1037969"/>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3" name="直接箭头连接符 122"/>
          <p:cNvCxnSpPr>
            <a:stCxn id="95" idx="0"/>
            <a:endCxn id="61" idx="2"/>
          </p:cNvCxnSpPr>
          <p:nvPr/>
        </p:nvCxnSpPr>
        <p:spPr>
          <a:xfrm flipH="1" flipV="1">
            <a:off x="4516429" y="2274640"/>
            <a:ext cx="325913" cy="1037969"/>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6" name="直接箭头连接符 125"/>
          <p:cNvCxnSpPr>
            <a:stCxn id="81" idx="0"/>
            <a:endCxn id="58" idx="2"/>
          </p:cNvCxnSpPr>
          <p:nvPr/>
        </p:nvCxnSpPr>
        <p:spPr>
          <a:xfrm flipV="1">
            <a:off x="2142418" y="2274640"/>
            <a:ext cx="12485" cy="1037969"/>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9" name="直接箭头连接符 128"/>
          <p:cNvCxnSpPr>
            <a:stCxn id="88" idx="0"/>
            <a:endCxn id="58" idx="2"/>
          </p:cNvCxnSpPr>
          <p:nvPr/>
        </p:nvCxnSpPr>
        <p:spPr>
          <a:xfrm flipH="1" flipV="1">
            <a:off x="2154903" y="2274640"/>
            <a:ext cx="1337477" cy="1037969"/>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2" name="直接箭头连接符 131"/>
          <p:cNvCxnSpPr>
            <a:stCxn id="95" idx="0"/>
            <a:endCxn id="58" idx="2"/>
          </p:cNvCxnSpPr>
          <p:nvPr/>
        </p:nvCxnSpPr>
        <p:spPr>
          <a:xfrm flipH="1" flipV="1">
            <a:off x="2154903" y="2274640"/>
            <a:ext cx="2687439" cy="1037969"/>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0" name="曲线连接符 139"/>
          <p:cNvCxnSpPr>
            <a:stCxn id="63" idx="2"/>
            <a:endCxn id="89" idx="2"/>
          </p:cNvCxnSpPr>
          <p:nvPr/>
        </p:nvCxnSpPr>
        <p:spPr>
          <a:xfrm rot="16200000" flipH="1">
            <a:off x="2142418" y="3802559"/>
            <a:ext cx="12700" cy="2699924"/>
          </a:xfrm>
          <a:prstGeom prst="curvedConnector3">
            <a:avLst>
              <a:gd name="adj1" fmla="val 1800000"/>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3" name="曲线连接符 142"/>
          <p:cNvCxnSpPr>
            <a:stCxn id="63" idx="2"/>
            <a:endCxn id="96" idx="2"/>
          </p:cNvCxnSpPr>
          <p:nvPr/>
        </p:nvCxnSpPr>
        <p:spPr>
          <a:xfrm rot="16200000" flipH="1">
            <a:off x="2817399" y="3127578"/>
            <a:ext cx="12700" cy="4049886"/>
          </a:xfrm>
          <a:prstGeom prst="curvedConnector3">
            <a:avLst>
              <a:gd name="adj1" fmla="val 1800000"/>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6" name="曲线连接符 145"/>
          <p:cNvCxnSpPr>
            <a:stCxn id="82" idx="2"/>
            <a:endCxn id="96" idx="2"/>
          </p:cNvCxnSpPr>
          <p:nvPr/>
        </p:nvCxnSpPr>
        <p:spPr>
          <a:xfrm rot="16200000" flipH="1">
            <a:off x="3492380" y="3802559"/>
            <a:ext cx="12700" cy="2699924"/>
          </a:xfrm>
          <a:prstGeom prst="curvedConnector3">
            <a:avLst>
              <a:gd name="adj1" fmla="val 1800000"/>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56" name="上下箭头 155"/>
          <p:cNvSpPr/>
          <p:nvPr/>
        </p:nvSpPr>
        <p:spPr>
          <a:xfrm>
            <a:off x="2620985" y="5604718"/>
            <a:ext cx="276225" cy="367215"/>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latin typeface="Calibri" panose="020F0502020204030204" pitchFamily="34" charset="0"/>
              <a:cs typeface="Calibri" panose="020F0502020204030204" pitchFamily="34" charset="0"/>
            </a:endParaRPr>
          </a:p>
        </p:txBody>
      </p:sp>
      <p:sp>
        <p:nvSpPr>
          <p:cNvPr id="164" name="矩形 163"/>
          <p:cNvSpPr/>
          <p:nvPr/>
        </p:nvSpPr>
        <p:spPr>
          <a:xfrm>
            <a:off x="4855633" y="3818357"/>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65" name="矩形 164"/>
          <p:cNvSpPr/>
          <p:nvPr/>
        </p:nvSpPr>
        <p:spPr>
          <a:xfrm>
            <a:off x="4855633" y="4275994"/>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66" name="矩形 165"/>
          <p:cNvSpPr/>
          <p:nvPr/>
        </p:nvSpPr>
        <p:spPr>
          <a:xfrm>
            <a:off x="4855633" y="4733631"/>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167" name="直接箭头连接符 166"/>
          <p:cNvCxnSpPr>
            <a:stCxn id="165" idx="0"/>
            <a:endCxn id="164" idx="2"/>
          </p:cNvCxnSpPr>
          <p:nvPr/>
        </p:nvCxnSpPr>
        <p:spPr>
          <a:xfrm flipH="1" flipV="1">
            <a:off x="5027981" y="4100401"/>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168" name="直接箭头连接符 167"/>
          <p:cNvCxnSpPr/>
          <p:nvPr/>
        </p:nvCxnSpPr>
        <p:spPr>
          <a:xfrm flipH="1" flipV="1">
            <a:off x="5027981" y="4558038"/>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185" name="矩形 184"/>
          <p:cNvSpPr/>
          <p:nvPr/>
        </p:nvSpPr>
        <p:spPr>
          <a:xfrm>
            <a:off x="847191" y="3821532"/>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86" name="矩形 185"/>
          <p:cNvSpPr/>
          <p:nvPr/>
        </p:nvSpPr>
        <p:spPr>
          <a:xfrm>
            <a:off x="847191" y="4279169"/>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87" name="矩形 186"/>
          <p:cNvSpPr/>
          <p:nvPr/>
        </p:nvSpPr>
        <p:spPr>
          <a:xfrm>
            <a:off x="847191" y="4736806"/>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188" name="直接箭头连接符 187"/>
          <p:cNvCxnSpPr>
            <a:stCxn id="186" idx="0"/>
            <a:endCxn id="185" idx="2"/>
          </p:cNvCxnSpPr>
          <p:nvPr/>
        </p:nvCxnSpPr>
        <p:spPr>
          <a:xfrm flipH="1" flipV="1">
            <a:off x="1019539" y="4103576"/>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189" name="直接箭头连接符 188"/>
          <p:cNvCxnSpPr/>
          <p:nvPr/>
        </p:nvCxnSpPr>
        <p:spPr>
          <a:xfrm flipH="1" flipV="1">
            <a:off x="1019539" y="4561213"/>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190" name="矩形 189"/>
          <p:cNvSpPr/>
          <p:nvPr/>
        </p:nvSpPr>
        <p:spPr>
          <a:xfrm>
            <a:off x="3551649" y="1285253"/>
            <a:ext cx="1503938" cy="264688"/>
          </a:xfrm>
          <a:prstGeom prst="rect">
            <a:avLst/>
          </a:prstGeom>
          <a:ln w="12700">
            <a:noFill/>
          </a:ln>
        </p:spPr>
        <p:txBody>
          <a:bodyPr wrap="none">
            <a:spAutoFit/>
          </a:bodyPr>
          <a:lstStyle/>
          <a:p>
            <a:pPr algn="ctr" defTabSz="914478"/>
            <a:r>
              <a:rPr lang="en-US" altLang="zh-CN" sz="112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openLooKeng cluster1</a:t>
            </a:r>
            <a:endParaRPr lang="zh-CN" altLang="en-US" sz="16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91" name="矩形 190"/>
          <p:cNvSpPr/>
          <p:nvPr/>
        </p:nvSpPr>
        <p:spPr>
          <a:xfrm>
            <a:off x="3213424" y="5554278"/>
            <a:ext cx="723275" cy="3508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defTabSz="914478"/>
            <a:r>
              <a:rPr lang="en-US" altLang="zh-CN" sz="840" b="1" dirty="0">
                <a:solidFill>
                  <a:srgbClr val="1D1D1A"/>
                </a:solidFill>
                <a:latin typeface="Calibri" panose="020F0502020204030204" pitchFamily="34" charset="0"/>
                <a:ea typeface="等线" panose="02010600030101010101" pitchFamily="2" charset="-122"/>
                <a:cs typeface="Calibri" panose="020F0502020204030204" pitchFamily="34" charset="0"/>
              </a:rPr>
              <a:t>Data Source</a:t>
            </a:r>
          </a:p>
          <a:p>
            <a:pPr algn="ctr" defTabSz="914478"/>
            <a:r>
              <a:rPr lang="en-US" altLang="zh-CN" sz="840" b="1" dirty="0">
                <a:solidFill>
                  <a:srgbClr val="1D1D1A"/>
                </a:solidFill>
                <a:latin typeface="Calibri" panose="020F0502020204030204" pitchFamily="34" charset="0"/>
                <a:ea typeface="等线" panose="02010600030101010101" pitchFamily="2" charset="-122"/>
                <a:cs typeface="Calibri" panose="020F0502020204030204" pitchFamily="34" charset="0"/>
              </a:rPr>
              <a:t>Connector</a:t>
            </a:r>
            <a:endParaRPr lang="zh-CN" altLang="en-US" sz="12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93" name="矩形 192"/>
          <p:cNvSpPr/>
          <p:nvPr/>
        </p:nvSpPr>
        <p:spPr>
          <a:xfrm>
            <a:off x="6028030" y="6067147"/>
            <a:ext cx="3435284" cy="613152"/>
          </a:xfrm>
          <a:prstGeom prst="rect">
            <a:avLst/>
          </a:prstGeom>
          <a:solidFill>
            <a:srgbClr val="FFFFFF"/>
          </a:solidFill>
          <a:ln w="19050" cap="flat" cmpd="sng" algn="ctr">
            <a:solidFill>
              <a:srgbClr val="1D1D1A"/>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94" name="矩形 193"/>
          <p:cNvSpPr/>
          <p:nvPr/>
        </p:nvSpPr>
        <p:spPr>
          <a:xfrm>
            <a:off x="6252399" y="1598385"/>
            <a:ext cx="2840318" cy="3933824"/>
          </a:xfrm>
          <a:prstGeom prst="rect">
            <a:avLst/>
          </a:prstGeom>
          <a:solidFill>
            <a:srgbClr val="FFFFFF"/>
          </a:solidFill>
          <a:ln w="19050" cap="flat" cmpd="sng" algn="ctr">
            <a:solidFill>
              <a:srgbClr val="1D1D1A"/>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06" name="矩形 205"/>
          <p:cNvSpPr/>
          <p:nvPr/>
        </p:nvSpPr>
        <p:spPr>
          <a:xfrm>
            <a:off x="6277799" y="6178137"/>
            <a:ext cx="1371538" cy="375253"/>
          </a:xfrm>
          <a:prstGeom prst="rect">
            <a:avLst/>
          </a:prstGeom>
          <a:solidFill>
            <a:schemeClr val="accent4">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MySQL</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07" name="矩形 206"/>
          <p:cNvSpPr/>
          <p:nvPr/>
        </p:nvSpPr>
        <p:spPr>
          <a:xfrm>
            <a:off x="7886322" y="6178137"/>
            <a:ext cx="1404711" cy="375253"/>
          </a:xfrm>
          <a:prstGeom prst="rect">
            <a:avLst/>
          </a:prstGeom>
          <a:solidFill>
            <a:schemeClr val="accent4">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Hive</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44" name="上下箭头 243"/>
          <p:cNvSpPr/>
          <p:nvPr/>
        </p:nvSpPr>
        <p:spPr>
          <a:xfrm>
            <a:off x="7614674" y="5620395"/>
            <a:ext cx="276225" cy="367215"/>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latin typeface="Calibri" panose="020F0502020204030204" pitchFamily="34" charset="0"/>
              <a:cs typeface="Calibri" panose="020F0502020204030204" pitchFamily="34" charset="0"/>
            </a:endParaRPr>
          </a:p>
        </p:txBody>
      </p:sp>
      <p:sp>
        <p:nvSpPr>
          <p:cNvPr id="255" name="矩形 254"/>
          <p:cNvSpPr/>
          <p:nvPr/>
        </p:nvSpPr>
        <p:spPr>
          <a:xfrm>
            <a:off x="7146465" y="1285253"/>
            <a:ext cx="1503938" cy="264688"/>
          </a:xfrm>
          <a:prstGeom prst="rect">
            <a:avLst/>
          </a:prstGeom>
          <a:ln w="12700">
            <a:noFill/>
          </a:ln>
        </p:spPr>
        <p:txBody>
          <a:bodyPr wrap="none">
            <a:spAutoFit/>
          </a:bodyPr>
          <a:lstStyle/>
          <a:p>
            <a:pPr algn="ctr" defTabSz="914478"/>
            <a:r>
              <a:rPr lang="en-US" altLang="zh-CN" sz="112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openLooKeng cluster2</a:t>
            </a:r>
            <a:endParaRPr lang="zh-CN" altLang="en-US" sz="16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56" name="矩形 255"/>
          <p:cNvSpPr/>
          <p:nvPr/>
        </p:nvSpPr>
        <p:spPr>
          <a:xfrm>
            <a:off x="8176426" y="5572041"/>
            <a:ext cx="723275" cy="3508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defTabSz="914478"/>
            <a:r>
              <a:rPr lang="en-US" altLang="zh-CN" sz="840" b="1" dirty="0">
                <a:solidFill>
                  <a:srgbClr val="1D1D1A"/>
                </a:solidFill>
                <a:latin typeface="Calibri" panose="020F0502020204030204" pitchFamily="34" charset="0"/>
                <a:ea typeface="等线" panose="02010600030101010101" pitchFamily="2" charset="-122"/>
                <a:cs typeface="Calibri" panose="020F0502020204030204" pitchFamily="34" charset="0"/>
              </a:rPr>
              <a:t>Data Source</a:t>
            </a:r>
          </a:p>
          <a:p>
            <a:pPr algn="ctr" defTabSz="914478"/>
            <a:r>
              <a:rPr lang="en-US" altLang="zh-CN" sz="840" b="1" dirty="0">
                <a:solidFill>
                  <a:srgbClr val="1D1D1A"/>
                </a:solidFill>
                <a:latin typeface="Calibri" panose="020F0502020204030204" pitchFamily="34" charset="0"/>
                <a:ea typeface="等线" panose="02010600030101010101" pitchFamily="2" charset="-122"/>
                <a:cs typeface="Calibri" panose="020F0502020204030204" pitchFamily="34" charset="0"/>
              </a:rPr>
              <a:t>Connector</a:t>
            </a:r>
            <a:endParaRPr lang="zh-CN" altLang="en-US" sz="12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57" name="矩形 256"/>
          <p:cNvSpPr/>
          <p:nvPr/>
        </p:nvSpPr>
        <p:spPr>
          <a:xfrm>
            <a:off x="7373985" y="1741240"/>
            <a:ext cx="1619994" cy="533400"/>
          </a:xfrm>
          <a:prstGeom prst="rect">
            <a:avLst/>
          </a:prstGeom>
          <a:solidFill>
            <a:schemeClr val="accent1">
              <a:lumMod val="60000"/>
              <a:lumOff val="4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Coordinator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58" name="矩形 257"/>
          <p:cNvSpPr/>
          <p:nvPr/>
        </p:nvSpPr>
        <p:spPr>
          <a:xfrm>
            <a:off x="6529230" y="3279750"/>
            <a:ext cx="919680" cy="375253"/>
          </a:xfrm>
          <a:prstGeom prst="rect">
            <a:avLst/>
          </a:prstGeom>
          <a:solidFill>
            <a:schemeClr val="accent1">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59" name="矩形 258"/>
          <p:cNvSpPr/>
          <p:nvPr/>
        </p:nvSpPr>
        <p:spPr>
          <a:xfrm>
            <a:off x="6529230" y="3655003"/>
            <a:ext cx="919680" cy="1464659"/>
          </a:xfrm>
          <a:prstGeom prst="rect">
            <a:avLst/>
          </a:prstGeom>
          <a:solidFill>
            <a:schemeClr val="accent1">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0" name="矩形 259"/>
          <p:cNvSpPr/>
          <p:nvPr/>
        </p:nvSpPr>
        <p:spPr>
          <a:xfrm>
            <a:off x="6613522" y="3788673"/>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1" name="矩形 260"/>
          <p:cNvSpPr/>
          <p:nvPr/>
        </p:nvSpPr>
        <p:spPr>
          <a:xfrm>
            <a:off x="6613522" y="4246310"/>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2" name="矩形 261"/>
          <p:cNvSpPr/>
          <p:nvPr/>
        </p:nvSpPr>
        <p:spPr>
          <a:xfrm>
            <a:off x="6613522" y="4703947"/>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263" name="直接箭头连接符 262"/>
          <p:cNvCxnSpPr>
            <a:stCxn id="261" idx="0"/>
            <a:endCxn id="260" idx="2"/>
          </p:cNvCxnSpPr>
          <p:nvPr/>
        </p:nvCxnSpPr>
        <p:spPr>
          <a:xfrm flipH="1" flipV="1">
            <a:off x="6785870" y="4070717"/>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264" name="直接箭头连接符 263"/>
          <p:cNvCxnSpPr/>
          <p:nvPr/>
        </p:nvCxnSpPr>
        <p:spPr>
          <a:xfrm flipH="1" flipV="1">
            <a:off x="6785870" y="4528354"/>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265" name="矩形 264"/>
          <p:cNvSpPr/>
          <p:nvPr/>
        </p:nvSpPr>
        <p:spPr>
          <a:xfrm>
            <a:off x="7879192" y="3279750"/>
            <a:ext cx="919680" cy="375253"/>
          </a:xfrm>
          <a:prstGeom prst="rect">
            <a:avLst/>
          </a:prstGeom>
          <a:solidFill>
            <a:schemeClr val="accent1">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6" name="矩形 265"/>
          <p:cNvSpPr/>
          <p:nvPr/>
        </p:nvSpPr>
        <p:spPr>
          <a:xfrm>
            <a:off x="7879192" y="3655003"/>
            <a:ext cx="919680" cy="1464659"/>
          </a:xfrm>
          <a:prstGeom prst="rect">
            <a:avLst/>
          </a:prstGeom>
          <a:solidFill>
            <a:schemeClr val="accent1">
              <a:lumMod val="20000"/>
              <a:lumOff val="8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7" name="矩形 266"/>
          <p:cNvSpPr/>
          <p:nvPr/>
        </p:nvSpPr>
        <p:spPr>
          <a:xfrm>
            <a:off x="8166684" y="3788673"/>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8" name="矩形 267"/>
          <p:cNvSpPr/>
          <p:nvPr/>
        </p:nvSpPr>
        <p:spPr>
          <a:xfrm>
            <a:off x="8166684" y="4246310"/>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9" name="矩形 268"/>
          <p:cNvSpPr/>
          <p:nvPr/>
        </p:nvSpPr>
        <p:spPr>
          <a:xfrm>
            <a:off x="8166684" y="4703947"/>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270" name="直接箭头连接符 269"/>
          <p:cNvCxnSpPr>
            <a:stCxn id="268" idx="0"/>
            <a:endCxn id="267" idx="2"/>
          </p:cNvCxnSpPr>
          <p:nvPr/>
        </p:nvCxnSpPr>
        <p:spPr>
          <a:xfrm flipH="1" flipV="1">
            <a:off x="8339032" y="4070717"/>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271" name="直接箭头连接符 270"/>
          <p:cNvCxnSpPr/>
          <p:nvPr/>
        </p:nvCxnSpPr>
        <p:spPr>
          <a:xfrm flipH="1" flipV="1">
            <a:off x="8339032" y="4528354"/>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272" name="直接箭头连接符 271"/>
          <p:cNvCxnSpPr>
            <a:stCxn id="259" idx="3"/>
            <a:endCxn id="266" idx="1"/>
          </p:cNvCxnSpPr>
          <p:nvPr/>
        </p:nvCxnSpPr>
        <p:spPr>
          <a:xfrm>
            <a:off x="7448910" y="4387333"/>
            <a:ext cx="430282" cy="0"/>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73" name="矩形 272"/>
          <p:cNvSpPr/>
          <p:nvPr/>
        </p:nvSpPr>
        <p:spPr>
          <a:xfrm>
            <a:off x="7043805" y="3788673"/>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74" name="矩形 273"/>
          <p:cNvSpPr/>
          <p:nvPr/>
        </p:nvSpPr>
        <p:spPr>
          <a:xfrm>
            <a:off x="7043805" y="4246310"/>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75" name="矩形 274"/>
          <p:cNvSpPr/>
          <p:nvPr/>
        </p:nvSpPr>
        <p:spPr>
          <a:xfrm>
            <a:off x="7043805" y="4703947"/>
            <a:ext cx="344696" cy="28204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276" name="直接箭头连接符 275"/>
          <p:cNvCxnSpPr>
            <a:stCxn id="274" idx="0"/>
            <a:endCxn id="273" idx="2"/>
          </p:cNvCxnSpPr>
          <p:nvPr/>
        </p:nvCxnSpPr>
        <p:spPr>
          <a:xfrm flipH="1" flipV="1">
            <a:off x="7216153" y="4070717"/>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277" name="直接箭头连接符 276"/>
          <p:cNvCxnSpPr/>
          <p:nvPr/>
        </p:nvCxnSpPr>
        <p:spPr>
          <a:xfrm flipH="1" flipV="1">
            <a:off x="7216153" y="4528354"/>
            <a:ext cx="0" cy="175593"/>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279" name="矩形 278"/>
          <p:cNvSpPr/>
          <p:nvPr/>
        </p:nvSpPr>
        <p:spPr>
          <a:xfrm>
            <a:off x="6326058" y="1741240"/>
            <a:ext cx="1047750" cy="533400"/>
          </a:xfrm>
          <a:prstGeom prst="rect">
            <a:avLst/>
          </a:prstGeom>
          <a:solidFill>
            <a:schemeClr val="accent1">
              <a:lumMod val="60000"/>
              <a:lumOff val="40000"/>
            </a:schemeClr>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Discovery server</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280" name="直接箭头连接符 279"/>
          <p:cNvCxnSpPr>
            <a:stCxn id="258" idx="0"/>
            <a:endCxn id="257" idx="2"/>
          </p:cNvCxnSpPr>
          <p:nvPr/>
        </p:nvCxnSpPr>
        <p:spPr>
          <a:xfrm flipV="1">
            <a:off x="6989070" y="2274640"/>
            <a:ext cx="1194912" cy="1005110"/>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83" name="直接箭头连接符 282"/>
          <p:cNvCxnSpPr>
            <a:stCxn id="265" idx="0"/>
            <a:endCxn id="257" idx="2"/>
          </p:cNvCxnSpPr>
          <p:nvPr/>
        </p:nvCxnSpPr>
        <p:spPr>
          <a:xfrm flipH="1" flipV="1">
            <a:off x="8183982" y="2274640"/>
            <a:ext cx="155050" cy="1005110"/>
          </a:xfrm>
          <a:prstGeom prst="straightConnector1">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86" name="上下箭头 285"/>
          <p:cNvSpPr/>
          <p:nvPr/>
        </p:nvSpPr>
        <p:spPr>
          <a:xfrm rot="5400000">
            <a:off x="5742349" y="3189151"/>
            <a:ext cx="276225" cy="711067"/>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latin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0558181" y="1352041"/>
            <a:ext cx="426158" cy="426158"/>
          </a:xfrm>
          <a:prstGeom prst="rect">
            <a:avLst/>
          </a:prstGeom>
        </p:spPr>
      </p:pic>
      <p:sp>
        <p:nvSpPr>
          <p:cNvPr id="6" name="矩形 5"/>
          <p:cNvSpPr/>
          <p:nvPr/>
        </p:nvSpPr>
        <p:spPr>
          <a:xfrm>
            <a:off x="10167105" y="1741240"/>
            <a:ext cx="1289777" cy="369332"/>
          </a:xfrm>
          <a:prstGeom prst="rect">
            <a:avLst/>
          </a:prstGeom>
        </p:spPr>
        <p:txBody>
          <a:bodyPr wrap="none">
            <a:spAutoFit/>
          </a:bodyPr>
          <a:lstStyle/>
          <a:p>
            <a:pPr defTabSz="914478" fontAlgn="ctr">
              <a:lnSpc>
                <a:spcPct val="150000"/>
              </a:lnSpc>
            </a:pPr>
            <a:r>
              <a:rPr lang="zh-CN" altLang="en-US" sz="12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MPP </a:t>
            </a:r>
            <a:r>
              <a:rPr lang="zh-CN" altLang="en-US" sz="1200" b="1" dirty="0">
                <a:solidFill>
                  <a:prstClr val="black"/>
                </a:solidFill>
                <a:latin typeface="Calibri" panose="020F0502020204030204" pitchFamily="34" charset="0"/>
                <a:ea typeface="微软雅黑" panose="020B0503020204020204" pitchFamily="34" charset="-122"/>
                <a:cs typeface="Calibri" panose="020F0502020204030204" pitchFamily="34" charset="0"/>
              </a:rPr>
              <a:t>architecture</a:t>
            </a:r>
            <a:endParaRPr lang="en-US" altLang="zh-CN" sz="1200" b="1" dirty="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0781" y="2138529"/>
            <a:ext cx="443558" cy="443558"/>
          </a:xfrm>
          <a:prstGeom prst="rect">
            <a:avLst/>
          </a:prstGeom>
        </p:spPr>
      </p:pic>
      <p:sp>
        <p:nvSpPr>
          <p:cNvPr id="8" name="矩形 7"/>
          <p:cNvSpPr/>
          <p:nvPr/>
        </p:nvSpPr>
        <p:spPr>
          <a:xfrm>
            <a:off x="9815523" y="2432073"/>
            <a:ext cx="2014719" cy="369332"/>
          </a:xfrm>
          <a:prstGeom prst="rect">
            <a:avLst/>
          </a:prstGeom>
        </p:spPr>
        <p:txBody>
          <a:bodyPr wrap="none">
            <a:spAutoFit/>
          </a:bodyPr>
          <a:lstStyle/>
          <a:p>
            <a:pPr defTabSz="914478" fontAlgn="ctr">
              <a:lnSpc>
                <a:spcPct val="150000"/>
              </a:lnSpc>
            </a:pPr>
            <a:r>
              <a:rPr lang="zh-CN" altLang="en-US" sz="12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H</a:t>
            </a:r>
            <a:r>
              <a:rPr lang="en-US" altLang="zh-CN" sz="12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A</a:t>
            </a:r>
            <a:r>
              <a:rPr lang="zh-CN" altLang="en-US" sz="12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 </a:t>
            </a:r>
            <a:r>
              <a:rPr lang="zh-CN" altLang="en-US" sz="1200" b="1" dirty="0">
                <a:solidFill>
                  <a:prstClr val="black"/>
                </a:solidFill>
                <a:latin typeface="Calibri" panose="020F0502020204030204" pitchFamily="34" charset="0"/>
                <a:ea typeface="微软雅黑" panose="020B0503020204020204" pitchFamily="34" charset="-122"/>
                <a:cs typeface="Calibri" panose="020F0502020204030204" pitchFamily="34" charset="0"/>
              </a:rPr>
              <a:t>no single point of failure</a:t>
            </a:r>
            <a:endParaRPr lang="en-US" altLang="zh-CN" sz="1200" b="1" dirty="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10556074" y="2957403"/>
            <a:ext cx="372600" cy="372600"/>
          </a:xfrm>
          <a:prstGeom prst="rect">
            <a:avLst/>
          </a:prstGeom>
        </p:spPr>
      </p:pic>
      <p:sp>
        <p:nvSpPr>
          <p:cNvPr id="10" name="矩形 9"/>
          <p:cNvSpPr/>
          <p:nvPr/>
        </p:nvSpPr>
        <p:spPr>
          <a:xfrm>
            <a:off x="9548912" y="3180805"/>
            <a:ext cx="2535887" cy="369332"/>
          </a:xfrm>
          <a:prstGeom prst="rect">
            <a:avLst/>
          </a:prstGeom>
        </p:spPr>
        <p:txBody>
          <a:bodyPr wrap="none">
            <a:spAutoFit/>
          </a:bodyPr>
          <a:lstStyle/>
          <a:p>
            <a:pPr defTabSz="914478" fontAlgn="ctr">
              <a:lnSpc>
                <a:spcPct val="150000"/>
              </a:lnSpc>
            </a:pPr>
            <a:r>
              <a:rPr lang="zh-CN" altLang="en-US" sz="1200" b="1" dirty="0">
                <a:solidFill>
                  <a:prstClr val="black"/>
                </a:solidFill>
                <a:latin typeface="Calibri" panose="020F0502020204030204" pitchFamily="34" charset="0"/>
                <a:ea typeface="微软雅黑" panose="020B0503020204020204" pitchFamily="34" charset="-122"/>
                <a:cs typeface="Calibri" panose="020F0502020204030204" pitchFamily="34" charset="0"/>
              </a:rPr>
              <a:t>vectorized column processing engine</a:t>
            </a:r>
            <a:endParaRPr lang="en-US" altLang="zh-CN" sz="1200" b="1" dirty="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9478" y="3520003"/>
            <a:ext cx="363564" cy="363564"/>
          </a:xfrm>
          <a:prstGeom prst="rect">
            <a:avLst/>
          </a:prstGeom>
        </p:spPr>
      </p:pic>
      <p:sp>
        <p:nvSpPr>
          <p:cNvPr id="13" name="矩形 12"/>
          <p:cNvSpPr/>
          <p:nvPr/>
        </p:nvSpPr>
        <p:spPr>
          <a:xfrm>
            <a:off x="9712195" y="3767130"/>
            <a:ext cx="2161617" cy="369332"/>
          </a:xfrm>
          <a:prstGeom prst="rect">
            <a:avLst/>
          </a:prstGeom>
        </p:spPr>
        <p:txBody>
          <a:bodyPr wrap="none">
            <a:spAutoFit/>
          </a:bodyPr>
          <a:lstStyle/>
          <a:p>
            <a:pPr defTabSz="914478" fontAlgn="ctr">
              <a:lnSpc>
                <a:spcPct val="150000"/>
              </a:lnSpc>
            </a:pPr>
            <a:r>
              <a:rPr lang="en-US" altLang="zh-CN" sz="12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In-memory</a:t>
            </a:r>
            <a:r>
              <a:rPr lang="zh-CN" altLang="en-US" sz="12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 </a:t>
            </a:r>
            <a:r>
              <a:rPr lang="zh-CN" altLang="en-US" sz="1200" b="1" dirty="0">
                <a:solidFill>
                  <a:prstClr val="black"/>
                </a:solidFill>
                <a:latin typeface="Calibri" panose="020F0502020204030204" pitchFamily="34" charset="0"/>
                <a:ea typeface="微软雅黑" panose="020B0503020204020204" pitchFamily="34" charset="-122"/>
                <a:cs typeface="Calibri" panose="020F0502020204030204" pitchFamily="34" charset="0"/>
              </a:rPr>
              <a:t>pipeline processing</a:t>
            </a:r>
            <a:endParaRPr lang="en-US" altLang="zh-CN" sz="1200" b="1" dirty="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4" name="矩形 13"/>
          <p:cNvSpPr/>
          <p:nvPr/>
        </p:nvSpPr>
        <p:spPr>
          <a:xfrm>
            <a:off x="5540993" y="3746884"/>
            <a:ext cx="718465" cy="4062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defTabSz="914478"/>
            <a:r>
              <a:rPr lang="en-US" altLang="zh-CN" sz="84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Center</a:t>
            </a:r>
          </a:p>
          <a:p>
            <a:pPr algn="ctr" defTabSz="914478"/>
            <a:r>
              <a:rPr lang="en-US" altLang="zh-CN" sz="120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 </a:t>
            </a:r>
            <a:r>
              <a:rPr lang="en-US" altLang="zh-CN" sz="840" b="1" dirty="0">
                <a:solidFill>
                  <a:srgbClr val="1D1D1A"/>
                </a:solidFill>
                <a:latin typeface="Calibri" panose="020F0502020204030204" pitchFamily="34" charset="0"/>
                <a:ea typeface="等线" panose="02010600030101010101" pitchFamily="2" charset="-122"/>
                <a:cs typeface="Calibri" panose="020F0502020204030204" pitchFamily="34" charset="0"/>
              </a:rPr>
              <a:t>Connector</a:t>
            </a:r>
            <a:endParaRPr lang="zh-CN" altLang="en-US" sz="12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12" name="矩形 102"/>
          <p:cNvSpPr/>
          <p:nvPr/>
        </p:nvSpPr>
        <p:spPr>
          <a:xfrm>
            <a:off x="5576943" y="2929019"/>
            <a:ext cx="558166" cy="543867"/>
          </a:xfrm>
          <a:prstGeom prst="rect">
            <a:avLst/>
          </a:prstGeom>
        </p:spPr>
        <p:txBody>
          <a:bodyPr wrap="none">
            <a:spAutoFit/>
          </a:bodyPr>
          <a:lstStyle/>
          <a:p>
            <a:pPr defTabSz="609585"/>
            <a:r>
              <a:rPr lang="en-US" altLang="zh-CN" sz="1467" b="1" dirty="0">
                <a:solidFill>
                  <a:srgbClr val="000000"/>
                </a:solidFill>
                <a:latin typeface="Calibri" panose="020F0502020204030204" pitchFamily="34" charset="0"/>
                <a:cs typeface="Calibri" panose="020F0502020204030204" pitchFamily="34" charset="0"/>
              </a:rPr>
              <a:t>AZs</a:t>
            </a:r>
          </a:p>
          <a:p>
            <a:pPr defTabSz="609585"/>
            <a:r>
              <a:rPr lang="en-US" altLang="zh-CN" sz="1467" b="1" dirty="0">
                <a:solidFill>
                  <a:srgbClr val="000000"/>
                </a:solidFill>
                <a:latin typeface="Calibri" panose="020F0502020204030204" pitchFamily="34" charset="0"/>
                <a:cs typeface="Calibri" panose="020F0502020204030204" pitchFamily="34" charset="0"/>
              </a:rPr>
              <a:t>/DCs</a:t>
            </a:r>
            <a:endParaRPr lang="zh-CN" altLang="en-US" sz="1467" b="1" dirty="0">
              <a:solidFill>
                <a:srgbClr val="000000"/>
              </a:solidFill>
              <a:latin typeface="Calibri" panose="020F0502020204030204" pitchFamily="34" charset="0"/>
              <a:cs typeface="Calibri" panose="020F0502020204030204" pitchFamily="34" charset="0"/>
            </a:endParaRPr>
          </a:p>
        </p:txBody>
      </p:sp>
      <p:sp>
        <p:nvSpPr>
          <p:cNvPr id="4" name="Rectangle 3"/>
          <p:cNvSpPr/>
          <p:nvPr/>
        </p:nvSpPr>
        <p:spPr>
          <a:xfrm>
            <a:off x="9766864" y="4531935"/>
            <a:ext cx="2331963" cy="1643527"/>
          </a:xfrm>
          <a:prstGeom prst="rect">
            <a:avLst/>
          </a:prstGeom>
          <a:ln>
            <a:solidFill>
              <a:schemeClr val="tx1"/>
            </a:solidFill>
          </a:ln>
        </p:spPr>
        <p:txBody>
          <a:bodyPr wrap="square">
            <a:spAutoFit/>
          </a:bodyPr>
          <a:lstStyle/>
          <a:p>
            <a:pPr marL="243411" indent="-243411">
              <a:lnSpc>
                <a:spcPct val="120000"/>
              </a:lnSpc>
              <a:buFont typeface="Arial" panose="020B0604020202020204" pitchFamily="34" charset="0"/>
              <a:buChar char="•"/>
            </a:pPr>
            <a:r>
              <a:rPr lang="en-US" altLang="zh-CN" sz="1200" dirty="0"/>
              <a:t>Coordinator HA</a:t>
            </a:r>
          </a:p>
          <a:p>
            <a:pPr marL="243411" indent="-243411">
              <a:lnSpc>
                <a:spcPct val="120000"/>
              </a:lnSpc>
              <a:buFont typeface="Arial" panose="020B0604020202020204" pitchFamily="34" charset="0"/>
              <a:buChar char="•"/>
            </a:pPr>
            <a:r>
              <a:rPr lang="en-US" altLang="zh-CN" sz="1200" dirty="0"/>
              <a:t>DC-Connector</a:t>
            </a:r>
          </a:p>
          <a:p>
            <a:pPr marL="243411" indent="-243411">
              <a:lnSpc>
                <a:spcPct val="120000"/>
              </a:lnSpc>
              <a:buFont typeface="Arial" panose="020B0604020202020204" pitchFamily="34" charset="0"/>
              <a:buChar char="•"/>
            </a:pPr>
            <a:r>
              <a:rPr lang="en-US" altLang="zh-CN" sz="1200" dirty="0"/>
              <a:t>Enhanced scheduler &amp; planner</a:t>
            </a:r>
          </a:p>
          <a:p>
            <a:pPr marL="243411" indent="-243411">
              <a:lnSpc>
                <a:spcPct val="120000"/>
              </a:lnSpc>
              <a:buFont typeface="Arial" panose="020B0604020202020204" pitchFamily="34" charset="0"/>
              <a:buChar char="•"/>
            </a:pPr>
            <a:r>
              <a:rPr lang="en-US" altLang="zh-CN" sz="1200" dirty="0"/>
              <a:t>Reliable execution</a:t>
            </a:r>
            <a:endParaRPr lang="zh-CN" altLang="en-US" sz="1200" dirty="0"/>
          </a:p>
          <a:p>
            <a:pPr marL="243411" indent="-243411">
              <a:lnSpc>
                <a:spcPct val="120000"/>
              </a:lnSpc>
              <a:buFont typeface="Arial" panose="020B0604020202020204" pitchFamily="34" charset="0"/>
              <a:buChar char="•"/>
            </a:pPr>
            <a:r>
              <a:rPr lang="en-US" altLang="zh-CN" sz="1200" dirty="0"/>
              <a:t>Dynamic Filters</a:t>
            </a:r>
          </a:p>
          <a:p>
            <a:pPr marL="243411" indent="-243411">
              <a:lnSpc>
                <a:spcPct val="120000"/>
              </a:lnSpc>
              <a:buFont typeface="Arial" panose="020B0604020202020204" pitchFamily="34" charset="0"/>
              <a:buChar char="•"/>
            </a:pPr>
            <a:r>
              <a:rPr lang="zh-CN" altLang="en-US" sz="1200" dirty="0"/>
              <a:t>Virtual Data </a:t>
            </a:r>
            <a:r>
              <a:rPr lang="zh-CN" altLang="en-US" sz="1200" dirty="0" smtClean="0"/>
              <a:t>Mart</a:t>
            </a:r>
            <a:endParaRPr lang="en-US" altLang="zh-CN" sz="1200" dirty="0" smtClean="0"/>
          </a:p>
          <a:p>
            <a:pPr marL="243411" indent="-243411">
              <a:lnSpc>
                <a:spcPct val="120000"/>
              </a:lnSpc>
              <a:buFont typeface="Arial" panose="020B0604020202020204" pitchFamily="34" charset="0"/>
              <a:buChar char="•"/>
            </a:pPr>
            <a:r>
              <a:rPr lang="en-US" altLang="zh-CN" sz="1200" dirty="0" smtClean="0"/>
              <a:t>Heuristic Indexing</a:t>
            </a:r>
            <a:endParaRPr lang="en-US" altLang="zh-CN" sz="1200" dirty="0"/>
          </a:p>
        </p:txBody>
      </p:sp>
    </p:spTree>
    <p:extLst>
      <p:ext uri="{BB962C8B-B14F-4D97-AF65-F5344CB8AC3E}">
        <p14:creationId xmlns:p14="http://schemas.microsoft.com/office/powerpoint/2010/main" val="25400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1383874" y="1488019"/>
            <a:ext cx="5114924" cy="1616032"/>
          </a:xfrm>
          <a:prstGeom prst="rect">
            <a:avLst/>
          </a:prstGeom>
          <a:solidFill>
            <a:srgbClr val="FFFFFF"/>
          </a:solid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2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3" name="文本占位符 2"/>
          <p:cNvSpPr>
            <a:spLocks noGrp="1"/>
          </p:cNvSpPr>
          <p:nvPr>
            <p:ph type="body" idx="1"/>
          </p:nvPr>
        </p:nvSpPr>
        <p:spPr>
          <a:xfrm>
            <a:off x="809493" y="685295"/>
            <a:ext cx="8047428" cy="480131"/>
          </a:xfrm>
        </p:spPr>
        <p:txBody>
          <a:bodyPr>
            <a:noAutofit/>
          </a:bodyPr>
          <a:lstStyle/>
          <a:p>
            <a:r>
              <a:rPr lang="en-US" altLang="zh-CN" dirty="0"/>
              <a:t>OpenLooKeng Interactive Scenario Key Technologies</a:t>
            </a:r>
            <a:endParaRPr lang="zh-CN" altLang="en-US" dirty="0"/>
          </a:p>
        </p:txBody>
      </p:sp>
      <p:sp>
        <p:nvSpPr>
          <p:cNvPr id="59" name="矩形 58"/>
          <p:cNvSpPr/>
          <p:nvPr/>
        </p:nvSpPr>
        <p:spPr>
          <a:xfrm>
            <a:off x="2474028" y="5985800"/>
            <a:ext cx="4084638" cy="380241"/>
          </a:xfrm>
          <a:prstGeom prst="rect">
            <a:avLst/>
          </a:prstGeom>
          <a:solidFill>
            <a:srgbClr val="DDDDDD"/>
          </a:solidFill>
          <a:ln w="635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spcAft>
                <a:spcPct val="0"/>
              </a:spcAft>
              <a:defRPr/>
            </a:pPr>
            <a:r>
              <a:rPr lang="en-US" altLang="zh-CN" sz="1600" kern="0" dirty="0" err="1" smtClean="0">
                <a:solidFill>
                  <a:srgbClr val="1D1D1A"/>
                </a:solidFill>
                <a:latin typeface="Calibri" panose="020F0502020204030204" pitchFamily="34" charset="0"/>
                <a:ea typeface="黑体" panose="02010609060101010101" pitchFamily="49" charset="-122"/>
                <a:cs typeface="Calibri" panose="020F0502020204030204" pitchFamily="34" charset="0"/>
              </a:rPr>
              <a:t>DataSource</a:t>
            </a:r>
            <a:endParaRPr lang="en-US" altLang="zh-CN" sz="2400" kern="0" dirty="0" smtClean="0">
              <a:solidFill>
                <a:srgbClr val="1D1D1A"/>
              </a:solidFill>
              <a:latin typeface="Calibri" panose="020F0502020204030204" pitchFamily="34" charset="0"/>
              <a:ea typeface="黑体" panose="02010609060101010101" pitchFamily="49" charset="-122"/>
              <a:cs typeface="Calibri" panose="020F0502020204030204" pitchFamily="34" charset="0"/>
            </a:endParaRPr>
          </a:p>
        </p:txBody>
      </p:sp>
      <p:sp>
        <p:nvSpPr>
          <p:cNvPr id="60" name="矩形 59"/>
          <p:cNvSpPr/>
          <p:nvPr/>
        </p:nvSpPr>
        <p:spPr>
          <a:xfrm>
            <a:off x="1249491" y="1764604"/>
            <a:ext cx="5114924" cy="1616032"/>
          </a:xfrm>
          <a:prstGeom prst="rect">
            <a:avLst/>
          </a:prstGeom>
          <a:solidFill>
            <a:srgbClr val="FFFFFF"/>
          </a:solid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2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1" name="矩形 60"/>
          <p:cNvSpPr/>
          <p:nvPr/>
        </p:nvSpPr>
        <p:spPr>
          <a:xfrm>
            <a:off x="3906867" y="1163581"/>
            <a:ext cx="1047750"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Client</a:t>
            </a:r>
            <a:endParaRPr lang="zh-CN" altLang="en-US" sz="2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2" name="矩形 61"/>
          <p:cNvSpPr/>
          <p:nvPr/>
        </p:nvSpPr>
        <p:spPr>
          <a:xfrm>
            <a:off x="1459041" y="2616100"/>
            <a:ext cx="1485467"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Parser/analyzer</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3" name="矩形 62"/>
          <p:cNvSpPr/>
          <p:nvPr/>
        </p:nvSpPr>
        <p:spPr>
          <a:xfrm>
            <a:off x="3350611" y="2616100"/>
            <a:ext cx="1273034"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planner</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4" name="矩形 63"/>
          <p:cNvSpPr/>
          <p:nvPr/>
        </p:nvSpPr>
        <p:spPr>
          <a:xfrm>
            <a:off x="4916183" y="2616100"/>
            <a:ext cx="1238683"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scheduler</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5" name="矩形 64"/>
          <p:cNvSpPr/>
          <p:nvPr/>
        </p:nvSpPr>
        <p:spPr>
          <a:xfrm>
            <a:off x="1088579" y="3897875"/>
            <a:ext cx="1047750"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6" name="矩形 65"/>
          <p:cNvSpPr/>
          <p:nvPr/>
        </p:nvSpPr>
        <p:spPr>
          <a:xfrm>
            <a:off x="5155304" y="1443738"/>
            <a:ext cx="1208985" cy="338554"/>
          </a:xfrm>
          <a:prstGeom prst="rect">
            <a:avLst/>
          </a:prstGeom>
          <a:ln w="12700">
            <a:noFill/>
          </a:ln>
        </p:spPr>
        <p:txBody>
          <a:bodyPr wrap="none">
            <a:spAutoFit/>
          </a:bodyPr>
          <a:lstStyle/>
          <a:p>
            <a:pPr algn="ctr" defTabSz="914478"/>
            <a:r>
              <a:rPr lang="en-US" altLang="zh-CN" sz="160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Coordinator</a:t>
            </a:r>
            <a:endParaRPr lang="zh-CN" altLang="en-US" sz="24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67" name="直接箭头连接符 66"/>
          <p:cNvCxnSpPr>
            <a:stCxn id="61" idx="2"/>
          </p:cNvCxnSpPr>
          <p:nvPr/>
        </p:nvCxnSpPr>
        <p:spPr>
          <a:xfrm flipH="1">
            <a:off x="4430742" y="1696981"/>
            <a:ext cx="0" cy="198481"/>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68" name="矩形 67"/>
          <p:cNvSpPr/>
          <p:nvPr/>
        </p:nvSpPr>
        <p:spPr>
          <a:xfrm>
            <a:off x="1459041" y="1967407"/>
            <a:ext cx="1485467"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Metadata API</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69" name="矩形 68"/>
          <p:cNvSpPr/>
          <p:nvPr/>
        </p:nvSpPr>
        <p:spPr>
          <a:xfrm>
            <a:off x="4916183" y="1971473"/>
            <a:ext cx="1238684"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Location API</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70" name="直接箭头连接符 69"/>
          <p:cNvCxnSpPr>
            <a:stCxn id="62" idx="0"/>
            <a:endCxn id="68" idx="2"/>
          </p:cNvCxnSpPr>
          <p:nvPr/>
        </p:nvCxnSpPr>
        <p:spPr>
          <a:xfrm flipH="1" flipV="1">
            <a:off x="2201775" y="2500807"/>
            <a:ext cx="0" cy="1152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71" name="直接箭头连接符 70"/>
          <p:cNvCxnSpPr>
            <a:stCxn id="62" idx="3"/>
            <a:endCxn id="63" idx="1"/>
          </p:cNvCxnSpPr>
          <p:nvPr/>
        </p:nvCxnSpPr>
        <p:spPr>
          <a:xfrm>
            <a:off x="2944508" y="2882800"/>
            <a:ext cx="406103" cy="0"/>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72" name="直接箭头连接符 71"/>
          <p:cNvCxnSpPr/>
          <p:nvPr/>
        </p:nvCxnSpPr>
        <p:spPr>
          <a:xfrm flipV="1">
            <a:off x="4623645" y="2879933"/>
            <a:ext cx="265801" cy="2867"/>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73" name="直接箭头连接符 72"/>
          <p:cNvCxnSpPr/>
          <p:nvPr/>
        </p:nvCxnSpPr>
        <p:spPr>
          <a:xfrm flipH="1" flipV="1">
            <a:off x="5588127" y="2504874"/>
            <a:ext cx="0" cy="111226"/>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74" name="直接箭头连接符 73"/>
          <p:cNvCxnSpPr>
            <a:stCxn id="64" idx="2"/>
            <a:endCxn id="78" idx="0"/>
          </p:cNvCxnSpPr>
          <p:nvPr/>
        </p:nvCxnSpPr>
        <p:spPr>
          <a:xfrm flipH="1">
            <a:off x="3361476" y="3149500"/>
            <a:ext cx="2174049" cy="654651"/>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75" name="肘形连接符 74"/>
          <p:cNvCxnSpPr>
            <a:stCxn id="78" idx="1"/>
            <a:endCxn id="65" idx="2"/>
          </p:cNvCxnSpPr>
          <p:nvPr/>
        </p:nvCxnSpPr>
        <p:spPr>
          <a:xfrm rot="10800000">
            <a:off x="1612454" y="4431276"/>
            <a:ext cx="733264" cy="158157"/>
          </a:xfrm>
          <a:prstGeom prst="bentConnector2">
            <a:avLst/>
          </a:prstGeom>
          <a:noFill/>
          <a:ln w="12700" cap="flat" cmpd="sng" algn="ctr">
            <a:solidFill>
              <a:srgbClr val="1D1D1A"/>
            </a:solidFill>
            <a:prstDash val="solid"/>
            <a:miter lim="800000"/>
            <a:tailEnd type="triangle"/>
          </a:ln>
          <a:effectLst/>
        </p:spPr>
      </p:cxnSp>
      <p:sp>
        <p:nvSpPr>
          <p:cNvPr id="76" name="矩形 75"/>
          <p:cNvSpPr/>
          <p:nvPr/>
        </p:nvSpPr>
        <p:spPr>
          <a:xfrm>
            <a:off x="1589464" y="1847390"/>
            <a:ext cx="1224622" cy="228877"/>
          </a:xfrm>
          <a:prstGeom prst="rect">
            <a:avLst/>
          </a:prstGeom>
          <a:solidFill>
            <a:srgbClr val="7F0000">
              <a:lumMod val="20000"/>
              <a:lumOff val="80000"/>
            </a:srgbClr>
          </a:solidFill>
          <a:ln w="12700" cap="flat" cmpd="sng" algn="ctr">
            <a:solidFill>
              <a:srgbClr val="1D1D1A"/>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78">
              <a:spcBef>
                <a:spcPct val="0"/>
              </a:spcBef>
              <a:spcAft>
                <a:spcPct val="0"/>
              </a:spcAft>
              <a:defRPr/>
            </a:pPr>
            <a:r>
              <a:rPr lang="en-US" altLang="zh-CN" sz="1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Metadata Cache</a:t>
            </a:r>
            <a:endParaRPr lang="zh-CN" altLang="en-US" sz="12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77" name="圆角矩形 76"/>
          <p:cNvSpPr/>
          <p:nvPr/>
        </p:nvSpPr>
        <p:spPr>
          <a:xfrm>
            <a:off x="2953930" y="1883259"/>
            <a:ext cx="1959273" cy="857162"/>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Dynamic filter planning</a:t>
            </a:r>
          </a:p>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Semi join optimization rule</a:t>
            </a:r>
          </a:p>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Predicate pushdown</a:t>
            </a:r>
          </a:p>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Index optimizer</a:t>
            </a:r>
          </a:p>
        </p:txBody>
      </p:sp>
      <p:sp>
        <p:nvSpPr>
          <p:cNvPr id="78" name="矩形 77"/>
          <p:cNvSpPr/>
          <p:nvPr/>
        </p:nvSpPr>
        <p:spPr>
          <a:xfrm>
            <a:off x="2345718" y="3804151"/>
            <a:ext cx="2031516" cy="1570561"/>
          </a:xfrm>
          <a:prstGeom prst="rect">
            <a:avLst/>
          </a:prstGeom>
          <a:solidFill>
            <a:srgbClr val="FFFFFF"/>
          </a:solid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2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79" name="矩形 78"/>
          <p:cNvSpPr/>
          <p:nvPr/>
        </p:nvSpPr>
        <p:spPr>
          <a:xfrm>
            <a:off x="2866935" y="3897875"/>
            <a:ext cx="1047750"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Processor</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0" name="矩形 79"/>
          <p:cNvSpPr/>
          <p:nvPr/>
        </p:nvSpPr>
        <p:spPr>
          <a:xfrm>
            <a:off x="2474028" y="4731090"/>
            <a:ext cx="1833563"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Stream API</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81" name="直接箭头连接符 80"/>
          <p:cNvCxnSpPr>
            <a:endCxn id="78" idx="2"/>
          </p:cNvCxnSpPr>
          <p:nvPr/>
        </p:nvCxnSpPr>
        <p:spPr>
          <a:xfrm flipH="1" flipV="1">
            <a:off x="3361476" y="5374712"/>
            <a:ext cx="3853" cy="386643"/>
          </a:xfrm>
          <a:prstGeom prst="straightConnector1">
            <a:avLst/>
          </a:prstGeom>
          <a:noFill/>
          <a:ln w="12700" cap="flat" cmpd="sng" algn="ctr">
            <a:solidFill>
              <a:srgbClr val="1D1D1A"/>
            </a:solidFill>
            <a:prstDash val="solid"/>
            <a:miter lim="800000"/>
            <a:tailEnd type="triangle"/>
          </a:ln>
          <a:effectLst/>
        </p:spPr>
      </p:cxnSp>
      <p:cxnSp>
        <p:nvCxnSpPr>
          <p:cNvPr id="82" name="直接箭头连接符 81"/>
          <p:cNvCxnSpPr>
            <a:stCxn id="80" idx="0"/>
            <a:endCxn id="79" idx="2"/>
          </p:cNvCxnSpPr>
          <p:nvPr/>
        </p:nvCxnSpPr>
        <p:spPr>
          <a:xfrm flipH="1" flipV="1">
            <a:off x="3390810" y="4431275"/>
            <a:ext cx="0" cy="299815"/>
          </a:xfrm>
          <a:prstGeom prst="straightConnector1">
            <a:avLst/>
          </a:prstGeom>
          <a:noFill/>
          <a:ln w="12700" cap="flat" cmpd="sng" algn="ctr">
            <a:solidFill>
              <a:srgbClr val="1D1D1A"/>
            </a:solidFill>
            <a:prstDash val="solid"/>
            <a:miter lim="800000"/>
            <a:tailEnd type="triangle"/>
          </a:ln>
          <a:effectLst/>
        </p:spPr>
      </p:cxnSp>
      <p:sp>
        <p:nvSpPr>
          <p:cNvPr id="83" name="圆角矩形 82"/>
          <p:cNvSpPr/>
          <p:nvPr/>
        </p:nvSpPr>
        <p:spPr>
          <a:xfrm>
            <a:off x="2765163" y="4544813"/>
            <a:ext cx="1263781" cy="315877"/>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Dynamic filter</a:t>
            </a:r>
          </a:p>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Predicate filter</a:t>
            </a:r>
            <a:endParaRPr lang="en-US" altLang="zh-CN" sz="14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endParaRPr>
          </a:p>
        </p:txBody>
      </p:sp>
      <p:sp>
        <p:nvSpPr>
          <p:cNvPr id="84" name="矩形 83"/>
          <p:cNvSpPr/>
          <p:nvPr/>
        </p:nvSpPr>
        <p:spPr>
          <a:xfrm>
            <a:off x="3317340" y="3066347"/>
            <a:ext cx="1383673" cy="228877"/>
          </a:xfrm>
          <a:prstGeom prst="rect">
            <a:avLst/>
          </a:prstGeom>
          <a:solidFill>
            <a:srgbClr val="7F0000">
              <a:lumMod val="20000"/>
              <a:lumOff val="80000"/>
            </a:srgbClr>
          </a:solidFill>
          <a:ln w="12700" cap="flat" cmpd="sng" algn="ctr">
            <a:solidFill>
              <a:srgbClr val="1D1D1A"/>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78">
              <a:spcBef>
                <a:spcPct val="0"/>
              </a:spcBef>
              <a:spcAft>
                <a:spcPct val="0"/>
              </a:spcAft>
              <a:defRPr/>
            </a:pPr>
            <a:r>
              <a:rPr lang="en-US" altLang="zh-CN" sz="1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Execution plan cache</a:t>
            </a:r>
            <a:endParaRPr lang="zh-CN" altLang="en-US" sz="12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85" name="直接箭头连接符 84"/>
          <p:cNvCxnSpPr/>
          <p:nvPr/>
        </p:nvCxnSpPr>
        <p:spPr>
          <a:xfrm flipH="1" flipV="1">
            <a:off x="1592193" y="3380636"/>
            <a:ext cx="7383" cy="508521"/>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86" name="直接箭头连接符 85"/>
          <p:cNvCxnSpPr>
            <a:stCxn id="64" idx="2"/>
            <a:endCxn id="65" idx="0"/>
          </p:cNvCxnSpPr>
          <p:nvPr/>
        </p:nvCxnSpPr>
        <p:spPr>
          <a:xfrm flipH="1">
            <a:off x="1612454" y="3149500"/>
            <a:ext cx="3923071" cy="748375"/>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87" name="直接箭头连接符 86"/>
          <p:cNvCxnSpPr>
            <a:stCxn id="64" idx="2"/>
            <a:endCxn id="88" idx="0"/>
          </p:cNvCxnSpPr>
          <p:nvPr/>
        </p:nvCxnSpPr>
        <p:spPr>
          <a:xfrm>
            <a:off x="5535525" y="3149500"/>
            <a:ext cx="7383" cy="650041"/>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88" name="矩形 87"/>
          <p:cNvSpPr/>
          <p:nvPr/>
        </p:nvSpPr>
        <p:spPr>
          <a:xfrm>
            <a:off x="4527150" y="3799541"/>
            <a:ext cx="2031516" cy="1570561"/>
          </a:xfrm>
          <a:prstGeom prst="rect">
            <a:avLst/>
          </a:prstGeom>
          <a:solidFill>
            <a:srgbClr val="FFFFFF"/>
          </a:solid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2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9" name="矩形 88"/>
          <p:cNvSpPr/>
          <p:nvPr/>
        </p:nvSpPr>
        <p:spPr>
          <a:xfrm>
            <a:off x="5048367" y="3897875"/>
            <a:ext cx="1047750"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Processor</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0" name="矩形 89"/>
          <p:cNvSpPr/>
          <p:nvPr/>
        </p:nvSpPr>
        <p:spPr>
          <a:xfrm>
            <a:off x="4655460" y="4726480"/>
            <a:ext cx="1833563"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Stream API</a:t>
            </a:r>
            <a:endParaRPr lang="zh-CN" altLang="en-US" sz="2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91" name="直接箭头连接符 90"/>
          <p:cNvCxnSpPr>
            <a:endCxn id="88" idx="2"/>
          </p:cNvCxnSpPr>
          <p:nvPr/>
        </p:nvCxnSpPr>
        <p:spPr>
          <a:xfrm flipV="1">
            <a:off x="5535525" y="5370102"/>
            <a:ext cx="7383" cy="386643"/>
          </a:xfrm>
          <a:prstGeom prst="straightConnector1">
            <a:avLst/>
          </a:prstGeom>
          <a:noFill/>
          <a:ln w="12700" cap="flat" cmpd="sng" algn="ctr">
            <a:solidFill>
              <a:srgbClr val="1D1D1A"/>
            </a:solidFill>
            <a:prstDash val="solid"/>
            <a:miter lim="800000"/>
            <a:tailEnd type="triangle"/>
          </a:ln>
          <a:effectLst/>
        </p:spPr>
      </p:cxnSp>
      <p:cxnSp>
        <p:nvCxnSpPr>
          <p:cNvPr id="92" name="直接箭头连接符 91"/>
          <p:cNvCxnSpPr>
            <a:stCxn id="90" idx="0"/>
            <a:endCxn id="89" idx="2"/>
          </p:cNvCxnSpPr>
          <p:nvPr/>
        </p:nvCxnSpPr>
        <p:spPr>
          <a:xfrm flipH="1" flipV="1">
            <a:off x="5572242" y="4431275"/>
            <a:ext cx="0" cy="295205"/>
          </a:xfrm>
          <a:prstGeom prst="straightConnector1">
            <a:avLst/>
          </a:prstGeom>
          <a:noFill/>
          <a:ln w="12700" cap="flat" cmpd="sng" algn="ctr">
            <a:solidFill>
              <a:srgbClr val="1D1D1A"/>
            </a:solidFill>
            <a:prstDash val="solid"/>
            <a:miter lim="800000"/>
            <a:tailEnd type="triangle"/>
          </a:ln>
          <a:effectLst/>
        </p:spPr>
      </p:cxnSp>
      <p:sp>
        <p:nvSpPr>
          <p:cNvPr id="93" name="圆角矩形 92"/>
          <p:cNvSpPr/>
          <p:nvPr/>
        </p:nvSpPr>
        <p:spPr>
          <a:xfrm>
            <a:off x="4889446" y="4568778"/>
            <a:ext cx="1379592" cy="315877"/>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Dynamic filter</a:t>
            </a:r>
          </a:p>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Predicate filter</a:t>
            </a:r>
            <a:endParaRPr lang="en-US" altLang="zh-CN" sz="14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endParaRPr>
          </a:p>
        </p:txBody>
      </p:sp>
      <p:cxnSp>
        <p:nvCxnSpPr>
          <p:cNvPr id="94" name="直接连接符 93"/>
          <p:cNvCxnSpPr/>
          <p:nvPr/>
        </p:nvCxnSpPr>
        <p:spPr>
          <a:xfrm>
            <a:off x="6717156" y="1808286"/>
            <a:ext cx="7470" cy="3506460"/>
          </a:xfrm>
          <a:prstGeom prst="line">
            <a:avLst/>
          </a:prstGeom>
          <a:noFill/>
          <a:ln w="19050" cap="flat" cmpd="sng" algn="ctr">
            <a:solidFill>
              <a:schemeClr val="accent6"/>
            </a:solidFill>
            <a:prstDash val="solid"/>
            <a:miter lim="800000"/>
            <a:headEnd type="diamond" w="lg" len="lg"/>
            <a:tailEnd type="diamond" w="lg" len="lg"/>
          </a:ln>
          <a:effectLst/>
        </p:spPr>
      </p:cxnSp>
      <p:sp>
        <p:nvSpPr>
          <p:cNvPr id="95" name="矩形 94"/>
          <p:cNvSpPr/>
          <p:nvPr/>
        </p:nvSpPr>
        <p:spPr>
          <a:xfrm rot="16200000">
            <a:off x="6440087" y="3233170"/>
            <a:ext cx="792205" cy="523220"/>
          </a:xfrm>
          <a:prstGeom prst="rect">
            <a:avLst/>
          </a:prstGeom>
        </p:spPr>
        <p:txBody>
          <a:bodyPr wrap="none">
            <a:spAutoFit/>
          </a:bodyPr>
          <a:lstStyle/>
          <a:p>
            <a:pPr defTabSz="914478"/>
            <a:r>
              <a:rPr kumimoji="1" lang="en-US" altLang="zh-CN" sz="2800" dirty="0" smtClean="0">
                <a:solidFill>
                  <a:srgbClr val="1D1D1A"/>
                </a:solidFill>
                <a:latin typeface="Calibri" panose="020F0502020204030204" pitchFamily="34" charset="0"/>
                <a:ea typeface="Microsoft YaHei" panose="020B0503020204020204" pitchFamily="34" charset="-122"/>
                <a:cs typeface="Calibri" panose="020F0502020204030204" pitchFamily="34" charset="0"/>
              </a:rPr>
              <a:t>Java</a:t>
            </a:r>
            <a:endParaRPr lang="zh-CN" altLang="en-US" sz="280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6" name="矩形 95"/>
          <p:cNvSpPr/>
          <p:nvPr/>
        </p:nvSpPr>
        <p:spPr>
          <a:xfrm>
            <a:off x="2714094" y="5772372"/>
            <a:ext cx="3650194" cy="282044"/>
          </a:xfrm>
          <a:prstGeom prst="rect">
            <a:avLst/>
          </a:prstGeom>
          <a:solidFill>
            <a:srgbClr val="7F0000">
              <a:lumMod val="20000"/>
              <a:lumOff val="80000"/>
            </a:srgbClr>
          </a:solidFill>
          <a:ln w="12700" cap="flat" cmpd="sng" algn="ctr">
            <a:solidFill>
              <a:srgbClr val="E9002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Index layer</a:t>
            </a:r>
            <a:endParaRPr lang="zh-CN" altLang="en-US" sz="2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7" name="圆角矩形 96"/>
          <p:cNvSpPr/>
          <p:nvPr/>
        </p:nvSpPr>
        <p:spPr>
          <a:xfrm>
            <a:off x="256417" y="3510236"/>
            <a:ext cx="1293641" cy="336122"/>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Serialization</a:t>
            </a:r>
          </a:p>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Deserialization</a:t>
            </a:r>
            <a:endParaRPr lang="en-US" altLang="zh-CN" sz="14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endParaRPr>
          </a:p>
        </p:txBody>
      </p:sp>
      <p:sp>
        <p:nvSpPr>
          <p:cNvPr id="98" name="矩形 97"/>
          <p:cNvSpPr/>
          <p:nvPr/>
        </p:nvSpPr>
        <p:spPr>
          <a:xfrm>
            <a:off x="5739031" y="3492215"/>
            <a:ext cx="815416" cy="338554"/>
          </a:xfrm>
          <a:prstGeom prst="rect">
            <a:avLst/>
          </a:prstGeom>
          <a:ln w="12700">
            <a:noFill/>
          </a:ln>
        </p:spPr>
        <p:txBody>
          <a:bodyPr wrap="none">
            <a:spAutoFit/>
          </a:bodyPr>
          <a:lstStyle/>
          <a:p>
            <a:pPr algn="ctr" defTabSz="914478"/>
            <a:r>
              <a:rPr lang="en-US" altLang="zh-CN" sz="160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24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9" name="矩形 98"/>
          <p:cNvSpPr/>
          <p:nvPr/>
        </p:nvSpPr>
        <p:spPr>
          <a:xfrm>
            <a:off x="3533629" y="3505544"/>
            <a:ext cx="815416" cy="338554"/>
          </a:xfrm>
          <a:prstGeom prst="rect">
            <a:avLst/>
          </a:prstGeom>
          <a:ln w="12700">
            <a:noFill/>
          </a:ln>
        </p:spPr>
        <p:txBody>
          <a:bodyPr wrap="none">
            <a:spAutoFit/>
          </a:bodyPr>
          <a:lstStyle/>
          <a:p>
            <a:pPr algn="ctr" defTabSz="914478"/>
            <a:r>
              <a:rPr lang="en-US" altLang="zh-CN" sz="160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24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pic>
        <p:nvPicPr>
          <p:cNvPr id="100" name="Picture 6" descr="Image result for hadoop hive ico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8473" y="6282298"/>
            <a:ext cx="582904" cy="53398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2" descr="Image result for hbase log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20880" y="6394311"/>
            <a:ext cx="745268" cy="309955"/>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Image result for parquet file icon"/>
          <p:cNvPicPr>
            <a:picLocks noChangeAspect="1" noChangeArrowheads="1"/>
          </p:cNvPicPr>
          <p:nvPr/>
        </p:nvPicPr>
        <p:blipFill>
          <a:blip r:embed="rId4">
            <a:duotone>
              <a:srgbClr val="EEECE1">
                <a:shade val="45000"/>
                <a:satMod val="135000"/>
              </a:srgbClr>
              <a:prstClr val="white"/>
            </a:duotone>
            <a:extLst>
              <a:ext uri="{28A0092B-C50C-407E-A947-70E740481C1C}">
                <a14:useLocalDpi xmlns:a14="http://schemas.microsoft.com/office/drawing/2010/main" val="0"/>
              </a:ext>
            </a:extLst>
          </a:blip>
          <a:stretch>
            <a:fillRect/>
          </a:stretch>
        </p:blipFill>
        <p:spPr bwMode="auto">
          <a:xfrm>
            <a:off x="3835651" y="6342721"/>
            <a:ext cx="394054" cy="41313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4" descr="Image result for csv file icon"/>
          <p:cNvPicPr>
            <a:picLocks noChangeAspect="1" noChangeArrowheads="1"/>
          </p:cNvPicPr>
          <p:nvPr/>
        </p:nvPicPr>
        <p:blipFill>
          <a:blip r:embed="rId5">
            <a:duotone>
              <a:srgbClr val="EEECE1">
                <a:shade val="45000"/>
                <a:satMod val="135000"/>
              </a:srgbClr>
              <a:prstClr val="white"/>
            </a:duotone>
            <a:extLst>
              <a:ext uri="{BEBA8EAE-BF5A-486C-A8C5-ECC9F3942E4B}">
                <a14:imgProps xmlns:a14="http://schemas.microsoft.com/office/drawing/2010/main">
                  <a14:imgLayer r:embed="rId6">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bwMode="auto">
          <a:xfrm>
            <a:off x="5466053" y="6266827"/>
            <a:ext cx="469196" cy="564923"/>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 descr="Image result for orc file logo"/>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399208" y="6355158"/>
            <a:ext cx="897342" cy="388260"/>
          </a:xfrm>
          <a:prstGeom prst="rect">
            <a:avLst/>
          </a:prstGeom>
          <a:noFill/>
          <a:extLst>
            <a:ext uri="{909E8E84-426E-40DD-AFC4-6F175D3DCCD1}">
              <a14:hiddenFill xmlns:a14="http://schemas.microsoft.com/office/drawing/2010/main">
                <a:solidFill>
                  <a:srgbClr val="FFFFFF"/>
                </a:solidFill>
              </a14:hiddenFill>
            </a:ext>
          </a:extLst>
        </p:spPr>
      </p:pic>
      <p:pic>
        <p:nvPicPr>
          <p:cNvPr id="105" name="图片 104"/>
          <p:cNvPicPr>
            <a:picLocks noChangeAspect="1"/>
          </p:cNvPicPr>
          <p:nvPr/>
        </p:nvPicPr>
        <p:blipFill>
          <a:blip r:embed="rId8"/>
          <a:stretch>
            <a:fillRect/>
          </a:stretch>
        </p:blipFill>
        <p:spPr>
          <a:xfrm>
            <a:off x="6115975" y="6256901"/>
            <a:ext cx="598229" cy="584775"/>
          </a:xfrm>
          <a:prstGeom prst="rect">
            <a:avLst/>
          </a:prstGeom>
        </p:spPr>
      </p:pic>
      <p:sp>
        <p:nvSpPr>
          <p:cNvPr id="106" name="矩形 105"/>
          <p:cNvSpPr/>
          <p:nvPr/>
        </p:nvSpPr>
        <p:spPr>
          <a:xfrm>
            <a:off x="7935700" y="1325190"/>
            <a:ext cx="3675053" cy="4628190"/>
          </a:xfrm>
          <a:prstGeom prst="rect">
            <a:avLst/>
          </a:prstGeom>
          <a:ln w="285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defTabSz="914478" fontAlgn="ctr">
              <a:lnSpc>
                <a:spcPct val="150000"/>
              </a:lnSpc>
              <a:buFont typeface="Wingdings" panose="05000000000000000000" pitchFamily="2" charset="2"/>
              <a:buChar char="p"/>
            </a:pPr>
            <a:r>
              <a:rPr lang="zh-CN" altLang="en-US" sz="10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Data source side, more suitable for openLooKeng</a:t>
            </a:r>
          </a:p>
          <a:p>
            <a:pPr marL="384175" lvl="1" indent="-285750" defTabSz="914478" fontAlgn="ctr">
              <a:lnSpc>
                <a:spcPct val="150000"/>
              </a:lnSpc>
              <a:buFont typeface="Wingdings" panose="05000000000000000000" pitchFamily="2" charset="2"/>
              <a:buChar char="Ø"/>
            </a:pPr>
            <a:r>
              <a:rPr lang="zh-CN" altLang="en-US"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Bucket/Partition</a:t>
            </a:r>
            <a:endParaRPr lang="zh-CN" altLang="en-US" sz="160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zh-CN" altLang="en-US"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Small File Merge</a:t>
            </a:r>
          </a:p>
          <a:p>
            <a:pPr marL="384175" lvl="1" indent="-285750" defTabSz="914478" fontAlgn="ctr">
              <a:lnSpc>
                <a:spcPct val="150000"/>
              </a:lnSpc>
              <a:buFont typeface="Wingdings" panose="05000000000000000000" pitchFamily="2" charset="2"/>
              <a:buChar char="Ø"/>
            </a:pPr>
            <a:r>
              <a:rPr lang="zh-CN" altLang="en-US"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Query Field Sorting</a:t>
            </a:r>
          </a:p>
          <a:p>
            <a:pPr marL="285750" indent="-285750" defTabSz="914478" fontAlgn="ctr">
              <a:lnSpc>
                <a:spcPct val="150000"/>
              </a:lnSpc>
              <a:buFont typeface="Wingdings" panose="05000000000000000000" pitchFamily="2" charset="2"/>
              <a:buChar char="p"/>
            </a:pPr>
            <a:r>
              <a:rPr lang="zh-CN" altLang="en-US" sz="105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Engine layer, enhancing the interactive query capability</a:t>
            </a:r>
            <a:endParaRPr lang="en-US" altLang="zh-CN" sz="16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defTabSz="914478" fontAlgn="ctr">
              <a:lnSpc>
                <a:spcPct val="150000"/>
              </a:lnSpc>
            </a:pPr>
            <a:r>
              <a:rPr lang="zh-CN" altLang="en-US" sz="16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  </a:t>
            </a:r>
            <a:r>
              <a:rPr lang="en-US" altLang="zh-CN"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 Cache acceleration:</a:t>
            </a:r>
            <a:endParaRPr lang="en-US" altLang="zh-CN" sz="160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zh-CN" altLang="en-US"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Execution plan cache</a:t>
            </a:r>
            <a:endParaRPr lang="en-US" altLang="zh-CN" sz="16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zh-CN" altLang="en-US"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Metadata cache</a:t>
            </a:r>
            <a:endParaRPr lang="en-US" altLang="zh-CN" sz="16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zh-CN" altLang="en-US" sz="1000" dirty="0">
                <a:solidFill>
                  <a:srgbClr val="1D1D1A"/>
                </a:solidFill>
                <a:latin typeface="Calibri" panose="020F0502020204030204" pitchFamily="34" charset="0"/>
                <a:ea typeface="微软雅黑" panose="020B0503020204020204" pitchFamily="34" charset="-122"/>
                <a:cs typeface="Calibri" panose="020F0502020204030204" pitchFamily="34" charset="0"/>
              </a:rPr>
              <a:t>Incremental column cache</a:t>
            </a:r>
            <a:endParaRPr lang="en-US" altLang="zh-CN" sz="16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98425" lvl="1" defTabSz="914478" fontAlgn="ctr">
              <a:lnSpc>
                <a:spcPct val="150000"/>
              </a:lnSpc>
            </a:pPr>
            <a:r>
              <a:rPr lang="en-US" altLang="zh-CN"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 Optimizer:</a:t>
            </a:r>
            <a:endParaRPr lang="zh-CN" altLang="en-US" sz="160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zh-CN" altLang="en-US"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predicate pushdown</a:t>
            </a:r>
            <a:endParaRPr lang="zh-CN" altLang="en-US" sz="160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zh-CN" altLang="en-US" sz="10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Dynamic filtering</a:t>
            </a:r>
            <a:endParaRPr lang="en-US" altLang="zh-CN" sz="16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en-US" altLang="zh-CN"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RBO&amp;CBO</a:t>
            </a:r>
          </a:p>
          <a:p>
            <a:pPr marL="384175" lvl="1" indent="-285750" defTabSz="914478" fontAlgn="ctr">
              <a:lnSpc>
                <a:spcPct val="150000"/>
              </a:lnSpc>
              <a:buFont typeface="Wingdings" panose="05000000000000000000" pitchFamily="2" charset="2"/>
              <a:buChar char="Ø"/>
            </a:pPr>
            <a:r>
              <a:rPr lang="en-US" altLang="zh-CN" sz="1000" b="1" dirty="0">
                <a:solidFill>
                  <a:srgbClr val="C00000"/>
                </a:solidFill>
                <a:latin typeface="Calibri" panose="020F0502020204030204" pitchFamily="34" charset="0"/>
                <a:ea typeface="微软雅黑" panose="020B0503020204020204" pitchFamily="34" charset="-122"/>
                <a:cs typeface="Calibri" panose="020F0502020204030204" pitchFamily="34" charset="0"/>
              </a:rPr>
              <a:t>CTE</a:t>
            </a:r>
          </a:p>
          <a:p>
            <a:pPr marL="98425" lvl="1" defTabSz="914478" fontAlgn="ctr">
              <a:lnSpc>
                <a:spcPct val="150000"/>
              </a:lnSpc>
            </a:pPr>
            <a:r>
              <a:rPr lang="en-US" altLang="zh-CN"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 Adaptive scheduler</a:t>
            </a:r>
            <a:endParaRPr lang="en-US" altLang="zh-CN" sz="16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85750" lvl="1" indent="-285750" defTabSz="914478" fontAlgn="ctr">
              <a:lnSpc>
                <a:spcPct val="150000"/>
              </a:lnSpc>
              <a:buFont typeface="Wingdings" panose="05000000000000000000" pitchFamily="2" charset="2"/>
              <a:buChar char="p"/>
            </a:pPr>
            <a:r>
              <a:rPr lang="zh-CN" altLang="en-US" sz="10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Additional layers for faster interactive queries</a:t>
            </a:r>
            <a:endParaRPr lang="en-US" altLang="zh-CN" sz="1600" b="1" dirty="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en-US" altLang="zh-CN" sz="1000" b="1" dirty="0">
                <a:solidFill>
                  <a:srgbClr val="C00000"/>
                </a:solidFill>
                <a:latin typeface="Calibri" panose="020F0502020204030204" pitchFamily="34" charset="0"/>
                <a:ea typeface="微软雅黑" panose="020B0503020204020204" pitchFamily="34" charset="-122"/>
                <a:cs typeface="Calibri" panose="020F0502020204030204" pitchFamily="34" charset="0"/>
              </a:rPr>
              <a:t>Heuristic index </a:t>
            </a:r>
            <a:r>
              <a:rPr lang="en-US" altLang="zh-CN" sz="10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layer </a:t>
            </a:r>
            <a:r>
              <a:rPr lang="zh-CN" altLang="en-US"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(bitmap/bloomfilter/min-max)</a:t>
            </a:r>
            <a:endParaRPr lang="en-US" altLang="zh-CN" sz="16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384175" lvl="1" indent="-285750" defTabSz="914478" fontAlgn="ctr">
              <a:lnSpc>
                <a:spcPct val="150000"/>
              </a:lnSpc>
              <a:buFont typeface="Wingdings" panose="05000000000000000000" pitchFamily="2" charset="2"/>
              <a:buChar char="Ø"/>
            </a:pPr>
            <a:r>
              <a:rPr lang="en-US" altLang="zh-CN" sz="100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Data cache layer</a:t>
            </a:r>
          </a:p>
          <a:p>
            <a:pPr marL="384175" lvl="1" indent="-285750" defTabSz="914478" fontAlgn="ctr">
              <a:lnSpc>
                <a:spcPct val="150000"/>
              </a:lnSpc>
              <a:buFont typeface="Wingdings" panose="05000000000000000000" pitchFamily="2" charset="2"/>
              <a:buChar char="Ø"/>
            </a:pPr>
            <a:r>
              <a:rPr lang="zh-CN" altLang="en-US" sz="1000" dirty="0">
                <a:solidFill>
                  <a:srgbClr val="1D1D1A"/>
                </a:solidFill>
                <a:latin typeface="Calibri" panose="020F0502020204030204" pitchFamily="34" charset="0"/>
                <a:ea typeface="微软雅黑" panose="020B0503020204020204" pitchFamily="34" charset="-122"/>
                <a:cs typeface="Calibri" panose="020F0502020204030204" pitchFamily="34" charset="0"/>
              </a:rPr>
              <a:t>Serialization &amp; deserialization</a:t>
            </a:r>
            <a:endParaRPr lang="zh-CN" altLang="en-US" sz="160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07" name="圆角矩形 106"/>
          <p:cNvSpPr/>
          <p:nvPr/>
        </p:nvSpPr>
        <p:spPr>
          <a:xfrm>
            <a:off x="1569884" y="3026867"/>
            <a:ext cx="1263781" cy="315877"/>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Create index</a:t>
            </a:r>
          </a:p>
          <a:p>
            <a:pPr marL="171450" indent="-171450" defTabSz="914478">
              <a:spcBef>
                <a:spcPct val="0"/>
              </a:spcBef>
              <a:spcAft>
                <a:spcPct val="0"/>
              </a:spcAft>
              <a:buFont typeface="Arial" panose="020B0604020202020204" pitchFamily="34" charset="0"/>
              <a:buChar char="•"/>
              <a:defRPr/>
            </a:pPr>
            <a:r>
              <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Create cache</a:t>
            </a:r>
            <a:endParaRPr lang="en-US" altLang="zh-CN" sz="14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endParaRPr>
          </a:p>
        </p:txBody>
      </p:sp>
      <p:sp>
        <p:nvSpPr>
          <p:cNvPr id="108" name="矩形 107"/>
          <p:cNvSpPr/>
          <p:nvPr/>
        </p:nvSpPr>
        <p:spPr>
          <a:xfrm>
            <a:off x="2931930" y="5146573"/>
            <a:ext cx="845467" cy="228877"/>
          </a:xfrm>
          <a:prstGeom prst="rect">
            <a:avLst/>
          </a:prstGeom>
          <a:solidFill>
            <a:srgbClr val="7F0000">
              <a:lumMod val="20000"/>
              <a:lumOff val="80000"/>
            </a:srgbClr>
          </a:solidFill>
          <a:ln w="12700" cap="flat" cmpd="sng" algn="ctr">
            <a:solidFill>
              <a:srgbClr val="1D1D1A"/>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78">
              <a:spcBef>
                <a:spcPct val="0"/>
              </a:spcBef>
              <a:spcAft>
                <a:spcPct val="0"/>
              </a:spcAft>
              <a:defRPr/>
            </a:pPr>
            <a:r>
              <a:rPr lang="en-US" altLang="zh-CN" sz="1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cache</a:t>
            </a:r>
            <a:endParaRPr lang="zh-CN" altLang="en-US" sz="12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09" name="矩形 108"/>
          <p:cNvSpPr/>
          <p:nvPr/>
        </p:nvSpPr>
        <p:spPr>
          <a:xfrm>
            <a:off x="5048367" y="5149424"/>
            <a:ext cx="845467" cy="228877"/>
          </a:xfrm>
          <a:prstGeom prst="rect">
            <a:avLst/>
          </a:prstGeom>
          <a:solidFill>
            <a:srgbClr val="7F0000">
              <a:lumMod val="20000"/>
              <a:lumOff val="80000"/>
            </a:srgbClr>
          </a:solidFill>
          <a:ln w="12700" cap="flat" cmpd="sng" algn="ctr">
            <a:solidFill>
              <a:srgbClr val="1D1D1A"/>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78">
              <a:spcBef>
                <a:spcPct val="0"/>
              </a:spcBef>
              <a:spcAft>
                <a:spcPct val="0"/>
              </a:spcAft>
              <a:defRPr/>
            </a:pPr>
            <a:r>
              <a:rPr lang="en-US" altLang="zh-CN" sz="10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cache</a:t>
            </a:r>
            <a:endParaRPr lang="zh-CN" altLang="en-US" sz="12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55" name="圆角矩形 54"/>
          <p:cNvSpPr/>
          <p:nvPr/>
        </p:nvSpPr>
        <p:spPr>
          <a:xfrm>
            <a:off x="3865156" y="3439836"/>
            <a:ext cx="1425795" cy="128570"/>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defRPr/>
            </a:pPr>
            <a:r>
              <a:rPr lang="en-US" altLang="zh-CN" sz="1000" kern="0" dirty="0" smtClean="0">
                <a:solidFill>
                  <a:srgbClr val="C00000"/>
                </a:solidFill>
                <a:latin typeface="Calibri" panose="020F0502020204030204" pitchFamily="34" charset="0"/>
                <a:cs typeface="Calibri" panose="020F0502020204030204" pitchFamily="34" charset="0"/>
              </a:rPr>
              <a:t>Affinity Scheduler</a:t>
            </a:r>
          </a:p>
        </p:txBody>
      </p:sp>
      <p:sp>
        <p:nvSpPr>
          <p:cNvPr id="57" name="矩形 56"/>
          <p:cNvSpPr/>
          <p:nvPr/>
        </p:nvSpPr>
        <p:spPr>
          <a:xfrm>
            <a:off x="5312448" y="1176563"/>
            <a:ext cx="1208985" cy="338554"/>
          </a:xfrm>
          <a:prstGeom prst="rect">
            <a:avLst/>
          </a:prstGeom>
          <a:ln w="12700">
            <a:noFill/>
          </a:ln>
        </p:spPr>
        <p:txBody>
          <a:bodyPr wrap="none">
            <a:spAutoFit/>
          </a:bodyPr>
          <a:lstStyle/>
          <a:p>
            <a:pPr algn="ctr" defTabSz="914478"/>
            <a:r>
              <a:rPr lang="en-US" altLang="zh-CN" sz="160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Coordinator</a:t>
            </a:r>
            <a:endParaRPr lang="zh-CN" altLang="en-US" sz="24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Tree>
    <p:extLst>
      <p:ext uri="{BB962C8B-B14F-4D97-AF65-F5344CB8AC3E}">
        <p14:creationId xmlns:p14="http://schemas.microsoft.com/office/powerpoint/2010/main" val="799476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2662748" y="3984528"/>
            <a:ext cx="4403199" cy="217248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Calibri" panose="020F0502020204030204" pitchFamily="34" charset="0"/>
              <a:cs typeface="Calibri" panose="020F0502020204030204" pitchFamily="34" charset="0"/>
            </a:endParaRPr>
          </a:p>
        </p:txBody>
      </p:sp>
      <p:sp>
        <p:nvSpPr>
          <p:cNvPr id="30" name="矩形 29"/>
          <p:cNvSpPr/>
          <p:nvPr/>
        </p:nvSpPr>
        <p:spPr>
          <a:xfrm>
            <a:off x="2510348" y="4173754"/>
            <a:ext cx="4403199" cy="21591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Calibri" panose="020F0502020204030204" pitchFamily="34" charset="0"/>
              <a:cs typeface="Calibri" panose="020F0502020204030204" pitchFamily="34" charset="0"/>
            </a:endParaRPr>
          </a:p>
        </p:txBody>
      </p:sp>
      <p:sp>
        <p:nvSpPr>
          <p:cNvPr id="20" name="矩形 19"/>
          <p:cNvSpPr/>
          <p:nvPr/>
        </p:nvSpPr>
        <p:spPr>
          <a:xfrm>
            <a:off x="33213" y="4859876"/>
            <a:ext cx="2154509" cy="100085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Calibri" panose="020F0502020204030204" pitchFamily="34" charset="0"/>
              <a:cs typeface="Calibri" panose="020F0502020204030204" pitchFamily="34" charset="0"/>
            </a:endParaRPr>
          </a:p>
        </p:txBody>
      </p:sp>
      <p:sp>
        <p:nvSpPr>
          <p:cNvPr id="19" name="矩形 18"/>
          <p:cNvSpPr/>
          <p:nvPr/>
        </p:nvSpPr>
        <p:spPr>
          <a:xfrm>
            <a:off x="1353896" y="2710985"/>
            <a:ext cx="5229784" cy="120079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latin typeface="Calibri" panose="020F0502020204030204" pitchFamily="34" charset="0"/>
              <a:cs typeface="Calibri" panose="020F0502020204030204" pitchFamily="34" charset="0"/>
            </a:endParaRPr>
          </a:p>
        </p:txBody>
      </p:sp>
      <p:sp>
        <p:nvSpPr>
          <p:cNvPr id="3" name="文本占位符 2"/>
          <p:cNvSpPr>
            <a:spLocks noGrp="1"/>
          </p:cNvSpPr>
          <p:nvPr>
            <p:ph type="body" idx="1"/>
          </p:nvPr>
        </p:nvSpPr>
        <p:spPr/>
        <p:txBody>
          <a:bodyPr/>
          <a:lstStyle/>
          <a:p>
            <a:r>
              <a:rPr lang="en-US" altLang="zh-CN" dirty="0"/>
              <a:t>Dynamic Filtering</a:t>
            </a:r>
            <a:endParaRPr lang="zh-CN" altLang="en-US" dirty="0"/>
          </a:p>
        </p:txBody>
      </p:sp>
      <p:sp>
        <p:nvSpPr>
          <p:cNvPr id="5" name="矩形 4"/>
          <p:cNvSpPr/>
          <p:nvPr/>
        </p:nvSpPr>
        <p:spPr>
          <a:xfrm>
            <a:off x="614875" y="1307303"/>
            <a:ext cx="11484976" cy="900246"/>
          </a:xfrm>
          <a:prstGeom prst="rect">
            <a:avLst/>
          </a:prstGeom>
          <a:ln w="12700">
            <a:solidFill>
              <a:schemeClr val="tx1"/>
            </a:solidFill>
          </a:ln>
        </p:spPr>
        <p:txBody>
          <a:bodyPr wrap="square">
            <a:spAutoFit/>
          </a:bodyPr>
          <a:lstStyle/>
          <a:p>
            <a:pPr defTabSz="914478">
              <a:lnSpc>
                <a:spcPct val="125000"/>
              </a:lnSpc>
            </a:pPr>
            <a:r>
              <a:rPr lang="en-US" altLang="zh-CN" sz="1400" b="1" dirty="0" smtClean="0">
                <a:solidFill>
                  <a:srgbClr val="70AD47">
                    <a:lumMod val="75000"/>
                  </a:srgbClr>
                </a:solidFill>
                <a:latin typeface="Calibri" panose="020F0502020204030204" pitchFamily="34" charset="0"/>
                <a:ea typeface="Microsoft YaHei" panose="020B0503020204020204" pitchFamily="34" charset="-122"/>
                <a:cs typeface="Calibri" panose="020F0502020204030204" pitchFamily="34" charset="0"/>
              </a:rPr>
              <a:t>Depending </a:t>
            </a:r>
            <a:r>
              <a:rPr lang="zh-CN" altLang="en-US" sz="1400" b="1" dirty="0" smtClean="0">
                <a:solidFill>
                  <a:srgbClr val="70AD47">
                    <a:lumMod val="75000"/>
                  </a:srgbClr>
                </a:solidFill>
                <a:latin typeface="Calibri" panose="020F0502020204030204" pitchFamily="34" charset="0"/>
                <a:ea typeface="Microsoft YaHei" panose="020B0503020204020204" pitchFamily="34" charset="-122"/>
                <a:cs typeface="Calibri" panose="020F0502020204030204" pitchFamily="34" charset="0"/>
              </a:rPr>
              <a:t>on </a:t>
            </a:r>
            <a:r>
              <a:rPr lang="zh-CN" altLang="en-US" sz="1400" b="1" dirty="0">
                <a:solidFill>
                  <a:srgbClr val="70AD47">
                    <a:lumMod val="75000"/>
                  </a:srgbClr>
                </a:solidFill>
                <a:latin typeface="Calibri" panose="020F0502020204030204" pitchFamily="34" charset="0"/>
                <a:ea typeface="Microsoft YaHei" panose="020B0503020204020204" pitchFamily="34" charset="-122"/>
                <a:cs typeface="Calibri" panose="020F0502020204030204" pitchFamily="34" charset="0"/>
              </a:rPr>
              <a:t>the join condition and the data read from the build-side table, dynamic filters are generated during </a:t>
            </a:r>
            <a:r>
              <a:rPr lang="en-US" altLang="zh-CN" sz="1400" b="1" dirty="0" smtClean="0">
                <a:solidFill>
                  <a:srgbClr val="70AD47">
                    <a:lumMod val="75000"/>
                  </a:srgbClr>
                </a:solidFill>
                <a:latin typeface="Calibri" panose="020F0502020204030204" pitchFamily="34" charset="0"/>
                <a:ea typeface="Microsoft YaHei" panose="020B0503020204020204" pitchFamily="34" charset="-122"/>
                <a:cs typeface="Calibri" panose="020F0502020204030204" pitchFamily="34" charset="0"/>
              </a:rPr>
              <a:t>runtime </a:t>
            </a:r>
            <a:r>
              <a:rPr lang="zh-CN" altLang="en-US" sz="1400" b="1" dirty="0" smtClean="0">
                <a:solidFill>
                  <a:srgbClr val="70AD47">
                    <a:lumMod val="75000"/>
                  </a:srgbClr>
                </a:solidFill>
                <a:latin typeface="Calibri" panose="020F0502020204030204" pitchFamily="34" charset="0"/>
                <a:ea typeface="Microsoft YaHei" panose="020B0503020204020204" pitchFamily="34" charset="-122"/>
                <a:cs typeface="Calibri" panose="020F0502020204030204" pitchFamily="34" charset="0"/>
              </a:rPr>
              <a:t>and </a:t>
            </a:r>
            <a:r>
              <a:rPr lang="zh-CN" altLang="en-US" sz="1400" b="1" dirty="0">
                <a:solidFill>
                  <a:srgbClr val="70AD47">
                    <a:lumMod val="75000"/>
                  </a:srgbClr>
                </a:solidFill>
                <a:latin typeface="Calibri" panose="020F0502020204030204" pitchFamily="34" charset="0"/>
                <a:ea typeface="Microsoft YaHei" panose="020B0503020204020204" pitchFamily="34" charset="-122"/>
                <a:cs typeface="Calibri" panose="020F0502020204030204" pitchFamily="34" charset="0"/>
              </a:rPr>
              <a:t>applied to the table scan phase of the probe-side table, thereby reducing the amount of data involved in the join operation and effectively reducing I/O reading and network transmission.</a:t>
            </a:r>
            <a:endParaRPr lang="zh-CN" altLang="en-US" sz="1400" b="1" dirty="0">
              <a:solidFill>
                <a:srgbClr val="70AD47">
                  <a:lumMod val="75000"/>
                </a:srgbClr>
              </a:solidFill>
              <a:latin typeface="Calibri" panose="020F0502020204030204" pitchFamily="34" charset="0"/>
              <a:ea typeface="等线" panose="02010600030101010101" pitchFamily="2" charset="-122"/>
              <a:cs typeface="Calibri" panose="020F0502020204030204" pitchFamily="34" charset="0"/>
            </a:endParaRPr>
          </a:p>
        </p:txBody>
      </p:sp>
      <p:sp>
        <p:nvSpPr>
          <p:cNvPr id="7" name="矩形 6"/>
          <p:cNvSpPr/>
          <p:nvPr/>
        </p:nvSpPr>
        <p:spPr>
          <a:xfrm>
            <a:off x="8084823" y="3308823"/>
            <a:ext cx="3834802" cy="2123658"/>
          </a:xfrm>
          <a:prstGeom prst="rect">
            <a:avLst/>
          </a:prstGeom>
          <a:ln w="9525">
            <a:solidFill>
              <a:schemeClr val="tx1"/>
            </a:solidFill>
          </a:ln>
        </p:spPr>
        <p:txBody>
          <a:bodyPr wrap="square">
            <a:spAutoFit/>
          </a:bodyPr>
          <a:lstStyle/>
          <a:p>
            <a:pPr marL="285750" indent="-285750">
              <a:lnSpc>
                <a:spcPct val="150000"/>
              </a:lnSpc>
              <a:buFont typeface="Wingdings" panose="05000000000000000000" pitchFamily="2" charset="2"/>
              <a:buChar char="Ø"/>
            </a:pPr>
            <a:r>
              <a:rPr lang="zh-CN" altLang="en-US" sz="1600"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Add the DynamicFilterSource operator to collect data on the build side.</a:t>
            </a:r>
            <a:endParaRPr lang="en-US" altLang="zh-CN" sz="2000" dirty="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742950" lvl="1" indent="-285750">
              <a:lnSpc>
                <a:spcPct val="150000"/>
              </a:lnSpc>
              <a:buFont typeface="Wingdings" panose="05000000000000000000" pitchFamily="2" charset="2"/>
              <a:buChar char="Ø"/>
            </a:pPr>
            <a:r>
              <a:rPr lang="zh-CN" altLang="en-US" sz="1200"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Distributed cache is used for DF processing</a:t>
            </a:r>
            <a:endParaRPr lang="en-US" altLang="zh-CN" sz="2400" dirty="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742950" lvl="1" indent="-285750">
              <a:lnSpc>
                <a:spcPct val="150000"/>
              </a:lnSpc>
              <a:buFont typeface="Wingdings" panose="05000000000000000000" pitchFamily="2" charset="2"/>
              <a:buChar char="Ø"/>
            </a:pPr>
            <a:r>
              <a:rPr lang="zh-CN" altLang="en-US" sz="1200" dirty="0" smtClean="0">
                <a:solidFill>
                  <a:prstClr val="black"/>
                </a:solidFill>
                <a:latin typeface="Calibri" panose="020F0502020204030204" pitchFamily="34" charset="0"/>
                <a:ea typeface="微软雅黑" panose="020B0503020204020204" pitchFamily="34" charset="-122"/>
                <a:cs typeface="Calibri" panose="020F0502020204030204" pitchFamily="34" charset="0"/>
              </a:rPr>
              <a:t>Applicable to inner join &amp; right join</a:t>
            </a:r>
          </a:p>
          <a:p>
            <a:pPr marL="285750" indent="-285750">
              <a:lnSpc>
                <a:spcPct val="150000"/>
              </a:lnSpc>
              <a:buFont typeface="Wingdings" panose="05000000000000000000" pitchFamily="2" charset="2"/>
              <a:buChar char="Ø"/>
            </a:pPr>
            <a:r>
              <a:rPr lang="zh-CN" altLang="en-US" sz="16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Applies to scenario</a:t>
            </a:r>
            <a:r>
              <a:rPr lang="en-US" altLang="zh-CN" sz="16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s</a:t>
            </a:r>
            <a:r>
              <a:rPr lang="zh-CN" altLang="en-US" sz="16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 whe</a:t>
            </a:r>
            <a:r>
              <a:rPr lang="en-US" altLang="zh-CN" sz="16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n</a:t>
            </a:r>
            <a:r>
              <a:rPr lang="zh-CN" altLang="en-US" sz="16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the join selecti</a:t>
            </a:r>
            <a:r>
              <a:rPr lang="en-US" altLang="zh-CN" sz="1600" b="1" dirty="0" err="1" smtClean="0">
                <a:solidFill>
                  <a:srgbClr val="C00000"/>
                </a:solidFill>
                <a:latin typeface="Calibri" panose="020F0502020204030204" pitchFamily="34" charset="0"/>
                <a:ea typeface="微软雅黑" panose="020B0503020204020204" pitchFamily="34" charset="-122"/>
                <a:cs typeface="Calibri" panose="020F0502020204030204" pitchFamily="34" charset="0"/>
              </a:rPr>
              <a:t>vity</a:t>
            </a:r>
            <a:r>
              <a:rPr lang="en-US" altLang="zh-CN" sz="16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 </a:t>
            </a:r>
            <a:r>
              <a:rPr lang="zh-CN" altLang="en-US" sz="16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rPr>
              <a:t>is high</a:t>
            </a:r>
            <a:endParaRPr lang="en-US" altLang="zh-CN" sz="2000" b="1" dirty="0" smtClean="0">
              <a:solidFill>
                <a:srgbClr val="C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8" name="文本框 7"/>
          <p:cNvSpPr txBox="1"/>
          <p:nvPr/>
        </p:nvSpPr>
        <p:spPr>
          <a:xfrm>
            <a:off x="8084823" y="2901854"/>
            <a:ext cx="3830971" cy="461665"/>
          </a:xfrm>
          <a:prstGeom prst="rect">
            <a:avLst/>
          </a:prstGeom>
          <a:solidFill>
            <a:schemeClr val="accent6">
              <a:lumMod val="75000"/>
            </a:schemeClr>
          </a:solidFill>
        </p:spPr>
        <p:txBody>
          <a:bodyPr wrap="square" rtlCol="0">
            <a:spAutoFit/>
          </a:bodyPr>
          <a:lstStyle>
            <a:defPPr>
              <a:defRPr lang="en-US"/>
            </a:defPPr>
            <a:lvl1pPr algn="ctr" defTabSz="914400" fontAlgn="base">
              <a:spcBef>
                <a:spcPct val="0"/>
              </a:spcBef>
              <a:spcAft>
                <a:spcPct val="0"/>
              </a:spcAft>
              <a:defRPr sz="1799">
                <a:solidFill>
                  <a:srgbClr val="FFFFFF"/>
                </a:solidFill>
                <a:latin typeface="微软雅黑" panose="020B0503020204020204" pitchFamily="34" charset="-122"/>
                <a:ea typeface="微软雅黑" panose="020B0503020204020204" pitchFamily="34" charset="-122"/>
              </a:defRPr>
            </a:lvl1pPr>
          </a:lstStyle>
          <a:p>
            <a:r>
              <a:rPr lang="en-US" altLang="zh-CN" sz="2400">
                <a:latin typeface="Calibri" panose="020F0502020204030204" pitchFamily="34" charset="0"/>
                <a:cs typeface="Calibri" panose="020F0502020204030204" pitchFamily="34" charset="0"/>
              </a:rPr>
              <a:t>Dynamic Filtering</a:t>
            </a:r>
            <a:endParaRPr lang="zh-CN" altLang="en-US" sz="2400">
              <a:latin typeface="Calibri" panose="020F0502020204030204" pitchFamily="34" charset="0"/>
              <a:cs typeface="Calibri" panose="020F0502020204030204" pitchFamily="34" charset="0"/>
            </a:endParaRPr>
          </a:p>
        </p:txBody>
      </p:sp>
      <p:sp>
        <p:nvSpPr>
          <p:cNvPr id="2" name="矩形 1"/>
          <p:cNvSpPr/>
          <p:nvPr/>
        </p:nvSpPr>
        <p:spPr>
          <a:xfrm>
            <a:off x="3515860" y="2166204"/>
            <a:ext cx="905855" cy="346662"/>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Client</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1" name="矩形 10"/>
          <p:cNvSpPr/>
          <p:nvPr/>
        </p:nvSpPr>
        <p:spPr>
          <a:xfrm>
            <a:off x="3187579" y="2821483"/>
            <a:ext cx="1264779" cy="332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grammatical semantic analysis</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2" name="矩形 11"/>
          <p:cNvSpPr/>
          <p:nvPr/>
        </p:nvSpPr>
        <p:spPr>
          <a:xfrm>
            <a:off x="3187578" y="3154110"/>
            <a:ext cx="1264779" cy="332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Execution plan generation</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 name="矩形 12"/>
          <p:cNvSpPr/>
          <p:nvPr/>
        </p:nvSpPr>
        <p:spPr>
          <a:xfrm>
            <a:off x="3187578" y="3487265"/>
            <a:ext cx="1264779" cy="332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Execution plan scheduling</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4" name="矩形 13"/>
          <p:cNvSpPr/>
          <p:nvPr/>
        </p:nvSpPr>
        <p:spPr>
          <a:xfrm>
            <a:off x="4368536" y="3214393"/>
            <a:ext cx="2032263" cy="2120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Dynamic filtering query optimization rule</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5" name="矩形 14"/>
          <p:cNvSpPr/>
          <p:nvPr/>
        </p:nvSpPr>
        <p:spPr>
          <a:xfrm>
            <a:off x="1572239" y="3081333"/>
            <a:ext cx="1458130" cy="478180"/>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DynamicFilter Service</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6" name="圆柱形 15"/>
          <p:cNvSpPr/>
          <p:nvPr/>
        </p:nvSpPr>
        <p:spPr>
          <a:xfrm>
            <a:off x="341406" y="5273993"/>
            <a:ext cx="520261" cy="487680"/>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800">
              <a:solidFill>
                <a:prstClr val="black"/>
              </a:solidFill>
              <a:latin typeface="Calibri" panose="020F0502020204030204" pitchFamily="34" charset="0"/>
              <a:cs typeface="Calibri" panose="020F0502020204030204" pitchFamily="34" charset="0"/>
            </a:endParaRPr>
          </a:p>
        </p:txBody>
      </p:sp>
      <p:sp>
        <p:nvSpPr>
          <p:cNvPr id="17" name="圆柱形 16"/>
          <p:cNvSpPr/>
          <p:nvPr/>
        </p:nvSpPr>
        <p:spPr>
          <a:xfrm>
            <a:off x="871512" y="5273993"/>
            <a:ext cx="520261" cy="487680"/>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800">
              <a:solidFill>
                <a:prstClr val="black"/>
              </a:solidFill>
              <a:latin typeface="Calibri" panose="020F0502020204030204" pitchFamily="34" charset="0"/>
              <a:cs typeface="Calibri" panose="020F0502020204030204" pitchFamily="34" charset="0"/>
            </a:endParaRPr>
          </a:p>
        </p:txBody>
      </p:sp>
      <p:sp>
        <p:nvSpPr>
          <p:cNvPr id="18" name="圆柱形 17"/>
          <p:cNvSpPr/>
          <p:nvPr/>
        </p:nvSpPr>
        <p:spPr>
          <a:xfrm>
            <a:off x="1405624" y="5273993"/>
            <a:ext cx="520261" cy="487680"/>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800">
              <a:solidFill>
                <a:prstClr val="black"/>
              </a:solidFill>
              <a:latin typeface="Calibri" panose="020F0502020204030204" pitchFamily="34" charset="0"/>
              <a:cs typeface="Calibri" panose="020F0502020204030204" pitchFamily="34" charset="0"/>
            </a:endParaRPr>
          </a:p>
        </p:txBody>
      </p:sp>
      <p:sp>
        <p:nvSpPr>
          <p:cNvPr id="21" name="矩形 20"/>
          <p:cNvSpPr/>
          <p:nvPr/>
        </p:nvSpPr>
        <p:spPr>
          <a:xfrm>
            <a:off x="541617" y="4925007"/>
            <a:ext cx="1290785" cy="261610"/>
          </a:xfrm>
          <a:prstGeom prst="rect">
            <a:avLst/>
          </a:prstGeom>
        </p:spPr>
        <p:txBody>
          <a:bodyPr wrap="square">
            <a:spAutoFit/>
          </a:bodyPr>
          <a:lstStyle/>
          <a:p>
            <a:r>
              <a:rPr lang="zh-CN" altLang="en-US"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Distributed Cache</a:t>
            </a:r>
            <a:endParaRPr lang="zh-CN" altLang="en-US" sz="2000">
              <a:solidFill>
                <a:prstClr val="black"/>
              </a:solidFill>
              <a:latin typeface="Calibri" panose="020F0502020204030204" pitchFamily="34" charset="0"/>
              <a:cs typeface="Calibri" panose="020F0502020204030204" pitchFamily="34" charset="0"/>
            </a:endParaRPr>
          </a:p>
        </p:txBody>
      </p:sp>
      <p:sp>
        <p:nvSpPr>
          <p:cNvPr id="22" name="矩形 21"/>
          <p:cNvSpPr/>
          <p:nvPr/>
        </p:nvSpPr>
        <p:spPr>
          <a:xfrm>
            <a:off x="2510348" y="6414016"/>
            <a:ext cx="4403199" cy="34408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Data Source</a:t>
            </a:r>
            <a:endParaRPr lang="zh-CN" altLang="en-US" sz="28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4" name="矩形 23"/>
          <p:cNvSpPr/>
          <p:nvPr/>
        </p:nvSpPr>
        <p:spPr>
          <a:xfrm>
            <a:off x="2632414" y="4867611"/>
            <a:ext cx="1571559" cy="478180"/>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ProbeTableScan</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5" name="矩形 24"/>
          <p:cNvSpPr/>
          <p:nvPr/>
        </p:nvSpPr>
        <p:spPr>
          <a:xfrm>
            <a:off x="5249260" y="5566111"/>
            <a:ext cx="1571559" cy="478180"/>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BuildTableScan</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6" name="矩形 25"/>
          <p:cNvSpPr/>
          <p:nvPr/>
        </p:nvSpPr>
        <p:spPr>
          <a:xfrm>
            <a:off x="3926167" y="4230672"/>
            <a:ext cx="1571559" cy="478180"/>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Join</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7" name="矩形 26"/>
          <p:cNvSpPr/>
          <p:nvPr/>
        </p:nvSpPr>
        <p:spPr>
          <a:xfrm>
            <a:off x="5234358" y="2779631"/>
            <a:ext cx="873957" cy="261610"/>
          </a:xfrm>
          <a:prstGeom prst="rect">
            <a:avLst/>
          </a:prstGeom>
        </p:spPr>
        <p:txBody>
          <a:bodyPr wrap="none">
            <a:spAutoFit/>
          </a:bodyPr>
          <a:lstStyle/>
          <a:p>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Coordinator</a:t>
            </a:r>
            <a:endParaRPr lang="zh-CN" altLang="en-US" sz="2000">
              <a:solidFill>
                <a:prstClr val="black"/>
              </a:solidFill>
              <a:latin typeface="Calibri" panose="020F0502020204030204" pitchFamily="34" charset="0"/>
              <a:cs typeface="Calibri" panose="020F0502020204030204" pitchFamily="34" charset="0"/>
            </a:endParaRPr>
          </a:p>
        </p:txBody>
      </p:sp>
      <p:sp>
        <p:nvSpPr>
          <p:cNvPr id="28" name="矩形 27"/>
          <p:cNvSpPr/>
          <p:nvPr/>
        </p:nvSpPr>
        <p:spPr>
          <a:xfrm>
            <a:off x="5249260" y="4879420"/>
            <a:ext cx="1571559" cy="478180"/>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DynamicFilter Source</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9" name="矩形 28"/>
          <p:cNvSpPr/>
          <p:nvPr/>
        </p:nvSpPr>
        <p:spPr>
          <a:xfrm>
            <a:off x="2683718" y="5254937"/>
            <a:ext cx="1468950" cy="2120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DynamicFilter</a:t>
            </a:r>
            <a:endParaRPr lang="zh-CN" altLang="en-US" sz="20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32" name="矩形 31"/>
          <p:cNvSpPr/>
          <p:nvPr/>
        </p:nvSpPr>
        <p:spPr>
          <a:xfrm>
            <a:off x="6009828" y="4182839"/>
            <a:ext cx="617477" cy="261610"/>
          </a:xfrm>
          <a:prstGeom prst="rect">
            <a:avLst/>
          </a:prstGeom>
        </p:spPr>
        <p:txBody>
          <a:bodyPr wrap="none">
            <a:spAutoFit/>
          </a:bodyPr>
          <a:lstStyle/>
          <a:p>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Worker</a:t>
            </a:r>
            <a:endParaRPr lang="zh-CN" altLang="en-US" sz="2000">
              <a:solidFill>
                <a:prstClr val="black"/>
              </a:solidFill>
              <a:latin typeface="Calibri" panose="020F0502020204030204" pitchFamily="34" charset="0"/>
              <a:cs typeface="Calibri" panose="020F0502020204030204" pitchFamily="34" charset="0"/>
            </a:endParaRPr>
          </a:p>
        </p:txBody>
      </p:sp>
      <p:cxnSp>
        <p:nvCxnSpPr>
          <p:cNvPr id="38" name="直接箭头连接符 37"/>
          <p:cNvCxnSpPr>
            <a:endCxn id="29" idx="2"/>
          </p:cNvCxnSpPr>
          <p:nvPr/>
        </p:nvCxnSpPr>
        <p:spPr>
          <a:xfrm flipH="1" flipV="1">
            <a:off x="3418193" y="5466997"/>
            <a:ext cx="0" cy="9470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endCxn id="25" idx="2"/>
          </p:cNvCxnSpPr>
          <p:nvPr/>
        </p:nvCxnSpPr>
        <p:spPr>
          <a:xfrm flipV="1">
            <a:off x="6035039" y="6044291"/>
            <a:ext cx="1" cy="38442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5" idx="0"/>
          </p:cNvCxnSpPr>
          <p:nvPr/>
        </p:nvCxnSpPr>
        <p:spPr>
          <a:xfrm flipH="1" flipV="1">
            <a:off x="6035039" y="5379721"/>
            <a:ext cx="1" cy="1863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8" idx="0"/>
            <a:endCxn id="26" idx="2"/>
          </p:cNvCxnSpPr>
          <p:nvPr/>
        </p:nvCxnSpPr>
        <p:spPr>
          <a:xfrm flipH="1" flipV="1">
            <a:off x="4711947" y="4708852"/>
            <a:ext cx="1323093" cy="17056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24" idx="0"/>
            <a:endCxn id="26" idx="2"/>
          </p:cNvCxnSpPr>
          <p:nvPr/>
        </p:nvCxnSpPr>
        <p:spPr>
          <a:xfrm flipV="1">
            <a:off x="3418194" y="4708852"/>
            <a:ext cx="1293753" cy="1587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p:nvPr/>
        </p:nvCxnSpPr>
        <p:spPr>
          <a:xfrm flipV="1">
            <a:off x="1831112" y="3559514"/>
            <a:ext cx="6905" cy="1300362"/>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a:xfrm flipH="1">
            <a:off x="2047875" y="3572424"/>
            <a:ext cx="5308" cy="1287452"/>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69" name="矩形 68"/>
          <p:cNvSpPr/>
          <p:nvPr/>
        </p:nvSpPr>
        <p:spPr>
          <a:xfrm>
            <a:off x="2067662" y="3798603"/>
            <a:ext cx="963188" cy="2539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sz="1050" b="1">
                <a:solidFill>
                  <a:prstClr val="black"/>
                </a:solidFill>
                <a:latin typeface="Calibri" panose="020F0502020204030204" pitchFamily="34" charset="0"/>
                <a:ea typeface="微软雅黑" panose="020B0503020204020204" pitchFamily="34" charset="-122"/>
                <a:cs typeface="Calibri" panose="020F0502020204030204" pitchFamily="34" charset="0"/>
              </a:rPr>
              <a:t>3 Merge</a:t>
            </a:r>
            <a:endParaRPr lang="zh-CN" altLang="en-US" b="1">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cxnSp>
        <p:nvCxnSpPr>
          <p:cNvPr id="71" name="肘形连接符 70"/>
          <p:cNvCxnSpPr>
            <a:stCxn id="28" idx="1"/>
            <a:endCxn id="20" idx="2"/>
          </p:cNvCxnSpPr>
          <p:nvPr/>
        </p:nvCxnSpPr>
        <p:spPr>
          <a:xfrm rot="10800000" flipV="1">
            <a:off x="1110468" y="5118509"/>
            <a:ext cx="4138792" cy="742223"/>
          </a:xfrm>
          <a:prstGeom prst="bentConnector4">
            <a:avLst>
              <a:gd name="adj1" fmla="val 11901"/>
              <a:gd name="adj2" fmla="val 123099"/>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79" name="肘形连接符 78"/>
          <p:cNvCxnSpPr>
            <a:stCxn id="20" idx="3"/>
            <a:endCxn id="29" idx="1"/>
          </p:cNvCxnSpPr>
          <p:nvPr/>
        </p:nvCxnSpPr>
        <p:spPr>
          <a:xfrm>
            <a:off x="2187722" y="5360305"/>
            <a:ext cx="495996" cy="662"/>
          </a:xfrm>
          <a:prstGeom prst="bentConnector3">
            <a:avLst>
              <a:gd name="adj1" fmla="val 50000"/>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86" name="矩形 85"/>
          <p:cNvSpPr/>
          <p:nvPr/>
        </p:nvSpPr>
        <p:spPr>
          <a:xfrm>
            <a:off x="3925782" y="5690242"/>
            <a:ext cx="771782" cy="2539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sz="1050" b="1">
                <a:solidFill>
                  <a:prstClr val="black"/>
                </a:solidFill>
                <a:latin typeface="Calibri" panose="020F0502020204030204" pitchFamily="34" charset="0"/>
                <a:ea typeface="微软雅黑" panose="020B0503020204020204" pitchFamily="34" charset="-122"/>
                <a:cs typeface="Calibri" panose="020F0502020204030204" pitchFamily="34" charset="0"/>
              </a:rPr>
              <a:t>1Build</a:t>
            </a:r>
            <a:endParaRPr lang="zh-CN" altLang="en-US" b="1">
              <a:solidFill>
                <a:prstClr val="black"/>
              </a:solidFill>
              <a:latin typeface="Calibri" panose="020F0502020204030204" pitchFamily="34" charset="0"/>
              <a:cs typeface="Calibri" panose="020F0502020204030204" pitchFamily="34" charset="0"/>
            </a:endParaRPr>
          </a:p>
        </p:txBody>
      </p:sp>
      <p:sp>
        <p:nvSpPr>
          <p:cNvPr id="87" name="矩形 86"/>
          <p:cNvSpPr/>
          <p:nvPr/>
        </p:nvSpPr>
        <p:spPr>
          <a:xfrm>
            <a:off x="1108139" y="4451782"/>
            <a:ext cx="729118" cy="2539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sz="1050" b="1" smtClean="0">
                <a:solidFill>
                  <a:prstClr val="black"/>
                </a:solidFill>
                <a:latin typeface="Calibri" panose="020F0502020204030204" pitchFamily="34" charset="0"/>
                <a:ea typeface="微软雅黑" panose="020B0503020204020204" pitchFamily="34" charset="-122"/>
                <a:cs typeface="Calibri" panose="020F0502020204030204" pitchFamily="34" charset="0"/>
              </a:rPr>
              <a:t>2 Get</a:t>
            </a:r>
            <a:endParaRPr lang="zh-CN" altLang="en-US" b="1">
              <a:solidFill>
                <a:prstClr val="black"/>
              </a:solidFill>
              <a:latin typeface="Calibri" panose="020F0502020204030204" pitchFamily="34" charset="0"/>
              <a:cs typeface="Calibri" panose="020F0502020204030204" pitchFamily="34" charset="0"/>
            </a:endParaRPr>
          </a:p>
        </p:txBody>
      </p:sp>
      <p:sp>
        <p:nvSpPr>
          <p:cNvPr id="88" name="矩形 87"/>
          <p:cNvSpPr/>
          <p:nvPr/>
        </p:nvSpPr>
        <p:spPr>
          <a:xfrm>
            <a:off x="1853987" y="5005096"/>
            <a:ext cx="806776" cy="2539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sz="1050" b="1" smtClean="0">
                <a:solidFill>
                  <a:prstClr val="black"/>
                </a:solidFill>
                <a:latin typeface="Calibri" panose="020F0502020204030204" pitchFamily="34" charset="0"/>
                <a:ea typeface="微软雅黑" panose="020B0503020204020204" pitchFamily="34" charset="-122"/>
                <a:cs typeface="Calibri" panose="020F0502020204030204" pitchFamily="34" charset="0"/>
              </a:rPr>
              <a:t>4Apply</a:t>
            </a:r>
            <a:endParaRPr lang="zh-CN" altLang="en-US" b="1">
              <a:solidFill>
                <a:prstClr val="black"/>
              </a:solidFill>
              <a:latin typeface="Calibri" panose="020F0502020204030204" pitchFamily="34" charset="0"/>
              <a:cs typeface="Calibri" panose="020F0502020204030204" pitchFamily="34" charset="0"/>
            </a:endParaRPr>
          </a:p>
        </p:txBody>
      </p:sp>
      <p:cxnSp>
        <p:nvCxnSpPr>
          <p:cNvPr id="89" name="直接箭头连接符 88"/>
          <p:cNvCxnSpPr>
            <a:stCxn id="19" idx="0"/>
            <a:endCxn id="2" idx="2"/>
          </p:cNvCxnSpPr>
          <p:nvPr/>
        </p:nvCxnSpPr>
        <p:spPr>
          <a:xfrm flipH="1" flipV="1">
            <a:off x="3968788" y="2512866"/>
            <a:ext cx="0" cy="198119"/>
          </a:xfrm>
          <a:prstGeom prst="straightConnector1">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3" name="矩形 42"/>
          <p:cNvSpPr/>
          <p:nvPr/>
        </p:nvSpPr>
        <p:spPr>
          <a:xfrm>
            <a:off x="6330584" y="3956688"/>
            <a:ext cx="617477" cy="261610"/>
          </a:xfrm>
          <a:prstGeom prst="rect">
            <a:avLst/>
          </a:prstGeom>
        </p:spPr>
        <p:txBody>
          <a:bodyPr wrap="none">
            <a:spAutoFit/>
          </a:bodyPr>
          <a:lstStyle/>
          <a:p>
            <a:r>
              <a:rPr lang="en-US" altLang="zh-CN" sz="11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Worker</a:t>
            </a:r>
            <a:endParaRPr lang="zh-CN" altLang="en-US" sz="200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356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7696" y="791886"/>
            <a:ext cx="6047910" cy="480131"/>
          </a:xfrm>
        </p:spPr>
        <p:txBody>
          <a:bodyPr/>
          <a:lstStyle/>
          <a:p>
            <a:r>
              <a:rPr lang="zh-CN" altLang="en-US" dirty="0"/>
              <a:t>Cross-domain Dynamic Filtering</a:t>
            </a:r>
          </a:p>
        </p:txBody>
      </p:sp>
      <p:pic>
        <p:nvPicPr>
          <p:cNvPr id="5" name="图片 2"/>
          <p:cNvPicPr>
            <a:picLocks noChangeAspect="1"/>
          </p:cNvPicPr>
          <p:nvPr/>
        </p:nvPicPr>
        <p:blipFill>
          <a:blip r:embed="rId2"/>
          <a:stretch>
            <a:fillRect/>
          </a:stretch>
        </p:blipFill>
        <p:spPr>
          <a:xfrm>
            <a:off x="509842" y="1375164"/>
            <a:ext cx="11172315" cy="3462023"/>
          </a:xfrm>
          <a:prstGeom prst="rect">
            <a:avLst/>
          </a:prstGeom>
        </p:spPr>
      </p:pic>
      <p:sp>
        <p:nvSpPr>
          <p:cNvPr id="6" name="矩形 3"/>
          <p:cNvSpPr/>
          <p:nvPr/>
        </p:nvSpPr>
        <p:spPr>
          <a:xfrm>
            <a:off x="447083" y="5014741"/>
            <a:ext cx="11549310" cy="1754326"/>
          </a:xfrm>
          <a:prstGeom prst="rect">
            <a:avLst/>
          </a:prstGeom>
          <a:solidFill>
            <a:schemeClr val="bg1"/>
          </a:solidFill>
          <a:ln w="12700">
            <a:solidFill>
              <a:sysClr val="windowText" lastClr="000000"/>
            </a:solidFill>
          </a:ln>
        </p:spPr>
        <p:txBody>
          <a:bodyPr wrap="square">
            <a:spAutoFit/>
          </a:bodyPr>
          <a:lstStyle/>
          <a:p>
            <a:pPr marL="0" marR="0" lvl="0" indent="0" algn="l" defTabSz="914400" eaLnBrk="1" fontAlgn="auto" latinLnBrk="0" hangingPunct="1">
              <a:lnSpc>
                <a:spcPct val="150000"/>
              </a:lnSpc>
              <a:spcBef>
                <a:spcPct val="0"/>
              </a:spcBef>
              <a:spcAft>
                <a:spcPct val="0"/>
              </a:spcAft>
              <a:buClrTx/>
              <a:buSzTx/>
              <a:buFontTx/>
              <a:buNone/>
              <a:defRPr/>
            </a:pPr>
            <a:r>
              <a:rPr kumimoji="0" lang="en-US" altLang="zh-CN" sz="1200" b="1" i="0" u="none" strike="noStrike" kern="1200" cap="none" spc="0" normalizeH="0" baseline="0" noProof="0" dirty="0"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DC-2 Coordinator: 1) Saves the BF filter of DC-1 to the Hazelcast with </a:t>
            </a:r>
            <a:r>
              <a:rPr kumimoji="0" lang="en-US" altLang="zh-CN" sz="1200" b="1" i="0" u="none" strike="noStrike" kern="1200" cap="none" spc="0" normalizeH="0" baseline="0" noProof="0" dirty="0" err="1"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QueryId</a:t>
            </a:r>
            <a:r>
              <a:rPr kumimoji="0" lang="en-US" altLang="zh-CN" sz="1200" b="1" i="0" u="none" strike="noStrike" kern="1200" cap="none" spc="0" normalizeH="0" baseline="0" noProof="0" dirty="0"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 as the key. 2) Determine whether the current query has a cross-region dynamic filter. If yes, set the cross-region-dynamic-filter in the session. 3) The mapping relationship from the column name of Query in the plan to the </a:t>
            </a:r>
            <a:r>
              <a:rPr kumimoji="0" lang="en-US" altLang="zh-CN" sz="1200" b="1" i="0" u="none" strike="noStrike" kern="1200" cap="none" spc="0" normalizeH="0" baseline="0" noProof="0" dirty="0" err="1"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outputSymbols</a:t>
            </a:r>
            <a:r>
              <a:rPr kumimoji="0" lang="en-US" altLang="zh-CN" sz="1200" b="1" i="0" u="none" strike="noStrike" kern="1200" cap="none" spc="0" normalizeH="0" baseline="0" noProof="0" dirty="0"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 of the plan is stored in the </a:t>
            </a:r>
            <a:r>
              <a:rPr kumimoji="0" lang="en-US" altLang="zh-CN" sz="1200" b="1" i="0" u="none" strike="noStrike" kern="1200" cap="none" spc="0" normalizeH="0" baseline="0" noProof="0" dirty="0" err="1"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Hazelcast</a:t>
            </a:r>
            <a:r>
              <a:rPr kumimoji="0" lang="en-US" altLang="zh-CN" sz="1200" b="1" i="0" u="none" strike="noStrike" kern="1200" cap="none" spc="0" normalizeH="0" baseline="0" noProof="0" dirty="0"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 4) Check whether the </a:t>
            </a:r>
            <a:r>
              <a:rPr kumimoji="0" lang="en-US" altLang="zh-CN" sz="1200" b="1" i="0" u="none" strike="noStrike" kern="1200" cap="none" spc="0" normalizeH="0" baseline="0" noProof="0" dirty="0" err="1"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TableScanNode</a:t>
            </a:r>
            <a:r>
              <a:rPr kumimoji="0" lang="en-US" altLang="zh-CN" sz="1200" b="1" i="0" u="none" strike="noStrike" kern="1200" cap="none" spc="0" normalizeH="0" baseline="0" noProof="0" dirty="0" smtClean="0">
                <a:ln>
                  <a:noFill/>
                </a:ln>
                <a:effectLst/>
                <a:uLnTx/>
                <a:uFillTx/>
                <a:latin typeface="Calibri" panose="020F0502020204030204" pitchFamily="34" charset="0"/>
                <a:ea typeface="Microsoft YaHei" panose="020B0503020204020204" pitchFamily="34" charset="-122"/>
                <a:cs typeface="Calibri" panose="020F0502020204030204" pitchFamily="34" charset="0"/>
              </a:rPr>
              <a:t> of the plan contains the DC table. If yes, mark it. The BF filter may be pushed down.</a:t>
            </a:r>
            <a:endParaRPr kumimoji="0" lang="en-US" altLang="zh-CN" sz="1400" b="1" i="0" u="none" strike="noStrike" kern="1200" cap="none" spc="0" normalizeH="0" baseline="0" noProof="0" dirty="0" smtClean="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a:p>
            <a:pPr algn="l" defTabSz="914400" hangingPunct="1">
              <a:lnSpc>
                <a:spcPct val="150000"/>
              </a:lnSpc>
              <a:defRPr/>
            </a:pPr>
            <a:r>
              <a:rPr lang="en-US" altLang="zh-CN" sz="1200" b="1" kern="1200" dirty="0" smtClean="0">
                <a:latin typeface="Calibri" panose="020F0502020204030204" pitchFamily="34" charset="0"/>
                <a:ea typeface="Microsoft YaHei" panose="020B0503020204020204" pitchFamily="34" charset="-122"/>
                <a:cs typeface="Calibri" panose="020F0502020204030204" pitchFamily="34" charset="0"/>
              </a:rPr>
              <a:t>DC-2 Worker: 1) </a:t>
            </a:r>
            <a:r>
              <a:rPr lang="en-US" altLang="zh-CN" sz="1200" b="1" kern="1200" dirty="0" err="1" smtClean="0">
                <a:latin typeface="Calibri" panose="020F0502020204030204" pitchFamily="34" charset="0"/>
                <a:ea typeface="Microsoft YaHei" panose="020B0503020204020204" pitchFamily="34" charset="-122"/>
                <a:cs typeface="Calibri" panose="020F0502020204030204" pitchFamily="34" charset="0"/>
              </a:rPr>
              <a:t>CrossRegionDynamicFilterOp</a:t>
            </a:r>
            <a:r>
              <a:rPr lang="en-US" altLang="zh-CN" sz="1200" b="1" kern="1200" dirty="0" smtClean="0">
                <a:latin typeface="Calibri" panose="020F0502020204030204" pitchFamily="34" charset="0"/>
                <a:ea typeface="Microsoft YaHei" panose="020B0503020204020204" pitchFamily="34" charset="-122"/>
                <a:cs typeface="Calibri" panose="020F0502020204030204" pitchFamily="34" charset="0"/>
              </a:rPr>
              <a:t> obtains BF filter and </a:t>
            </a:r>
            <a:r>
              <a:rPr lang="en-US" altLang="zh-CN" sz="1200" b="1" kern="1200" dirty="0" err="1" smtClean="0">
                <a:latin typeface="Calibri" panose="020F0502020204030204" pitchFamily="34" charset="0"/>
                <a:ea typeface="Microsoft YaHei" panose="020B0503020204020204" pitchFamily="34" charset="-122"/>
                <a:cs typeface="Calibri" panose="020F0502020204030204" pitchFamily="34" charset="0"/>
              </a:rPr>
              <a:t>outputSymbols</a:t>
            </a:r>
            <a:r>
              <a:rPr lang="en-US" altLang="zh-CN" sz="1200" b="1" kern="1200" dirty="0" smtClean="0">
                <a:latin typeface="Calibri" panose="020F0502020204030204" pitchFamily="34" charset="0"/>
                <a:ea typeface="Microsoft YaHei" panose="020B0503020204020204" pitchFamily="34" charset="-122"/>
                <a:cs typeface="Calibri" panose="020F0502020204030204" pitchFamily="34" charset="0"/>
              </a:rPr>
              <a:t> from Hazelcast and judges whether there are filtered columns. If yes, filter is applied to filter pages. (2) The filter application of </a:t>
            </a:r>
            <a:r>
              <a:rPr lang="en-US" altLang="zh-CN" sz="1200" b="1" kern="1200" dirty="0" err="1" smtClean="0">
                <a:latin typeface="Calibri" panose="020F0502020204030204" pitchFamily="34" charset="0"/>
                <a:ea typeface="Microsoft YaHei" panose="020B0503020204020204" pitchFamily="34" charset="-122"/>
                <a:cs typeface="Calibri" panose="020F0502020204030204" pitchFamily="34" charset="0"/>
              </a:rPr>
              <a:t>TableScanOperator</a:t>
            </a:r>
            <a:r>
              <a:rPr lang="en-US" altLang="zh-CN" sz="1200" b="1" kern="1200" dirty="0" smtClean="0">
                <a:latin typeface="Calibri" panose="020F0502020204030204" pitchFamily="34" charset="0"/>
                <a:ea typeface="Microsoft YaHei" panose="020B0503020204020204" pitchFamily="34" charset="-122"/>
                <a:cs typeface="Calibri" panose="020F0502020204030204" pitchFamily="34" charset="0"/>
              </a:rPr>
              <a:t> is similar to that in step 1. 3) If a DC table exists in </a:t>
            </a:r>
            <a:r>
              <a:rPr lang="en-US" altLang="zh-CN" sz="1200" b="1" kern="1200" dirty="0" err="1" smtClean="0">
                <a:latin typeface="Calibri" panose="020F0502020204030204" pitchFamily="34" charset="0"/>
                <a:ea typeface="Microsoft YaHei" panose="020B0503020204020204" pitchFamily="34" charset="-122"/>
                <a:cs typeface="Calibri" panose="020F0502020204030204" pitchFamily="34" charset="0"/>
              </a:rPr>
              <a:t>TableScanNode</a:t>
            </a:r>
            <a:r>
              <a:rPr lang="en-US" altLang="zh-CN" sz="1200" b="1" kern="1200" dirty="0" smtClean="0">
                <a:latin typeface="Calibri" panose="020F0502020204030204" pitchFamily="34" charset="0"/>
                <a:ea typeface="Microsoft YaHei" panose="020B0503020204020204" pitchFamily="34" charset="-122"/>
                <a:cs typeface="Calibri" panose="020F0502020204030204" pitchFamily="34" charset="0"/>
              </a:rPr>
              <a:t>, a new BF filter is generated and stored in Hazelcast for sending the new BF filter to the lower-level DC.</a:t>
            </a:r>
            <a:endParaRPr lang="en-US" altLang="zh-CN" sz="1400" b="1" kern="1200" dirty="0">
              <a:latin typeface="Calibri" panose="020F0502020204030204" pitchFamily="34" charset="0"/>
              <a:ea typeface="Microsoft YaHei"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834518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699395" y="404087"/>
            <a:ext cx="7162568" cy="867930"/>
          </a:xfrm>
        </p:spPr>
        <p:txBody>
          <a:bodyPr/>
          <a:lstStyle/>
          <a:p>
            <a:r>
              <a:rPr lang="en-US" dirty="0" smtClean="0"/>
              <a:t>Traditional Index </a:t>
            </a:r>
            <a:r>
              <a:rPr lang="en-US" dirty="0"/>
              <a:t>c</a:t>
            </a:r>
            <a:r>
              <a:rPr lang="en-US" dirty="0" smtClean="0"/>
              <a:t>hallenges </a:t>
            </a:r>
            <a:r>
              <a:rPr lang="en-US" dirty="0"/>
              <a:t>in big </a:t>
            </a:r>
            <a:r>
              <a:rPr lang="en-US" dirty="0" smtClean="0"/>
              <a:t>data, Solution</a:t>
            </a:r>
            <a:endParaRPr lang="en-US" dirty="0"/>
          </a:p>
        </p:txBody>
      </p:sp>
      <p:sp>
        <p:nvSpPr>
          <p:cNvPr id="123" name="矩形 122"/>
          <p:cNvSpPr/>
          <p:nvPr/>
        </p:nvSpPr>
        <p:spPr>
          <a:xfrm>
            <a:off x="360257" y="4246241"/>
            <a:ext cx="5748312" cy="646331"/>
          </a:xfrm>
          <a:prstGeom prst="rect">
            <a:avLst/>
          </a:prstGeom>
        </p:spPr>
        <p:txBody>
          <a:bodyPr wrap="square">
            <a:spAutoFit/>
          </a:bodyPr>
          <a:lstStyle/>
          <a:p>
            <a:pPr marL="380990" indent="-380990" defTabSz="609585">
              <a:buFont typeface="Arial" panose="020B0604020202020204" pitchFamily="34" charset="0"/>
              <a:buChar char="•"/>
            </a:pPr>
            <a:r>
              <a:rPr lang="en-US" altLang="zh-CN" sz="1200" dirty="0">
                <a:solidFill>
                  <a:srgbClr val="000000"/>
                </a:solidFill>
              </a:rPr>
              <a:t>Storage engine and computing engine are decoupled</a:t>
            </a:r>
          </a:p>
          <a:p>
            <a:pPr marL="380990" indent="-380990" defTabSz="609585">
              <a:buFont typeface="Arial" panose="020B0604020202020204" pitchFamily="34" charset="0"/>
              <a:buChar char="•"/>
            </a:pPr>
            <a:r>
              <a:rPr lang="en-US" altLang="zh-CN" sz="1200" dirty="0">
                <a:solidFill>
                  <a:srgbClr val="000000"/>
                </a:solidFill>
              </a:rPr>
              <a:t>The index technology faces great challenges since the data is not controlled by the computing engine</a:t>
            </a:r>
            <a:endParaRPr lang="zh-CN" altLang="en-US" sz="1200" dirty="0">
              <a:solidFill>
                <a:srgbClr val="000000"/>
              </a:solidFill>
            </a:endParaRPr>
          </a:p>
        </p:txBody>
      </p:sp>
      <p:grpSp>
        <p:nvGrpSpPr>
          <p:cNvPr id="2" name="Group 1"/>
          <p:cNvGrpSpPr/>
          <p:nvPr/>
        </p:nvGrpSpPr>
        <p:grpSpPr>
          <a:xfrm>
            <a:off x="117510" y="1734531"/>
            <a:ext cx="5482840" cy="2379095"/>
            <a:chOff x="521867" y="2377321"/>
            <a:chExt cx="7145356" cy="3100488"/>
          </a:xfrm>
        </p:grpSpPr>
        <p:sp>
          <p:nvSpPr>
            <p:cNvPr id="112" name="矩形 111"/>
            <p:cNvSpPr/>
            <p:nvPr/>
          </p:nvSpPr>
          <p:spPr>
            <a:xfrm>
              <a:off x="521867" y="2488798"/>
              <a:ext cx="1020028" cy="523189"/>
            </a:xfrm>
            <a:prstGeom prst="rect">
              <a:avLst/>
            </a:prstGeom>
            <a:solidFill>
              <a:schemeClr val="accent6">
                <a:lumMod val="40000"/>
                <a:lumOff val="60000"/>
              </a:schemeClr>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100" kern="0" dirty="0">
                  <a:solidFill>
                    <a:srgbClr val="1D1D1A"/>
                  </a:solidFill>
                  <a:latin typeface="Calibri" panose="020F0502020204030204" pitchFamily="34" charset="0"/>
                  <a:ea typeface="等线" panose="02010600030101010101" pitchFamily="2" charset="-122"/>
                  <a:cs typeface="Calibri" panose="020F0502020204030204" pitchFamily="34" charset="0"/>
                </a:rPr>
                <a:t>Client</a:t>
              </a:r>
              <a:endParaRPr lang="zh-CN" altLang="en-US" sz="11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13" name="矩形 112"/>
            <p:cNvSpPr/>
            <p:nvPr/>
          </p:nvSpPr>
          <p:spPr>
            <a:xfrm>
              <a:off x="2418290" y="2488798"/>
              <a:ext cx="1520239"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100" kern="0" dirty="0">
                  <a:solidFill>
                    <a:srgbClr val="1D1D1A"/>
                  </a:solidFill>
                  <a:latin typeface="Calibri" panose="020F0502020204030204" pitchFamily="34" charset="0"/>
                  <a:ea typeface="等线" panose="02010600030101010101" pitchFamily="2" charset="-122"/>
                  <a:cs typeface="Calibri" panose="020F0502020204030204" pitchFamily="34" charset="0"/>
                </a:rPr>
                <a:t>Parser/analyzer</a:t>
              </a:r>
              <a:endParaRPr lang="zh-CN" altLang="en-US" sz="11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14" name="矩形 113"/>
            <p:cNvSpPr/>
            <p:nvPr/>
          </p:nvSpPr>
          <p:spPr>
            <a:xfrm>
              <a:off x="4354138" y="2488798"/>
              <a:ext cx="1302833"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100" kern="0" dirty="0">
                  <a:solidFill>
                    <a:srgbClr val="1D1D1A"/>
                  </a:solidFill>
                  <a:latin typeface="Calibri" panose="020F0502020204030204" pitchFamily="34" charset="0"/>
                  <a:ea typeface="等线" panose="02010600030101010101" pitchFamily="2" charset="-122"/>
                  <a:cs typeface="Calibri" panose="020F0502020204030204" pitchFamily="34" charset="0"/>
                </a:rPr>
                <a:t>planner</a:t>
              </a:r>
              <a:endParaRPr lang="zh-CN" altLang="en-US" sz="11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15" name="矩形 114"/>
            <p:cNvSpPr/>
            <p:nvPr/>
          </p:nvSpPr>
          <p:spPr>
            <a:xfrm>
              <a:off x="6072580" y="2488798"/>
              <a:ext cx="1267677"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100" kern="0" dirty="0">
                  <a:solidFill>
                    <a:srgbClr val="1D1D1A"/>
                  </a:solidFill>
                  <a:latin typeface="Calibri" panose="020F0502020204030204" pitchFamily="34" charset="0"/>
                  <a:ea typeface="等线" panose="02010600030101010101" pitchFamily="2" charset="-122"/>
                  <a:cs typeface="Calibri" panose="020F0502020204030204" pitchFamily="34" charset="0"/>
                </a:rPr>
                <a:t>scheduler</a:t>
              </a:r>
              <a:endParaRPr lang="zh-CN" altLang="en-US" sz="11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16" name="矩形 115"/>
            <p:cNvSpPr/>
            <p:nvPr/>
          </p:nvSpPr>
          <p:spPr>
            <a:xfrm>
              <a:off x="2418289" y="3236421"/>
              <a:ext cx="4921969"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100" kern="0" dirty="0">
                  <a:solidFill>
                    <a:srgbClr val="1D1D1A"/>
                  </a:solidFill>
                  <a:latin typeface="Calibri" panose="020F0502020204030204" pitchFamily="34" charset="0"/>
                  <a:ea typeface="等线" panose="02010600030101010101" pitchFamily="2" charset="-122"/>
                  <a:cs typeface="Calibri" panose="020F0502020204030204" pitchFamily="34" charset="0"/>
                </a:rPr>
                <a:t>Execution Engine</a:t>
              </a:r>
              <a:endParaRPr lang="zh-CN" altLang="en-US" sz="11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17" name="矩形 116"/>
            <p:cNvSpPr/>
            <p:nvPr/>
          </p:nvSpPr>
          <p:spPr>
            <a:xfrm>
              <a:off x="2137894" y="4438913"/>
              <a:ext cx="5529329" cy="1038896"/>
            </a:xfrm>
            <a:prstGeom prst="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r" defTabSz="1219274">
                <a:defRPr/>
              </a:pPr>
              <a:r>
                <a:rPr lang="en-US" altLang="zh-CN" sz="1100" kern="0" dirty="0">
                  <a:solidFill>
                    <a:srgbClr val="1D1D1A"/>
                  </a:solidFill>
                  <a:latin typeface="Calibri" panose="020F0502020204030204" pitchFamily="34" charset="0"/>
                  <a:ea typeface="等线" panose="02010600030101010101" pitchFamily="2" charset="-122"/>
                  <a:cs typeface="Calibri" panose="020F0502020204030204" pitchFamily="34" charset="0"/>
                </a:rPr>
                <a:t>Storage Engine</a:t>
              </a:r>
              <a:endParaRPr lang="zh-CN" altLang="en-US" sz="11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3" name="流程图: 磁盘 2"/>
            <p:cNvSpPr/>
            <p:nvPr/>
          </p:nvSpPr>
          <p:spPr>
            <a:xfrm>
              <a:off x="4714486" y="4587088"/>
              <a:ext cx="789905" cy="39107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609585"/>
              <a:endParaRPr lang="zh-CN" altLang="en-US">
                <a:solidFill>
                  <a:srgbClr val="000000"/>
                </a:solidFill>
              </a:endParaRPr>
            </a:p>
          </p:txBody>
        </p:sp>
        <p:sp>
          <p:nvSpPr>
            <p:cNvPr id="118" name="流程图: 磁盘 117"/>
            <p:cNvSpPr/>
            <p:nvPr/>
          </p:nvSpPr>
          <p:spPr>
            <a:xfrm>
              <a:off x="4714486" y="5001708"/>
              <a:ext cx="789905" cy="39107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609585"/>
              <a:endParaRPr lang="zh-CN" altLang="en-US">
                <a:solidFill>
                  <a:srgbClr val="000000"/>
                </a:solidFill>
              </a:endParaRPr>
            </a:p>
          </p:txBody>
        </p:sp>
        <p:sp>
          <p:nvSpPr>
            <p:cNvPr id="119" name="矩形 118"/>
            <p:cNvSpPr/>
            <p:nvPr/>
          </p:nvSpPr>
          <p:spPr>
            <a:xfrm>
              <a:off x="2551654" y="4696766"/>
              <a:ext cx="1520239"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100" kern="0" dirty="0">
                  <a:solidFill>
                    <a:srgbClr val="1D1D1A"/>
                  </a:solidFill>
                  <a:latin typeface="Calibri" panose="020F0502020204030204" pitchFamily="34" charset="0"/>
                  <a:ea typeface="等线" panose="02010600030101010101" pitchFamily="2" charset="-122"/>
                  <a:cs typeface="Calibri" panose="020F0502020204030204" pitchFamily="34" charset="0"/>
                </a:rPr>
                <a:t>HDFS</a:t>
              </a:r>
              <a:endParaRPr lang="zh-CN" altLang="en-US" sz="11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20" name="矩形 119"/>
            <p:cNvSpPr/>
            <p:nvPr/>
          </p:nvSpPr>
          <p:spPr>
            <a:xfrm>
              <a:off x="2137894" y="2377321"/>
              <a:ext cx="5529329" cy="1503508"/>
            </a:xfrm>
            <a:prstGeom prst="rect">
              <a:avLst/>
            </a:prstGeom>
            <a:noFill/>
            <a:ln>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r" defTabSz="1219274">
                <a:defRPr/>
              </a:pPr>
              <a:r>
                <a:rPr lang="en-US" altLang="zh-CN" sz="1100" kern="0" dirty="0">
                  <a:solidFill>
                    <a:srgbClr val="1D1D1A"/>
                  </a:solidFill>
                  <a:latin typeface="Calibri" panose="020F0502020204030204" pitchFamily="34" charset="0"/>
                  <a:ea typeface="等线" panose="02010600030101010101" pitchFamily="2" charset="-122"/>
                  <a:cs typeface="Calibri" panose="020F0502020204030204" pitchFamily="34" charset="0"/>
                </a:rPr>
                <a:t>Query Engine</a:t>
              </a:r>
              <a:endParaRPr lang="zh-CN" altLang="en-US" sz="11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pic>
          <p:nvPicPr>
            <p:cNvPr id="1028" name="Picture 4" descr="Apache Hive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886" y="4512659"/>
              <a:ext cx="977916" cy="880124"/>
            </a:xfrm>
            <a:prstGeom prst="rect">
              <a:avLst/>
            </a:prstGeom>
            <a:noFill/>
            <a:extLst>
              <a:ext uri="{909E8E84-426E-40DD-AFC4-6F175D3DCCD1}">
                <a14:hiddenFill xmlns:a14="http://schemas.microsoft.com/office/drawing/2010/main">
                  <a:solidFill>
                    <a:srgbClr val="FFFFFF"/>
                  </a:solidFill>
                </a14:hiddenFill>
              </a:ext>
            </a:extLst>
          </p:spPr>
        </p:pic>
        <p:sp>
          <p:nvSpPr>
            <p:cNvPr id="4" name="上下箭头 3"/>
            <p:cNvSpPr/>
            <p:nvPr/>
          </p:nvSpPr>
          <p:spPr>
            <a:xfrm>
              <a:off x="4871387" y="3880828"/>
              <a:ext cx="268332" cy="558085"/>
            </a:xfrm>
            <a:prstGeom prst="up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609585"/>
              <a:endParaRPr lang="zh-CN" altLang="en-US">
                <a:solidFill>
                  <a:srgbClr val="FFFFFF"/>
                </a:solidFill>
              </a:endParaRPr>
            </a:p>
          </p:txBody>
        </p:sp>
        <p:sp>
          <p:nvSpPr>
            <p:cNvPr id="5" name="矩形 4"/>
            <p:cNvSpPr/>
            <p:nvPr/>
          </p:nvSpPr>
          <p:spPr>
            <a:xfrm>
              <a:off x="1160236" y="3923554"/>
              <a:ext cx="3645257" cy="481321"/>
            </a:xfrm>
            <a:prstGeom prst="rect">
              <a:avLst/>
            </a:prstGeom>
          </p:spPr>
          <p:txBody>
            <a:bodyPr wrap="none">
              <a:spAutoFit/>
            </a:bodyPr>
            <a:lstStyle/>
            <a:p>
              <a:pPr defTabSz="609585"/>
              <a:r>
                <a:rPr lang="en-US" altLang="zh-CN" b="1" i="1">
                  <a:solidFill>
                    <a:srgbClr val="9D1F63"/>
                  </a:solidFill>
                </a:rPr>
                <a:t>l</a:t>
              </a:r>
              <a:r>
                <a:rPr lang="zh-CN" altLang="en-US" b="1" i="1">
                  <a:solidFill>
                    <a:srgbClr val="9D1F63"/>
                  </a:solidFill>
                </a:rPr>
                <a:t>imited network bandwidth</a:t>
              </a:r>
            </a:p>
          </p:txBody>
        </p:sp>
        <p:sp>
          <p:nvSpPr>
            <p:cNvPr id="17" name="矩形 16"/>
            <p:cNvSpPr/>
            <p:nvPr/>
          </p:nvSpPr>
          <p:spPr>
            <a:xfrm>
              <a:off x="5697774" y="3914085"/>
              <a:ext cx="1524769" cy="481321"/>
            </a:xfrm>
            <a:prstGeom prst="rect">
              <a:avLst/>
            </a:prstGeom>
          </p:spPr>
          <p:txBody>
            <a:bodyPr wrap="none">
              <a:spAutoFit/>
            </a:bodyPr>
            <a:lstStyle/>
            <a:p>
              <a:pPr defTabSz="609585"/>
              <a:r>
                <a:rPr lang="en-US" altLang="zh-CN" b="1" i="1">
                  <a:solidFill>
                    <a:srgbClr val="9D1F63"/>
                  </a:solidFill>
                </a:rPr>
                <a:t>decoupled</a:t>
              </a:r>
              <a:endParaRPr lang="zh-CN" altLang="en-US" b="1" i="1">
                <a:solidFill>
                  <a:srgbClr val="9D1F63"/>
                </a:solidFill>
              </a:endParaRPr>
            </a:p>
          </p:txBody>
        </p:sp>
      </p:grpSp>
      <p:grpSp>
        <p:nvGrpSpPr>
          <p:cNvPr id="21" name="Group 20"/>
          <p:cNvGrpSpPr/>
          <p:nvPr/>
        </p:nvGrpSpPr>
        <p:grpSpPr>
          <a:xfrm>
            <a:off x="6535236" y="1272017"/>
            <a:ext cx="5063814" cy="2788444"/>
            <a:chOff x="521867" y="1314172"/>
            <a:chExt cx="7145356" cy="3934668"/>
          </a:xfrm>
        </p:grpSpPr>
        <p:sp>
          <p:nvSpPr>
            <p:cNvPr id="22" name="矩形 111"/>
            <p:cNvSpPr/>
            <p:nvPr/>
          </p:nvSpPr>
          <p:spPr>
            <a:xfrm>
              <a:off x="521867" y="2137909"/>
              <a:ext cx="1020028" cy="523189"/>
            </a:xfrm>
            <a:prstGeom prst="rect">
              <a:avLst/>
            </a:prstGeom>
            <a:solidFill>
              <a:schemeClr val="accent6">
                <a:lumMod val="40000"/>
                <a:lumOff val="60000"/>
              </a:schemeClr>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000" kern="0" dirty="0">
                  <a:solidFill>
                    <a:srgbClr val="1D1D1A"/>
                  </a:solidFill>
                  <a:latin typeface="Calibri" panose="020F0502020204030204" pitchFamily="34" charset="0"/>
                  <a:ea typeface="等线" panose="02010600030101010101" pitchFamily="2" charset="-122"/>
                  <a:cs typeface="Calibri" panose="020F0502020204030204" pitchFamily="34" charset="0"/>
                </a:rPr>
                <a:t>Client</a:t>
              </a:r>
              <a:endParaRPr lang="zh-CN" altLang="en-US" sz="10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3" name="矩形 112"/>
            <p:cNvSpPr/>
            <p:nvPr/>
          </p:nvSpPr>
          <p:spPr>
            <a:xfrm>
              <a:off x="2418290" y="2137909"/>
              <a:ext cx="1520239"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000" kern="0" dirty="0">
                  <a:solidFill>
                    <a:srgbClr val="1D1D1A"/>
                  </a:solidFill>
                  <a:latin typeface="Calibri" panose="020F0502020204030204" pitchFamily="34" charset="0"/>
                  <a:ea typeface="等线" panose="02010600030101010101" pitchFamily="2" charset="-122"/>
                  <a:cs typeface="Calibri" panose="020F0502020204030204" pitchFamily="34" charset="0"/>
                </a:rPr>
                <a:t>Parser/analyzer</a:t>
              </a:r>
              <a:endParaRPr lang="zh-CN" altLang="en-US" sz="10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4" name="矩形 113"/>
            <p:cNvSpPr/>
            <p:nvPr/>
          </p:nvSpPr>
          <p:spPr>
            <a:xfrm>
              <a:off x="4354138" y="2137909"/>
              <a:ext cx="1302833"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000" kern="0" dirty="0">
                  <a:solidFill>
                    <a:srgbClr val="1D1D1A"/>
                  </a:solidFill>
                  <a:latin typeface="Calibri" panose="020F0502020204030204" pitchFamily="34" charset="0"/>
                  <a:ea typeface="等线" panose="02010600030101010101" pitchFamily="2" charset="-122"/>
                  <a:cs typeface="Calibri" panose="020F0502020204030204" pitchFamily="34" charset="0"/>
                </a:rPr>
                <a:t>planner</a:t>
              </a:r>
              <a:endParaRPr lang="zh-CN" altLang="en-US" sz="10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5" name="矩形 114"/>
            <p:cNvSpPr/>
            <p:nvPr/>
          </p:nvSpPr>
          <p:spPr>
            <a:xfrm>
              <a:off x="6072580" y="2137909"/>
              <a:ext cx="1267677"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000" kern="0" dirty="0">
                  <a:solidFill>
                    <a:srgbClr val="1D1D1A"/>
                  </a:solidFill>
                  <a:latin typeface="Calibri" panose="020F0502020204030204" pitchFamily="34" charset="0"/>
                  <a:ea typeface="等线" panose="02010600030101010101" pitchFamily="2" charset="-122"/>
                  <a:cs typeface="Calibri" panose="020F0502020204030204" pitchFamily="34" charset="0"/>
                </a:rPr>
                <a:t>scheduler</a:t>
              </a:r>
              <a:endParaRPr lang="zh-CN" altLang="en-US" sz="10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 name="矩形 115"/>
            <p:cNvSpPr/>
            <p:nvPr/>
          </p:nvSpPr>
          <p:spPr>
            <a:xfrm>
              <a:off x="2418289" y="2885532"/>
              <a:ext cx="4921969"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000" kern="0" dirty="0">
                  <a:solidFill>
                    <a:srgbClr val="1D1D1A"/>
                  </a:solidFill>
                  <a:latin typeface="Calibri" panose="020F0502020204030204" pitchFamily="34" charset="0"/>
                  <a:ea typeface="等线" panose="02010600030101010101" pitchFamily="2" charset="-122"/>
                  <a:cs typeface="Calibri" panose="020F0502020204030204" pitchFamily="34" charset="0"/>
                </a:rPr>
                <a:t>Execution Engine</a:t>
              </a:r>
              <a:endParaRPr lang="zh-CN" altLang="en-US" sz="10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7" name="矩形 116"/>
            <p:cNvSpPr/>
            <p:nvPr/>
          </p:nvSpPr>
          <p:spPr>
            <a:xfrm>
              <a:off x="2137894" y="4209944"/>
              <a:ext cx="5529329" cy="1038896"/>
            </a:xfrm>
            <a:prstGeom prst="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r" defTabSz="1219274">
                <a:defRPr/>
              </a:pPr>
              <a:r>
                <a:rPr lang="en-US" altLang="zh-CN" sz="1000" kern="0" dirty="0">
                  <a:solidFill>
                    <a:srgbClr val="1D1D1A"/>
                  </a:solidFill>
                  <a:latin typeface="Calibri" panose="020F0502020204030204" pitchFamily="34" charset="0"/>
                  <a:ea typeface="等线" panose="02010600030101010101" pitchFamily="2" charset="-122"/>
                  <a:cs typeface="Calibri" panose="020F0502020204030204" pitchFamily="34" charset="0"/>
                </a:rPr>
                <a:t>Storage Engine</a:t>
              </a:r>
              <a:endParaRPr lang="zh-CN" altLang="en-US" sz="10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8" name="流程图: 磁盘 2"/>
            <p:cNvSpPr/>
            <p:nvPr/>
          </p:nvSpPr>
          <p:spPr>
            <a:xfrm>
              <a:off x="4714486" y="4358119"/>
              <a:ext cx="789905" cy="39107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609585"/>
              <a:endParaRPr lang="zh-CN" altLang="en-US" sz="1400">
                <a:solidFill>
                  <a:srgbClr val="000000"/>
                </a:solidFill>
              </a:endParaRPr>
            </a:p>
          </p:txBody>
        </p:sp>
        <p:sp>
          <p:nvSpPr>
            <p:cNvPr id="29" name="流程图: 磁盘 117"/>
            <p:cNvSpPr/>
            <p:nvPr/>
          </p:nvSpPr>
          <p:spPr>
            <a:xfrm>
              <a:off x="4714486" y="4772739"/>
              <a:ext cx="789905" cy="39107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609585"/>
              <a:endParaRPr lang="zh-CN" altLang="en-US" sz="1400">
                <a:solidFill>
                  <a:srgbClr val="000000"/>
                </a:solidFill>
              </a:endParaRPr>
            </a:p>
          </p:txBody>
        </p:sp>
        <p:sp>
          <p:nvSpPr>
            <p:cNvPr id="30" name="矩形 118"/>
            <p:cNvSpPr/>
            <p:nvPr/>
          </p:nvSpPr>
          <p:spPr>
            <a:xfrm>
              <a:off x="2551654" y="4467797"/>
              <a:ext cx="1520239" cy="523191"/>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000" kern="0" dirty="0">
                  <a:solidFill>
                    <a:srgbClr val="1D1D1A"/>
                  </a:solidFill>
                  <a:latin typeface="Calibri" panose="020F0502020204030204" pitchFamily="34" charset="0"/>
                  <a:ea typeface="等线" panose="02010600030101010101" pitchFamily="2" charset="-122"/>
                  <a:cs typeface="Calibri" panose="020F0502020204030204" pitchFamily="34" charset="0"/>
                </a:rPr>
                <a:t>HDFS</a:t>
              </a:r>
              <a:endParaRPr lang="zh-CN" altLang="en-US" sz="10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31" name="矩形 119"/>
            <p:cNvSpPr/>
            <p:nvPr/>
          </p:nvSpPr>
          <p:spPr>
            <a:xfrm>
              <a:off x="2137894" y="2026432"/>
              <a:ext cx="5529329" cy="1503508"/>
            </a:xfrm>
            <a:prstGeom prst="rect">
              <a:avLst/>
            </a:prstGeom>
            <a:noFill/>
            <a:ln>
              <a:prstDash val="soli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r" defTabSz="1219274">
                <a:defRPr/>
              </a:pPr>
              <a:r>
                <a:rPr lang="en-US" altLang="zh-CN" sz="1000" kern="0" dirty="0">
                  <a:solidFill>
                    <a:srgbClr val="1D1D1A"/>
                  </a:solidFill>
                  <a:latin typeface="Calibri" panose="020F0502020204030204" pitchFamily="34" charset="0"/>
                  <a:ea typeface="等线" panose="02010600030101010101" pitchFamily="2" charset="-122"/>
                  <a:cs typeface="Calibri" panose="020F0502020204030204" pitchFamily="34" charset="0"/>
                </a:rPr>
                <a:t>Query Engine</a:t>
              </a:r>
              <a:endParaRPr lang="zh-CN" altLang="en-US" sz="100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pic>
          <p:nvPicPr>
            <p:cNvPr id="32" name="Picture 4" descr="Apache Hive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6886" y="4283690"/>
              <a:ext cx="977916" cy="880124"/>
            </a:xfrm>
            <a:prstGeom prst="rect">
              <a:avLst/>
            </a:prstGeom>
            <a:noFill/>
            <a:extLst>
              <a:ext uri="{909E8E84-426E-40DD-AFC4-6F175D3DCCD1}">
                <a14:hiddenFill xmlns:a14="http://schemas.microsoft.com/office/drawing/2010/main">
                  <a:solidFill>
                    <a:srgbClr val="FFFFFF"/>
                  </a:solidFill>
                </a14:hiddenFill>
              </a:ext>
            </a:extLst>
          </p:spPr>
        </p:pic>
        <p:pic>
          <p:nvPicPr>
            <p:cNvPr id="33" name="图片 6"/>
            <p:cNvPicPr>
              <a:picLocks noChangeAspect="1"/>
            </p:cNvPicPr>
            <p:nvPr/>
          </p:nvPicPr>
          <p:blipFill>
            <a:blip r:embed="rId5"/>
            <a:stretch>
              <a:fillRect/>
            </a:stretch>
          </p:blipFill>
          <p:spPr>
            <a:xfrm>
              <a:off x="3423533" y="1314172"/>
              <a:ext cx="2760808" cy="665984"/>
            </a:xfrm>
            <a:prstGeom prst="rect">
              <a:avLst/>
            </a:prstGeom>
          </p:spPr>
        </p:pic>
        <p:sp>
          <p:nvSpPr>
            <p:cNvPr id="34" name="矩形 18"/>
            <p:cNvSpPr/>
            <p:nvPr/>
          </p:nvSpPr>
          <p:spPr>
            <a:xfrm>
              <a:off x="2137894" y="3764306"/>
              <a:ext cx="5529329" cy="276645"/>
            </a:xfrm>
            <a:prstGeom prst="rect">
              <a:avLst/>
            </a:prstGeom>
            <a:solidFill>
              <a:srgbClr val="7F0000">
                <a:lumMod val="20000"/>
                <a:lumOff val="80000"/>
              </a:srgbClr>
            </a:solidFill>
            <a:ln w="12700" cap="flat" cmpd="sng" algn="ctr">
              <a:solidFill>
                <a:srgbClr val="E9002F"/>
              </a:solidFill>
              <a:prstDash val="solid"/>
              <a:miter lim="800000"/>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274">
                <a:defRPr/>
              </a:pPr>
              <a:r>
                <a:rPr lang="en-US" altLang="zh-CN" sz="1050" kern="0" dirty="0">
                  <a:solidFill>
                    <a:srgbClr val="1D1D1A"/>
                  </a:solidFill>
                  <a:latin typeface="Calibri" panose="020F0502020204030204" pitchFamily="34" charset="0"/>
                  <a:ea typeface="等线" panose="02010600030101010101" pitchFamily="2" charset="-122"/>
                  <a:cs typeface="Calibri" panose="020F0502020204030204" pitchFamily="34" charset="0"/>
                </a:rPr>
                <a:t>Heuristic index layer</a:t>
              </a:r>
              <a:endParaRPr lang="zh-CN" altLang="en-US" sz="1050" kern="0"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grpSp>
      <p:sp>
        <p:nvSpPr>
          <p:cNvPr id="35" name="矩形 122"/>
          <p:cNvSpPr/>
          <p:nvPr/>
        </p:nvSpPr>
        <p:spPr>
          <a:xfrm>
            <a:off x="6862475" y="4243198"/>
            <a:ext cx="5015298" cy="1200329"/>
          </a:xfrm>
          <a:prstGeom prst="rect">
            <a:avLst/>
          </a:prstGeom>
        </p:spPr>
        <p:txBody>
          <a:bodyPr wrap="square">
            <a:spAutoFit/>
          </a:bodyPr>
          <a:lstStyle/>
          <a:p>
            <a:pPr marL="380990" indent="-380990" defTabSz="609585">
              <a:buFont typeface="Arial" panose="020B0604020202020204" pitchFamily="34" charset="0"/>
              <a:buChar char="•"/>
            </a:pPr>
            <a:r>
              <a:rPr lang="en-US" altLang="zh-CN" sz="1200" dirty="0">
                <a:solidFill>
                  <a:srgbClr val="000000"/>
                </a:solidFill>
              </a:rPr>
              <a:t>Agnostic to the underlying data source and can be used by any query engine</a:t>
            </a:r>
          </a:p>
          <a:p>
            <a:pPr marL="380990" indent="-380990" defTabSz="609585">
              <a:buFont typeface="Arial" panose="020B0604020202020204" pitchFamily="34" charset="0"/>
              <a:buChar char="•"/>
            </a:pPr>
            <a:r>
              <a:rPr lang="en-US" altLang="zh-CN" sz="1200" dirty="0">
                <a:solidFill>
                  <a:srgbClr val="000000"/>
                </a:solidFill>
              </a:rPr>
              <a:t>Existing data can be indexed without rewriting existing data files</a:t>
            </a:r>
          </a:p>
          <a:p>
            <a:pPr marL="380990" indent="-380990" defTabSz="609585">
              <a:buFont typeface="Arial" panose="020B0604020202020204" pitchFamily="34" charset="0"/>
              <a:buChar char="•"/>
            </a:pPr>
            <a:r>
              <a:rPr lang="en-US" altLang="zh-CN" sz="1200" dirty="0">
                <a:solidFill>
                  <a:srgbClr val="000000"/>
                </a:solidFill>
              </a:rPr>
              <a:t>Create new index types that are not supported by the underlying data source</a:t>
            </a:r>
          </a:p>
          <a:p>
            <a:pPr marL="380990" indent="-380990" defTabSz="609585">
              <a:buFont typeface="Arial" panose="020B0604020202020204" pitchFamily="34" charset="0"/>
              <a:buChar char="•"/>
            </a:pPr>
            <a:r>
              <a:rPr lang="en-US" altLang="zh-CN" sz="1200" dirty="0">
                <a:solidFill>
                  <a:srgbClr val="000000"/>
                </a:solidFill>
              </a:rPr>
              <a:t>Index data does not occupy data source storage space</a:t>
            </a:r>
            <a:endParaRPr lang="zh-CN" altLang="en-US" sz="1200" dirty="0">
              <a:solidFill>
                <a:srgbClr val="000000"/>
              </a:solidFill>
            </a:endParaRPr>
          </a:p>
        </p:txBody>
      </p:sp>
      <p:sp>
        <p:nvSpPr>
          <p:cNvPr id="8" name="Right Arrow 7"/>
          <p:cNvSpPr/>
          <p:nvPr/>
        </p:nvSpPr>
        <p:spPr>
          <a:xfrm>
            <a:off x="5825820" y="2913734"/>
            <a:ext cx="537274" cy="366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90754" y="6355829"/>
            <a:ext cx="11227324" cy="492443"/>
          </a:xfrm>
          <a:prstGeom prst="rect">
            <a:avLst/>
          </a:prstGeom>
          <a:solidFill>
            <a:srgbClr val="FF717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0" bIns="0">
            <a:spAutoFit/>
          </a:bodyPr>
          <a:lstStyle/>
          <a:p>
            <a:r>
              <a:rPr lang="en-US" altLang="zh-CN" sz="1600" dirty="0">
                <a:solidFill>
                  <a:schemeClr val="bg1"/>
                </a:solidFill>
                <a:ea typeface="Microsoft YaHei" panose="020B0503020204020204" pitchFamily="34" charset="-122"/>
              </a:rPr>
              <a:t>Filtering data in early stage, reducing the amount of data transmitted over the network and the amount of data involved in engine calculation</a:t>
            </a:r>
          </a:p>
        </p:txBody>
      </p:sp>
    </p:spTree>
    <p:extLst>
      <p:ext uri="{BB962C8B-B14F-4D97-AF65-F5344CB8AC3E}">
        <p14:creationId xmlns:p14="http://schemas.microsoft.com/office/powerpoint/2010/main" val="3797974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r>
              <a:rPr lang="en-US" altLang="zh-CN" dirty="0"/>
              <a:t>Heuristic index architecture</a:t>
            </a:r>
            <a:endParaRPr lang="zh-CN" altLang="en-US" dirty="0"/>
          </a:p>
        </p:txBody>
      </p:sp>
      <p:sp>
        <p:nvSpPr>
          <p:cNvPr id="4" name="矩形 3"/>
          <p:cNvSpPr/>
          <p:nvPr/>
        </p:nvSpPr>
        <p:spPr>
          <a:xfrm>
            <a:off x="904904" y="1763789"/>
            <a:ext cx="5114924" cy="1616032"/>
          </a:xfrm>
          <a:prstGeom prst="rect">
            <a:avLst/>
          </a:prstGeom>
          <a:solidFill>
            <a:srgbClr val="FFFFFF"/>
          </a:solid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5" name="矩形 4"/>
          <p:cNvSpPr/>
          <p:nvPr/>
        </p:nvSpPr>
        <p:spPr>
          <a:xfrm>
            <a:off x="1995058" y="6261570"/>
            <a:ext cx="4084638" cy="380241"/>
          </a:xfrm>
          <a:prstGeom prst="rect">
            <a:avLst/>
          </a:prstGeom>
          <a:solidFill>
            <a:srgbClr val="DDDDDD"/>
          </a:solidFill>
          <a:ln w="635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spcAft>
                <a:spcPct val="0"/>
              </a:spcAft>
              <a:defRPr/>
            </a:pPr>
            <a:r>
              <a:rPr lang="en-US" altLang="zh-CN" sz="1120" kern="0" dirty="0" err="1" smtClean="0">
                <a:solidFill>
                  <a:srgbClr val="1D1D1A"/>
                </a:solidFill>
                <a:latin typeface="Calibri" panose="020F0502020204030204" pitchFamily="34" charset="0"/>
                <a:ea typeface="黑体" panose="02010609060101010101" pitchFamily="49" charset="-122"/>
                <a:cs typeface="Calibri" panose="020F0502020204030204" pitchFamily="34" charset="0"/>
              </a:rPr>
              <a:t>DataSource</a:t>
            </a:r>
            <a:endParaRPr lang="en-US" altLang="zh-CN" sz="1600" kern="0" dirty="0" smtClean="0">
              <a:solidFill>
                <a:srgbClr val="1D1D1A"/>
              </a:solidFill>
              <a:latin typeface="Calibri" panose="020F0502020204030204" pitchFamily="34" charset="0"/>
              <a:ea typeface="黑体" panose="02010609060101010101" pitchFamily="49" charset="-122"/>
              <a:cs typeface="Calibri" panose="020F0502020204030204" pitchFamily="34" charset="0"/>
            </a:endParaRPr>
          </a:p>
        </p:txBody>
      </p:sp>
      <p:sp>
        <p:nvSpPr>
          <p:cNvPr id="6" name="矩形 5"/>
          <p:cNvSpPr/>
          <p:nvPr/>
        </p:nvSpPr>
        <p:spPr>
          <a:xfrm>
            <a:off x="770521" y="2040374"/>
            <a:ext cx="5114924" cy="1616032"/>
          </a:xfrm>
          <a:prstGeom prst="rect">
            <a:avLst/>
          </a:prstGeom>
          <a:solidFill>
            <a:srgbClr val="FFFFFF"/>
          </a:solid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7" name="矩形 6"/>
          <p:cNvSpPr/>
          <p:nvPr/>
        </p:nvSpPr>
        <p:spPr>
          <a:xfrm>
            <a:off x="3427897" y="1439351"/>
            <a:ext cx="1047750"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Client</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8" name="矩形 7"/>
          <p:cNvSpPr/>
          <p:nvPr/>
        </p:nvSpPr>
        <p:spPr>
          <a:xfrm>
            <a:off x="980071" y="2891870"/>
            <a:ext cx="1485467"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Parser/analyzer</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9" name="矩形 8"/>
          <p:cNvSpPr/>
          <p:nvPr/>
        </p:nvSpPr>
        <p:spPr>
          <a:xfrm>
            <a:off x="2871641" y="2891870"/>
            <a:ext cx="1273034"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planner</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0" name="矩形 9"/>
          <p:cNvSpPr/>
          <p:nvPr/>
        </p:nvSpPr>
        <p:spPr>
          <a:xfrm>
            <a:off x="4437213" y="2891870"/>
            <a:ext cx="1238683"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scheduler</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1" name="矩形 10"/>
          <p:cNvSpPr/>
          <p:nvPr/>
        </p:nvSpPr>
        <p:spPr>
          <a:xfrm>
            <a:off x="609609" y="4173645"/>
            <a:ext cx="1047750"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2" name="矩形 11"/>
          <p:cNvSpPr/>
          <p:nvPr/>
        </p:nvSpPr>
        <p:spPr>
          <a:xfrm>
            <a:off x="4829420" y="1719508"/>
            <a:ext cx="902811" cy="264688"/>
          </a:xfrm>
          <a:prstGeom prst="rect">
            <a:avLst/>
          </a:prstGeom>
          <a:ln w="12700">
            <a:noFill/>
          </a:ln>
        </p:spPr>
        <p:txBody>
          <a:bodyPr wrap="none">
            <a:spAutoFit/>
          </a:bodyPr>
          <a:lstStyle/>
          <a:p>
            <a:pPr algn="ctr" defTabSz="914478"/>
            <a:r>
              <a:rPr lang="en-US" altLang="zh-CN" sz="112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Coordinator</a:t>
            </a:r>
            <a:endParaRPr lang="zh-CN" altLang="en-US" sz="16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13" name="直接箭头连接符 12"/>
          <p:cNvCxnSpPr>
            <a:stCxn id="7" idx="2"/>
          </p:cNvCxnSpPr>
          <p:nvPr/>
        </p:nvCxnSpPr>
        <p:spPr>
          <a:xfrm flipH="1">
            <a:off x="3951772" y="1972751"/>
            <a:ext cx="0" cy="198481"/>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14" name="矩形 13"/>
          <p:cNvSpPr/>
          <p:nvPr/>
        </p:nvSpPr>
        <p:spPr>
          <a:xfrm>
            <a:off x="980071" y="2243177"/>
            <a:ext cx="1485467"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Metadata API</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15" name="矩形 14"/>
          <p:cNvSpPr/>
          <p:nvPr/>
        </p:nvSpPr>
        <p:spPr>
          <a:xfrm>
            <a:off x="4437213" y="2247243"/>
            <a:ext cx="1238684"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Location API</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16" name="直接箭头连接符 15"/>
          <p:cNvCxnSpPr>
            <a:stCxn id="8" idx="0"/>
            <a:endCxn id="14" idx="2"/>
          </p:cNvCxnSpPr>
          <p:nvPr/>
        </p:nvCxnSpPr>
        <p:spPr>
          <a:xfrm flipH="1" flipV="1">
            <a:off x="1722805" y="2776577"/>
            <a:ext cx="0" cy="115293"/>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17" name="直接箭头连接符 16"/>
          <p:cNvCxnSpPr>
            <a:stCxn id="8" idx="3"/>
            <a:endCxn id="9" idx="1"/>
          </p:cNvCxnSpPr>
          <p:nvPr/>
        </p:nvCxnSpPr>
        <p:spPr>
          <a:xfrm>
            <a:off x="2465538" y="3158570"/>
            <a:ext cx="406103" cy="0"/>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18" name="直接箭头连接符 17"/>
          <p:cNvCxnSpPr/>
          <p:nvPr/>
        </p:nvCxnSpPr>
        <p:spPr>
          <a:xfrm flipV="1">
            <a:off x="4144675" y="3155703"/>
            <a:ext cx="265801" cy="2867"/>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19" name="直接箭头连接符 18"/>
          <p:cNvCxnSpPr/>
          <p:nvPr/>
        </p:nvCxnSpPr>
        <p:spPr>
          <a:xfrm flipH="1" flipV="1">
            <a:off x="5109157" y="2780644"/>
            <a:ext cx="0" cy="111226"/>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20" name="直接箭头连接符 19"/>
          <p:cNvCxnSpPr>
            <a:stCxn id="10" idx="2"/>
            <a:endCxn id="24" idx="0"/>
          </p:cNvCxnSpPr>
          <p:nvPr/>
        </p:nvCxnSpPr>
        <p:spPr>
          <a:xfrm flipH="1">
            <a:off x="2959420" y="3425270"/>
            <a:ext cx="2097135" cy="654651"/>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21" name="肘形连接符 20"/>
          <p:cNvCxnSpPr>
            <a:stCxn id="24" idx="1"/>
            <a:endCxn id="11" idx="2"/>
          </p:cNvCxnSpPr>
          <p:nvPr/>
        </p:nvCxnSpPr>
        <p:spPr>
          <a:xfrm rot="10800000">
            <a:off x="1133484" y="4707046"/>
            <a:ext cx="810178" cy="158157"/>
          </a:xfrm>
          <a:prstGeom prst="bentConnector2">
            <a:avLst/>
          </a:prstGeom>
          <a:noFill/>
          <a:ln w="12700" cap="flat" cmpd="sng" algn="ctr">
            <a:solidFill>
              <a:srgbClr val="1D1D1A"/>
            </a:solidFill>
            <a:prstDash val="solid"/>
            <a:miter lim="800000"/>
            <a:tailEnd type="triangle"/>
          </a:ln>
          <a:effectLst/>
        </p:spPr>
      </p:cxnSp>
      <p:sp>
        <p:nvSpPr>
          <p:cNvPr id="23" name="圆角矩形 22"/>
          <p:cNvSpPr/>
          <p:nvPr/>
        </p:nvSpPr>
        <p:spPr>
          <a:xfrm>
            <a:off x="2881361" y="2647970"/>
            <a:ext cx="1331679" cy="281134"/>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spcBef>
                <a:spcPct val="0"/>
              </a:spcBef>
              <a:spcAft>
                <a:spcPct val="0"/>
              </a:spcAft>
              <a:buFont typeface="Arial" panose="020B0604020202020204" pitchFamily="34" charset="0"/>
              <a:buChar char="•"/>
              <a:defRPr/>
            </a:pPr>
            <a:r>
              <a:rPr lang="en-US" altLang="zh-CN" sz="7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Index optimizer</a:t>
            </a:r>
            <a:endParaRPr lang="en-US" altLang="zh-CN" sz="100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endParaRPr>
          </a:p>
        </p:txBody>
      </p:sp>
      <p:sp>
        <p:nvSpPr>
          <p:cNvPr id="24" name="矩形 23"/>
          <p:cNvSpPr/>
          <p:nvPr/>
        </p:nvSpPr>
        <p:spPr>
          <a:xfrm>
            <a:off x="1943662" y="4079921"/>
            <a:ext cx="2031516" cy="1570561"/>
          </a:xfrm>
          <a:prstGeom prst="rect">
            <a:avLst/>
          </a:prstGeom>
          <a:solidFill>
            <a:srgbClr val="FFFFFF"/>
          </a:solid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5" name="矩形 24"/>
          <p:cNvSpPr/>
          <p:nvPr/>
        </p:nvSpPr>
        <p:spPr>
          <a:xfrm>
            <a:off x="2464879" y="4173645"/>
            <a:ext cx="1047750"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Processor</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26" name="矩形 25"/>
          <p:cNvSpPr/>
          <p:nvPr/>
        </p:nvSpPr>
        <p:spPr>
          <a:xfrm>
            <a:off x="2071972" y="5006860"/>
            <a:ext cx="1833563"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Stream API</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27" name="直接箭头连接符 26"/>
          <p:cNvCxnSpPr>
            <a:endCxn id="24" idx="2"/>
          </p:cNvCxnSpPr>
          <p:nvPr/>
        </p:nvCxnSpPr>
        <p:spPr>
          <a:xfrm flipH="1" flipV="1">
            <a:off x="2959420" y="5650482"/>
            <a:ext cx="3853" cy="386643"/>
          </a:xfrm>
          <a:prstGeom prst="straightConnector1">
            <a:avLst/>
          </a:prstGeom>
          <a:noFill/>
          <a:ln w="12700" cap="flat" cmpd="sng" algn="ctr">
            <a:solidFill>
              <a:srgbClr val="1D1D1A"/>
            </a:solidFill>
            <a:prstDash val="solid"/>
            <a:miter lim="800000"/>
            <a:tailEnd type="triangle"/>
          </a:ln>
          <a:effectLst/>
        </p:spPr>
      </p:cxnSp>
      <p:cxnSp>
        <p:nvCxnSpPr>
          <p:cNvPr id="28" name="直接箭头连接符 27"/>
          <p:cNvCxnSpPr>
            <a:stCxn id="26" idx="0"/>
            <a:endCxn id="25" idx="2"/>
          </p:cNvCxnSpPr>
          <p:nvPr/>
        </p:nvCxnSpPr>
        <p:spPr>
          <a:xfrm flipH="1" flipV="1">
            <a:off x="2988754" y="4707045"/>
            <a:ext cx="0" cy="299815"/>
          </a:xfrm>
          <a:prstGeom prst="straightConnector1">
            <a:avLst/>
          </a:prstGeom>
          <a:noFill/>
          <a:ln w="12700" cap="flat" cmpd="sng" algn="ctr">
            <a:solidFill>
              <a:srgbClr val="1D1D1A"/>
            </a:solidFill>
            <a:prstDash val="solid"/>
            <a:miter lim="800000"/>
            <a:tailEnd type="triangle"/>
          </a:ln>
          <a:effectLst/>
        </p:spPr>
      </p:cxnSp>
      <p:sp>
        <p:nvSpPr>
          <p:cNvPr id="29" name="圆角矩形 28"/>
          <p:cNvSpPr/>
          <p:nvPr/>
        </p:nvSpPr>
        <p:spPr>
          <a:xfrm>
            <a:off x="2363107" y="4832566"/>
            <a:ext cx="1263781" cy="315877"/>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spcBef>
                <a:spcPct val="0"/>
              </a:spcBef>
              <a:spcAft>
                <a:spcPct val="0"/>
              </a:spcAft>
              <a:buFont typeface="Arial" panose="020B0604020202020204" pitchFamily="34" charset="0"/>
              <a:buChar char="•"/>
              <a:defRPr/>
            </a:pPr>
            <a:r>
              <a:rPr lang="en-US" altLang="zh-CN" sz="735"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Index filtering</a:t>
            </a:r>
            <a:endParaRPr lang="en-US" altLang="zh-CN" sz="1050" kern="0" dirty="0" smtClean="0">
              <a:solidFill>
                <a:srgbClr val="C00000"/>
              </a:solidFill>
              <a:latin typeface="Calibri" panose="020F0502020204030204" pitchFamily="34" charset="0"/>
              <a:ea typeface="等线" panose="02010600030101010101" pitchFamily="2" charset="-122"/>
              <a:cs typeface="Calibri" panose="020F0502020204030204" pitchFamily="34" charset="0"/>
            </a:endParaRPr>
          </a:p>
        </p:txBody>
      </p:sp>
      <p:cxnSp>
        <p:nvCxnSpPr>
          <p:cNvPr id="31" name="直接箭头连接符 30"/>
          <p:cNvCxnSpPr/>
          <p:nvPr/>
        </p:nvCxnSpPr>
        <p:spPr>
          <a:xfrm flipH="1" flipV="1">
            <a:off x="1113223" y="3656406"/>
            <a:ext cx="7383" cy="508521"/>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32" name="直接箭头连接符 31"/>
          <p:cNvCxnSpPr>
            <a:stCxn id="10" idx="2"/>
            <a:endCxn id="11" idx="0"/>
          </p:cNvCxnSpPr>
          <p:nvPr/>
        </p:nvCxnSpPr>
        <p:spPr>
          <a:xfrm flipH="1">
            <a:off x="1133484" y="3425270"/>
            <a:ext cx="3923071" cy="748375"/>
          </a:xfrm>
          <a:prstGeom prst="straightConnector1">
            <a:avLst/>
          </a:prstGeom>
          <a:noFill/>
          <a:ln w="12700" cap="flat" cmpd="sng" algn="ctr">
            <a:solidFill>
              <a:srgbClr val="1D1D1A">
                <a:lumMod val="90000"/>
                <a:lumOff val="10000"/>
              </a:srgbClr>
            </a:solidFill>
            <a:prstDash val="solid"/>
            <a:miter lim="800000"/>
            <a:tailEnd type="triangle"/>
          </a:ln>
          <a:effectLst/>
        </p:spPr>
      </p:cxnSp>
      <p:cxnSp>
        <p:nvCxnSpPr>
          <p:cNvPr id="33" name="直接箭头连接符 32"/>
          <p:cNvCxnSpPr>
            <a:stCxn id="10" idx="2"/>
            <a:endCxn id="34" idx="0"/>
          </p:cNvCxnSpPr>
          <p:nvPr/>
        </p:nvCxnSpPr>
        <p:spPr>
          <a:xfrm>
            <a:off x="5056555" y="3425270"/>
            <a:ext cx="84297" cy="650041"/>
          </a:xfrm>
          <a:prstGeom prst="straightConnector1">
            <a:avLst/>
          </a:prstGeom>
          <a:noFill/>
          <a:ln w="12700" cap="flat" cmpd="sng" algn="ctr">
            <a:solidFill>
              <a:srgbClr val="1D1D1A">
                <a:lumMod val="90000"/>
                <a:lumOff val="10000"/>
              </a:srgbClr>
            </a:solidFill>
            <a:prstDash val="solid"/>
            <a:miter lim="800000"/>
            <a:tailEnd type="triangle"/>
          </a:ln>
          <a:effectLst/>
        </p:spPr>
      </p:cxnSp>
      <p:sp>
        <p:nvSpPr>
          <p:cNvPr id="34" name="矩形 33"/>
          <p:cNvSpPr/>
          <p:nvPr/>
        </p:nvSpPr>
        <p:spPr>
          <a:xfrm>
            <a:off x="4125094" y="4075311"/>
            <a:ext cx="2031516" cy="1570561"/>
          </a:xfrm>
          <a:prstGeom prst="rect">
            <a:avLst/>
          </a:prstGeom>
          <a:solidFill>
            <a:srgbClr val="FFFFFF"/>
          </a:solidFill>
          <a:ln w="12700" cap="flat" cmpd="sng" algn="ctr">
            <a:solidFill>
              <a:srgbClr val="1D1D1A"/>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35" name="矩形 34"/>
          <p:cNvSpPr/>
          <p:nvPr/>
        </p:nvSpPr>
        <p:spPr>
          <a:xfrm>
            <a:off x="4646311" y="4173645"/>
            <a:ext cx="1047750"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Processor</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36" name="矩形 35"/>
          <p:cNvSpPr/>
          <p:nvPr/>
        </p:nvSpPr>
        <p:spPr>
          <a:xfrm>
            <a:off x="4253404" y="5002250"/>
            <a:ext cx="1833563" cy="533400"/>
          </a:xfrm>
          <a:prstGeom prst="rect">
            <a:avLst/>
          </a:prstGeom>
          <a:solidFill>
            <a:srgbClr val="DDDDDD"/>
          </a:solidFill>
          <a:ln w="12700" cap="flat" cmpd="sng" algn="ctr">
            <a:solidFill>
              <a:srgbClr val="1D1D1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98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Data Stream API</a:t>
            </a:r>
            <a:endParaRPr lang="zh-CN" altLang="en-US" sz="14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cxnSp>
        <p:nvCxnSpPr>
          <p:cNvPr id="37" name="直接箭头连接符 36"/>
          <p:cNvCxnSpPr>
            <a:endCxn id="34" idx="2"/>
          </p:cNvCxnSpPr>
          <p:nvPr/>
        </p:nvCxnSpPr>
        <p:spPr>
          <a:xfrm flipV="1">
            <a:off x="5133469" y="5645872"/>
            <a:ext cx="7383" cy="386643"/>
          </a:xfrm>
          <a:prstGeom prst="straightConnector1">
            <a:avLst/>
          </a:prstGeom>
          <a:noFill/>
          <a:ln w="12700" cap="flat" cmpd="sng" algn="ctr">
            <a:solidFill>
              <a:srgbClr val="1D1D1A"/>
            </a:solidFill>
            <a:prstDash val="solid"/>
            <a:miter lim="800000"/>
            <a:tailEnd type="triangle"/>
          </a:ln>
          <a:effectLst/>
        </p:spPr>
      </p:cxnSp>
      <p:cxnSp>
        <p:nvCxnSpPr>
          <p:cNvPr id="38" name="直接箭头连接符 37"/>
          <p:cNvCxnSpPr>
            <a:stCxn id="36" idx="0"/>
            <a:endCxn id="35" idx="2"/>
          </p:cNvCxnSpPr>
          <p:nvPr/>
        </p:nvCxnSpPr>
        <p:spPr>
          <a:xfrm flipH="1" flipV="1">
            <a:off x="5170186" y="4707045"/>
            <a:ext cx="0" cy="295205"/>
          </a:xfrm>
          <a:prstGeom prst="straightConnector1">
            <a:avLst/>
          </a:prstGeom>
          <a:noFill/>
          <a:ln w="12700" cap="flat" cmpd="sng" algn="ctr">
            <a:solidFill>
              <a:srgbClr val="1D1D1A"/>
            </a:solidFill>
            <a:prstDash val="solid"/>
            <a:miter lim="800000"/>
            <a:tailEnd type="triangle"/>
          </a:ln>
          <a:effectLst/>
        </p:spPr>
      </p:cxnSp>
      <p:sp>
        <p:nvSpPr>
          <p:cNvPr id="39" name="圆角矩形 38"/>
          <p:cNvSpPr/>
          <p:nvPr/>
        </p:nvSpPr>
        <p:spPr>
          <a:xfrm>
            <a:off x="4487390" y="4832566"/>
            <a:ext cx="1379592" cy="315877"/>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buFont typeface="Arial" panose="020B0604020202020204" pitchFamily="34" charset="0"/>
              <a:buChar char="•"/>
              <a:defRPr/>
            </a:pPr>
            <a:r>
              <a:rPr lang="en-US" altLang="zh-CN" sz="735" kern="0" dirty="0">
                <a:solidFill>
                  <a:srgbClr val="C00000"/>
                </a:solidFill>
                <a:latin typeface="Calibri" panose="020F0502020204030204" pitchFamily="34" charset="0"/>
                <a:ea typeface="等线" panose="02010600030101010101" pitchFamily="2" charset="-122"/>
                <a:cs typeface="Calibri" panose="020F0502020204030204" pitchFamily="34" charset="0"/>
              </a:rPr>
              <a:t>Index filtering</a:t>
            </a:r>
            <a:endParaRPr lang="en-US" altLang="zh-CN" sz="1050" kern="0" dirty="0">
              <a:solidFill>
                <a:srgbClr val="C00000"/>
              </a:solidFill>
              <a:latin typeface="Calibri" panose="020F0502020204030204" pitchFamily="34" charset="0"/>
              <a:ea typeface="等线" panose="02010600030101010101" pitchFamily="2" charset="-122"/>
              <a:cs typeface="Calibri" panose="020F0502020204030204" pitchFamily="34" charset="0"/>
            </a:endParaRPr>
          </a:p>
        </p:txBody>
      </p:sp>
      <p:sp>
        <p:nvSpPr>
          <p:cNvPr id="42" name="矩形 41"/>
          <p:cNvSpPr/>
          <p:nvPr/>
        </p:nvSpPr>
        <p:spPr>
          <a:xfrm>
            <a:off x="2235124" y="6048142"/>
            <a:ext cx="3650194" cy="282044"/>
          </a:xfrm>
          <a:prstGeom prst="rect">
            <a:avLst/>
          </a:prstGeom>
          <a:solidFill>
            <a:srgbClr val="7F0000">
              <a:lumMod val="20000"/>
              <a:lumOff val="80000"/>
            </a:srgbClr>
          </a:solidFill>
          <a:ln w="12700" cap="flat" cmpd="sng" algn="ctr">
            <a:solidFill>
              <a:srgbClr val="E9002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8">
              <a:spcBef>
                <a:spcPct val="0"/>
              </a:spcBef>
              <a:spcAft>
                <a:spcPct val="0"/>
              </a:spcAft>
              <a:defRPr/>
            </a:pPr>
            <a:r>
              <a:rPr lang="en-US" altLang="zh-CN" sz="112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rPr>
              <a:t>Index layer</a:t>
            </a:r>
            <a:endParaRPr lang="zh-CN" altLang="en-US" sz="1600" kern="0" dirty="0" smtClean="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44" name="矩形 43"/>
          <p:cNvSpPr/>
          <p:nvPr/>
        </p:nvSpPr>
        <p:spPr>
          <a:xfrm>
            <a:off x="5350213" y="3767985"/>
            <a:ext cx="635110" cy="264688"/>
          </a:xfrm>
          <a:prstGeom prst="rect">
            <a:avLst/>
          </a:prstGeom>
          <a:ln w="12700">
            <a:noFill/>
          </a:ln>
        </p:spPr>
        <p:txBody>
          <a:bodyPr wrap="none">
            <a:spAutoFit/>
          </a:bodyPr>
          <a:lstStyle/>
          <a:p>
            <a:pPr algn="ctr" defTabSz="914478"/>
            <a:r>
              <a:rPr lang="en-US" altLang="zh-CN" sz="112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6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45" name="矩形 44"/>
          <p:cNvSpPr/>
          <p:nvPr/>
        </p:nvSpPr>
        <p:spPr>
          <a:xfrm>
            <a:off x="3144810" y="3781314"/>
            <a:ext cx="635110" cy="264688"/>
          </a:xfrm>
          <a:prstGeom prst="rect">
            <a:avLst/>
          </a:prstGeom>
          <a:ln w="12700">
            <a:noFill/>
          </a:ln>
        </p:spPr>
        <p:txBody>
          <a:bodyPr wrap="none">
            <a:spAutoFit/>
          </a:bodyPr>
          <a:lstStyle/>
          <a:p>
            <a:pPr algn="ctr" defTabSz="914478"/>
            <a:r>
              <a:rPr lang="en-US" altLang="zh-CN" sz="112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Worker</a:t>
            </a:r>
            <a:endParaRPr lang="zh-CN" altLang="en-US" sz="16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52" name="圆角矩形 51"/>
          <p:cNvSpPr/>
          <p:nvPr/>
        </p:nvSpPr>
        <p:spPr>
          <a:xfrm>
            <a:off x="1090914" y="3302637"/>
            <a:ext cx="1263781" cy="315877"/>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defTabSz="914478">
              <a:spcBef>
                <a:spcPct val="0"/>
              </a:spcBef>
              <a:spcAft>
                <a:spcPct val="0"/>
              </a:spcAft>
              <a:buFont typeface="Arial" panose="020B0604020202020204" pitchFamily="34" charset="0"/>
              <a:buChar char="•"/>
              <a:defRPr/>
            </a:pPr>
            <a:r>
              <a:rPr lang="en-US" altLang="zh-CN" sz="735" kern="0" dirty="0" smtClean="0">
                <a:solidFill>
                  <a:srgbClr val="C00000"/>
                </a:solidFill>
                <a:latin typeface="Calibri" panose="020F0502020204030204" pitchFamily="34" charset="0"/>
                <a:ea typeface="等线" panose="02010600030101010101" pitchFamily="2" charset="-122"/>
                <a:cs typeface="Calibri" panose="020F0502020204030204" pitchFamily="34" charset="0"/>
              </a:rPr>
              <a:t>Create index</a:t>
            </a:r>
          </a:p>
        </p:txBody>
      </p:sp>
      <p:sp>
        <p:nvSpPr>
          <p:cNvPr id="55" name="圆角矩形 54"/>
          <p:cNvSpPr/>
          <p:nvPr/>
        </p:nvSpPr>
        <p:spPr>
          <a:xfrm>
            <a:off x="3386186" y="3715606"/>
            <a:ext cx="1425795" cy="128570"/>
          </a:xfrm>
          <a:prstGeom prst="roundRect">
            <a:avLst/>
          </a:prstGeom>
          <a:solidFill>
            <a:srgbClr val="FFFFFF"/>
          </a:solidFill>
          <a:ln w="12700" cap="flat" cmpd="sng" algn="ctr">
            <a:solidFill>
              <a:srgbClr val="C00000"/>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defRPr/>
            </a:pPr>
            <a:r>
              <a:rPr lang="en-US" altLang="zh-CN" sz="735" kern="0" dirty="0" smtClean="0">
                <a:solidFill>
                  <a:srgbClr val="C00000"/>
                </a:solidFill>
                <a:latin typeface="Calibri" panose="020F0502020204030204" pitchFamily="34" charset="0"/>
                <a:cs typeface="Calibri" panose="020F0502020204030204" pitchFamily="34" charset="0"/>
              </a:rPr>
              <a:t>Affinity Scheduler</a:t>
            </a:r>
          </a:p>
        </p:txBody>
      </p:sp>
      <p:sp>
        <p:nvSpPr>
          <p:cNvPr id="56" name="矩形 55"/>
          <p:cNvSpPr/>
          <p:nvPr/>
        </p:nvSpPr>
        <p:spPr>
          <a:xfrm>
            <a:off x="5519964" y="1452333"/>
            <a:ext cx="902811" cy="264688"/>
          </a:xfrm>
          <a:prstGeom prst="rect">
            <a:avLst/>
          </a:prstGeom>
          <a:ln w="12700">
            <a:noFill/>
          </a:ln>
        </p:spPr>
        <p:txBody>
          <a:bodyPr wrap="none">
            <a:spAutoFit/>
          </a:bodyPr>
          <a:lstStyle/>
          <a:p>
            <a:pPr algn="ctr" defTabSz="914478"/>
            <a:r>
              <a:rPr lang="en-US" altLang="zh-CN" sz="1120" b="1" dirty="0" smtClean="0">
                <a:solidFill>
                  <a:srgbClr val="1D1D1A"/>
                </a:solidFill>
                <a:latin typeface="Calibri" panose="020F0502020204030204" pitchFamily="34" charset="0"/>
                <a:ea typeface="等线" panose="02010600030101010101" pitchFamily="2" charset="-122"/>
                <a:cs typeface="Calibri" panose="020F0502020204030204" pitchFamily="34" charset="0"/>
              </a:rPr>
              <a:t>Coordinator</a:t>
            </a:r>
            <a:endParaRPr lang="zh-CN" altLang="en-US" sz="1600" b="1" dirty="0">
              <a:solidFill>
                <a:srgbClr val="1D1D1A"/>
              </a:solidFill>
              <a:latin typeface="Calibri" panose="020F0502020204030204" pitchFamily="34" charset="0"/>
              <a:ea typeface="等线" panose="02010600030101010101" pitchFamily="2" charset="-122"/>
              <a:cs typeface="Calibri" panose="020F0502020204030204" pitchFamily="34" charset="0"/>
            </a:endParaRPr>
          </a:p>
        </p:txBody>
      </p:sp>
      <p:sp>
        <p:nvSpPr>
          <p:cNvPr id="57" name="矩形 56"/>
          <p:cNvSpPr/>
          <p:nvPr/>
        </p:nvSpPr>
        <p:spPr>
          <a:xfrm>
            <a:off x="7639152" y="2727214"/>
            <a:ext cx="4136065" cy="2816156"/>
          </a:xfrm>
          <a:prstGeom prst="rect">
            <a:avLst/>
          </a:prstGeom>
          <a:ln w="9525">
            <a:solidFill>
              <a:schemeClr val="tx1"/>
            </a:solidFill>
          </a:ln>
        </p:spPr>
        <p:txBody>
          <a:bodyPr wrap="square">
            <a:spAutoFit/>
          </a:bodyPr>
          <a:lstStyle/>
          <a:p>
            <a:pPr marL="285750" indent="-285750">
              <a:lnSpc>
                <a:spcPct val="150000"/>
              </a:lnSpc>
              <a:buFont typeface="Wingdings" panose="05000000000000000000" pitchFamily="2" charset="2"/>
              <a:buChar char="Ø"/>
            </a:pPr>
            <a:r>
              <a:rPr lang="zh-CN" altLang="en-US" sz="10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Provides a unified index framework.</a:t>
            </a:r>
            <a:endParaRPr lang="en-US" altLang="zh-CN" sz="160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Ø"/>
            </a:pPr>
            <a:r>
              <a:rPr lang="zh-CN" altLang="en-US" sz="10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Supports multiple index structures.</a:t>
            </a:r>
            <a:endParaRPr lang="en-US" altLang="zh-CN" sz="160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742950" lvl="1" indent="-285750">
              <a:lnSpc>
                <a:spcPct val="150000"/>
              </a:lnSpc>
              <a:buFont typeface="Wingdings" panose="05000000000000000000" pitchFamily="2" charset="2"/>
              <a:buChar char="Ø"/>
            </a:pPr>
            <a:r>
              <a:rPr lang="zh-CN" altLang="en-US" sz="1000">
                <a:solidFill>
                  <a:prstClr val="black"/>
                </a:solidFill>
                <a:latin typeface="Calibri" panose="020F0502020204030204" pitchFamily="34" charset="0"/>
                <a:ea typeface="微软雅黑" panose="020B0503020204020204" pitchFamily="34" charset="-122"/>
                <a:cs typeface="Calibri" panose="020F0502020204030204" pitchFamily="34" charset="0"/>
              </a:rPr>
              <a:t>Sparse index: Bloomfilter, Min-Max</a:t>
            </a:r>
          </a:p>
          <a:p>
            <a:pPr marL="742950" lvl="1" indent="-285750">
              <a:lnSpc>
                <a:spcPct val="150000"/>
              </a:lnSpc>
              <a:buFont typeface="Wingdings" panose="05000000000000000000" pitchFamily="2" charset="2"/>
              <a:buChar char="Ø"/>
            </a:pPr>
            <a:r>
              <a:rPr lang="zh-CN" altLang="en-US" sz="10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Thick index: Bitmap and Btree</a:t>
            </a:r>
            <a:endParaRPr lang="en-US" altLang="zh-CN" sz="160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Ø"/>
            </a:pPr>
            <a:r>
              <a:rPr lang="zh-CN" altLang="en-US" sz="10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Task scheduling phase:</a:t>
            </a:r>
            <a:endParaRPr lang="en-US" altLang="zh-CN" sz="160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742950" lvl="1" indent="-285750">
              <a:lnSpc>
                <a:spcPct val="150000"/>
              </a:lnSpc>
              <a:buFont typeface="Wingdings" panose="05000000000000000000" pitchFamily="2" charset="2"/>
              <a:buChar char="Ø"/>
            </a:pPr>
            <a:r>
              <a:rPr lang="zh-CN" altLang="en-US" sz="12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Cut out the split to reduce the number of tasks scheduled to the worker.</a:t>
            </a:r>
            <a:endParaRPr lang="en-US" altLang="zh-CN" sz="160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742950" lvl="1" indent="-285750">
              <a:lnSpc>
                <a:spcPct val="150000"/>
              </a:lnSpc>
              <a:buFont typeface="Wingdings" panose="05000000000000000000" pitchFamily="2" charset="2"/>
              <a:buChar char="Ø"/>
            </a:pPr>
            <a:r>
              <a:rPr lang="zh-CN" altLang="en-US" sz="1000">
                <a:solidFill>
                  <a:prstClr val="black"/>
                </a:solidFill>
                <a:latin typeface="Calibri" panose="020F0502020204030204" pitchFamily="34" charset="0"/>
                <a:ea typeface="微软雅黑" panose="020B0503020204020204" pitchFamily="34" charset="-122"/>
                <a:cs typeface="Calibri" panose="020F0502020204030204" pitchFamily="34" charset="0"/>
              </a:rPr>
              <a:t>Index-based affinity scheduling</a:t>
            </a:r>
            <a:endParaRPr lang="en-US" altLang="zh-CN" sz="160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285750" indent="-285750">
              <a:lnSpc>
                <a:spcPct val="150000"/>
              </a:lnSpc>
              <a:buFont typeface="Wingdings" panose="05000000000000000000" pitchFamily="2" charset="2"/>
              <a:buChar char="Ø"/>
            </a:pPr>
            <a:r>
              <a:rPr lang="zh-CN" altLang="en-US" sz="1000">
                <a:solidFill>
                  <a:prstClr val="black"/>
                </a:solidFill>
                <a:latin typeface="Calibri" panose="020F0502020204030204" pitchFamily="34" charset="0"/>
                <a:ea typeface="微软雅黑" panose="020B0503020204020204" pitchFamily="34" charset="-122"/>
                <a:cs typeface="Calibri" panose="020F0502020204030204" pitchFamily="34" charset="0"/>
              </a:rPr>
              <a:t>Data reading phase:</a:t>
            </a:r>
            <a:endParaRPr lang="en-US" altLang="zh-CN" sz="1600" smtClean="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742950" lvl="1" indent="-285750">
              <a:lnSpc>
                <a:spcPct val="150000"/>
              </a:lnSpc>
              <a:buFont typeface="Wingdings" panose="05000000000000000000" pitchFamily="2" charset="2"/>
              <a:buChar char="Ø"/>
            </a:pPr>
            <a:r>
              <a:rPr lang="zh-CN" altLang="en-US" sz="1200" smtClean="0">
                <a:solidFill>
                  <a:prstClr val="black"/>
                </a:solidFill>
                <a:latin typeface="Calibri" panose="020F0502020204030204" pitchFamily="34" charset="0"/>
                <a:ea typeface="微软雅黑" panose="020B0503020204020204" pitchFamily="34" charset="-122"/>
                <a:cs typeface="Calibri" panose="020F0502020204030204" pitchFamily="34" charset="0"/>
              </a:rPr>
              <a:t>Reduce the amount of data loaded to the computing memory.</a:t>
            </a:r>
            <a:endParaRPr lang="zh-CN" altLang="en-US" sz="160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58" name="文本框 57"/>
          <p:cNvSpPr txBox="1"/>
          <p:nvPr/>
        </p:nvSpPr>
        <p:spPr>
          <a:xfrm>
            <a:off x="7637086" y="2320245"/>
            <a:ext cx="4136065" cy="365973"/>
          </a:xfrm>
          <a:prstGeom prst="rect">
            <a:avLst/>
          </a:prstGeom>
          <a:solidFill>
            <a:schemeClr val="accent6">
              <a:lumMod val="75000"/>
            </a:schemeClr>
          </a:solidFill>
        </p:spPr>
        <p:txBody>
          <a:bodyPr wrap="square" rtlCol="0">
            <a:spAutoFit/>
          </a:bodyPr>
          <a:lstStyle>
            <a:defPPr>
              <a:defRPr lang="en-US"/>
            </a:defPPr>
            <a:lvl1pPr algn="ctr" defTabSz="914400" fontAlgn="base">
              <a:spcBef>
                <a:spcPct val="0"/>
              </a:spcBef>
              <a:spcAft>
                <a:spcPct val="0"/>
              </a:spcAft>
              <a:defRPr sz="1799">
                <a:solidFill>
                  <a:srgbClr val="FFFFFF"/>
                </a:solidFill>
                <a:latin typeface="微软雅黑" panose="020B0503020204020204" pitchFamily="34" charset="-122"/>
                <a:ea typeface="微软雅黑" panose="020B0503020204020204" pitchFamily="34" charset="-122"/>
              </a:defRPr>
            </a:lvl1pPr>
          </a:lstStyle>
          <a:p>
            <a:pPr>
              <a:defRPr/>
            </a:pPr>
            <a:r>
              <a:rPr lang="en-US" altLang="zh-CN">
                <a:latin typeface="Calibri" panose="020F0502020204030204" pitchFamily="34" charset="0"/>
                <a:cs typeface="Calibri" panose="020F0502020204030204" pitchFamily="34" charset="0"/>
              </a:rPr>
              <a:t>Heuristic index</a:t>
            </a:r>
            <a:endParaRPr lang="zh-CN" altLang="en-US" sz="1798" kern="0">
              <a:latin typeface="Calibri" panose="020F0502020204030204" pitchFamily="34" charset="0"/>
              <a:cs typeface="Calibri" panose="020F0502020204030204" pitchFamily="34" charset="0"/>
            </a:endParaRPr>
          </a:p>
        </p:txBody>
      </p:sp>
      <p:cxnSp>
        <p:nvCxnSpPr>
          <p:cNvPr id="46" name="肘形连接符 45"/>
          <p:cNvCxnSpPr>
            <a:stCxn id="42" idx="3"/>
            <a:endCxn id="10" idx="3"/>
          </p:cNvCxnSpPr>
          <p:nvPr/>
        </p:nvCxnSpPr>
        <p:spPr>
          <a:xfrm flipH="1" flipV="1">
            <a:off x="5675896" y="3158570"/>
            <a:ext cx="209422" cy="3030594"/>
          </a:xfrm>
          <a:prstGeom prst="bentConnector3">
            <a:avLst>
              <a:gd name="adj1" fmla="val -324008"/>
            </a:avLst>
          </a:prstGeom>
          <a:noFill/>
          <a:ln w="38100" cap="flat" cmpd="sng" algn="ctr">
            <a:solidFill>
              <a:schemeClr val="accent6"/>
            </a:solidFill>
            <a:prstDash val="solid"/>
            <a:miter lim="800000"/>
            <a:tailEnd type="triangle"/>
          </a:ln>
          <a:effectLst/>
        </p:spPr>
      </p:cxnSp>
      <p:sp>
        <p:nvSpPr>
          <p:cNvPr id="50" name="矩形 49"/>
          <p:cNvSpPr/>
          <p:nvPr/>
        </p:nvSpPr>
        <p:spPr>
          <a:xfrm>
            <a:off x="6118208" y="2727214"/>
            <a:ext cx="1419345" cy="327725"/>
          </a:xfrm>
          <a:prstGeom prst="rect">
            <a:avLst/>
          </a:prstGeom>
          <a:solidFill>
            <a:srgbClr val="61B230"/>
          </a:solidFill>
          <a:ln w="12700" cap="flat" cmpd="sng" algn="ctr">
            <a:solidFill>
              <a:srgbClr val="61B230">
                <a:shade val="50000"/>
              </a:srgbClr>
            </a:solidFill>
            <a:prstDash val="solid"/>
            <a:miter lim="800000"/>
          </a:ln>
          <a:effectLst/>
        </p:spPr>
        <p:txBody>
          <a:bodyPr rtlCol="0" anchor="ctr"/>
          <a:lstStyle/>
          <a:p>
            <a:pPr algn="ctr">
              <a:spcBef>
                <a:spcPct val="0"/>
              </a:spcBef>
              <a:spcAft>
                <a:spcPct val="0"/>
              </a:spcAft>
              <a:defRPr/>
            </a:pPr>
            <a:r>
              <a:rPr lang="en-US" altLang="zh-CN" sz="840" b="1" kern="0" smtClean="0">
                <a:solidFill>
                  <a:prstClr val="white"/>
                </a:solidFill>
                <a:latin typeface="Calibri" panose="020F0502020204030204" pitchFamily="34" charset="0"/>
                <a:ea typeface="微软雅黑" panose="020B0503020204020204" pitchFamily="34" charset="-122"/>
                <a:cs typeface="Calibri" panose="020F0502020204030204" pitchFamily="34" charset="0"/>
              </a:rPr>
              <a:t>HIndex-Sparse Index</a:t>
            </a:r>
            <a:endParaRPr lang="zh-CN" altLang="en-US" sz="1200" b="1" kern="0" smtClean="0">
              <a:solidFill>
                <a:prstClr val="white"/>
              </a:solidFill>
              <a:latin typeface="Calibri" panose="020F0502020204030204" pitchFamily="34" charset="0"/>
              <a:ea typeface="微软雅黑" panose="020B0503020204020204" pitchFamily="34" charset="-122"/>
              <a:cs typeface="Calibri" panose="020F0502020204030204" pitchFamily="34" charset="0"/>
            </a:endParaRPr>
          </a:p>
        </p:txBody>
      </p:sp>
      <p:cxnSp>
        <p:nvCxnSpPr>
          <p:cNvPr id="51" name="肘形连接符 50"/>
          <p:cNvCxnSpPr>
            <a:stCxn id="42" idx="0"/>
            <a:endCxn id="39" idx="1"/>
          </p:cNvCxnSpPr>
          <p:nvPr/>
        </p:nvCxnSpPr>
        <p:spPr>
          <a:xfrm rot="5400000" flipH="1" flipV="1">
            <a:off x="3744987" y="5305740"/>
            <a:ext cx="1057637" cy="427169"/>
          </a:xfrm>
          <a:prstGeom prst="bentConnector2">
            <a:avLst/>
          </a:prstGeom>
          <a:noFill/>
          <a:ln w="38100" cap="flat" cmpd="sng" algn="ctr">
            <a:solidFill>
              <a:schemeClr val="accent6"/>
            </a:solidFill>
            <a:prstDash val="solid"/>
            <a:miter lim="800000"/>
            <a:tailEnd type="triangle"/>
          </a:ln>
          <a:effectLst/>
        </p:spPr>
      </p:cxnSp>
      <p:cxnSp>
        <p:nvCxnSpPr>
          <p:cNvPr id="54" name="肘形连接符 53"/>
          <p:cNvCxnSpPr>
            <a:stCxn id="42" idx="0"/>
            <a:endCxn id="29" idx="3"/>
          </p:cNvCxnSpPr>
          <p:nvPr/>
        </p:nvCxnSpPr>
        <p:spPr>
          <a:xfrm rot="16200000" flipV="1">
            <a:off x="3314737" y="5302657"/>
            <a:ext cx="1057637" cy="433333"/>
          </a:xfrm>
          <a:prstGeom prst="bentConnector2">
            <a:avLst/>
          </a:prstGeom>
          <a:noFill/>
          <a:ln w="38100" cap="flat" cmpd="sng" algn="ctr">
            <a:solidFill>
              <a:schemeClr val="accent6"/>
            </a:solidFill>
            <a:prstDash val="solid"/>
            <a:miter lim="800000"/>
            <a:tailEnd type="triangle"/>
          </a:ln>
          <a:effectLst/>
        </p:spPr>
      </p:cxnSp>
      <p:sp>
        <p:nvSpPr>
          <p:cNvPr id="59" name="矩形 58"/>
          <p:cNvSpPr/>
          <p:nvPr/>
        </p:nvSpPr>
        <p:spPr>
          <a:xfrm>
            <a:off x="3350548" y="5684487"/>
            <a:ext cx="1419345" cy="327725"/>
          </a:xfrm>
          <a:prstGeom prst="rect">
            <a:avLst/>
          </a:prstGeom>
          <a:solidFill>
            <a:srgbClr val="61B230"/>
          </a:solidFill>
          <a:ln w="12700" cap="flat" cmpd="sng" algn="ctr">
            <a:solidFill>
              <a:srgbClr val="61B230">
                <a:shade val="50000"/>
              </a:srgbClr>
            </a:solidFill>
            <a:prstDash val="solid"/>
            <a:miter lim="800000"/>
          </a:ln>
          <a:effectLst/>
        </p:spPr>
        <p:txBody>
          <a:bodyPr rtlCol="0" anchor="ctr"/>
          <a:lstStyle/>
          <a:p>
            <a:pPr algn="ctr">
              <a:spcBef>
                <a:spcPct val="0"/>
              </a:spcBef>
              <a:spcAft>
                <a:spcPct val="0"/>
              </a:spcAft>
              <a:defRPr/>
            </a:pPr>
            <a:r>
              <a:rPr lang="en-US" altLang="zh-CN" sz="840" b="1" kern="0" smtClean="0">
                <a:solidFill>
                  <a:prstClr val="white"/>
                </a:solidFill>
                <a:latin typeface="Calibri" panose="020F0502020204030204" pitchFamily="34" charset="0"/>
                <a:ea typeface="微软雅黑" panose="020B0503020204020204" pitchFamily="34" charset="-122"/>
                <a:cs typeface="Calibri" panose="020F0502020204030204" pitchFamily="34" charset="0"/>
              </a:rPr>
              <a:t>HIndex-Dense Index</a:t>
            </a:r>
            <a:endParaRPr lang="zh-CN" altLang="en-US" sz="1200" b="1" kern="0" smtClean="0">
              <a:solidFill>
                <a:prstClr val="white"/>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53" name="矩形 53"/>
          <p:cNvSpPr/>
          <p:nvPr/>
        </p:nvSpPr>
        <p:spPr>
          <a:xfrm>
            <a:off x="-55425" y="5670106"/>
            <a:ext cx="3223856"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defTabSz="609585"/>
            <a:r>
              <a:rPr lang="zh-CN" altLang="en-US" sz="2400" b="1" i="1" dirty="0">
                <a:solidFill>
                  <a:srgbClr val="9D1F63"/>
                </a:solidFill>
                <a:latin typeface="Calibri" panose="020F0502020204030204" pitchFamily="34" charset="0"/>
                <a:cs typeface="Calibri" panose="020F0502020204030204" pitchFamily="34" charset="0"/>
              </a:rPr>
              <a:t>Data filtered </a:t>
            </a:r>
            <a:r>
              <a:rPr lang="en-US" altLang="zh-CN" sz="2400" b="1" i="1" dirty="0">
                <a:solidFill>
                  <a:srgbClr val="9D1F63"/>
                </a:solidFill>
                <a:latin typeface="Calibri" panose="020F0502020204030204" pitchFamily="34" charset="0"/>
                <a:cs typeface="Calibri" panose="020F0502020204030204" pitchFamily="34" charset="0"/>
              </a:rPr>
              <a:t>in worker</a:t>
            </a:r>
            <a:endParaRPr lang="zh-CN" altLang="en-US" sz="2400" b="1" i="1" dirty="0">
              <a:solidFill>
                <a:srgbClr val="9D1F63"/>
              </a:solidFill>
              <a:latin typeface="Calibri" panose="020F0502020204030204" pitchFamily="34" charset="0"/>
              <a:cs typeface="Calibri" panose="020F0502020204030204" pitchFamily="34" charset="0"/>
            </a:endParaRPr>
          </a:p>
        </p:txBody>
      </p:sp>
      <p:sp>
        <p:nvSpPr>
          <p:cNvPr id="60" name="矩形 52"/>
          <p:cNvSpPr/>
          <p:nvPr/>
        </p:nvSpPr>
        <p:spPr>
          <a:xfrm>
            <a:off x="6052745" y="1793680"/>
            <a:ext cx="3877516"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defTabSz="609585"/>
            <a:r>
              <a:rPr lang="zh-CN" altLang="en-US" sz="2400" b="1" i="1" dirty="0">
                <a:solidFill>
                  <a:srgbClr val="9D1F63"/>
                </a:solidFill>
                <a:latin typeface="Calibri" panose="020F0502020204030204" pitchFamily="34" charset="0"/>
                <a:cs typeface="Calibri" panose="020F0502020204030204" pitchFamily="34" charset="0"/>
              </a:rPr>
              <a:t>Data filtered </a:t>
            </a:r>
            <a:r>
              <a:rPr lang="en-US" altLang="zh-CN" sz="2400" b="1" i="1" dirty="0">
                <a:solidFill>
                  <a:srgbClr val="9D1F63"/>
                </a:solidFill>
                <a:latin typeface="Calibri" panose="020F0502020204030204" pitchFamily="34" charset="0"/>
                <a:cs typeface="Calibri" panose="020F0502020204030204" pitchFamily="34" charset="0"/>
              </a:rPr>
              <a:t>in coordinator</a:t>
            </a:r>
            <a:endParaRPr lang="zh-CN" altLang="en-US" sz="2400" b="1" i="1" dirty="0">
              <a:solidFill>
                <a:srgbClr val="9D1F6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6041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38212" y="404087"/>
            <a:ext cx="8172000" cy="867930"/>
          </a:xfrm>
        </p:spPr>
        <p:txBody>
          <a:bodyPr/>
          <a:lstStyle/>
          <a:p>
            <a:r>
              <a:rPr lang="en-US" altLang="zh-CN" dirty="0"/>
              <a:t>OpenLooKeng Open Source One Year Anniversary – One Official Version Every 3 Months</a:t>
            </a:r>
          </a:p>
        </p:txBody>
      </p:sp>
      <p:graphicFrame>
        <p:nvGraphicFramePr>
          <p:cNvPr id="31" name="表格 30"/>
          <p:cNvGraphicFramePr>
            <a:graphicFrameLocks noGrp="1"/>
          </p:cNvGraphicFramePr>
          <p:nvPr>
            <p:extLst>
              <p:ext uri="{D42A27DB-BD31-4B8C-83A1-F6EECF244321}">
                <p14:modId xmlns:p14="http://schemas.microsoft.com/office/powerpoint/2010/main" val="2018180767"/>
              </p:ext>
            </p:extLst>
          </p:nvPr>
        </p:nvGraphicFramePr>
        <p:xfrm>
          <a:off x="4632430" y="3199289"/>
          <a:ext cx="7146000" cy="3562800"/>
        </p:xfrm>
        <a:graphic>
          <a:graphicData uri="http://schemas.openxmlformats.org/drawingml/2006/table">
            <a:tbl>
              <a:tblPr firstRow="1" bandRow="1">
                <a:tableStyleId>{E8B1032C-EA38-4F05-BA0D-38AFFFC7BED3}</a:tableStyleId>
              </a:tblPr>
              <a:tblGrid>
                <a:gridCol w="505178"/>
                <a:gridCol w="1229446"/>
                <a:gridCol w="1207323"/>
                <a:gridCol w="1398639"/>
                <a:gridCol w="1402707"/>
                <a:gridCol w="1402707"/>
              </a:tblGrid>
              <a:tr h="364043">
                <a:tc>
                  <a:txBody>
                    <a:bodyPr/>
                    <a:lstStyle/>
                    <a:p>
                      <a:pPr algn="ctr"/>
                      <a:r>
                        <a:rPr lang="zh-CN" altLang="en-US" sz="800" b="1" dirty="0" smtClean="0">
                          <a:latin typeface="+mn-lt"/>
                          <a:ea typeface="微软雅黑" panose="020B0503020204020204" pitchFamily="34" charset="-122"/>
                        </a:rPr>
                        <a:t>Version</a:t>
                      </a:r>
                      <a:endParaRPr lang="zh-CN" altLang="en-US" sz="800" b="1" dirty="0">
                        <a:latin typeface="+mn-lt"/>
                        <a:ea typeface="微软雅黑" panose="020B0503020204020204" pitchFamily="34" charset="-122"/>
                      </a:endParaRPr>
                    </a:p>
                  </a:txBody>
                  <a:tcPr marL="91404" marR="91404" marT="45702" marB="45702" anchor="ct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ltLang="zh-CN" sz="800" b="1" i="0" u="none" strike="noStrike" kern="1200" dirty="0" smtClean="0">
                          <a:solidFill>
                            <a:schemeClr val="tx1"/>
                          </a:solidFill>
                          <a:effectLst/>
                          <a:latin typeface="+mn-lt"/>
                          <a:ea typeface="微软雅黑" panose="020B0503020204020204" pitchFamily="34" charset="-122"/>
                          <a:cs typeface="宋体"/>
                        </a:rPr>
                        <a:t>1.0.0</a:t>
                      </a:r>
                    </a:p>
                  </a:txBody>
                  <a:tcPr marL="91404" marR="91404" marT="45702" marB="45702" anchor="ct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ltLang="zh-CN" sz="800" b="1" i="0" u="none" strike="noStrike" kern="1200" dirty="0" smtClean="0">
                          <a:solidFill>
                            <a:schemeClr val="tx1"/>
                          </a:solidFill>
                          <a:effectLst/>
                          <a:latin typeface="+mn-lt"/>
                          <a:ea typeface="微软雅黑" panose="020B0503020204020204" pitchFamily="34" charset="-122"/>
                          <a:cs typeface="宋体"/>
                        </a:rPr>
                        <a:t>1.1.0</a:t>
                      </a:r>
                      <a:endParaRPr lang="zh-CN" altLang="en-US" sz="800" b="1" i="0" u="none" strike="noStrike" kern="1200" dirty="0" smtClean="0">
                        <a:solidFill>
                          <a:schemeClr val="tx1"/>
                        </a:solidFill>
                        <a:effectLst/>
                        <a:latin typeface="+mn-lt"/>
                        <a:ea typeface="微软雅黑" panose="020B0503020204020204" pitchFamily="34" charset="-122"/>
                        <a:cs typeface="宋体"/>
                      </a:endParaRPr>
                    </a:p>
                  </a:txBody>
                  <a:tcPr marL="91404" marR="91404" marT="45702" marB="45702" anchor="ct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altLang="zh-CN" sz="800" b="1" u="none" strike="noStrike" kern="1200" smtClean="0">
                          <a:effectLst/>
                          <a:latin typeface="+mn-lt"/>
                          <a:ea typeface="微软雅黑" panose="020B0503020204020204" pitchFamily="34" charset="-122"/>
                        </a:rPr>
                        <a:t>1.2.0</a:t>
                      </a:r>
                      <a:endParaRPr lang="zh-CN" altLang="en-US" sz="800" b="1" u="none" strike="noStrike" kern="1200" smtClean="0">
                        <a:effectLst/>
                        <a:latin typeface="+mn-lt"/>
                        <a:ea typeface="微软雅黑" panose="020B0503020204020204" pitchFamily="34" charset="-122"/>
                      </a:endParaRPr>
                    </a:p>
                  </a:txBody>
                  <a:tcPr marL="91404" marR="91404" marT="45702" marB="45702" anchor="ctr"/>
                </a:tc>
                <a:tc>
                  <a:txBody>
                    <a:bodyPr/>
                    <a:lstStyle/>
                    <a:p>
                      <a:pPr marL="0" marR="0" lvl="0" indent="0" algn="ctr" defTabSz="914034" eaLnBrk="1" fontAlgn="auto" latinLnBrk="0" hangingPunct="1">
                        <a:lnSpc>
                          <a:spcPct val="100000"/>
                        </a:lnSpc>
                        <a:spcBef>
                          <a:spcPct val="0"/>
                        </a:spcBef>
                        <a:spcAft>
                          <a:spcPct val="0"/>
                        </a:spcAft>
                        <a:buClrTx/>
                        <a:buSzTx/>
                        <a:buFontTx/>
                        <a:buNone/>
                        <a:defRPr/>
                      </a:pPr>
                      <a:r>
                        <a:rPr lang="en-US" altLang="zh-CN" sz="800" b="1" u="none" strike="noStrike" kern="1200" noProof="0" dirty="0" smtClean="0">
                          <a:solidFill>
                            <a:schemeClr val="dk1"/>
                          </a:solidFill>
                          <a:effectLst/>
                          <a:latin typeface="+mn-lt"/>
                          <a:ea typeface="微软雅黑" panose="020B0503020204020204" pitchFamily="34" charset="-122"/>
                          <a:cs typeface="宋体"/>
                        </a:rPr>
                        <a:t>1.3.0</a:t>
                      </a:r>
                      <a:endParaRPr lang="zh-CN" altLang="en-US" sz="800" b="1" u="none" strike="noStrike" kern="1200" noProof="0" dirty="0">
                        <a:solidFill>
                          <a:schemeClr val="dk1"/>
                        </a:solidFill>
                        <a:effectLst/>
                        <a:latin typeface="+mn-lt"/>
                        <a:ea typeface="微软雅黑" panose="020B0503020204020204" pitchFamily="34" charset="-122"/>
                        <a:cs typeface="宋体"/>
                      </a:endParaRPr>
                    </a:p>
                  </a:txBody>
                  <a:tcPr marL="91404" marR="91404" marT="45702" marB="45702" anchor="ctr"/>
                </a:tc>
                <a:tc>
                  <a:txBody>
                    <a:bodyPr/>
                    <a:lstStyle/>
                    <a:p>
                      <a:pPr marL="0" marR="0" lvl="0" indent="0" algn="ctr" defTabSz="914034" eaLnBrk="1" fontAlgn="auto" latinLnBrk="0" hangingPunct="1">
                        <a:lnSpc>
                          <a:spcPct val="100000"/>
                        </a:lnSpc>
                        <a:spcBef>
                          <a:spcPct val="0"/>
                        </a:spcBef>
                        <a:spcAft>
                          <a:spcPct val="0"/>
                        </a:spcAft>
                        <a:buClrTx/>
                        <a:buSzTx/>
                        <a:buFontTx/>
                        <a:buNone/>
                        <a:defRPr/>
                      </a:pPr>
                      <a:r>
                        <a:rPr lang="en-US" altLang="zh-CN" sz="800" b="1" u="none" strike="noStrike" kern="1200" noProof="0" smtClean="0">
                          <a:solidFill>
                            <a:schemeClr val="dk1"/>
                          </a:solidFill>
                          <a:effectLst/>
                          <a:latin typeface="+mn-lt"/>
                          <a:ea typeface="微软雅黑" panose="020B0503020204020204" pitchFamily="34" charset="-122"/>
                          <a:cs typeface="宋体"/>
                        </a:rPr>
                        <a:t>1.4.0</a:t>
                      </a:r>
                      <a:endParaRPr lang="en-US" altLang="zh-CN" sz="800" b="1" u="none" strike="noStrike" kern="1200" noProof="0" dirty="0" smtClean="0">
                        <a:solidFill>
                          <a:schemeClr val="dk1"/>
                        </a:solidFill>
                        <a:effectLst/>
                        <a:latin typeface="+mn-lt"/>
                        <a:ea typeface="微软雅黑" panose="020B0503020204020204" pitchFamily="34" charset="-122"/>
                        <a:cs typeface="宋体"/>
                      </a:endParaRPr>
                    </a:p>
                  </a:txBody>
                  <a:tcPr marL="91404" marR="91404" marT="45702" marB="45702" anchor="ctr"/>
                </a:tc>
              </a:tr>
              <a:tr h="443060">
                <a:tc>
                  <a:txBody>
                    <a:bodyPr/>
                    <a:lstStyle>
                      <a:lvl1pPr marL="0" algn="l" defTabSz="913965" rtl="0" eaLnBrk="1" latinLnBrk="0" hangingPunct="1">
                        <a:defRPr sz="1700" b="1" kern="1200">
                          <a:solidFill>
                            <a:schemeClr val="dk1"/>
                          </a:solidFill>
                          <a:latin typeface="FrutigerNext LT Medium"/>
                          <a:ea typeface="华文细黑"/>
                          <a:cs typeface="宋体"/>
                        </a:defRPr>
                      </a:lvl1pPr>
                      <a:lvl2pPr marL="456982" algn="l" defTabSz="913965" rtl="0" eaLnBrk="1" latinLnBrk="0" hangingPunct="1">
                        <a:defRPr sz="1700" b="1" kern="1200">
                          <a:solidFill>
                            <a:schemeClr val="dk1"/>
                          </a:solidFill>
                          <a:latin typeface="FrutigerNext LT Medium"/>
                          <a:ea typeface="华文细黑"/>
                          <a:cs typeface="宋体"/>
                        </a:defRPr>
                      </a:lvl2pPr>
                      <a:lvl3pPr marL="913965" algn="l" defTabSz="913965" rtl="0" eaLnBrk="1" latinLnBrk="0" hangingPunct="1">
                        <a:defRPr sz="1700" b="1" kern="1200">
                          <a:solidFill>
                            <a:schemeClr val="dk1"/>
                          </a:solidFill>
                          <a:latin typeface="FrutigerNext LT Medium"/>
                          <a:ea typeface="华文细黑"/>
                          <a:cs typeface="宋体"/>
                        </a:defRPr>
                      </a:lvl3pPr>
                      <a:lvl4pPr marL="1370946" algn="l" defTabSz="913965" rtl="0" eaLnBrk="1" latinLnBrk="0" hangingPunct="1">
                        <a:defRPr sz="1700" b="1" kern="1200">
                          <a:solidFill>
                            <a:schemeClr val="dk1"/>
                          </a:solidFill>
                          <a:latin typeface="FrutigerNext LT Medium"/>
                          <a:ea typeface="华文细黑"/>
                          <a:cs typeface="宋体"/>
                        </a:defRPr>
                      </a:lvl4pPr>
                      <a:lvl5pPr marL="1827928" algn="l" defTabSz="913965" rtl="0" eaLnBrk="1" latinLnBrk="0" hangingPunct="1">
                        <a:defRPr sz="1700" b="1" kern="1200">
                          <a:solidFill>
                            <a:schemeClr val="dk1"/>
                          </a:solidFill>
                          <a:latin typeface="FrutigerNext LT Medium"/>
                          <a:ea typeface="华文细黑"/>
                          <a:cs typeface="宋体"/>
                        </a:defRPr>
                      </a:lvl5pPr>
                      <a:lvl6pPr marL="2284912" algn="l" defTabSz="913965" rtl="0" eaLnBrk="1" latinLnBrk="0" hangingPunct="1">
                        <a:defRPr sz="1700" b="1" kern="1200">
                          <a:solidFill>
                            <a:schemeClr val="dk1"/>
                          </a:solidFill>
                          <a:latin typeface="FrutigerNext LT Medium"/>
                          <a:ea typeface="华文细黑"/>
                          <a:cs typeface="宋体"/>
                        </a:defRPr>
                      </a:lvl6pPr>
                      <a:lvl7pPr marL="2741891" algn="l" defTabSz="913965" rtl="0" eaLnBrk="1" latinLnBrk="0" hangingPunct="1">
                        <a:defRPr sz="1700" b="1" kern="1200">
                          <a:solidFill>
                            <a:schemeClr val="dk1"/>
                          </a:solidFill>
                          <a:latin typeface="FrutigerNext LT Medium"/>
                          <a:ea typeface="华文细黑"/>
                          <a:cs typeface="宋体"/>
                        </a:defRPr>
                      </a:lvl7pPr>
                      <a:lvl8pPr marL="3198872" algn="l" defTabSz="913965" rtl="0" eaLnBrk="1" latinLnBrk="0" hangingPunct="1">
                        <a:defRPr sz="1700" b="1" kern="1200">
                          <a:solidFill>
                            <a:schemeClr val="dk1"/>
                          </a:solidFill>
                          <a:latin typeface="FrutigerNext LT Medium"/>
                          <a:ea typeface="华文细黑"/>
                          <a:cs typeface="宋体"/>
                        </a:defRPr>
                      </a:lvl8pPr>
                      <a:lvl9pPr marL="3655850" algn="l" defTabSz="913965" rtl="0" eaLnBrk="1" latinLnBrk="0" hangingPunct="1">
                        <a:defRPr sz="1700" b="1" kern="1200">
                          <a:solidFill>
                            <a:schemeClr val="dk1"/>
                          </a:solidFill>
                          <a:latin typeface="FrutigerNext LT Medium"/>
                          <a:ea typeface="华文细黑"/>
                          <a:cs typeface="宋体"/>
                        </a:defRPr>
                      </a:lvl9pPr>
                    </a:lstStyle>
                    <a:p>
                      <a:pPr algn="ctr"/>
                      <a:r>
                        <a:rPr lang="zh-CN" altLang="en-US" sz="800" b="1" smtClean="0">
                          <a:latin typeface="+mn-lt"/>
                          <a:ea typeface="微软雅黑" panose="020B0503020204020204" pitchFamily="34" charset="-122"/>
                        </a:rPr>
                        <a:t>Summary</a:t>
                      </a:r>
                      <a:endParaRPr lang="zh-CN" altLang="en-US" sz="800" b="1">
                        <a:latin typeface="+mn-lt"/>
                        <a:ea typeface="微软雅黑" panose="020B0503020204020204" pitchFamily="34" charset="-122"/>
                      </a:endParaRPr>
                    </a:p>
                  </a:txBody>
                  <a:tcPr marL="91404" marR="91404" marT="45702" marB="45702" anchor="ctr"/>
                </a:tc>
                <a:tc>
                  <a:txBody>
                    <a:bodyPr/>
                    <a:lstStyle>
                      <a:lvl1pPr marL="0" algn="l" defTabSz="913965" rtl="0" eaLnBrk="1" latinLnBrk="0" hangingPunct="1">
                        <a:defRPr sz="1700" b="1" kern="1200">
                          <a:solidFill>
                            <a:schemeClr val="dk1"/>
                          </a:solidFill>
                          <a:latin typeface="FrutigerNext LT Medium"/>
                          <a:ea typeface="华文细黑"/>
                          <a:cs typeface="宋体"/>
                        </a:defRPr>
                      </a:lvl1pPr>
                      <a:lvl2pPr marL="456982" algn="l" defTabSz="913965" rtl="0" eaLnBrk="1" latinLnBrk="0" hangingPunct="1">
                        <a:defRPr sz="1700" b="1" kern="1200">
                          <a:solidFill>
                            <a:schemeClr val="dk1"/>
                          </a:solidFill>
                          <a:latin typeface="FrutigerNext LT Medium"/>
                          <a:ea typeface="华文细黑"/>
                          <a:cs typeface="宋体"/>
                        </a:defRPr>
                      </a:lvl2pPr>
                      <a:lvl3pPr marL="913965" algn="l" defTabSz="913965" rtl="0" eaLnBrk="1" latinLnBrk="0" hangingPunct="1">
                        <a:defRPr sz="1700" b="1" kern="1200">
                          <a:solidFill>
                            <a:schemeClr val="dk1"/>
                          </a:solidFill>
                          <a:latin typeface="FrutigerNext LT Medium"/>
                          <a:ea typeface="华文细黑"/>
                          <a:cs typeface="宋体"/>
                        </a:defRPr>
                      </a:lvl3pPr>
                      <a:lvl4pPr marL="1370946" algn="l" defTabSz="913965" rtl="0" eaLnBrk="1" latinLnBrk="0" hangingPunct="1">
                        <a:defRPr sz="1700" b="1" kern="1200">
                          <a:solidFill>
                            <a:schemeClr val="dk1"/>
                          </a:solidFill>
                          <a:latin typeface="FrutigerNext LT Medium"/>
                          <a:ea typeface="华文细黑"/>
                          <a:cs typeface="宋体"/>
                        </a:defRPr>
                      </a:lvl4pPr>
                      <a:lvl5pPr marL="1827928" algn="l" defTabSz="913965" rtl="0" eaLnBrk="1" latinLnBrk="0" hangingPunct="1">
                        <a:defRPr sz="1700" b="1" kern="1200">
                          <a:solidFill>
                            <a:schemeClr val="dk1"/>
                          </a:solidFill>
                          <a:latin typeface="FrutigerNext LT Medium"/>
                          <a:ea typeface="华文细黑"/>
                          <a:cs typeface="宋体"/>
                        </a:defRPr>
                      </a:lvl5pPr>
                      <a:lvl6pPr marL="2284912" algn="l" defTabSz="913965" rtl="0" eaLnBrk="1" latinLnBrk="0" hangingPunct="1">
                        <a:defRPr sz="1700" b="1" kern="1200">
                          <a:solidFill>
                            <a:schemeClr val="dk1"/>
                          </a:solidFill>
                          <a:latin typeface="FrutigerNext LT Medium"/>
                          <a:ea typeface="华文细黑"/>
                          <a:cs typeface="宋体"/>
                        </a:defRPr>
                      </a:lvl6pPr>
                      <a:lvl7pPr marL="2741891" algn="l" defTabSz="913965" rtl="0" eaLnBrk="1" latinLnBrk="0" hangingPunct="1">
                        <a:defRPr sz="1700" b="1" kern="1200">
                          <a:solidFill>
                            <a:schemeClr val="dk1"/>
                          </a:solidFill>
                          <a:latin typeface="FrutigerNext LT Medium"/>
                          <a:ea typeface="华文细黑"/>
                          <a:cs typeface="宋体"/>
                        </a:defRPr>
                      </a:lvl7pPr>
                      <a:lvl8pPr marL="3198872" algn="l" defTabSz="913965" rtl="0" eaLnBrk="1" latinLnBrk="0" hangingPunct="1">
                        <a:defRPr sz="1700" b="1" kern="1200">
                          <a:solidFill>
                            <a:schemeClr val="dk1"/>
                          </a:solidFill>
                          <a:latin typeface="FrutigerNext LT Medium"/>
                          <a:ea typeface="华文细黑"/>
                          <a:cs typeface="宋体"/>
                        </a:defRPr>
                      </a:lvl8pPr>
                      <a:lvl9pPr marL="3655850" algn="l" defTabSz="913965" rtl="0" eaLnBrk="1" latinLnBrk="0" hangingPunct="1">
                        <a:defRPr sz="1700" b="1"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u="none" strike="noStrike" kern="1200" smtClean="0">
                          <a:effectLst/>
                          <a:latin typeface="+mn-lt"/>
                          <a:ea typeface="微软雅黑" panose="020B0503020204020204" pitchFamily="34" charset="-122"/>
                        </a:rPr>
                        <a:t>Supports IUD for ORC and virtual data marts.</a:t>
                      </a:r>
                      <a:endParaRPr lang="zh-CN" altLang="en-US" sz="800" b="0" i="0" u="none" strike="noStrike" kern="1200" smtClean="0">
                        <a:solidFill>
                          <a:schemeClr val="tx1"/>
                        </a:solidFill>
                        <a:effectLst/>
                        <a:latin typeface="+mn-lt"/>
                        <a:ea typeface="微软雅黑" panose="020B0503020204020204" pitchFamily="34" charset="-122"/>
                        <a:cs typeface="宋体"/>
                      </a:endParaRPr>
                    </a:p>
                  </a:txBody>
                  <a:tcPr marL="91404" marR="91404" marT="45702" marB="45702" anchor="ctr"/>
                </a:tc>
                <a:tc>
                  <a:txBody>
                    <a:bodyPr/>
                    <a:lstStyle>
                      <a:lvl1pPr marL="0" algn="l" defTabSz="913965" rtl="0" eaLnBrk="1" latinLnBrk="0" hangingPunct="1">
                        <a:defRPr sz="1700" b="1" kern="1200">
                          <a:solidFill>
                            <a:schemeClr val="dk1"/>
                          </a:solidFill>
                          <a:latin typeface="FrutigerNext LT Medium"/>
                          <a:ea typeface="华文细黑"/>
                          <a:cs typeface="宋体"/>
                        </a:defRPr>
                      </a:lvl1pPr>
                      <a:lvl2pPr marL="456982" algn="l" defTabSz="913965" rtl="0" eaLnBrk="1" latinLnBrk="0" hangingPunct="1">
                        <a:defRPr sz="1700" b="1" kern="1200">
                          <a:solidFill>
                            <a:schemeClr val="dk1"/>
                          </a:solidFill>
                          <a:latin typeface="FrutigerNext LT Medium"/>
                          <a:ea typeface="华文细黑"/>
                          <a:cs typeface="宋体"/>
                        </a:defRPr>
                      </a:lvl2pPr>
                      <a:lvl3pPr marL="913965" algn="l" defTabSz="913965" rtl="0" eaLnBrk="1" latinLnBrk="0" hangingPunct="1">
                        <a:defRPr sz="1700" b="1" kern="1200">
                          <a:solidFill>
                            <a:schemeClr val="dk1"/>
                          </a:solidFill>
                          <a:latin typeface="FrutigerNext LT Medium"/>
                          <a:ea typeface="华文细黑"/>
                          <a:cs typeface="宋体"/>
                        </a:defRPr>
                      </a:lvl3pPr>
                      <a:lvl4pPr marL="1370946" algn="l" defTabSz="913965" rtl="0" eaLnBrk="1" latinLnBrk="0" hangingPunct="1">
                        <a:defRPr sz="1700" b="1" kern="1200">
                          <a:solidFill>
                            <a:schemeClr val="dk1"/>
                          </a:solidFill>
                          <a:latin typeface="FrutigerNext LT Medium"/>
                          <a:ea typeface="华文细黑"/>
                          <a:cs typeface="宋体"/>
                        </a:defRPr>
                      </a:lvl4pPr>
                      <a:lvl5pPr marL="1827928" algn="l" defTabSz="913965" rtl="0" eaLnBrk="1" latinLnBrk="0" hangingPunct="1">
                        <a:defRPr sz="1700" b="1" kern="1200">
                          <a:solidFill>
                            <a:schemeClr val="dk1"/>
                          </a:solidFill>
                          <a:latin typeface="FrutigerNext LT Medium"/>
                          <a:ea typeface="华文细黑"/>
                          <a:cs typeface="宋体"/>
                        </a:defRPr>
                      </a:lvl5pPr>
                      <a:lvl6pPr marL="2284912" algn="l" defTabSz="913965" rtl="0" eaLnBrk="1" latinLnBrk="0" hangingPunct="1">
                        <a:defRPr sz="1700" b="1" kern="1200">
                          <a:solidFill>
                            <a:schemeClr val="dk1"/>
                          </a:solidFill>
                          <a:latin typeface="FrutigerNext LT Medium"/>
                          <a:ea typeface="华文细黑"/>
                          <a:cs typeface="宋体"/>
                        </a:defRPr>
                      </a:lvl6pPr>
                      <a:lvl7pPr marL="2741891" algn="l" defTabSz="913965" rtl="0" eaLnBrk="1" latinLnBrk="0" hangingPunct="1">
                        <a:defRPr sz="1700" b="1" kern="1200">
                          <a:solidFill>
                            <a:schemeClr val="dk1"/>
                          </a:solidFill>
                          <a:latin typeface="FrutigerNext LT Medium"/>
                          <a:ea typeface="华文细黑"/>
                          <a:cs typeface="宋体"/>
                        </a:defRPr>
                      </a:lvl7pPr>
                      <a:lvl8pPr marL="3198872" algn="l" defTabSz="913965" rtl="0" eaLnBrk="1" latinLnBrk="0" hangingPunct="1">
                        <a:defRPr sz="1700" b="1" kern="1200">
                          <a:solidFill>
                            <a:schemeClr val="dk1"/>
                          </a:solidFill>
                          <a:latin typeface="FrutigerNext LT Medium"/>
                          <a:ea typeface="华文细黑"/>
                          <a:cs typeface="宋体"/>
                        </a:defRPr>
                      </a:lvl8pPr>
                      <a:lvl9pPr marL="3655850" algn="l" defTabSz="913965" rtl="0" eaLnBrk="1" latinLnBrk="0" hangingPunct="1">
                        <a:defRPr sz="1700" b="1"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u="none" strike="noStrike" kern="1200" dirty="0" smtClean="0">
                          <a:effectLst/>
                          <a:latin typeface="+mn-lt"/>
                          <a:ea typeface="微软雅黑" panose="020B0503020204020204" pitchFamily="34" charset="-122"/>
                        </a:rPr>
                        <a:t>Cross-DC dynamic filtering enhancement</a:t>
                      </a:r>
                      <a:endParaRPr lang="zh-CN" altLang="en-US" sz="800" b="0" i="0" u="none" strike="noStrike" kern="1200" dirty="0" smtClean="0">
                        <a:solidFill>
                          <a:schemeClr val="tx1"/>
                        </a:solidFill>
                        <a:effectLst/>
                        <a:latin typeface="+mn-lt"/>
                        <a:ea typeface="微软雅黑" panose="020B0503020204020204" pitchFamily="34" charset="-122"/>
                        <a:cs typeface="宋体"/>
                      </a:endParaRPr>
                    </a:p>
                  </a:txBody>
                  <a:tcPr marL="91404" marR="91404" marT="45702" marB="45702" anchor="ctr"/>
                </a:tc>
                <a:tc>
                  <a:txBody>
                    <a:bodyPr/>
                    <a:lstStyle>
                      <a:lvl1pPr marL="0" algn="l" defTabSz="913965" rtl="0" eaLnBrk="1" latinLnBrk="0" hangingPunct="1">
                        <a:defRPr sz="1700" b="1" kern="1200">
                          <a:solidFill>
                            <a:schemeClr val="dk1"/>
                          </a:solidFill>
                          <a:latin typeface="FrutigerNext LT Medium"/>
                          <a:ea typeface="华文细黑"/>
                          <a:cs typeface="宋体"/>
                        </a:defRPr>
                      </a:lvl1pPr>
                      <a:lvl2pPr marL="456982" algn="l" defTabSz="913965" rtl="0" eaLnBrk="1" latinLnBrk="0" hangingPunct="1">
                        <a:defRPr sz="1700" b="1" kern="1200">
                          <a:solidFill>
                            <a:schemeClr val="dk1"/>
                          </a:solidFill>
                          <a:latin typeface="FrutigerNext LT Medium"/>
                          <a:ea typeface="华文细黑"/>
                          <a:cs typeface="宋体"/>
                        </a:defRPr>
                      </a:lvl2pPr>
                      <a:lvl3pPr marL="913965" algn="l" defTabSz="913965" rtl="0" eaLnBrk="1" latinLnBrk="0" hangingPunct="1">
                        <a:defRPr sz="1700" b="1" kern="1200">
                          <a:solidFill>
                            <a:schemeClr val="dk1"/>
                          </a:solidFill>
                          <a:latin typeface="FrutigerNext LT Medium"/>
                          <a:ea typeface="华文细黑"/>
                          <a:cs typeface="宋体"/>
                        </a:defRPr>
                      </a:lvl3pPr>
                      <a:lvl4pPr marL="1370946" algn="l" defTabSz="913965" rtl="0" eaLnBrk="1" latinLnBrk="0" hangingPunct="1">
                        <a:defRPr sz="1700" b="1" kern="1200">
                          <a:solidFill>
                            <a:schemeClr val="dk1"/>
                          </a:solidFill>
                          <a:latin typeface="FrutigerNext LT Medium"/>
                          <a:ea typeface="华文细黑"/>
                          <a:cs typeface="宋体"/>
                        </a:defRPr>
                      </a:lvl4pPr>
                      <a:lvl5pPr marL="1827928" algn="l" defTabSz="913965" rtl="0" eaLnBrk="1" latinLnBrk="0" hangingPunct="1">
                        <a:defRPr sz="1700" b="1" kern="1200">
                          <a:solidFill>
                            <a:schemeClr val="dk1"/>
                          </a:solidFill>
                          <a:latin typeface="FrutigerNext LT Medium"/>
                          <a:ea typeface="华文细黑"/>
                          <a:cs typeface="宋体"/>
                        </a:defRPr>
                      </a:lvl5pPr>
                      <a:lvl6pPr marL="2284912" algn="l" defTabSz="913965" rtl="0" eaLnBrk="1" latinLnBrk="0" hangingPunct="1">
                        <a:defRPr sz="1700" b="1" kern="1200">
                          <a:solidFill>
                            <a:schemeClr val="dk1"/>
                          </a:solidFill>
                          <a:latin typeface="FrutigerNext LT Medium"/>
                          <a:ea typeface="华文细黑"/>
                          <a:cs typeface="宋体"/>
                        </a:defRPr>
                      </a:lvl6pPr>
                      <a:lvl7pPr marL="2741891" algn="l" defTabSz="913965" rtl="0" eaLnBrk="1" latinLnBrk="0" hangingPunct="1">
                        <a:defRPr sz="1700" b="1" kern="1200">
                          <a:solidFill>
                            <a:schemeClr val="dk1"/>
                          </a:solidFill>
                          <a:latin typeface="FrutigerNext LT Medium"/>
                          <a:ea typeface="华文细黑"/>
                          <a:cs typeface="宋体"/>
                        </a:defRPr>
                      </a:lvl7pPr>
                      <a:lvl8pPr marL="3198872" algn="l" defTabSz="913965" rtl="0" eaLnBrk="1" latinLnBrk="0" hangingPunct="1">
                        <a:defRPr sz="1700" b="1" kern="1200">
                          <a:solidFill>
                            <a:schemeClr val="dk1"/>
                          </a:solidFill>
                          <a:latin typeface="FrutigerNext LT Medium"/>
                          <a:ea typeface="华文细黑"/>
                          <a:cs typeface="宋体"/>
                        </a:defRPr>
                      </a:lvl8pPr>
                      <a:lvl9pPr marL="3655850" algn="l" defTabSz="913965" rtl="0" eaLnBrk="1" latinLnBrk="0" hangingPunct="1">
                        <a:defRPr sz="1700" b="1"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u="none" strike="noStrike" kern="1200" dirty="0" smtClean="0">
                          <a:effectLst/>
                          <a:latin typeface="+mn-lt"/>
                          <a:ea typeface="微软雅黑" panose="020B0503020204020204" pitchFamily="34" charset="-122"/>
                        </a:rPr>
                        <a:t>DM optimization + general operator push-down framework</a:t>
                      </a:r>
                    </a:p>
                  </a:txBody>
                  <a:tcPr marL="91404" marR="91404" marT="45702" marB="45702" anchor="ctr"/>
                </a:tc>
                <a:tc>
                  <a:txBody>
                    <a:bodyPr/>
                    <a:lstStyle/>
                    <a:p>
                      <a:pPr marL="0" marR="0" lvl="0" indent="0" algn="ctr" defTabSz="914034" eaLnBrk="1" fontAlgn="auto" latinLnBrk="0" hangingPunct="1">
                        <a:lnSpc>
                          <a:spcPct val="100000"/>
                        </a:lnSpc>
                        <a:spcBef>
                          <a:spcPct val="0"/>
                        </a:spcBef>
                        <a:spcAft>
                          <a:spcPct val="0"/>
                        </a:spcAft>
                        <a:buClrTx/>
                        <a:buSzTx/>
                        <a:buFontTx/>
                        <a:buNone/>
                        <a:defRPr/>
                      </a:pPr>
                      <a:r>
                        <a:rPr lang="zh-CN" altLang="en-US" sz="800" b="1" u="none" strike="noStrike" kern="1200" noProof="0" smtClean="0">
                          <a:solidFill>
                            <a:schemeClr val="dk1"/>
                          </a:solidFill>
                          <a:effectLst/>
                          <a:latin typeface="+mn-lt"/>
                          <a:ea typeface="微软雅黑" panose="020B0503020204020204" pitchFamily="34" charset="-122"/>
                          <a:cs typeface="宋体"/>
                        </a:rPr>
                        <a:t>Resource isolation + enhanced reliability</a:t>
                      </a:r>
                      <a:endParaRPr lang="zh-CN" altLang="en-US" sz="800" b="1" u="none" strike="noStrike" kern="1200" noProof="0">
                        <a:solidFill>
                          <a:schemeClr val="dk1"/>
                        </a:solidFill>
                        <a:effectLst/>
                        <a:latin typeface="+mn-lt"/>
                        <a:ea typeface="微软雅黑" panose="020B0503020204020204" pitchFamily="34" charset="-122"/>
                        <a:cs typeface="宋体"/>
                      </a:endParaRPr>
                    </a:p>
                  </a:txBody>
                  <a:tcPr marL="91404" marR="91404" marT="45702" marB="45702" anchor="ctr"/>
                </a:tc>
                <a:tc>
                  <a:txBody>
                    <a:bodyPr/>
                    <a:lstStyle/>
                    <a:p>
                      <a:pPr marL="0" marR="0" lvl="0" indent="0" algn="ctr" defTabSz="914034" eaLnBrk="1" fontAlgn="auto" latinLnBrk="0" hangingPunct="1">
                        <a:lnSpc>
                          <a:spcPct val="100000"/>
                        </a:lnSpc>
                        <a:spcBef>
                          <a:spcPct val="0"/>
                        </a:spcBef>
                        <a:spcAft>
                          <a:spcPct val="0"/>
                        </a:spcAft>
                        <a:buClrTx/>
                        <a:buSzTx/>
                        <a:buFontTx/>
                        <a:buNone/>
                        <a:defRPr/>
                      </a:pPr>
                      <a:r>
                        <a:rPr lang="en-US" altLang="zh-CN" sz="800" b="1" u="none" strike="noStrike" kern="1200" noProof="0" dirty="0" smtClean="0">
                          <a:solidFill>
                            <a:schemeClr val="dk1"/>
                          </a:solidFill>
                          <a:effectLst/>
                          <a:latin typeface="+mn-lt"/>
                          <a:ea typeface="微软雅黑" panose="020B0503020204020204" pitchFamily="34" charset="-122"/>
                          <a:cs typeface="宋体"/>
                        </a:rPr>
                        <a:t>Yarn</a:t>
                      </a:r>
                      <a:r>
                        <a:rPr lang="en-US" altLang="zh-CN" sz="800" b="1" u="none" strike="noStrike" kern="1200" baseline="0" noProof="0" dirty="0" smtClean="0">
                          <a:solidFill>
                            <a:schemeClr val="dk1"/>
                          </a:solidFill>
                          <a:effectLst/>
                          <a:latin typeface="+mn-lt"/>
                          <a:ea typeface="微软雅黑" panose="020B0503020204020204" pitchFamily="34" charset="-122"/>
                          <a:cs typeface="宋体"/>
                        </a:rPr>
                        <a:t> + Heuristic Index enhancement, Star Tree for JDBC</a:t>
                      </a:r>
                      <a:endParaRPr lang="zh-CN" altLang="en-US" sz="800" b="1" u="none" strike="noStrike" kern="1200" noProof="0" dirty="0">
                        <a:solidFill>
                          <a:schemeClr val="dk1"/>
                        </a:solidFill>
                        <a:effectLst/>
                        <a:latin typeface="+mn-lt"/>
                        <a:ea typeface="微软雅黑" panose="020B0503020204020204" pitchFamily="34" charset="-122"/>
                        <a:cs typeface="宋体"/>
                      </a:endParaRPr>
                    </a:p>
                  </a:txBody>
                  <a:tcPr marL="91404" marR="91404" marT="45702" marB="45702" anchor="ctr"/>
                </a:tc>
              </a:tr>
              <a:tr h="608065">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algn="ctr"/>
                      <a:r>
                        <a:rPr lang="zh-CN" altLang="en-US" sz="800" smtClean="0">
                          <a:latin typeface="+mn-lt"/>
                          <a:ea typeface="微软雅黑" panose="020B0503020204020204" pitchFamily="34" charset="-122"/>
                        </a:rPr>
                        <a:t>High performance</a:t>
                      </a:r>
                      <a:endParaRPr lang="zh-CN" altLang="en-US" sz="800" b="1">
                        <a:latin typeface="+mn-lt"/>
                        <a:ea typeface="微软雅黑" panose="020B0503020204020204" pitchFamily="34" charset="-122"/>
                      </a:endParaRP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u="none" strike="noStrike" kern="1200" smtClean="0">
                          <a:effectLst/>
                          <a:latin typeface="+mn-lt"/>
                          <a:ea typeface="微软雅黑" panose="020B0503020204020204" pitchFamily="34" charset="-122"/>
                        </a:rPr>
                        <a:t>Operator push-down, dynamic filtering enhancement, and execution plan cache</a:t>
                      </a:r>
                      <a:endParaRPr lang="en-US" altLang="zh-CN" sz="800" b="0" i="0" u="none" strike="noStrike" kern="1200" smtClean="0">
                        <a:solidFill>
                          <a:schemeClr val="tx1"/>
                        </a:solidFill>
                        <a:effectLst/>
                        <a:latin typeface="+mn-lt"/>
                        <a:ea typeface="微软雅黑" panose="020B0503020204020204" pitchFamily="34" charset="-122"/>
                        <a:cs typeface="宋体"/>
                      </a:endParaRP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u="none" strike="noStrike" kern="1200" dirty="0" smtClean="0">
                          <a:effectLst/>
                          <a:latin typeface="+mn-lt"/>
                          <a:ea typeface="微软雅黑" panose="020B0503020204020204" pitchFamily="34" charset="-122"/>
                        </a:rPr>
                        <a:t>Heuristic index enhancement, performance optimization for TPC-DS</a:t>
                      </a:r>
                      <a:endParaRPr lang="en-US" altLang="zh-CN" sz="800" b="0" i="0" u="none" strike="noStrike" kern="1200" dirty="0" smtClean="0">
                        <a:solidFill>
                          <a:schemeClr val="tx1"/>
                        </a:solidFill>
                        <a:effectLst/>
                        <a:latin typeface="+mn-lt"/>
                        <a:ea typeface="微软雅黑" panose="020B0503020204020204" pitchFamily="34" charset="-122"/>
                        <a:cs typeface="宋体"/>
                      </a:endParaRP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b="0" i="0" u="none" strike="noStrike" kern="1200" dirty="0" smtClean="0">
                          <a:solidFill>
                            <a:schemeClr val="tx1"/>
                          </a:solidFill>
                          <a:effectLst/>
                          <a:latin typeface="+mn-lt"/>
                          <a:ea typeface="微软雅黑" panose="020B0503020204020204" pitchFamily="34" charset="-122"/>
                          <a:cs typeface="宋体"/>
                        </a:rPr>
                        <a:t>Data Management Optimization, Pre-aggregation Based on Star Tree Index, CTE Reuse</a:t>
                      </a:r>
                    </a:p>
                  </a:txBody>
                  <a:tcPr marL="91404" marR="91404" marT="45702" marB="45702"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b="0" i="0" u="none" strike="noStrike" kern="1200" dirty="0" smtClean="0">
                          <a:solidFill>
                            <a:schemeClr val="tx1"/>
                          </a:solidFill>
                          <a:effectLst/>
                          <a:latin typeface="+mn-lt"/>
                          <a:ea typeface="微软雅黑" panose="020B0503020204020204" pitchFamily="34" charset="-122"/>
                          <a:cs typeface="宋体"/>
                        </a:rPr>
                        <a:t>Enhanced CBO to support Sorted Source Aggregator to reduce memory usage</a:t>
                      </a:r>
                    </a:p>
                  </a:txBody>
                  <a:tcPr marL="91404" marR="91404" marT="45702" marB="45702"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b="0" i="0" u="none" strike="noStrike" kern="1200" dirty="0" smtClean="0">
                          <a:solidFill>
                            <a:schemeClr val="tx1"/>
                          </a:solidFill>
                          <a:effectLst/>
                          <a:latin typeface="+mn-lt"/>
                          <a:ea typeface="微软雅黑" panose="020B0503020204020204" pitchFamily="34" charset="-122"/>
                          <a:cs typeface="宋体"/>
                        </a:rPr>
                        <a:t>Enhanced memory</a:t>
                      </a:r>
                      <a:r>
                        <a:rPr lang="en-US" altLang="zh-CN" sz="800" b="0" i="0" u="none" strike="noStrike" kern="1200" baseline="0" dirty="0" smtClean="0">
                          <a:solidFill>
                            <a:schemeClr val="tx1"/>
                          </a:solidFill>
                          <a:effectLst/>
                          <a:latin typeface="+mn-lt"/>
                          <a:ea typeface="微软雅黑" panose="020B0503020204020204" pitchFamily="34" charset="-122"/>
                          <a:cs typeface="宋体"/>
                        </a:rPr>
                        <a:t> connector for large datasets, Plan, Scheduling optimization for LLQ, </a:t>
                      </a:r>
                      <a:endParaRPr lang="en-US" altLang="zh-CN" sz="800" b="0" i="0" u="none" strike="noStrike" kern="1200" dirty="0" smtClean="0">
                        <a:solidFill>
                          <a:schemeClr val="tx1"/>
                        </a:solidFill>
                        <a:effectLst/>
                        <a:latin typeface="+mn-lt"/>
                        <a:ea typeface="微软雅黑" panose="020B0503020204020204" pitchFamily="34" charset="-122"/>
                        <a:cs typeface="宋体"/>
                      </a:endParaRPr>
                    </a:p>
                  </a:txBody>
                  <a:tcPr marL="91404" marR="91404" marT="45702" marB="45702" anchor="ctr"/>
                </a:tc>
              </a:tr>
              <a:tr h="946752">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algn="ctr"/>
                      <a:r>
                        <a:rPr lang="zh-CN" altLang="en-US" sz="800" smtClean="0">
                          <a:latin typeface="+mn-lt"/>
                          <a:ea typeface="微软雅黑" panose="020B0503020204020204" pitchFamily="34" charset="-122"/>
                        </a:rPr>
                        <a:t>North-South ecosystem</a:t>
                      </a:r>
                      <a:endParaRPr lang="zh-CN" altLang="en-US" sz="800" b="1">
                        <a:latin typeface="+mn-lt"/>
                        <a:ea typeface="微软雅黑" panose="020B0503020204020204" pitchFamily="34" charset="-122"/>
                      </a:endParaRP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u="none" strike="noStrike" kern="1200" smtClean="0">
                          <a:effectLst/>
                          <a:latin typeface="+mn-lt"/>
                          <a:ea typeface="微软雅黑" panose="020B0503020204020204" pitchFamily="34" charset="-122"/>
                        </a:rPr>
                        <a:t>The northbound SQL syntax conversion tool supports the HQL/Impala syntax.</a:t>
                      </a:r>
                      <a:endParaRPr lang="en-US" altLang="zh-CN" sz="800" u="none" strike="noStrike" kern="1200" smtClean="0">
                        <a:effectLst/>
                        <a:latin typeface="+mn-lt"/>
                        <a:ea typeface="微软雅黑" panose="020B0503020204020204" pitchFamily="34" charset="-122"/>
                      </a:endParaRPr>
                    </a:p>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u="none" strike="noStrike" kern="1200" smtClean="0">
                          <a:effectLst/>
                          <a:latin typeface="+mn-lt"/>
                          <a:ea typeface="微软雅黑" panose="020B0503020204020204" pitchFamily="34" charset="-122"/>
                        </a:rPr>
                        <a:t>Supports 10+ data sources in the southbound direction.</a:t>
                      </a:r>
                      <a:endParaRPr lang="zh-CN" altLang="en-US" sz="800" b="0" i="0" u="none" strike="noStrike" kern="1200">
                        <a:solidFill>
                          <a:schemeClr val="tx1"/>
                        </a:solidFill>
                        <a:effectLst/>
                        <a:latin typeface="+mn-lt"/>
                        <a:ea typeface="微软雅黑" panose="020B0503020204020204" pitchFamily="34" charset="-122"/>
                        <a:cs typeface="宋体"/>
                      </a:endParaRP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b="0" u="none" strike="noStrike" kern="1200" smtClean="0">
                          <a:effectLst/>
                          <a:latin typeface="+mn-lt"/>
                          <a:ea typeface="微软雅黑" panose="020B0503020204020204" pitchFamily="34" charset="-122"/>
                        </a:rPr>
                        <a:t>Southbound interconnection with more data sources: openGauss, MongoDB, ElasticSearch7.x, and hive metastore user transparent transmission</a:t>
                      </a:r>
                      <a:endParaRPr lang="en-US" altLang="zh-CN" sz="800" b="0" u="none" strike="noStrike" kern="1200" smtClean="0">
                        <a:effectLst/>
                        <a:latin typeface="+mn-lt"/>
                        <a:ea typeface="微软雅黑" panose="020B0503020204020204" pitchFamily="34" charset="-122"/>
                      </a:endParaRP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u="none" strike="noStrike" kern="1200" dirty="0" smtClean="0">
                          <a:effectLst/>
                          <a:latin typeface="+mn-lt"/>
                          <a:ea typeface="微软雅黑" panose="020B0503020204020204" pitchFamily="34" charset="-122"/>
                          <a:cs typeface="Calibri" panose="020F0502020204030204" pitchFamily="34" charset="0"/>
                        </a:rPr>
                        <a:t>Enhanced northbound compatibility</a:t>
                      </a:r>
                      <a:endParaRPr lang="en-US" altLang="zh-CN" sz="800" u="none" strike="noStrike" kern="1200" dirty="0" smtClean="0">
                        <a:effectLst/>
                        <a:latin typeface="+mn-lt"/>
                        <a:ea typeface="微软雅黑" panose="020B0503020204020204" pitchFamily="34" charset="-122"/>
                        <a:cs typeface="Calibri" panose="020F0502020204030204" pitchFamily="34" charset="0"/>
                      </a:endParaRPr>
                    </a:p>
                    <a:p>
                      <a:pPr algn="just">
                        <a:spcAft>
                          <a:spcPct val="0"/>
                        </a:spcAft>
                      </a:pPr>
                      <a:r>
                        <a:rPr lang="zh-CN" altLang="en-US" sz="800" u="none" strike="noStrike" kern="1200" dirty="0" smtClean="0">
                          <a:effectLst/>
                          <a:latin typeface="+mn-lt"/>
                          <a:ea typeface="微软雅黑" panose="020B0503020204020204" pitchFamily="34" charset="-122"/>
                          <a:cs typeface="Calibri" panose="020F0502020204030204" pitchFamily="34" charset="0"/>
                        </a:rPr>
                        <a:t>A new general operator push-down framework is provided in the southbound direction, which is simpler, more flexible, and more efficient.</a:t>
                      </a:r>
                    </a:p>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dirty="0" err="1" smtClean="0">
                          <a:solidFill>
                            <a:sysClr val="windowText" lastClr="000000"/>
                          </a:solidFill>
                          <a:effectLst/>
                          <a:latin typeface="+mn-lt"/>
                          <a:ea typeface="微软雅黑" panose="020B0503020204020204" pitchFamily="34" charset="-122"/>
                          <a:cs typeface="Calibri" panose="020F0502020204030204" pitchFamily="34" charset="0"/>
                        </a:rPr>
                        <a:t>HBase</a:t>
                      </a:r>
                      <a:r>
                        <a:rPr lang="en-US" altLang="zh-CN" sz="800" dirty="0" smtClean="0">
                          <a:solidFill>
                            <a:sysClr val="windowText" lastClr="000000"/>
                          </a:solidFill>
                          <a:effectLst/>
                          <a:latin typeface="+mn-lt"/>
                          <a:ea typeface="微软雅黑" panose="020B0503020204020204" pitchFamily="34" charset="-122"/>
                          <a:cs typeface="Calibri" panose="020F0502020204030204" pitchFamily="34" charset="0"/>
                        </a:rPr>
                        <a:t> Connector performance optimization</a:t>
                      </a:r>
                    </a:p>
                  </a:txBody>
                  <a:tcPr marL="91404" marR="91404" marT="45702" marB="45702"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dirty="0" smtClean="0">
                          <a:solidFill>
                            <a:sysClr val="windowText" lastClr="000000"/>
                          </a:solidFill>
                          <a:effectLst/>
                          <a:latin typeface="+mn-lt"/>
                          <a:ea typeface="微软雅黑" panose="020B0503020204020204" pitchFamily="34" charset="-122"/>
                        </a:rPr>
                        <a:t>Added the hudi connector, greenplum connector, and clickhouse connector.</a:t>
                      </a:r>
                    </a:p>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dirty="0" smtClean="0">
                          <a:solidFill>
                            <a:sysClr val="windowText" lastClr="000000"/>
                          </a:solidFill>
                          <a:effectLst/>
                          <a:latin typeface="+mn-lt"/>
                          <a:ea typeface="微软雅黑" panose="020B0503020204020204" pitchFamily="34" charset="-122"/>
                        </a:rPr>
                        <a:t>Connector supports multi-shard query.</a:t>
                      </a:r>
                    </a:p>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dirty="0" smtClean="0">
                          <a:solidFill>
                            <a:sysClr val="windowText" lastClr="000000"/>
                          </a:solidFill>
                          <a:effectLst/>
                          <a:latin typeface="+mn-lt"/>
                          <a:ea typeface="微软雅黑" panose="020B0503020204020204" pitchFamily="34" charset="-122"/>
                        </a:rPr>
                        <a:t>The memory connector function is enhanced.</a:t>
                      </a:r>
                      <a:endParaRPr lang="zh-CN" altLang="zh-CN" sz="800" dirty="0" smtClean="0">
                        <a:solidFill>
                          <a:sysClr val="windowText" lastClr="000000"/>
                        </a:solidFill>
                        <a:effectLst/>
                        <a:latin typeface="+mn-lt"/>
                        <a:ea typeface="微软雅黑" panose="020B0503020204020204" pitchFamily="34" charset="-122"/>
                      </a:endParaRPr>
                    </a:p>
                  </a:txBody>
                  <a:tcPr marL="91404" marR="91404" marT="45702" marB="45702"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dirty="0" smtClean="0">
                          <a:solidFill>
                            <a:sysClr val="windowText" lastClr="000000"/>
                          </a:solidFill>
                          <a:effectLst/>
                          <a:latin typeface="+mn-lt"/>
                          <a:ea typeface="微软雅黑" panose="020B0503020204020204" pitchFamily="34" charset="-122"/>
                        </a:rPr>
                        <a:t>Update Index</a:t>
                      </a:r>
                      <a:r>
                        <a:rPr lang="en-US" altLang="zh-CN" sz="800" baseline="0" dirty="0" smtClean="0">
                          <a:solidFill>
                            <a:sysClr val="windowText" lastClr="000000"/>
                          </a:solidFill>
                          <a:effectLst/>
                          <a:latin typeface="+mn-lt"/>
                          <a:ea typeface="微软雅黑" panose="020B0503020204020204" pitchFamily="34" charset="-122"/>
                        </a:rPr>
                        <a:t> </a:t>
                      </a:r>
                      <a:r>
                        <a:rPr lang="en-US" altLang="zh-CN" sz="800" baseline="0" dirty="0" err="1" smtClean="0">
                          <a:solidFill>
                            <a:sysClr val="windowText" lastClr="000000"/>
                          </a:solidFill>
                          <a:effectLst/>
                          <a:latin typeface="+mn-lt"/>
                          <a:ea typeface="微软雅黑" panose="020B0503020204020204" pitchFamily="34" charset="-122"/>
                        </a:rPr>
                        <a:t>sql</a:t>
                      </a:r>
                      <a:r>
                        <a:rPr lang="en-US" altLang="zh-CN" sz="800" baseline="0" dirty="0" smtClean="0">
                          <a:solidFill>
                            <a:sysClr val="windowText" lastClr="000000"/>
                          </a:solidFill>
                          <a:effectLst/>
                          <a:latin typeface="+mn-lt"/>
                          <a:ea typeface="微软雅黑" panose="020B0503020204020204" pitchFamily="34" charset="-122"/>
                        </a:rPr>
                        <a:t>, show index enhancement, star tree for </a:t>
                      </a:r>
                      <a:r>
                        <a:rPr lang="en-US" altLang="zh-CN" sz="800" baseline="0" dirty="0" err="1" smtClean="0">
                          <a:solidFill>
                            <a:sysClr val="windowText" lastClr="000000"/>
                          </a:solidFill>
                          <a:effectLst/>
                          <a:latin typeface="+mn-lt"/>
                          <a:ea typeface="微软雅黑" panose="020B0503020204020204" pitchFamily="34" charset="-122"/>
                        </a:rPr>
                        <a:t>jdbc</a:t>
                      </a:r>
                      <a:r>
                        <a:rPr lang="en-US" altLang="zh-CN" sz="800" baseline="0" dirty="0" smtClean="0">
                          <a:solidFill>
                            <a:sysClr val="windowText" lastClr="000000"/>
                          </a:solidFill>
                          <a:effectLst/>
                          <a:latin typeface="+mn-lt"/>
                          <a:ea typeface="微软雅黑" panose="020B0503020204020204" pitchFamily="34" charset="-122"/>
                        </a:rPr>
                        <a:t> connectors</a:t>
                      </a:r>
                      <a:endParaRPr lang="zh-CN" altLang="zh-CN" sz="800" dirty="0" smtClean="0">
                        <a:solidFill>
                          <a:sysClr val="windowText" lastClr="000000"/>
                        </a:solidFill>
                        <a:effectLst/>
                        <a:latin typeface="+mn-lt"/>
                        <a:ea typeface="微软雅黑" panose="020B0503020204020204" pitchFamily="34" charset="-122"/>
                      </a:endParaRPr>
                    </a:p>
                  </a:txBody>
                  <a:tcPr marL="91404" marR="91404" marT="45702" marB="45702" anchor="ctr"/>
                </a:tc>
              </a:tr>
              <a:tr h="458087">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algn="ctr"/>
                      <a:r>
                        <a:rPr lang="zh-CN" altLang="en-US" sz="800" smtClean="0">
                          <a:latin typeface="+mn-lt"/>
                          <a:ea typeface="微软雅黑" panose="020B0503020204020204" pitchFamily="34" charset="-122"/>
                        </a:rPr>
                        <a:t>Enterprise-class</a:t>
                      </a:r>
                      <a:endParaRPr lang="zh-CN" altLang="en-US" sz="800" b="1">
                        <a:latin typeface="+mn-lt"/>
                        <a:ea typeface="微软雅黑" panose="020B0503020204020204" pitchFamily="34" charset="-122"/>
                      </a:endParaRP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u="none" strike="noStrike" kern="1200" smtClean="0">
                          <a:effectLst/>
                          <a:latin typeface="+mn-lt"/>
                          <a:ea typeface="微软雅黑" panose="020B0503020204020204" pitchFamily="34" charset="-122"/>
                        </a:rPr>
                        <a:t>Containerized deployment, Try-me, SQL Editor</a:t>
                      </a:r>
                      <a:endParaRPr lang="zh-CN" altLang="en-US" sz="800" b="0" i="0" u="none" strike="noStrike" kern="1200" smtClean="0">
                        <a:solidFill>
                          <a:schemeClr val="tx1"/>
                        </a:solidFill>
                        <a:effectLst/>
                        <a:latin typeface="+mn-lt"/>
                        <a:ea typeface="微软雅黑" panose="020B0503020204020204" pitchFamily="34" charset="-122"/>
                        <a:cs typeface="宋体"/>
                      </a:endParaRP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zh-CN" sz="800" smtClean="0">
                          <a:solidFill>
                            <a:srgbClr val="000000"/>
                          </a:solidFill>
                          <a:effectLst/>
                          <a:latin typeface="+mn-lt"/>
                          <a:ea typeface="微软雅黑" panose="020B0503020204020204" pitchFamily="34" charset="-122"/>
                        </a:rPr>
                        <a:t>High concurrency capability enhancement, interconnection with Ranger permission management, and Admin Dashboard</a:t>
                      </a:r>
                    </a:p>
                  </a:txBody>
                  <a:tcPr marL="91404" marR="91404" marT="45702" marB="45702" anchor="ctr"/>
                </a:tc>
                <a:tc>
                  <a:txBody>
                    <a:bodyPr/>
                    <a:lstStyle>
                      <a:lvl1pPr marL="0" algn="l" defTabSz="913965" rtl="0" eaLnBrk="1" latinLnBrk="0" hangingPunct="1">
                        <a:defRPr sz="1700" kern="1200">
                          <a:solidFill>
                            <a:schemeClr val="dk1"/>
                          </a:solidFill>
                          <a:latin typeface="FrutigerNext LT Medium"/>
                          <a:ea typeface="华文细黑"/>
                          <a:cs typeface="宋体"/>
                        </a:defRPr>
                      </a:lvl1pPr>
                      <a:lvl2pPr marL="456982" algn="l" defTabSz="913965" rtl="0" eaLnBrk="1" latinLnBrk="0" hangingPunct="1">
                        <a:defRPr sz="1700" kern="1200">
                          <a:solidFill>
                            <a:schemeClr val="dk1"/>
                          </a:solidFill>
                          <a:latin typeface="FrutigerNext LT Medium"/>
                          <a:ea typeface="华文细黑"/>
                          <a:cs typeface="宋体"/>
                        </a:defRPr>
                      </a:lvl2pPr>
                      <a:lvl3pPr marL="913965" algn="l" defTabSz="913965" rtl="0" eaLnBrk="1" latinLnBrk="0" hangingPunct="1">
                        <a:defRPr sz="1700" kern="1200">
                          <a:solidFill>
                            <a:schemeClr val="dk1"/>
                          </a:solidFill>
                          <a:latin typeface="FrutigerNext LT Medium"/>
                          <a:ea typeface="华文细黑"/>
                          <a:cs typeface="宋体"/>
                        </a:defRPr>
                      </a:lvl3pPr>
                      <a:lvl4pPr marL="1370946" algn="l" defTabSz="913965" rtl="0" eaLnBrk="1" latinLnBrk="0" hangingPunct="1">
                        <a:defRPr sz="1700" kern="1200">
                          <a:solidFill>
                            <a:schemeClr val="dk1"/>
                          </a:solidFill>
                          <a:latin typeface="FrutigerNext LT Medium"/>
                          <a:ea typeface="华文细黑"/>
                          <a:cs typeface="宋体"/>
                        </a:defRPr>
                      </a:lvl4pPr>
                      <a:lvl5pPr marL="1827928" algn="l" defTabSz="913965" rtl="0" eaLnBrk="1" latinLnBrk="0" hangingPunct="1">
                        <a:defRPr sz="1700" kern="1200">
                          <a:solidFill>
                            <a:schemeClr val="dk1"/>
                          </a:solidFill>
                          <a:latin typeface="FrutigerNext LT Medium"/>
                          <a:ea typeface="华文细黑"/>
                          <a:cs typeface="宋体"/>
                        </a:defRPr>
                      </a:lvl5pPr>
                      <a:lvl6pPr marL="2284912" algn="l" defTabSz="913965" rtl="0" eaLnBrk="1" latinLnBrk="0" hangingPunct="1">
                        <a:defRPr sz="1700" kern="1200">
                          <a:solidFill>
                            <a:schemeClr val="dk1"/>
                          </a:solidFill>
                          <a:latin typeface="FrutigerNext LT Medium"/>
                          <a:ea typeface="华文细黑"/>
                          <a:cs typeface="宋体"/>
                        </a:defRPr>
                      </a:lvl6pPr>
                      <a:lvl7pPr marL="2741891" algn="l" defTabSz="913965" rtl="0" eaLnBrk="1" latinLnBrk="0" hangingPunct="1">
                        <a:defRPr sz="1700" kern="1200">
                          <a:solidFill>
                            <a:schemeClr val="dk1"/>
                          </a:solidFill>
                          <a:latin typeface="FrutigerNext LT Medium"/>
                          <a:ea typeface="华文细黑"/>
                          <a:cs typeface="宋体"/>
                        </a:defRPr>
                      </a:lvl7pPr>
                      <a:lvl8pPr marL="3198872" algn="l" defTabSz="913965" rtl="0" eaLnBrk="1" latinLnBrk="0" hangingPunct="1">
                        <a:defRPr sz="1700" kern="1200">
                          <a:solidFill>
                            <a:schemeClr val="dk1"/>
                          </a:solidFill>
                          <a:latin typeface="FrutigerNext LT Medium"/>
                          <a:ea typeface="华文细黑"/>
                          <a:cs typeface="宋体"/>
                        </a:defRPr>
                      </a:lvl8pPr>
                      <a:lvl9pPr marL="3655850" algn="l" defTabSz="913965" rtl="0" eaLnBrk="1" latinLnBrk="0" hangingPunct="1">
                        <a:defRPr sz="1700" kern="1200">
                          <a:solidFill>
                            <a:schemeClr val="dk1"/>
                          </a:solidFill>
                          <a:latin typeface="FrutigerNext LT Medium"/>
                          <a:ea typeface="华文细黑"/>
                          <a:cs typeface="宋体"/>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b="0" i="0" u="none" strike="noStrike" kern="1200" smtClean="0">
                          <a:solidFill>
                            <a:schemeClr val="tx1"/>
                          </a:solidFill>
                          <a:effectLst/>
                          <a:latin typeface="+mn-lt"/>
                          <a:ea typeface="微软雅黑" panose="020B0503020204020204" pitchFamily="34" charset="-122"/>
                          <a:cs typeface="宋体"/>
                        </a:rPr>
                        <a:t>Fine-grained permission control and query retry enhancement</a:t>
                      </a:r>
                    </a:p>
                  </a:txBody>
                  <a:tcPr marL="91404" marR="91404" marT="45702" marB="45702"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800" b="0" i="0" u="none" strike="noStrike" kern="1200" dirty="0" smtClean="0">
                          <a:solidFill>
                            <a:schemeClr val="tx1"/>
                          </a:solidFill>
                          <a:effectLst/>
                          <a:latin typeface="+mn-lt"/>
                          <a:ea typeface="微软雅黑" panose="020B0503020204020204" pitchFamily="34" charset="-122"/>
                          <a:cs typeface="宋体"/>
                        </a:rPr>
                        <a:t>Resource isolation and enhanced reliability</a:t>
                      </a:r>
                    </a:p>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b="0" i="0" u="none" strike="noStrike" kern="1200" dirty="0" smtClean="0">
                          <a:solidFill>
                            <a:schemeClr val="tx1"/>
                          </a:solidFill>
                          <a:effectLst/>
                          <a:latin typeface="+mn-lt"/>
                          <a:ea typeface="微软雅黑" panose="020B0503020204020204" pitchFamily="34" charset="-122"/>
                          <a:cs typeface="宋体"/>
                        </a:rPr>
                        <a:t>(task level recovery)</a:t>
                      </a:r>
                    </a:p>
                  </a:txBody>
                  <a:tcPr marL="91404" marR="91404" marT="45702" marB="45702"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altLang="zh-CN" sz="800" b="0" i="0" u="none" strike="noStrike" kern="1200" dirty="0" err="1" smtClean="0">
                          <a:solidFill>
                            <a:schemeClr val="tx1"/>
                          </a:solidFill>
                          <a:effectLst/>
                          <a:latin typeface="+mn-lt"/>
                          <a:ea typeface="微软雅黑" panose="020B0503020204020204" pitchFamily="34" charset="-122"/>
                          <a:cs typeface="宋体"/>
                        </a:rPr>
                        <a:t>openLooKeng</a:t>
                      </a:r>
                      <a:r>
                        <a:rPr lang="en-US" altLang="zh-CN" sz="800" b="0" i="0" u="none" strike="noStrike" kern="1200" dirty="0" smtClean="0">
                          <a:solidFill>
                            <a:schemeClr val="tx1"/>
                          </a:solidFill>
                          <a:effectLst/>
                          <a:latin typeface="+mn-lt"/>
                          <a:ea typeface="微软雅黑" panose="020B0503020204020204" pitchFamily="34" charset="-122"/>
                          <a:cs typeface="宋体"/>
                        </a:rPr>
                        <a:t> on yarn</a:t>
                      </a:r>
                    </a:p>
                  </a:txBody>
                  <a:tcPr marL="91404" marR="91404" marT="45702" marB="45702" anchor="ctr"/>
                </a:tc>
              </a:tr>
            </a:tbl>
          </a:graphicData>
        </a:graphic>
      </p:graphicFrame>
      <p:grpSp>
        <p:nvGrpSpPr>
          <p:cNvPr id="38" name="组合 37"/>
          <p:cNvGrpSpPr/>
          <p:nvPr/>
        </p:nvGrpSpPr>
        <p:grpSpPr>
          <a:xfrm>
            <a:off x="299775" y="1414879"/>
            <a:ext cx="11333653" cy="777156"/>
            <a:chOff x="-394305" y="1816555"/>
            <a:chExt cx="15886201" cy="1002586"/>
          </a:xfrm>
        </p:grpSpPr>
        <p:sp>
          <p:nvSpPr>
            <p:cNvPr id="21" name="右箭头 20"/>
            <p:cNvSpPr/>
            <p:nvPr/>
          </p:nvSpPr>
          <p:spPr>
            <a:xfrm>
              <a:off x="289158" y="2346555"/>
              <a:ext cx="15202739" cy="153054"/>
            </a:xfrm>
            <a:prstGeom prst="rightArrow">
              <a:avLst/>
            </a:prstGeom>
            <a:solidFill>
              <a:srgbClr val="002060"/>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a:defRPr/>
              </a:pPr>
              <a:endParaRPr lang="zh-CN" altLang="en-US" sz="1100" kern="0">
                <a:solidFill>
                  <a:srgbClr val="66666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3" name="等腰三角形 22"/>
            <p:cNvSpPr/>
            <p:nvPr/>
          </p:nvSpPr>
          <p:spPr>
            <a:xfrm>
              <a:off x="3122324" y="2306112"/>
              <a:ext cx="156693" cy="246125"/>
            </a:xfrm>
            <a:prstGeom prst="triangle">
              <a:avLst/>
            </a:prstGeom>
            <a:solidFill>
              <a:srgbClr val="C7000A">
                <a:lumMod val="75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a:defRPr/>
              </a:pPr>
              <a:endParaRPr lang="zh-CN" altLang="en-US" sz="1100" kern="0">
                <a:solidFill>
                  <a:srgbClr val="66666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4" name="文本框 23"/>
            <p:cNvSpPr txBox="1"/>
            <p:nvPr/>
          </p:nvSpPr>
          <p:spPr>
            <a:xfrm>
              <a:off x="1888349" y="1856956"/>
              <a:ext cx="2558940" cy="289301"/>
            </a:xfrm>
            <a:prstGeom prst="rect">
              <a:avLst/>
            </a:prstGeom>
            <a:noFill/>
          </p:spPr>
          <p:txBody>
            <a:bodyPr wrap="square" lIns="0" tIns="0" rIns="0" bIns="0" rtlCol="0">
              <a:spAutoFit/>
            </a:bodyPr>
            <a:lstStyle/>
            <a:p>
              <a:pPr algn="ctr"/>
              <a:r>
                <a:rPr kumimoji="1" lang="en-US" altLang="zh-CN" sz="735" dirty="0">
                  <a:solidFill>
                    <a:srgbClr val="000000"/>
                  </a:solidFill>
                  <a:latin typeface="Calibri" panose="020F0502020204030204" pitchFamily="34" charset="0"/>
                  <a:ea typeface="微软雅黑" panose="020B0503020204020204" pitchFamily="34" charset="-122"/>
                  <a:cs typeface="Calibri" panose="020F0502020204030204" pitchFamily="34" charset="0"/>
                </a:rPr>
                <a:t>openLooKeng 1.0.0</a:t>
              </a:r>
            </a:p>
            <a:p>
              <a:pPr algn="ctr"/>
              <a:r>
                <a:rPr kumimoji="1" lang="en-US" altLang="zh-CN" sz="735" b="1"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(released)</a:t>
              </a:r>
              <a:endParaRPr kumimoji="1" lang="en-US" altLang="zh-CN" sz="1050" b="1" dirty="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5" name="文本框 24"/>
            <p:cNvSpPr txBox="1"/>
            <p:nvPr/>
          </p:nvSpPr>
          <p:spPr>
            <a:xfrm>
              <a:off x="2450813" y="2586366"/>
              <a:ext cx="1483328" cy="144650"/>
            </a:xfrm>
            <a:prstGeom prst="rect">
              <a:avLst/>
            </a:prstGeom>
            <a:noFill/>
          </p:spPr>
          <p:txBody>
            <a:bodyPr wrap="square" lIns="0" tIns="0" rIns="0" bIns="0" rtlCol="0">
              <a:spAutoFit/>
            </a:bodyPr>
            <a:lstStyle/>
            <a:p>
              <a:pPr algn="ctr"/>
              <a:r>
                <a:rPr kumimoji="1" lang="en-US" altLang="zh-CN" sz="735" smtClean="0">
                  <a:solidFill>
                    <a:srgbClr val="000000"/>
                  </a:solidFill>
                  <a:latin typeface="Calibri" panose="020F0502020204030204" pitchFamily="34" charset="0"/>
                  <a:ea typeface="微软雅黑" panose="020B0503020204020204" pitchFamily="34" charset="-122"/>
                  <a:cs typeface="Calibri" panose="020F0502020204030204" pitchFamily="34" charset="0"/>
                </a:rPr>
                <a:t>2020.09</a:t>
              </a:r>
              <a:endParaRPr kumimoji="1" lang="zh-CN" altLang="en-US" sz="105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6" name="等腰三角形 25"/>
            <p:cNvSpPr/>
            <p:nvPr/>
          </p:nvSpPr>
          <p:spPr>
            <a:xfrm>
              <a:off x="5678707" y="2324865"/>
              <a:ext cx="156693" cy="246125"/>
            </a:xfrm>
            <a:prstGeom prst="triangle">
              <a:avLst/>
            </a:prstGeom>
            <a:solidFill>
              <a:srgbClr val="C7000A">
                <a:lumMod val="75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a:defRPr/>
              </a:pPr>
              <a:endParaRPr lang="zh-CN" altLang="en-US" sz="1100" kern="0">
                <a:solidFill>
                  <a:srgbClr val="66666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7" name="文本框 26"/>
            <p:cNvSpPr txBox="1"/>
            <p:nvPr/>
          </p:nvSpPr>
          <p:spPr>
            <a:xfrm>
              <a:off x="4542136" y="1816555"/>
              <a:ext cx="2273144" cy="495944"/>
            </a:xfrm>
            <a:prstGeom prst="rect">
              <a:avLst/>
            </a:prstGeom>
            <a:noFill/>
          </p:spPr>
          <p:txBody>
            <a:bodyPr wrap="square" lIns="0" tIns="0" rIns="0" bIns="0" rtlCol="0">
              <a:spAutoFit/>
            </a:bodyPr>
            <a:lstStyle/>
            <a:p>
              <a:pPr algn="ctr"/>
              <a:r>
                <a:rPr kumimoji="1" lang="en-US" altLang="zh-CN" sz="735" dirty="0">
                  <a:solidFill>
                    <a:srgbClr val="000000"/>
                  </a:solidFill>
                  <a:latin typeface="Calibri" panose="020F0502020204030204" pitchFamily="34" charset="0"/>
                  <a:ea typeface="微软雅黑" panose="020B0503020204020204" pitchFamily="34" charset="-122"/>
                  <a:cs typeface="Calibri" panose="020F0502020204030204" pitchFamily="34" charset="0"/>
                </a:rPr>
                <a:t>openLooKeng 1.1.0</a:t>
              </a:r>
            </a:p>
            <a:p>
              <a:pPr algn="ctr"/>
              <a:r>
                <a:rPr kumimoji="1" lang="en-US" altLang="zh-CN" sz="735" b="1" dirty="0">
                  <a:solidFill>
                    <a:srgbClr val="000000"/>
                  </a:solidFill>
                  <a:latin typeface="Calibri" panose="020F0502020204030204" pitchFamily="34" charset="0"/>
                  <a:ea typeface="微软雅黑" panose="020B0503020204020204" pitchFamily="34" charset="-122"/>
                  <a:cs typeface="Calibri" panose="020F0502020204030204" pitchFamily="34" charset="0"/>
                </a:rPr>
                <a:t>(released)</a:t>
              </a:r>
            </a:p>
            <a:p>
              <a:pPr algn="ctr"/>
              <a:endParaRPr kumimoji="1" lang="en-US" altLang="zh-CN" sz="1050" dirty="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8" name="文本框 27"/>
            <p:cNvSpPr txBox="1"/>
            <p:nvPr/>
          </p:nvSpPr>
          <p:spPr>
            <a:xfrm>
              <a:off x="5102129" y="2602762"/>
              <a:ext cx="1246083" cy="144650"/>
            </a:xfrm>
            <a:prstGeom prst="rect">
              <a:avLst/>
            </a:prstGeom>
            <a:noFill/>
          </p:spPr>
          <p:txBody>
            <a:bodyPr wrap="square" lIns="0" tIns="0" rIns="0" bIns="0" rtlCol="0">
              <a:spAutoFit/>
            </a:bodyPr>
            <a:lstStyle/>
            <a:p>
              <a:pPr algn="ctr"/>
              <a:r>
                <a:rPr kumimoji="1" lang="en-US" altLang="zh-CN" sz="735">
                  <a:solidFill>
                    <a:srgbClr val="000000"/>
                  </a:solidFill>
                  <a:latin typeface="Calibri" panose="020F0502020204030204" pitchFamily="34" charset="0"/>
                  <a:ea typeface="微软雅黑" panose="020B0503020204020204" pitchFamily="34" charset="-122"/>
                  <a:cs typeface="Calibri" panose="020F0502020204030204" pitchFamily="34" charset="0"/>
                </a:rPr>
                <a:t>2020.12</a:t>
              </a:r>
              <a:endParaRPr kumimoji="1" lang="zh-CN" altLang="en-US" sz="105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9" name="等腰三角形 28"/>
            <p:cNvSpPr/>
            <p:nvPr/>
          </p:nvSpPr>
          <p:spPr>
            <a:xfrm>
              <a:off x="8593718" y="2285270"/>
              <a:ext cx="156693" cy="246125"/>
            </a:xfrm>
            <a:prstGeom prst="triangle">
              <a:avLst/>
            </a:prstGeom>
            <a:solidFill>
              <a:srgbClr val="C7000A">
                <a:lumMod val="75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a:defRPr/>
              </a:pPr>
              <a:endParaRPr lang="zh-CN" altLang="en-US" sz="1100" kern="0">
                <a:solidFill>
                  <a:srgbClr val="66666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30" name="文本框 29"/>
            <p:cNvSpPr txBox="1"/>
            <p:nvPr/>
          </p:nvSpPr>
          <p:spPr>
            <a:xfrm>
              <a:off x="8049023" y="2563180"/>
              <a:ext cx="1246083" cy="144650"/>
            </a:xfrm>
            <a:prstGeom prst="rect">
              <a:avLst/>
            </a:prstGeom>
            <a:noFill/>
          </p:spPr>
          <p:txBody>
            <a:bodyPr wrap="square" lIns="0" tIns="0" rIns="0" bIns="0" rtlCol="0">
              <a:spAutoFit/>
            </a:bodyPr>
            <a:lstStyle/>
            <a:p>
              <a:pPr algn="ctr"/>
              <a:r>
                <a:rPr kumimoji="1" lang="en-US" altLang="zh-CN" sz="735" smtClean="0">
                  <a:solidFill>
                    <a:srgbClr val="000000"/>
                  </a:solidFill>
                  <a:latin typeface="Calibri" panose="020F0502020204030204" pitchFamily="34" charset="0"/>
                  <a:ea typeface="微软雅黑" panose="020B0503020204020204" pitchFamily="34" charset="-122"/>
                  <a:cs typeface="Calibri" panose="020F0502020204030204" pitchFamily="34" charset="0"/>
                </a:rPr>
                <a:t>2021.03</a:t>
              </a:r>
              <a:endParaRPr kumimoji="1" lang="zh-CN" altLang="en-US" sz="105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35" name="文本框 34"/>
            <p:cNvSpPr txBox="1"/>
            <p:nvPr/>
          </p:nvSpPr>
          <p:spPr>
            <a:xfrm>
              <a:off x="7457147" y="1834412"/>
              <a:ext cx="2273539" cy="289301"/>
            </a:xfrm>
            <a:prstGeom prst="rect">
              <a:avLst/>
            </a:prstGeom>
            <a:noFill/>
          </p:spPr>
          <p:txBody>
            <a:bodyPr wrap="square" lIns="0" tIns="0" rIns="0" bIns="0" rtlCol="0">
              <a:spAutoFit/>
            </a:bodyPr>
            <a:lstStyle/>
            <a:p>
              <a:pPr algn="ctr"/>
              <a:r>
                <a:rPr kumimoji="1" lang="en-US" altLang="zh-CN" sz="735" dirty="0">
                  <a:solidFill>
                    <a:srgbClr val="000000"/>
                  </a:solidFill>
                  <a:latin typeface="Calibri" panose="020F0502020204030204" pitchFamily="34" charset="0"/>
                  <a:ea typeface="微软雅黑" panose="020B0503020204020204" pitchFamily="34" charset="-122"/>
                  <a:cs typeface="Calibri" panose="020F0502020204030204" pitchFamily="34" charset="0"/>
                </a:rPr>
                <a:t>openLooKeng 1.2.0</a:t>
              </a:r>
            </a:p>
            <a:p>
              <a:pPr algn="ctr"/>
              <a:r>
                <a:rPr kumimoji="1" lang="en-US" altLang="zh-CN" sz="735" b="1" dirty="0">
                  <a:solidFill>
                    <a:srgbClr val="000000"/>
                  </a:solidFill>
                  <a:latin typeface="Calibri" panose="020F0502020204030204" pitchFamily="34" charset="0"/>
                  <a:ea typeface="微软雅黑" panose="020B0503020204020204" pitchFamily="34" charset="-122"/>
                  <a:cs typeface="Calibri" panose="020F0502020204030204" pitchFamily="34" charset="0"/>
                </a:rPr>
                <a:t>(released)</a:t>
              </a:r>
              <a:endParaRPr kumimoji="1" lang="en-US" altLang="zh-CN" sz="1050" dirty="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1" name="文本框 40"/>
            <p:cNvSpPr txBox="1"/>
            <p:nvPr/>
          </p:nvSpPr>
          <p:spPr>
            <a:xfrm>
              <a:off x="105451" y="2610687"/>
              <a:ext cx="1483328" cy="144650"/>
            </a:xfrm>
            <a:prstGeom prst="rect">
              <a:avLst/>
            </a:prstGeom>
            <a:noFill/>
          </p:spPr>
          <p:txBody>
            <a:bodyPr wrap="square" lIns="0" tIns="0" rIns="0" bIns="0" rtlCol="0">
              <a:spAutoFit/>
            </a:bodyPr>
            <a:lstStyle/>
            <a:p>
              <a:pPr algn="ctr"/>
              <a:r>
                <a:rPr kumimoji="1" lang="en-US" altLang="zh-CN" sz="735" smtClean="0">
                  <a:solidFill>
                    <a:srgbClr val="000000"/>
                  </a:solidFill>
                  <a:latin typeface="Calibri" panose="020F0502020204030204" pitchFamily="34" charset="0"/>
                  <a:ea typeface="微软雅黑" panose="020B0503020204020204" pitchFamily="34" charset="-122"/>
                  <a:cs typeface="Calibri" panose="020F0502020204030204" pitchFamily="34" charset="0"/>
                </a:rPr>
                <a:t>2020.06</a:t>
              </a:r>
              <a:endParaRPr kumimoji="1" lang="zh-CN" altLang="en-US" sz="105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2" name="等腰三角形 41"/>
            <p:cNvSpPr/>
            <p:nvPr/>
          </p:nvSpPr>
          <p:spPr>
            <a:xfrm>
              <a:off x="708504" y="2278820"/>
              <a:ext cx="156693" cy="246125"/>
            </a:xfrm>
            <a:prstGeom prst="triangle">
              <a:avLst/>
            </a:prstGeom>
            <a:solidFill>
              <a:srgbClr val="C7000A">
                <a:lumMod val="75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a:defRPr/>
              </a:pPr>
              <a:endParaRPr lang="zh-CN" altLang="en-US" sz="1100" kern="0">
                <a:solidFill>
                  <a:srgbClr val="66666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3" name="文本框 42"/>
            <p:cNvSpPr txBox="1"/>
            <p:nvPr/>
          </p:nvSpPr>
          <p:spPr>
            <a:xfrm>
              <a:off x="-395583" y="1843305"/>
              <a:ext cx="2558940" cy="289301"/>
            </a:xfrm>
            <a:prstGeom prst="rect">
              <a:avLst/>
            </a:prstGeom>
            <a:noFill/>
          </p:spPr>
          <p:txBody>
            <a:bodyPr wrap="square" lIns="0" tIns="0" rIns="0" bIns="0" rtlCol="0">
              <a:spAutoFit/>
            </a:bodyPr>
            <a:lstStyle/>
            <a:p>
              <a:pPr algn="ctr"/>
              <a:r>
                <a:rPr kumimoji="1" lang="en-US" altLang="zh-CN" sz="735" dirty="0">
                  <a:solidFill>
                    <a:srgbClr val="000000"/>
                  </a:solidFill>
                  <a:latin typeface="Calibri" panose="020F0502020204030204" pitchFamily="34" charset="0"/>
                  <a:ea typeface="微软雅黑" panose="020B0503020204020204" pitchFamily="34" charset="-122"/>
                  <a:cs typeface="Calibri" panose="020F0502020204030204" pitchFamily="34" charset="0"/>
                </a:rPr>
                <a:t>openLooKeng</a:t>
              </a:r>
              <a:endParaRPr kumimoji="1" lang="en-US" altLang="zh-CN" sz="1050"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endParaRPr>
            </a:p>
            <a:p>
              <a:pPr algn="ctr"/>
              <a:r>
                <a:rPr kumimoji="1" lang="en-US" altLang="zh-CN" sz="735" b="1"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(open source)</a:t>
              </a:r>
              <a:endParaRPr kumimoji="1" lang="en-US" altLang="zh-CN" sz="1050" b="1" dirty="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grpSp>
      <p:sp>
        <p:nvSpPr>
          <p:cNvPr id="37" name="文本框 36"/>
          <p:cNvSpPr txBox="1"/>
          <p:nvPr/>
        </p:nvSpPr>
        <p:spPr>
          <a:xfrm>
            <a:off x="4632429" y="2324419"/>
            <a:ext cx="7146001" cy="807253"/>
          </a:xfrm>
          <a:prstGeom prst="rect">
            <a:avLst/>
          </a:prstGeom>
          <a:solidFill>
            <a:srgbClr val="FFFFFF">
              <a:lumMod val="95000"/>
            </a:srgbClr>
          </a:solidFill>
        </p:spPr>
        <p:txBody>
          <a:bodyPr wrap="square" rtlCol="0" anchor="ctr">
            <a:noAutofit/>
          </a:bodyPr>
          <a:lstStyle/>
          <a:p>
            <a:pPr defTabSz="914034">
              <a:defRPr/>
            </a:pPr>
            <a:r>
              <a:rPr lang="en-US" altLang="zh-CN" sz="1120" b="1" dirty="0">
                <a:solidFill>
                  <a:prstClr val="black"/>
                </a:solidFill>
                <a:latin typeface="Calibri" panose="020F0502020204030204" pitchFamily="34" charset="0"/>
                <a:ea typeface="微软雅黑" panose="020B0503020204020204" pitchFamily="34" charset="-122"/>
                <a:cs typeface="Calibri" panose="020F0502020204030204" pitchFamily="34" charset="0"/>
              </a:rPr>
              <a:t>OpenLooKeng 0.1.0 was released in the community on June 30, 2020. It provides unified SQL interfaces, cross-source/cross-domain analysis capabilities, supports interactive query scenarios, and provides competitive features such as heuristic indexing, dynamic filtering, high availability AA, elastic scaling, and dynamic UDF.</a:t>
            </a:r>
            <a:endParaRPr lang="en-US" altLang="zh-CN" sz="1400" b="1" dirty="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0" name="等腰三角形 19"/>
          <p:cNvSpPr/>
          <p:nvPr/>
        </p:nvSpPr>
        <p:spPr>
          <a:xfrm>
            <a:off x="8752823" y="1765410"/>
            <a:ext cx="111790" cy="190784"/>
          </a:xfrm>
          <a:prstGeom prst="triangle">
            <a:avLst/>
          </a:prstGeom>
          <a:solidFill>
            <a:srgbClr val="C7000A">
              <a:lumMod val="75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a:defRPr/>
            </a:pPr>
            <a:endParaRPr lang="zh-CN" altLang="en-US" sz="1100" kern="0">
              <a:solidFill>
                <a:srgbClr val="66666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36" name="文本框 35"/>
          <p:cNvSpPr txBox="1"/>
          <p:nvPr/>
        </p:nvSpPr>
        <p:spPr>
          <a:xfrm>
            <a:off x="8310514" y="1998571"/>
            <a:ext cx="888991" cy="112126"/>
          </a:xfrm>
          <a:prstGeom prst="rect">
            <a:avLst/>
          </a:prstGeom>
          <a:noFill/>
        </p:spPr>
        <p:txBody>
          <a:bodyPr wrap="square" lIns="0" tIns="0" rIns="0" bIns="0" rtlCol="0">
            <a:spAutoFit/>
          </a:bodyPr>
          <a:lstStyle/>
          <a:p>
            <a:pPr algn="ctr"/>
            <a:r>
              <a:rPr kumimoji="1" lang="en-US" altLang="zh-CN" sz="735" smtClean="0">
                <a:solidFill>
                  <a:srgbClr val="000000"/>
                </a:solidFill>
                <a:latin typeface="Calibri" panose="020F0502020204030204" pitchFamily="34" charset="0"/>
                <a:ea typeface="微软雅黑" panose="020B0503020204020204" pitchFamily="34" charset="-122"/>
                <a:cs typeface="Calibri" panose="020F0502020204030204" pitchFamily="34" charset="0"/>
              </a:rPr>
              <a:t>2021.06</a:t>
            </a:r>
            <a:endParaRPr kumimoji="1" lang="zh-CN" altLang="en-US" sz="105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39" name="文本框 38"/>
          <p:cNvSpPr txBox="1"/>
          <p:nvPr/>
        </p:nvSpPr>
        <p:spPr>
          <a:xfrm>
            <a:off x="8018878" y="1438402"/>
            <a:ext cx="1621723" cy="224252"/>
          </a:xfrm>
          <a:prstGeom prst="rect">
            <a:avLst/>
          </a:prstGeom>
          <a:noFill/>
        </p:spPr>
        <p:txBody>
          <a:bodyPr wrap="square" lIns="0" tIns="0" rIns="0" bIns="0" rtlCol="0">
            <a:spAutoFit/>
          </a:bodyPr>
          <a:lstStyle/>
          <a:p>
            <a:pPr algn="ctr"/>
            <a:r>
              <a:rPr kumimoji="1" lang="en-US" altLang="zh-CN" sz="735" dirty="0">
                <a:solidFill>
                  <a:srgbClr val="000000"/>
                </a:solidFill>
                <a:latin typeface="Calibri" panose="020F0502020204030204" pitchFamily="34" charset="0"/>
                <a:ea typeface="微软雅黑" panose="020B0503020204020204" pitchFamily="34" charset="-122"/>
                <a:cs typeface="Calibri" panose="020F0502020204030204" pitchFamily="34" charset="0"/>
              </a:rPr>
              <a:t>openLooKeng 1.3.0</a:t>
            </a:r>
          </a:p>
          <a:p>
            <a:pPr algn="ctr"/>
            <a:r>
              <a:rPr kumimoji="1" lang="zh-CN" altLang="en-US" sz="735" b="1"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a:t>
            </a:r>
            <a:r>
              <a:rPr kumimoji="1" lang="en-US" altLang="zh-CN" sz="735" b="1"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released</a:t>
            </a:r>
            <a:r>
              <a:rPr kumimoji="1" lang="zh-CN" altLang="en-US" sz="735" b="1"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a:t>
            </a:r>
            <a:endParaRPr kumimoji="1" lang="en-US" altLang="zh-CN" sz="1050" b="1" dirty="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4" name="等腰三角形 43"/>
          <p:cNvSpPr/>
          <p:nvPr/>
        </p:nvSpPr>
        <p:spPr>
          <a:xfrm>
            <a:off x="10681779" y="1771842"/>
            <a:ext cx="111790" cy="190784"/>
          </a:xfrm>
          <a:prstGeom prst="triangle">
            <a:avLst/>
          </a:prstGeom>
          <a:solidFill>
            <a:srgbClr val="C7000A">
              <a:lumMod val="75000"/>
            </a:srgbClr>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a:defRPr/>
            </a:pPr>
            <a:endParaRPr lang="zh-CN" altLang="en-US" sz="1100" kern="0">
              <a:solidFill>
                <a:srgbClr val="666666"/>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5" name="文本框 44"/>
          <p:cNvSpPr txBox="1"/>
          <p:nvPr/>
        </p:nvSpPr>
        <p:spPr>
          <a:xfrm>
            <a:off x="10239470" y="2005003"/>
            <a:ext cx="888991" cy="112126"/>
          </a:xfrm>
          <a:prstGeom prst="rect">
            <a:avLst/>
          </a:prstGeom>
          <a:noFill/>
        </p:spPr>
        <p:txBody>
          <a:bodyPr wrap="square" lIns="0" tIns="0" rIns="0" bIns="0" rtlCol="0">
            <a:spAutoFit/>
          </a:bodyPr>
          <a:lstStyle/>
          <a:p>
            <a:pPr algn="ctr"/>
            <a:r>
              <a:rPr kumimoji="1" lang="en-US" altLang="zh-CN" sz="735" smtClean="0">
                <a:solidFill>
                  <a:srgbClr val="000000"/>
                </a:solidFill>
                <a:latin typeface="Calibri" panose="020F0502020204030204" pitchFamily="34" charset="0"/>
                <a:ea typeface="微软雅黑" panose="020B0503020204020204" pitchFamily="34" charset="-122"/>
                <a:cs typeface="Calibri" panose="020F0502020204030204" pitchFamily="34" charset="0"/>
              </a:rPr>
              <a:t>2021.09</a:t>
            </a:r>
            <a:endParaRPr kumimoji="1" lang="zh-CN" altLang="en-US" sz="105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6" name="文本框 45"/>
          <p:cNvSpPr txBox="1"/>
          <p:nvPr/>
        </p:nvSpPr>
        <p:spPr>
          <a:xfrm>
            <a:off x="9947834" y="1444834"/>
            <a:ext cx="1621723" cy="224252"/>
          </a:xfrm>
          <a:prstGeom prst="rect">
            <a:avLst/>
          </a:prstGeom>
          <a:noFill/>
        </p:spPr>
        <p:txBody>
          <a:bodyPr wrap="square" lIns="0" tIns="0" rIns="0" bIns="0" rtlCol="0">
            <a:spAutoFit/>
          </a:bodyPr>
          <a:lstStyle/>
          <a:p>
            <a:pPr algn="ctr"/>
            <a:r>
              <a:rPr kumimoji="1" lang="en-US" altLang="zh-CN" sz="735" dirty="0">
                <a:solidFill>
                  <a:srgbClr val="000000"/>
                </a:solidFill>
                <a:latin typeface="Calibri" panose="020F0502020204030204" pitchFamily="34" charset="0"/>
                <a:ea typeface="微软雅黑" panose="020B0503020204020204" pitchFamily="34" charset="-122"/>
                <a:cs typeface="Calibri" panose="020F0502020204030204" pitchFamily="34" charset="0"/>
              </a:rPr>
              <a:t>openLooKeng 1.4.0</a:t>
            </a:r>
            <a:endParaRPr kumimoji="1" lang="en-US" altLang="zh-CN" sz="1050"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endParaRPr>
          </a:p>
          <a:p>
            <a:pPr algn="ctr"/>
            <a:r>
              <a:rPr kumimoji="1" lang="zh-CN" altLang="en-US" sz="735" b="1"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a:t>
            </a:r>
            <a:r>
              <a:rPr kumimoji="1" lang="en-US" altLang="zh-CN" sz="735" b="1"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released</a:t>
            </a:r>
            <a:r>
              <a:rPr kumimoji="1" lang="zh-CN" altLang="en-US" sz="735" b="1" dirty="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a:t>
            </a:r>
            <a:endParaRPr kumimoji="1" lang="en-US" altLang="zh-CN" sz="1050" b="1" dirty="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8" name="图片 7"/>
          <p:cNvPicPr>
            <a:picLocks noChangeAspect="1"/>
          </p:cNvPicPr>
          <p:nvPr/>
        </p:nvPicPr>
        <p:blipFill>
          <a:blip r:embed="rId2"/>
          <a:stretch>
            <a:fillRect/>
          </a:stretch>
        </p:blipFill>
        <p:spPr>
          <a:xfrm>
            <a:off x="128940" y="2374818"/>
            <a:ext cx="4167373" cy="43403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395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Who we are…</a:t>
            </a:r>
            <a:endParaRPr lang="en-US" dirty="0"/>
          </a:p>
        </p:txBody>
      </p:sp>
      <p:pic>
        <p:nvPicPr>
          <p:cNvPr id="14" name="Picture 13"/>
          <p:cNvPicPr>
            <a:picLocks noChangeAspect="1"/>
          </p:cNvPicPr>
          <p:nvPr/>
        </p:nvPicPr>
        <p:blipFill>
          <a:blip r:embed="rId2"/>
          <a:stretch>
            <a:fillRect/>
          </a:stretch>
        </p:blipFill>
        <p:spPr>
          <a:xfrm>
            <a:off x="1179861" y="1625341"/>
            <a:ext cx="1478498" cy="1988325"/>
          </a:xfrm>
          <a:prstGeom prst="rect">
            <a:avLst/>
          </a:prstGeom>
        </p:spPr>
      </p:pic>
      <p:sp>
        <p:nvSpPr>
          <p:cNvPr id="15" name="Rectangle 14"/>
          <p:cNvSpPr/>
          <p:nvPr/>
        </p:nvSpPr>
        <p:spPr>
          <a:xfrm>
            <a:off x="3048000" y="1582341"/>
            <a:ext cx="7312058" cy="2031325"/>
          </a:xfrm>
          <a:prstGeom prst="rect">
            <a:avLst/>
          </a:prstGeom>
        </p:spPr>
        <p:txBody>
          <a:bodyPr wrap="square">
            <a:spAutoFit/>
          </a:bodyPr>
          <a:lstStyle/>
          <a:p>
            <a:pPr>
              <a:spcAft>
                <a:spcPts val="0"/>
              </a:spcAft>
            </a:pPr>
            <a:r>
              <a:rPr lang="en-US" sz="1400" dirty="0" smtClean="0">
                <a:latin typeface="Calibri" panose="020F0502020204030204" pitchFamily="34" charset="0"/>
                <a:ea typeface="SimSun" panose="02010600030101010101" pitchFamily="2" charset="-122"/>
              </a:rPr>
              <a:t>I'm </a:t>
            </a:r>
            <a:r>
              <a:rPr lang="en-US" sz="1400" dirty="0">
                <a:latin typeface="Calibri" panose="020F0502020204030204" pitchFamily="34" charset="0"/>
                <a:ea typeface="SimSun" panose="02010600030101010101" pitchFamily="2" charset="-122"/>
              </a:rPr>
              <a:t>working at the Huawei </a:t>
            </a:r>
            <a:r>
              <a:rPr lang="en-US" sz="1400" dirty="0" smtClean="0">
                <a:latin typeface="Calibri" panose="020F0502020204030204" pitchFamily="34" charset="0"/>
                <a:ea typeface="SimSun" panose="02010600030101010101" pitchFamily="2" charset="-122"/>
              </a:rPr>
              <a:t>Technologies India, </a:t>
            </a:r>
            <a:r>
              <a:rPr lang="en-US" sz="1400" dirty="0">
                <a:latin typeface="Calibri" panose="020F0502020204030204" pitchFamily="34" charset="0"/>
                <a:ea typeface="SimSun" panose="02010600030101010101" pitchFamily="2" charset="-122"/>
              </a:rPr>
              <a:t>on BigData </a:t>
            </a:r>
            <a:r>
              <a:rPr lang="en-US" sz="1400" dirty="0" smtClean="0">
                <a:latin typeface="Calibri" panose="020F0502020204030204" pitchFamily="34" charset="0"/>
                <a:ea typeface="SimSun" panose="02010600030101010101" pitchFamily="2" charset="-122"/>
              </a:rPr>
              <a:t>technologies. In </a:t>
            </a:r>
            <a:r>
              <a:rPr lang="en-US" sz="1400" dirty="0">
                <a:latin typeface="Calibri" panose="020F0502020204030204" pitchFamily="34" charset="0"/>
                <a:ea typeface="SimSun" panose="02010600030101010101" pitchFamily="2" charset="-122"/>
              </a:rPr>
              <a:t>the past I was head of team of SE(System Engineers) to innovate and develop features on existing </a:t>
            </a:r>
            <a:r>
              <a:rPr lang="en-US" sz="1400" dirty="0" err="1">
                <a:latin typeface="Calibri" panose="020F0502020204030204" pitchFamily="34" charset="0"/>
                <a:ea typeface="SimSun" panose="02010600030101010101" pitchFamily="2" charset="-122"/>
              </a:rPr>
              <a:t>opensource</a:t>
            </a:r>
            <a:r>
              <a:rPr lang="en-US" sz="1400" dirty="0">
                <a:latin typeface="Calibri" panose="020F0502020204030204" pitchFamily="34" charset="0"/>
                <a:ea typeface="SimSun" panose="02010600030101010101" pitchFamily="2" charset="-122"/>
              </a:rPr>
              <a:t> BigData technologies such as Hadoop, </a:t>
            </a:r>
            <a:r>
              <a:rPr lang="en-US" sz="1400" dirty="0" err="1">
                <a:latin typeface="Calibri" panose="020F0502020204030204" pitchFamily="34" charset="0"/>
                <a:ea typeface="SimSun" panose="02010600030101010101" pitchFamily="2" charset="-122"/>
              </a:rPr>
              <a:t>Hbase</a:t>
            </a:r>
            <a:r>
              <a:rPr lang="en-US" sz="1400" dirty="0">
                <a:latin typeface="Calibri" panose="020F0502020204030204" pitchFamily="34" charset="0"/>
                <a:ea typeface="SimSun" panose="02010600030101010101" pitchFamily="2" charset="-122"/>
              </a:rPr>
              <a:t>, Spark, ZK, CarbonData</a:t>
            </a:r>
            <a:r>
              <a:rPr lang="en-US" sz="1400" dirty="0" smtClean="0">
                <a:latin typeface="Calibri" panose="020F0502020204030204" pitchFamily="34" charset="0"/>
                <a:ea typeface="SimSun" panose="02010600030101010101" pitchFamily="2" charset="-122"/>
              </a:rPr>
              <a:t>.</a:t>
            </a:r>
          </a:p>
          <a:p>
            <a:pPr>
              <a:spcAft>
                <a:spcPts val="0"/>
              </a:spcAft>
            </a:pPr>
            <a:endParaRPr lang="en-US" sz="1400" dirty="0">
              <a:latin typeface="Calibri" panose="020F0502020204030204" pitchFamily="34" charset="0"/>
              <a:ea typeface="SimSun" panose="02010600030101010101" pitchFamily="2" charset="-122"/>
            </a:endParaRPr>
          </a:p>
          <a:p>
            <a:pPr>
              <a:spcAft>
                <a:spcPts val="0"/>
              </a:spcAft>
            </a:pPr>
            <a:r>
              <a:rPr lang="en-US" sz="1400" dirty="0" smtClean="0">
                <a:latin typeface="Calibri" panose="020F0502020204030204" pitchFamily="34" charset="0"/>
                <a:ea typeface="SimSun" panose="02010600030101010101" pitchFamily="2" charset="-122"/>
              </a:rPr>
              <a:t>I'm one </a:t>
            </a:r>
            <a:r>
              <a:rPr lang="en-US" sz="1400" dirty="0">
                <a:latin typeface="Calibri" panose="020F0502020204030204" pitchFamily="34" charset="0"/>
                <a:ea typeface="SimSun" panose="02010600030101010101" pitchFamily="2" charset="-122"/>
              </a:rPr>
              <a:t>of the key members in CarbonData team which developed, incubated and took it as Top Level Project in Apache. </a:t>
            </a:r>
            <a:r>
              <a:rPr lang="en-US" sz="1400" dirty="0" smtClean="0">
                <a:latin typeface="Calibri" panose="020F0502020204030204" pitchFamily="34" charset="0"/>
                <a:ea typeface="SimSun" panose="02010600030101010101" pitchFamily="2" charset="-122"/>
              </a:rPr>
              <a:t>I'm </a:t>
            </a:r>
            <a:r>
              <a:rPr lang="en-US" sz="1400" dirty="0">
                <a:latin typeface="Calibri" panose="020F0502020204030204" pitchFamily="34" charset="0"/>
                <a:ea typeface="SimSun" panose="02010600030101010101" pitchFamily="2" charset="-122"/>
              </a:rPr>
              <a:t>also a committer of Apache CarbonData. Currently </a:t>
            </a:r>
            <a:r>
              <a:rPr lang="en-US" sz="1400" dirty="0" smtClean="0">
                <a:latin typeface="Calibri" panose="020F0502020204030204" pitchFamily="34" charset="0"/>
                <a:ea typeface="SimSun" panose="02010600030101010101" pitchFamily="2" charset="-122"/>
              </a:rPr>
              <a:t>I'm </a:t>
            </a:r>
            <a:r>
              <a:rPr lang="en-US" sz="1400" dirty="0">
                <a:latin typeface="Calibri" panose="020F0502020204030204" pitchFamily="34" charset="0"/>
                <a:ea typeface="SimSun" panose="02010600030101010101" pitchFamily="2" charset="-122"/>
              </a:rPr>
              <a:t>working on openLooKeng with a vision to make it to be the best, fastest, and most reliable big data analytics engine providing unified access to all data sources and at the same time bringing native database experience to BigData. </a:t>
            </a:r>
            <a:r>
              <a:rPr lang="en-US" sz="1400" dirty="0" smtClean="0">
                <a:latin typeface="Calibri" panose="020F0502020204030204" pitchFamily="34" charset="0"/>
                <a:ea typeface="SimSun" panose="02010600030101010101" pitchFamily="2" charset="-122"/>
              </a:rPr>
              <a:t>I'm </a:t>
            </a:r>
            <a:r>
              <a:rPr lang="en-US" sz="1400" dirty="0">
                <a:latin typeface="Calibri" panose="020F0502020204030204" pitchFamily="34" charset="0"/>
                <a:ea typeface="SimSun" panose="02010600030101010101" pitchFamily="2" charset="-122"/>
              </a:rPr>
              <a:t>one of the PMCs of openLooKeng.</a:t>
            </a:r>
            <a:endParaRPr lang="en-US" sz="1400" dirty="0">
              <a:effectLst/>
              <a:latin typeface="Calibri" panose="020F0502020204030204" pitchFamily="34" charset="0"/>
              <a:ea typeface="SimSun" panose="02010600030101010101" pitchFamily="2" charset="-122"/>
            </a:endParaRPr>
          </a:p>
        </p:txBody>
      </p:sp>
      <p:sp>
        <p:nvSpPr>
          <p:cNvPr id="16" name="Rectangle 15"/>
          <p:cNvSpPr/>
          <p:nvPr/>
        </p:nvSpPr>
        <p:spPr>
          <a:xfrm>
            <a:off x="351933" y="4341885"/>
            <a:ext cx="7698557" cy="1600438"/>
          </a:xfrm>
          <a:prstGeom prst="rect">
            <a:avLst/>
          </a:prstGeom>
        </p:spPr>
        <p:txBody>
          <a:bodyPr wrap="square">
            <a:spAutoFit/>
          </a:bodyPr>
          <a:lstStyle/>
          <a:p>
            <a:pPr marL="457200">
              <a:spcAft>
                <a:spcPts val="0"/>
              </a:spcAft>
            </a:pPr>
            <a:r>
              <a:rPr lang="en-US" sz="1400" dirty="0">
                <a:latin typeface="Calibri" panose="020F0502020204030204" pitchFamily="34" charset="0"/>
                <a:ea typeface="SimSun" panose="02010600030101010101" pitchFamily="2" charset="-122"/>
              </a:rPr>
              <a:t>I’m working at the Huawei </a:t>
            </a:r>
            <a:r>
              <a:rPr lang="en-US" sz="1400" dirty="0" smtClean="0">
                <a:latin typeface="Calibri" panose="020F0502020204030204" pitchFamily="34" charset="0"/>
                <a:ea typeface="SimSun" panose="02010600030101010101" pitchFamily="2" charset="-122"/>
              </a:rPr>
              <a:t>Technologies India</a:t>
            </a:r>
            <a:r>
              <a:rPr lang="en-US" sz="1400" dirty="0">
                <a:latin typeface="Calibri" panose="020F0502020204030204" pitchFamily="34" charset="0"/>
                <a:ea typeface="SimSun" panose="02010600030101010101" pitchFamily="2" charset="-122"/>
              </a:rPr>
              <a:t> on BigData technologies. I had been involved in various engineering teams since last 14yrs focused on relational database engines for varied usages like embedded, in memory, on disk, distributed storage and processing; as part of the same have been working on </a:t>
            </a:r>
            <a:r>
              <a:rPr lang="en-US" sz="1400" dirty="0" err="1">
                <a:latin typeface="Calibri" panose="020F0502020204030204" pitchFamily="34" charset="0"/>
                <a:ea typeface="SimSun" panose="02010600030101010101" pitchFamily="2" charset="-122"/>
              </a:rPr>
              <a:t>openGauss</a:t>
            </a:r>
            <a:r>
              <a:rPr lang="en-US" sz="1400" dirty="0">
                <a:latin typeface="Calibri" panose="020F0502020204030204" pitchFamily="34" charset="0"/>
                <a:ea typeface="SimSun" panose="02010600030101010101" pitchFamily="2" charset="-122"/>
              </a:rPr>
              <a:t>, Postgres like engines so far. </a:t>
            </a:r>
            <a:endParaRPr lang="en-US" sz="1400" dirty="0" smtClean="0">
              <a:latin typeface="Calibri" panose="020F0502020204030204" pitchFamily="34" charset="0"/>
              <a:ea typeface="SimSun" panose="02010600030101010101" pitchFamily="2" charset="-122"/>
            </a:endParaRPr>
          </a:p>
          <a:p>
            <a:pPr marL="457200">
              <a:spcAft>
                <a:spcPts val="0"/>
              </a:spcAft>
            </a:pPr>
            <a:endParaRPr lang="en-US" sz="1400" dirty="0">
              <a:latin typeface="Calibri" panose="020F0502020204030204" pitchFamily="34" charset="0"/>
              <a:ea typeface="SimSun" panose="02010600030101010101" pitchFamily="2" charset="-122"/>
            </a:endParaRPr>
          </a:p>
          <a:p>
            <a:pPr marL="457200">
              <a:spcAft>
                <a:spcPts val="0"/>
              </a:spcAft>
            </a:pPr>
            <a:r>
              <a:rPr lang="en-US" sz="1400" dirty="0" smtClean="0">
                <a:latin typeface="Calibri" panose="020F0502020204030204" pitchFamily="34" charset="0"/>
                <a:ea typeface="SimSun" panose="02010600030101010101" pitchFamily="2" charset="-122"/>
              </a:rPr>
              <a:t>Since</a:t>
            </a:r>
            <a:r>
              <a:rPr lang="en-US" sz="1400" dirty="0">
                <a:latin typeface="Calibri" panose="020F0502020204030204" pitchFamily="34" charset="0"/>
                <a:ea typeface="SimSun" panose="02010600030101010101" pitchFamily="2" charset="-122"/>
              </a:rPr>
              <a:t>, last 2 years have been contributing to openLooKeng project with vision to make it as a </a:t>
            </a:r>
            <a:r>
              <a:rPr lang="en-US" sz="1400" dirty="0" err="1">
                <a:latin typeface="Calibri" panose="020F0502020204030204" pitchFamily="34" charset="0"/>
                <a:ea typeface="SimSun" panose="02010600030101010101" pitchFamily="2" charset="-122"/>
              </a:rPr>
              <a:t>goto</a:t>
            </a:r>
            <a:r>
              <a:rPr lang="en-US" sz="1400" dirty="0">
                <a:latin typeface="Calibri" panose="020F0502020204030204" pitchFamily="34" charset="0"/>
                <a:ea typeface="SimSun" panose="02010600030101010101" pitchFamily="2" charset="-122"/>
              </a:rPr>
              <a:t> solution for data virtualization, with bringing unified native database experience to BigData.</a:t>
            </a:r>
            <a:endParaRPr lang="en-US" sz="1400" dirty="0">
              <a:effectLst/>
              <a:latin typeface="Calibri" panose="020F0502020204030204" pitchFamily="34" charset="0"/>
              <a:ea typeface="SimSun" panose="02010600030101010101" pitchFamily="2" charset="-122"/>
            </a:endParaRPr>
          </a:p>
        </p:txBody>
      </p:sp>
      <p:pic>
        <p:nvPicPr>
          <p:cNvPr id="18" name="Picture 17"/>
          <p:cNvPicPr>
            <a:picLocks noChangeAspect="1"/>
          </p:cNvPicPr>
          <p:nvPr/>
        </p:nvPicPr>
        <p:blipFill>
          <a:blip r:embed="rId3"/>
          <a:stretch>
            <a:fillRect/>
          </a:stretch>
        </p:blipFill>
        <p:spPr>
          <a:xfrm>
            <a:off x="8502863" y="4185501"/>
            <a:ext cx="1438585" cy="1899255"/>
          </a:xfrm>
          <a:prstGeom prst="rect">
            <a:avLst/>
          </a:prstGeom>
        </p:spPr>
      </p:pic>
    </p:spTree>
    <p:extLst>
      <p:ext uri="{BB962C8B-B14F-4D97-AF65-F5344CB8AC3E}">
        <p14:creationId xmlns:p14="http://schemas.microsoft.com/office/powerpoint/2010/main" val="3338016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938213" y="791886"/>
            <a:ext cx="8950066" cy="480131"/>
          </a:xfrm>
        </p:spPr>
        <p:txBody>
          <a:bodyPr>
            <a:noAutofit/>
          </a:bodyPr>
          <a:lstStyle/>
          <a:p>
            <a:r>
              <a:rPr lang="en-US" altLang="zh-CN" dirty="0"/>
              <a:t>Optimization Direction of Big Data Engine Performance from </a:t>
            </a:r>
            <a:r>
              <a:rPr lang="en-US" altLang="zh-CN" dirty="0" smtClean="0"/>
              <a:t>OpenLooKeng</a:t>
            </a:r>
            <a:endParaRPr lang="en-US" altLang="zh-CN" dirty="0"/>
          </a:p>
        </p:txBody>
      </p:sp>
      <p:sp>
        <p:nvSpPr>
          <p:cNvPr id="35" name="Rounded Rectangle 15"/>
          <p:cNvSpPr/>
          <p:nvPr/>
        </p:nvSpPr>
        <p:spPr>
          <a:xfrm>
            <a:off x="948059" y="1800751"/>
            <a:ext cx="3831504" cy="2574905"/>
          </a:xfrm>
          <a:prstGeom prst="roundRect">
            <a:avLst>
              <a:gd name="adj" fmla="val 2724"/>
            </a:avLst>
          </a:prstGeom>
          <a:solidFill>
            <a:srgbClr val="30B5C5">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7" hangingPunct="0">
              <a:spcBef>
                <a:spcPct val="0"/>
              </a:spcBef>
              <a:spcAft>
                <a:spcPct val="0"/>
              </a:spcAft>
              <a:defRPr/>
            </a:pPr>
            <a:endParaRPr lang="en-CA" sz="1600" kern="0" smtClean="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38" name="Rounded Rectangle 24"/>
          <p:cNvSpPr/>
          <p:nvPr/>
        </p:nvSpPr>
        <p:spPr>
          <a:xfrm>
            <a:off x="4952006" y="2469811"/>
            <a:ext cx="1353436" cy="1040184"/>
          </a:xfrm>
          <a:prstGeom prst="roundRect">
            <a:avLst>
              <a:gd name="adj" fmla="val 7684"/>
            </a:avLst>
          </a:prstGeom>
          <a:solidFill>
            <a:srgbClr val="30B5C5"/>
          </a:solidFill>
          <a:ln w="12700" cap="flat" cmpd="sng" algn="ctr">
            <a:solidFill>
              <a:srgbClr val="30B5C5"/>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7" hangingPunct="0">
              <a:spcBef>
                <a:spcPct val="0"/>
              </a:spcBef>
              <a:spcAft>
                <a:spcPct val="0"/>
              </a:spcAft>
              <a:defRPr/>
            </a:pPr>
            <a:endParaRPr lang="en-CA" sz="1600" kern="0" smtClean="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39" name="Oval 22"/>
          <p:cNvSpPr/>
          <p:nvPr/>
        </p:nvSpPr>
        <p:spPr>
          <a:xfrm rot="19190359">
            <a:off x="1614130" y="3155142"/>
            <a:ext cx="1740430" cy="798817"/>
          </a:xfrm>
          <a:prstGeom prst="ellipse">
            <a:avLst/>
          </a:prstGeom>
          <a:solidFill>
            <a:srgbClr val="30B5C5"/>
          </a:solidFill>
          <a:ln w="12700" cap="flat" cmpd="sng" algn="ctr">
            <a:solidFill>
              <a:srgbClr val="30B5C5"/>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7" hangingPunct="0">
              <a:spcBef>
                <a:spcPct val="0"/>
              </a:spcBef>
              <a:spcAft>
                <a:spcPct val="0"/>
              </a:spcAft>
              <a:defRPr/>
            </a:pPr>
            <a:endParaRPr lang="en-CA" sz="1600" kern="0" smtClean="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40" name="Oval 77"/>
          <p:cNvSpPr/>
          <p:nvPr/>
        </p:nvSpPr>
        <p:spPr>
          <a:xfrm rot="2852166">
            <a:off x="3139442" y="3685277"/>
            <a:ext cx="692566" cy="445599"/>
          </a:xfrm>
          <a:prstGeom prst="ellipse">
            <a:avLst/>
          </a:prstGeom>
          <a:solidFill>
            <a:srgbClr val="30B5C5"/>
          </a:solidFill>
          <a:ln w="12700" cap="flat" cmpd="sng" algn="ctr">
            <a:solidFill>
              <a:srgbClr val="30B5C5"/>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7" hangingPunct="0">
              <a:spcBef>
                <a:spcPct val="0"/>
              </a:spcBef>
              <a:spcAft>
                <a:spcPct val="0"/>
              </a:spcAft>
              <a:defRPr/>
            </a:pPr>
            <a:endParaRPr lang="en-CA" sz="1600" kern="0" smtClean="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41" name="Oval 78"/>
          <p:cNvSpPr/>
          <p:nvPr/>
        </p:nvSpPr>
        <p:spPr>
          <a:xfrm rot="5400000">
            <a:off x="2437433" y="2049566"/>
            <a:ext cx="771017" cy="461696"/>
          </a:xfrm>
          <a:prstGeom prst="ellipse">
            <a:avLst/>
          </a:prstGeom>
          <a:solidFill>
            <a:srgbClr val="30B5C5"/>
          </a:solidFill>
          <a:ln w="12700" cap="flat" cmpd="sng" algn="ctr">
            <a:solidFill>
              <a:srgbClr val="30B5C5"/>
            </a:solidFill>
            <a:prstDash val="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7" hangingPunct="0">
              <a:spcBef>
                <a:spcPct val="0"/>
              </a:spcBef>
              <a:spcAft>
                <a:spcPct val="0"/>
              </a:spcAft>
              <a:defRPr/>
            </a:pPr>
            <a:endParaRPr lang="en-CA" sz="1600" kern="0" smtClean="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42" name="内容占位符 2"/>
          <p:cNvSpPr txBox="1"/>
          <p:nvPr/>
        </p:nvSpPr>
        <p:spPr>
          <a:xfrm>
            <a:off x="6477837" y="1017671"/>
            <a:ext cx="5599491" cy="5207719"/>
          </a:xfrm>
          <a:prstGeom prst="rect">
            <a:avLst/>
          </a:prstGeom>
        </p:spPr>
        <p:txBody>
          <a:bodyPr lIns="0" tIns="0" rIns="0" bIns="0"/>
          <a:lstStyle>
            <a:lvl1pPr marL="179316" marR="0" indent="-168208" algn="l" defTabSz="1187323" rtl="0" eaLnBrk="1" fontAlgn="auto" latinLnBrk="0" hangingPunct="1">
              <a:lnSpc>
                <a:spcPct val="100000"/>
              </a:lnSpc>
              <a:spcBef>
                <a:spcPct val="0"/>
              </a:spcBef>
              <a:spcAft>
                <a:spcPts val="600"/>
              </a:spcAft>
              <a:buClr>
                <a:srgbClr val="000000"/>
              </a:buClr>
              <a:buSzTx/>
              <a:buFont typeface="Arial" panose="020B0604020202020204" pitchFamily="34" charset="0"/>
              <a:buChar char="•"/>
              <a:tabLst>
                <a:tab pos="1207605" algn="ctr"/>
              </a:tabLst>
              <a:defRPr sz="1799"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ct val="0"/>
              </a:spcBef>
              <a:spcAft>
                <a:spcPts val="600"/>
              </a:spcAft>
              <a:buClr>
                <a:schemeClr val="tx1"/>
              </a:buClr>
              <a:buSzTx/>
              <a:buFont typeface=".AppleSystemUIFont"/>
              <a:buChar char="&gt;"/>
              <a:tabLst>
                <a:tab pos="1207605" algn="ctr"/>
              </a:tabLst>
              <a:defRPr sz="1599" kern="1200" baseline="0">
                <a:solidFill>
                  <a:schemeClr val="tx1"/>
                </a:solidFill>
                <a:latin typeface="Microsoft YaHei" panose="020B0503020204020204" pitchFamily="34" charset="-122"/>
                <a:ea typeface="Microsoft YaHei" panose="020B0503020204020204" pitchFamily="34" charset="-122"/>
                <a:cs typeface="+mn-cs"/>
              </a:defRPr>
            </a:lvl2pPr>
            <a:lvl3pPr marL="1098136" marR="0" indent="-168208" algn="l" defTabSz="1187323" rtl="0" eaLnBrk="1" fontAlgn="auto" latinLnBrk="0" hangingPunct="1">
              <a:lnSpc>
                <a:spcPct val="100000"/>
              </a:lnSpc>
              <a:spcBef>
                <a:spcPct val="0"/>
              </a:spcBef>
              <a:spcAft>
                <a:spcPts val="600"/>
              </a:spcAft>
              <a:buClr>
                <a:schemeClr val="tx1"/>
              </a:buClr>
              <a:buSzTx/>
              <a:buFont typeface=".AppleSystemUIFont"/>
              <a:buChar char="-"/>
              <a:tabLst>
                <a:tab pos="1207605" algn="ctr"/>
              </a:tabLst>
              <a:defRPr sz="1298" kern="1200" baseline="0">
                <a:solidFill>
                  <a:schemeClr val="tx1"/>
                </a:solidFill>
                <a:latin typeface="Microsoft YaHei" panose="020B0503020204020204" pitchFamily="34" charset="-122"/>
                <a:ea typeface="Microsoft YaHei" panose="020B0503020204020204" pitchFamily="34" charset="-122"/>
                <a:cs typeface="+mn-cs"/>
              </a:defRPr>
            </a:lvl3pPr>
            <a:lvl4pPr marL="525640" indent="-171091" algn="l" defTabSz="1187323" rtl="0" eaLnBrk="1" latinLnBrk="0" hangingPunct="1">
              <a:lnSpc>
                <a:spcPct val="90000"/>
              </a:lnSpc>
              <a:spcBef>
                <a:spcPts val="650"/>
              </a:spcBef>
              <a:buFont typeface="Arial" panose="020B0604020202020204" pitchFamily="34" charset="0"/>
              <a:buChar char="•"/>
              <a:tabLst>
                <a:tab pos="1207937" algn="ctr"/>
              </a:tabLst>
              <a:defRPr sz="1298" kern="1200" baseline="0">
                <a:solidFill>
                  <a:schemeClr val="tx1"/>
                </a:solidFill>
                <a:latin typeface="+mn-lt"/>
                <a:ea typeface="+mn-ea"/>
                <a:cs typeface="+mn-cs"/>
              </a:defRPr>
            </a:lvl4pPr>
            <a:lvl5pPr marL="525640" indent="-171091" algn="l" defTabSz="1187323" rtl="0" eaLnBrk="1" latinLnBrk="0" hangingPunct="1">
              <a:lnSpc>
                <a:spcPct val="90000"/>
              </a:lnSpc>
              <a:spcBef>
                <a:spcPts val="650"/>
              </a:spcBef>
              <a:buFont typeface="Arial" panose="020B0604020202020204" pitchFamily="34" charset="0"/>
              <a:buChar char="•"/>
              <a:tabLst>
                <a:tab pos="1207937" algn="ctr"/>
              </a:tabLst>
              <a:defRPr sz="1298" kern="1200" baseline="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a:lstStyle>
          <a:p>
            <a:pPr marL="11108" indent="0">
              <a:buFont typeface="Arial" panose="020B0604020202020204" pitchFamily="34" charset="0"/>
              <a:buNone/>
            </a:pPr>
            <a:endPar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marL="11108" indent="0">
              <a:buFont typeface="Arial" panose="020B0604020202020204" pitchFamily="34" charset="0"/>
              <a:buNone/>
            </a:pPr>
            <a:r>
              <a:rPr lang="zh-CN" altLang="en-US" sz="126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① Data loading:</a:t>
            </a:r>
            <a:endPar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lvl="1">
              <a:buClr>
                <a:prstClr val="black"/>
              </a:buClr>
              <a:buFont typeface="Wingdings" panose="05000000000000000000" pitchFamily="2" charset="2"/>
              <a:buChar char="Ø"/>
            </a:pPr>
            <a:r>
              <a:rPr lang="zh-CN" altLang="en-US" sz="144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Cooperation between storage and calculation: Lack of effective coordination between storage and calculation</a:t>
            </a:r>
            <a:endPar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marL="11108" indent="0">
              <a:buFont typeface="Arial" panose="020B0604020202020204" pitchFamily="34" charset="0"/>
              <a:buNone/>
            </a:pPr>
            <a:r>
              <a:rPr lang="zh-CN" altLang="en-US" sz="126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② Data calculation:</a:t>
            </a:r>
            <a:endPar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lvl="1">
              <a:buClr>
                <a:prstClr val="black"/>
              </a:buClr>
              <a:buFont typeface="Wingdings" panose="05000000000000000000" pitchFamily="2" charset="2"/>
              <a:buChar char="Ø"/>
            </a:pPr>
            <a:r>
              <a:rPr lang="zh-CN" altLang="en-US" sz="144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Efficient Calculation: Computational Power Consumption on Unrelated Control Flows</a:t>
            </a:r>
            <a:endPar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lvl="1">
              <a:buClr>
                <a:prstClr val="black"/>
              </a:buClr>
              <a:buFont typeface="Wingdings" panose="05000000000000000000" pitchFamily="2" charset="2"/>
              <a:buChar char="Ø"/>
            </a:pPr>
            <a:r>
              <a:rPr lang="zh-CN" altLang="en-US" sz="144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Acceleration ratio: The acceleration ratio of a large-scale cluster is less than 0.5.</a:t>
            </a:r>
          </a:p>
          <a:p>
            <a:pPr lvl="1">
              <a:buClr>
                <a:prstClr val="black"/>
              </a:buClr>
              <a:buFont typeface="Wingdings" panose="05000000000000000000" pitchFamily="2" charset="2"/>
              <a:buChar char="Ø"/>
            </a:pPr>
            <a:r>
              <a:rPr lang="en-US" altLang="zh-CN" sz="144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CPU/network: limited data processing logic cannot be fully utilized</a:t>
            </a:r>
            <a:endPar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marL="11108" indent="0">
              <a:buFont typeface="Arial" panose="020B0604020202020204" pitchFamily="34" charset="0"/>
              <a:buNone/>
            </a:pPr>
            <a:r>
              <a:rPr lang="zh-CN" altLang="en-US" sz="126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③ Data exchange:</a:t>
            </a:r>
            <a:endPar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lvl="1">
              <a:buClr>
                <a:prstClr val="black"/>
              </a:buClr>
              <a:buFont typeface="Wingdings" panose="05000000000000000000" pitchFamily="2" charset="2"/>
              <a:buChar char="Ø"/>
            </a:pPr>
            <a:r>
              <a:rPr lang="zh-CN" altLang="en-US" sz="144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Data exchange format: cannot be automatically adjusted based on network characteristics.</a:t>
            </a:r>
            <a:endPar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lvl="1">
              <a:buClr>
                <a:prstClr val="black"/>
              </a:buClr>
              <a:buFont typeface="Wingdings" panose="05000000000000000000" pitchFamily="2" charset="2"/>
              <a:buChar char="Ø"/>
            </a:pPr>
            <a:r>
              <a:rPr lang="en-US" altLang="zh-CN"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 </a:t>
            </a:r>
            <a:r>
              <a:rPr lang="zh-CN" altLang="en-US" sz="144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Serialization: Performance loss of serialization and deserialization</a:t>
            </a:r>
          </a:p>
          <a:p>
            <a:pPr lvl="1">
              <a:buClr>
                <a:prstClr val="black"/>
              </a:buClr>
              <a:buFont typeface="Wingdings" panose="05000000000000000000" pitchFamily="2" charset="2"/>
              <a:buChar char="Ø"/>
            </a:pPr>
            <a:r>
              <a:rPr lang="zh-CN" altLang="en-US" sz="18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 </a:t>
            </a:r>
            <a:r>
              <a:rPr lang="en-US" altLang="zh-CN" sz="144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Zero-Copy: data copy of memory and operating system buffers</a:t>
            </a:r>
            <a:endParaRPr lang="en-US" altLang="zh-CN" sz="1800" dirty="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43" name="Oval 1"/>
          <p:cNvSpPr/>
          <p:nvPr/>
        </p:nvSpPr>
        <p:spPr>
          <a:xfrm>
            <a:off x="2658980" y="2077899"/>
            <a:ext cx="348095" cy="353291"/>
          </a:xfrm>
          <a:prstGeom prst="ellipse">
            <a:avLst/>
          </a:prstGeom>
          <a:solidFill>
            <a:srgbClr val="FCC800"/>
          </a:solidFill>
          <a:ln w="12700" cap="flat" cmpd="sng" algn="ctr">
            <a:noFill/>
            <a:prstDash val="solid"/>
            <a:miter lim="800000"/>
          </a:ln>
          <a:effectLst>
            <a:outerShdw blurRad="50800" dist="38100" dir="2700000" algn="tl" rotWithShape="0">
              <a:prstClr val="black">
                <a:alpha val="40000"/>
              </a:prstClr>
            </a:outerShdw>
          </a:effectLst>
        </p:spPr>
        <p:txBody>
          <a:bodyPr vert="eaVert" rtlCol="0" anchor="ctr"/>
          <a:lstStyle/>
          <a:p>
            <a:pPr algn="ctr" defTabSz="914477" hangingPunct="0">
              <a:spcBef>
                <a:spcPct val="0"/>
              </a:spcBef>
              <a:spcAft>
                <a:spcPct val="0"/>
              </a:spcAft>
              <a:defRPr/>
            </a:pPr>
            <a:endParaRPr lang="en-CA" sz="1600" kern="0" smtClean="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44" name="Oval 53"/>
          <p:cNvSpPr/>
          <p:nvPr/>
        </p:nvSpPr>
        <p:spPr>
          <a:xfrm>
            <a:off x="2657375" y="3037559"/>
            <a:ext cx="348095" cy="353291"/>
          </a:xfrm>
          <a:prstGeom prst="ellipse">
            <a:avLst/>
          </a:prstGeom>
          <a:solidFill>
            <a:srgbClr val="FCC800"/>
          </a:solidFill>
          <a:ln w="12700" cap="flat" cmpd="sng" algn="ctr">
            <a:noFill/>
            <a:prstDash val="solid"/>
            <a:miter lim="800000"/>
          </a:ln>
          <a:effectLst>
            <a:outerShdw blurRad="50800" dist="38100" dir="2700000" algn="tl" rotWithShape="0">
              <a:prstClr val="black">
                <a:alpha val="40000"/>
              </a:prstClr>
            </a:outerShdw>
          </a:effectLst>
        </p:spPr>
        <p:txBody>
          <a:bodyPr vert="eaVert" rtlCol="0" anchor="ctr"/>
          <a:lstStyle/>
          <a:p>
            <a:pPr algn="ctr" defTabSz="914477" hangingPunct="0">
              <a:spcBef>
                <a:spcPct val="0"/>
              </a:spcBef>
              <a:spcAft>
                <a:spcPct val="0"/>
              </a:spcAft>
              <a:defRPr/>
            </a:pPr>
            <a:endParaRPr lang="en-CA" sz="1600" kern="0" smtClean="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45" name="Oval 55"/>
          <p:cNvSpPr/>
          <p:nvPr/>
        </p:nvSpPr>
        <p:spPr>
          <a:xfrm>
            <a:off x="1900050" y="3744624"/>
            <a:ext cx="348095" cy="353291"/>
          </a:xfrm>
          <a:prstGeom prst="ellipse">
            <a:avLst/>
          </a:prstGeom>
          <a:solidFill>
            <a:srgbClr val="FCC800"/>
          </a:solidFill>
          <a:ln w="12700" cap="flat" cmpd="sng" algn="ctr">
            <a:noFill/>
            <a:prstDash val="solid"/>
            <a:miter lim="800000"/>
          </a:ln>
          <a:effectLst>
            <a:outerShdw blurRad="50800" dist="38100" dir="2700000" algn="tl" rotWithShape="0">
              <a:prstClr val="black">
                <a:alpha val="40000"/>
              </a:prstClr>
            </a:outerShdw>
          </a:effectLst>
        </p:spPr>
        <p:txBody>
          <a:bodyPr vert="eaVert" rtlCol="0" anchor="ctr"/>
          <a:lstStyle/>
          <a:p>
            <a:pPr algn="ctr" defTabSz="914477" hangingPunct="0">
              <a:spcBef>
                <a:spcPct val="0"/>
              </a:spcBef>
              <a:spcAft>
                <a:spcPct val="0"/>
              </a:spcAft>
              <a:defRPr/>
            </a:pPr>
            <a:endParaRPr lang="en-CA" sz="1600" kern="0" smtClean="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46" name="Oval 56"/>
          <p:cNvSpPr/>
          <p:nvPr/>
        </p:nvSpPr>
        <p:spPr>
          <a:xfrm>
            <a:off x="3312788" y="3744624"/>
            <a:ext cx="348095" cy="353291"/>
          </a:xfrm>
          <a:prstGeom prst="ellipse">
            <a:avLst/>
          </a:prstGeom>
          <a:solidFill>
            <a:srgbClr val="FCC800"/>
          </a:solidFill>
          <a:ln w="12700" cap="flat" cmpd="sng" algn="ctr">
            <a:noFill/>
            <a:prstDash val="solid"/>
            <a:miter lim="800000"/>
          </a:ln>
          <a:effectLst>
            <a:outerShdw blurRad="50800" dist="38100" dir="2700000" algn="tl" rotWithShape="0">
              <a:prstClr val="black">
                <a:alpha val="40000"/>
              </a:prstClr>
            </a:outerShdw>
          </a:effectLst>
        </p:spPr>
        <p:txBody>
          <a:bodyPr vert="eaVert" rtlCol="0" anchor="ctr"/>
          <a:lstStyle/>
          <a:p>
            <a:pPr algn="ctr" defTabSz="914477" hangingPunct="0">
              <a:spcBef>
                <a:spcPct val="0"/>
              </a:spcBef>
              <a:spcAft>
                <a:spcPct val="0"/>
              </a:spcAft>
              <a:defRPr/>
            </a:pPr>
            <a:endParaRPr lang="en-CA" sz="1600" kern="0" smtClean="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cxnSp>
        <p:nvCxnSpPr>
          <p:cNvPr id="47" name="Straight Arrow Connector 3"/>
          <p:cNvCxnSpPr>
            <a:stCxn id="45" idx="7"/>
            <a:endCxn id="44" idx="3"/>
          </p:cNvCxnSpPr>
          <p:nvPr/>
        </p:nvCxnSpPr>
        <p:spPr>
          <a:xfrm flipV="1">
            <a:off x="2197168" y="3339112"/>
            <a:ext cx="511184" cy="457250"/>
          </a:xfrm>
          <a:prstGeom prst="straightConnector1">
            <a:avLst/>
          </a:prstGeom>
          <a:noFill/>
          <a:ln w="6350" cap="flat" cmpd="sng" algn="ctr">
            <a:solidFill>
              <a:srgbClr val="E9002F"/>
            </a:solidFill>
            <a:prstDash val="solid"/>
            <a:miter lim="800000"/>
            <a:tailEnd type="triangle"/>
          </a:ln>
          <a:effectLst/>
        </p:spPr>
      </p:cxnSp>
      <p:cxnSp>
        <p:nvCxnSpPr>
          <p:cNvPr id="48" name="Straight Arrow Connector 7"/>
          <p:cNvCxnSpPr>
            <a:stCxn id="46" idx="1"/>
            <a:endCxn id="44" idx="5"/>
          </p:cNvCxnSpPr>
          <p:nvPr/>
        </p:nvCxnSpPr>
        <p:spPr>
          <a:xfrm flipH="1" flipV="1">
            <a:off x="2954493" y="3339112"/>
            <a:ext cx="409272" cy="457250"/>
          </a:xfrm>
          <a:prstGeom prst="straightConnector1">
            <a:avLst/>
          </a:prstGeom>
          <a:noFill/>
          <a:ln w="6350" cap="flat" cmpd="sng" algn="ctr">
            <a:solidFill>
              <a:srgbClr val="E9002F"/>
            </a:solidFill>
            <a:prstDash val="solid"/>
            <a:miter lim="800000"/>
            <a:tailEnd type="triangle"/>
          </a:ln>
          <a:effectLst/>
        </p:spPr>
      </p:cxnSp>
      <p:cxnSp>
        <p:nvCxnSpPr>
          <p:cNvPr id="49" name="Straight Arrow Connector 13"/>
          <p:cNvCxnSpPr>
            <a:stCxn id="44" idx="0"/>
            <a:endCxn id="43" idx="4"/>
          </p:cNvCxnSpPr>
          <p:nvPr/>
        </p:nvCxnSpPr>
        <p:spPr>
          <a:xfrm flipV="1">
            <a:off x="2831423" y="2431190"/>
            <a:ext cx="1605" cy="606369"/>
          </a:xfrm>
          <a:prstGeom prst="straightConnector1">
            <a:avLst/>
          </a:prstGeom>
          <a:noFill/>
          <a:ln w="6350" cap="flat" cmpd="sng" algn="ctr">
            <a:solidFill>
              <a:srgbClr val="E9002F"/>
            </a:solidFill>
            <a:prstDash val="solid"/>
            <a:miter lim="800000"/>
            <a:tailEnd type="triangle"/>
          </a:ln>
          <a:effectLst/>
        </p:spPr>
      </p:cxnSp>
      <p:sp>
        <p:nvSpPr>
          <p:cNvPr id="50" name="TextBox 14"/>
          <p:cNvSpPr txBox="1"/>
          <p:nvPr/>
        </p:nvSpPr>
        <p:spPr>
          <a:xfrm>
            <a:off x="3852267" y="3788063"/>
            <a:ext cx="267374" cy="170859"/>
          </a:xfrm>
          <a:prstGeom prst="rect">
            <a:avLst/>
          </a:prstGeom>
          <a:noFill/>
        </p:spPr>
        <p:txBody>
          <a:bodyPr wrap="none" lIns="0" tIns="0" rIns="0" bIns="0" rtlCol="0">
            <a:spAutoFit/>
          </a:bodyPr>
          <a:lstStyle/>
          <a:p>
            <a:pP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Scan</a:t>
            </a:r>
            <a:endParaRPr kumimoji="1" lang="en-CA" sz="160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51" name="TextBox 67"/>
          <p:cNvSpPr txBox="1"/>
          <p:nvPr/>
        </p:nvSpPr>
        <p:spPr>
          <a:xfrm>
            <a:off x="1270666" y="3788063"/>
            <a:ext cx="267374" cy="170859"/>
          </a:xfrm>
          <a:prstGeom prst="rect">
            <a:avLst/>
          </a:prstGeom>
          <a:noFill/>
        </p:spPr>
        <p:txBody>
          <a:bodyPr wrap="none" lIns="0" tIns="0" rIns="0" bIns="0" rtlCol="0">
            <a:spAutoFit/>
          </a:bodyPr>
          <a:lstStyle/>
          <a:p>
            <a:pP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Scan</a:t>
            </a:r>
            <a:endParaRPr kumimoji="1" lang="en-CA" sz="160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52" name="TextBox 68"/>
          <p:cNvSpPr txBox="1"/>
          <p:nvPr/>
        </p:nvSpPr>
        <p:spPr>
          <a:xfrm>
            <a:off x="3217480" y="3047377"/>
            <a:ext cx="228829" cy="170859"/>
          </a:xfrm>
          <a:prstGeom prst="rect">
            <a:avLst/>
          </a:prstGeom>
          <a:noFill/>
        </p:spPr>
        <p:txBody>
          <a:bodyPr wrap="none" lIns="0" tIns="0" rIns="0" bIns="0" rtlCol="0">
            <a:spAutoFit/>
          </a:bodyPr>
          <a:lstStyle/>
          <a:p>
            <a:pP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Join</a:t>
            </a:r>
            <a:endParaRPr kumimoji="1" lang="en-CA" sz="160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53" name="TextBox 69"/>
          <p:cNvSpPr txBox="1"/>
          <p:nvPr/>
        </p:nvSpPr>
        <p:spPr>
          <a:xfrm>
            <a:off x="3122953" y="2104605"/>
            <a:ext cx="298808" cy="170859"/>
          </a:xfrm>
          <a:prstGeom prst="rect">
            <a:avLst/>
          </a:prstGeom>
          <a:noFill/>
        </p:spPr>
        <p:txBody>
          <a:bodyPr wrap="none" lIns="0" tIns="0" rIns="0" bIns="0" rtlCol="0">
            <a:spAutoFit/>
          </a:bodyPr>
          <a:lstStyle/>
          <a:p>
            <a:pP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Filter</a:t>
            </a:r>
            <a:endParaRPr kumimoji="1" lang="en-CA" sz="160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55" name="Rounded Rectangle 71"/>
          <p:cNvSpPr/>
          <p:nvPr/>
        </p:nvSpPr>
        <p:spPr>
          <a:xfrm>
            <a:off x="948059" y="4521742"/>
            <a:ext cx="3831504" cy="802845"/>
          </a:xfrm>
          <a:prstGeom prst="roundRect">
            <a:avLst>
              <a:gd name="adj" fmla="val 9182"/>
            </a:avLst>
          </a:prstGeom>
          <a:solidFill>
            <a:srgbClr val="30B5C5">
              <a:lumMod val="20000"/>
              <a:lumOff val="80000"/>
            </a:srgbClr>
          </a:solidFill>
          <a:ln w="12700" cap="flat" cmpd="sng" algn="ctr">
            <a:no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7" hangingPunct="0">
              <a:spcBef>
                <a:spcPct val="0"/>
              </a:spcBef>
              <a:spcAft>
                <a:spcPct val="0"/>
              </a:spcAft>
              <a:defRPr/>
            </a:pPr>
            <a:endParaRPr lang="en-CA" sz="1600" kern="0" smtClean="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58" name="TextBox 72"/>
          <p:cNvSpPr txBox="1"/>
          <p:nvPr/>
        </p:nvSpPr>
        <p:spPr>
          <a:xfrm>
            <a:off x="1095068" y="1977545"/>
            <a:ext cx="538552" cy="170859"/>
          </a:xfrm>
          <a:prstGeom prst="rect">
            <a:avLst/>
          </a:prstGeom>
          <a:noFill/>
        </p:spPr>
        <p:txBody>
          <a:bodyPr wrap="none" lIns="0" tIns="0" rIns="0" bIns="0" rtlCol="0">
            <a:spAutoFit/>
          </a:bodyPr>
          <a:lstStyle/>
          <a:p>
            <a:pPr defTabSz="914477" hangingPunct="0"/>
            <a:r>
              <a:rPr kumimoji="1" lang="en-US" sz="1120" b="1"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Compute</a:t>
            </a:r>
            <a:endParaRPr kumimoji="1" lang="en-CA" sz="1600" b="1"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59" name="TextBox 75"/>
          <p:cNvSpPr txBox="1"/>
          <p:nvPr/>
        </p:nvSpPr>
        <p:spPr>
          <a:xfrm>
            <a:off x="1095068" y="4596298"/>
            <a:ext cx="445252" cy="170859"/>
          </a:xfrm>
          <a:prstGeom prst="rect">
            <a:avLst/>
          </a:prstGeom>
          <a:noFill/>
        </p:spPr>
        <p:txBody>
          <a:bodyPr wrap="none" lIns="0" tIns="0" rIns="0" bIns="0" rtlCol="0">
            <a:spAutoFit/>
          </a:bodyPr>
          <a:lstStyle/>
          <a:p>
            <a:pPr defTabSz="914477" hangingPunct="0"/>
            <a:r>
              <a:rPr kumimoji="1" lang="en-US" sz="1120" b="1"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Storage</a:t>
            </a:r>
            <a:endParaRPr kumimoji="1" lang="en-CA" sz="1600" b="1"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60" name="TextBox 76"/>
          <p:cNvSpPr txBox="1"/>
          <p:nvPr/>
        </p:nvSpPr>
        <p:spPr>
          <a:xfrm>
            <a:off x="1293912" y="4985924"/>
            <a:ext cx="1928000" cy="170859"/>
          </a:xfrm>
          <a:prstGeom prst="rect">
            <a:avLst/>
          </a:prstGeom>
          <a:noFill/>
        </p:spPr>
        <p:txBody>
          <a:bodyPr wrap="none" lIns="0" tIns="0" rIns="0" bIns="0" rtlCol="0">
            <a:spAutoFit/>
          </a:bodyPr>
          <a:lstStyle/>
          <a:p>
            <a:pP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HDFS | Cloud Storage | S3 | Ceph</a:t>
            </a:r>
            <a:endParaRPr kumimoji="1" lang="en-CA" sz="160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61" name="TextBox 23"/>
          <p:cNvSpPr txBox="1"/>
          <p:nvPr/>
        </p:nvSpPr>
        <p:spPr>
          <a:xfrm>
            <a:off x="5375699" y="2525110"/>
            <a:ext cx="643203" cy="683435"/>
          </a:xfrm>
          <a:prstGeom prst="rect">
            <a:avLst/>
          </a:prstGeom>
          <a:noFill/>
        </p:spPr>
        <p:txBody>
          <a:bodyPr wrap="none" lIns="0" tIns="0" rIns="0" bIns="0" rtlCol="0">
            <a:spAutoFit/>
          </a:bodyPr>
          <a:lstStyle/>
          <a:p>
            <a:pPr algn="ct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Massive</a:t>
            </a:r>
          </a:p>
          <a:p>
            <a:pPr algn="ct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Partitioned</a:t>
            </a:r>
          </a:p>
          <a:p>
            <a:pPr algn="ct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Parallel</a:t>
            </a:r>
          </a:p>
          <a:p>
            <a:pPr algn="ctr" defTabSz="914477" hangingPunct="0"/>
            <a:r>
              <a:rPr kumimoji="1" lang="en-US" sz="112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Execution</a:t>
            </a:r>
            <a:endParaRPr kumimoji="1" lang="en-CA" sz="1600" kern="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cxnSp>
        <p:nvCxnSpPr>
          <p:cNvPr id="62" name="Straight Arrow Connector 28"/>
          <p:cNvCxnSpPr>
            <a:stCxn id="38" idx="1"/>
            <a:endCxn id="41" idx="7"/>
          </p:cNvCxnSpPr>
          <p:nvPr/>
        </p:nvCxnSpPr>
        <p:spPr>
          <a:xfrm flipH="1" flipV="1">
            <a:off x="2986176" y="2553010"/>
            <a:ext cx="1965830" cy="436893"/>
          </a:xfrm>
          <a:prstGeom prst="straightConnector1">
            <a:avLst/>
          </a:prstGeom>
          <a:noFill/>
          <a:ln w="6350" cap="flat" cmpd="sng" algn="ctr">
            <a:solidFill>
              <a:srgbClr val="30B5C5"/>
            </a:solidFill>
            <a:prstDash val="dash"/>
            <a:miter lim="800000"/>
            <a:tailEnd type="triangle"/>
          </a:ln>
          <a:effectLst/>
        </p:spPr>
      </p:cxnSp>
      <p:cxnSp>
        <p:nvCxnSpPr>
          <p:cNvPr id="63" name="Straight Arrow Connector 30"/>
          <p:cNvCxnSpPr>
            <a:stCxn id="38" idx="1"/>
            <a:endCxn id="39" idx="5"/>
          </p:cNvCxnSpPr>
          <p:nvPr/>
        </p:nvCxnSpPr>
        <p:spPr>
          <a:xfrm flipH="1">
            <a:off x="3136753" y="2989903"/>
            <a:ext cx="1815253" cy="383637"/>
          </a:xfrm>
          <a:prstGeom prst="straightConnector1">
            <a:avLst/>
          </a:prstGeom>
          <a:noFill/>
          <a:ln w="6350" cap="flat" cmpd="sng" algn="ctr">
            <a:solidFill>
              <a:srgbClr val="30B5C5"/>
            </a:solidFill>
            <a:prstDash val="dash"/>
            <a:miter lim="800000"/>
            <a:tailEnd type="triangle"/>
          </a:ln>
          <a:effectLst/>
        </p:spPr>
      </p:cxnSp>
      <p:cxnSp>
        <p:nvCxnSpPr>
          <p:cNvPr id="64" name="Straight Arrow Connector 32"/>
          <p:cNvCxnSpPr>
            <a:stCxn id="38" idx="1"/>
            <a:endCxn id="40" idx="0"/>
          </p:cNvCxnSpPr>
          <p:nvPr/>
        </p:nvCxnSpPr>
        <p:spPr>
          <a:xfrm flipH="1">
            <a:off x="3650085" y="2989903"/>
            <a:ext cx="1301921" cy="767756"/>
          </a:xfrm>
          <a:prstGeom prst="straightConnector1">
            <a:avLst/>
          </a:prstGeom>
          <a:noFill/>
          <a:ln w="6350" cap="flat" cmpd="sng" algn="ctr">
            <a:solidFill>
              <a:srgbClr val="30B5C5"/>
            </a:solidFill>
            <a:prstDash val="dash"/>
            <a:miter lim="800000"/>
            <a:tailEnd type="triangle"/>
          </a:ln>
          <a:effectLst/>
        </p:spPr>
      </p:cxnSp>
      <p:sp>
        <p:nvSpPr>
          <p:cNvPr id="65" name="Up-Down Arrow 33"/>
          <p:cNvSpPr/>
          <p:nvPr/>
        </p:nvSpPr>
        <p:spPr>
          <a:xfrm>
            <a:off x="2051237" y="4257966"/>
            <a:ext cx="45719" cy="381467"/>
          </a:xfrm>
          <a:prstGeom prst="upDownArrow">
            <a:avLst/>
          </a:prstGeom>
          <a:noFill/>
          <a:ln w="12700" cap="flat" cmpd="sng" algn="ctr">
            <a:solidFill>
              <a:srgbClr val="E9002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7" hangingPunct="0">
              <a:spcBef>
                <a:spcPct val="0"/>
              </a:spcBef>
              <a:spcAft>
                <a:spcPct val="0"/>
              </a:spcAft>
              <a:defRPr/>
            </a:pPr>
            <a:endParaRPr lang="en-CA" sz="1600" kern="0" smtClean="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66" name="Up-Down Arrow 88"/>
          <p:cNvSpPr/>
          <p:nvPr/>
        </p:nvSpPr>
        <p:spPr>
          <a:xfrm>
            <a:off x="3465062" y="4258457"/>
            <a:ext cx="45719" cy="381467"/>
          </a:xfrm>
          <a:prstGeom prst="upDownArrow">
            <a:avLst/>
          </a:prstGeom>
          <a:noFill/>
          <a:ln w="12700" cap="flat" cmpd="sng" algn="ctr">
            <a:solidFill>
              <a:srgbClr val="E9002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77" hangingPunct="0">
              <a:spcBef>
                <a:spcPct val="0"/>
              </a:spcBef>
              <a:spcAft>
                <a:spcPct val="0"/>
              </a:spcAft>
              <a:defRPr/>
            </a:pPr>
            <a:endParaRPr lang="en-CA" sz="1600" kern="0" smtClean="0">
              <a:solidFill>
                <a:srgbClr val="666666"/>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67" name="Rectangle 35"/>
          <p:cNvSpPr/>
          <p:nvPr/>
        </p:nvSpPr>
        <p:spPr>
          <a:xfrm>
            <a:off x="4917732" y="2471675"/>
            <a:ext cx="254572" cy="262390"/>
          </a:xfrm>
          <a:prstGeom prst="rect">
            <a:avLst/>
          </a:prstGeom>
        </p:spPr>
        <p:txBody>
          <a:bodyPr wrap="none">
            <a:spAutoFit/>
          </a:bodyPr>
          <a:lstStyle/>
          <a:p>
            <a:pPr defTabSz="914477" hangingPunct="0"/>
            <a:r>
              <a:rPr kumimoji="1" lang="zh-CN" altLang="en-US" sz="112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Arial"/>
              </a:rPr>
              <a:t>2</a:t>
            </a:r>
            <a:endParaRPr lang="en-CA" sz="1600" kern="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
        <p:nvSpPr>
          <p:cNvPr id="71" name="矩形 70"/>
          <p:cNvSpPr/>
          <p:nvPr/>
        </p:nvSpPr>
        <p:spPr>
          <a:xfrm>
            <a:off x="2521042" y="4174116"/>
            <a:ext cx="254572" cy="262390"/>
          </a:xfrm>
          <a:prstGeom prst="rect">
            <a:avLst/>
          </a:prstGeom>
        </p:spPr>
        <p:txBody>
          <a:bodyPr wrap="none">
            <a:spAutoFit/>
          </a:bodyPr>
          <a:lstStyle/>
          <a:p>
            <a:pPr defTabSz="914477" hangingPunct="0"/>
            <a:r>
              <a:rPr lang="zh-CN" altLang="en-US" sz="1120" kern="0" dirty="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sym typeface="Arial"/>
              </a:rPr>
              <a:t>1</a:t>
            </a:r>
          </a:p>
        </p:txBody>
      </p:sp>
      <p:sp>
        <p:nvSpPr>
          <p:cNvPr id="74" name="矩形 73"/>
          <p:cNvSpPr/>
          <p:nvPr/>
        </p:nvSpPr>
        <p:spPr>
          <a:xfrm>
            <a:off x="2824437" y="2552570"/>
            <a:ext cx="254572" cy="262390"/>
          </a:xfrm>
          <a:prstGeom prst="rect">
            <a:avLst/>
          </a:prstGeom>
        </p:spPr>
        <p:txBody>
          <a:bodyPr wrap="none">
            <a:spAutoFit/>
          </a:bodyPr>
          <a:lstStyle/>
          <a:p>
            <a:pPr defTabSz="914477" hangingPunct="0"/>
            <a:r>
              <a:rPr lang="zh-CN" altLang="en-US" sz="1120" kern="0" smtClean="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sym typeface="Arial"/>
              </a:rPr>
              <a:t>3</a:t>
            </a:r>
            <a:endParaRPr lang="zh-CN" altLang="en-US" sz="1600" kern="0">
              <a:solidFill>
                <a:srgbClr val="1D1D1A"/>
              </a:solidFill>
              <a:latin typeface="Huawei Sans" panose="020C0503030203020204" pitchFamily="34" charset="0"/>
              <a:ea typeface="方正兰亭黑简体" panose="02000000000000000000" pitchFamily="2" charset="-122"/>
              <a:cs typeface="Huawei Sans" panose="020C0503030203020204" pitchFamily="34" charset="0"/>
              <a:sym typeface="Arial"/>
            </a:endParaRPr>
          </a:p>
        </p:txBody>
      </p:sp>
    </p:spTree>
    <p:extLst>
      <p:ext uri="{BB962C8B-B14F-4D97-AF65-F5344CB8AC3E}">
        <p14:creationId xmlns:p14="http://schemas.microsoft.com/office/powerpoint/2010/main" val="1765759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
          <p:cNvSpPr/>
          <p:nvPr/>
        </p:nvSpPr>
        <p:spPr>
          <a:xfrm>
            <a:off x="830580" y="4378442"/>
            <a:ext cx="10566400" cy="681499"/>
          </a:xfrm>
          <a:prstGeom prst="roundRect">
            <a:avLst>
              <a:gd name="adj" fmla="val 9325"/>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12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computing</a:t>
            </a:r>
            <a:endParaRPr lang="en-US" altLang="en-US" sz="1600" dirty="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 name="副标题 1"/>
          <p:cNvSpPr>
            <a:spLocks noGrp="1"/>
          </p:cNvSpPr>
          <p:nvPr>
            <p:ph type="body" idx="1"/>
          </p:nvPr>
        </p:nvSpPr>
        <p:spPr/>
        <p:txBody>
          <a:bodyPr vert="horz" lIns="91440" tIns="45720" rIns="91440" bIns="45720" rtlCol="0" anchor="ctr" anchorCtr="0">
            <a:normAutofit fontScale="70000" lnSpcReduction="20000"/>
          </a:bodyPr>
          <a:lstStyle/>
          <a:p>
            <a:r>
              <a:rPr lang="en-US" altLang="zh-CN" dirty="0" err="1"/>
              <a:t>OmniRuntime</a:t>
            </a:r>
            <a:r>
              <a:rPr lang="en-US" altLang="zh-CN" dirty="0"/>
              <a:t>: Code once, run fast everywhere</a:t>
            </a:r>
          </a:p>
        </p:txBody>
      </p:sp>
      <p:sp>
        <p:nvSpPr>
          <p:cNvPr id="3" name="Rounded Rectangle 3"/>
          <p:cNvSpPr/>
          <p:nvPr/>
        </p:nvSpPr>
        <p:spPr>
          <a:xfrm>
            <a:off x="6404940" y="3201082"/>
            <a:ext cx="4992040" cy="955294"/>
          </a:xfrm>
          <a:prstGeom prst="roundRect">
            <a:avLst>
              <a:gd name="adj" fmla="val 10615"/>
            </a:avLst>
          </a:prstGeom>
          <a:solidFill>
            <a:srgbClr val="ED6D0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44546A"/>
                </a:solidFill>
                <a:latin typeface="Calibri" panose="020F0502020204030204" pitchFamily="34" charset="0"/>
                <a:ea typeface="方正兰亭黑简体" panose="02000000000000000000" pitchFamily="2" charset="-122"/>
                <a:cs typeface="Calibri" panose="020F0502020204030204" pitchFamily="34" charset="0"/>
              </a:rPr>
              <a:t>Common Big Data Runtime</a:t>
            </a:r>
          </a:p>
          <a:p>
            <a:pPr algn="ctr"/>
            <a:r>
              <a:rPr lang="en-US" altLang="zh-CN" b="1" dirty="0" err="1">
                <a:solidFill>
                  <a:srgbClr val="44546A"/>
                </a:solidFill>
                <a:latin typeface="Calibri" panose="020F0502020204030204" pitchFamily="34" charset="0"/>
                <a:ea typeface="方正兰亭黑简体" panose="02000000000000000000" pitchFamily="2" charset="-122"/>
                <a:cs typeface="Calibri" panose="020F0502020204030204" pitchFamily="34" charset="0"/>
              </a:rPr>
              <a:t>OmniCache</a:t>
            </a:r>
            <a:r>
              <a:rPr lang="en-US" altLang="zh-CN" b="1" dirty="0">
                <a:solidFill>
                  <a:srgbClr val="44546A"/>
                </a:solidFill>
                <a:latin typeface="Calibri" panose="020F0502020204030204" pitchFamily="34" charset="0"/>
                <a:ea typeface="方正兰亭黑简体" panose="02000000000000000000" pitchFamily="2" charset="-122"/>
                <a:cs typeface="Calibri" panose="020F0502020204030204" pitchFamily="34" charset="0"/>
              </a:rPr>
              <a:t> | </a:t>
            </a:r>
            <a:r>
              <a:rPr lang="en-US" altLang="zh-CN" b="1" dirty="0" err="1">
                <a:solidFill>
                  <a:srgbClr val="44546A"/>
                </a:solidFill>
                <a:latin typeface="Calibri" panose="020F0502020204030204" pitchFamily="34" charset="0"/>
                <a:ea typeface="方正兰亭黑简体" panose="02000000000000000000" pitchFamily="2" charset="-122"/>
                <a:cs typeface="Calibri" panose="020F0502020204030204" pitchFamily="34" charset="0"/>
              </a:rPr>
              <a:t>OmniJit</a:t>
            </a:r>
            <a:r>
              <a:rPr lang="en-US" altLang="zh-CN" b="1" dirty="0">
                <a:solidFill>
                  <a:srgbClr val="44546A"/>
                </a:solidFill>
                <a:latin typeface="Calibri" panose="020F0502020204030204" pitchFamily="34" charset="0"/>
                <a:ea typeface="方正兰亭黑简体" panose="02000000000000000000" pitchFamily="2" charset="-122"/>
                <a:cs typeface="Calibri" panose="020F0502020204030204" pitchFamily="34" charset="0"/>
              </a:rPr>
              <a:t> | </a:t>
            </a:r>
            <a:r>
              <a:rPr lang="en-US" altLang="zh-CN" b="1" dirty="0" err="1">
                <a:solidFill>
                  <a:srgbClr val="44546A"/>
                </a:solidFill>
                <a:latin typeface="Calibri" panose="020F0502020204030204" pitchFamily="34" charset="0"/>
                <a:ea typeface="方正兰亭黑简体" panose="02000000000000000000" pitchFamily="2" charset="-122"/>
                <a:cs typeface="Calibri" panose="020F0502020204030204" pitchFamily="34" charset="0"/>
              </a:rPr>
              <a:t>OmniData</a:t>
            </a:r>
            <a:endParaRPr lang="en-US" altLang="zh-CN" b="1" dirty="0">
              <a:solidFill>
                <a:srgbClr val="44546A"/>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2" name="矩形 34"/>
          <p:cNvSpPr/>
          <p:nvPr/>
        </p:nvSpPr>
        <p:spPr bwMode="auto">
          <a:xfrm>
            <a:off x="2438400" y="4606462"/>
            <a:ext cx="1083408" cy="210231"/>
          </a:xfrm>
          <a:prstGeom prst="rect">
            <a:avLst/>
          </a:prstGeom>
          <a:gradFill>
            <a:gsLst>
              <a:gs pos="0">
                <a:sysClr val="window" lastClr="FFFFFF"/>
              </a:gs>
              <a:gs pos="41000">
                <a:sysClr val="window" lastClr="FFFFFF"/>
              </a:gs>
            </a:gsLst>
            <a:lin ang="0" scaled="1"/>
          </a:gradFill>
          <a:ln w="3175" cap="flat" cmpd="sng" algn="ctr">
            <a:solidFill>
              <a:sysClr val="windowText" lastClr="000000"/>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defRPr/>
            </a:pPr>
            <a:r>
              <a:rPr lang="zh-CN" altLang="en-US" sz="1120" kern="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Kunpeng</a:t>
            </a:r>
            <a:endParaRPr lang="en-US" altLang="zh-CN" sz="1600" kern="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3" name="矩形 34"/>
          <p:cNvSpPr/>
          <p:nvPr/>
        </p:nvSpPr>
        <p:spPr bwMode="auto">
          <a:xfrm>
            <a:off x="3676750" y="4607058"/>
            <a:ext cx="1086365" cy="209635"/>
          </a:xfrm>
          <a:prstGeom prst="rect">
            <a:avLst/>
          </a:prstGeom>
          <a:gradFill>
            <a:gsLst>
              <a:gs pos="0">
                <a:sysClr val="window" lastClr="FFFFFF"/>
              </a:gs>
              <a:gs pos="41000">
                <a:sysClr val="window" lastClr="FFFFFF"/>
              </a:gs>
            </a:gsLst>
            <a:lin ang="0" scaled="1"/>
          </a:gradFill>
          <a:ln w="3175" cap="flat" cmpd="sng" algn="ctr">
            <a:solidFill>
              <a:sysClr val="windowText" lastClr="000000"/>
            </a:solid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p>
            <a:pPr algn="ctr" defTabSz="877625" eaLnBrk="0" hangingPunct="0">
              <a:defRPr/>
            </a:pPr>
            <a:r>
              <a:rPr lang="en-US" altLang="zh-CN" sz="1120" kern="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X86</a:t>
            </a:r>
          </a:p>
        </p:txBody>
      </p:sp>
      <p:sp>
        <p:nvSpPr>
          <p:cNvPr id="24" name="矩形 34"/>
          <p:cNvSpPr/>
          <p:nvPr/>
        </p:nvSpPr>
        <p:spPr bwMode="auto">
          <a:xfrm>
            <a:off x="5872263" y="4616320"/>
            <a:ext cx="1001296" cy="200373"/>
          </a:xfrm>
          <a:prstGeom prst="rect">
            <a:avLst/>
          </a:prstGeom>
          <a:gradFill>
            <a:gsLst>
              <a:gs pos="0">
                <a:sysClr val="window" lastClr="FFFFFF"/>
              </a:gs>
              <a:gs pos="41000">
                <a:sysClr val="window" lastClr="FFFFFF"/>
              </a:gs>
            </a:gsLst>
            <a:lin ang="0" scaled="1"/>
          </a:gradFill>
          <a:ln w="317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77625" eaLnBrk="0" hangingPunct="0">
              <a:defRPr/>
            </a:pPr>
            <a:r>
              <a:rPr lang="zh-CN" altLang="en-US" sz="1120" kern="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Ascend</a:t>
            </a:r>
            <a:endParaRPr lang="en-US" altLang="zh-CN" sz="1600" kern="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5" name="矩形 34"/>
          <p:cNvSpPr/>
          <p:nvPr/>
        </p:nvSpPr>
        <p:spPr bwMode="auto">
          <a:xfrm>
            <a:off x="7202421" y="4616902"/>
            <a:ext cx="1001296" cy="199791"/>
          </a:xfrm>
          <a:prstGeom prst="rect">
            <a:avLst/>
          </a:prstGeom>
          <a:gradFill>
            <a:gsLst>
              <a:gs pos="0">
                <a:sysClr val="window" lastClr="FFFFFF"/>
              </a:gs>
              <a:gs pos="41000">
                <a:sysClr val="window" lastClr="FFFFFF"/>
              </a:gs>
            </a:gsLst>
            <a:lin ang="0" scaled="1"/>
          </a:gradFill>
          <a:ln w="317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77625" eaLnBrk="0" hangingPunct="0">
              <a:defRPr/>
            </a:pPr>
            <a:r>
              <a:rPr lang="en-US" altLang="zh-CN" sz="1120" kern="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GPGPU</a:t>
            </a:r>
          </a:p>
        </p:txBody>
      </p:sp>
      <p:sp>
        <p:nvSpPr>
          <p:cNvPr id="26" name="矩形 34"/>
          <p:cNvSpPr/>
          <p:nvPr/>
        </p:nvSpPr>
        <p:spPr bwMode="auto">
          <a:xfrm>
            <a:off x="8532579" y="4616902"/>
            <a:ext cx="1001296" cy="199791"/>
          </a:xfrm>
          <a:prstGeom prst="rect">
            <a:avLst/>
          </a:prstGeom>
          <a:gradFill>
            <a:gsLst>
              <a:gs pos="0">
                <a:sysClr val="window" lastClr="FFFFFF"/>
              </a:gs>
              <a:gs pos="41000">
                <a:sysClr val="window" lastClr="FFFFFF"/>
              </a:gs>
            </a:gsLst>
            <a:lin ang="0" scaled="1"/>
          </a:gradFill>
          <a:ln w="317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77625" eaLnBrk="0" hangingPunct="0">
              <a:defRPr/>
            </a:pPr>
            <a:r>
              <a:rPr lang="en-US" altLang="zh-CN" sz="1120" kern="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FPGA</a:t>
            </a:r>
          </a:p>
        </p:txBody>
      </p:sp>
      <p:sp>
        <p:nvSpPr>
          <p:cNvPr id="27" name="圆角矩形 26"/>
          <p:cNvSpPr/>
          <p:nvPr/>
        </p:nvSpPr>
        <p:spPr bwMode="auto">
          <a:xfrm>
            <a:off x="1776385" y="4444807"/>
            <a:ext cx="3187666" cy="550482"/>
          </a:xfrm>
          <a:prstGeom prst="roundRect">
            <a:avLst>
              <a:gd name="adj" fmla="val 10934"/>
            </a:avLst>
          </a:prstGeom>
          <a:noFill/>
          <a:ln w="9525" cap="flat" cmpd="sng" algn="ctr">
            <a:solidFill>
              <a:sysClr val="window" lastClr="FFFF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eaLnBrk="0" fontAlgn="base" hangingPunct="0">
              <a:spcBef>
                <a:spcPct val="0"/>
              </a:spcBef>
              <a:spcAft>
                <a:spcPct val="0"/>
              </a:spcAft>
              <a:defRPr/>
            </a:pPr>
            <a:r>
              <a:rPr lang="zh-CN" altLang="en-US" sz="1120" kern="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General</a:t>
            </a:r>
            <a:endParaRPr lang="en-US" altLang="zh-CN" sz="1600" kern="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eaLnBrk="0" fontAlgn="base" hangingPunct="0">
              <a:spcBef>
                <a:spcPct val="0"/>
              </a:spcBef>
              <a:spcAft>
                <a:spcPct val="0"/>
              </a:spcAft>
              <a:defRPr/>
            </a:pPr>
            <a:r>
              <a:rPr lang="en-US" altLang="zh-CN" sz="1120" kern="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computing</a:t>
            </a:r>
            <a:endParaRPr lang="zh-CN" altLang="en-US" sz="1120" kern="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 name="圆角矩形 27"/>
          <p:cNvSpPr/>
          <p:nvPr/>
        </p:nvSpPr>
        <p:spPr bwMode="auto">
          <a:xfrm>
            <a:off x="5340038" y="4443681"/>
            <a:ext cx="5722585" cy="551608"/>
          </a:xfrm>
          <a:prstGeom prst="roundRect">
            <a:avLst>
              <a:gd name="adj" fmla="val 11946"/>
            </a:avLst>
          </a:prstGeom>
          <a:noFill/>
          <a:ln w="9525" cap="flat" cmpd="sng" algn="ctr">
            <a:solidFill>
              <a:sysClr val="window" lastClr="FFFFFF"/>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eaLnBrk="0" fontAlgn="base" hangingPunct="0">
              <a:spcBef>
                <a:spcPct val="0"/>
              </a:spcBef>
              <a:spcAft>
                <a:spcPct val="0"/>
              </a:spcAft>
              <a:defRPr/>
            </a:pPr>
            <a:r>
              <a:rPr lang="zh-CN" altLang="en-US" sz="1120" kern="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Heterogeneous</a:t>
            </a:r>
            <a:endParaRPr lang="en-US" altLang="zh-CN" sz="1600" kern="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eaLnBrk="0" fontAlgn="base" hangingPunct="0">
              <a:spcBef>
                <a:spcPct val="0"/>
              </a:spcBef>
              <a:spcAft>
                <a:spcPct val="0"/>
              </a:spcAft>
              <a:defRPr/>
            </a:pPr>
            <a:r>
              <a:rPr lang="en-US" altLang="zh-CN" sz="1120" kern="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computing</a:t>
            </a:r>
            <a:endParaRPr lang="zh-CN" altLang="en-US" sz="1120" kern="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 name="矩形 34"/>
          <p:cNvSpPr/>
          <p:nvPr/>
        </p:nvSpPr>
        <p:spPr bwMode="auto">
          <a:xfrm>
            <a:off x="9862736" y="4616902"/>
            <a:ext cx="1001296" cy="199791"/>
          </a:xfrm>
          <a:prstGeom prst="rect">
            <a:avLst/>
          </a:prstGeom>
          <a:solidFill>
            <a:schemeClr val="tx2"/>
          </a:solidFill>
          <a:ln w="317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77625" eaLnBrk="0" hangingPunct="0">
              <a:defRPr/>
            </a:pPr>
            <a:r>
              <a:rPr lang="en-US" altLang="zh-CN" sz="1120" kern="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DPU</a:t>
            </a:r>
          </a:p>
        </p:txBody>
      </p:sp>
      <p:sp>
        <p:nvSpPr>
          <p:cNvPr id="58" name="Rounded Rectangle 3"/>
          <p:cNvSpPr/>
          <p:nvPr/>
        </p:nvSpPr>
        <p:spPr>
          <a:xfrm>
            <a:off x="6404940" y="1705327"/>
            <a:ext cx="1146132" cy="1355201"/>
          </a:xfrm>
          <a:prstGeom prst="roundRect">
            <a:avLst>
              <a:gd name="adj" fmla="val 8689"/>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120" err="1">
                <a:solidFill>
                  <a:prstClr val="black"/>
                </a:solidFill>
                <a:latin typeface="Calibri" panose="020F0502020204030204" pitchFamily="34" charset="0"/>
                <a:ea typeface="方正兰亭黑简体" panose="02000000000000000000" pitchFamily="2" charset="-122"/>
                <a:cs typeface="Calibri" panose="020F0502020204030204" pitchFamily="34" charset="0"/>
              </a:rPr>
              <a:t>OLK</a:t>
            </a: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59" name="Rounded Rectangle 5"/>
          <p:cNvSpPr/>
          <p:nvPr/>
        </p:nvSpPr>
        <p:spPr>
          <a:xfrm>
            <a:off x="7686909" y="1705328"/>
            <a:ext cx="1146132" cy="1355200"/>
          </a:xfrm>
          <a:prstGeom prst="roundRect">
            <a:avLst>
              <a:gd name="adj" fmla="val 9188"/>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120">
                <a:solidFill>
                  <a:prstClr val="black"/>
                </a:solidFill>
                <a:latin typeface="Calibri" panose="020F0502020204030204" pitchFamily="34" charset="0"/>
                <a:ea typeface="方正兰亭黑简体" panose="02000000000000000000" pitchFamily="2" charset="-122"/>
                <a:cs typeface="Calibri" panose="020F0502020204030204" pitchFamily="34" charset="0"/>
              </a:rPr>
              <a:t>Spark</a:t>
            </a:r>
          </a:p>
        </p:txBody>
      </p:sp>
      <p:sp>
        <p:nvSpPr>
          <p:cNvPr id="60" name="Rounded Rectangle 6"/>
          <p:cNvSpPr/>
          <p:nvPr/>
        </p:nvSpPr>
        <p:spPr>
          <a:xfrm>
            <a:off x="8968878" y="1705328"/>
            <a:ext cx="1146132" cy="1355200"/>
          </a:xfrm>
          <a:prstGeom prst="roundRect">
            <a:avLst>
              <a:gd name="adj" fmla="val 10019"/>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120">
                <a:solidFill>
                  <a:prstClr val="black"/>
                </a:solidFill>
                <a:latin typeface="Calibri" panose="020F0502020204030204" pitchFamily="34" charset="0"/>
                <a:ea typeface="方正兰亭黑简体" panose="02000000000000000000" pitchFamily="2" charset="-122"/>
                <a:cs typeface="Calibri" panose="020F0502020204030204" pitchFamily="34" charset="0"/>
              </a:rPr>
              <a:t>Hive</a:t>
            </a:r>
          </a:p>
        </p:txBody>
      </p:sp>
      <p:sp>
        <p:nvSpPr>
          <p:cNvPr id="61" name="Rounded Rectangle 11"/>
          <p:cNvSpPr/>
          <p:nvPr/>
        </p:nvSpPr>
        <p:spPr>
          <a:xfrm>
            <a:off x="10250848" y="1705328"/>
            <a:ext cx="1146132" cy="1355200"/>
          </a:xfrm>
          <a:prstGeom prst="roundRect">
            <a:avLst>
              <a:gd name="adj" fmla="val 10434"/>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120" err="1">
                <a:solidFill>
                  <a:prstClr val="black"/>
                </a:solidFill>
                <a:latin typeface="Calibri" panose="020F0502020204030204" pitchFamily="34" charset="0"/>
                <a:ea typeface="方正兰亭黑简体" panose="02000000000000000000" pitchFamily="2" charset="-122"/>
                <a:cs typeface="Calibri" panose="020F0502020204030204" pitchFamily="34" charset="0"/>
              </a:rPr>
              <a:t>Flink</a:t>
            </a: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68" name="Rounded Rectangle 3"/>
          <p:cNvSpPr/>
          <p:nvPr/>
        </p:nvSpPr>
        <p:spPr>
          <a:xfrm>
            <a:off x="830580" y="1705328"/>
            <a:ext cx="955041" cy="2451048"/>
          </a:xfrm>
          <a:prstGeom prst="roundRect">
            <a:avLst>
              <a:gd name="adj" fmla="val 9325"/>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69" name="Rounded Rectangle 5"/>
          <p:cNvSpPr/>
          <p:nvPr/>
        </p:nvSpPr>
        <p:spPr>
          <a:xfrm>
            <a:off x="1942786" y="1705328"/>
            <a:ext cx="955041" cy="2451048"/>
          </a:xfrm>
          <a:prstGeom prst="roundRect">
            <a:avLst>
              <a:gd name="adj" fmla="val 10508"/>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70" name="Rounded Rectangle 6"/>
          <p:cNvSpPr/>
          <p:nvPr/>
        </p:nvSpPr>
        <p:spPr>
          <a:xfrm>
            <a:off x="3054992" y="1705328"/>
            <a:ext cx="955041" cy="2451048"/>
          </a:xfrm>
          <a:prstGeom prst="roundRect">
            <a:avLst>
              <a:gd name="adj" fmla="val 9628"/>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71" name="Rounded Rectangle 11"/>
          <p:cNvSpPr/>
          <p:nvPr/>
        </p:nvSpPr>
        <p:spPr>
          <a:xfrm>
            <a:off x="4167199" y="1705328"/>
            <a:ext cx="955041" cy="2451048"/>
          </a:xfrm>
          <a:prstGeom prst="roundRect">
            <a:avLst>
              <a:gd name="adj" fmla="val 10146"/>
            </a:avLst>
          </a:prstGeom>
          <a:solidFill>
            <a:srgbClr val="30B5C5"/>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54" name="右箭头 53"/>
          <p:cNvSpPr/>
          <p:nvPr/>
        </p:nvSpPr>
        <p:spPr>
          <a:xfrm>
            <a:off x="5545464" y="2723902"/>
            <a:ext cx="568316" cy="619662"/>
          </a:xfrm>
          <a:prstGeom prst="rightArrow">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73" name="文本框 72"/>
          <p:cNvSpPr txBox="1"/>
          <p:nvPr/>
        </p:nvSpPr>
        <p:spPr>
          <a:xfrm>
            <a:off x="2522588" y="1235006"/>
            <a:ext cx="1983941" cy="276999"/>
          </a:xfrm>
          <a:prstGeom prst="rect">
            <a:avLst/>
          </a:prstGeom>
          <a:noFill/>
        </p:spPr>
        <p:txBody>
          <a:bodyPr wrap="none" lIns="0" tIns="0" rIns="0" bIns="0" rtlCol="0">
            <a:spAutoFit/>
          </a:bodyPr>
          <a:lstStyle/>
          <a:p>
            <a:r>
              <a:rPr kumimoji="1" lang="en-US" altLang="zh-CN" dirty="0" smtClean="0">
                <a:solidFill>
                  <a:srgbClr val="000000"/>
                </a:solidFill>
                <a:latin typeface="Calibri" panose="020F0502020204030204" pitchFamily="34" charset="0"/>
                <a:ea typeface="方正兰亭黑简体" panose="02000000000000000000" pitchFamily="2" charset="-122"/>
                <a:cs typeface="Calibri" panose="020F0502020204030204" pitchFamily="34" charset="0"/>
              </a:rPr>
              <a:t>Pipeline </a:t>
            </a:r>
            <a:r>
              <a:rPr kumimoji="1" lang="zh-CN" altLang="en-US" dirty="0" smtClean="0">
                <a:solidFill>
                  <a:srgbClr val="000000"/>
                </a:solidFill>
                <a:latin typeface="Calibri" panose="020F0502020204030204" pitchFamily="34" charset="0"/>
                <a:ea typeface="方正兰亭黑简体" panose="02000000000000000000" pitchFamily="2" charset="-122"/>
                <a:cs typeface="Calibri" panose="020F0502020204030204" pitchFamily="34" charset="0"/>
              </a:rPr>
              <a:t>optimization</a:t>
            </a:r>
          </a:p>
        </p:txBody>
      </p:sp>
      <p:sp>
        <p:nvSpPr>
          <p:cNvPr id="82" name="文本框 81"/>
          <p:cNvSpPr txBox="1"/>
          <p:nvPr/>
        </p:nvSpPr>
        <p:spPr>
          <a:xfrm>
            <a:off x="7908753" y="1232124"/>
            <a:ext cx="2025683" cy="276999"/>
          </a:xfrm>
          <a:prstGeom prst="rect">
            <a:avLst/>
          </a:prstGeom>
          <a:noFill/>
        </p:spPr>
        <p:txBody>
          <a:bodyPr wrap="none" lIns="0" tIns="0" rIns="0" bIns="0" rtlCol="0">
            <a:spAutoFit/>
          </a:bodyPr>
          <a:lstStyle/>
          <a:p>
            <a:r>
              <a:rPr kumimoji="1" lang="zh-CN" altLang="en-US" smtClean="0">
                <a:solidFill>
                  <a:srgbClr val="000000"/>
                </a:solidFill>
                <a:latin typeface="Calibri" panose="020F0502020204030204" pitchFamily="34" charset="0"/>
                <a:ea typeface="方正兰亭黑简体" panose="02000000000000000000" pitchFamily="2" charset="-122"/>
                <a:cs typeface="Calibri" panose="020F0502020204030204" pitchFamily="34" charset="0"/>
              </a:rPr>
              <a:t>Unified Runtime Base</a:t>
            </a:r>
          </a:p>
        </p:txBody>
      </p:sp>
      <p:sp>
        <p:nvSpPr>
          <p:cNvPr id="16" name="矩形 15"/>
          <p:cNvSpPr/>
          <p:nvPr/>
        </p:nvSpPr>
        <p:spPr>
          <a:xfrm>
            <a:off x="869485" y="5142806"/>
            <a:ext cx="4295952" cy="738664"/>
          </a:xfrm>
          <a:prstGeom prst="rect">
            <a:avLst/>
          </a:prstGeom>
        </p:spPr>
        <p:txBody>
          <a:bodyPr wrap="square">
            <a:spAutoFit/>
          </a:bodyPr>
          <a:lstStyle/>
          <a:p>
            <a:pPr algn="ctr"/>
            <a:r>
              <a:rPr lang="zh-CN" altLang="en-US" sz="14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rPr>
              <a:t>Vertical optimization for each engine</a:t>
            </a:r>
            <a:endParaRPr lang="en-US" altLang="zh-CN" sz="1400" dirty="0" smtClean="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algn="ctr"/>
            <a:r>
              <a:rPr lang="zh-CN" altLang="en-US" sz="1400" dirty="0">
                <a:solidFill>
                  <a:prstClr val="black"/>
                </a:solidFill>
                <a:latin typeface="Calibri" panose="020F0502020204030204" pitchFamily="34" charset="0"/>
                <a:ea typeface="方正兰亭黑简体" panose="02000000000000000000" pitchFamily="2" charset="-122"/>
                <a:cs typeface="Calibri" panose="020F0502020204030204" pitchFamily="34" charset="0"/>
              </a:rPr>
              <a:t>Implement the native runtime operator.</a:t>
            </a:r>
            <a:endParaRPr lang="en-US" altLang="zh-CN" sz="1400" dirty="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a:p>
            <a:pPr algn="ctr"/>
            <a:r>
              <a:rPr lang="zh-CN" altLang="en-US" sz="1400" dirty="0">
                <a:solidFill>
                  <a:prstClr val="black"/>
                </a:solidFill>
                <a:latin typeface="Calibri" panose="020F0502020204030204" pitchFamily="34" charset="0"/>
                <a:ea typeface="方正兰亭黑简体" panose="02000000000000000000" pitchFamily="2" charset="-122"/>
                <a:cs typeface="Calibri" panose="020F0502020204030204" pitchFamily="34" charset="0"/>
              </a:rPr>
              <a:t>Use codegen to optimize operators.</a:t>
            </a:r>
          </a:p>
        </p:txBody>
      </p:sp>
      <p:sp>
        <p:nvSpPr>
          <p:cNvPr id="40" name="矩形 39"/>
          <p:cNvSpPr/>
          <p:nvPr/>
        </p:nvSpPr>
        <p:spPr>
          <a:xfrm>
            <a:off x="5709684" y="5142806"/>
            <a:ext cx="5633703" cy="523220"/>
          </a:xfrm>
          <a:prstGeom prst="rect">
            <a:avLst/>
          </a:prstGeom>
        </p:spPr>
        <p:txBody>
          <a:bodyPr wrap="square">
            <a:spAutoFit/>
          </a:bodyPr>
          <a:lstStyle/>
          <a:p>
            <a:pPr algn="ctr"/>
            <a:r>
              <a:rPr lang="zh-CN" altLang="en-US" sz="1400" dirty="0">
                <a:solidFill>
                  <a:srgbClr val="C00000"/>
                </a:solidFill>
                <a:latin typeface="Calibri" panose="020F0502020204030204" pitchFamily="34" charset="0"/>
                <a:ea typeface="方正兰亭黑简体" panose="02000000000000000000" pitchFamily="2" charset="-122"/>
                <a:cs typeface="Calibri" panose="020F0502020204030204" pitchFamily="34" charset="0"/>
              </a:rPr>
              <a:t>One base supports different engines, reducing repeated optimization </a:t>
            </a:r>
            <a:r>
              <a:rPr lang="zh-CN" altLang="en-US" sz="1400" dirty="0" smtClean="0">
                <a:solidFill>
                  <a:srgbClr val="C00000"/>
                </a:solidFill>
                <a:latin typeface="Calibri" panose="020F0502020204030204" pitchFamily="34" charset="0"/>
                <a:ea typeface="方正兰亭黑简体" panose="02000000000000000000" pitchFamily="2" charset="-122"/>
                <a:cs typeface="Calibri" panose="020F0502020204030204" pitchFamily="34" charset="0"/>
              </a:rPr>
              <a:t>work</a:t>
            </a:r>
            <a:endParaRPr lang="en-US" altLang="zh-CN" sz="1400" dirty="0" smtClean="0">
              <a:solidFill>
                <a:srgbClr val="C00000"/>
              </a:solidFill>
              <a:latin typeface="Calibri" panose="020F0502020204030204" pitchFamily="34" charset="0"/>
              <a:ea typeface="方正兰亭黑简体" panose="02000000000000000000" pitchFamily="2" charset="-122"/>
              <a:cs typeface="Calibri" panose="020F0502020204030204" pitchFamily="34" charset="0"/>
            </a:endParaRPr>
          </a:p>
          <a:p>
            <a:pPr algn="ctr"/>
            <a:r>
              <a:rPr lang="zh-CN" altLang="en-US" sz="1400" dirty="0" smtClean="0">
                <a:solidFill>
                  <a:srgbClr val="C00000"/>
                </a:solidFill>
                <a:latin typeface="Calibri" panose="020F0502020204030204" pitchFamily="34" charset="0"/>
                <a:ea typeface="方正兰亭黑简体" panose="02000000000000000000" pitchFamily="2" charset="-122"/>
                <a:cs typeface="Calibri" panose="020F0502020204030204" pitchFamily="34" charset="0"/>
              </a:rPr>
              <a:t>Fully exploit common and heterogeneous computing capabilities</a:t>
            </a:r>
            <a:endParaRPr lang="zh-CN" altLang="en-US" sz="1400" dirty="0">
              <a:solidFill>
                <a:srgbClr val="C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 name="Rounded Rectangle 3"/>
          <p:cNvSpPr/>
          <p:nvPr/>
        </p:nvSpPr>
        <p:spPr>
          <a:xfrm>
            <a:off x="4194168" y="3194457"/>
            <a:ext cx="900364" cy="833590"/>
          </a:xfrm>
          <a:prstGeom prst="roundRect">
            <a:avLst>
              <a:gd name="adj" fmla="val 11675"/>
            </a:avLst>
          </a:prstGeom>
          <a:solidFill>
            <a:srgbClr val="ED6D0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smtClean="0">
                <a:solidFill>
                  <a:srgbClr val="44546A"/>
                </a:solidFill>
                <a:latin typeface="Calibri" panose="020F0502020204030204" pitchFamily="34" charset="0"/>
                <a:ea typeface="方正兰亭黑简体" panose="02000000000000000000" pitchFamily="2" charset="-122"/>
                <a:cs typeface="Calibri" panose="020F0502020204030204" pitchFamily="34" charset="0"/>
              </a:rPr>
              <a:t>Local</a:t>
            </a:r>
          </a:p>
          <a:p>
            <a:pPr algn="ctr"/>
            <a:r>
              <a:rPr lang="en-US" altLang="zh-CN" sz="800" b="1">
                <a:solidFill>
                  <a:srgbClr val="44546A"/>
                </a:solidFill>
                <a:latin typeface="Calibri" panose="020F0502020204030204" pitchFamily="34" charset="0"/>
                <a:ea typeface="方正兰亭黑简体" panose="02000000000000000000" pitchFamily="2" charset="-122"/>
                <a:cs typeface="Calibri" panose="020F0502020204030204" pitchFamily="34" charset="0"/>
              </a:rPr>
              <a:t>optimization</a:t>
            </a:r>
            <a:endParaRPr lang="en-US" altLang="en-US" sz="800" b="1">
              <a:solidFill>
                <a:srgbClr val="44546A"/>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6" name="Rounded Rectangle 3"/>
          <p:cNvSpPr/>
          <p:nvPr/>
        </p:nvSpPr>
        <p:spPr>
          <a:xfrm>
            <a:off x="866040" y="3194457"/>
            <a:ext cx="900364" cy="833590"/>
          </a:xfrm>
          <a:prstGeom prst="roundRect">
            <a:avLst>
              <a:gd name="adj" fmla="val 11675"/>
            </a:avLst>
          </a:prstGeom>
          <a:solidFill>
            <a:srgbClr val="ED6D0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smtClean="0">
                <a:solidFill>
                  <a:srgbClr val="44546A"/>
                </a:solidFill>
                <a:latin typeface="Calibri" panose="020F0502020204030204" pitchFamily="34" charset="0"/>
                <a:ea typeface="方正兰亭黑简体" panose="02000000000000000000" pitchFamily="2" charset="-122"/>
                <a:cs typeface="Calibri" panose="020F0502020204030204" pitchFamily="34" charset="0"/>
              </a:rPr>
              <a:t>Local</a:t>
            </a:r>
          </a:p>
          <a:p>
            <a:pPr algn="ctr"/>
            <a:r>
              <a:rPr lang="en-US" altLang="zh-CN" sz="800" b="1" smtClean="0">
                <a:solidFill>
                  <a:srgbClr val="44546A"/>
                </a:solidFill>
                <a:latin typeface="Calibri" panose="020F0502020204030204" pitchFamily="34" charset="0"/>
                <a:ea typeface="方正兰亭黑简体" panose="02000000000000000000" pitchFamily="2" charset="-122"/>
                <a:cs typeface="Calibri" panose="020F0502020204030204" pitchFamily="34" charset="0"/>
              </a:rPr>
              <a:t>optimization</a:t>
            </a:r>
            <a:endParaRPr lang="en-US" altLang="en-US" sz="800" b="1">
              <a:solidFill>
                <a:srgbClr val="44546A"/>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7" name="Rounded Rectangle 3"/>
          <p:cNvSpPr/>
          <p:nvPr/>
        </p:nvSpPr>
        <p:spPr>
          <a:xfrm>
            <a:off x="1977486" y="3194457"/>
            <a:ext cx="900364" cy="833590"/>
          </a:xfrm>
          <a:prstGeom prst="roundRect">
            <a:avLst>
              <a:gd name="adj" fmla="val 11675"/>
            </a:avLst>
          </a:prstGeom>
          <a:solidFill>
            <a:srgbClr val="ED6D0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smtClean="0">
                <a:solidFill>
                  <a:srgbClr val="44546A"/>
                </a:solidFill>
                <a:latin typeface="Calibri" panose="020F0502020204030204" pitchFamily="34" charset="0"/>
                <a:ea typeface="方正兰亭黑简体" panose="02000000000000000000" pitchFamily="2" charset="-122"/>
                <a:cs typeface="Calibri" panose="020F0502020204030204" pitchFamily="34" charset="0"/>
              </a:rPr>
              <a:t>Local</a:t>
            </a:r>
          </a:p>
          <a:p>
            <a:pPr algn="ctr"/>
            <a:r>
              <a:rPr lang="en-US" altLang="zh-CN" sz="800" b="1">
                <a:solidFill>
                  <a:srgbClr val="44546A"/>
                </a:solidFill>
                <a:latin typeface="Calibri" panose="020F0502020204030204" pitchFamily="34" charset="0"/>
                <a:ea typeface="方正兰亭黑简体" panose="02000000000000000000" pitchFamily="2" charset="-122"/>
                <a:cs typeface="Calibri" panose="020F0502020204030204" pitchFamily="34" charset="0"/>
              </a:rPr>
              <a:t>optimization</a:t>
            </a:r>
            <a:endParaRPr lang="en-US" altLang="en-US" sz="800" b="1">
              <a:solidFill>
                <a:srgbClr val="44546A"/>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8" name="Rounded Rectangle 3"/>
          <p:cNvSpPr/>
          <p:nvPr/>
        </p:nvSpPr>
        <p:spPr>
          <a:xfrm>
            <a:off x="3083790" y="3194457"/>
            <a:ext cx="900364" cy="833590"/>
          </a:xfrm>
          <a:prstGeom prst="roundRect">
            <a:avLst>
              <a:gd name="adj" fmla="val 11675"/>
            </a:avLst>
          </a:prstGeom>
          <a:solidFill>
            <a:srgbClr val="ED6D0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smtClean="0">
                <a:solidFill>
                  <a:srgbClr val="44546A"/>
                </a:solidFill>
                <a:latin typeface="Calibri" panose="020F0502020204030204" pitchFamily="34" charset="0"/>
                <a:ea typeface="方正兰亭黑简体" panose="02000000000000000000" pitchFamily="2" charset="-122"/>
                <a:cs typeface="Calibri" panose="020F0502020204030204" pitchFamily="34" charset="0"/>
              </a:rPr>
              <a:t>Local</a:t>
            </a:r>
          </a:p>
          <a:p>
            <a:pPr algn="ctr"/>
            <a:r>
              <a:rPr lang="en-US" altLang="zh-CN" sz="800" b="1">
                <a:solidFill>
                  <a:srgbClr val="44546A"/>
                </a:solidFill>
                <a:latin typeface="Calibri" panose="020F0502020204030204" pitchFamily="34" charset="0"/>
                <a:ea typeface="方正兰亭黑简体" panose="02000000000000000000" pitchFamily="2" charset="-122"/>
                <a:cs typeface="Calibri" panose="020F0502020204030204" pitchFamily="34" charset="0"/>
              </a:rPr>
              <a:t>optimization</a:t>
            </a:r>
            <a:endParaRPr lang="en-US" altLang="en-US" sz="800" b="1">
              <a:solidFill>
                <a:srgbClr val="44546A"/>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4" name="矩形 3"/>
          <p:cNvSpPr/>
          <p:nvPr/>
        </p:nvSpPr>
        <p:spPr>
          <a:xfrm>
            <a:off x="1058862" y="2366983"/>
            <a:ext cx="554909" cy="262390"/>
          </a:xfrm>
          <a:prstGeom prst="rect">
            <a:avLst/>
          </a:prstGeom>
        </p:spPr>
        <p:txBody>
          <a:bodyPr wrap="none">
            <a:spAutoFit/>
          </a:bodyPr>
          <a:lstStyle/>
          <a:p>
            <a:pPr algn="ctr"/>
            <a:r>
              <a:rPr lang="en-US" altLang="zh-CN" sz="1120">
                <a:solidFill>
                  <a:prstClr val="black"/>
                </a:solidFill>
                <a:latin typeface="Calibri" panose="020F0502020204030204" pitchFamily="34" charset="0"/>
                <a:ea typeface="方正兰亭黑简体" panose="02000000000000000000" pitchFamily="2" charset="-122"/>
                <a:cs typeface="Calibri" panose="020F0502020204030204" pitchFamily="34" charset="0"/>
              </a:rPr>
              <a:t>Presto</a:t>
            </a: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5" name="矩形 4"/>
          <p:cNvSpPr/>
          <p:nvPr/>
        </p:nvSpPr>
        <p:spPr>
          <a:xfrm>
            <a:off x="2160818" y="2366983"/>
            <a:ext cx="505648" cy="262390"/>
          </a:xfrm>
          <a:prstGeom prst="rect">
            <a:avLst/>
          </a:prstGeom>
        </p:spPr>
        <p:txBody>
          <a:bodyPr wrap="none">
            <a:spAutoFit/>
          </a:bodyPr>
          <a:lstStyle/>
          <a:p>
            <a:pPr algn="ctr"/>
            <a:r>
              <a:rPr lang="en-US" altLang="zh-CN" sz="1120">
                <a:solidFill>
                  <a:prstClr val="black"/>
                </a:solidFill>
                <a:latin typeface="Calibri" panose="020F0502020204030204" pitchFamily="34" charset="0"/>
                <a:ea typeface="方正兰亭黑简体" panose="02000000000000000000" pitchFamily="2" charset="-122"/>
                <a:cs typeface="Calibri" panose="020F0502020204030204" pitchFamily="34" charset="0"/>
              </a:rPr>
              <a:t>Spark</a:t>
            </a: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6" name="矩形 5"/>
          <p:cNvSpPr/>
          <p:nvPr/>
        </p:nvSpPr>
        <p:spPr>
          <a:xfrm>
            <a:off x="3305601" y="2366983"/>
            <a:ext cx="440495" cy="262390"/>
          </a:xfrm>
          <a:prstGeom prst="rect">
            <a:avLst/>
          </a:prstGeom>
        </p:spPr>
        <p:txBody>
          <a:bodyPr wrap="none">
            <a:spAutoFit/>
          </a:bodyPr>
          <a:lstStyle/>
          <a:p>
            <a:pPr algn="ctr"/>
            <a:r>
              <a:rPr lang="en-US" altLang="zh-CN" sz="1120">
                <a:solidFill>
                  <a:prstClr val="black"/>
                </a:solidFill>
                <a:latin typeface="Calibri" panose="020F0502020204030204" pitchFamily="34" charset="0"/>
                <a:ea typeface="方正兰亭黑简体" panose="02000000000000000000" pitchFamily="2" charset="-122"/>
                <a:cs typeface="Calibri" panose="020F0502020204030204" pitchFamily="34" charset="0"/>
              </a:rPr>
              <a:t>Hive</a:t>
            </a: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7" name="矩形 6"/>
          <p:cNvSpPr/>
          <p:nvPr/>
        </p:nvSpPr>
        <p:spPr>
          <a:xfrm>
            <a:off x="4398942" y="2366983"/>
            <a:ext cx="454797" cy="262390"/>
          </a:xfrm>
          <a:prstGeom prst="rect">
            <a:avLst/>
          </a:prstGeom>
        </p:spPr>
        <p:txBody>
          <a:bodyPr wrap="none">
            <a:spAutoFit/>
          </a:bodyPr>
          <a:lstStyle/>
          <a:p>
            <a:pPr algn="ctr"/>
            <a:r>
              <a:rPr lang="en-US" altLang="zh-CN" sz="1120" err="1">
                <a:solidFill>
                  <a:prstClr val="black"/>
                </a:solidFill>
                <a:latin typeface="Calibri" panose="020F0502020204030204" pitchFamily="34" charset="0"/>
                <a:ea typeface="方正兰亭黑简体" panose="02000000000000000000" pitchFamily="2" charset="-122"/>
                <a:cs typeface="Calibri" panose="020F0502020204030204" pitchFamily="34" charset="0"/>
              </a:rPr>
              <a:t>Flink</a:t>
            </a:r>
            <a:endParaRPr lang="en-US" altLang="en-US" sz="1600">
              <a:solidFill>
                <a:prstClr val="black"/>
              </a:solidFill>
              <a:latin typeface="Calibri" panose="020F0502020204030204" pitchFamily="34" charset="0"/>
              <a:ea typeface="方正兰亭黑简体" panose="02000000000000000000" pitchFamily="2" charset="-122"/>
              <a:cs typeface="Calibri" panose="020F0502020204030204" pitchFamily="34" charset="0"/>
            </a:endParaRPr>
          </a:p>
        </p:txBody>
      </p:sp>
    </p:spTree>
    <p:extLst>
      <p:ext uri="{BB962C8B-B14F-4D97-AF65-F5344CB8AC3E}">
        <p14:creationId xmlns:p14="http://schemas.microsoft.com/office/powerpoint/2010/main" val="417160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38213" y="791886"/>
            <a:ext cx="10569022" cy="480131"/>
          </a:xfrm>
        </p:spPr>
        <p:txBody>
          <a:bodyPr/>
          <a:lstStyle/>
          <a:p>
            <a:r>
              <a:rPr lang="en-US" altLang="zh-CN" dirty="0"/>
              <a:t>OpenLooKeng: </a:t>
            </a:r>
            <a:r>
              <a:rPr lang="en-US" altLang="zh-CN" dirty="0" smtClean="0"/>
              <a:t>Enable </a:t>
            </a:r>
            <a:r>
              <a:rPr lang="en-US" altLang="zh-CN" dirty="0"/>
              <a:t>Fast Data Value </a:t>
            </a:r>
            <a:r>
              <a:rPr lang="en-US" altLang="zh-CN" dirty="0" smtClean="0"/>
              <a:t>Realization</a:t>
            </a:r>
            <a:endParaRPr lang="en-US" altLang="zh-CN" dirty="0"/>
          </a:p>
        </p:txBody>
      </p:sp>
      <p:sp>
        <p:nvSpPr>
          <p:cNvPr id="50" name="矩形 49"/>
          <p:cNvSpPr/>
          <p:nvPr/>
        </p:nvSpPr>
        <p:spPr>
          <a:xfrm>
            <a:off x="697642" y="2719289"/>
            <a:ext cx="1765419" cy="307456"/>
          </a:xfrm>
          <a:prstGeom prst="rect">
            <a:avLst/>
          </a:prstGeom>
        </p:spPr>
        <p:txBody>
          <a:bodyPr wrap="none">
            <a:spAutoFit/>
          </a:bodyPr>
          <a:lstStyle/>
          <a:p>
            <a:pPr algn="ctr" defTabSz="1217567"/>
            <a:r>
              <a:rPr lang="zh-CN" altLang="en-US" sz="1398" b="1" dirty="0">
                <a:solidFill>
                  <a:srgbClr val="FF0000"/>
                </a:solidFill>
                <a:ea typeface="微软雅黑" panose="020B0503020204020204" pitchFamily="34" charset="-122"/>
                <a:cs typeface="Calibri" panose="020F0502020204030204" pitchFamily="34" charset="0"/>
                <a:sym typeface="Calibri" panose="020F0502020204030204"/>
              </a:rPr>
              <a:t>Convergence analysis</a:t>
            </a:r>
          </a:p>
        </p:txBody>
      </p:sp>
      <p:grpSp>
        <p:nvGrpSpPr>
          <p:cNvPr id="51" name="Group 75"/>
          <p:cNvGrpSpPr/>
          <p:nvPr/>
        </p:nvGrpSpPr>
        <p:grpSpPr>
          <a:xfrm>
            <a:off x="923978" y="1413726"/>
            <a:ext cx="1197345" cy="1225727"/>
            <a:chOff x="7304399" y="3337560"/>
            <a:chExt cx="932682" cy="932682"/>
          </a:xfrm>
        </p:grpSpPr>
        <p:sp>
          <p:nvSpPr>
            <p:cNvPr id="52" name="타원 81"/>
            <p:cNvSpPr/>
            <p:nvPr/>
          </p:nvSpPr>
          <p:spPr>
            <a:xfrm>
              <a:off x="7304399" y="3337560"/>
              <a:ext cx="932682" cy="932682"/>
            </a:xfrm>
            <a:prstGeom prst="ellipse">
              <a:avLst/>
            </a:prstGeom>
            <a:solidFill>
              <a:srgbClr val="F66F6A"/>
            </a:solidFill>
            <a:ln w="19050" cap="flat" cmpd="sng" algn="ctr">
              <a:noFill/>
              <a:prstDash val="solid"/>
            </a:ln>
            <a:effectLst/>
          </p:spPr>
          <p:txBody>
            <a:bodyPr rtlCol="0" anchor="ctr"/>
            <a:lstStyle/>
            <a:p>
              <a:pPr algn="ctr" defTabSz="1217810">
                <a:defRPr/>
              </a:pPr>
              <a:endParaRPr lang="ko-KR" altLang="en-US" sz="2397" kern="0" dirty="0">
                <a:solidFill>
                  <a:prstClr val="black">
                    <a:lumMod val="75000"/>
                    <a:lumOff val="25000"/>
                  </a:prstClr>
                </a:solidFill>
                <a:cs typeface="Calibri" panose="020F0502020204030204" pitchFamily="34" charset="0"/>
                <a:sym typeface="Calibri"/>
              </a:endParaRPr>
            </a:p>
          </p:txBody>
        </p:sp>
        <p:grpSp>
          <p:nvGrpSpPr>
            <p:cNvPr id="53" name="Group 43"/>
            <p:cNvGrpSpPr/>
            <p:nvPr/>
          </p:nvGrpSpPr>
          <p:grpSpPr>
            <a:xfrm>
              <a:off x="7512494" y="3596984"/>
              <a:ext cx="516492" cy="413835"/>
              <a:chOff x="7424738" y="4462463"/>
              <a:chExt cx="766763" cy="614363"/>
            </a:xfrm>
            <a:solidFill>
              <a:sysClr val="window" lastClr="FFFFFF"/>
            </a:solidFill>
          </p:grpSpPr>
          <p:sp>
            <p:nvSpPr>
              <p:cNvPr id="54" name="Freeform 77"/>
              <p:cNvSpPr>
                <a:spLocks noEditPoints="1"/>
              </p:cNvSpPr>
              <p:nvPr/>
            </p:nvSpPr>
            <p:spPr bwMode="auto">
              <a:xfrm>
                <a:off x="7424738" y="5011738"/>
                <a:ext cx="766763" cy="65088"/>
              </a:xfrm>
              <a:custGeom>
                <a:avLst/>
                <a:gdLst>
                  <a:gd name="T0" fmla="*/ 473 w 483"/>
                  <a:gd name="T1" fmla="*/ 0 h 41"/>
                  <a:gd name="T2" fmla="*/ 455 w 483"/>
                  <a:gd name="T3" fmla="*/ 0 h 41"/>
                  <a:gd name="T4" fmla="*/ 455 w 483"/>
                  <a:gd name="T5" fmla="*/ 0 h 41"/>
                  <a:gd name="T6" fmla="*/ 454 w 483"/>
                  <a:gd name="T7" fmla="*/ 0 h 41"/>
                  <a:gd name="T8" fmla="*/ 421 w 483"/>
                  <a:gd name="T9" fmla="*/ 0 h 41"/>
                  <a:gd name="T10" fmla="*/ 421 w 483"/>
                  <a:gd name="T11" fmla="*/ 0 h 41"/>
                  <a:gd name="T12" fmla="*/ 420 w 483"/>
                  <a:gd name="T13" fmla="*/ 0 h 41"/>
                  <a:gd name="T14" fmla="*/ 73 w 483"/>
                  <a:gd name="T15" fmla="*/ 0 h 41"/>
                  <a:gd name="T16" fmla="*/ 73 w 483"/>
                  <a:gd name="T17" fmla="*/ 0 h 41"/>
                  <a:gd name="T18" fmla="*/ 70 w 483"/>
                  <a:gd name="T19" fmla="*/ 0 h 41"/>
                  <a:gd name="T20" fmla="*/ 48 w 483"/>
                  <a:gd name="T21" fmla="*/ 6 h 41"/>
                  <a:gd name="T22" fmla="*/ 48 w 483"/>
                  <a:gd name="T23" fmla="*/ 6 h 41"/>
                  <a:gd name="T24" fmla="*/ 0 w 483"/>
                  <a:gd name="T25" fmla="*/ 20 h 41"/>
                  <a:gd name="T26" fmla="*/ 24 w 483"/>
                  <a:gd name="T27" fmla="*/ 27 h 41"/>
                  <a:gd name="T28" fmla="*/ 24 w 483"/>
                  <a:gd name="T29" fmla="*/ 27 h 41"/>
                  <a:gd name="T30" fmla="*/ 24 w 483"/>
                  <a:gd name="T31" fmla="*/ 27 h 41"/>
                  <a:gd name="T32" fmla="*/ 70 w 483"/>
                  <a:gd name="T33" fmla="*/ 40 h 41"/>
                  <a:gd name="T34" fmla="*/ 70 w 483"/>
                  <a:gd name="T35" fmla="*/ 40 h 41"/>
                  <a:gd name="T36" fmla="*/ 73 w 483"/>
                  <a:gd name="T37" fmla="*/ 41 h 41"/>
                  <a:gd name="T38" fmla="*/ 419 w 483"/>
                  <a:gd name="T39" fmla="*/ 41 h 41"/>
                  <a:gd name="T40" fmla="*/ 419 w 483"/>
                  <a:gd name="T41" fmla="*/ 41 h 41"/>
                  <a:gd name="T42" fmla="*/ 421 w 483"/>
                  <a:gd name="T43" fmla="*/ 41 h 41"/>
                  <a:gd name="T44" fmla="*/ 454 w 483"/>
                  <a:gd name="T45" fmla="*/ 41 h 41"/>
                  <a:gd name="T46" fmla="*/ 454 w 483"/>
                  <a:gd name="T47" fmla="*/ 41 h 41"/>
                  <a:gd name="T48" fmla="*/ 455 w 483"/>
                  <a:gd name="T49" fmla="*/ 41 h 41"/>
                  <a:gd name="T50" fmla="*/ 473 w 483"/>
                  <a:gd name="T51" fmla="*/ 41 h 41"/>
                  <a:gd name="T52" fmla="*/ 473 w 483"/>
                  <a:gd name="T53" fmla="*/ 41 h 41"/>
                  <a:gd name="T54" fmla="*/ 476 w 483"/>
                  <a:gd name="T55" fmla="*/ 40 h 41"/>
                  <a:gd name="T56" fmla="*/ 480 w 483"/>
                  <a:gd name="T57" fmla="*/ 38 h 41"/>
                  <a:gd name="T58" fmla="*/ 482 w 483"/>
                  <a:gd name="T59" fmla="*/ 34 h 41"/>
                  <a:gd name="T60" fmla="*/ 483 w 483"/>
                  <a:gd name="T61" fmla="*/ 31 h 41"/>
                  <a:gd name="T62" fmla="*/ 483 w 483"/>
                  <a:gd name="T63" fmla="*/ 10 h 41"/>
                  <a:gd name="T64" fmla="*/ 483 w 483"/>
                  <a:gd name="T65" fmla="*/ 10 h 41"/>
                  <a:gd name="T66" fmla="*/ 482 w 483"/>
                  <a:gd name="T67" fmla="*/ 5 h 41"/>
                  <a:gd name="T68" fmla="*/ 480 w 483"/>
                  <a:gd name="T69" fmla="*/ 2 h 41"/>
                  <a:gd name="T70" fmla="*/ 476 w 483"/>
                  <a:gd name="T71" fmla="*/ 0 h 41"/>
                  <a:gd name="T72" fmla="*/ 473 w 483"/>
                  <a:gd name="T73" fmla="*/ 0 h 41"/>
                  <a:gd name="T74" fmla="*/ 473 w 483"/>
                  <a:gd name="T75" fmla="*/ 0 h 41"/>
                  <a:gd name="T76" fmla="*/ 83 w 483"/>
                  <a:gd name="T77" fmla="*/ 14 h 41"/>
                  <a:gd name="T78" fmla="*/ 415 w 483"/>
                  <a:gd name="T79" fmla="*/ 14 h 41"/>
                  <a:gd name="T80" fmla="*/ 415 w 483"/>
                  <a:gd name="T81" fmla="*/ 27 h 41"/>
                  <a:gd name="T82" fmla="*/ 83 w 483"/>
                  <a:gd name="T83" fmla="*/ 27 h 41"/>
                  <a:gd name="T84" fmla="*/ 83 w 483"/>
                  <a:gd name="T85" fmla="*/ 27 h 41"/>
                  <a:gd name="T86" fmla="*/ 83 w 483"/>
                  <a:gd name="T87" fmla="*/ 20 h 41"/>
                  <a:gd name="T88" fmla="*/ 83 w 483"/>
                  <a:gd name="T89" fmla="*/ 20 h 41"/>
                  <a:gd name="T90" fmla="*/ 83 w 483"/>
                  <a:gd name="T91" fmla="*/ 14 h 41"/>
                  <a:gd name="T92" fmla="*/ 83 w 483"/>
                  <a:gd name="T93" fmla="*/ 14 h 41"/>
                  <a:gd name="T94" fmla="*/ 429 w 483"/>
                  <a:gd name="T95" fmla="*/ 14 h 41"/>
                  <a:gd name="T96" fmla="*/ 445 w 483"/>
                  <a:gd name="T97" fmla="*/ 14 h 41"/>
                  <a:gd name="T98" fmla="*/ 445 w 483"/>
                  <a:gd name="T99" fmla="*/ 27 h 41"/>
                  <a:gd name="T100" fmla="*/ 429 w 483"/>
                  <a:gd name="T101" fmla="*/ 27 h 41"/>
                  <a:gd name="T102" fmla="*/ 429 w 483"/>
                  <a:gd name="T103" fmla="*/ 14 h 41"/>
                  <a:gd name="T104" fmla="*/ 66 w 483"/>
                  <a:gd name="T105" fmla="*/ 16 h 41"/>
                  <a:gd name="T106" fmla="*/ 66 w 483"/>
                  <a:gd name="T107" fmla="*/ 25 h 41"/>
                  <a:gd name="T108" fmla="*/ 52 w 483"/>
                  <a:gd name="T109" fmla="*/ 20 h 41"/>
                  <a:gd name="T110" fmla="*/ 66 w 483"/>
                  <a:gd name="T111" fmla="*/ 16 h 41"/>
                  <a:gd name="T112" fmla="*/ 469 w 483"/>
                  <a:gd name="T113" fmla="*/ 27 h 41"/>
                  <a:gd name="T114" fmla="*/ 460 w 483"/>
                  <a:gd name="T115" fmla="*/ 27 h 41"/>
                  <a:gd name="T116" fmla="*/ 460 w 483"/>
                  <a:gd name="T117" fmla="*/ 14 h 41"/>
                  <a:gd name="T118" fmla="*/ 469 w 483"/>
                  <a:gd name="T119" fmla="*/ 14 h 41"/>
                  <a:gd name="T120" fmla="*/ 469 w 483"/>
                  <a:gd name="T12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2" h="41">
                    <a:moveTo>
                      <a:pt x="473" y="0"/>
                    </a:moveTo>
                    <a:lnTo>
                      <a:pt x="455" y="0"/>
                    </a:lnTo>
                    <a:lnTo>
                      <a:pt x="455" y="0"/>
                    </a:lnTo>
                    <a:lnTo>
                      <a:pt x="454" y="0"/>
                    </a:lnTo>
                    <a:lnTo>
                      <a:pt x="421" y="0"/>
                    </a:lnTo>
                    <a:lnTo>
                      <a:pt x="421" y="0"/>
                    </a:lnTo>
                    <a:lnTo>
                      <a:pt x="420" y="0"/>
                    </a:lnTo>
                    <a:lnTo>
                      <a:pt x="73" y="0"/>
                    </a:lnTo>
                    <a:lnTo>
                      <a:pt x="73" y="0"/>
                    </a:lnTo>
                    <a:lnTo>
                      <a:pt x="70" y="0"/>
                    </a:lnTo>
                    <a:lnTo>
                      <a:pt x="48" y="6"/>
                    </a:lnTo>
                    <a:lnTo>
                      <a:pt x="48" y="6"/>
                    </a:lnTo>
                    <a:lnTo>
                      <a:pt x="0" y="20"/>
                    </a:lnTo>
                    <a:lnTo>
                      <a:pt x="24" y="27"/>
                    </a:lnTo>
                    <a:lnTo>
                      <a:pt x="24" y="27"/>
                    </a:lnTo>
                    <a:lnTo>
                      <a:pt x="24" y="27"/>
                    </a:lnTo>
                    <a:lnTo>
                      <a:pt x="70" y="40"/>
                    </a:lnTo>
                    <a:lnTo>
                      <a:pt x="70" y="40"/>
                    </a:lnTo>
                    <a:lnTo>
                      <a:pt x="73" y="41"/>
                    </a:lnTo>
                    <a:lnTo>
                      <a:pt x="419" y="41"/>
                    </a:lnTo>
                    <a:lnTo>
                      <a:pt x="419" y="41"/>
                    </a:lnTo>
                    <a:lnTo>
                      <a:pt x="421" y="41"/>
                    </a:lnTo>
                    <a:lnTo>
                      <a:pt x="454" y="41"/>
                    </a:lnTo>
                    <a:lnTo>
                      <a:pt x="454" y="41"/>
                    </a:lnTo>
                    <a:lnTo>
                      <a:pt x="455" y="41"/>
                    </a:lnTo>
                    <a:lnTo>
                      <a:pt x="473" y="41"/>
                    </a:lnTo>
                    <a:lnTo>
                      <a:pt x="473" y="41"/>
                    </a:lnTo>
                    <a:lnTo>
                      <a:pt x="476" y="40"/>
                    </a:lnTo>
                    <a:lnTo>
                      <a:pt x="480" y="38"/>
                    </a:lnTo>
                    <a:lnTo>
                      <a:pt x="482" y="34"/>
                    </a:lnTo>
                    <a:lnTo>
                      <a:pt x="483" y="31"/>
                    </a:lnTo>
                    <a:lnTo>
                      <a:pt x="483" y="10"/>
                    </a:lnTo>
                    <a:lnTo>
                      <a:pt x="483" y="10"/>
                    </a:lnTo>
                    <a:lnTo>
                      <a:pt x="482" y="5"/>
                    </a:lnTo>
                    <a:lnTo>
                      <a:pt x="480" y="2"/>
                    </a:lnTo>
                    <a:lnTo>
                      <a:pt x="476" y="0"/>
                    </a:lnTo>
                    <a:lnTo>
                      <a:pt x="473" y="0"/>
                    </a:lnTo>
                    <a:lnTo>
                      <a:pt x="473" y="0"/>
                    </a:lnTo>
                    <a:close/>
                    <a:moveTo>
                      <a:pt x="83" y="14"/>
                    </a:moveTo>
                    <a:lnTo>
                      <a:pt x="415" y="14"/>
                    </a:lnTo>
                    <a:lnTo>
                      <a:pt x="415" y="27"/>
                    </a:lnTo>
                    <a:lnTo>
                      <a:pt x="83" y="27"/>
                    </a:lnTo>
                    <a:lnTo>
                      <a:pt x="83" y="27"/>
                    </a:lnTo>
                    <a:lnTo>
                      <a:pt x="83" y="20"/>
                    </a:lnTo>
                    <a:lnTo>
                      <a:pt x="83" y="20"/>
                    </a:lnTo>
                    <a:lnTo>
                      <a:pt x="83" y="14"/>
                    </a:lnTo>
                    <a:lnTo>
                      <a:pt x="83" y="14"/>
                    </a:lnTo>
                    <a:close/>
                    <a:moveTo>
                      <a:pt x="429" y="14"/>
                    </a:moveTo>
                    <a:lnTo>
                      <a:pt x="445" y="14"/>
                    </a:lnTo>
                    <a:lnTo>
                      <a:pt x="445" y="27"/>
                    </a:lnTo>
                    <a:lnTo>
                      <a:pt x="429" y="27"/>
                    </a:lnTo>
                    <a:lnTo>
                      <a:pt x="429" y="14"/>
                    </a:lnTo>
                    <a:close/>
                    <a:moveTo>
                      <a:pt x="66" y="16"/>
                    </a:moveTo>
                    <a:lnTo>
                      <a:pt x="66" y="25"/>
                    </a:lnTo>
                    <a:lnTo>
                      <a:pt x="52" y="20"/>
                    </a:lnTo>
                    <a:lnTo>
                      <a:pt x="66" y="16"/>
                    </a:lnTo>
                    <a:close/>
                    <a:moveTo>
                      <a:pt x="469" y="27"/>
                    </a:moveTo>
                    <a:lnTo>
                      <a:pt x="460" y="27"/>
                    </a:lnTo>
                    <a:lnTo>
                      <a:pt x="460" y="14"/>
                    </a:lnTo>
                    <a:lnTo>
                      <a:pt x="469" y="14"/>
                    </a:lnTo>
                    <a:lnTo>
                      <a:pt x="469"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55" name="Freeform 78"/>
              <p:cNvSpPr>
                <a:spLocks noEditPoints="1"/>
              </p:cNvSpPr>
              <p:nvPr/>
            </p:nvSpPr>
            <p:spPr bwMode="auto">
              <a:xfrm>
                <a:off x="7431088" y="4462463"/>
                <a:ext cx="760413" cy="484188"/>
              </a:xfrm>
              <a:custGeom>
                <a:avLst/>
                <a:gdLst>
                  <a:gd name="T0" fmla="*/ 0 w 479"/>
                  <a:gd name="T1" fmla="*/ 0 h 305"/>
                  <a:gd name="T2" fmla="*/ 0 w 479"/>
                  <a:gd name="T3" fmla="*/ 60 h 305"/>
                  <a:gd name="T4" fmla="*/ 0 w 479"/>
                  <a:gd name="T5" fmla="*/ 305 h 305"/>
                  <a:gd name="T6" fmla="*/ 479 w 479"/>
                  <a:gd name="T7" fmla="*/ 305 h 305"/>
                  <a:gd name="T8" fmla="*/ 479 w 479"/>
                  <a:gd name="T9" fmla="*/ 60 h 305"/>
                  <a:gd name="T10" fmla="*/ 479 w 479"/>
                  <a:gd name="T11" fmla="*/ 0 h 305"/>
                  <a:gd name="T12" fmla="*/ 0 w 479"/>
                  <a:gd name="T13" fmla="*/ 0 h 305"/>
                  <a:gd name="T14" fmla="*/ 14 w 479"/>
                  <a:gd name="T15" fmla="*/ 14 h 305"/>
                  <a:gd name="T16" fmla="*/ 465 w 479"/>
                  <a:gd name="T17" fmla="*/ 14 h 305"/>
                  <a:gd name="T18" fmla="*/ 465 w 479"/>
                  <a:gd name="T19" fmla="*/ 46 h 305"/>
                  <a:gd name="T20" fmla="*/ 14 w 479"/>
                  <a:gd name="T21" fmla="*/ 46 h 305"/>
                  <a:gd name="T22" fmla="*/ 14 w 479"/>
                  <a:gd name="T23" fmla="*/ 14 h 305"/>
                  <a:gd name="T24" fmla="*/ 465 w 479"/>
                  <a:gd name="T25" fmla="*/ 291 h 305"/>
                  <a:gd name="T26" fmla="*/ 14 w 479"/>
                  <a:gd name="T27" fmla="*/ 291 h 305"/>
                  <a:gd name="T28" fmla="*/ 14 w 479"/>
                  <a:gd name="T29" fmla="*/ 60 h 305"/>
                  <a:gd name="T30" fmla="*/ 465 w 479"/>
                  <a:gd name="T31" fmla="*/ 60 h 305"/>
                  <a:gd name="T32" fmla="*/ 465 w 479"/>
                  <a:gd name="T33"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305">
                    <a:moveTo>
                      <a:pt x="0" y="0"/>
                    </a:moveTo>
                    <a:lnTo>
                      <a:pt x="0" y="60"/>
                    </a:lnTo>
                    <a:lnTo>
                      <a:pt x="0" y="305"/>
                    </a:lnTo>
                    <a:lnTo>
                      <a:pt x="479" y="305"/>
                    </a:lnTo>
                    <a:lnTo>
                      <a:pt x="479" y="60"/>
                    </a:lnTo>
                    <a:lnTo>
                      <a:pt x="479" y="0"/>
                    </a:lnTo>
                    <a:lnTo>
                      <a:pt x="0" y="0"/>
                    </a:lnTo>
                    <a:close/>
                    <a:moveTo>
                      <a:pt x="14" y="14"/>
                    </a:moveTo>
                    <a:lnTo>
                      <a:pt x="465" y="14"/>
                    </a:lnTo>
                    <a:lnTo>
                      <a:pt x="465" y="46"/>
                    </a:lnTo>
                    <a:lnTo>
                      <a:pt x="14" y="46"/>
                    </a:lnTo>
                    <a:lnTo>
                      <a:pt x="14" y="14"/>
                    </a:lnTo>
                    <a:close/>
                    <a:moveTo>
                      <a:pt x="465" y="291"/>
                    </a:moveTo>
                    <a:lnTo>
                      <a:pt x="14" y="291"/>
                    </a:lnTo>
                    <a:lnTo>
                      <a:pt x="14" y="60"/>
                    </a:lnTo>
                    <a:lnTo>
                      <a:pt x="465" y="60"/>
                    </a:lnTo>
                    <a:lnTo>
                      <a:pt x="465"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56" name="Rectangle 79"/>
              <p:cNvSpPr>
                <a:spLocks noChangeArrowheads="1"/>
              </p:cNvSpPr>
              <p:nvPr/>
            </p:nvSpPr>
            <p:spPr bwMode="auto">
              <a:xfrm>
                <a:off x="7467600" y="4497388"/>
                <a:ext cx="30163"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57" name="Rectangle 80"/>
              <p:cNvSpPr>
                <a:spLocks noChangeArrowheads="1"/>
              </p:cNvSpPr>
              <p:nvPr/>
            </p:nvSpPr>
            <p:spPr bwMode="auto">
              <a:xfrm>
                <a:off x="7510463" y="4497388"/>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58" name="Rectangle 81"/>
              <p:cNvSpPr>
                <a:spLocks noChangeArrowheads="1"/>
              </p:cNvSpPr>
              <p:nvPr/>
            </p:nvSpPr>
            <p:spPr bwMode="auto">
              <a:xfrm>
                <a:off x="7551738" y="4497388"/>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59" name="Freeform 82"/>
              <p:cNvSpPr>
                <a:spLocks noEditPoints="1"/>
              </p:cNvSpPr>
              <p:nvPr/>
            </p:nvSpPr>
            <p:spPr bwMode="auto">
              <a:xfrm>
                <a:off x="7524750" y="4603750"/>
                <a:ext cx="134938" cy="169863"/>
              </a:xfrm>
              <a:custGeom>
                <a:avLst/>
                <a:gdLst>
                  <a:gd name="T0" fmla="*/ 22 w 85"/>
                  <a:gd name="T1" fmla="*/ 80 h 107"/>
                  <a:gd name="T2" fmla="*/ 62 w 85"/>
                  <a:gd name="T3" fmla="*/ 80 h 107"/>
                  <a:gd name="T4" fmla="*/ 71 w 85"/>
                  <a:gd name="T5" fmla="*/ 107 h 107"/>
                  <a:gd name="T6" fmla="*/ 85 w 85"/>
                  <a:gd name="T7" fmla="*/ 102 h 107"/>
                  <a:gd name="T8" fmla="*/ 49 w 85"/>
                  <a:gd name="T9" fmla="*/ 0 h 107"/>
                  <a:gd name="T10" fmla="*/ 35 w 85"/>
                  <a:gd name="T11" fmla="*/ 0 h 107"/>
                  <a:gd name="T12" fmla="*/ 0 w 85"/>
                  <a:gd name="T13" fmla="*/ 102 h 107"/>
                  <a:gd name="T14" fmla="*/ 14 w 85"/>
                  <a:gd name="T15" fmla="*/ 107 h 107"/>
                  <a:gd name="T16" fmla="*/ 22 w 85"/>
                  <a:gd name="T17" fmla="*/ 80 h 107"/>
                  <a:gd name="T18" fmla="*/ 43 w 85"/>
                  <a:gd name="T19" fmla="*/ 24 h 107"/>
                  <a:gd name="T20" fmla="*/ 57 w 85"/>
                  <a:gd name="T21" fmla="*/ 66 h 107"/>
                  <a:gd name="T22" fmla="*/ 28 w 85"/>
                  <a:gd name="T23" fmla="*/ 66 h 107"/>
                  <a:gd name="T24" fmla="*/ 43 w 85"/>
                  <a:gd name="T25" fmla="*/ 2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07">
                    <a:moveTo>
                      <a:pt x="22" y="80"/>
                    </a:moveTo>
                    <a:lnTo>
                      <a:pt x="62" y="80"/>
                    </a:lnTo>
                    <a:lnTo>
                      <a:pt x="71" y="107"/>
                    </a:lnTo>
                    <a:lnTo>
                      <a:pt x="85" y="102"/>
                    </a:lnTo>
                    <a:lnTo>
                      <a:pt x="49" y="0"/>
                    </a:lnTo>
                    <a:lnTo>
                      <a:pt x="35" y="0"/>
                    </a:lnTo>
                    <a:lnTo>
                      <a:pt x="0" y="102"/>
                    </a:lnTo>
                    <a:lnTo>
                      <a:pt x="14" y="107"/>
                    </a:lnTo>
                    <a:lnTo>
                      <a:pt x="22" y="80"/>
                    </a:lnTo>
                    <a:close/>
                    <a:moveTo>
                      <a:pt x="43" y="24"/>
                    </a:moveTo>
                    <a:lnTo>
                      <a:pt x="57" y="66"/>
                    </a:lnTo>
                    <a:lnTo>
                      <a:pt x="28" y="66"/>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60" name="Rectangle 83"/>
              <p:cNvSpPr>
                <a:spLocks noChangeArrowheads="1"/>
              </p:cNvSpPr>
              <p:nvPr/>
            </p:nvSpPr>
            <p:spPr bwMode="auto">
              <a:xfrm>
                <a:off x="7685088" y="4603750"/>
                <a:ext cx="3825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61" name="Rectangle 84"/>
              <p:cNvSpPr>
                <a:spLocks noChangeArrowheads="1"/>
              </p:cNvSpPr>
              <p:nvPr/>
            </p:nvSpPr>
            <p:spPr bwMode="auto">
              <a:xfrm>
                <a:off x="7685088" y="4652963"/>
                <a:ext cx="3825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62" name="Rectangle 85"/>
              <p:cNvSpPr>
                <a:spLocks noChangeArrowheads="1"/>
              </p:cNvSpPr>
              <p:nvPr/>
            </p:nvSpPr>
            <p:spPr bwMode="auto">
              <a:xfrm>
                <a:off x="7685088" y="4702175"/>
                <a:ext cx="3825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63" name="Rectangle 86"/>
              <p:cNvSpPr>
                <a:spLocks noChangeArrowheads="1"/>
              </p:cNvSpPr>
              <p:nvPr/>
            </p:nvSpPr>
            <p:spPr bwMode="auto">
              <a:xfrm>
                <a:off x="7685088" y="4752975"/>
                <a:ext cx="3825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64" name="Rectangle 87"/>
              <p:cNvSpPr>
                <a:spLocks noChangeArrowheads="1"/>
              </p:cNvSpPr>
              <p:nvPr/>
            </p:nvSpPr>
            <p:spPr bwMode="auto">
              <a:xfrm>
                <a:off x="7518400" y="4800600"/>
                <a:ext cx="5492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65" name="Rectangle 88"/>
              <p:cNvSpPr>
                <a:spLocks noChangeArrowheads="1"/>
              </p:cNvSpPr>
              <p:nvPr/>
            </p:nvSpPr>
            <p:spPr bwMode="auto">
              <a:xfrm>
                <a:off x="7518400" y="4849813"/>
                <a:ext cx="54927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grpSp>
      </p:grpSp>
      <p:sp>
        <p:nvSpPr>
          <p:cNvPr id="66" name="矩形 65"/>
          <p:cNvSpPr/>
          <p:nvPr/>
        </p:nvSpPr>
        <p:spPr>
          <a:xfrm>
            <a:off x="442988" y="3054975"/>
            <a:ext cx="2648547" cy="2814192"/>
          </a:xfrm>
          <a:prstGeom prst="rect">
            <a:avLst/>
          </a:prstGeom>
          <a:solidFill>
            <a:schemeClr val="accent6">
              <a:lumMod val="20000"/>
              <a:lumOff val="80000"/>
            </a:schemeClr>
          </a:solidFill>
          <a:ln>
            <a:noFill/>
          </a:ln>
        </p:spPr>
        <p:txBody>
          <a:bodyPr wrap="square">
            <a:noAutofit/>
          </a:bodyPr>
          <a:lstStyle/>
          <a:p>
            <a:pPr marL="171244" indent="-171244" defTabSz="1217810">
              <a:spcBef>
                <a:spcPct val="0"/>
              </a:spcBef>
              <a:spcAft>
                <a:spcPct val="0"/>
              </a:spcAft>
              <a:buFont typeface="Arial" panose="020B0604020202020204" pitchFamily="34" charset="0"/>
              <a:buChar char="•"/>
              <a:defRPr/>
            </a:pPr>
            <a:r>
              <a:rPr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Cross-source heterogeneous data: Supports association analysis of heterogeneous data from multiple sources in a data lake, significantly improving query efficiency.</a:t>
            </a:r>
            <a:endParaRPr lang="en-US" altLang="zh-CN" sz="1200" kern="0" dirty="0">
              <a:solidFill>
                <a:srgbClr val="1D1D1A"/>
              </a:solidFill>
              <a:ea typeface="微软雅黑" panose="020B0503020204020204" pitchFamily="34" charset="-122"/>
              <a:cs typeface="Calibri" panose="020F0502020204030204" pitchFamily="34" charset="0"/>
              <a:sym typeface="Calibri"/>
            </a:endParaRPr>
          </a:p>
          <a:p>
            <a:pPr marL="171381" indent="-171381" defTabSz="1217810">
              <a:spcBef>
                <a:spcPct val="0"/>
              </a:spcBef>
              <a:spcAft>
                <a:spcPct val="0"/>
              </a:spcAft>
              <a:buFont typeface="Arial" panose="020B0604020202020204" pitchFamily="34" charset="0"/>
              <a:buChar char="•"/>
              <a:defRPr/>
            </a:pPr>
            <a:r>
              <a:rPr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Cross-domain: Supports cross-DC collaborative analysis, simplifying development and improving data access efficiency.</a:t>
            </a:r>
            <a:endParaRPr lang="en-US" altLang="zh-CN" sz="1200" kern="0" dirty="0">
              <a:solidFill>
                <a:prstClr val="black">
                  <a:lumMod val="75000"/>
                  <a:lumOff val="25000"/>
                </a:prstClr>
              </a:solidFill>
              <a:ea typeface="微软雅黑" panose="020B0503020204020204" pitchFamily="34" charset="-122"/>
              <a:cs typeface="Calibri" panose="020F0502020204030204" pitchFamily="34" charset="0"/>
              <a:sym typeface="Calibri"/>
            </a:endParaRPr>
          </a:p>
          <a:p>
            <a:pPr marL="171381" indent="-171381" defTabSz="1217810">
              <a:spcBef>
                <a:spcPct val="0"/>
              </a:spcBef>
              <a:spcAft>
                <a:spcPct val="0"/>
              </a:spcAft>
              <a:buFont typeface="Arial" panose="020B0604020202020204" pitchFamily="34" charset="0"/>
              <a:buChar char="•"/>
              <a:defRPr/>
            </a:pPr>
            <a:r>
              <a:rPr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One piece of data: Data migration is not required, eliminating data silos and redundancy, and reducing costs.</a:t>
            </a:r>
            <a:endParaRPr lang="en-US" altLang="zh-CN" sz="1200" i="1" kern="0" dirty="0">
              <a:solidFill>
                <a:srgbClr val="1D1D1A"/>
              </a:solidFill>
              <a:ea typeface="微软雅黑" panose="020B0503020204020204" pitchFamily="34" charset="-122"/>
              <a:cs typeface="Calibri" panose="020F0502020204030204" pitchFamily="34" charset="0"/>
              <a:sym typeface="Calibri"/>
            </a:endParaRPr>
          </a:p>
        </p:txBody>
      </p:sp>
      <p:sp>
        <p:nvSpPr>
          <p:cNvPr id="67" name="矩形 66"/>
          <p:cNvSpPr/>
          <p:nvPr/>
        </p:nvSpPr>
        <p:spPr>
          <a:xfrm>
            <a:off x="4001986" y="2715401"/>
            <a:ext cx="1522083" cy="307456"/>
          </a:xfrm>
          <a:prstGeom prst="rect">
            <a:avLst/>
          </a:prstGeom>
        </p:spPr>
        <p:txBody>
          <a:bodyPr wrap="none">
            <a:spAutoFit/>
          </a:bodyPr>
          <a:lstStyle/>
          <a:p>
            <a:pPr defTabSz="913381"/>
            <a:r>
              <a:rPr lang="zh-CN" altLang="en-US" sz="1398" b="1">
                <a:solidFill>
                  <a:srgbClr val="FF0000"/>
                </a:solidFill>
                <a:ea typeface="微软雅黑" panose="020B0503020204020204" pitchFamily="34" charset="-122"/>
                <a:cs typeface="Calibri" panose="020F0502020204030204" pitchFamily="34" charset="0"/>
                <a:sym typeface="Calibri" panose="020F0502020204030204"/>
              </a:rPr>
              <a:t>High performance</a:t>
            </a:r>
          </a:p>
        </p:txBody>
      </p:sp>
      <p:grpSp>
        <p:nvGrpSpPr>
          <p:cNvPr id="68" name="Group 74"/>
          <p:cNvGrpSpPr/>
          <p:nvPr/>
        </p:nvGrpSpPr>
        <p:grpSpPr>
          <a:xfrm>
            <a:off x="3833747" y="1378173"/>
            <a:ext cx="1197345" cy="1225727"/>
            <a:chOff x="5612317" y="2078126"/>
            <a:chExt cx="932682" cy="932682"/>
          </a:xfrm>
        </p:grpSpPr>
        <p:sp>
          <p:nvSpPr>
            <p:cNvPr id="69" name="타원 84"/>
            <p:cNvSpPr/>
            <p:nvPr/>
          </p:nvSpPr>
          <p:spPr>
            <a:xfrm>
              <a:off x="5612317" y="2078126"/>
              <a:ext cx="932682" cy="932682"/>
            </a:xfrm>
            <a:prstGeom prst="ellipse">
              <a:avLst/>
            </a:prstGeom>
            <a:solidFill>
              <a:srgbClr val="91A2B6"/>
            </a:solidFill>
            <a:ln w="19050" cap="flat" cmpd="sng" algn="ctr">
              <a:noFill/>
              <a:prstDash val="solid"/>
            </a:ln>
            <a:effectLst/>
          </p:spPr>
          <p:txBody>
            <a:bodyPr rtlCol="0" anchor="ctr"/>
            <a:lstStyle/>
            <a:p>
              <a:pPr algn="ctr" defTabSz="1217810">
                <a:defRPr/>
              </a:pPr>
              <a:endParaRPr lang="ko-KR" altLang="en-US" sz="2397" kern="0" dirty="0">
                <a:solidFill>
                  <a:prstClr val="black">
                    <a:lumMod val="75000"/>
                    <a:lumOff val="25000"/>
                  </a:prstClr>
                </a:solidFill>
                <a:cs typeface="Calibri" panose="020F0502020204030204" pitchFamily="34" charset="0"/>
                <a:sym typeface="Calibri"/>
              </a:endParaRPr>
            </a:p>
          </p:txBody>
        </p:sp>
        <p:grpSp>
          <p:nvGrpSpPr>
            <p:cNvPr id="70" name="Group 36"/>
            <p:cNvGrpSpPr/>
            <p:nvPr/>
          </p:nvGrpSpPr>
          <p:grpSpPr>
            <a:xfrm>
              <a:off x="5854096" y="2288895"/>
              <a:ext cx="449124" cy="511145"/>
              <a:chOff x="8605838" y="5640388"/>
              <a:chExt cx="666750" cy="758825"/>
            </a:xfrm>
            <a:solidFill>
              <a:sysClr val="window" lastClr="FFFFFF"/>
            </a:solidFill>
          </p:grpSpPr>
          <p:sp>
            <p:nvSpPr>
              <p:cNvPr id="71" name="Freeform 71"/>
              <p:cNvSpPr>
                <a:spLocks noEditPoints="1"/>
              </p:cNvSpPr>
              <p:nvPr/>
            </p:nvSpPr>
            <p:spPr bwMode="auto">
              <a:xfrm>
                <a:off x="8610600" y="5640388"/>
                <a:ext cx="661988" cy="468313"/>
              </a:xfrm>
              <a:custGeom>
                <a:avLst/>
                <a:gdLst>
                  <a:gd name="T0" fmla="*/ 292 w 417"/>
                  <a:gd name="T1" fmla="*/ 113 h 295"/>
                  <a:gd name="T2" fmla="*/ 292 w 417"/>
                  <a:gd name="T3" fmla="*/ 0 h 295"/>
                  <a:gd name="T4" fmla="*/ 0 w 417"/>
                  <a:gd name="T5" fmla="*/ 0 h 295"/>
                  <a:gd name="T6" fmla="*/ 0 w 417"/>
                  <a:gd name="T7" fmla="*/ 211 h 295"/>
                  <a:gd name="T8" fmla="*/ 57 w 417"/>
                  <a:gd name="T9" fmla="*/ 211 h 295"/>
                  <a:gd name="T10" fmla="*/ 119 w 417"/>
                  <a:gd name="T11" fmla="*/ 273 h 295"/>
                  <a:gd name="T12" fmla="*/ 119 w 417"/>
                  <a:gd name="T13" fmla="*/ 211 h 295"/>
                  <a:gd name="T14" fmla="*/ 227 w 417"/>
                  <a:gd name="T15" fmla="*/ 211 h 295"/>
                  <a:gd name="T16" fmla="*/ 227 w 417"/>
                  <a:gd name="T17" fmla="*/ 252 h 295"/>
                  <a:gd name="T18" fmla="*/ 337 w 417"/>
                  <a:gd name="T19" fmla="*/ 252 h 295"/>
                  <a:gd name="T20" fmla="*/ 337 w 417"/>
                  <a:gd name="T21" fmla="*/ 295 h 295"/>
                  <a:gd name="T22" fmla="*/ 381 w 417"/>
                  <a:gd name="T23" fmla="*/ 252 h 295"/>
                  <a:gd name="T24" fmla="*/ 417 w 417"/>
                  <a:gd name="T25" fmla="*/ 252 h 295"/>
                  <a:gd name="T26" fmla="*/ 417 w 417"/>
                  <a:gd name="T27" fmla="*/ 113 h 295"/>
                  <a:gd name="T28" fmla="*/ 292 w 417"/>
                  <a:gd name="T29" fmla="*/ 113 h 295"/>
                  <a:gd name="T30" fmla="*/ 104 w 417"/>
                  <a:gd name="T31" fmla="*/ 197 h 295"/>
                  <a:gd name="T32" fmla="*/ 104 w 417"/>
                  <a:gd name="T33" fmla="*/ 239 h 295"/>
                  <a:gd name="T34" fmla="*/ 62 w 417"/>
                  <a:gd name="T35" fmla="*/ 197 h 295"/>
                  <a:gd name="T36" fmla="*/ 14 w 417"/>
                  <a:gd name="T37" fmla="*/ 197 h 295"/>
                  <a:gd name="T38" fmla="*/ 14 w 417"/>
                  <a:gd name="T39" fmla="*/ 14 h 295"/>
                  <a:gd name="T40" fmla="*/ 278 w 417"/>
                  <a:gd name="T41" fmla="*/ 14 h 295"/>
                  <a:gd name="T42" fmla="*/ 278 w 417"/>
                  <a:gd name="T43" fmla="*/ 197 h 295"/>
                  <a:gd name="T44" fmla="*/ 104 w 417"/>
                  <a:gd name="T45" fmla="*/ 197 h 295"/>
                  <a:gd name="T46" fmla="*/ 403 w 417"/>
                  <a:gd name="T47" fmla="*/ 238 h 295"/>
                  <a:gd name="T48" fmla="*/ 374 w 417"/>
                  <a:gd name="T49" fmla="*/ 238 h 295"/>
                  <a:gd name="T50" fmla="*/ 351 w 417"/>
                  <a:gd name="T51" fmla="*/ 260 h 295"/>
                  <a:gd name="T52" fmla="*/ 351 w 417"/>
                  <a:gd name="T53" fmla="*/ 238 h 295"/>
                  <a:gd name="T54" fmla="*/ 241 w 417"/>
                  <a:gd name="T55" fmla="*/ 238 h 295"/>
                  <a:gd name="T56" fmla="*/ 241 w 417"/>
                  <a:gd name="T57" fmla="*/ 211 h 295"/>
                  <a:gd name="T58" fmla="*/ 292 w 417"/>
                  <a:gd name="T59" fmla="*/ 211 h 295"/>
                  <a:gd name="T60" fmla="*/ 292 w 417"/>
                  <a:gd name="T61" fmla="*/ 127 h 295"/>
                  <a:gd name="T62" fmla="*/ 403 w 417"/>
                  <a:gd name="T63" fmla="*/ 127 h 295"/>
                  <a:gd name="T64" fmla="*/ 403 w 417"/>
                  <a:gd name="T65" fmla="*/ 23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7" h="295">
                    <a:moveTo>
                      <a:pt x="292" y="113"/>
                    </a:moveTo>
                    <a:lnTo>
                      <a:pt x="292" y="0"/>
                    </a:lnTo>
                    <a:lnTo>
                      <a:pt x="0" y="0"/>
                    </a:lnTo>
                    <a:lnTo>
                      <a:pt x="0" y="211"/>
                    </a:lnTo>
                    <a:lnTo>
                      <a:pt x="57" y="211"/>
                    </a:lnTo>
                    <a:lnTo>
                      <a:pt x="119" y="273"/>
                    </a:lnTo>
                    <a:lnTo>
                      <a:pt x="119" y="211"/>
                    </a:lnTo>
                    <a:lnTo>
                      <a:pt x="227" y="211"/>
                    </a:lnTo>
                    <a:lnTo>
                      <a:pt x="227" y="252"/>
                    </a:lnTo>
                    <a:lnTo>
                      <a:pt x="337" y="252"/>
                    </a:lnTo>
                    <a:lnTo>
                      <a:pt x="337" y="295"/>
                    </a:lnTo>
                    <a:lnTo>
                      <a:pt x="381" y="252"/>
                    </a:lnTo>
                    <a:lnTo>
                      <a:pt x="417" y="252"/>
                    </a:lnTo>
                    <a:lnTo>
                      <a:pt x="417" y="113"/>
                    </a:lnTo>
                    <a:lnTo>
                      <a:pt x="292" y="113"/>
                    </a:lnTo>
                    <a:close/>
                    <a:moveTo>
                      <a:pt x="104" y="197"/>
                    </a:moveTo>
                    <a:lnTo>
                      <a:pt x="104" y="239"/>
                    </a:lnTo>
                    <a:lnTo>
                      <a:pt x="62" y="197"/>
                    </a:lnTo>
                    <a:lnTo>
                      <a:pt x="14" y="197"/>
                    </a:lnTo>
                    <a:lnTo>
                      <a:pt x="14" y="14"/>
                    </a:lnTo>
                    <a:lnTo>
                      <a:pt x="278" y="14"/>
                    </a:lnTo>
                    <a:lnTo>
                      <a:pt x="278" y="197"/>
                    </a:lnTo>
                    <a:lnTo>
                      <a:pt x="104" y="197"/>
                    </a:lnTo>
                    <a:close/>
                    <a:moveTo>
                      <a:pt x="403" y="238"/>
                    </a:moveTo>
                    <a:lnTo>
                      <a:pt x="374" y="238"/>
                    </a:lnTo>
                    <a:lnTo>
                      <a:pt x="351" y="260"/>
                    </a:lnTo>
                    <a:lnTo>
                      <a:pt x="351" y="238"/>
                    </a:lnTo>
                    <a:lnTo>
                      <a:pt x="241" y="238"/>
                    </a:lnTo>
                    <a:lnTo>
                      <a:pt x="241" y="211"/>
                    </a:lnTo>
                    <a:lnTo>
                      <a:pt x="292" y="211"/>
                    </a:lnTo>
                    <a:lnTo>
                      <a:pt x="292" y="127"/>
                    </a:lnTo>
                    <a:lnTo>
                      <a:pt x="403" y="127"/>
                    </a:lnTo>
                    <a:lnTo>
                      <a:pt x="403"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72" name="Freeform 72"/>
              <p:cNvSpPr>
                <a:spLocks noEditPoints="1"/>
              </p:cNvSpPr>
              <p:nvPr/>
            </p:nvSpPr>
            <p:spPr bwMode="auto">
              <a:xfrm>
                <a:off x="8605838" y="6008688"/>
                <a:ext cx="488950" cy="390525"/>
              </a:xfrm>
              <a:custGeom>
                <a:avLst/>
                <a:gdLst>
                  <a:gd name="T0" fmla="*/ 220 w 308"/>
                  <a:gd name="T1" fmla="*/ 70 h 246"/>
                  <a:gd name="T2" fmla="*/ 222 w 308"/>
                  <a:gd name="T3" fmla="*/ 18 h 246"/>
                  <a:gd name="T4" fmla="*/ 201 w 308"/>
                  <a:gd name="T5" fmla="*/ 0 h 246"/>
                  <a:gd name="T6" fmla="*/ 179 w 308"/>
                  <a:gd name="T7" fmla="*/ 0 h 246"/>
                  <a:gd name="T8" fmla="*/ 135 w 308"/>
                  <a:gd name="T9" fmla="*/ 91 h 246"/>
                  <a:gd name="T10" fmla="*/ 99 w 308"/>
                  <a:gd name="T11" fmla="*/ 106 h 246"/>
                  <a:gd name="T12" fmla="*/ 114 w 308"/>
                  <a:gd name="T13" fmla="*/ 229 h 246"/>
                  <a:gd name="T14" fmla="*/ 147 w 308"/>
                  <a:gd name="T15" fmla="*/ 215 h 246"/>
                  <a:gd name="T16" fmla="*/ 238 w 308"/>
                  <a:gd name="T17" fmla="*/ 225 h 246"/>
                  <a:gd name="T18" fmla="*/ 269 w 308"/>
                  <a:gd name="T19" fmla="*/ 221 h 246"/>
                  <a:gd name="T20" fmla="*/ 280 w 308"/>
                  <a:gd name="T21" fmla="*/ 200 h 246"/>
                  <a:gd name="T22" fmla="*/ 283 w 308"/>
                  <a:gd name="T23" fmla="*/ 184 h 246"/>
                  <a:gd name="T24" fmla="*/ 294 w 308"/>
                  <a:gd name="T25" fmla="*/ 165 h 246"/>
                  <a:gd name="T26" fmla="*/ 288 w 308"/>
                  <a:gd name="T27" fmla="*/ 149 h 246"/>
                  <a:gd name="T28" fmla="*/ 298 w 308"/>
                  <a:gd name="T29" fmla="*/ 129 h 246"/>
                  <a:gd name="T30" fmla="*/ 305 w 308"/>
                  <a:gd name="T31" fmla="*/ 106 h 246"/>
                  <a:gd name="T32" fmla="*/ 306 w 308"/>
                  <a:gd name="T33" fmla="*/ 84 h 246"/>
                  <a:gd name="T34" fmla="*/ 288 w 308"/>
                  <a:gd name="T35" fmla="*/ 70 h 246"/>
                  <a:gd name="T36" fmla="*/ 293 w 308"/>
                  <a:gd name="T37" fmla="*/ 98 h 246"/>
                  <a:gd name="T38" fmla="*/ 233 w 308"/>
                  <a:gd name="T39" fmla="*/ 104 h 246"/>
                  <a:gd name="T40" fmla="*/ 224 w 308"/>
                  <a:gd name="T41" fmla="*/ 93 h 246"/>
                  <a:gd name="T42" fmla="*/ 231 w 308"/>
                  <a:gd name="T43" fmla="*/ 84 h 246"/>
                  <a:gd name="T44" fmla="*/ 287 w 308"/>
                  <a:gd name="T45" fmla="*/ 84 h 246"/>
                  <a:gd name="T46" fmla="*/ 284 w 308"/>
                  <a:gd name="T47" fmla="*/ 129 h 246"/>
                  <a:gd name="T48" fmla="*/ 274 w 308"/>
                  <a:gd name="T49" fmla="*/ 140 h 246"/>
                  <a:gd name="T50" fmla="*/ 217 w 308"/>
                  <a:gd name="T51" fmla="*/ 136 h 246"/>
                  <a:gd name="T52" fmla="*/ 217 w 308"/>
                  <a:gd name="T53" fmla="*/ 121 h 246"/>
                  <a:gd name="T54" fmla="*/ 274 w 308"/>
                  <a:gd name="T55" fmla="*/ 118 h 246"/>
                  <a:gd name="T56" fmla="*/ 284 w 308"/>
                  <a:gd name="T57" fmla="*/ 129 h 246"/>
                  <a:gd name="T58" fmla="*/ 114 w 308"/>
                  <a:gd name="T59" fmla="*/ 215 h 246"/>
                  <a:gd name="T60" fmla="*/ 142 w 308"/>
                  <a:gd name="T61" fmla="*/ 113 h 246"/>
                  <a:gd name="T62" fmla="*/ 184 w 308"/>
                  <a:gd name="T63" fmla="*/ 58 h 246"/>
                  <a:gd name="T64" fmla="*/ 201 w 308"/>
                  <a:gd name="T65" fmla="*/ 16 h 246"/>
                  <a:gd name="T66" fmla="*/ 202 w 308"/>
                  <a:gd name="T67" fmla="*/ 80 h 246"/>
                  <a:gd name="T68" fmla="*/ 203 w 308"/>
                  <a:gd name="T69" fmla="*/ 84 h 246"/>
                  <a:gd name="T70" fmla="*/ 203 w 308"/>
                  <a:gd name="T71" fmla="*/ 112 h 246"/>
                  <a:gd name="T72" fmla="*/ 183 w 308"/>
                  <a:gd name="T73" fmla="*/ 141 h 246"/>
                  <a:gd name="T74" fmla="*/ 148 w 308"/>
                  <a:gd name="T75" fmla="*/ 160 h 246"/>
                  <a:gd name="T76" fmla="*/ 166 w 308"/>
                  <a:gd name="T77" fmla="*/ 162 h 246"/>
                  <a:gd name="T78" fmla="*/ 203 w 308"/>
                  <a:gd name="T79" fmla="*/ 142 h 246"/>
                  <a:gd name="T80" fmla="*/ 198 w 308"/>
                  <a:gd name="T81" fmla="*/ 153 h 246"/>
                  <a:gd name="T82" fmla="*/ 197 w 308"/>
                  <a:gd name="T83" fmla="*/ 174 h 246"/>
                  <a:gd name="T84" fmla="*/ 197 w 308"/>
                  <a:gd name="T85" fmla="*/ 190 h 246"/>
                  <a:gd name="T86" fmla="*/ 198 w 308"/>
                  <a:gd name="T87" fmla="*/ 211 h 246"/>
                  <a:gd name="T88" fmla="*/ 153 w 308"/>
                  <a:gd name="T89" fmla="*/ 203 h 246"/>
                  <a:gd name="T90" fmla="*/ 219 w 308"/>
                  <a:gd name="T91" fmla="*/ 210 h 246"/>
                  <a:gd name="T92" fmla="*/ 209 w 308"/>
                  <a:gd name="T93" fmla="*/ 200 h 246"/>
                  <a:gd name="T94" fmla="*/ 255 w 308"/>
                  <a:gd name="T95" fmla="*/ 189 h 246"/>
                  <a:gd name="T96" fmla="*/ 266 w 308"/>
                  <a:gd name="T97" fmla="*/ 200 h 246"/>
                  <a:gd name="T98" fmla="*/ 255 w 308"/>
                  <a:gd name="T99" fmla="*/ 210 h 246"/>
                  <a:gd name="T100" fmla="*/ 219 w 308"/>
                  <a:gd name="T101" fmla="*/ 175 h 246"/>
                  <a:gd name="T102" fmla="*/ 209 w 308"/>
                  <a:gd name="T103" fmla="*/ 165 h 246"/>
                  <a:gd name="T104" fmla="*/ 225 w 308"/>
                  <a:gd name="T105" fmla="*/ 154 h 246"/>
                  <a:gd name="T106" fmla="*/ 279 w 308"/>
                  <a:gd name="T107" fmla="*/ 160 h 246"/>
                  <a:gd name="T108" fmla="*/ 273 w 308"/>
                  <a:gd name="T109" fmla="*/ 17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8" h="246">
                    <a:moveTo>
                      <a:pt x="283" y="68"/>
                    </a:moveTo>
                    <a:lnTo>
                      <a:pt x="233" y="68"/>
                    </a:lnTo>
                    <a:lnTo>
                      <a:pt x="233" y="68"/>
                    </a:lnTo>
                    <a:lnTo>
                      <a:pt x="231" y="70"/>
                    </a:lnTo>
                    <a:lnTo>
                      <a:pt x="220" y="70"/>
                    </a:lnTo>
                    <a:lnTo>
                      <a:pt x="225" y="55"/>
                    </a:lnTo>
                    <a:lnTo>
                      <a:pt x="225" y="30"/>
                    </a:lnTo>
                    <a:lnTo>
                      <a:pt x="225" y="30"/>
                    </a:lnTo>
                    <a:lnTo>
                      <a:pt x="224" y="23"/>
                    </a:lnTo>
                    <a:lnTo>
                      <a:pt x="222" y="18"/>
                    </a:lnTo>
                    <a:lnTo>
                      <a:pt x="219" y="13"/>
                    </a:lnTo>
                    <a:lnTo>
                      <a:pt x="216" y="9"/>
                    </a:lnTo>
                    <a:lnTo>
                      <a:pt x="212" y="5"/>
                    </a:lnTo>
                    <a:lnTo>
                      <a:pt x="206" y="3"/>
                    </a:lnTo>
                    <a:lnTo>
                      <a:pt x="201" y="0"/>
                    </a:lnTo>
                    <a:lnTo>
                      <a:pt x="195" y="0"/>
                    </a:lnTo>
                    <a:lnTo>
                      <a:pt x="188" y="0"/>
                    </a:lnTo>
                    <a:lnTo>
                      <a:pt x="188" y="0"/>
                    </a:lnTo>
                    <a:lnTo>
                      <a:pt x="186" y="0"/>
                    </a:lnTo>
                    <a:lnTo>
                      <a:pt x="179" y="0"/>
                    </a:lnTo>
                    <a:lnTo>
                      <a:pt x="179" y="39"/>
                    </a:lnTo>
                    <a:lnTo>
                      <a:pt x="173" y="49"/>
                    </a:lnTo>
                    <a:lnTo>
                      <a:pt x="141" y="84"/>
                    </a:lnTo>
                    <a:lnTo>
                      <a:pt x="141" y="84"/>
                    </a:lnTo>
                    <a:lnTo>
                      <a:pt x="135" y="91"/>
                    </a:lnTo>
                    <a:lnTo>
                      <a:pt x="114" y="91"/>
                    </a:lnTo>
                    <a:lnTo>
                      <a:pt x="103" y="91"/>
                    </a:lnTo>
                    <a:lnTo>
                      <a:pt x="0" y="91"/>
                    </a:lnTo>
                    <a:lnTo>
                      <a:pt x="0" y="106"/>
                    </a:lnTo>
                    <a:lnTo>
                      <a:pt x="99" y="106"/>
                    </a:lnTo>
                    <a:lnTo>
                      <a:pt x="99" y="230"/>
                    </a:lnTo>
                    <a:lnTo>
                      <a:pt x="0" y="230"/>
                    </a:lnTo>
                    <a:lnTo>
                      <a:pt x="0" y="246"/>
                    </a:lnTo>
                    <a:lnTo>
                      <a:pt x="114" y="246"/>
                    </a:lnTo>
                    <a:lnTo>
                      <a:pt x="114" y="229"/>
                    </a:lnTo>
                    <a:lnTo>
                      <a:pt x="136" y="229"/>
                    </a:lnTo>
                    <a:lnTo>
                      <a:pt x="136" y="209"/>
                    </a:lnTo>
                    <a:lnTo>
                      <a:pt x="139" y="209"/>
                    </a:lnTo>
                    <a:lnTo>
                      <a:pt x="139" y="209"/>
                    </a:lnTo>
                    <a:lnTo>
                      <a:pt x="147" y="215"/>
                    </a:lnTo>
                    <a:lnTo>
                      <a:pt x="156" y="221"/>
                    </a:lnTo>
                    <a:lnTo>
                      <a:pt x="164" y="224"/>
                    </a:lnTo>
                    <a:lnTo>
                      <a:pt x="174" y="225"/>
                    </a:lnTo>
                    <a:lnTo>
                      <a:pt x="238" y="225"/>
                    </a:lnTo>
                    <a:lnTo>
                      <a:pt x="238" y="225"/>
                    </a:lnTo>
                    <a:lnTo>
                      <a:pt x="255" y="225"/>
                    </a:lnTo>
                    <a:lnTo>
                      <a:pt x="255" y="225"/>
                    </a:lnTo>
                    <a:lnTo>
                      <a:pt x="260" y="224"/>
                    </a:lnTo>
                    <a:lnTo>
                      <a:pt x="265" y="223"/>
                    </a:lnTo>
                    <a:lnTo>
                      <a:pt x="269" y="221"/>
                    </a:lnTo>
                    <a:lnTo>
                      <a:pt x="272" y="217"/>
                    </a:lnTo>
                    <a:lnTo>
                      <a:pt x="276" y="213"/>
                    </a:lnTo>
                    <a:lnTo>
                      <a:pt x="278" y="210"/>
                    </a:lnTo>
                    <a:lnTo>
                      <a:pt x="280" y="205"/>
                    </a:lnTo>
                    <a:lnTo>
                      <a:pt x="280" y="200"/>
                    </a:lnTo>
                    <a:lnTo>
                      <a:pt x="280" y="200"/>
                    </a:lnTo>
                    <a:lnTo>
                      <a:pt x="279" y="194"/>
                    </a:lnTo>
                    <a:lnTo>
                      <a:pt x="277" y="188"/>
                    </a:lnTo>
                    <a:lnTo>
                      <a:pt x="277" y="188"/>
                    </a:lnTo>
                    <a:lnTo>
                      <a:pt x="283" y="184"/>
                    </a:lnTo>
                    <a:lnTo>
                      <a:pt x="290" y="179"/>
                    </a:lnTo>
                    <a:lnTo>
                      <a:pt x="293" y="172"/>
                    </a:lnTo>
                    <a:lnTo>
                      <a:pt x="294" y="169"/>
                    </a:lnTo>
                    <a:lnTo>
                      <a:pt x="294" y="165"/>
                    </a:lnTo>
                    <a:lnTo>
                      <a:pt x="294" y="165"/>
                    </a:lnTo>
                    <a:lnTo>
                      <a:pt x="294" y="160"/>
                    </a:lnTo>
                    <a:lnTo>
                      <a:pt x="293" y="156"/>
                    </a:lnTo>
                    <a:lnTo>
                      <a:pt x="291" y="153"/>
                    </a:lnTo>
                    <a:lnTo>
                      <a:pt x="288" y="149"/>
                    </a:lnTo>
                    <a:lnTo>
                      <a:pt x="288" y="149"/>
                    </a:lnTo>
                    <a:lnTo>
                      <a:pt x="293" y="145"/>
                    </a:lnTo>
                    <a:lnTo>
                      <a:pt x="296" y="141"/>
                    </a:lnTo>
                    <a:lnTo>
                      <a:pt x="298" y="135"/>
                    </a:lnTo>
                    <a:lnTo>
                      <a:pt x="298" y="129"/>
                    </a:lnTo>
                    <a:lnTo>
                      <a:pt x="298" y="129"/>
                    </a:lnTo>
                    <a:lnTo>
                      <a:pt x="297" y="121"/>
                    </a:lnTo>
                    <a:lnTo>
                      <a:pt x="295" y="116"/>
                    </a:lnTo>
                    <a:lnTo>
                      <a:pt x="295" y="116"/>
                    </a:lnTo>
                    <a:lnTo>
                      <a:pt x="300" y="112"/>
                    </a:lnTo>
                    <a:lnTo>
                      <a:pt x="305" y="106"/>
                    </a:lnTo>
                    <a:lnTo>
                      <a:pt x="307" y="101"/>
                    </a:lnTo>
                    <a:lnTo>
                      <a:pt x="308" y="93"/>
                    </a:lnTo>
                    <a:lnTo>
                      <a:pt x="308" y="93"/>
                    </a:lnTo>
                    <a:lnTo>
                      <a:pt x="308" y="89"/>
                    </a:lnTo>
                    <a:lnTo>
                      <a:pt x="306" y="84"/>
                    </a:lnTo>
                    <a:lnTo>
                      <a:pt x="304" y="79"/>
                    </a:lnTo>
                    <a:lnTo>
                      <a:pt x="300" y="76"/>
                    </a:lnTo>
                    <a:lnTo>
                      <a:pt x="297" y="73"/>
                    </a:lnTo>
                    <a:lnTo>
                      <a:pt x="293" y="71"/>
                    </a:lnTo>
                    <a:lnTo>
                      <a:pt x="288" y="70"/>
                    </a:lnTo>
                    <a:lnTo>
                      <a:pt x="283" y="68"/>
                    </a:lnTo>
                    <a:lnTo>
                      <a:pt x="283" y="68"/>
                    </a:lnTo>
                    <a:close/>
                    <a:moveTo>
                      <a:pt x="294" y="93"/>
                    </a:moveTo>
                    <a:lnTo>
                      <a:pt x="294" y="93"/>
                    </a:lnTo>
                    <a:lnTo>
                      <a:pt x="293" y="98"/>
                    </a:lnTo>
                    <a:lnTo>
                      <a:pt x="291" y="101"/>
                    </a:lnTo>
                    <a:lnTo>
                      <a:pt x="287" y="103"/>
                    </a:lnTo>
                    <a:lnTo>
                      <a:pt x="283" y="104"/>
                    </a:lnTo>
                    <a:lnTo>
                      <a:pt x="274" y="104"/>
                    </a:lnTo>
                    <a:lnTo>
                      <a:pt x="233" y="104"/>
                    </a:lnTo>
                    <a:lnTo>
                      <a:pt x="233" y="104"/>
                    </a:lnTo>
                    <a:lnTo>
                      <a:pt x="230" y="103"/>
                    </a:lnTo>
                    <a:lnTo>
                      <a:pt x="226" y="101"/>
                    </a:lnTo>
                    <a:lnTo>
                      <a:pt x="224" y="98"/>
                    </a:lnTo>
                    <a:lnTo>
                      <a:pt x="224" y="93"/>
                    </a:lnTo>
                    <a:lnTo>
                      <a:pt x="224" y="93"/>
                    </a:lnTo>
                    <a:lnTo>
                      <a:pt x="224" y="90"/>
                    </a:lnTo>
                    <a:lnTo>
                      <a:pt x="226" y="87"/>
                    </a:lnTo>
                    <a:lnTo>
                      <a:pt x="228" y="85"/>
                    </a:lnTo>
                    <a:lnTo>
                      <a:pt x="231" y="84"/>
                    </a:lnTo>
                    <a:lnTo>
                      <a:pt x="254" y="84"/>
                    </a:lnTo>
                    <a:lnTo>
                      <a:pt x="254" y="82"/>
                    </a:lnTo>
                    <a:lnTo>
                      <a:pt x="283" y="82"/>
                    </a:lnTo>
                    <a:lnTo>
                      <a:pt x="283" y="82"/>
                    </a:lnTo>
                    <a:lnTo>
                      <a:pt x="287" y="84"/>
                    </a:lnTo>
                    <a:lnTo>
                      <a:pt x="291" y="86"/>
                    </a:lnTo>
                    <a:lnTo>
                      <a:pt x="293" y="89"/>
                    </a:lnTo>
                    <a:lnTo>
                      <a:pt x="294" y="93"/>
                    </a:lnTo>
                    <a:lnTo>
                      <a:pt x="294" y="93"/>
                    </a:lnTo>
                    <a:close/>
                    <a:moveTo>
                      <a:pt x="284" y="129"/>
                    </a:moveTo>
                    <a:lnTo>
                      <a:pt x="284" y="129"/>
                    </a:lnTo>
                    <a:lnTo>
                      <a:pt x="284" y="133"/>
                    </a:lnTo>
                    <a:lnTo>
                      <a:pt x="281" y="136"/>
                    </a:lnTo>
                    <a:lnTo>
                      <a:pt x="278" y="139"/>
                    </a:lnTo>
                    <a:lnTo>
                      <a:pt x="274" y="140"/>
                    </a:lnTo>
                    <a:lnTo>
                      <a:pt x="269" y="140"/>
                    </a:lnTo>
                    <a:lnTo>
                      <a:pt x="225" y="140"/>
                    </a:lnTo>
                    <a:lnTo>
                      <a:pt x="225" y="140"/>
                    </a:lnTo>
                    <a:lnTo>
                      <a:pt x="220" y="139"/>
                    </a:lnTo>
                    <a:lnTo>
                      <a:pt x="217" y="136"/>
                    </a:lnTo>
                    <a:lnTo>
                      <a:pt x="215" y="133"/>
                    </a:lnTo>
                    <a:lnTo>
                      <a:pt x="214" y="129"/>
                    </a:lnTo>
                    <a:lnTo>
                      <a:pt x="214" y="129"/>
                    </a:lnTo>
                    <a:lnTo>
                      <a:pt x="215" y="125"/>
                    </a:lnTo>
                    <a:lnTo>
                      <a:pt x="217" y="121"/>
                    </a:lnTo>
                    <a:lnTo>
                      <a:pt x="220" y="119"/>
                    </a:lnTo>
                    <a:lnTo>
                      <a:pt x="225" y="118"/>
                    </a:lnTo>
                    <a:lnTo>
                      <a:pt x="233" y="118"/>
                    </a:lnTo>
                    <a:lnTo>
                      <a:pt x="274" y="118"/>
                    </a:lnTo>
                    <a:lnTo>
                      <a:pt x="274" y="118"/>
                    </a:lnTo>
                    <a:lnTo>
                      <a:pt x="278" y="119"/>
                    </a:lnTo>
                    <a:lnTo>
                      <a:pt x="281" y="121"/>
                    </a:lnTo>
                    <a:lnTo>
                      <a:pt x="284" y="125"/>
                    </a:lnTo>
                    <a:lnTo>
                      <a:pt x="284" y="129"/>
                    </a:lnTo>
                    <a:lnTo>
                      <a:pt x="284" y="129"/>
                    </a:lnTo>
                    <a:close/>
                    <a:moveTo>
                      <a:pt x="114" y="215"/>
                    </a:moveTo>
                    <a:lnTo>
                      <a:pt x="114" y="113"/>
                    </a:lnTo>
                    <a:lnTo>
                      <a:pt x="122" y="113"/>
                    </a:lnTo>
                    <a:lnTo>
                      <a:pt x="122" y="215"/>
                    </a:lnTo>
                    <a:lnTo>
                      <a:pt x="114" y="215"/>
                    </a:lnTo>
                    <a:close/>
                    <a:moveTo>
                      <a:pt x="148" y="198"/>
                    </a:moveTo>
                    <a:lnTo>
                      <a:pt x="147" y="195"/>
                    </a:lnTo>
                    <a:lnTo>
                      <a:pt x="136" y="195"/>
                    </a:lnTo>
                    <a:lnTo>
                      <a:pt x="136" y="113"/>
                    </a:lnTo>
                    <a:lnTo>
                      <a:pt x="142" y="113"/>
                    </a:lnTo>
                    <a:lnTo>
                      <a:pt x="143" y="107"/>
                    </a:lnTo>
                    <a:lnTo>
                      <a:pt x="143" y="107"/>
                    </a:lnTo>
                    <a:lnTo>
                      <a:pt x="146" y="100"/>
                    </a:lnTo>
                    <a:lnTo>
                      <a:pt x="151" y="93"/>
                    </a:lnTo>
                    <a:lnTo>
                      <a:pt x="184" y="58"/>
                    </a:lnTo>
                    <a:lnTo>
                      <a:pt x="193" y="44"/>
                    </a:lnTo>
                    <a:lnTo>
                      <a:pt x="193" y="14"/>
                    </a:lnTo>
                    <a:lnTo>
                      <a:pt x="195" y="14"/>
                    </a:lnTo>
                    <a:lnTo>
                      <a:pt x="195" y="14"/>
                    </a:lnTo>
                    <a:lnTo>
                      <a:pt x="201" y="16"/>
                    </a:lnTo>
                    <a:lnTo>
                      <a:pt x="205" y="19"/>
                    </a:lnTo>
                    <a:lnTo>
                      <a:pt x="209" y="23"/>
                    </a:lnTo>
                    <a:lnTo>
                      <a:pt x="210" y="30"/>
                    </a:lnTo>
                    <a:lnTo>
                      <a:pt x="210" y="53"/>
                    </a:lnTo>
                    <a:lnTo>
                      <a:pt x="202" y="80"/>
                    </a:lnTo>
                    <a:lnTo>
                      <a:pt x="202" y="80"/>
                    </a:lnTo>
                    <a:lnTo>
                      <a:pt x="202" y="80"/>
                    </a:lnTo>
                    <a:lnTo>
                      <a:pt x="202" y="80"/>
                    </a:lnTo>
                    <a:lnTo>
                      <a:pt x="202" y="84"/>
                    </a:lnTo>
                    <a:lnTo>
                      <a:pt x="203" y="84"/>
                    </a:lnTo>
                    <a:lnTo>
                      <a:pt x="203" y="84"/>
                    </a:lnTo>
                    <a:lnTo>
                      <a:pt x="205" y="90"/>
                    </a:lnTo>
                    <a:lnTo>
                      <a:pt x="205" y="98"/>
                    </a:lnTo>
                    <a:lnTo>
                      <a:pt x="205" y="105"/>
                    </a:lnTo>
                    <a:lnTo>
                      <a:pt x="203" y="112"/>
                    </a:lnTo>
                    <a:lnTo>
                      <a:pt x="203" y="112"/>
                    </a:lnTo>
                    <a:lnTo>
                      <a:pt x="200" y="121"/>
                    </a:lnTo>
                    <a:lnTo>
                      <a:pt x="196" y="129"/>
                    </a:lnTo>
                    <a:lnTo>
                      <a:pt x="189" y="135"/>
                    </a:lnTo>
                    <a:lnTo>
                      <a:pt x="183" y="141"/>
                    </a:lnTo>
                    <a:lnTo>
                      <a:pt x="175" y="145"/>
                    </a:lnTo>
                    <a:lnTo>
                      <a:pt x="168" y="147"/>
                    </a:lnTo>
                    <a:lnTo>
                      <a:pt x="160" y="148"/>
                    </a:lnTo>
                    <a:lnTo>
                      <a:pt x="151" y="147"/>
                    </a:lnTo>
                    <a:lnTo>
                      <a:pt x="148" y="160"/>
                    </a:lnTo>
                    <a:lnTo>
                      <a:pt x="148" y="160"/>
                    </a:lnTo>
                    <a:lnTo>
                      <a:pt x="155" y="161"/>
                    </a:lnTo>
                    <a:lnTo>
                      <a:pt x="161" y="162"/>
                    </a:lnTo>
                    <a:lnTo>
                      <a:pt x="161" y="162"/>
                    </a:lnTo>
                    <a:lnTo>
                      <a:pt x="166" y="162"/>
                    </a:lnTo>
                    <a:lnTo>
                      <a:pt x="173" y="161"/>
                    </a:lnTo>
                    <a:lnTo>
                      <a:pt x="178" y="159"/>
                    </a:lnTo>
                    <a:lnTo>
                      <a:pt x="184" y="157"/>
                    </a:lnTo>
                    <a:lnTo>
                      <a:pt x="195" y="151"/>
                    </a:lnTo>
                    <a:lnTo>
                      <a:pt x="203" y="142"/>
                    </a:lnTo>
                    <a:lnTo>
                      <a:pt x="203" y="142"/>
                    </a:lnTo>
                    <a:lnTo>
                      <a:pt x="205" y="144"/>
                    </a:lnTo>
                    <a:lnTo>
                      <a:pt x="205" y="144"/>
                    </a:lnTo>
                    <a:lnTo>
                      <a:pt x="201" y="148"/>
                    </a:lnTo>
                    <a:lnTo>
                      <a:pt x="198" y="153"/>
                    </a:lnTo>
                    <a:lnTo>
                      <a:pt x="196" y="158"/>
                    </a:lnTo>
                    <a:lnTo>
                      <a:pt x="195" y="165"/>
                    </a:lnTo>
                    <a:lnTo>
                      <a:pt x="195" y="165"/>
                    </a:lnTo>
                    <a:lnTo>
                      <a:pt x="196" y="170"/>
                    </a:lnTo>
                    <a:lnTo>
                      <a:pt x="197" y="174"/>
                    </a:lnTo>
                    <a:lnTo>
                      <a:pt x="199" y="179"/>
                    </a:lnTo>
                    <a:lnTo>
                      <a:pt x="202" y="182"/>
                    </a:lnTo>
                    <a:lnTo>
                      <a:pt x="202" y="182"/>
                    </a:lnTo>
                    <a:lnTo>
                      <a:pt x="199" y="186"/>
                    </a:lnTo>
                    <a:lnTo>
                      <a:pt x="197" y="190"/>
                    </a:lnTo>
                    <a:lnTo>
                      <a:pt x="196" y="195"/>
                    </a:lnTo>
                    <a:lnTo>
                      <a:pt x="195" y="200"/>
                    </a:lnTo>
                    <a:lnTo>
                      <a:pt x="195" y="200"/>
                    </a:lnTo>
                    <a:lnTo>
                      <a:pt x="196" y="206"/>
                    </a:lnTo>
                    <a:lnTo>
                      <a:pt x="198" y="211"/>
                    </a:lnTo>
                    <a:lnTo>
                      <a:pt x="174" y="211"/>
                    </a:lnTo>
                    <a:lnTo>
                      <a:pt x="174" y="211"/>
                    </a:lnTo>
                    <a:lnTo>
                      <a:pt x="166" y="210"/>
                    </a:lnTo>
                    <a:lnTo>
                      <a:pt x="160" y="207"/>
                    </a:lnTo>
                    <a:lnTo>
                      <a:pt x="153" y="203"/>
                    </a:lnTo>
                    <a:lnTo>
                      <a:pt x="148" y="198"/>
                    </a:lnTo>
                    <a:lnTo>
                      <a:pt x="148" y="198"/>
                    </a:lnTo>
                    <a:close/>
                    <a:moveTo>
                      <a:pt x="255" y="210"/>
                    </a:moveTo>
                    <a:lnTo>
                      <a:pt x="219" y="210"/>
                    </a:lnTo>
                    <a:lnTo>
                      <a:pt x="219" y="210"/>
                    </a:lnTo>
                    <a:lnTo>
                      <a:pt x="215" y="210"/>
                    </a:lnTo>
                    <a:lnTo>
                      <a:pt x="212" y="208"/>
                    </a:lnTo>
                    <a:lnTo>
                      <a:pt x="210" y="203"/>
                    </a:lnTo>
                    <a:lnTo>
                      <a:pt x="209" y="200"/>
                    </a:lnTo>
                    <a:lnTo>
                      <a:pt x="209" y="200"/>
                    </a:lnTo>
                    <a:lnTo>
                      <a:pt x="210" y="196"/>
                    </a:lnTo>
                    <a:lnTo>
                      <a:pt x="212" y="193"/>
                    </a:lnTo>
                    <a:lnTo>
                      <a:pt x="215" y="190"/>
                    </a:lnTo>
                    <a:lnTo>
                      <a:pt x="219" y="189"/>
                    </a:lnTo>
                    <a:lnTo>
                      <a:pt x="255" y="189"/>
                    </a:lnTo>
                    <a:lnTo>
                      <a:pt x="255" y="189"/>
                    </a:lnTo>
                    <a:lnTo>
                      <a:pt x="259" y="190"/>
                    </a:lnTo>
                    <a:lnTo>
                      <a:pt x="263" y="193"/>
                    </a:lnTo>
                    <a:lnTo>
                      <a:pt x="265" y="196"/>
                    </a:lnTo>
                    <a:lnTo>
                      <a:pt x="266" y="200"/>
                    </a:lnTo>
                    <a:lnTo>
                      <a:pt x="266" y="200"/>
                    </a:lnTo>
                    <a:lnTo>
                      <a:pt x="265" y="203"/>
                    </a:lnTo>
                    <a:lnTo>
                      <a:pt x="263" y="208"/>
                    </a:lnTo>
                    <a:lnTo>
                      <a:pt x="259" y="210"/>
                    </a:lnTo>
                    <a:lnTo>
                      <a:pt x="255" y="210"/>
                    </a:lnTo>
                    <a:lnTo>
                      <a:pt x="255" y="210"/>
                    </a:lnTo>
                    <a:close/>
                    <a:moveTo>
                      <a:pt x="269" y="175"/>
                    </a:moveTo>
                    <a:lnTo>
                      <a:pt x="255" y="175"/>
                    </a:lnTo>
                    <a:lnTo>
                      <a:pt x="219" y="175"/>
                    </a:lnTo>
                    <a:lnTo>
                      <a:pt x="219" y="175"/>
                    </a:lnTo>
                    <a:lnTo>
                      <a:pt x="215" y="174"/>
                    </a:lnTo>
                    <a:lnTo>
                      <a:pt x="212" y="172"/>
                    </a:lnTo>
                    <a:lnTo>
                      <a:pt x="210" y="169"/>
                    </a:lnTo>
                    <a:lnTo>
                      <a:pt x="209" y="165"/>
                    </a:lnTo>
                    <a:lnTo>
                      <a:pt x="209" y="165"/>
                    </a:lnTo>
                    <a:lnTo>
                      <a:pt x="210" y="160"/>
                    </a:lnTo>
                    <a:lnTo>
                      <a:pt x="212" y="157"/>
                    </a:lnTo>
                    <a:lnTo>
                      <a:pt x="215" y="155"/>
                    </a:lnTo>
                    <a:lnTo>
                      <a:pt x="219" y="154"/>
                    </a:lnTo>
                    <a:lnTo>
                      <a:pt x="225" y="154"/>
                    </a:lnTo>
                    <a:lnTo>
                      <a:pt x="269" y="154"/>
                    </a:lnTo>
                    <a:lnTo>
                      <a:pt x="269" y="154"/>
                    </a:lnTo>
                    <a:lnTo>
                      <a:pt x="273" y="155"/>
                    </a:lnTo>
                    <a:lnTo>
                      <a:pt x="277" y="157"/>
                    </a:lnTo>
                    <a:lnTo>
                      <a:pt x="279" y="160"/>
                    </a:lnTo>
                    <a:lnTo>
                      <a:pt x="280" y="165"/>
                    </a:lnTo>
                    <a:lnTo>
                      <a:pt x="280" y="165"/>
                    </a:lnTo>
                    <a:lnTo>
                      <a:pt x="279" y="169"/>
                    </a:lnTo>
                    <a:lnTo>
                      <a:pt x="277" y="172"/>
                    </a:lnTo>
                    <a:lnTo>
                      <a:pt x="273" y="174"/>
                    </a:lnTo>
                    <a:lnTo>
                      <a:pt x="269" y="175"/>
                    </a:lnTo>
                    <a:lnTo>
                      <a:pt x="269"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73" name="Freeform 73"/>
              <p:cNvSpPr>
                <a:spLocks noEditPoints="1"/>
              </p:cNvSpPr>
              <p:nvPr/>
            </p:nvSpPr>
            <p:spPr bwMode="auto">
              <a:xfrm>
                <a:off x="8704263" y="6319838"/>
                <a:ext cx="52388" cy="52388"/>
              </a:xfrm>
              <a:custGeom>
                <a:avLst/>
                <a:gdLst>
                  <a:gd name="T0" fmla="*/ 33 w 33"/>
                  <a:gd name="T1" fmla="*/ 16 h 33"/>
                  <a:gd name="T2" fmla="*/ 33 w 33"/>
                  <a:gd name="T3" fmla="*/ 16 h 33"/>
                  <a:gd name="T4" fmla="*/ 33 w 33"/>
                  <a:gd name="T5" fmla="*/ 13 h 33"/>
                  <a:gd name="T6" fmla="*/ 32 w 33"/>
                  <a:gd name="T7" fmla="*/ 10 h 33"/>
                  <a:gd name="T8" fmla="*/ 29 w 33"/>
                  <a:gd name="T9" fmla="*/ 4 h 33"/>
                  <a:gd name="T10" fmla="*/ 23 w 33"/>
                  <a:gd name="T11" fmla="*/ 1 h 33"/>
                  <a:gd name="T12" fmla="*/ 20 w 33"/>
                  <a:gd name="T13" fmla="*/ 0 h 33"/>
                  <a:gd name="T14" fmla="*/ 17 w 33"/>
                  <a:gd name="T15" fmla="*/ 0 h 33"/>
                  <a:gd name="T16" fmla="*/ 17 w 33"/>
                  <a:gd name="T17" fmla="*/ 0 h 33"/>
                  <a:gd name="T18" fmla="*/ 14 w 33"/>
                  <a:gd name="T19" fmla="*/ 0 h 33"/>
                  <a:gd name="T20" fmla="*/ 10 w 33"/>
                  <a:gd name="T21" fmla="*/ 1 h 33"/>
                  <a:gd name="T22" fmla="*/ 5 w 33"/>
                  <a:gd name="T23" fmla="*/ 4 h 33"/>
                  <a:gd name="T24" fmla="*/ 1 w 33"/>
                  <a:gd name="T25" fmla="*/ 10 h 33"/>
                  <a:gd name="T26" fmla="*/ 0 w 33"/>
                  <a:gd name="T27" fmla="*/ 13 h 33"/>
                  <a:gd name="T28" fmla="*/ 0 w 33"/>
                  <a:gd name="T29" fmla="*/ 16 h 33"/>
                  <a:gd name="T30" fmla="*/ 0 w 33"/>
                  <a:gd name="T31" fmla="*/ 16 h 33"/>
                  <a:gd name="T32" fmla="*/ 0 w 33"/>
                  <a:gd name="T33" fmla="*/ 19 h 33"/>
                  <a:gd name="T34" fmla="*/ 1 w 33"/>
                  <a:gd name="T35" fmla="*/ 23 h 33"/>
                  <a:gd name="T36" fmla="*/ 5 w 33"/>
                  <a:gd name="T37" fmla="*/ 28 h 33"/>
                  <a:gd name="T38" fmla="*/ 10 w 33"/>
                  <a:gd name="T39" fmla="*/ 32 h 33"/>
                  <a:gd name="T40" fmla="*/ 14 w 33"/>
                  <a:gd name="T41" fmla="*/ 33 h 33"/>
                  <a:gd name="T42" fmla="*/ 17 w 33"/>
                  <a:gd name="T43" fmla="*/ 33 h 33"/>
                  <a:gd name="T44" fmla="*/ 17 w 33"/>
                  <a:gd name="T45" fmla="*/ 33 h 33"/>
                  <a:gd name="T46" fmla="*/ 20 w 33"/>
                  <a:gd name="T47" fmla="*/ 33 h 33"/>
                  <a:gd name="T48" fmla="*/ 23 w 33"/>
                  <a:gd name="T49" fmla="*/ 32 h 33"/>
                  <a:gd name="T50" fmla="*/ 29 w 33"/>
                  <a:gd name="T51" fmla="*/ 28 h 33"/>
                  <a:gd name="T52" fmla="*/ 32 w 33"/>
                  <a:gd name="T53" fmla="*/ 23 h 33"/>
                  <a:gd name="T54" fmla="*/ 33 w 33"/>
                  <a:gd name="T55" fmla="*/ 19 h 33"/>
                  <a:gd name="T56" fmla="*/ 33 w 33"/>
                  <a:gd name="T57" fmla="*/ 16 h 33"/>
                  <a:gd name="T58" fmla="*/ 33 w 33"/>
                  <a:gd name="T59" fmla="*/ 16 h 33"/>
                  <a:gd name="T60" fmla="*/ 14 w 33"/>
                  <a:gd name="T61" fmla="*/ 16 h 33"/>
                  <a:gd name="T62" fmla="*/ 14 w 33"/>
                  <a:gd name="T63" fmla="*/ 16 h 33"/>
                  <a:gd name="T64" fmla="*/ 15 w 33"/>
                  <a:gd name="T65" fmla="*/ 14 h 33"/>
                  <a:gd name="T66" fmla="*/ 17 w 33"/>
                  <a:gd name="T67" fmla="*/ 14 h 33"/>
                  <a:gd name="T68" fmla="*/ 17 w 33"/>
                  <a:gd name="T69" fmla="*/ 14 h 33"/>
                  <a:gd name="T70" fmla="*/ 18 w 33"/>
                  <a:gd name="T71" fmla="*/ 14 h 33"/>
                  <a:gd name="T72" fmla="*/ 19 w 33"/>
                  <a:gd name="T73" fmla="*/ 16 h 33"/>
                  <a:gd name="T74" fmla="*/ 19 w 33"/>
                  <a:gd name="T75" fmla="*/ 16 h 33"/>
                  <a:gd name="T76" fmla="*/ 18 w 33"/>
                  <a:gd name="T77" fmla="*/ 18 h 33"/>
                  <a:gd name="T78" fmla="*/ 17 w 33"/>
                  <a:gd name="T79" fmla="*/ 19 h 33"/>
                  <a:gd name="T80" fmla="*/ 17 w 33"/>
                  <a:gd name="T81" fmla="*/ 19 h 33"/>
                  <a:gd name="T82" fmla="*/ 15 w 33"/>
                  <a:gd name="T83" fmla="*/ 18 h 33"/>
                  <a:gd name="T84" fmla="*/ 14 w 33"/>
                  <a:gd name="T85" fmla="*/ 16 h 33"/>
                  <a:gd name="T86" fmla="*/ 14 w 33"/>
                  <a:gd name="T87"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 h="33">
                    <a:moveTo>
                      <a:pt x="33" y="16"/>
                    </a:moveTo>
                    <a:lnTo>
                      <a:pt x="33" y="16"/>
                    </a:lnTo>
                    <a:lnTo>
                      <a:pt x="33" y="13"/>
                    </a:lnTo>
                    <a:lnTo>
                      <a:pt x="32" y="10"/>
                    </a:lnTo>
                    <a:lnTo>
                      <a:pt x="29" y="4"/>
                    </a:lnTo>
                    <a:lnTo>
                      <a:pt x="23" y="1"/>
                    </a:lnTo>
                    <a:lnTo>
                      <a:pt x="20" y="0"/>
                    </a:lnTo>
                    <a:lnTo>
                      <a:pt x="17" y="0"/>
                    </a:lnTo>
                    <a:lnTo>
                      <a:pt x="17" y="0"/>
                    </a:lnTo>
                    <a:lnTo>
                      <a:pt x="14" y="0"/>
                    </a:lnTo>
                    <a:lnTo>
                      <a:pt x="10" y="1"/>
                    </a:lnTo>
                    <a:lnTo>
                      <a:pt x="5" y="4"/>
                    </a:lnTo>
                    <a:lnTo>
                      <a:pt x="1" y="10"/>
                    </a:lnTo>
                    <a:lnTo>
                      <a:pt x="0" y="13"/>
                    </a:lnTo>
                    <a:lnTo>
                      <a:pt x="0" y="16"/>
                    </a:lnTo>
                    <a:lnTo>
                      <a:pt x="0" y="16"/>
                    </a:lnTo>
                    <a:lnTo>
                      <a:pt x="0" y="19"/>
                    </a:lnTo>
                    <a:lnTo>
                      <a:pt x="1" y="23"/>
                    </a:lnTo>
                    <a:lnTo>
                      <a:pt x="5" y="28"/>
                    </a:lnTo>
                    <a:lnTo>
                      <a:pt x="10" y="32"/>
                    </a:lnTo>
                    <a:lnTo>
                      <a:pt x="14" y="33"/>
                    </a:lnTo>
                    <a:lnTo>
                      <a:pt x="17" y="33"/>
                    </a:lnTo>
                    <a:lnTo>
                      <a:pt x="17" y="33"/>
                    </a:lnTo>
                    <a:lnTo>
                      <a:pt x="20" y="33"/>
                    </a:lnTo>
                    <a:lnTo>
                      <a:pt x="23" y="32"/>
                    </a:lnTo>
                    <a:lnTo>
                      <a:pt x="29" y="28"/>
                    </a:lnTo>
                    <a:lnTo>
                      <a:pt x="32" y="23"/>
                    </a:lnTo>
                    <a:lnTo>
                      <a:pt x="33" y="19"/>
                    </a:lnTo>
                    <a:lnTo>
                      <a:pt x="33" y="16"/>
                    </a:lnTo>
                    <a:lnTo>
                      <a:pt x="33" y="16"/>
                    </a:lnTo>
                    <a:close/>
                    <a:moveTo>
                      <a:pt x="14" y="16"/>
                    </a:moveTo>
                    <a:lnTo>
                      <a:pt x="14" y="16"/>
                    </a:lnTo>
                    <a:lnTo>
                      <a:pt x="15" y="14"/>
                    </a:lnTo>
                    <a:lnTo>
                      <a:pt x="17" y="14"/>
                    </a:lnTo>
                    <a:lnTo>
                      <a:pt x="17" y="14"/>
                    </a:lnTo>
                    <a:lnTo>
                      <a:pt x="18" y="14"/>
                    </a:lnTo>
                    <a:lnTo>
                      <a:pt x="19" y="16"/>
                    </a:lnTo>
                    <a:lnTo>
                      <a:pt x="19" y="16"/>
                    </a:lnTo>
                    <a:lnTo>
                      <a:pt x="18" y="18"/>
                    </a:lnTo>
                    <a:lnTo>
                      <a:pt x="17" y="19"/>
                    </a:lnTo>
                    <a:lnTo>
                      <a:pt x="17" y="19"/>
                    </a:lnTo>
                    <a:lnTo>
                      <a:pt x="15" y="18"/>
                    </a:lnTo>
                    <a:lnTo>
                      <a:pt x="14" y="16"/>
                    </a:lnTo>
                    <a:lnTo>
                      <a:pt x="1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74" name="Rectangle 74"/>
              <p:cNvSpPr>
                <a:spLocks noChangeArrowheads="1"/>
              </p:cNvSpPr>
              <p:nvPr/>
            </p:nvSpPr>
            <p:spPr bwMode="auto">
              <a:xfrm>
                <a:off x="8712200" y="5751513"/>
                <a:ext cx="2619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75" name="Rectangle 75"/>
              <p:cNvSpPr>
                <a:spLocks noChangeArrowheads="1"/>
              </p:cNvSpPr>
              <p:nvPr/>
            </p:nvSpPr>
            <p:spPr bwMode="auto">
              <a:xfrm>
                <a:off x="8712200" y="5799138"/>
                <a:ext cx="2619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76" name="Rectangle 76"/>
              <p:cNvSpPr>
                <a:spLocks noChangeArrowheads="1"/>
              </p:cNvSpPr>
              <p:nvPr/>
            </p:nvSpPr>
            <p:spPr bwMode="auto">
              <a:xfrm>
                <a:off x="8712200" y="5846763"/>
                <a:ext cx="26193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grpSp>
      </p:grpSp>
      <p:sp>
        <p:nvSpPr>
          <p:cNvPr id="77" name="矩形 76"/>
          <p:cNvSpPr/>
          <p:nvPr/>
        </p:nvSpPr>
        <p:spPr>
          <a:xfrm>
            <a:off x="3353757" y="3054975"/>
            <a:ext cx="2733895" cy="2814192"/>
          </a:xfrm>
          <a:prstGeom prst="rect">
            <a:avLst/>
          </a:prstGeom>
          <a:solidFill>
            <a:schemeClr val="accent6">
              <a:lumMod val="20000"/>
              <a:lumOff val="80000"/>
            </a:schemeClr>
          </a:solidFill>
        </p:spPr>
        <p:txBody>
          <a:bodyPr wrap="square">
            <a:noAutofit/>
          </a:bodyPr>
          <a:lstStyle/>
          <a:p>
            <a:pPr marL="171244" indent="-171244" defTabSz="1217810">
              <a:spcBef>
                <a:spcPct val="0"/>
              </a:spcBef>
              <a:spcAft>
                <a:spcPct val="0"/>
              </a:spcAft>
              <a:buFont typeface="Arial" panose="020B0604020202020204" pitchFamily="34" charset="0"/>
              <a:buChar char="•"/>
              <a:defRPr/>
            </a:pPr>
            <a:r>
              <a:rPr lang="en-US" altLang="zh-CN" sz="1200" kern="0" dirty="0">
                <a:solidFill>
                  <a:srgbClr val="1D1D1A"/>
                </a:solidFill>
                <a:ea typeface="微软雅黑" panose="020B0503020204020204" pitchFamily="34" charset="-122"/>
                <a:cs typeface="Calibri" panose="020F0502020204030204" pitchFamily="34" charset="0"/>
                <a:sym typeface="Calibri" panose="020F0502020204030204"/>
              </a:rPr>
              <a:t>SQL on Hadoop architecture: supports query of TB-level data and hundreds of billions of records in a single SQL statement, and queries of multiple tables in seconds.</a:t>
            </a:r>
            <a:endParaRPr lang="en-US" altLang="ko-KR" sz="1200" kern="0" dirty="0">
              <a:solidFill>
                <a:srgbClr val="C7000A"/>
              </a:solidFill>
              <a:ea typeface="微软雅黑" panose="020B0503020204020204" pitchFamily="34" charset="-122"/>
              <a:cs typeface="Calibri" panose="020F0502020204030204" pitchFamily="34" charset="0"/>
              <a:sym typeface="Calibri"/>
            </a:endParaRPr>
          </a:p>
          <a:p>
            <a:pPr marL="171244" indent="-171244" defTabSz="1217810">
              <a:buFont typeface="Arial" panose="020B0604020202020204" pitchFamily="34" charset="0"/>
              <a:buChar char="•"/>
              <a:defRPr/>
            </a:pPr>
            <a:r>
              <a:rPr lang="zh-CN" altLang="en-US" sz="1200" kern="0" dirty="0">
                <a:solidFill>
                  <a:srgbClr val="C7000A"/>
                </a:solidFill>
                <a:ea typeface="微软雅黑" panose="020B0503020204020204" pitchFamily="34" charset="-122"/>
                <a:cs typeface="Calibri" panose="020F0502020204030204" pitchFamily="34" charset="0"/>
              </a:rPr>
              <a:t>Features such as heuristic index enhancement, dynamic filtering (cross-DC), operator push-down, cache, and CBO optimization enable E2E query latency to be improved by 2 to 10 times on average compared with traditional engines.</a:t>
            </a:r>
            <a:endParaRPr kumimoji="1" lang="en-US" altLang="zh-CN" sz="1200" kern="0" dirty="0">
              <a:solidFill>
                <a:srgbClr val="1D1D1A"/>
              </a:solidFill>
              <a:ea typeface="微软雅黑" panose="020B0503020204020204" pitchFamily="34" charset="-122"/>
              <a:cs typeface="Calibri" panose="020F0502020204030204" pitchFamily="34" charset="0"/>
              <a:sym typeface="Calibri"/>
            </a:endParaRPr>
          </a:p>
          <a:p>
            <a:pPr marL="171244" indent="-171244" defTabSz="1217810">
              <a:spcBef>
                <a:spcPct val="0"/>
              </a:spcBef>
              <a:spcAft>
                <a:spcPct val="0"/>
              </a:spcAft>
              <a:buFont typeface="Arial" panose="020B0604020202020204" pitchFamily="34" charset="0"/>
              <a:buChar char="•"/>
              <a:defRPr/>
            </a:pPr>
            <a:r>
              <a:rPr kumimoji="1"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Supports 100+ concurrent processing, achieving end-to-end response within seconds*</a:t>
            </a:r>
            <a:endParaRPr kumimoji="1" lang="en-US" altLang="zh-CN" sz="1200" kern="0" dirty="0">
              <a:solidFill>
                <a:srgbClr val="1D1D1A"/>
              </a:solidFill>
              <a:ea typeface="微软雅黑" panose="020B0503020204020204" pitchFamily="34" charset="-122"/>
              <a:cs typeface="Calibri" panose="020F0502020204030204" pitchFamily="34" charset="0"/>
              <a:sym typeface="Calibri"/>
            </a:endParaRPr>
          </a:p>
        </p:txBody>
      </p:sp>
      <p:sp>
        <p:nvSpPr>
          <p:cNvPr id="78" name="矩形 77"/>
          <p:cNvSpPr/>
          <p:nvPr/>
        </p:nvSpPr>
        <p:spPr>
          <a:xfrm>
            <a:off x="9212062" y="2712946"/>
            <a:ext cx="2004651" cy="307456"/>
          </a:xfrm>
          <a:prstGeom prst="rect">
            <a:avLst/>
          </a:prstGeom>
        </p:spPr>
        <p:txBody>
          <a:bodyPr wrap="none">
            <a:spAutoFit/>
          </a:bodyPr>
          <a:lstStyle/>
          <a:p>
            <a:pPr algn="ctr" defTabSz="913381"/>
            <a:r>
              <a:rPr lang="zh-CN" altLang="en-US" sz="1398" b="1" dirty="0">
                <a:solidFill>
                  <a:srgbClr val="FF0000"/>
                </a:solidFill>
                <a:ea typeface="微软雅黑" panose="020B0503020204020204" pitchFamily="34" charset="-122"/>
                <a:cs typeface="Calibri" panose="020F0502020204030204" pitchFamily="34" charset="0"/>
                <a:sym typeface="Calibri" panose="020F0502020204030204"/>
              </a:rPr>
              <a:t>Enterprise-class features</a:t>
            </a:r>
          </a:p>
        </p:txBody>
      </p:sp>
      <p:grpSp>
        <p:nvGrpSpPr>
          <p:cNvPr id="79" name="Group 73"/>
          <p:cNvGrpSpPr/>
          <p:nvPr/>
        </p:nvGrpSpPr>
        <p:grpSpPr>
          <a:xfrm>
            <a:off x="9616897" y="1418480"/>
            <a:ext cx="1197345" cy="1225727"/>
            <a:chOff x="3955336" y="3337560"/>
            <a:chExt cx="932682" cy="932682"/>
          </a:xfrm>
        </p:grpSpPr>
        <p:sp>
          <p:nvSpPr>
            <p:cNvPr id="80" name="타원 69"/>
            <p:cNvSpPr/>
            <p:nvPr/>
          </p:nvSpPr>
          <p:spPr>
            <a:xfrm>
              <a:off x="3955336" y="3337560"/>
              <a:ext cx="932682" cy="932682"/>
            </a:xfrm>
            <a:prstGeom prst="ellipse">
              <a:avLst/>
            </a:prstGeom>
            <a:solidFill>
              <a:srgbClr val="415463"/>
            </a:solidFill>
            <a:ln w="19050" cap="flat" cmpd="sng" algn="ctr">
              <a:noFill/>
              <a:prstDash val="solid"/>
            </a:ln>
            <a:effectLst/>
          </p:spPr>
          <p:txBody>
            <a:bodyPr rtlCol="0" anchor="ctr"/>
            <a:lstStyle/>
            <a:p>
              <a:pPr algn="ctr" defTabSz="1217810">
                <a:defRPr/>
              </a:pPr>
              <a:endParaRPr lang="ko-KR" altLang="en-US" sz="2397" kern="0" dirty="0">
                <a:solidFill>
                  <a:prstClr val="black">
                    <a:lumMod val="75000"/>
                    <a:lumOff val="25000"/>
                  </a:prstClr>
                </a:solidFill>
                <a:cs typeface="Calibri" panose="020F0502020204030204" pitchFamily="34" charset="0"/>
                <a:sym typeface="Calibri"/>
              </a:endParaRPr>
            </a:p>
          </p:txBody>
        </p:sp>
        <p:grpSp>
          <p:nvGrpSpPr>
            <p:cNvPr id="81" name="Group 62"/>
            <p:cNvGrpSpPr/>
            <p:nvPr/>
          </p:nvGrpSpPr>
          <p:grpSpPr>
            <a:xfrm>
              <a:off x="4170917" y="3566508"/>
              <a:ext cx="501521" cy="474787"/>
              <a:chOff x="2835275" y="3127375"/>
              <a:chExt cx="744538" cy="704850"/>
            </a:xfrm>
            <a:solidFill>
              <a:sysClr val="window" lastClr="FFFFFF"/>
            </a:solidFill>
          </p:grpSpPr>
          <p:sp>
            <p:nvSpPr>
              <p:cNvPr id="82" name="Freeform 118"/>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83" name="Freeform 119"/>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84" name="Freeform 120"/>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85" name="Freeform 121"/>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86" name="Freeform 122"/>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87" name="Freeform 123"/>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sp>
            <p:nvSpPr>
              <p:cNvPr id="88" name="Freeform 124"/>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54" tIns="45677" rIns="91354" bIns="45677" numCol="1" anchor="t" anchorCtr="0" compatLnSpc="1">
                <a:prstTxWarp prst="textNoShape">
                  <a:avLst/>
                </a:prstTxWarp>
              </a:bodyPr>
              <a:lstStyle/>
              <a:p>
                <a:pPr defTabSz="1217810">
                  <a:defRPr/>
                </a:pPr>
                <a:endParaRPr lang="ko-KR" altLang="en-US" sz="2397" kern="0" dirty="0">
                  <a:solidFill>
                    <a:prstClr val="black"/>
                  </a:solidFill>
                  <a:cs typeface="Calibri" panose="020F0502020204030204" pitchFamily="34" charset="0"/>
                  <a:sym typeface="Calibri"/>
                </a:endParaRPr>
              </a:p>
            </p:txBody>
          </p:sp>
        </p:grpSp>
      </p:grpSp>
      <p:sp>
        <p:nvSpPr>
          <p:cNvPr id="89" name="矩形 88"/>
          <p:cNvSpPr/>
          <p:nvPr/>
        </p:nvSpPr>
        <p:spPr>
          <a:xfrm>
            <a:off x="9304489" y="3054975"/>
            <a:ext cx="2607331" cy="2814192"/>
          </a:xfrm>
          <a:prstGeom prst="rect">
            <a:avLst/>
          </a:prstGeom>
          <a:solidFill>
            <a:schemeClr val="accent6">
              <a:lumMod val="20000"/>
              <a:lumOff val="80000"/>
            </a:schemeClr>
          </a:solidFill>
        </p:spPr>
        <p:txBody>
          <a:bodyPr wrap="square">
            <a:noAutofit/>
          </a:bodyPr>
          <a:lstStyle/>
          <a:p>
            <a:pPr marL="171244" indent="-171244" defTabSz="854866">
              <a:spcBef>
                <a:spcPct val="0"/>
              </a:spcBef>
              <a:spcAft>
                <a:spcPct val="0"/>
              </a:spcAft>
              <a:buFont typeface="Arial" panose="020B0604020202020204" pitchFamily="34" charset="0"/>
              <a:buChar char="•"/>
              <a:defRPr/>
            </a:pPr>
            <a:r>
              <a:rPr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Auto Scaling is supported to improve resource utilization.</a:t>
            </a:r>
            <a:endParaRPr kumimoji="1" lang="en-US" altLang="zh-CN" sz="1200" kern="0" dirty="0">
              <a:solidFill>
                <a:srgbClr val="1D1D1A"/>
              </a:solidFill>
              <a:ea typeface="微软雅黑" panose="020B0503020204020204" pitchFamily="34" charset="-122"/>
              <a:cs typeface="Calibri" panose="020F0502020204030204" pitchFamily="34" charset="0"/>
              <a:sym typeface="Calibri"/>
            </a:endParaRPr>
          </a:p>
          <a:p>
            <a:pPr marL="171244" indent="-171244" defTabSz="854866">
              <a:spcBef>
                <a:spcPct val="0"/>
              </a:spcBef>
              <a:spcAft>
                <a:spcPct val="0"/>
              </a:spcAft>
              <a:buFont typeface="Arial" panose="020B0604020202020204" pitchFamily="34" charset="0"/>
              <a:buChar char="•"/>
              <a:defRPr/>
            </a:pPr>
            <a:r>
              <a:rPr kumimoji="1"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Support Coordinator AA to ensure service continuity</a:t>
            </a:r>
            <a:endParaRPr kumimoji="1" lang="en-US" altLang="zh-CN" sz="1200" kern="0" dirty="0">
              <a:solidFill>
                <a:srgbClr val="1D1D1A"/>
              </a:solidFill>
              <a:ea typeface="微软雅黑" panose="020B0503020204020204" pitchFamily="34" charset="-122"/>
              <a:cs typeface="Calibri" panose="020F0502020204030204" pitchFamily="34" charset="0"/>
              <a:sym typeface="Calibri"/>
            </a:endParaRPr>
          </a:p>
          <a:p>
            <a:pPr marL="171244" indent="-171244" defTabSz="854866">
              <a:buFont typeface="Arial" panose="020B0604020202020204" pitchFamily="34" charset="0"/>
              <a:buChar char="•"/>
              <a:defRPr/>
            </a:pPr>
            <a:r>
              <a:rPr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Supports container-based deployment, one-click installation, and Admin Dashboard, improving O&amp;M efficiency and simplifying integration operations.</a:t>
            </a:r>
            <a:endParaRPr lang="en-US" altLang="zh-CN" sz="1200" kern="0" dirty="0">
              <a:solidFill>
                <a:srgbClr val="1D1D1A"/>
              </a:solidFill>
              <a:ea typeface="微软雅黑" panose="020B0503020204020204" pitchFamily="34" charset="-122"/>
              <a:cs typeface="Calibri" panose="020F0502020204030204" pitchFamily="34" charset="0"/>
              <a:sym typeface="Calibri"/>
            </a:endParaRPr>
          </a:p>
          <a:p>
            <a:pPr marL="171244" indent="-171244" defTabSz="854866">
              <a:spcBef>
                <a:spcPct val="0"/>
              </a:spcBef>
              <a:spcAft>
                <a:spcPct val="0"/>
              </a:spcAft>
              <a:buFont typeface="Arial" panose="020B0604020202020204" pitchFamily="34" charset="0"/>
              <a:buChar char="•"/>
              <a:defRPr/>
            </a:pPr>
            <a:r>
              <a:rPr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Supports the ORC IUD feature to improve enterprise-level application capabilities.</a:t>
            </a:r>
            <a:endParaRPr lang="en-US" altLang="zh-CN" sz="1200" kern="0" dirty="0">
              <a:solidFill>
                <a:srgbClr val="1D1D1A"/>
              </a:solidFill>
              <a:ea typeface="微软雅黑" panose="020B0503020204020204" pitchFamily="34" charset="-122"/>
              <a:cs typeface="Calibri" panose="020F0502020204030204" pitchFamily="34" charset="0"/>
              <a:sym typeface="Calibri"/>
            </a:endParaRPr>
          </a:p>
          <a:p>
            <a:pPr marL="171244" indent="-171244" defTabSz="854866">
              <a:spcBef>
                <a:spcPct val="0"/>
              </a:spcBef>
              <a:spcAft>
                <a:spcPct val="0"/>
              </a:spcAft>
              <a:buFont typeface="Arial" panose="020B0604020202020204" pitchFamily="34" charset="0"/>
              <a:buChar char="•"/>
              <a:defRPr/>
            </a:pPr>
            <a:endParaRPr lang="en-US" altLang="zh-CN" sz="1200" kern="0" dirty="0">
              <a:solidFill>
                <a:srgbClr val="1D1D1A"/>
              </a:solidFill>
              <a:ea typeface="微软雅黑" panose="020B0503020204020204" pitchFamily="34" charset="-122"/>
              <a:cs typeface="Calibri" panose="020F0502020204030204" pitchFamily="34" charset="0"/>
              <a:sym typeface="Calibri"/>
            </a:endParaRPr>
          </a:p>
        </p:txBody>
      </p:sp>
      <p:sp>
        <p:nvSpPr>
          <p:cNvPr id="90" name="矩形 89"/>
          <p:cNvSpPr/>
          <p:nvPr/>
        </p:nvSpPr>
        <p:spPr>
          <a:xfrm>
            <a:off x="6477748" y="2712945"/>
            <a:ext cx="1932644" cy="307456"/>
          </a:xfrm>
          <a:prstGeom prst="rect">
            <a:avLst/>
          </a:prstGeom>
        </p:spPr>
        <p:txBody>
          <a:bodyPr wrap="none">
            <a:spAutoFit/>
          </a:bodyPr>
          <a:lstStyle/>
          <a:p>
            <a:pPr algn="ctr" defTabSz="913381"/>
            <a:r>
              <a:rPr lang="zh-CN" altLang="en-US" sz="1398" b="1" dirty="0">
                <a:solidFill>
                  <a:srgbClr val="FF0000"/>
                </a:solidFill>
                <a:ea typeface="微软雅黑" panose="020B0503020204020204" pitchFamily="34" charset="-122"/>
                <a:cs typeface="Calibri" panose="020F0502020204030204" pitchFamily="34" charset="0"/>
                <a:sym typeface="Calibri" panose="020F0502020204030204"/>
              </a:rPr>
              <a:t>North-South ecosystem</a:t>
            </a:r>
            <a:endParaRPr lang="zh-CN" altLang="en-US" sz="1997" b="1" dirty="0">
              <a:solidFill>
                <a:srgbClr val="FF0000"/>
              </a:solidFill>
              <a:ea typeface="微软雅黑" panose="020B0503020204020204" pitchFamily="34" charset="-122"/>
              <a:cs typeface="Calibri" panose="020F0502020204030204" pitchFamily="34" charset="0"/>
              <a:sym typeface="Calibri"/>
            </a:endParaRPr>
          </a:p>
        </p:txBody>
      </p:sp>
      <p:sp>
        <p:nvSpPr>
          <p:cNvPr id="91" name="矩形 90"/>
          <p:cNvSpPr/>
          <p:nvPr/>
        </p:nvSpPr>
        <p:spPr>
          <a:xfrm>
            <a:off x="6368362" y="3054975"/>
            <a:ext cx="2660369" cy="2814192"/>
          </a:xfrm>
          <a:prstGeom prst="rect">
            <a:avLst/>
          </a:prstGeom>
          <a:solidFill>
            <a:schemeClr val="accent6">
              <a:lumMod val="20000"/>
              <a:lumOff val="80000"/>
            </a:schemeClr>
          </a:solidFill>
        </p:spPr>
        <p:txBody>
          <a:bodyPr wrap="square">
            <a:noAutofit/>
          </a:bodyPr>
          <a:lstStyle/>
          <a:p>
            <a:pPr marL="171244" indent="-171244" defTabSz="854866">
              <a:spcBef>
                <a:spcPct val="0"/>
              </a:spcBef>
              <a:spcAft>
                <a:spcPct val="0"/>
              </a:spcAft>
              <a:buFont typeface="Arial" panose="020B0604020202020204" pitchFamily="34" charset="0"/>
              <a:buChar char="•"/>
              <a:defRPr/>
            </a:pPr>
            <a:r>
              <a:rPr kumimoji="1"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The northbound interface supports standard SQL 2003, JDBC, and ODBC interfaces to connect to various typical BI and data analysis applications.</a:t>
            </a:r>
            <a:endParaRPr kumimoji="1" lang="en-US" altLang="zh-CN" sz="1200" kern="0" dirty="0">
              <a:solidFill>
                <a:srgbClr val="1D1D1A"/>
              </a:solidFill>
              <a:ea typeface="微软雅黑" panose="020B0503020204020204" pitchFamily="34" charset="-122"/>
              <a:cs typeface="Calibri" panose="020F0502020204030204" pitchFamily="34" charset="0"/>
              <a:sym typeface="Calibri"/>
            </a:endParaRPr>
          </a:p>
          <a:p>
            <a:pPr marL="171244" indent="-171244" defTabSz="854866">
              <a:spcBef>
                <a:spcPct val="0"/>
              </a:spcBef>
              <a:spcAft>
                <a:spcPct val="0"/>
              </a:spcAft>
              <a:buFont typeface="Arial" panose="020B0604020202020204" pitchFamily="34" charset="0"/>
              <a:buChar char="•"/>
              <a:defRPr/>
            </a:pPr>
            <a:r>
              <a:rPr kumimoji="1"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SQL tools are supported to implement syntax conversion between HQL and Impala non-standard SQLs. HQL UDFs can be dynamically loaded to reduce development requirements.</a:t>
            </a:r>
            <a:endParaRPr kumimoji="1" lang="en-US" altLang="zh-CN" sz="1200" kern="0" dirty="0">
              <a:solidFill>
                <a:srgbClr val="1D1D1A"/>
              </a:solidFill>
              <a:ea typeface="微软雅黑" panose="020B0503020204020204" pitchFamily="34" charset="-122"/>
              <a:cs typeface="Calibri" panose="020F0502020204030204" pitchFamily="34" charset="0"/>
              <a:sym typeface="Calibri"/>
            </a:endParaRPr>
          </a:p>
          <a:p>
            <a:pPr marL="171244" indent="-171244" defTabSz="854866">
              <a:spcBef>
                <a:spcPct val="0"/>
              </a:spcBef>
              <a:spcAft>
                <a:spcPct val="0"/>
              </a:spcAft>
              <a:buFont typeface="Arial" panose="020B0604020202020204" pitchFamily="34" charset="0"/>
              <a:buChar char="•"/>
              <a:defRPr/>
            </a:pPr>
            <a:r>
              <a:rPr kumimoji="1" lang="zh-CN" altLang="en-US" sz="1200" kern="0" dirty="0">
                <a:solidFill>
                  <a:srgbClr val="1D1D1A"/>
                </a:solidFill>
                <a:ea typeface="微软雅黑" panose="020B0503020204020204" pitchFamily="34" charset="-122"/>
                <a:cs typeface="Calibri" panose="020F0502020204030204" pitchFamily="34" charset="0"/>
                <a:sym typeface="Calibri" panose="020F0502020204030204"/>
              </a:rPr>
              <a:t>Provides a unified data source access framework for southbound services, supporting access of more than 10 types of data sources.</a:t>
            </a:r>
            <a:endParaRPr kumimoji="1" lang="en-US" altLang="zh-CN" sz="1200" kern="0" dirty="0">
              <a:solidFill>
                <a:srgbClr val="1D1D1A"/>
              </a:solidFill>
              <a:ea typeface="微软雅黑" panose="020B0503020204020204" pitchFamily="34" charset="-122"/>
              <a:cs typeface="Calibri" panose="020F0502020204030204" pitchFamily="34" charset="0"/>
              <a:sym typeface="Calibri"/>
            </a:endParaRPr>
          </a:p>
          <a:p>
            <a:pPr defTabSz="854866">
              <a:spcBef>
                <a:spcPct val="0"/>
              </a:spcBef>
              <a:spcAft>
                <a:spcPct val="0"/>
              </a:spcAft>
              <a:defRPr/>
            </a:pPr>
            <a:endParaRPr kumimoji="1" lang="en-US" altLang="zh-CN" sz="1200" kern="0" dirty="0">
              <a:solidFill>
                <a:srgbClr val="1D1D1A"/>
              </a:solidFill>
              <a:ea typeface="微软雅黑" panose="020B0503020204020204" pitchFamily="34" charset="-122"/>
              <a:cs typeface="Calibri" panose="020F0502020204030204" pitchFamily="34" charset="0"/>
              <a:sym typeface="Calibri"/>
            </a:endParaRPr>
          </a:p>
        </p:txBody>
      </p:sp>
      <p:grpSp>
        <p:nvGrpSpPr>
          <p:cNvPr id="92" name="组合 91"/>
          <p:cNvGrpSpPr/>
          <p:nvPr/>
        </p:nvGrpSpPr>
        <p:grpSpPr>
          <a:xfrm>
            <a:off x="6828855" y="1424927"/>
            <a:ext cx="1135524" cy="1225727"/>
            <a:chOff x="9849771" y="1444610"/>
            <a:chExt cx="1162895" cy="1226206"/>
          </a:xfrm>
        </p:grpSpPr>
        <p:sp>
          <p:nvSpPr>
            <p:cNvPr id="93" name="椭圆 92"/>
            <p:cNvSpPr/>
            <p:nvPr/>
          </p:nvSpPr>
          <p:spPr>
            <a:xfrm>
              <a:off x="9849771" y="1444610"/>
              <a:ext cx="1162895" cy="1226206"/>
            </a:xfrm>
            <a:prstGeom prst="ellipse">
              <a:avLst/>
            </a:prstGeom>
            <a:solidFill>
              <a:srgbClr val="92D050"/>
            </a:solidFill>
            <a:ln w="12700" cap="flat" cmpd="sng" algn="ctr">
              <a:noFill/>
              <a:prstDash val="solid"/>
              <a:miter lim="800000"/>
            </a:ln>
            <a:effectLst/>
          </p:spPr>
          <p:txBody>
            <a:bodyPr rtlCol="0" anchor="ctr"/>
            <a:lstStyle/>
            <a:p>
              <a:pPr algn="ctr" defTabSz="914034">
                <a:defRPr/>
              </a:pPr>
              <a:endParaRPr lang="zh-CN" altLang="en-US" sz="1799" kern="0">
                <a:solidFill>
                  <a:srgbClr val="666666"/>
                </a:solidFill>
                <a:ea typeface="微软雅黑" panose="020B0503020204020204" pitchFamily="34" charset="-122"/>
                <a:cs typeface="Calibri" panose="020F0502020204030204" pitchFamily="34" charset="0"/>
              </a:endParaRPr>
            </a:p>
          </p:txBody>
        </p:sp>
        <p:sp>
          <p:nvSpPr>
            <p:cNvPr id="94" name="Freeform 37"/>
            <p:cNvSpPr>
              <a:spLocks noEditPoints="1"/>
            </p:cNvSpPr>
            <p:nvPr/>
          </p:nvSpPr>
          <p:spPr bwMode="auto">
            <a:xfrm>
              <a:off x="10103399" y="1730404"/>
              <a:ext cx="655637" cy="645615"/>
            </a:xfrm>
            <a:custGeom>
              <a:avLst/>
              <a:gdLst>
                <a:gd name="T0" fmla="*/ 2147483646 w 1343"/>
                <a:gd name="T1" fmla="*/ 2147483646 h 1371"/>
                <a:gd name="T2" fmla="*/ 2147483646 w 1343"/>
                <a:gd name="T3" fmla="*/ 2147483646 h 1371"/>
                <a:gd name="T4" fmla="*/ 2147483646 w 1343"/>
                <a:gd name="T5" fmla="*/ 2147483646 h 1371"/>
                <a:gd name="T6" fmla="*/ 2147483646 w 1343"/>
                <a:gd name="T7" fmla="*/ 2147483646 h 1371"/>
                <a:gd name="T8" fmla="*/ 2147483646 w 1343"/>
                <a:gd name="T9" fmla="*/ 2147483646 h 1371"/>
                <a:gd name="T10" fmla="*/ 2147483646 w 1343"/>
                <a:gd name="T11" fmla="*/ 2147483646 h 1371"/>
                <a:gd name="T12" fmla="*/ 2147483646 w 1343"/>
                <a:gd name="T13" fmla="*/ 2147483646 h 1371"/>
                <a:gd name="T14" fmla="*/ 2147483646 w 1343"/>
                <a:gd name="T15" fmla="*/ 2147483646 h 1371"/>
                <a:gd name="T16" fmla="*/ 2147483646 w 1343"/>
                <a:gd name="T17" fmla="*/ 2147483646 h 1371"/>
                <a:gd name="T18" fmla="*/ 2147483646 w 1343"/>
                <a:gd name="T19" fmla="*/ 2147483646 h 1371"/>
                <a:gd name="T20" fmla="*/ 2147483646 w 1343"/>
                <a:gd name="T21" fmla="*/ 2147483646 h 1371"/>
                <a:gd name="T22" fmla="*/ 2147483646 w 1343"/>
                <a:gd name="T23" fmla="*/ 2147483646 h 1371"/>
                <a:gd name="T24" fmla="*/ 2147483646 w 1343"/>
                <a:gd name="T25" fmla="*/ 2147483646 h 1371"/>
                <a:gd name="T26" fmla="*/ 2147483646 w 1343"/>
                <a:gd name="T27" fmla="*/ 2147483646 h 1371"/>
                <a:gd name="T28" fmla="*/ 2147483646 w 1343"/>
                <a:gd name="T29" fmla="*/ 2147483646 h 1371"/>
                <a:gd name="T30" fmla="*/ 2147483646 w 1343"/>
                <a:gd name="T31" fmla="*/ 2147483646 h 1371"/>
                <a:gd name="T32" fmla="*/ 2147483646 w 1343"/>
                <a:gd name="T33" fmla="*/ 2147483646 h 1371"/>
                <a:gd name="T34" fmla="*/ 2147483646 w 1343"/>
                <a:gd name="T35" fmla="*/ 2147483646 h 1371"/>
                <a:gd name="T36" fmla="*/ 2147483646 w 1343"/>
                <a:gd name="T37" fmla="*/ 2147483646 h 1371"/>
                <a:gd name="T38" fmla="*/ 2147483646 w 1343"/>
                <a:gd name="T39" fmla="*/ 2147483646 h 1371"/>
                <a:gd name="T40" fmla="*/ 2147483646 w 1343"/>
                <a:gd name="T41" fmla="*/ 2147483646 h 1371"/>
                <a:gd name="T42" fmla="*/ 2147483646 w 1343"/>
                <a:gd name="T43" fmla="*/ 2147483646 h 1371"/>
                <a:gd name="T44" fmla="*/ 2147483646 w 1343"/>
                <a:gd name="T45" fmla="*/ 2147483646 h 1371"/>
                <a:gd name="T46" fmla="*/ 2147483646 w 1343"/>
                <a:gd name="T47" fmla="*/ 2147483646 h 1371"/>
                <a:gd name="T48" fmla="*/ 2147483646 w 1343"/>
                <a:gd name="T49" fmla="*/ 2147483646 h 1371"/>
                <a:gd name="T50" fmla="*/ 2147483646 w 1343"/>
                <a:gd name="T51" fmla="*/ 2147483646 h 1371"/>
                <a:gd name="T52" fmla="*/ 2147483646 w 1343"/>
                <a:gd name="T53" fmla="*/ 2147483646 h 1371"/>
                <a:gd name="T54" fmla="*/ 2147483646 w 1343"/>
                <a:gd name="T55" fmla="*/ 2147483646 h 1371"/>
                <a:gd name="T56" fmla="*/ 2147483646 w 1343"/>
                <a:gd name="T57" fmla="*/ 2147483646 h 1371"/>
                <a:gd name="T58" fmla="*/ 2147483646 w 1343"/>
                <a:gd name="T59" fmla="*/ 2147483646 h 1371"/>
                <a:gd name="T60" fmla="*/ 2147483646 w 1343"/>
                <a:gd name="T61" fmla="*/ 2147483646 h 1371"/>
                <a:gd name="T62" fmla="*/ 2147483646 w 1343"/>
                <a:gd name="T63" fmla="*/ 2147483646 h 1371"/>
                <a:gd name="T64" fmla="*/ 2147483646 w 1343"/>
                <a:gd name="T65" fmla="*/ 2147483646 h 1371"/>
                <a:gd name="T66" fmla="*/ 2147483646 w 1343"/>
                <a:gd name="T67" fmla="*/ 2147483646 h 1371"/>
                <a:gd name="T68" fmla="*/ 2147483646 w 1343"/>
                <a:gd name="T69" fmla="*/ 2147483646 h 1371"/>
                <a:gd name="T70" fmla="*/ 2147483646 w 1343"/>
                <a:gd name="T71" fmla="*/ 2147483646 h 1371"/>
                <a:gd name="T72" fmla="*/ 2147483646 w 1343"/>
                <a:gd name="T73" fmla="*/ 2147483646 h 1371"/>
                <a:gd name="T74" fmla="*/ 2147483646 w 1343"/>
                <a:gd name="T75" fmla="*/ 2147483646 h 1371"/>
                <a:gd name="T76" fmla="*/ 2147483646 w 1343"/>
                <a:gd name="T77" fmla="*/ 2147483646 h 1371"/>
                <a:gd name="T78" fmla="*/ 2147483646 w 1343"/>
                <a:gd name="T79" fmla="*/ 2147483646 h 1371"/>
                <a:gd name="T80" fmla="*/ 2147483646 w 1343"/>
                <a:gd name="T81" fmla="*/ 2147483646 h 1371"/>
                <a:gd name="T82" fmla="*/ 2147483646 w 1343"/>
                <a:gd name="T83" fmla="*/ 2147483646 h 1371"/>
                <a:gd name="T84" fmla="*/ 2147483646 w 1343"/>
                <a:gd name="T85" fmla="*/ 2147483646 h 1371"/>
                <a:gd name="T86" fmla="*/ 2147483646 w 1343"/>
                <a:gd name="T87" fmla="*/ 2147483646 h 1371"/>
                <a:gd name="T88" fmla="*/ 2147483646 w 1343"/>
                <a:gd name="T89" fmla="*/ 2147483646 h 1371"/>
                <a:gd name="T90" fmla="*/ 2147483646 w 1343"/>
                <a:gd name="T91" fmla="*/ 2147483646 h 1371"/>
                <a:gd name="T92" fmla="*/ 2147483646 w 1343"/>
                <a:gd name="T93" fmla="*/ 2147483646 h 1371"/>
                <a:gd name="T94" fmla="*/ 2147483646 w 1343"/>
                <a:gd name="T95" fmla="*/ 2147483646 h 1371"/>
                <a:gd name="T96" fmla="*/ 2147483646 w 1343"/>
                <a:gd name="T97" fmla="*/ 2147483646 h 1371"/>
                <a:gd name="T98" fmla="*/ 2147483646 w 1343"/>
                <a:gd name="T99" fmla="*/ 2147483646 h 1371"/>
                <a:gd name="T100" fmla="*/ 2147483646 w 1343"/>
                <a:gd name="T101" fmla="*/ 2147483646 h 1371"/>
                <a:gd name="T102" fmla="*/ 2147483646 w 1343"/>
                <a:gd name="T103" fmla="*/ 2147483646 h 1371"/>
                <a:gd name="T104" fmla="*/ 2147483646 w 1343"/>
                <a:gd name="T105" fmla="*/ 2147483646 h 1371"/>
                <a:gd name="T106" fmla="*/ 2147483646 w 1343"/>
                <a:gd name="T107" fmla="*/ 2147483646 h 1371"/>
                <a:gd name="T108" fmla="*/ 2147483646 w 1343"/>
                <a:gd name="T109" fmla="*/ 2147483646 h 1371"/>
                <a:gd name="T110" fmla="*/ 0 w 1343"/>
                <a:gd name="T111" fmla="*/ 2147483646 h 13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43"/>
                <a:gd name="T169" fmla="*/ 0 h 1371"/>
                <a:gd name="T170" fmla="*/ 1343 w 1343"/>
                <a:gd name="T171" fmla="*/ 1371 h 137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43" h="1371">
                  <a:moveTo>
                    <a:pt x="275" y="216"/>
                  </a:moveTo>
                  <a:lnTo>
                    <a:pt x="275" y="216"/>
                  </a:lnTo>
                  <a:cubicBezTo>
                    <a:pt x="307" y="213"/>
                    <a:pt x="360" y="209"/>
                    <a:pt x="425" y="213"/>
                  </a:cubicBezTo>
                  <a:cubicBezTo>
                    <a:pt x="430" y="226"/>
                    <a:pt x="438" y="237"/>
                    <a:pt x="449" y="245"/>
                  </a:cubicBezTo>
                  <a:cubicBezTo>
                    <a:pt x="435" y="306"/>
                    <a:pt x="425" y="379"/>
                    <a:pt x="425" y="457"/>
                  </a:cubicBezTo>
                  <a:cubicBezTo>
                    <a:pt x="402" y="468"/>
                    <a:pt x="386" y="490"/>
                    <a:pt x="386" y="517"/>
                  </a:cubicBezTo>
                  <a:cubicBezTo>
                    <a:pt x="386" y="529"/>
                    <a:pt x="390" y="541"/>
                    <a:pt x="396" y="551"/>
                  </a:cubicBezTo>
                  <a:cubicBezTo>
                    <a:pt x="361" y="611"/>
                    <a:pt x="336" y="670"/>
                    <a:pt x="318" y="726"/>
                  </a:cubicBezTo>
                  <a:cubicBezTo>
                    <a:pt x="311" y="749"/>
                    <a:pt x="304" y="773"/>
                    <a:pt x="299" y="795"/>
                  </a:cubicBezTo>
                  <a:cubicBezTo>
                    <a:pt x="287" y="798"/>
                    <a:pt x="277" y="804"/>
                    <a:pt x="269" y="813"/>
                  </a:cubicBezTo>
                  <a:cubicBezTo>
                    <a:pt x="162" y="758"/>
                    <a:pt x="90" y="694"/>
                    <a:pt x="67" y="673"/>
                  </a:cubicBezTo>
                  <a:cubicBezTo>
                    <a:pt x="67" y="673"/>
                    <a:pt x="67" y="672"/>
                    <a:pt x="67" y="672"/>
                  </a:cubicBezTo>
                  <a:cubicBezTo>
                    <a:pt x="67" y="490"/>
                    <a:pt x="147" y="327"/>
                    <a:pt x="275" y="216"/>
                  </a:cubicBezTo>
                  <a:close/>
                  <a:moveTo>
                    <a:pt x="974" y="148"/>
                  </a:moveTo>
                  <a:lnTo>
                    <a:pt x="974" y="148"/>
                  </a:lnTo>
                  <a:cubicBezTo>
                    <a:pt x="908" y="165"/>
                    <a:pt x="849" y="185"/>
                    <a:pt x="795" y="209"/>
                  </a:cubicBezTo>
                  <a:cubicBezTo>
                    <a:pt x="783" y="198"/>
                    <a:pt x="768" y="192"/>
                    <a:pt x="752" y="192"/>
                  </a:cubicBezTo>
                  <a:cubicBezTo>
                    <a:pt x="734" y="192"/>
                    <a:pt x="717" y="200"/>
                    <a:pt x="705" y="212"/>
                  </a:cubicBezTo>
                  <a:cubicBezTo>
                    <a:pt x="651" y="193"/>
                    <a:pt x="598" y="181"/>
                    <a:pt x="548" y="173"/>
                  </a:cubicBezTo>
                  <a:cubicBezTo>
                    <a:pt x="545" y="162"/>
                    <a:pt x="539" y="153"/>
                    <a:pt x="532" y="145"/>
                  </a:cubicBezTo>
                  <a:cubicBezTo>
                    <a:pt x="542" y="116"/>
                    <a:pt x="551" y="93"/>
                    <a:pt x="557" y="78"/>
                  </a:cubicBezTo>
                  <a:cubicBezTo>
                    <a:pt x="594" y="71"/>
                    <a:pt x="632" y="67"/>
                    <a:pt x="671" y="67"/>
                  </a:cubicBezTo>
                  <a:cubicBezTo>
                    <a:pt x="781" y="67"/>
                    <a:pt x="885" y="97"/>
                    <a:pt x="974" y="148"/>
                  </a:cubicBezTo>
                  <a:close/>
                  <a:moveTo>
                    <a:pt x="1269" y="584"/>
                  </a:moveTo>
                  <a:lnTo>
                    <a:pt x="1269" y="584"/>
                  </a:lnTo>
                  <a:cubicBezTo>
                    <a:pt x="1250" y="604"/>
                    <a:pt x="1231" y="622"/>
                    <a:pt x="1212" y="640"/>
                  </a:cubicBezTo>
                  <a:cubicBezTo>
                    <a:pt x="1203" y="634"/>
                    <a:pt x="1192" y="630"/>
                    <a:pt x="1180" y="629"/>
                  </a:cubicBezTo>
                  <a:cubicBezTo>
                    <a:pt x="1098" y="463"/>
                    <a:pt x="976" y="339"/>
                    <a:pt x="817" y="259"/>
                  </a:cubicBezTo>
                  <a:cubicBezTo>
                    <a:pt x="817" y="259"/>
                    <a:pt x="817" y="258"/>
                    <a:pt x="817" y="257"/>
                  </a:cubicBezTo>
                  <a:cubicBezTo>
                    <a:pt x="817" y="257"/>
                    <a:pt x="817" y="257"/>
                    <a:pt x="817" y="256"/>
                  </a:cubicBezTo>
                  <a:cubicBezTo>
                    <a:pt x="883" y="228"/>
                    <a:pt x="956" y="206"/>
                    <a:pt x="1035" y="189"/>
                  </a:cubicBezTo>
                  <a:cubicBezTo>
                    <a:pt x="1159" y="283"/>
                    <a:pt x="1246" y="423"/>
                    <a:pt x="1269" y="584"/>
                  </a:cubicBezTo>
                  <a:close/>
                  <a:moveTo>
                    <a:pt x="960" y="1202"/>
                  </a:moveTo>
                  <a:lnTo>
                    <a:pt x="960" y="1202"/>
                  </a:lnTo>
                  <a:cubicBezTo>
                    <a:pt x="832" y="1133"/>
                    <a:pt x="729" y="1051"/>
                    <a:pt x="651" y="957"/>
                  </a:cubicBezTo>
                  <a:cubicBezTo>
                    <a:pt x="652" y="957"/>
                    <a:pt x="652" y="956"/>
                    <a:pt x="652" y="956"/>
                  </a:cubicBezTo>
                  <a:cubicBezTo>
                    <a:pt x="827" y="949"/>
                    <a:pt x="996" y="882"/>
                    <a:pt x="1158" y="756"/>
                  </a:cubicBezTo>
                  <a:cubicBezTo>
                    <a:pt x="1164" y="758"/>
                    <a:pt x="1169" y="759"/>
                    <a:pt x="1175" y="759"/>
                  </a:cubicBezTo>
                  <a:cubicBezTo>
                    <a:pt x="1176" y="759"/>
                    <a:pt x="1177" y="759"/>
                    <a:pt x="1178" y="759"/>
                  </a:cubicBezTo>
                  <a:cubicBezTo>
                    <a:pt x="1196" y="808"/>
                    <a:pt x="1210" y="862"/>
                    <a:pt x="1223" y="918"/>
                  </a:cubicBezTo>
                  <a:cubicBezTo>
                    <a:pt x="1168" y="1038"/>
                    <a:pt x="1076" y="1138"/>
                    <a:pt x="960" y="1202"/>
                  </a:cubicBezTo>
                  <a:close/>
                  <a:moveTo>
                    <a:pt x="434" y="591"/>
                  </a:moveTo>
                  <a:lnTo>
                    <a:pt x="434" y="591"/>
                  </a:lnTo>
                  <a:cubicBezTo>
                    <a:pt x="448" y="685"/>
                    <a:pt x="479" y="788"/>
                    <a:pt x="540" y="890"/>
                  </a:cubicBezTo>
                  <a:cubicBezTo>
                    <a:pt x="539" y="893"/>
                    <a:pt x="537" y="895"/>
                    <a:pt x="536" y="898"/>
                  </a:cubicBezTo>
                  <a:cubicBezTo>
                    <a:pt x="481" y="891"/>
                    <a:pt x="428" y="877"/>
                    <a:pt x="381" y="861"/>
                  </a:cubicBezTo>
                  <a:cubicBezTo>
                    <a:pt x="381" y="860"/>
                    <a:pt x="381" y="859"/>
                    <a:pt x="381" y="858"/>
                  </a:cubicBezTo>
                  <a:cubicBezTo>
                    <a:pt x="381" y="835"/>
                    <a:pt x="369" y="815"/>
                    <a:pt x="352" y="804"/>
                  </a:cubicBezTo>
                  <a:cubicBezTo>
                    <a:pt x="357" y="783"/>
                    <a:pt x="362" y="763"/>
                    <a:pt x="369" y="742"/>
                  </a:cubicBezTo>
                  <a:cubicBezTo>
                    <a:pt x="386" y="688"/>
                    <a:pt x="408" y="638"/>
                    <a:pt x="434" y="591"/>
                  </a:cubicBezTo>
                  <a:close/>
                  <a:moveTo>
                    <a:pt x="1110" y="694"/>
                  </a:moveTo>
                  <a:lnTo>
                    <a:pt x="1110" y="694"/>
                  </a:lnTo>
                  <a:cubicBezTo>
                    <a:pt x="1110" y="704"/>
                    <a:pt x="1112" y="713"/>
                    <a:pt x="1116" y="721"/>
                  </a:cubicBezTo>
                  <a:cubicBezTo>
                    <a:pt x="968" y="834"/>
                    <a:pt x="815" y="894"/>
                    <a:pt x="658" y="902"/>
                  </a:cubicBezTo>
                  <a:cubicBezTo>
                    <a:pt x="649" y="876"/>
                    <a:pt x="625" y="858"/>
                    <a:pt x="596" y="858"/>
                  </a:cubicBezTo>
                  <a:cubicBezTo>
                    <a:pt x="591" y="858"/>
                    <a:pt x="587" y="858"/>
                    <a:pt x="582" y="859"/>
                  </a:cubicBezTo>
                  <a:cubicBezTo>
                    <a:pt x="531" y="772"/>
                    <a:pt x="498" y="676"/>
                    <a:pt x="485" y="572"/>
                  </a:cubicBezTo>
                  <a:cubicBezTo>
                    <a:pt x="504" y="561"/>
                    <a:pt x="516" y="540"/>
                    <a:pt x="516" y="517"/>
                  </a:cubicBezTo>
                  <a:cubicBezTo>
                    <a:pt x="516" y="504"/>
                    <a:pt x="513" y="493"/>
                    <a:pt x="507" y="483"/>
                  </a:cubicBezTo>
                  <a:cubicBezTo>
                    <a:pt x="563" y="415"/>
                    <a:pt x="632" y="356"/>
                    <a:pt x="713" y="309"/>
                  </a:cubicBezTo>
                  <a:cubicBezTo>
                    <a:pt x="724" y="317"/>
                    <a:pt x="737" y="322"/>
                    <a:pt x="752" y="322"/>
                  </a:cubicBezTo>
                  <a:cubicBezTo>
                    <a:pt x="768" y="322"/>
                    <a:pt x="782" y="316"/>
                    <a:pt x="793" y="307"/>
                  </a:cubicBezTo>
                  <a:cubicBezTo>
                    <a:pt x="939" y="381"/>
                    <a:pt x="1052" y="495"/>
                    <a:pt x="1129" y="648"/>
                  </a:cubicBezTo>
                  <a:cubicBezTo>
                    <a:pt x="1118" y="660"/>
                    <a:pt x="1110" y="676"/>
                    <a:pt x="1110" y="694"/>
                  </a:cubicBezTo>
                  <a:close/>
                  <a:moveTo>
                    <a:pt x="1276" y="672"/>
                  </a:moveTo>
                  <a:lnTo>
                    <a:pt x="1276" y="672"/>
                  </a:lnTo>
                  <a:cubicBezTo>
                    <a:pt x="1276" y="725"/>
                    <a:pt x="1269" y="777"/>
                    <a:pt x="1255" y="827"/>
                  </a:cubicBezTo>
                  <a:cubicBezTo>
                    <a:pt x="1246" y="795"/>
                    <a:pt x="1236" y="764"/>
                    <a:pt x="1225" y="735"/>
                  </a:cubicBezTo>
                  <a:cubicBezTo>
                    <a:pt x="1235" y="723"/>
                    <a:pt x="1240" y="709"/>
                    <a:pt x="1240" y="694"/>
                  </a:cubicBezTo>
                  <a:cubicBezTo>
                    <a:pt x="1240" y="692"/>
                    <a:pt x="1240" y="690"/>
                    <a:pt x="1240" y="688"/>
                  </a:cubicBezTo>
                  <a:cubicBezTo>
                    <a:pt x="1252" y="677"/>
                    <a:pt x="1263" y="665"/>
                    <a:pt x="1275" y="654"/>
                  </a:cubicBezTo>
                  <a:cubicBezTo>
                    <a:pt x="1276" y="660"/>
                    <a:pt x="1276" y="666"/>
                    <a:pt x="1276" y="672"/>
                  </a:cubicBezTo>
                  <a:close/>
                  <a:moveTo>
                    <a:pt x="688" y="262"/>
                  </a:moveTo>
                  <a:lnTo>
                    <a:pt x="688" y="262"/>
                  </a:lnTo>
                  <a:cubicBezTo>
                    <a:pt x="688" y="262"/>
                    <a:pt x="688" y="263"/>
                    <a:pt x="688" y="263"/>
                  </a:cubicBezTo>
                  <a:cubicBezTo>
                    <a:pt x="601" y="314"/>
                    <a:pt x="533" y="374"/>
                    <a:pt x="478" y="436"/>
                  </a:cubicBezTo>
                  <a:cubicBezTo>
                    <a:pt x="480" y="370"/>
                    <a:pt x="490" y="309"/>
                    <a:pt x="501" y="255"/>
                  </a:cubicBezTo>
                  <a:cubicBezTo>
                    <a:pt x="519" y="251"/>
                    <a:pt x="533" y="240"/>
                    <a:pt x="542" y="226"/>
                  </a:cubicBezTo>
                  <a:cubicBezTo>
                    <a:pt x="588" y="233"/>
                    <a:pt x="638" y="245"/>
                    <a:pt x="688" y="262"/>
                  </a:cubicBezTo>
                  <a:close/>
                  <a:moveTo>
                    <a:pt x="352" y="158"/>
                  </a:moveTo>
                  <a:lnTo>
                    <a:pt x="352" y="158"/>
                  </a:lnTo>
                  <a:cubicBezTo>
                    <a:pt x="396" y="131"/>
                    <a:pt x="443" y="109"/>
                    <a:pt x="493" y="94"/>
                  </a:cubicBezTo>
                  <a:cubicBezTo>
                    <a:pt x="489" y="104"/>
                    <a:pt x="485" y="115"/>
                    <a:pt x="481" y="128"/>
                  </a:cubicBezTo>
                  <a:cubicBezTo>
                    <a:pt x="459" y="130"/>
                    <a:pt x="441" y="142"/>
                    <a:pt x="431" y="160"/>
                  </a:cubicBezTo>
                  <a:cubicBezTo>
                    <a:pt x="402" y="158"/>
                    <a:pt x="376" y="158"/>
                    <a:pt x="352" y="158"/>
                  </a:cubicBezTo>
                  <a:close/>
                  <a:moveTo>
                    <a:pt x="72" y="748"/>
                  </a:moveTo>
                  <a:lnTo>
                    <a:pt x="72" y="748"/>
                  </a:lnTo>
                  <a:cubicBezTo>
                    <a:pt x="111" y="781"/>
                    <a:pt x="173" y="825"/>
                    <a:pt x="252" y="865"/>
                  </a:cubicBezTo>
                  <a:cubicBezTo>
                    <a:pt x="254" y="884"/>
                    <a:pt x="263" y="900"/>
                    <a:pt x="278" y="911"/>
                  </a:cubicBezTo>
                  <a:cubicBezTo>
                    <a:pt x="267" y="1001"/>
                    <a:pt x="270" y="1077"/>
                    <a:pt x="273" y="1126"/>
                  </a:cubicBezTo>
                  <a:cubicBezTo>
                    <a:pt x="165" y="1030"/>
                    <a:pt x="91" y="896"/>
                    <a:pt x="72" y="748"/>
                  </a:cubicBezTo>
                  <a:close/>
                  <a:moveTo>
                    <a:pt x="490" y="1318"/>
                  </a:moveTo>
                  <a:lnTo>
                    <a:pt x="490" y="1318"/>
                  </a:lnTo>
                  <a:cubicBezTo>
                    <a:pt x="498" y="1348"/>
                    <a:pt x="525" y="1371"/>
                    <a:pt x="558" y="1371"/>
                  </a:cubicBezTo>
                  <a:cubicBezTo>
                    <a:pt x="596" y="1371"/>
                    <a:pt x="627" y="1339"/>
                    <a:pt x="627" y="1301"/>
                  </a:cubicBezTo>
                  <a:cubicBezTo>
                    <a:pt x="627" y="1263"/>
                    <a:pt x="596" y="1232"/>
                    <a:pt x="558" y="1232"/>
                  </a:cubicBezTo>
                  <a:cubicBezTo>
                    <a:pt x="538" y="1232"/>
                    <a:pt x="520" y="1240"/>
                    <a:pt x="507" y="1253"/>
                  </a:cubicBezTo>
                  <a:cubicBezTo>
                    <a:pt x="444" y="1236"/>
                    <a:pt x="385" y="1208"/>
                    <a:pt x="332" y="1172"/>
                  </a:cubicBezTo>
                  <a:cubicBezTo>
                    <a:pt x="332" y="1167"/>
                    <a:pt x="315" y="1061"/>
                    <a:pt x="331" y="921"/>
                  </a:cubicBezTo>
                  <a:cubicBezTo>
                    <a:pt x="340" y="919"/>
                    <a:pt x="348" y="915"/>
                    <a:pt x="355" y="909"/>
                  </a:cubicBezTo>
                  <a:cubicBezTo>
                    <a:pt x="411" y="929"/>
                    <a:pt x="472" y="944"/>
                    <a:pt x="538" y="952"/>
                  </a:cubicBezTo>
                  <a:cubicBezTo>
                    <a:pt x="549" y="973"/>
                    <a:pt x="571" y="988"/>
                    <a:pt x="596" y="988"/>
                  </a:cubicBezTo>
                  <a:cubicBezTo>
                    <a:pt x="600" y="988"/>
                    <a:pt x="604" y="987"/>
                    <a:pt x="608" y="987"/>
                  </a:cubicBezTo>
                  <a:cubicBezTo>
                    <a:pt x="678" y="1073"/>
                    <a:pt x="773" y="1156"/>
                    <a:pt x="902" y="1230"/>
                  </a:cubicBezTo>
                  <a:cubicBezTo>
                    <a:pt x="880" y="1239"/>
                    <a:pt x="858" y="1247"/>
                    <a:pt x="836" y="1253"/>
                  </a:cubicBezTo>
                  <a:cubicBezTo>
                    <a:pt x="823" y="1240"/>
                    <a:pt x="805" y="1231"/>
                    <a:pt x="785" y="1231"/>
                  </a:cubicBezTo>
                  <a:cubicBezTo>
                    <a:pt x="746" y="1231"/>
                    <a:pt x="715" y="1262"/>
                    <a:pt x="715" y="1300"/>
                  </a:cubicBezTo>
                  <a:cubicBezTo>
                    <a:pt x="715" y="1338"/>
                    <a:pt x="746" y="1370"/>
                    <a:pt x="785" y="1370"/>
                  </a:cubicBezTo>
                  <a:cubicBezTo>
                    <a:pt x="817" y="1370"/>
                    <a:pt x="844" y="1348"/>
                    <a:pt x="852" y="1318"/>
                  </a:cubicBezTo>
                  <a:cubicBezTo>
                    <a:pt x="1136" y="1238"/>
                    <a:pt x="1343" y="973"/>
                    <a:pt x="1342" y="672"/>
                  </a:cubicBezTo>
                  <a:cubicBezTo>
                    <a:pt x="1342" y="301"/>
                    <a:pt x="1041" y="0"/>
                    <a:pt x="671" y="0"/>
                  </a:cubicBezTo>
                  <a:cubicBezTo>
                    <a:pt x="301" y="0"/>
                    <a:pt x="0" y="301"/>
                    <a:pt x="0" y="672"/>
                  </a:cubicBezTo>
                  <a:cubicBezTo>
                    <a:pt x="0" y="973"/>
                    <a:pt x="206" y="1238"/>
                    <a:pt x="490" y="1318"/>
                  </a:cubicBezTo>
                  <a:close/>
                </a:path>
              </a:pathLst>
            </a:custGeom>
            <a:solidFill>
              <a:srgbClr val="3C3C3B"/>
            </a:solidFill>
            <a:ln>
              <a:noFill/>
            </a:ln>
            <a:extLst>
              <a:ext uri="{91240B29-F687-4F45-9708-019B960494DF}">
                <a14:hiddenLine xmlns:a14="http://schemas.microsoft.com/office/drawing/2010/main" w="9525">
                  <a:solidFill>
                    <a:srgbClr val="000000"/>
                  </a:solidFill>
                  <a:round/>
                  <a:headEnd/>
                  <a:tailEnd/>
                </a14:hiddenLine>
              </a:ext>
            </a:extLst>
          </p:spPr>
          <p:txBody>
            <a:bodyPr lIns="102323" tIns="51161" rIns="102323" bIns="51161"/>
            <a:lstStyle/>
            <a:p>
              <a:pPr defTabSz="914034">
                <a:defRPr/>
              </a:pPr>
              <a:endParaRPr lang="zh-CN" altLang="en-US" sz="1799" kern="0" dirty="0">
                <a:solidFill>
                  <a:srgbClr val="1D1D1A"/>
                </a:solidFill>
                <a:ea typeface="黑体" panose="02010609060101010101" pitchFamily="49" charset="-122"/>
                <a:cs typeface="Calibri" panose="020F0502020204030204" pitchFamily="34" charset="0"/>
              </a:endParaRPr>
            </a:p>
          </p:txBody>
        </p:sp>
      </p:grpSp>
      <p:sp>
        <p:nvSpPr>
          <p:cNvPr id="95" name="文本框 94"/>
          <p:cNvSpPr txBox="1"/>
          <p:nvPr/>
        </p:nvSpPr>
        <p:spPr>
          <a:xfrm>
            <a:off x="443673" y="6309897"/>
            <a:ext cx="5017399" cy="147733"/>
          </a:xfrm>
          <a:prstGeom prst="rect">
            <a:avLst/>
          </a:prstGeom>
          <a:noFill/>
        </p:spPr>
        <p:txBody>
          <a:bodyPr wrap="none" lIns="0" tIns="0" rIns="0" bIns="0" rtlCol="0">
            <a:spAutoFit/>
          </a:bodyPr>
          <a:lstStyle/>
          <a:p>
            <a:r>
              <a:rPr lang="zh-CN" altLang="en-US" sz="960" dirty="0">
                <a:solidFill>
                  <a:srgbClr val="1D1D1A"/>
                </a:solidFill>
                <a:ea typeface="黑体" panose="02010609060101010101" pitchFamily="49" charset="-122"/>
                <a:cs typeface="Calibri" panose="020F0502020204030204" pitchFamily="34" charset="0"/>
              </a:rPr>
              <a:t>*The preceding data is calculated in typical scenarios, and the results vary in different environments.</a:t>
            </a:r>
            <a:endParaRPr kumimoji="1" lang="zh-CN" altLang="en-US" sz="1200" dirty="0">
              <a:solidFill>
                <a:srgbClr val="1D1D1A"/>
              </a:solidFill>
              <a:ea typeface="Microsoft YaHei"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52514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38213" y="791886"/>
            <a:ext cx="5157787" cy="480131"/>
          </a:xfrm>
        </p:spPr>
        <p:txBody>
          <a:bodyPr/>
          <a:lstStyle/>
          <a:p>
            <a:r>
              <a:rPr lang="en-US" altLang="zh-CN" sz="2800" dirty="0"/>
              <a:t>openLooKeng Roadmap</a:t>
            </a:r>
          </a:p>
        </p:txBody>
      </p:sp>
      <p:sp>
        <p:nvSpPr>
          <p:cNvPr id="4" name="文本框 3"/>
          <p:cNvSpPr txBox="1"/>
          <p:nvPr/>
        </p:nvSpPr>
        <p:spPr>
          <a:xfrm>
            <a:off x="289402" y="1450594"/>
            <a:ext cx="11541193" cy="646609"/>
          </a:xfrm>
          <a:prstGeom prst="rect">
            <a:avLst/>
          </a:prstGeom>
          <a:solidFill>
            <a:srgbClr val="70AD47">
              <a:lumMod val="20000"/>
              <a:lumOff val="80000"/>
            </a:srgbClr>
          </a:solidFill>
          <a:ln w="9525">
            <a:solidFill>
              <a:srgbClr val="70AD47">
                <a:lumMod val="20000"/>
                <a:lumOff val="80000"/>
              </a:srgbClr>
            </a:solidFill>
            <a:prstDash val="dash"/>
          </a:ln>
        </p:spPr>
        <p:txBody>
          <a:bodyPr wrap="square" rtlCol="0">
            <a:spAutoFit/>
          </a:bodyPr>
          <a:lstStyle/>
          <a:p>
            <a:pPr algn="ctr" defTabSz="914034">
              <a:defRPr/>
            </a:pPr>
            <a:r>
              <a:rPr lang="en-US" altLang="zh-CN" sz="2099" b="1" kern="0" dirty="0">
                <a:solidFill>
                  <a:prstClr val="black"/>
                </a:solidFill>
                <a:latin typeface="Calibri" panose="020F0502020204030204" pitchFamily="34" charset="0"/>
                <a:ea typeface="微软雅黑" panose="020B0503020204020204" pitchFamily="34" charset="-122"/>
                <a:cs typeface="Calibri" panose="020F0502020204030204" pitchFamily="34" charset="0"/>
              </a:rPr>
              <a:t>openLooKeng Vision</a:t>
            </a:r>
            <a:endParaRPr lang="en-US" altLang="zh-CN" sz="2999" b="1" kern="0" dirty="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algn="ctr" defTabSz="914034">
              <a:defRPr/>
            </a:pPr>
            <a:r>
              <a:rPr lang="zh-CN" altLang="en-US" sz="1539" b="1" kern="0" dirty="0">
                <a:solidFill>
                  <a:srgbClr val="C00000"/>
                </a:solidFill>
                <a:latin typeface="Calibri" panose="020F0502020204030204" pitchFamily="34" charset="0"/>
                <a:ea typeface="微软雅黑" panose="020B0503020204020204" pitchFamily="34" charset="-122"/>
                <a:cs typeface="Calibri" panose="020F0502020204030204" pitchFamily="34" charset="0"/>
              </a:rPr>
              <a:t>Make Big Data Simple!</a:t>
            </a:r>
            <a:endParaRPr lang="zh-CN" altLang="en-US" sz="2199" b="1" kern="0" dirty="0">
              <a:solidFill>
                <a:srgbClr val="C0000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5" name="矩形 4"/>
          <p:cNvSpPr/>
          <p:nvPr/>
        </p:nvSpPr>
        <p:spPr>
          <a:xfrm>
            <a:off x="295167" y="3345422"/>
            <a:ext cx="3773451" cy="2883462"/>
          </a:xfrm>
          <a:prstGeom prst="rect">
            <a:avLst/>
          </a:prstGeom>
          <a:noFill/>
          <a:ln w="12700" cap="flat" cmpd="sng" algn="ctr">
            <a:solidFill>
              <a:sysClr val="windowText" lastClr="000000"/>
            </a:solidFill>
            <a:prstDash val="dash"/>
            <a:miter lim="800000"/>
          </a:ln>
          <a:effectLst/>
        </p:spPr>
        <p:txBody>
          <a:bodyPr lIns="35972" tIns="35972" rIns="35972" bIns="35972" rtlCol="0" anchor="b"/>
          <a:lstStyle/>
          <a:p>
            <a:pPr marL="266186" indent="-266186" defTabSz="914034">
              <a:buFont typeface="Wingdings" panose="05000000000000000000" pitchFamily="2" charset="2"/>
              <a:buChar char="ü"/>
              <a:defRPr/>
            </a:pPr>
            <a:r>
              <a:rPr lang="en-US" altLang="zh-CN" sz="1438"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Heuristic Index: Improving Point Query Performance</a:t>
            </a:r>
            <a:endParaRPr lang="en-US" altLang="zh-CN" sz="1798" kern="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en-US" altLang="zh-CN" sz="1438"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Push Down: improves cross-source analysis performance.</a:t>
            </a:r>
            <a:endParaRPr lang="en-US" altLang="zh-CN" sz="1798" kern="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en-US" altLang="zh-CN" sz="1259"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DC Connector: Efficient cloud-edge collaboration</a:t>
            </a:r>
            <a:endParaRPr lang="en-US" altLang="zh-CN" sz="1798" kern="0" dirty="0">
              <a:solidFill>
                <a:prstClr val="black"/>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en-US" altLang="zh-CN" sz="1438"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Tiered Cache Storage: Storage-computing Separation Supports High-Performance Query</a:t>
            </a:r>
            <a:endParaRPr lang="en-US" altLang="zh-CN" sz="1798" kern="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zh-CN" altLang="en-US" sz="1438"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Refactoring Code Complete Security Vulnerability Fixes</a:t>
            </a:r>
            <a:endParaRPr lang="en-US" altLang="zh-CN" sz="1798" kern="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zh-CN" altLang="en-US" sz="1259"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Enhanced dynamic filtering</a:t>
            </a:r>
            <a:endParaRPr lang="en-US" altLang="zh-CN" sz="1798" kern="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en-US" altLang="zh-CN" sz="1259" kern="0" dirty="0" err="1">
                <a:solidFill>
                  <a:srgbClr val="1D1D1A"/>
                </a:solidFill>
                <a:latin typeface="Calibri" panose="020F0502020204030204" pitchFamily="34" charset="0"/>
                <a:ea typeface="微软雅黑" panose="020B0503020204020204" pitchFamily="34" charset="-122"/>
                <a:cs typeface="Calibri" panose="020F0502020204030204" pitchFamily="34" charset="0"/>
              </a:rPr>
              <a:t>UCatalog</a:t>
            </a:r>
            <a:r>
              <a:rPr lang="en-US" altLang="zh-CN" sz="1259"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 Manager</a:t>
            </a:r>
          </a:p>
          <a:p>
            <a:pPr marL="266186" indent="-266186" defTabSz="914034">
              <a:buFont typeface="Wingdings" panose="05000000000000000000" pitchFamily="2" charset="2"/>
              <a:buChar char="ü"/>
              <a:defRPr/>
            </a:pPr>
            <a:r>
              <a:rPr lang="en-US" altLang="zh-CN" sz="1259"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CarbonData Connector</a:t>
            </a:r>
          </a:p>
          <a:p>
            <a:pPr marL="266186" indent="-266186" defTabSz="914034">
              <a:buFont typeface="Wingdings" panose="05000000000000000000" pitchFamily="2" charset="2"/>
              <a:buChar char="ü"/>
              <a:defRPr/>
            </a:pPr>
            <a:r>
              <a:rPr lang="en-US" altLang="zh-CN" sz="1259"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ACID for carbon and Hive orc</a:t>
            </a:r>
          </a:p>
        </p:txBody>
      </p:sp>
      <p:sp>
        <p:nvSpPr>
          <p:cNvPr id="6" name="矩形 5"/>
          <p:cNvSpPr/>
          <p:nvPr/>
        </p:nvSpPr>
        <p:spPr>
          <a:xfrm>
            <a:off x="295167" y="2602940"/>
            <a:ext cx="3773451" cy="635635"/>
          </a:xfrm>
          <a:prstGeom prst="rect">
            <a:avLst/>
          </a:prstGeom>
          <a:solidFill>
            <a:sysClr val="window" lastClr="FFFFFF">
              <a:lumMod val="20000"/>
              <a:lumOff val="80000"/>
            </a:sysClr>
          </a:solidFill>
          <a:ln w="19050" cap="flat" cmpd="sng" algn="ctr">
            <a:solidFill>
              <a:sysClr val="windowText" lastClr="000000"/>
            </a:solidFill>
            <a:prstDash val="dash"/>
            <a:miter lim="800000"/>
          </a:ln>
          <a:effectLst/>
        </p:spPr>
        <p:txBody>
          <a:bodyPr rtlCol="0" anchor="ctr"/>
          <a:lstStyle/>
          <a:p>
            <a:pPr algn="ctr" defTabSz="914034">
              <a:defRPr/>
            </a:pPr>
            <a:r>
              <a:rPr lang="en-US" altLang="zh-CN" sz="1259" kern="0">
                <a:solidFill>
                  <a:prstClr val="black"/>
                </a:solidFill>
                <a:latin typeface="Calibri" panose="020F0502020204030204" pitchFamily="34" charset="0"/>
                <a:ea typeface="微软雅黑" panose="020B0503020204020204" pitchFamily="34" charset="-122"/>
                <a:cs typeface="Calibri" panose="020F0502020204030204" pitchFamily="34" charset="0"/>
              </a:rPr>
              <a:t>Release 2020</a:t>
            </a:r>
          </a:p>
          <a:p>
            <a:pPr algn="ctr" defTabSz="914034">
              <a:defRPr/>
            </a:pPr>
            <a:r>
              <a:rPr lang="zh-CN" altLang="en-US" sz="1259" b="1" kern="0">
                <a:solidFill>
                  <a:srgbClr val="FF0000"/>
                </a:solidFill>
                <a:latin typeface="Calibri" panose="020F0502020204030204" pitchFamily="34" charset="0"/>
                <a:ea typeface="微软雅黑" panose="020B0503020204020204" pitchFamily="34" charset="-122"/>
                <a:cs typeface="Calibri" panose="020F0502020204030204" pitchFamily="34" charset="0"/>
              </a:rPr>
              <a:t>Interactive Engine Extreme Performance</a:t>
            </a:r>
          </a:p>
        </p:txBody>
      </p:sp>
      <p:sp>
        <p:nvSpPr>
          <p:cNvPr id="7" name="矩形 6"/>
          <p:cNvSpPr/>
          <p:nvPr/>
        </p:nvSpPr>
        <p:spPr>
          <a:xfrm>
            <a:off x="4201321" y="3345423"/>
            <a:ext cx="3773451" cy="2385007"/>
          </a:xfrm>
          <a:prstGeom prst="rect">
            <a:avLst/>
          </a:prstGeom>
          <a:noFill/>
          <a:ln w="12700" cap="flat" cmpd="sng" algn="ctr">
            <a:solidFill>
              <a:sysClr val="windowText" lastClr="000000"/>
            </a:solidFill>
            <a:prstDash val="dash"/>
            <a:miter lim="800000"/>
          </a:ln>
          <a:effectLst/>
        </p:spPr>
        <p:txBody>
          <a:bodyPr lIns="35972" tIns="35972" rIns="35972" bIns="35972" rtlCol="0" anchor="ctr"/>
          <a:lstStyle/>
          <a:p>
            <a:pPr marL="266186" indent="-266186" defTabSz="914034">
              <a:buFont typeface="Wingdings" panose="05000000000000000000" pitchFamily="2" charset="2"/>
              <a:buChar char="ü"/>
              <a:defRPr/>
            </a:pPr>
            <a:r>
              <a:rPr lang="zh-CN" altLang="en-US" sz="1438" kern="0">
                <a:solidFill>
                  <a:srgbClr val="1D1D1A"/>
                </a:solidFill>
                <a:latin typeface="Calibri" panose="020F0502020204030204" pitchFamily="34" charset="0"/>
                <a:ea typeface="微软雅黑" panose="020B0503020204020204" pitchFamily="34" charset="-122"/>
                <a:cs typeface="Calibri" panose="020F0502020204030204" pitchFamily="34" charset="0"/>
              </a:rPr>
              <a:t>Adaptive scheduling: supports more than 500 concurrent processing.</a:t>
            </a: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en-US" altLang="zh-CN" sz="1259" kern="0" err="1">
                <a:solidFill>
                  <a:srgbClr val="1D1D1A"/>
                </a:solidFill>
                <a:latin typeface="Calibri" panose="020F0502020204030204" pitchFamily="34" charset="0"/>
                <a:ea typeface="微软雅黑" panose="020B0503020204020204" pitchFamily="34" charset="-122"/>
                <a:cs typeface="Calibri" panose="020F0502020204030204" pitchFamily="34" charset="0"/>
              </a:rPr>
              <a:t>OmniCache: Improving 100 PB Analytics Performance</a:t>
            </a: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en-US" altLang="zh-CN" sz="1438" kern="0">
                <a:solidFill>
                  <a:srgbClr val="1D1D1A"/>
                </a:solidFill>
                <a:latin typeface="Calibri" panose="020F0502020204030204" pitchFamily="34" charset="0"/>
                <a:ea typeface="微软雅黑" panose="020B0503020204020204" pitchFamily="34" charset="-122"/>
                <a:cs typeface="Calibri" panose="020F0502020204030204" pitchFamily="34" charset="0"/>
              </a:rPr>
              <a:t>Java RDMA Library: Improving Networking Cost-effectiveness</a:t>
            </a: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en-US" altLang="zh-CN" sz="1259" kern="0">
                <a:solidFill>
                  <a:srgbClr val="1D1D1A"/>
                </a:solidFill>
                <a:latin typeface="Calibri" panose="020F0502020204030204" pitchFamily="34" charset="0"/>
                <a:ea typeface="微软雅黑" panose="020B0503020204020204" pitchFamily="34" charset="-122"/>
                <a:cs typeface="Calibri" panose="020F0502020204030204" pitchFamily="34" charset="0"/>
              </a:rPr>
              <a:t>Query-level fault tolerance</a:t>
            </a: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en-US" altLang="zh-CN" sz="1259" kern="0">
                <a:solidFill>
                  <a:srgbClr val="1D1D1A"/>
                </a:solidFill>
                <a:latin typeface="Calibri" panose="020F0502020204030204" pitchFamily="34" charset="0"/>
                <a:ea typeface="微软雅黑" panose="020B0503020204020204" pitchFamily="34" charset="-122"/>
                <a:cs typeface="Calibri" panose="020F0502020204030204" pitchFamily="34" charset="0"/>
              </a:rPr>
              <a:t>Affinity aware scheduler</a:t>
            </a:r>
          </a:p>
          <a:p>
            <a:pPr marL="266186" indent="-266186" defTabSz="914034">
              <a:buFont typeface="Wingdings" panose="05000000000000000000" pitchFamily="2" charset="2"/>
              <a:buChar char="ü"/>
              <a:defRPr/>
            </a:pPr>
            <a:r>
              <a:rPr lang="zh-CN" altLang="en-US" sz="1259" kern="0">
                <a:solidFill>
                  <a:srgbClr val="1D1D1A"/>
                </a:solidFill>
                <a:latin typeface="Calibri" panose="020F0502020204030204" pitchFamily="34" charset="0"/>
                <a:ea typeface="微软雅黑" panose="020B0503020204020204" pitchFamily="34" charset="-122"/>
                <a:cs typeface="Calibri" panose="020F0502020204030204" pitchFamily="34" charset="0"/>
              </a:rPr>
              <a:t>Large cluster support</a:t>
            </a: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defTabSz="914034">
              <a:defRPr/>
            </a:pP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defTabSz="914034">
              <a:defRPr/>
            </a:pP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8" name="矩形 7"/>
          <p:cNvSpPr/>
          <p:nvPr/>
        </p:nvSpPr>
        <p:spPr>
          <a:xfrm>
            <a:off x="4201321" y="2602940"/>
            <a:ext cx="3773450" cy="635635"/>
          </a:xfrm>
          <a:prstGeom prst="rect">
            <a:avLst/>
          </a:prstGeom>
          <a:solidFill>
            <a:sysClr val="window" lastClr="FFFFFF">
              <a:lumMod val="20000"/>
              <a:lumOff val="80000"/>
            </a:sysClr>
          </a:solidFill>
          <a:ln w="19050" cap="flat" cmpd="sng" algn="ctr">
            <a:solidFill>
              <a:sysClr val="windowText" lastClr="000000"/>
            </a:solidFill>
            <a:prstDash val="dash"/>
            <a:miter lim="800000"/>
          </a:ln>
          <a:effectLst/>
        </p:spPr>
        <p:txBody>
          <a:bodyPr rtlCol="0" anchor="ctr"/>
          <a:lstStyle/>
          <a:p>
            <a:pPr algn="ctr" defTabSz="914034">
              <a:defRPr/>
            </a:pPr>
            <a:r>
              <a:rPr lang="en-US" altLang="zh-CN" sz="1259" kern="0">
                <a:solidFill>
                  <a:prstClr val="black"/>
                </a:solidFill>
                <a:latin typeface="Calibri" panose="020F0502020204030204" pitchFamily="34" charset="0"/>
                <a:ea typeface="微软雅黑" panose="020B0503020204020204" pitchFamily="34" charset="-122"/>
                <a:cs typeface="Calibri" panose="020F0502020204030204" pitchFamily="34" charset="0"/>
              </a:rPr>
              <a:t>Release 2021</a:t>
            </a:r>
          </a:p>
          <a:p>
            <a:pPr algn="ctr" defTabSz="914034">
              <a:defRPr/>
            </a:pPr>
            <a:r>
              <a:rPr lang="zh-CN" altLang="en-US" sz="1259" b="1" kern="0">
                <a:solidFill>
                  <a:srgbClr val="FF0000"/>
                </a:solidFill>
                <a:latin typeface="Calibri" panose="020F0502020204030204" pitchFamily="34" charset="0"/>
                <a:ea typeface="微软雅黑" panose="020B0503020204020204" pitchFamily="34" charset="-122"/>
                <a:cs typeface="Calibri" panose="020F0502020204030204" pitchFamily="34" charset="0"/>
              </a:rPr>
              <a:t>Extremely stable batch processing engine</a:t>
            </a:r>
            <a:endParaRPr lang="en-US" altLang="zh-CN" sz="1798" kern="0">
              <a:solidFill>
                <a:prstClr val="black"/>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9" name="矩形 8"/>
          <p:cNvSpPr/>
          <p:nvPr/>
        </p:nvSpPr>
        <p:spPr>
          <a:xfrm>
            <a:off x="8107475" y="3345424"/>
            <a:ext cx="3771989" cy="2034079"/>
          </a:xfrm>
          <a:prstGeom prst="rect">
            <a:avLst/>
          </a:prstGeom>
          <a:noFill/>
          <a:ln w="12700" cap="flat" cmpd="sng" algn="ctr">
            <a:solidFill>
              <a:sysClr val="windowText" lastClr="000000"/>
            </a:solidFill>
            <a:prstDash val="dash"/>
            <a:miter lim="800000"/>
          </a:ln>
          <a:effectLst/>
        </p:spPr>
        <p:txBody>
          <a:bodyPr lIns="17986" tIns="35972" rIns="17986" bIns="35972" rtlCol="0" anchor="b"/>
          <a:lstStyle/>
          <a:p>
            <a:pPr marL="266186" indent="-266186" defTabSz="914034">
              <a:buFont typeface="Wingdings" panose="05000000000000000000" pitchFamily="2" charset="2"/>
              <a:buChar char="ü"/>
              <a:defRPr/>
            </a:pPr>
            <a:r>
              <a:rPr lang="en-US" altLang="zh-CN" sz="1259" kern="0" err="1">
                <a:solidFill>
                  <a:srgbClr val="1D1D1A"/>
                </a:solidFill>
                <a:latin typeface="Calibri" panose="020F0502020204030204" pitchFamily="34" charset="0"/>
                <a:ea typeface="微软雅黑" panose="020B0503020204020204" pitchFamily="34" charset="-122"/>
                <a:cs typeface="Calibri" panose="020F0502020204030204" pitchFamily="34" charset="0"/>
              </a:rPr>
              <a:t>OmniFunction: multi-calculation scheduling</a:t>
            </a: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r>
              <a:rPr lang="zh-CN" altLang="en-US" sz="1438" kern="0">
                <a:solidFill>
                  <a:srgbClr val="1D1D1A"/>
                </a:solidFill>
                <a:latin typeface="Calibri" panose="020F0502020204030204" pitchFamily="34" charset="0"/>
                <a:ea typeface="微软雅黑" panose="020B0503020204020204" pitchFamily="34" charset="-122"/>
                <a:cs typeface="Calibri" panose="020F0502020204030204" pitchFamily="34" charset="0"/>
              </a:rPr>
              <a:t>Big Data Computing on the Web: Vertical Integration of Multiple Computing Powers and Hard Powers</a:t>
            </a: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marL="266186" indent="-266186" defTabSz="914034">
              <a:buFont typeface="Wingdings" panose="05000000000000000000" pitchFamily="2" charset="2"/>
              <a:buChar char="ü"/>
              <a:defRPr/>
            </a:pP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defTabSz="914034">
              <a:defRPr/>
            </a:pP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a:p>
            <a:pPr defTabSz="914034">
              <a:defRPr/>
            </a:pPr>
            <a:endParaRPr lang="en-US" altLang="zh-CN" sz="1798"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0" name="矩形 9"/>
          <p:cNvSpPr/>
          <p:nvPr/>
        </p:nvSpPr>
        <p:spPr>
          <a:xfrm>
            <a:off x="8107474" y="2602940"/>
            <a:ext cx="3771990" cy="635635"/>
          </a:xfrm>
          <a:prstGeom prst="rect">
            <a:avLst/>
          </a:prstGeom>
          <a:solidFill>
            <a:sysClr val="window" lastClr="FFFFFF">
              <a:lumMod val="20000"/>
              <a:lumOff val="80000"/>
            </a:sysClr>
          </a:solidFill>
          <a:ln w="19050" cap="flat" cmpd="sng" algn="ctr">
            <a:solidFill>
              <a:sysClr val="windowText" lastClr="000000"/>
            </a:solidFill>
            <a:prstDash val="dash"/>
            <a:miter lim="800000"/>
          </a:ln>
          <a:effectLst/>
        </p:spPr>
        <p:txBody>
          <a:bodyPr rtlCol="0" anchor="ctr"/>
          <a:lstStyle/>
          <a:p>
            <a:pPr algn="ctr" defTabSz="914034">
              <a:defRPr/>
            </a:pPr>
            <a:r>
              <a:rPr lang="en-US" altLang="zh-CN" sz="1259" kern="0">
                <a:solidFill>
                  <a:prstClr val="black"/>
                </a:solidFill>
                <a:latin typeface="Calibri" panose="020F0502020204030204" pitchFamily="34" charset="0"/>
                <a:ea typeface="微软雅黑" panose="020B0503020204020204" pitchFamily="34" charset="-122"/>
                <a:cs typeface="Calibri" panose="020F0502020204030204" pitchFamily="34" charset="0"/>
              </a:rPr>
              <a:t>Release 2022</a:t>
            </a:r>
          </a:p>
          <a:p>
            <a:pPr algn="ctr" defTabSz="914034">
              <a:defRPr/>
            </a:pPr>
            <a:r>
              <a:rPr lang="zh-CN" altLang="en-US" sz="1259" b="1" kern="0">
                <a:solidFill>
                  <a:srgbClr val="FF0000"/>
                </a:solidFill>
                <a:latin typeface="Calibri" panose="020F0502020204030204" pitchFamily="34" charset="0"/>
                <a:ea typeface="微软雅黑" panose="020B0503020204020204" pitchFamily="34" charset="-122"/>
                <a:cs typeface="Calibri" panose="020F0502020204030204" pitchFamily="34" charset="0"/>
              </a:rPr>
              <a:t>Ultimate performance of all-scenario engines</a:t>
            </a:r>
          </a:p>
        </p:txBody>
      </p:sp>
    </p:spTree>
    <p:extLst>
      <p:ext uri="{BB962C8B-B14F-4D97-AF65-F5344CB8AC3E}">
        <p14:creationId xmlns:p14="http://schemas.microsoft.com/office/powerpoint/2010/main" val="58558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TPCDS Test Comparison</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28" y="1272017"/>
            <a:ext cx="8621482" cy="2253608"/>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2380699317"/>
              </p:ext>
            </p:extLst>
          </p:nvPr>
        </p:nvGraphicFramePr>
        <p:xfrm>
          <a:off x="9038327" y="1725025"/>
          <a:ext cx="3106538" cy="1328737"/>
        </p:xfrm>
        <a:graphic>
          <a:graphicData uri="http://schemas.openxmlformats.org/drawingml/2006/table">
            <a:tbl>
              <a:tblPr>
                <a:tableStyleId>{BC89EF96-8CEA-46FF-86C4-4CE0E7609802}</a:tableStyleId>
              </a:tblPr>
              <a:tblGrid>
                <a:gridCol w="1095560"/>
                <a:gridCol w="670326"/>
                <a:gridCol w="670326"/>
                <a:gridCol w="670326"/>
              </a:tblGrid>
              <a:tr h="557212">
                <a:tc>
                  <a:txBody>
                    <a:bodyPr/>
                    <a:lstStyle/>
                    <a:p>
                      <a:pPr algn="l" fontAlgn="ctr"/>
                      <a:r>
                        <a:rPr lang="zh-CN" altLang="en-US" sz="1200" u="none" strike="noStrike" dirty="0">
                          <a:effectLst/>
                          <a:latin typeface="微软雅黑" pitchFamily="34" charset="-122"/>
                          <a:ea typeface="微软雅黑" pitchFamily="34" charset="-122"/>
                        </a:rPr>
                        <a:t>　</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dirty="0">
                          <a:effectLst/>
                          <a:latin typeface="微软雅黑" pitchFamily="34" charset="-122"/>
                          <a:ea typeface="微软雅黑" pitchFamily="34" charset="-122"/>
                        </a:rPr>
                        <a:t>tpcds-1TB</a:t>
                      </a:r>
                      <a:endParaRPr 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dirty="0">
                          <a:effectLst/>
                          <a:latin typeface="微软雅黑" pitchFamily="34" charset="-122"/>
                          <a:ea typeface="微软雅黑" pitchFamily="34" charset="-122"/>
                        </a:rPr>
                        <a:t>tpcds-3TB</a:t>
                      </a:r>
                      <a:endParaRPr 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000" u="none" strike="noStrike" dirty="0">
                          <a:effectLst/>
                          <a:latin typeface="微软雅黑" pitchFamily="34" charset="-122"/>
                          <a:ea typeface="微软雅黑" pitchFamily="34" charset="-122"/>
                        </a:rPr>
                        <a:t>tpcds-10TB</a:t>
                      </a:r>
                      <a:endParaRPr 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57212">
                <a:tc>
                  <a:txBody>
                    <a:bodyPr/>
                    <a:lstStyle/>
                    <a:p>
                      <a:pPr algn="ctr" fontAlgn="ctr"/>
                      <a:r>
                        <a:rPr lang="en-US" sz="1000" u="none" strike="noStrike" dirty="0">
                          <a:effectLst/>
                          <a:latin typeface="Calibri" panose="020F0502020204030204" pitchFamily="34" charset="0"/>
                          <a:ea typeface="微软雅黑" pitchFamily="34" charset="-122"/>
                          <a:cs typeface="Calibri" panose="020F0502020204030204" pitchFamily="34" charset="0"/>
                        </a:rPr>
                        <a:t>The </a:t>
                      </a:r>
                      <a:r>
                        <a:rPr lang="en-US" sz="1000" u="none" strike="noStrike" dirty="0" smtClean="0">
                          <a:effectLst/>
                          <a:latin typeface="Calibri" panose="020F0502020204030204" pitchFamily="34" charset="0"/>
                          <a:ea typeface="微软雅黑" pitchFamily="34" charset="-122"/>
                          <a:cs typeface="Calibri" panose="020F0502020204030204" pitchFamily="34" charset="0"/>
                        </a:rPr>
                        <a:t>openLooKeng </a:t>
                      </a:r>
                      <a:r>
                        <a:rPr lang="en-US" sz="1000" u="none" strike="noStrike" dirty="0">
                          <a:effectLst/>
                          <a:latin typeface="Calibri" panose="020F0502020204030204" pitchFamily="34" charset="0"/>
                          <a:ea typeface="微软雅黑" pitchFamily="34" charset="-122"/>
                          <a:cs typeface="Calibri" panose="020F0502020204030204" pitchFamily="34" charset="0"/>
                        </a:rPr>
                        <a:t>performance is improved </a:t>
                      </a:r>
                      <a:r>
                        <a:rPr lang="en-US" sz="1000" u="none" strike="noStrike" dirty="0" smtClean="0">
                          <a:effectLst/>
                          <a:latin typeface="Calibri" panose="020F0502020204030204" pitchFamily="34" charset="0"/>
                          <a:ea typeface="微软雅黑" pitchFamily="34" charset="-122"/>
                          <a:cs typeface="Calibri" panose="020F0502020204030204" pitchFamily="34" charset="0"/>
                        </a:rPr>
                        <a:t>when compared </a:t>
                      </a:r>
                      <a:r>
                        <a:rPr lang="en-US" sz="1000" u="none" strike="noStrike" dirty="0">
                          <a:effectLst/>
                          <a:latin typeface="Calibri" panose="020F0502020204030204" pitchFamily="34" charset="0"/>
                          <a:ea typeface="微软雅黑" pitchFamily="34" charset="-122"/>
                          <a:cs typeface="Calibri" panose="020F0502020204030204" pitchFamily="34" charset="0"/>
                        </a:rPr>
                        <a:t>with </a:t>
                      </a:r>
                      <a:r>
                        <a:rPr lang="en-US" sz="1000" u="none" strike="noStrike" dirty="0" err="1" smtClean="0">
                          <a:effectLst/>
                          <a:latin typeface="Calibri" panose="020F0502020204030204" pitchFamily="34" charset="0"/>
                          <a:ea typeface="微软雅黑" pitchFamily="34" charset="-122"/>
                          <a:cs typeface="Calibri" panose="020F0502020204030204" pitchFamily="34" charset="0"/>
                        </a:rPr>
                        <a:t>Trino</a:t>
                      </a:r>
                      <a:endParaRPr lang="zh-CN" altLang="en-US" sz="1050" b="0" i="0" u="none" strike="noStrike" dirty="0">
                        <a:solidFill>
                          <a:srgbClr val="000000"/>
                        </a:solidFill>
                        <a:effectLst/>
                        <a:latin typeface="Calibri" panose="020F0502020204030204" pitchFamily="34" charset="0"/>
                        <a:ea typeface="微软雅黑" panose="020B0503020204020204" pitchFamily="34" charset="-122"/>
                        <a:cs typeface="Calibri" panose="020F0502020204030204" pitchFamily="34" charset="0"/>
                      </a:endParaRPr>
                    </a:p>
                  </a:txBody>
                  <a:tcPr marL="9525" marR="9525" marT="9525" marB="0" anchor="ctr"/>
                </a:tc>
                <a:tc>
                  <a:txBody>
                    <a:bodyPr/>
                    <a:lstStyle/>
                    <a:p>
                      <a:pPr algn="ctr" fontAlgn="ctr"/>
                      <a:r>
                        <a:rPr lang="zh-CN" altLang="en-US" sz="1050" b="1" u="none" strike="noStrike" dirty="0" smtClean="0">
                          <a:solidFill>
                            <a:srgbClr val="FF0000"/>
                          </a:solidFill>
                          <a:effectLst/>
                          <a:latin typeface="微软雅黑" pitchFamily="34" charset="-122"/>
                          <a:ea typeface="微软雅黑" pitchFamily="34" charset="-122"/>
                        </a:rPr>
                        <a:t>↑ 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050" b="1" u="none" strike="noStrike" smtClean="0">
                          <a:solidFill>
                            <a:srgbClr val="FF0000"/>
                          </a:solidFill>
                          <a:effectLst/>
                          <a:latin typeface="微软雅黑" pitchFamily="34" charset="-122"/>
                          <a:ea typeface="微软雅黑" pitchFamily="34" charset="-122"/>
                        </a:rPr>
                        <a:t>↑ 14%</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050" b="1" u="none" strike="noStrike" dirty="0" smtClean="0">
                          <a:solidFill>
                            <a:srgbClr val="FF0000"/>
                          </a:solidFill>
                          <a:effectLst/>
                          <a:latin typeface="微软雅黑" pitchFamily="34" charset="-122"/>
                          <a:ea typeface="微软雅黑" pitchFamily="34" charset="-122"/>
                        </a:rPr>
                        <a:t>↑ 28%</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grpSp>
        <p:nvGrpSpPr>
          <p:cNvPr id="11" name="组合 16"/>
          <p:cNvGrpSpPr/>
          <p:nvPr/>
        </p:nvGrpSpPr>
        <p:grpSpPr>
          <a:xfrm>
            <a:off x="9292726" y="4798331"/>
            <a:ext cx="2852139" cy="1461412"/>
            <a:chOff x="6397036" y="5715080"/>
            <a:chExt cx="3371273" cy="1461412"/>
          </a:xfrm>
        </p:grpSpPr>
        <p:sp>
          <p:nvSpPr>
            <p:cNvPr id="12" name="矩形 17"/>
            <p:cNvSpPr/>
            <p:nvPr/>
          </p:nvSpPr>
          <p:spPr>
            <a:xfrm>
              <a:off x="6397036" y="5715080"/>
              <a:ext cx="3371273" cy="1461412"/>
            </a:xfrm>
            <a:prstGeom prst="rect">
              <a:avLst/>
            </a:prstGeom>
            <a:no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Calibri" panose="020F0502020204030204" pitchFamily="34" charset="0"/>
              </a:endParaRPr>
            </a:p>
          </p:txBody>
        </p:sp>
        <p:sp>
          <p:nvSpPr>
            <p:cNvPr id="13" name="文本框 18"/>
            <p:cNvSpPr txBox="1"/>
            <p:nvPr/>
          </p:nvSpPr>
          <p:spPr>
            <a:xfrm>
              <a:off x="6517110" y="5719643"/>
              <a:ext cx="3134258" cy="1431161"/>
            </a:xfrm>
            <a:prstGeom prst="rect">
              <a:avLst/>
            </a:prstGeom>
            <a:noFill/>
          </p:spPr>
          <p:txBody>
            <a:bodyPr vert="horz" wrap="square" rtlCol="0">
              <a:spAutoFit/>
            </a:bodyPr>
            <a:lstStyle/>
            <a:p>
              <a:r>
                <a:rPr lang="zh-CN" altLang="en-US" sz="1000" smtClean="0">
                  <a:solidFill>
                    <a:prstClr val="black"/>
                  </a:solidFill>
                  <a:ea typeface="Microsoft YaHei" panose="020B0503020204020204" pitchFamily="34" charset="-122"/>
                  <a:cs typeface="Calibri" panose="020F0502020204030204" pitchFamily="34" charset="0"/>
                </a:rPr>
                <a:t>Test background:</a:t>
              </a:r>
              <a:endParaRPr lang="en-US" altLang="zh-CN" sz="1600" smtClean="0">
                <a:solidFill>
                  <a:prstClr val="black"/>
                </a:solidFill>
                <a:ea typeface="Microsoft YaHei" panose="020B0503020204020204" pitchFamily="34" charset="-122"/>
                <a:cs typeface="Calibri" panose="020F0502020204030204" pitchFamily="34" charset="0"/>
              </a:endParaRPr>
            </a:p>
            <a:p>
              <a:r>
                <a:rPr lang="zh-CN" altLang="en-US" sz="1000" smtClean="0">
                  <a:solidFill>
                    <a:prstClr val="black"/>
                  </a:solidFill>
                  <a:ea typeface="Microsoft YaHei" panose="020B0503020204020204" pitchFamily="34" charset="-122"/>
                  <a:cs typeface="Calibri" panose="020F0502020204030204" pitchFamily="34" charset="0"/>
                </a:rPr>
                <a:t>Node: 11 compute nodes</a:t>
              </a:r>
              <a:endParaRPr lang="en-US" altLang="zh-CN" sz="1600" smtClean="0">
                <a:solidFill>
                  <a:prstClr val="black"/>
                </a:solidFill>
                <a:ea typeface="Microsoft YaHei" panose="020B0503020204020204" pitchFamily="34" charset="-122"/>
                <a:cs typeface="Calibri" panose="020F0502020204030204" pitchFamily="34" charset="0"/>
              </a:endParaRPr>
            </a:p>
            <a:p>
              <a:r>
                <a:rPr lang="zh-CN" altLang="en-US" sz="1000" smtClean="0">
                  <a:solidFill>
                    <a:prstClr val="black"/>
                  </a:solidFill>
                  <a:ea typeface="Microsoft YaHei" panose="020B0503020204020204" pitchFamily="34" charset="-122"/>
                  <a:cs typeface="Calibri" panose="020F0502020204030204" pitchFamily="34" charset="0"/>
                </a:rPr>
                <a:t>Memory: 384 GB</a:t>
              </a:r>
            </a:p>
            <a:p>
              <a:r>
                <a:rPr lang="en-US" altLang="zh-CN" sz="1050" smtClean="0">
                  <a:solidFill>
                    <a:prstClr val="black"/>
                  </a:solidFill>
                  <a:ea typeface="Microsoft YaHei" panose="020B0503020204020204" pitchFamily="34" charset="-122"/>
                  <a:cs typeface="Calibri" panose="020F0502020204030204" pitchFamily="34" charset="0"/>
                </a:rPr>
                <a:t>CPU:2*2*Intel(R) Xeon(R) Gold 6154 CPU @ 3.00 GHz 18 Cores</a:t>
              </a:r>
              <a:endParaRPr lang="en-US" altLang="zh-CN" sz="1600">
                <a:solidFill>
                  <a:prstClr val="black"/>
                </a:solidFill>
                <a:ea typeface="Microsoft YaHei" panose="020B0503020204020204" pitchFamily="34" charset="-122"/>
                <a:cs typeface="Calibri" panose="020F0502020204030204" pitchFamily="34" charset="0"/>
              </a:endParaRPr>
            </a:p>
            <a:p>
              <a:r>
                <a:rPr lang="en-US" altLang="zh-CN" sz="1000" smtClean="0">
                  <a:solidFill>
                    <a:prstClr val="black"/>
                  </a:solidFill>
                  <a:ea typeface="Microsoft YaHei" panose="020B0503020204020204" pitchFamily="34" charset="-122"/>
                  <a:cs typeface="Calibri" panose="020F0502020204030204" pitchFamily="34" charset="0"/>
                </a:rPr>
                <a:t>OS:CentOS 7.6</a:t>
              </a:r>
            </a:p>
            <a:p>
              <a:r>
                <a:rPr lang="zh-CN" altLang="en-US" sz="1000">
                  <a:solidFill>
                    <a:prstClr val="black"/>
                  </a:solidFill>
                  <a:ea typeface="Microsoft YaHei" panose="020B0503020204020204" pitchFamily="34" charset="-122"/>
                  <a:cs typeface="Calibri" panose="020F0502020204030204" pitchFamily="34" charset="0"/>
                </a:rPr>
                <a:t>Data volume: 10 TB</a:t>
              </a:r>
            </a:p>
            <a:p>
              <a:endParaRPr lang="zh-CN" altLang="en-US" sz="1600" smtClean="0">
                <a:solidFill>
                  <a:prstClr val="black"/>
                </a:solidFill>
                <a:ea typeface="Microsoft YaHei" panose="020B0503020204020204" pitchFamily="34" charset="-122"/>
                <a:cs typeface="Calibri" panose="020F0502020204030204" pitchFamily="34" charset="0"/>
              </a:endParaRPr>
            </a:p>
          </p:txBody>
        </p:sp>
      </p:grpSp>
      <p:graphicFrame>
        <p:nvGraphicFramePr>
          <p:cNvPr id="14" name="图表 7"/>
          <p:cNvGraphicFramePr/>
          <p:nvPr>
            <p:extLst>
              <p:ext uri="{D42A27DB-BD31-4B8C-83A1-F6EECF244321}">
                <p14:modId xmlns:p14="http://schemas.microsoft.com/office/powerpoint/2010/main" val="3030191761"/>
              </p:ext>
            </p:extLst>
          </p:nvPr>
        </p:nvGraphicFramePr>
        <p:xfrm>
          <a:off x="227161" y="3897701"/>
          <a:ext cx="5020341" cy="23422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9"/>
          <p:cNvGraphicFramePr/>
          <p:nvPr>
            <p:extLst>
              <p:ext uri="{D42A27DB-BD31-4B8C-83A1-F6EECF244321}">
                <p14:modId xmlns:p14="http://schemas.microsoft.com/office/powerpoint/2010/main" val="3909029991"/>
              </p:ext>
            </p:extLst>
          </p:nvPr>
        </p:nvGraphicFramePr>
        <p:xfrm>
          <a:off x="5349086" y="4179116"/>
          <a:ext cx="3253224" cy="1779373"/>
        </p:xfrm>
        <a:graphic>
          <a:graphicData uri="http://schemas.openxmlformats.org/drawingml/2006/chart">
            <c:chart xmlns:c="http://schemas.openxmlformats.org/drawingml/2006/chart" xmlns:r="http://schemas.openxmlformats.org/officeDocument/2006/relationships" r:id="rId4"/>
          </a:graphicData>
        </a:graphic>
      </p:graphicFrame>
      <p:sp>
        <p:nvSpPr>
          <p:cNvPr id="16" name="矩形 3"/>
          <p:cNvSpPr/>
          <p:nvPr/>
        </p:nvSpPr>
        <p:spPr>
          <a:xfrm>
            <a:off x="468409" y="6170028"/>
            <a:ext cx="7256366" cy="657872"/>
          </a:xfrm>
          <a:prstGeom prst="rect">
            <a:avLst/>
          </a:prstGeom>
          <a:solidFill>
            <a:schemeClr val="bg1">
              <a:lumMod val="20000"/>
              <a:lumOff val="80000"/>
            </a:schemeClr>
          </a:solidFill>
          <a:ln>
            <a:solidFill>
              <a:schemeClr val="tx1"/>
            </a:solidFill>
          </a:ln>
        </p:spPr>
        <p:txBody>
          <a:bodyPr wrap="square">
            <a:spAutoFit/>
          </a:bodyPr>
          <a:lstStyle/>
          <a:p>
            <a:pPr defTabSz="1218540" fontAlgn="base">
              <a:lnSpc>
                <a:spcPct val="150000"/>
              </a:lnSpc>
              <a:spcBef>
                <a:spcPct val="0"/>
              </a:spcBef>
              <a:spcAft>
                <a:spcPct val="0"/>
              </a:spcAft>
              <a:defRPr/>
            </a:pPr>
            <a:r>
              <a:rPr lang="en-US" altLang="zh-CN" sz="1050" dirty="0" smtClean="0">
                <a:solidFill>
                  <a:prstClr val="black"/>
                </a:solidFill>
                <a:ea typeface="微软雅黑" panose="020B0503020204020204" pitchFamily="34" charset="-122"/>
                <a:cs typeface="Calibri" panose="020F0502020204030204" pitchFamily="34" charset="0"/>
              </a:rPr>
              <a:t>Total </a:t>
            </a:r>
            <a:r>
              <a:rPr lang="en-US" altLang="zh-CN" sz="1050" dirty="0">
                <a:solidFill>
                  <a:prstClr val="black"/>
                </a:solidFill>
                <a:ea typeface="微软雅黑" panose="020B0503020204020204" pitchFamily="34" charset="-122"/>
                <a:cs typeface="Calibri" panose="020F0502020204030204" pitchFamily="34" charset="0"/>
              </a:rPr>
              <a:t>Time Required for TPC-DS Test </a:t>
            </a:r>
            <a:r>
              <a:rPr lang="en-US" altLang="zh-CN" sz="1050" dirty="0" smtClean="0">
                <a:solidFill>
                  <a:prstClr val="black"/>
                </a:solidFill>
                <a:ea typeface="微软雅黑" panose="020B0503020204020204" pitchFamily="34" charset="-122"/>
                <a:cs typeface="Calibri" panose="020F0502020204030204" pitchFamily="34" charset="0"/>
              </a:rPr>
              <a:t>Cases: </a:t>
            </a:r>
            <a:r>
              <a:rPr lang="en-US" altLang="zh-CN" sz="1050" b="1" dirty="0" smtClean="0">
                <a:solidFill>
                  <a:srgbClr val="C00000"/>
                </a:solidFill>
                <a:ea typeface="微软雅黑" panose="020B0503020204020204" pitchFamily="34" charset="-122"/>
                <a:cs typeface="Calibri" panose="020F0502020204030204" pitchFamily="34" charset="0"/>
              </a:rPr>
              <a:t>32</a:t>
            </a:r>
            <a:r>
              <a:rPr lang="en-US" altLang="zh-CN" sz="1050" b="1" dirty="0">
                <a:solidFill>
                  <a:srgbClr val="C00000"/>
                </a:solidFill>
                <a:ea typeface="微软雅黑" panose="020B0503020204020204" pitchFamily="34" charset="-122"/>
                <a:cs typeface="Calibri" panose="020F0502020204030204" pitchFamily="34" charset="0"/>
              </a:rPr>
              <a:t>% better performance than Impala 3.4</a:t>
            </a:r>
            <a:endParaRPr lang="en-US" altLang="zh-CN" b="1" dirty="0" smtClean="0">
              <a:solidFill>
                <a:srgbClr val="C00000"/>
              </a:solidFill>
              <a:ea typeface="微软雅黑" panose="020B0503020204020204" pitchFamily="34" charset="-122"/>
              <a:cs typeface="Calibri" panose="020F0502020204030204" pitchFamily="34" charset="0"/>
            </a:endParaRPr>
          </a:p>
          <a:p>
            <a:pPr defTabSz="1218540" fontAlgn="base">
              <a:lnSpc>
                <a:spcPct val="150000"/>
              </a:lnSpc>
              <a:spcBef>
                <a:spcPct val="0"/>
              </a:spcBef>
              <a:spcAft>
                <a:spcPct val="0"/>
              </a:spcAft>
              <a:defRPr/>
            </a:pPr>
            <a:r>
              <a:rPr lang="en-US" altLang="zh-CN" sz="1400" dirty="0" smtClean="0">
                <a:solidFill>
                  <a:prstClr val="black"/>
                </a:solidFill>
                <a:ea typeface="微软雅黑" panose="020B0503020204020204" pitchFamily="34" charset="-122"/>
                <a:cs typeface="Calibri" panose="020F0502020204030204" pitchFamily="34" charset="0"/>
              </a:rPr>
              <a:t>OpenLooKeng supports 100% TPC-DS, while Impala supports only 78% of test cases.</a:t>
            </a:r>
            <a:endParaRPr lang="zh-CN" altLang="zh-CN" b="1" dirty="0">
              <a:solidFill>
                <a:srgbClr val="FF0000"/>
              </a:solidFill>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2367303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smtClean="0"/>
              <a:t>Thank you!</a:t>
            </a:r>
            <a:endParaRPr lang="zh-CN" altLang="en-US"/>
          </a:p>
        </p:txBody>
      </p:sp>
    </p:spTree>
    <p:extLst>
      <p:ext uri="{BB962C8B-B14F-4D97-AF65-F5344CB8AC3E}">
        <p14:creationId xmlns:p14="http://schemas.microsoft.com/office/powerpoint/2010/main" val="413235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smtClean="0"/>
              <a:t>Content</a:t>
            </a:r>
            <a:endParaRPr lang="zh-CN" altLang="en-US"/>
          </a:p>
        </p:txBody>
      </p:sp>
      <p:sp>
        <p:nvSpPr>
          <p:cNvPr id="3" name="文本占位符 2"/>
          <p:cNvSpPr>
            <a:spLocks noGrp="1"/>
          </p:cNvSpPr>
          <p:nvPr>
            <p:ph type="body" idx="10"/>
          </p:nvPr>
        </p:nvSpPr>
        <p:spPr/>
        <p:txBody>
          <a:bodyPr/>
          <a:lstStyle/>
          <a:p>
            <a:r>
              <a:rPr lang="en-US" altLang="zh-CN" dirty="0" smtClean="0"/>
              <a:t>Current Big Data Analytics Market</a:t>
            </a:r>
            <a:endParaRPr lang="zh-CN" altLang="en-US" dirty="0"/>
          </a:p>
        </p:txBody>
      </p:sp>
      <p:sp>
        <p:nvSpPr>
          <p:cNvPr id="4" name="文本占位符 3"/>
          <p:cNvSpPr>
            <a:spLocks noGrp="1"/>
          </p:cNvSpPr>
          <p:nvPr>
            <p:ph type="body" idx="11"/>
          </p:nvPr>
        </p:nvSpPr>
        <p:spPr/>
        <p:txBody>
          <a:bodyPr/>
          <a:lstStyle/>
          <a:p>
            <a:endParaRPr lang="zh-CN" altLang="en-US" dirty="0"/>
          </a:p>
        </p:txBody>
      </p:sp>
      <p:sp>
        <p:nvSpPr>
          <p:cNvPr id="5" name="文本占位符 4"/>
          <p:cNvSpPr>
            <a:spLocks noGrp="1"/>
          </p:cNvSpPr>
          <p:nvPr>
            <p:ph type="body" idx="12"/>
          </p:nvPr>
        </p:nvSpPr>
        <p:spPr/>
        <p:txBody>
          <a:bodyPr/>
          <a:lstStyle/>
          <a:p>
            <a:r>
              <a:rPr lang="en-US" altLang="zh-CN" dirty="0" smtClean="0"/>
              <a:t>Data Platforms – Analysts view</a:t>
            </a:r>
            <a:endParaRPr lang="zh-CN" altLang="en-US" dirty="0"/>
          </a:p>
        </p:txBody>
      </p:sp>
      <p:sp>
        <p:nvSpPr>
          <p:cNvPr id="6" name="文本占位符 5"/>
          <p:cNvSpPr>
            <a:spLocks noGrp="1"/>
          </p:cNvSpPr>
          <p:nvPr>
            <p:ph type="body" idx="13"/>
          </p:nvPr>
        </p:nvSpPr>
        <p:spPr/>
        <p:txBody>
          <a:bodyPr/>
          <a:lstStyle/>
          <a:p>
            <a:endParaRPr lang="zh-CN" altLang="en-US"/>
          </a:p>
        </p:txBody>
      </p:sp>
      <p:sp>
        <p:nvSpPr>
          <p:cNvPr id="7" name="文本占位符 6"/>
          <p:cNvSpPr>
            <a:spLocks noGrp="1"/>
          </p:cNvSpPr>
          <p:nvPr>
            <p:ph type="body" idx="14"/>
          </p:nvPr>
        </p:nvSpPr>
        <p:spPr/>
        <p:txBody>
          <a:bodyPr/>
          <a:lstStyle/>
          <a:p>
            <a:r>
              <a:rPr lang="en-US" altLang="zh-CN" dirty="0" err="1" smtClean="0"/>
              <a:t>openLooKeng</a:t>
            </a:r>
            <a:r>
              <a:rPr lang="en-US" altLang="zh-CN" dirty="0" smtClean="0"/>
              <a:t> solution</a:t>
            </a:r>
            <a:endParaRPr lang="zh-CN" altLang="en-US" dirty="0"/>
          </a:p>
        </p:txBody>
      </p:sp>
      <p:sp>
        <p:nvSpPr>
          <p:cNvPr id="8" name="文本占位符 7"/>
          <p:cNvSpPr>
            <a:spLocks noGrp="1"/>
          </p:cNvSpPr>
          <p:nvPr>
            <p:ph type="body" idx="15"/>
          </p:nvPr>
        </p:nvSpPr>
        <p:spPr/>
        <p:txBody>
          <a:bodyPr/>
          <a:lstStyle/>
          <a:p>
            <a:endParaRPr lang="zh-CN" altLang="en-US"/>
          </a:p>
        </p:txBody>
      </p:sp>
      <p:sp>
        <p:nvSpPr>
          <p:cNvPr id="9" name="文本占位符 8"/>
          <p:cNvSpPr>
            <a:spLocks noGrp="1"/>
          </p:cNvSpPr>
          <p:nvPr>
            <p:ph type="body" idx="16"/>
          </p:nvPr>
        </p:nvSpPr>
        <p:spPr/>
        <p:txBody>
          <a:bodyPr/>
          <a:lstStyle/>
          <a:p>
            <a:r>
              <a:rPr lang="en-US" altLang="zh-CN" dirty="0" smtClean="0"/>
              <a:t>Key business cases to solve</a:t>
            </a:r>
            <a:endParaRPr lang="zh-CN" altLang="en-US" dirty="0"/>
          </a:p>
        </p:txBody>
      </p:sp>
      <p:sp>
        <p:nvSpPr>
          <p:cNvPr id="10" name="文本占位符 9"/>
          <p:cNvSpPr>
            <a:spLocks noGrp="1"/>
          </p:cNvSpPr>
          <p:nvPr>
            <p:ph type="body" idx="17"/>
          </p:nvPr>
        </p:nvSpPr>
        <p:spPr/>
        <p:txBody>
          <a:bodyPr/>
          <a:lstStyle/>
          <a:p>
            <a:endParaRPr lang="zh-CN" altLang="en-US"/>
          </a:p>
        </p:txBody>
      </p:sp>
      <p:sp>
        <p:nvSpPr>
          <p:cNvPr id="11" name="文本占位符 10"/>
          <p:cNvSpPr>
            <a:spLocks noGrp="1"/>
          </p:cNvSpPr>
          <p:nvPr>
            <p:ph type="body" idx="18"/>
          </p:nvPr>
        </p:nvSpPr>
        <p:spPr>
          <a:xfrm>
            <a:off x="1288956" y="5056856"/>
            <a:ext cx="7289435" cy="540000"/>
          </a:xfrm>
        </p:spPr>
        <p:txBody>
          <a:bodyPr/>
          <a:lstStyle/>
          <a:p>
            <a:r>
              <a:rPr lang="en-US" altLang="zh-CN" dirty="0" err="1" smtClean="0"/>
              <a:t>openLooKeng</a:t>
            </a:r>
            <a:r>
              <a:rPr lang="en-US" altLang="zh-CN" dirty="0" smtClean="0"/>
              <a:t> architecture, design</a:t>
            </a:r>
            <a:endParaRPr lang="zh-CN" altLang="en-US" dirty="0"/>
          </a:p>
        </p:txBody>
      </p:sp>
      <p:sp>
        <p:nvSpPr>
          <p:cNvPr id="12" name="文本占位符 11"/>
          <p:cNvSpPr>
            <a:spLocks noGrp="1"/>
          </p:cNvSpPr>
          <p:nvPr>
            <p:ph type="body" idx="19"/>
          </p:nvPr>
        </p:nvSpPr>
        <p:spPr/>
        <p:txBody>
          <a:bodyPr/>
          <a:lstStyle/>
          <a:p>
            <a:endParaRPr lang="zh-CN" altLang="en-US" dirty="0"/>
          </a:p>
        </p:txBody>
      </p:sp>
      <p:sp>
        <p:nvSpPr>
          <p:cNvPr id="16" name="文本占位符 10"/>
          <p:cNvSpPr txBox="1">
            <a:spLocks/>
          </p:cNvSpPr>
          <p:nvPr/>
        </p:nvSpPr>
        <p:spPr>
          <a:xfrm>
            <a:off x="1270103" y="5873941"/>
            <a:ext cx="7289435" cy="540000"/>
          </a:xfrm>
          <a:prstGeom prst="rect">
            <a:avLst/>
          </a:prstGeom>
        </p:spPr>
        <p:txBody>
          <a:bodyPr anchor="t" anchorCtr="0"/>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Calibri" panose="020F0502020204030204" pitchFamily="34" charset="0"/>
                <a:ea typeface="微软雅黑" panose="020B0503020204020204" pitchFamily="34" charset="-122"/>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zh-CN" dirty="0" err="1" smtClean="0"/>
              <a:t>openLooKeng</a:t>
            </a:r>
            <a:r>
              <a:rPr lang="en-US" altLang="zh-CN" dirty="0" smtClean="0"/>
              <a:t> roadmap, future work</a:t>
            </a:r>
            <a:endParaRPr lang="zh-CN" altLang="en-US" dirty="0"/>
          </a:p>
        </p:txBody>
      </p:sp>
    </p:spTree>
    <p:extLst>
      <p:ext uri="{BB962C8B-B14F-4D97-AF65-F5344CB8AC3E}">
        <p14:creationId xmlns:p14="http://schemas.microsoft.com/office/powerpoint/2010/main" val="3333062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21250" y="531683"/>
            <a:ext cx="10044000" cy="867930"/>
          </a:xfrm>
        </p:spPr>
        <p:txBody>
          <a:bodyPr/>
          <a:lstStyle/>
          <a:p>
            <a:r>
              <a:rPr lang="en-US" altLang="zh-CN" sz="2800" dirty="0">
                <a:latin typeface="+mn-lt"/>
              </a:rPr>
              <a:t>Current situation of big data market - </a:t>
            </a:r>
            <a:r>
              <a:rPr lang="en-US" altLang="zh-CN" sz="2800" dirty="0" smtClean="0">
                <a:latin typeface="+mn-lt"/>
              </a:rPr>
              <a:t>rapid </a:t>
            </a:r>
            <a:r>
              <a:rPr lang="en-US" altLang="zh-CN" sz="2800" dirty="0">
                <a:latin typeface="+mn-lt"/>
              </a:rPr>
              <a:t>growth, fragmented landscape, </a:t>
            </a:r>
            <a:r>
              <a:rPr lang="en-US" altLang="zh-CN" sz="2800" dirty="0" smtClean="0">
                <a:latin typeface="+mn-lt"/>
              </a:rPr>
              <a:t>complex to use</a:t>
            </a:r>
            <a:endParaRPr lang="zh-CN" altLang="en-US" sz="2800" dirty="0">
              <a:latin typeface="+mn-lt"/>
            </a:endParaRPr>
          </a:p>
        </p:txBody>
      </p:sp>
      <p:grpSp>
        <p:nvGrpSpPr>
          <p:cNvPr id="5" name="组合 2"/>
          <p:cNvGrpSpPr/>
          <p:nvPr/>
        </p:nvGrpSpPr>
        <p:grpSpPr>
          <a:xfrm>
            <a:off x="0" y="1242352"/>
            <a:ext cx="11298410" cy="5594781"/>
            <a:chOff x="213711" y="2393615"/>
            <a:chExt cx="20326992" cy="10065581"/>
          </a:xfrm>
        </p:grpSpPr>
        <p:sp>
          <p:nvSpPr>
            <p:cNvPr id="6" name="矩形 3"/>
            <p:cNvSpPr/>
            <p:nvPr/>
          </p:nvSpPr>
          <p:spPr>
            <a:xfrm>
              <a:off x="1333760" y="2575162"/>
              <a:ext cx="8096024" cy="2763070"/>
            </a:xfrm>
            <a:prstGeom prst="rect">
              <a:avLst/>
            </a:prstGeom>
            <a:noFill/>
          </p:spPr>
          <p:txBody>
            <a:bodyPr wrap="square" rtlCol="0">
              <a:spAutoFit/>
            </a:bodyPr>
            <a:lstStyle/>
            <a:p>
              <a:pPr marL="285636" indent="-285636" algn="l" defTabSz="913746" hangingPunct="1">
                <a:buFont typeface="Wingdings" panose="05000000000000000000" pitchFamily="2" charset="2"/>
                <a:buChar char="Ø"/>
              </a:pPr>
              <a:r>
                <a:rPr lang="zh-CN" altLang="en-US" sz="1200" dirty="0" smtClean="0">
                  <a:ea typeface="微软雅黑" panose="020B0503020204020204" pitchFamily="34" charset="-122"/>
                  <a:cs typeface="Calibri" panose="020F0502020204030204" pitchFamily="34" charset="0"/>
                </a:rPr>
                <a:t>Big data platform market: 53B, fragmented landscape, and call for consolidation</a:t>
              </a:r>
              <a:endParaRPr lang="en-US" altLang="zh-CN" sz="1200" dirty="0">
                <a:ea typeface="微软雅黑" panose="020B0503020204020204" pitchFamily="34" charset="-122"/>
                <a:cs typeface="Calibri" panose="020F0502020204030204" pitchFamily="34" charset="0"/>
              </a:endParaRPr>
            </a:p>
            <a:p>
              <a:pPr marL="742356" lvl="1" indent="-285522" algn="l" defTabSz="456834" hangingPunct="1">
                <a:spcBef>
                  <a:spcPct val="20000"/>
                </a:spcBef>
                <a:spcAft>
                  <a:spcPts val="600"/>
                </a:spcAft>
                <a:buClr>
                  <a:srgbClr val="C00000"/>
                </a:buClr>
                <a:buSzPct val="80000"/>
                <a:buFont typeface="Wingdings" panose="05000000000000000000" pitchFamily="2" charset="2"/>
                <a:buChar char="ü"/>
              </a:pPr>
              <a:r>
                <a:rPr lang="zh-CN" altLang="en-US" sz="1200" kern="1200" dirty="0">
                  <a:ea typeface="微软雅黑" panose="020B0503020204020204" pitchFamily="34" charset="-122"/>
                  <a:cs typeface="Calibri" panose="020F0502020204030204" pitchFamily="34" charset="0"/>
                </a:rPr>
                <a:t>Splunk, which is growing rapidly, accounts for only 11% of the total number of new players.</a:t>
              </a:r>
              <a:endParaRPr lang="en-US" altLang="zh-CN" sz="1200" kern="1200" dirty="0">
                <a:ea typeface="微软雅黑" panose="020B0503020204020204" pitchFamily="34" charset="-122"/>
                <a:cs typeface="Calibri" panose="020F0502020204030204" pitchFamily="34" charset="0"/>
              </a:endParaRPr>
            </a:p>
            <a:p>
              <a:pPr marL="742356" lvl="1" indent="-285522" algn="l" defTabSz="456834" hangingPunct="1">
                <a:spcBef>
                  <a:spcPct val="20000"/>
                </a:spcBef>
                <a:spcAft>
                  <a:spcPts val="600"/>
                </a:spcAft>
                <a:buClr>
                  <a:srgbClr val="C00000"/>
                </a:buClr>
                <a:buSzPct val="80000"/>
                <a:buFont typeface="Wingdings" panose="05000000000000000000" pitchFamily="2" charset="2"/>
                <a:buChar char="ü"/>
              </a:pPr>
              <a:r>
                <a:rPr lang="zh-CN" altLang="en-US" sz="1200" kern="1200" dirty="0" smtClean="0">
                  <a:ea typeface="微软雅黑" panose="020B0503020204020204" pitchFamily="34" charset="-122"/>
                  <a:cs typeface="Calibri" panose="020F0502020204030204" pitchFamily="34" charset="0"/>
                </a:rPr>
                <a:t>Old database vendors account for less than 10% of the market, and others account for more than 50% of the market.</a:t>
              </a:r>
              <a:endParaRPr lang="en-US" altLang="zh-CN" sz="1200" kern="1200" dirty="0" smtClean="0">
                <a:ea typeface="微软雅黑" panose="020B0503020204020204" pitchFamily="34" charset="-122"/>
                <a:cs typeface="Calibri" panose="020F0502020204030204" pitchFamily="34" charset="0"/>
              </a:endParaRPr>
            </a:p>
          </p:txBody>
        </p:sp>
        <p:sp>
          <p:nvSpPr>
            <p:cNvPr id="7" name="文本框 4"/>
            <p:cNvSpPr txBox="1"/>
            <p:nvPr/>
          </p:nvSpPr>
          <p:spPr>
            <a:xfrm>
              <a:off x="213711" y="11333921"/>
              <a:ext cx="8874558" cy="1125275"/>
            </a:xfrm>
            <a:prstGeom prst="rect">
              <a:avLst/>
            </a:prstGeom>
            <a:noFill/>
          </p:spPr>
          <p:txBody>
            <a:bodyPr wrap="square" rtlCol="0">
              <a:spAutoFit/>
            </a:bodyPr>
            <a:lstStyle/>
            <a:p>
              <a:pPr algn="l" defTabSz="914400" hangingPunct="1"/>
              <a:r>
                <a:rPr lang="en-US" altLang="zh-CN" sz="800" kern="1200">
                  <a:ea typeface="微软雅黑" panose="020B0503020204020204" pitchFamily="34" charset="-122"/>
                </a:rPr>
                <a:t>Source:</a:t>
              </a:r>
            </a:p>
            <a:p>
              <a:pPr algn="l" defTabSz="914400" hangingPunct="1"/>
              <a:r>
                <a:rPr lang="en-US" altLang="zh-CN" sz="800" kern="1200">
                  <a:ea typeface="微软雅黑" panose="020B0503020204020204" pitchFamily="34" charset="-122"/>
                </a:rPr>
                <a:t>Market Research Future:Global Big Data Market Research Report: Forecast to 2023</a:t>
              </a:r>
            </a:p>
            <a:p>
              <a:pPr algn="l" defTabSz="914400" hangingPunct="1"/>
              <a:r>
                <a:rPr lang="en-US" altLang="zh-CN" sz="800" kern="1200">
                  <a:ea typeface="微软雅黑" panose="020B0503020204020204" pitchFamily="34" charset="-122"/>
                </a:rPr>
                <a:t>IDC: Global Half-Year Big Data Spending Guide, 2018H2</a:t>
              </a:r>
            </a:p>
            <a:p>
              <a:pPr algn="l" defTabSz="914400" hangingPunct="1"/>
              <a:endParaRPr lang="zh-CN" altLang="en-US" sz="1100" kern="1200">
                <a:ea typeface="微软雅黑" panose="020B0503020204020204" pitchFamily="34" charset="-122"/>
              </a:endParaRPr>
            </a:p>
          </p:txBody>
        </p:sp>
        <p:graphicFrame>
          <p:nvGraphicFramePr>
            <p:cNvPr id="8" name="图表 5"/>
            <p:cNvGraphicFramePr/>
            <p:nvPr>
              <p:extLst>
                <p:ext uri="{D42A27DB-BD31-4B8C-83A1-F6EECF244321}">
                  <p14:modId xmlns:p14="http://schemas.microsoft.com/office/powerpoint/2010/main" val="1091357786"/>
                </p:ext>
              </p:extLst>
            </p:nvPr>
          </p:nvGraphicFramePr>
          <p:xfrm>
            <a:off x="2363686" y="6056054"/>
            <a:ext cx="6319117" cy="548141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1"/>
            <p:cNvSpPr/>
            <p:nvPr/>
          </p:nvSpPr>
          <p:spPr>
            <a:xfrm>
              <a:off x="1333760" y="5268132"/>
              <a:ext cx="8441242" cy="498349"/>
            </a:xfrm>
            <a:prstGeom prst="rect">
              <a:avLst/>
            </a:prstGeom>
          </p:spPr>
          <p:txBody>
            <a:bodyPr wrap="square">
              <a:spAutoFit/>
            </a:bodyPr>
            <a:lstStyle/>
            <a:p>
              <a:pPr marL="457200" indent="-457200" algn="l" defTabSz="914400" hangingPunct="1">
                <a:buFont typeface="Wingdings" panose="05000000000000000000" pitchFamily="2" charset="2"/>
                <a:buChar char="Ø"/>
              </a:pPr>
              <a:r>
                <a:rPr lang="zh-CN" altLang="en-US" sz="1200" kern="1200" dirty="0">
                  <a:ea typeface="微软雅黑" panose="020B0503020204020204" pitchFamily="34" charset="-122"/>
                  <a:cs typeface="Calibri" panose="020F0502020204030204" pitchFamily="34" charset="0"/>
                </a:rPr>
                <a:t>High service share is a major obstacle to big data projects</a:t>
              </a:r>
              <a:endParaRPr lang="en-CA" sz="1400" kern="1200" dirty="0">
                <a:ea typeface="微软雅黑" panose="020B0503020204020204" pitchFamily="34" charset="-122"/>
                <a:cs typeface="Calibri" panose="020F0502020204030204" pitchFamily="34" charset="0"/>
              </a:endParaRPr>
            </a:p>
          </p:txBody>
        </p:sp>
        <p:graphicFrame>
          <p:nvGraphicFramePr>
            <p:cNvPr id="12" name="图表 9"/>
            <p:cNvGraphicFramePr/>
            <p:nvPr>
              <p:extLst>
                <p:ext uri="{D42A27DB-BD31-4B8C-83A1-F6EECF244321}">
                  <p14:modId xmlns:p14="http://schemas.microsoft.com/office/powerpoint/2010/main" val="3418232190"/>
                </p:ext>
              </p:extLst>
            </p:nvPr>
          </p:nvGraphicFramePr>
          <p:xfrm>
            <a:off x="12157415" y="7339197"/>
            <a:ext cx="8383288" cy="5106988"/>
          </p:xfrm>
          <a:graphic>
            <a:graphicData uri="http://schemas.openxmlformats.org/drawingml/2006/chart">
              <c:chart xmlns:c="http://schemas.openxmlformats.org/drawingml/2006/chart" xmlns:r="http://schemas.openxmlformats.org/officeDocument/2006/relationships" r:id="rId3"/>
            </a:graphicData>
          </a:graphic>
        </p:graphicFrame>
        <p:pic>
          <p:nvPicPr>
            <p:cNvPr id="13" name="图片 10"/>
            <p:cNvPicPr>
              <a:picLocks noChangeAspect="1"/>
            </p:cNvPicPr>
            <p:nvPr/>
          </p:nvPicPr>
          <p:blipFill>
            <a:blip r:embed="rId4"/>
            <a:stretch>
              <a:fillRect/>
            </a:stretch>
          </p:blipFill>
          <p:spPr>
            <a:xfrm>
              <a:off x="12157414" y="2977972"/>
              <a:ext cx="8089741" cy="4059795"/>
            </a:xfrm>
            <a:prstGeom prst="rect">
              <a:avLst/>
            </a:prstGeom>
          </p:spPr>
        </p:pic>
        <p:sp>
          <p:nvSpPr>
            <p:cNvPr id="14" name="Rectangle 13"/>
            <p:cNvSpPr/>
            <p:nvPr/>
          </p:nvSpPr>
          <p:spPr>
            <a:xfrm>
              <a:off x="14450518" y="2393615"/>
              <a:ext cx="6039144" cy="498349"/>
            </a:xfrm>
            <a:prstGeom prst="rect">
              <a:avLst/>
            </a:prstGeom>
          </p:spPr>
          <p:txBody>
            <a:bodyPr wrap="square">
              <a:spAutoFit/>
            </a:bodyPr>
            <a:lstStyle/>
            <a:p>
              <a:pPr defTabSz="914400" hangingPunct="1"/>
              <a:r>
                <a:rPr lang="en-US" altLang="zh-CN" sz="1200" kern="1200" dirty="0" smtClean="0">
                  <a:ea typeface="微软雅黑" panose="020B0503020204020204" pitchFamily="34" charset="-122"/>
                </a:rPr>
                <a:t>Number of systems per category</a:t>
              </a:r>
              <a:endParaRPr lang="en-CA" sz="2400" kern="1200" dirty="0">
                <a:ea typeface="微软雅黑" panose="020B0503020204020204" pitchFamily="34" charset="-122"/>
              </a:endParaRPr>
            </a:p>
          </p:txBody>
        </p:sp>
      </p:grpSp>
    </p:spTree>
    <p:extLst>
      <p:ext uri="{BB962C8B-B14F-4D97-AF65-F5344CB8AC3E}">
        <p14:creationId xmlns:p14="http://schemas.microsoft.com/office/powerpoint/2010/main" val="2283418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90754" y="1209274"/>
            <a:ext cx="5751286" cy="2156352"/>
            <a:chOff x="7371606" y="2198374"/>
            <a:chExt cx="4842430" cy="1815591"/>
          </a:xfrm>
        </p:grpSpPr>
        <p:pic>
          <p:nvPicPr>
            <p:cNvPr id="26" name="Picture 25"/>
            <p:cNvPicPr>
              <a:picLocks noChangeAspect="1"/>
            </p:cNvPicPr>
            <p:nvPr/>
          </p:nvPicPr>
          <p:blipFill>
            <a:blip r:embed="rId2"/>
            <a:stretch>
              <a:fillRect/>
            </a:stretch>
          </p:blipFill>
          <p:spPr>
            <a:xfrm>
              <a:off x="7899661" y="2198374"/>
              <a:ext cx="4314375" cy="1815591"/>
            </a:xfrm>
            <a:prstGeom prst="rect">
              <a:avLst/>
            </a:prstGeom>
          </p:spPr>
        </p:pic>
        <p:sp>
          <p:nvSpPr>
            <p:cNvPr id="27" name="Right Arrow 26"/>
            <p:cNvSpPr/>
            <p:nvPr/>
          </p:nvSpPr>
          <p:spPr bwMode="auto">
            <a:xfrm>
              <a:off x="7371606" y="2977192"/>
              <a:ext cx="620788" cy="257953"/>
            </a:xfrm>
            <a:prstGeom prst="rightArrow">
              <a:avLst/>
            </a:prstGeom>
            <a:ln w="3175">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vert="horz" wrap="square" lIns="91416" tIns="45708" rIns="91416" bIns="45708" numCol="1" rtlCol="0" anchor="ctr" anchorCtr="0" compatLnSpc="1">
              <a:prstTxWarp prst="textNoShape">
                <a:avLst/>
              </a:prstTxWarp>
            </a:bodyPr>
            <a:lstStyle/>
            <a:p>
              <a:pPr fontAlgn="base">
                <a:spcBef>
                  <a:spcPct val="0"/>
                </a:spcBef>
                <a:spcAft>
                  <a:spcPct val="0"/>
                </a:spcAft>
                <a:buClr>
                  <a:srgbClr val="CC9900"/>
                </a:buClr>
              </a:pPr>
              <a:r>
                <a:rPr lang="en-US" sz="800" dirty="0">
                  <a:solidFill>
                    <a:srgbClr val="FFCC66">
                      <a:lumMod val="50000"/>
                    </a:srgbClr>
                  </a:solidFill>
                  <a:latin typeface="Arial" charset="0"/>
                  <a:ea typeface="宋体" charset="-122"/>
                </a:rPr>
                <a:t>Current</a:t>
              </a:r>
            </a:p>
          </p:txBody>
        </p:sp>
        <p:sp>
          <p:nvSpPr>
            <p:cNvPr id="29" name="Right Arrow 28"/>
            <p:cNvSpPr/>
            <p:nvPr/>
          </p:nvSpPr>
          <p:spPr bwMode="auto">
            <a:xfrm>
              <a:off x="7371606" y="3678131"/>
              <a:ext cx="620788" cy="257953"/>
            </a:xfrm>
            <a:prstGeom prst="rightArrow">
              <a:avLst/>
            </a:prstGeom>
            <a:ln w="3175">
              <a:solidFill>
                <a:srgbClr val="00B050"/>
              </a:solidFill>
            </a:ln>
            <a:extLst/>
          </p:spPr>
          <p:style>
            <a:lnRef idx="2">
              <a:schemeClr val="accent1"/>
            </a:lnRef>
            <a:fillRef idx="1">
              <a:schemeClr val="lt1"/>
            </a:fillRef>
            <a:effectRef idx="0">
              <a:schemeClr val="accent1"/>
            </a:effectRef>
            <a:fontRef idx="minor">
              <a:schemeClr val="dk1"/>
            </a:fontRef>
          </p:style>
          <p:txBody>
            <a:bodyPr vert="horz" wrap="square" lIns="91416" tIns="45708" rIns="91416" bIns="45708" numCol="1" rtlCol="0" anchor="ctr" anchorCtr="0" compatLnSpc="1">
              <a:prstTxWarp prst="textNoShape">
                <a:avLst/>
              </a:prstTxWarp>
            </a:bodyPr>
            <a:lstStyle/>
            <a:p>
              <a:pPr fontAlgn="base">
                <a:spcBef>
                  <a:spcPct val="0"/>
                </a:spcBef>
                <a:spcAft>
                  <a:spcPct val="0"/>
                </a:spcAft>
                <a:buClr>
                  <a:srgbClr val="CC9900"/>
                </a:buClr>
              </a:pPr>
              <a:r>
                <a:rPr lang="en-US" sz="800" dirty="0">
                  <a:solidFill>
                    <a:srgbClr val="548235"/>
                  </a:solidFill>
                  <a:latin typeface="Arial" charset="0"/>
                  <a:ea typeface="宋体" charset="-122"/>
                </a:rPr>
                <a:t>Desired</a:t>
              </a:r>
            </a:p>
          </p:txBody>
        </p:sp>
      </p:grpSp>
      <p:sp>
        <p:nvSpPr>
          <p:cNvPr id="12" name="TextBox 11"/>
          <p:cNvSpPr txBox="1"/>
          <p:nvPr/>
        </p:nvSpPr>
        <p:spPr>
          <a:xfrm>
            <a:off x="229908" y="1435611"/>
            <a:ext cx="2034001" cy="200003"/>
          </a:xfrm>
          <a:prstGeom prst="rect">
            <a:avLst/>
          </a:prstGeom>
          <a:noFill/>
        </p:spPr>
        <p:txBody>
          <a:bodyPr wrap="none" rtlCol="0">
            <a:spAutoFit/>
          </a:bodyPr>
          <a:lstStyle/>
          <a:p>
            <a:pPr fontAlgn="base">
              <a:spcBef>
                <a:spcPct val="0"/>
              </a:spcBef>
              <a:spcAft>
                <a:spcPct val="0"/>
              </a:spcAft>
            </a:pPr>
            <a:r>
              <a:rPr lang="en-US" sz="700" dirty="0">
                <a:solidFill>
                  <a:srgbClr val="990000"/>
                </a:solidFill>
                <a:latin typeface="Calibri" pitchFamily="34" charset="0"/>
                <a:ea typeface="宋体" charset="-122"/>
              </a:rPr>
              <a:t>Gartner 2019 planning guide for data and analytics</a:t>
            </a:r>
          </a:p>
        </p:txBody>
      </p:sp>
      <p:sp>
        <p:nvSpPr>
          <p:cNvPr id="16" name="Text Placeholder 4"/>
          <p:cNvSpPr txBox="1">
            <a:spLocks/>
          </p:cNvSpPr>
          <p:nvPr/>
        </p:nvSpPr>
        <p:spPr>
          <a:xfrm>
            <a:off x="938213" y="791886"/>
            <a:ext cx="5157787" cy="480131"/>
          </a:xfrm>
          <a:prstGeom prst="rect">
            <a:avLst/>
          </a:prstGeom>
        </p:spPr>
        <p:txBody>
          <a:bodyPr anchor="b" anchorCtr="0">
            <a:sp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rgbClr val="5A9B83"/>
                </a:solidFill>
                <a:latin typeface="Calibri" panose="020F0502020204030204" pitchFamily="34" charset="0"/>
                <a:ea typeface="微软雅黑" panose="020B0503020204020204" pitchFamily="34" charset="-122"/>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Data Platforms – Analysts view</a:t>
            </a:r>
            <a:endParaRPr lang="en-US" dirty="0"/>
          </a:p>
        </p:txBody>
      </p:sp>
      <p:grpSp>
        <p:nvGrpSpPr>
          <p:cNvPr id="32" name="Group 31"/>
          <p:cNvGrpSpPr/>
          <p:nvPr/>
        </p:nvGrpSpPr>
        <p:grpSpPr>
          <a:xfrm>
            <a:off x="131652" y="3506313"/>
            <a:ext cx="7553692" cy="2661436"/>
            <a:chOff x="150506" y="3996509"/>
            <a:chExt cx="7553692" cy="2661436"/>
          </a:xfrm>
        </p:grpSpPr>
        <p:pic>
          <p:nvPicPr>
            <p:cNvPr id="17" name="Picture 16"/>
            <p:cNvPicPr>
              <a:picLocks noChangeAspect="1"/>
            </p:cNvPicPr>
            <p:nvPr/>
          </p:nvPicPr>
          <p:blipFill>
            <a:blip r:embed="rId3"/>
            <a:stretch>
              <a:fillRect/>
            </a:stretch>
          </p:blipFill>
          <p:spPr>
            <a:xfrm>
              <a:off x="150506" y="3996509"/>
              <a:ext cx="2885028" cy="2661436"/>
            </a:xfrm>
            <a:prstGeom prst="rect">
              <a:avLst/>
            </a:prstGeom>
          </p:spPr>
        </p:pic>
        <p:pic>
          <p:nvPicPr>
            <p:cNvPr id="18" name="Picture 17"/>
            <p:cNvPicPr>
              <a:picLocks noChangeAspect="1"/>
            </p:cNvPicPr>
            <p:nvPr/>
          </p:nvPicPr>
          <p:blipFill>
            <a:blip r:embed="rId4"/>
            <a:stretch>
              <a:fillRect/>
            </a:stretch>
          </p:blipFill>
          <p:spPr>
            <a:xfrm>
              <a:off x="3385251" y="4186499"/>
              <a:ext cx="4318947" cy="2281455"/>
            </a:xfrm>
            <a:prstGeom prst="rect">
              <a:avLst/>
            </a:prstGeom>
          </p:spPr>
        </p:pic>
        <p:sp>
          <p:nvSpPr>
            <p:cNvPr id="30" name="Left Brace 29"/>
            <p:cNvSpPr/>
            <p:nvPr/>
          </p:nvSpPr>
          <p:spPr>
            <a:xfrm>
              <a:off x="3035535" y="4260915"/>
              <a:ext cx="253910" cy="1866508"/>
            </a:xfrm>
            <a:prstGeom prst="leftBrace">
              <a:avLst>
                <a:gd name="adj1" fmla="val 104862"/>
                <a:gd name="adj2" fmla="val 367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 name="TextBox 30"/>
          <p:cNvSpPr txBox="1"/>
          <p:nvPr/>
        </p:nvSpPr>
        <p:spPr>
          <a:xfrm>
            <a:off x="7781150" y="1272017"/>
            <a:ext cx="4554716" cy="4893647"/>
          </a:xfrm>
          <a:prstGeom prst="rect">
            <a:avLst/>
          </a:prstGeom>
          <a:noFill/>
        </p:spPr>
        <p:txBody>
          <a:bodyPr wrap="square" rtlCol="0">
            <a:spAutoFit/>
          </a:bodyPr>
          <a:lstStyle/>
          <a:p>
            <a:r>
              <a:rPr lang="en-US" sz="1600" b="1" dirty="0" smtClean="0">
                <a:solidFill>
                  <a:srgbClr val="0070C0"/>
                </a:solidFill>
              </a:rPr>
              <a:t>Problems with Existing Data Platforms</a:t>
            </a:r>
          </a:p>
          <a:p>
            <a:pPr marL="285750" indent="-285750">
              <a:buFont typeface="Arial" panose="020B0604020202020204" pitchFamily="34" charset="0"/>
              <a:buChar char="•"/>
            </a:pPr>
            <a:r>
              <a:rPr lang="en-US" sz="1400" dirty="0" smtClean="0"/>
              <a:t>Existing platforms can’t handle the growing diversity in data sources and increasing complexity of data integration.</a:t>
            </a:r>
          </a:p>
          <a:p>
            <a:pPr marL="285750" indent="-285750">
              <a:buFont typeface="Arial" panose="020B0604020202020204" pitchFamily="34" charset="0"/>
              <a:buChar char="•"/>
            </a:pPr>
            <a:r>
              <a:rPr lang="en-US" sz="1400" dirty="0" smtClean="0"/>
              <a:t>Rising demand of real-time, event driven data sharing, and business-led data modeling.</a:t>
            </a:r>
          </a:p>
          <a:p>
            <a:pPr marL="285750" indent="-285750">
              <a:buFont typeface="Arial" panose="020B0604020202020204" pitchFamily="34" charset="0"/>
              <a:buChar char="•"/>
            </a:pPr>
            <a:r>
              <a:rPr lang="en-US" sz="1400" dirty="0" smtClean="0"/>
              <a:t>Hybrid and multi-cloud architectures further complicates challenges faced by organizations. Today operational data has remained </a:t>
            </a:r>
            <a:r>
              <a:rPr lang="en-US" sz="1400" dirty="0" err="1" smtClean="0"/>
              <a:t>siloed</a:t>
            </a:r>
            <a:r>
              <a:rPr lang="en-US" sz="1400" dirty="0" smtClean="0"/>
              <a:t> and hidden, leading to dark data.</a:t>
            </a:r>
          </a:p>
          <a:p>
            <a:pPr marL="285750" indent="-285750">
              <a:buFont typeface="Arial" panose="020B0604020202020204" pitchFamily="34" charset="0"/>
              <a:buChar char="•"/>
            </a:pPr>
            <a:endParaRPr lang="en-US" sz="1400" dirty="0"/>
          </a:p>
          <a:p>
            <a:r>
              <a:rPr lang="en-US" sz="1600" b="1" dirty="0" smtClean="0">
                <a:solidFill>
                  <a:srgbClr val="0070C0"/>
                </a:solidFill>
              </a:rPr>
              <a:t>What is Data Fabric?</a:t>
            </a:r>
          </a:p>
          <a:p>
            <a:pPr marL="285750" indent="-285750">
              <a:buFont typeface="Arial" panose="020B0604020202020204" pitchFamily="34" charset="0"/>
              <a:buChar char="•"/>
            </a:pPr>
            <a:r>
              <a:rPr lang="en-US" sz="1400" dirty="0" smtClean="0"/>
              <a:t>Providing </a:t>
            </a:r>
            <a:r>
              <a:rPr lang="en-US" sz="1400" dirty="0"/>
              <a:t>a complete, single view of trusted business data</a:t>
            </a:r>
          </a:p>
          <a:p>
            <a:pPr marL="285750" indent="-285750">
              <a:buFont typeface="Arial" panose="020B0604020202020204" pitchFamily="34" charset="0"/>
              <a:buChar char="•"/>
            </a:pPr>
            <a:r>
              <a:rPr lang="en-US" sz="1400" dirty="0"/>
              <a:t>Securing data across the enterprise</a:t>
            </a:r>
          </a:p>
          <a:p>
            <a:pPr marL="285750" indent="-285750">
              <a:buFont typeface="Arial" panose="020B0604020202020204" pitchFamily="34" charset="0"/>
              <a:buChar char="•"/>
            </a:pPr>
            <a:r>
              <a:rPr lang="en-US" sz="1400" dirty="0"/>
              <a:t>Delivering a self-service and collaborative platform to business users</a:t>
            </a:r>
          </a:p>
          <a:p>
            <a:pPr marL="285750" indent="-285750">
              <a:buFont typeface="Arial" panose="020B0604020202020204" pitchFamily="34" charset="0"/>
              <a:buChar char="•"/>
            </a:pPr>
            <a:r>
              <a:rPr lang="en-US" sz="1400" dirty="0"/>
              <a:t>Enabling real-time sharing of data with business users, customers, and partners</a:t>
            </a:r>
          </a:p>
          <a:p>
            <a:pPr marL="285750" indent="-285750">
              <a:buFont typeface="Arial" panose="020B0604020202020204" pitchFamily="34" charset="0"/>
              <a:buChar char="•"/>
            </a:pPr>
            <a:r>
              <a:rPr lang="en-US" sz="1400" dirty="0"/>
              <a:t>Minimizing big data platform complexity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25" name="TextBox 24"/>
          <p:cNvSpPr txBox="1"/>
          <p:nvPr/>
        </p:nvSpPr>
        <p:spPr>
          <a:xfrm>
            <a:off x="2643473" y="5697991"/>
            <a:ext cx="1426994" cy="200055"/>
          </a:xfrm>
          <a:prstGeom prst="rect">
            <a:avLst/>
          </a:prstGeom>
          <a:noFill/>
        </p:spPr>
        <p:txBody>
          <a:bodyPr wrap="none" rtlCol="0">
            <a:spAutoFit/>
          </a:bodyPr>
          <a:lstStyle/>
          <a:p>
            <a:r>
              <a:rPr lang="en-US" sz="700" dirty="0" smtClean="0">
                <a:solidFill>
                  <a:srgbClr val="990000"/>
                </a:solidFill>
              </a:rPr>
              <a:t>Forrester 2019 </a:t>
            </a:r>
            <a:r>
              <a:rPr lang="en-US" sz="700" dirty="0">
                <a:solidFill>
                  <a:srgbClr val="990000"/>
                </a:solidFill>
              </a:rPr>
              <a:t>Big Data Fabric 2.0</a:t>
            </a:r>
          </a:p>
        </p:txBody>
      </p:sp>
      <p:sp>
        <p:nvSpPr>
          <p:cNvPr id="34" name="Rectangle 33"/>
          <p:cNvSpPr/>
          <p:nvPr/>
        </p:nvSpPr>
        <p:spPr>
          <a:xfrm>
            <a:off x="490754" y="6270986"/>
            <a:ext cx="11227324" cy="584775"/>
          </a:xfrm>
          <a:prstGeom prst="rect">
            <a:avLst/>
          </a:prstGeom>
          <a:solidFill>
            <a:srgbClr val="FF717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altLang="zh-CN" sz="1600" dirty="0">
                <a:solidFill>
                  <a:schemeClr val="bg1"/>
                </a:solidFill>
                <a:ea typeface="Microsoft YaHei" panose="020B0503020204020204" pitchFamily="34" charset="-122"/>
              </a:rPr>
              <a:t>Too many types of SQL </a:t>
            </a:r>
            <a:r>
              <a:rPr lang="en-US" altLang="zh-CN" sz="1600" dirty="0" smtClean="0">
                <a:solidFill>
                  <a:schemeClr val="bg1"/>
                </a:solidFill>
                <a:ea typeface="Microsoft YaHei" panose="020B0503020204020204" pitchFamily="34" charset="-122"/>
              </a:rPr>
              <a:t>dialects; No </a:t>
            </a:r>
            <a:r>
              <a:rPr lang="en-US" altLang="zh-CN" sz="1600" dirty="0">
                <a:solidFill>
                  <a:schemeClr val="bg1"/>
                </a:solidFill>
                <a:ea typeface="Microsoft YaHei" panose="020B0503020204020204" pitchFamily="34" charset="-122"/>
              </a:rPr>
              <a:t>standard tools for different </a:t>
            </a:r>
            <a:r>
              <a:rPr lang="en-US" altLang="zh-CN" sz="1600" dirty="0" err="1" smtClean="0">
                <a:solidFill>
                  <a:schemeClr val="bg1"/>
                </a:solidFill>
                <a:ea typeface="Microsoft YaHei" panose="020B0503020204020204" pitchFamily="34" charset="-122"/>
              </a:rPr>
              <a:t>systems;Traditional</a:t>
            </a:r>
            <a:r>
              <a:rPr lang="en-US" altLang="zh-CN" sz="1600" dirty="0" smtClean="0">
                <a:solidFill>
                  <a:schemeClr val="bg1"/>
                </a:solidFill>
                <a:ea typeface="Microsoft YaHei" panose="020B0503020204020204" pitchFamily="34" charset="-122"/>
              </a:rPr>
              <a:t> </a:t>
            </a:r>
            <a:r>
              <a:rPr lang="en-US" altLang="zh-CN" sz="1600" dirty="0">
                <a:solidFill>
                  <a:schemeClr val="bg1"/>
                </a:solidFill>
                <a:ea typeface="Microsoft YaHei" panose="020B0503020204020204" pitchFamily="34" charset="-122"/>
              </a:rPr>
              <a:t>extract, transform, and load (ETL) approach is expensive, slow (T+1) and cumbersome</a:t>
            </a:r>
            <a:endParaRPr lang="zh-CN" altLang="en-US" sz="1600" dirty="0">
              <a:solidFill>
                <a:schemeClr val="bg1"/>
              </a:solidFill>
              <a:ea typeface="Microsoft YaHei" panose="020B0503020204020204" pitchFamily="34" charset="-122"/>
            </a:endParaRPr>
          </a:p>
        </p:txBody>
      </p:sp>
    </p:spTree>
    <p:extLst>
      <p:ext uri="{BB962C8B-B14F-4D97-AF65-F5344CB8AC3E}">
        <p14:creationId xmlns:p14="http://schemas.microsoft.com/office/powerpoint/2010/main" val="1280223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3788" y="726398"/>
            <a:ext cx="8398673" cy="480131"/>
          </a:xfrm>
        </p:spPr>
        <p:txBody>
          <a:bodyPr/>
          <a:lstStyle/>
          <a:p>
            <a:r>
              <a:rPr lang="en-US" dirty="0"/>
              <a:t>Data Fabric Reference </a:t>
            </a:r>
            <a:r>
              <a:rPr lang="en-US" dirty="0" smtClean="0"/>
              <a:t>Architecture, virtualization engine</a:t>
            </a:r>
            <a:endParaRPr lang="en-US" dirty="0"/>
          </a:p>
        </p:txBody>
      </p:sp>
      <p:grpSp>
        <p:nvGrpSpPr>
          <p:cNvPr id="7" name="Group 6"/>
          <p:cNvGrpSpPr/>
          <p:nvPr/>
        </p:nvGrpSpPr>
        <p:grpSpPr>
          <a:xfrm>
            <a:off x="1064507" y="1068921"/>
            <a:ext cx="5119478" cy="3033893"/>
            <a:chOff x="329215" y="1474535"/>
            <a:chExt cx="6643883" cy="3830463"/>
          </a:xfrm>
        </p:grpSpPr>
        <p:sp>
          <p:nvSpPr>
            <p:cNvPr id="12" name="Rectangle 11"/>
            <p:cNvSpPr/>
            <p:nvPr/>
          </p:nvSpPr>
          <p:spPr>
            <a:xfrm>
              <a:off x="979539" y="2275935"/>
              <a:ext cx="5993559" cy="3029063"/>
            </a:xfrm>
            <a:prstGeom prst="rect">
              <a:avLst/>
            </a:prstGeom>
            <a:solidFill>
              <a:srgbClr val="4472C4">
                <a:lumMod val="20000"/>
                <a:lumOff val="80000"/>
              </a:srgbClr>
            </a:solidFill>
            <a:ln w="12700" cap="flat" cmpd="sng" algn="ctr">
              <a:noFill/>
              <a:prstDash val="solid"/>
              <a:miter lim="800000"/>
            </a:ln>
            <a:effectLst/>
          </p:spPr>
          <p:txBody>
            <a:bodyPr rtlCol="0" anchor="ctr"/>
            <a:lstStyle/>
            <a:p>
              <a:pPr algn="ctr">
                <a:defRPr/>
              </a:pPr>
              <a:endParaRPr lang="en-US" sz="1200" kern="0">
                <a:solidFill>
                  <a:prstClr val="white"/>
                </a:solidFill>
                <a:latin typeface="Calibri" panose="020F0502020204030204" pitchFamily="34" charset="0"/>
                <a:cs typeface="Calibri" panose="020F0502020204030204" pitchFamily="34" charset="0"/>
              </a:endParaRPr>
            </a:p>
          </p:txBody>
        </p:sp>
        <p:sp>
          <p:nvSpPr>
            <p:cNvPr id="13" name="Rounded Rectangle 12"/>
            <p:cNvSpPr/>
            <p:nvPr/>
          </p:nvSpPr>
          <p:spPr>
            <a:xfrm>
              <a:off x="3001083" y="2332506"/>
              <a:ext cx="2136928" cy="2488374"/>
            </a:xfrm>
            <a:prstGeom prst="roundRect">
              <a:avLst>
                <a:gd name="adj" fmla="val 6595"/>
              </a:avLst>
            </a:prstGeom>
            <a:noFill/>
            <a:ln w="12700" cap="flat" cmpd="sng" algn="ctr">
              <a:solidFill>
                <a:srgbClr val="70AD47">
                  <a:lumMod val="75000"/>
                </a:srgbClr>
              </a:solid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r>
                <a:rPr lang="en-US" sz="1050" b="1" kern="0" dirty="0">
                  <a:solidFill>
                    <a:prstClr val="black"/>
                  </a:solidFill>
                  <a:latin typeface="Calibri" panose="020F0502020204030204" pitchFamily="34" charset="0"/>
                  <a:cs typeface="Calibri" panose="020F0502020204030204" pitchFamily="34" charset="0"/>
                </a:rPr>
                <a:t>Data virtualization</a:t>
              </a:r>
            </a:p>
          </p:txBody>
        </p:sp>
        <p:sp>
          <p:nvSpPr>
            <p:cNvPr id="15" name="Rounded Rectangle 14"/>
            <p:cNvSpPr/>
            <p:nvPr/>
          </p:nvSpPr>
          <p:spPr>
            <a:xfrm>
              <a:off x="329215" y="2233218"/>
              <a:ext cx="499916" cy="3063394"/>
            </a:xfrm>
            <a:prstGeom prst="roundRect">
              <a:avLst/>
            </a:pr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defRPr/>
              </a:pPr>
              <a:r>
                <a:rPr lang="en-US" sz="900" b="1" kern="0" dirty="0">
                  <a:solidFill>
                    <a:prstClr val="black"/>
                  </a:solidFill>
                  <a:latin typeface="Calibri" panose="020F0502020204030204" pitchFamily="34" charset="0"/>
                  <a:cs typeface="Calibri" panose="020F0502020204030204" pitchFamily="34" charset="0"/>
                </a:rPr>
                <a:t>Input</a:t>
              </a:r>
            </a:p>
            <a:p>
              <a:pPr algn="ctr">
                <a:defRPr/>
              </a:pPr>
              <a:r>
                <a:rPr lang="en-US" sz="900" b="1" kern="0" dirty="0">
                  <a:solidFill>
                    <a:prstClr val="black"/>
                  </a:solidFill>
                  <a:latin typeface="Calibri" panose="020F0502020204030204" pitchFamily="34" charset="0"/>
                  <a:cs typeface="Calibri" panose="020F0502020204030204" pitchFamily="34" charset="0"/>
                </a:rPr>
                <a:t>Sources</a:t>
              </a:r>
            </a:p>
          </p:txBody>
        </p:sp>
        <p:grpSp>
          <p:nvGrpSpPr>
            <p:cNvPr id="18" name="Group 17"/>
            <p:cNvGrpSpPr/>
            <p:nvPr/>
          </p:nvGrpSpPr>
          <p:grpSpPr>
            <a:xfrm>
              <a:off x="1371506" y="2665672"/>
              <a:ext cx="1514128" cy="2118543"/>
              <a:chOff x="1291339" y="2869238"/>
              <a:chExt cx="3081868" cy="2658532"/>
            </a:xfrm>
          </p:grpSpPr>
          <p:sp>
            <p:nvSpPr>
              <p:cNvPr id="20" name="Rounded Rectangle 19"/>
              <p:cNvSpPr/>
              <p:nvPr/>
            </p:nvSpPr>
            <p:spPr>
              <a:xfrm>
                <a:off x="1291339" y="2869238"/>
                <a:ext cx="3081868" cy="2658532"/>
              </a:xfrm>
              <a:prstGeom prst="round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b="1" kern="0" dirty="0">
                    <a:solidFill>
                      <a:srgbClr val="C00000"/>
                    </a:solidFill>
                    <a:latin typeface="Calibri" panose="020F0502020204030204" pitchFamily="34" charset="0"/>
                    <a:cs typeface="Calibri" panose="020F0502020204030204" pitchFamily="34" charset="0"/>
                  </a:rPr>
                  <a:t>Acquire</a:t>
                </a:r>
              </a:p>
              <a:p>
                <a:pPr algn="ctr"/>
                <a:r>
                  <a:rPr lang="en-US" sz="600" b="1" kern="0" dirty="0">
                    <a:solidFill>
                      <a:srgbClr val="C00000"/>
                    </a:solidFill>
                    <a:latin typeface="Calibri" panose="020F0502020204030204" pitchFamily="34" charset="0"/>
                    <a:cs typeface="Calibri" panose="020F0502020204030204" pitchFamily="34" charset="0"/>
                  </a:rPr>
                  <a:t>(Transport/Integration)</a:t>
                </a:r>
              </a:p>
            </p:txBody>
          </p:sp>
          <p:sp>
            <p:nvSpPr>
              <p:cNvPr id="21" name="Rounded Rectangle 20"/>
              <p:cNvSpPr/>
              <p:nvPr/>
            </p:nvSpPr>
            <p:spPr>
              <a:xfrm>
                <a:off x="1526921" y="3725484"/>
                <a:ext cx="2541185" cy="171939"/>
              </a:xfrm>
              <a:prstGeom prst="roundRect">
                <a:avLst/>
              </a:prstGeom>
              <a:solidFill>
                <a:srgbClr val="70AD47">
                  <a:lumMod val="40000"/>
                  <a:lumOff val="60000"/>
                </a:srgbClr>
              </a:solidFill>
              <a:ln w="12700" cap="flat" cmpd="sng" algn="ctr">
                <a:solidFill>
                  <a:srgbClr val="ED7D3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kern="0" dirty="0">
                    <a:solidFill>
                      <a:prstClr val="black"/>
                    </a:solidFill>
                    <a:latin typeface="Calibri" panose="020F0502020204030204" pitchFamily="34" charset="0"/>
                    <a:cs typeface="Calibri" panose="020F0502020204030204" pitchFamily="34" charset="0"/>
                  </a:rPr>
                  <a:t>ETL</a:t>
                </a:r>
              </a:p>
            </p:txBody>
          </p:sp>
          <p:sp>
            <p:nvSpPr>
              <p:cNvPr id="22" name="Rectangle 21"/>
              <p:cNvSpPr/>
              <p:nvPr/>
            </p:nvSpPr>
            <p:spPr>
              <a:xfrm>
                <a:off x="1388706" y="5174286"/>
                <a:ext cx="2887134" cy="313134"/>
              </a:xfrm>
              <a:prstGeom prst="rect">
                <a:avLst/>
              </a:prstGeom>
              <a:noFill/>
              <a:ln w="12700" cap="flat" cmpd="sng" algn="ctr">
                <a:noFill/>
                <a:prstDash val="solid"/>
                <a:miter lim="800000"/>
              </a:ln>
              <a:effectLst/>
            </p:spPr>
            <p:txBody>
              <a:bodyPr rtlCol="0" anchor="ctr"/>
              <a:lstStyle/>
              <a:p>
                <a:pPr algn="ctr"/>
                <a:endParaRPr lang="en-US" sz="400" i="1" kern="0" dirty="0">
                  <a:solidFill>
                    <a:prstClr val="black"/>
                  </a:solidFill>
                  <a:latin typeface="Calibri" panose="020F0502020204030204" pitchFamily="34" charset="0"/>
                  <a:cs typeface="Calibri" panose="020F0502020204030204" pitchFamily="34" charset="0"/>
                </a:endParaRPr>
              </a:p>
            </p:txBody>
          </p:sp>
          <p:sp>
            <p:nvSpPr>
              <p:cNvPr id="23" name="Rounded Rectangle 22"/>
              <p:cNvSpPr/>
              <p:nvPr/>
            </p:nvSpPr>
            <p:spPr>
              <a:xfrm>
                <a:off x="1526897" y="3970477"/>
                <a:ext cx="2541185" cy="171939"/>
              </a:xfrm>
              <a:prstGeom prst="roundRect">
                <a:avLst/>
              </a:prstGeom>
              <a:solidFill>
                <a:srgbClr val="70AD47">
                  <a:lumMod val="40000"/>
                  <a:lumOff val="60000"/>
                </a:srgbClr>
              </a:solidFill>
              <a:ln w="12700" cap="flat" cmpd="sng" algn="ctr">
                <a:solidFill>
                  <a:srgbClr val="ED7D3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kern="0" dirty="0">
                    <a:solidFill>
                      <a:prstClr val="black"/>
                    </a:solidFill>
                    <a:latin typeface="Calibri" panose="020F0502020204030204" pitchFamily="34" charset="0"/>
                    <a:cs typeface="Calibri" panose="020F0502020204030204" pitchFamily="34" charset="0"/>
                  </a:rPr>
                  <a:t>CDC</a:t>
                </a:r>
              </a:p>
            </p:txBody>
          </p:sp>
          <p:sp>
            <p:nvSpPr>
              <p:cNvPr id="24" name="Rounded Rectangle 23"/>
              <p:cNvSpPr/>
              <p:nvPr/>
            </p:nvSpPr>
            <p:spPr>
              <a:xfrm>
                <a:off x="1507822" y="4232754"/>
                <a:ext cx="2541185" cy="171939"/>
              </a:xfrm>
              <a:prstGeom prst="roundRect">
                <a:avLst/>
              </a:prstGeom>
              <a:solidFill>
                <a:srgbClr val="70AD47">
                  <a:lumMod val="40000"/>
                  <a:lumOff val="60000"/>
                </a:srgbClr>
              </a:solidFill>
              <a:ln w="12700" cap="flat" cmpd="sng" algn="ctr">
                <a:solidFill>
                  <a:srgbClr val="ED7D3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kern="0" dirty="0">
                    <a:solidFill>
                      <a:prstClr val="black"/>
                    </a:solidFill>
                    <a:latin typeface="Calibri" panose="020F0502020204030204" pitchFamily="34" charset="0"/>
                    <a:cs typeface="Calibri" panose="020F0502020204030204" pitchFamily="34" charset="0"/>
                  </a:rPr>
                  <a:t>Replication</a:t>
                </a:r>
              </a:p>
            </p:txBody>
          </p:sp>
        </p:grpSp>
        <p:sp>
          <p:nvSpPr>
            <p:cNvPr id="25" name="Rounded Rectangle 24"/>
            <p:cNvSpPr/>
            <p:nvPr/>
          </p:nvSpPr>
          <p:spPr>
            <a:xfrm>
              <a:off x="5316073" y="2645432"/>
              <a:ext cx="1554954" cy="2116853"/>
            </a:xfrm>
            <a:prstGeom prst="round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ot="0" spcFirstLastPara="0" vertOverflow="overflow" horzOverflow="overflow" vert="horz" wrap="square" lIns="91392" tIns="0" rIns="91392" bIns="45696" numCol="1" spcCol="0" rtlCol="0" fromWordArt="0" anchor="t" anchorCtr="0" forceAA="0" compatLnSpc="1">
              <a:prstTxWarp prst="textNoShape">
                <a:avLst/>
              </a:prstTxWarp>
              <a:noAutofit/>
            </a:bodyPr>
            <a:lstStyle/>
            <a:p>
              <a:pPr algn="ctr">
                <a:defRPr/>
              </a:pPr>
              <a:r>
                <a:rPr lang="en-US" sz="1050" b="1" kern="0" dirty="0">
                  <a:solidFill>
                    <a:srgbClr val="C00000"/>
                  </a:solidFill>
                  <a:latin typeface="Calibri" panose="020F0502020204030204" pitchFamily="34" charset="0"/>
                  <a:cs typeface="Calibri" panose="020F0502020204030204" pitchFamily="34" charset="0"/>
                </a:rPr>
                <a:t>Data Analysis</a:t>
              </a:r>
            </a:p>
          </p:txBody>
        </p:sp>
        <p:sp>
          <p:nvSpPr>
            <p:cNvPr id="26" name="Rounded Rectangle 25"/>
            <p:cNvSpPr/>
            <p:nvPr/>
          </p:nvSpPr>
          <p:spPr>
            <a:xfrm>
              <a:off x="1059739" y="2678260"/>
              <a:ext cx="241778" cy="2118543"/>
            </a:xfrm>
            <a:prstGeom prst="roundRect">
              <a:avLst/>
            </a:prstGeom>
            <a:noFill/>
            <a:ln w="12700" cap="flat" cmpd="sng" algn="ctr">
              <a:solidFill>
                <a:srgbClr val="ED7D31"/>
              </a:solid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r>
                <a:rPr lang="en-US" sz="900" kern="0" dirty="0">
                  <a:solidFill>
                    <a:prstClr val="black"/>
                  </a:solidFill>
                  <a:latin typeface="Calibri" panose="020F0502020204030204" pitchFamily="34" charset="0"/>
                  <a:cs typeface="Calibri" panose="020F0502020204030204" pitchFamily="34" charset="0"/>
                </a:rPr>
                <a:t>L</a:t>
              </a:r>
            </a:p>
            <a:p>
              <a:pPr algn="ctr">
                <a:defRPr/>
              </a:pPr>
              <a:r>
                <a:rPr lang="en-US" sz="900" kern="0" dirty="0">
                  <a:solidFill>
                    <a:prstClr val="black"/>
                  </a:solidFill>
                  <a:latin typeface="Calibri" panose="020F0502020204030204" pitchFamily="34" charset="0"/>
                  <a:cs typeface="Calibri" panose="020F0502020204030204" pitchFamily="34" charset="0"/>
                </a:rPr>
                <a:t>A</a:t>
              </a:r>
            </a:p>
            <a:p>
              <a:pPr algn="ctr">
                <a:defRPr/>
              </a:pPr>
              <a:r>
                <a:rPr lang="en-US" sz="900" kern="0" dirty="0">
                  <a:solidFill>
                    <a:prstClr val="black"/>
                  </a:solidFill>
                  <a:latin typeface="Calibri" panose="020F0502020204030204" pitchFamily="34" charset="0"/>
                  <a:cs typeface="Calibri" panose="020F0502020204030204" pitchFamily="34" charset="0"/>
                </a:rPr>
                <a:t>N</a:t>
              </a:r>
            </a:p>
            <a:p>
              <a:pPr algn="ctr">
                <a:defRPr/>
              </a:pPr>
              <a:r>
                <a:rPr lang="en-US" sz="900" kern="0" dirty="0">
                  <a:solidFill>
                    <a:prstClr val="black"/>
                  </a:solidFill>
                  <a:latin typeface="Calibri" panose="020F0502020204030204" pitchFamily="34" charset="0"/>
                  <a:cs typeface="Calibri" panose="020F0502020204030204" pitchFamily="34" charset="0"/>
                </a:rPr>
                <a:t>D</a:t>
              </a:r>
            </a:p>
            <a:p>
              <a:pPr algn="ctr">
                <a:defRPr/>
              </a:pPr>
              <a:r>
                <a:rPr lang="en-US" sz="900" kern="0" dirty="0">
                  <a:solidFill>
                    <a:prstClr val="black"/>
                  </a:solidFill>
                  <a:latin typeface="Calibri" panose="020F0502020204030204" pitchFamily="34" charset="0"/>
                  <a:cs typeface="Calibri" panose="020F0502020204030204" pitchFamily="34" charset="0"/>
                </a:rPr>
                <a:t>I</a:t>
              </a:r>
            </a:p>
            <a:p>
              <a:pPr algn="ctr">
                <a:defRPr/>
              </a:pPr>
              <a:r>
                <a:rPr lang="en-US" sz="900" kern="0" dirty="0">
                  <a:solidFill>
                    <a:prstClr val="black"/>
                  </a:solidFill>
                  <a:latin typeface="Calibri" panose="020F0502020204030204" pitchFamily="34" charset="0"/>
                  <a:cs typeface="Calibri" panose="020F0502020204030204" pitchFamily="34" charset="0"/>
                </a:rPr>
                <a:t>N</a:t>
              </a:r>
            </a:p>
            <a:p>
              <a:pPr algn="ctr">
                <a:defRPr/>
              </a:pPr>
              <a:r>
                <a:rPr lang="en-US" sz="900" kern="0" dirty="0">
                  <a:solidFill>
                    <a:prstClr val="black"/>
                  </a:solidFill>
                  <a:latin typeface="Calibri" panose="020F0502020204030204" pitchFamily="34" charset="0"/>
                  <a:cs typeface="Calibri" panose="020F0502020204030204" pitchFamily="34" charset="0"/>
                </a:rPr>
                <a:t>G </a:t>
              </a:r>
            </a:p>
            <a:p>
              <a:pPr algn="ctr">
                <a:defRPr/>
              </a:pPr>
              <a:endParaRPr lang="en-US" sz="900" kern="0" dirty="0">
                <a:solidFill>
                  <a:prstClr val="black"/>
                </a:solidFill>
                <a:latin typeface="Calibri" panose="020F0502020204030204" pitchFamily="34" charset="0"/>
                <a:cs typeface="Calibri" panose="020F0502020204030204" pitchFamily="34" charset="0"/>
              </a:endParaRPr>
            </a:p>
            <a:p>
              <a:pPr algn="ctr">
                <a:defRPr/>
              </a:pPr>
              <a:r>
                <a:rPr lang="en-US" sz="900" kern="0" dirty="0">
                  <a:solidFill>
                    <a:prstClr val="black"/>
                  </a:solidFill>
                  <a:latin typeface="Calibri" panose="020F0502020204030204" pitchFamily="34" charset="0"/>
                  <a:cs typeface="Calibri" panose="020F0502020204030204" pitchFamily="34" charset="0"/>
                </a:rPr>
                <a:t>Z</a:t>
              </a:r>
            </a:p>
            <a:p>
              <a:pPr algn="ctr">
                <a:defRPr/>
              </a:pPr>
              <a:r>
                <a:rPr lang="en-US" sz="900" kern="0" dirty="0">
                  <a:solidFill>
                    <a:prstClr val="black"/>
                  </a:solidFill>
                  <a:latin typeface="Calibri" panose="020F0502020204030204" pitchFamily="34" charset="0"/>
                  <a:cs typeface="Calibri" panose="020F0502020204030204" pitchFamily="34" charset="0"/>
                </a:rPr>
                <a:t>O</a:t>
              </a:r>
            </a:p>
            <a:p>
              <a:pPr algn="ctr">
                <a:defRPr/>
              </a:pPr>
              <a:r>
                <a:rPr lang="en-US" sz="900" kern="0" dirty="0">
                  <a:solidFill>
                    <a:prstClr val="black"/>
                  </a:solidFill>
                  <a:latin typeface="Calibri" panose="020F0502020204030204" pitchFamily="34" charset="0"/>
                  <a:cs typeface="Calibri" panose="020F0502020204030204" pitchFamily="34" charset="0"/>
                </a:rPr>
                <a:t>N</a:t>
              </a:r>
            </a:p>
            <a:p>
              <a:pPr algn="ctr">
                <a:defRPr/>
              </a:pPr>
              <a:r>
                <a:rPr lang="en-US" sz="900" kern="0" dirty="0">
                  <a:solidFill>
                    <a:prstClr val="black"/>
                  </a:solidFill>
                  <a:latin typeface="Calibri" panose="020F0502020204030204" pitchFamily="34" charset="0"/>
                  <a:cs typeface="Calibri" panose="020F0502020204030204" pitchFamily="34" charset="0"/>
                </a:rPr>
                <a:t>E</a:t>
              </a:r>
            </a:p>
            <a:p>
              <a:pPr algn="ctr">
                <a:defRPr/>
              </a:pPr>
              <a:endParaRPr lang="en-US" sz="900" kern="0" dirty="0">
                <a:solidFill>
                  <a:prstClr val="black"/>
                </a:solidFill>
                <a:latin typeface="Calibri" panose="020F0502020204030204" pitchFamily="34" charset="0"/>
                <a:cs typeface="Calibri" panose="020F0502020204030204" pitchFamily="34" charset="0"/>
              </a:endParaRPr>
            </a:p>
          </p:txBody>
        </p:sp>
        <p:sp>
          <p:nvSpPr>
            <p:cNvPr id="27" name="Rounded Rectangle 26"/>
            <p:cNvSpPr/>
            <p:nvPr/>
          </p:nvSpPr>
          <p:spPr>
            <a:xfrm>
              <a:off x="5414837" y="3912895"/>
              <a:ext cx="1373066" cy="508803"/>
            </a:xfrm>
            <a:prstGeom prst="roundRect">
              <a:avLst/>
            </a:prstGeom>
            <a:solidFill>
              <a:srgbClr val="ED7D31">
                <a:lumMod val="60000"/>
                <a:lumOff val="40000"/>
              </a:srgbClr>
            </a:solidFill>
            <a:ln w="12700" cap="flat" cmpd="sng" algn="ctr">
              <a:solidFill>
                <a:srgbClr val="ED7D31"/>
              </a:solid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defRPr/>
              </a:pPr>
              <a:r>
                <a:rPr lang="en-US" sz="700" kern="0" dirty="0">
                  <a:solidFill>
                    <a:prstClr val="black"/>
                  </a:solidFill>
                  <a:latin typeface="Calibri" panose="020F0502020204030204" pitchFamily="34" charset="0"/>
                  <a:cs typeface="Calibri" panose="020F0502020204030204" pitchFamily="34" charset="0"/>
                </a:rPr>
                <a:t>Continuous Intelligence</a:t>
              </a:r>
            </a:p>
            <a:p>
              <a:pPr algn="ctr">
                <a:defRPr/>
              </a:pPr>
              <a:r>
                <a:rPr lang="en-US" sz="700" kern="0" dirty="0">
                  <a:solidFill>
                    <a:prstClr val="black"/>
                  </a:solidFill>
                  <a:latin typeface="Calibri" panose="020F0502020204030204" pitchFamily="34" charset="0"/>
                  <a:cs typeface="Calibri" panose="020F0502020204030204" pitchFamily="34" charset="0"/>
                </a:rPr>
                <a:t>AI Model Generation,</a:t>
              </a:r>
            </a:p>
            <a:p>
              <a:pPr algn="ctr">
                <a:defRPr/>
              </a:pPr>
              <a:r>
                <a:rPr lang="en-US" sz="700" kern="0" dirty="0">
                  <a:solidFill>
                    <a:prstClr val="black"/>
                  </a:solidFill>
                  <a:latin typeface="Calibri" panose="020F0502020204030204" pitchFamily="34" charset="0"/>
                  <a:cs typeface="Calibri" panose="020F0502020204030204" pitchFamily="34" charset="0"/>
                </a:rPr>
                <a:t>lookup</a:t>
              </a:r>
            </a:p>
          </p:txBody>
        </p:sp>
        <p:sp>
          <p:nvSpPr>
            <p:cNvPr id="28" name="Rounded Rectangle 27"/>
            <p:cNvSpPr/>
            <p:nvPr/>
          </p:nvSpPr>
          <p:spPr>
            <a:xfrm>
              <a:off x="5627346" y="3176322"/>
              <a:ext cx="1007738" cy="179953"/>
            </a:xfrm>
            <a:prstGeom prst="roundRect">
              <a:avLst/>
            </a:prstGeom>
            <a:solidFill>
              <a:srgbClr val="70AD47">
                <a:lumMod val="40000"/>
                <a:lumOff val="60000"/>
              </a:srgbClr>
            </a:solidFill>
            <a:ln w="12700" cap="flat" cmpd="sng" algn="ctr">
              <a:solidFill>
                <a:srgbClr val="ED7D3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en-US" sz="700" kern="0" dirty="0">
                  <a:solidFill>
                    <a:prstClr val="black"/>
                  </a:solidFill>
                  <a:latin typeface="Calibri" panose="020F0502020204030204" pitchFamily="34" charset="0"/>
                  <a:cs typeface="Calibri" panose="020F0502020204030204" pitchFamily="34" charset="0"/>
                </a:rPr>
                <a:t>Stream Processing</a:t>
              </a:r>
            </a:p>
          </p:txBody>
        </p:sp>
        <p:sp>
          <p:nvSpPr>
            <p:cNvPr id="29" name="Rounded Rectangle 28"/>
            <p:cNvSpPr/>
            <p:nvPr/>
          </p:nvSpPr>
          <p:spPr>
            <a:xfrm>
              <a:off x="5624261" y="3441729"/>
              <a:ext cx="1007738" cy="179953"/>
            </a:xfrm>
            <a:prstGeom prst="roundRect">
              <a:avLst/>
            </a:prstGeom>
            <a:solidFill>
              <a:srgbClr val="70AD47">
                <a:lumMod val="40000"/>
                <a:lumOff val="60000"/>
              </a:srgbClr>
            </a:solidFill>
            <a:ln w="12700" cap="flat" cmpd="sng" algn="ctr">
              <a:solidFill>
                <a:srgbClr val="ED7D3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en-US" sz="700" kern="0" dirty="0">
                  <a:solidFill>
                    <a:prstClr val="black"/>
                  </a:solidFill>
                  <a:latin typeface="Calibri" panose="020F0502020204030204" pitchFamily="34" charset="0"/>
                  <a:cs typeface="Calibri" panose="020F0502020204030204" pitchFamily="34" charset="0"/>
                </a:rPr>
                <a:t>Batch Processing</a:t>
              </a:r>
            </a:p>
          </p:txBody>
        </p:sp>
        <p:sp>
          <p:nvSpPr>
            <p:cNvPr id="30" name="Left Arrow 29"/>
            <p:cNvSpPr/>
            <p:nvPr/>
          </p:nvSpPr>
          <p:spPr>
            <a:xfrm>
              <a:off x="5042464" y="3468559"/>
              <a:ext cx="382044" cy="136489"/>
            </a:xfrm>
            <a:prstGeom prst="leftArrow">
              <a:avLst/>
            </a:prstGeom>
            <a:solidFill>
              <a:srgbClr val="ED7D31">
                <a:lumMod val="60000"/>
                <a:lumOff val="40000"/>
              </a:srgbClr>
            </a:solidFill>
            <a:ln w="12700" cap="flat" cmpd="sng" algn="ctr">
              <a:solidFill>
                <a:srgbClr val="ED7D31"/>
              </a:solid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endParaRPr lang="en-US" sz="1200" kern="0">
                <a:solidFill>
                  <a:prstClr val="black"/>
                </a:solidFill>
                <a:latin typeface="Calibri" panose="020F0502020204030204" pitchFamily="34" charset="0"/>
                <a:cs typeface="Calibri" panose="020F0502020204030204" pitchFamily="34" charset="0"/>
              </a:endParaRPr>
            </a:p>
          </p:txBody>
        </p:sp>
        <p:sp>
          <p:nvSpPr>
            <p:cNvPr id="31" name="Left Arrow 30"/>
            <p:cNvSpPr/>
            <p:nvPr/>
          </p:nvSpPr>
          <p:spPr>
            <a:xfrm rot="10800000">
              <a:off x="5072162" y="3722525"/>
              <a:ext cx="361090" cy="130273"/>
            </a:xfrm>
            <a:prstGeom prst="leftArrow">
              <a:avLst/>
            </a:prstGeom>
            <a:solidFill>
              <a:srgbClr val="ED7D31">
                <a:lumMod val="60000"/>
                <a:lumOff val="40000"/>
              </a:srgbClr>
            </a:solidFill>
            <a:ln w="12700" cap="flat" cmpd="sng" algn="ctr">
              <a:solidFill>
                <a:srgbClr val="ED7D31"/>
              </a:solid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endParaRPr lang="en-US" sz="1200" kern="0">
                <a:solidFill>
                  <a:prstClr val="black"/>
                </a:solidFill>
                <a:latin typeface="Calibri" panose="020F0502020204030204" pitchFamily="34" charset="0"/>
                <a:cs typeface="Calibri" panose="020F0502020204030204" pitchFamily="34" charset="0"/>
              </a:endParaRPr>
            </a:p>
          </p:txBody>
        </p:sp>
        <p:sp>
          <p:nvSpPr>
            <p:cNvPr id="32" name="Rounded Rectangle 31"/>
            <p:cNvSpPr/>
            <p:nvPr/>
          </p:nvSpPr>
          <p:spPr>
            <a:xfrm>
              <a:off x="1095426" y="4959054"/>
              <a:ext cx="5786879" cy="263746"/>
            </a:xfrm>
            <a:prstGeom prst="roundRect">
              <a:avLst>
                <a:gd name="adj" fmla="val 19809"/>
              </a:avLst>
            </a:prstGeom>
            <a:gradFill flip="none" rotWithShape="1">
              <a:gsLst>
                <a:gs pos="0">
                  <a:srgbClr val="4472C4">
                    <a:lumMod val="60000"/>
                    <a:lumOff val="40000"/>
                    <a:shade val="30000"/>
                    <a:satMod val="115000"/>
                  </a:srgbClr>
                </a:gs>
                <a:gs pos="50000">
                  <a:srgbClr val="4472C4">
                    <a:lumMod val="60000"/>
                    <a:lumOff val="40000"/>
                    <a:shade val="67500"/>
                    <a:satMod val="115000"/>
                  </a:srgbClr>
                </a:gs>
                <a:gs pos="100000">
                  <a:srgbClr val="4472C4">
                    <a:lumMod val="60000"/>
                    <a:lumOff val="40000"/>
                    <a:shade val="100000"/>
                    <a:satMod val="115000"/>
                  </a:srgbClr>
                </a:gs>
              </a:gsLst>
              <a:lin ang="2700000" scaled="1"/>
              <a:tileRect/>
            </a:gradFill>
            <a:ln w="12700" cap="flat" cmpd="sng" algn="ctr">
              <a:solidFill>
                <a:srgbClr val="5B9BD5">
                  <a:lumMod val="75000"/>
                </a:srgbClr>
              </a:solidFill>
              <a:prstDash val="solid"/>
              <a:miter lim="800000"/>
            </a:ln>
            <a:effectLst/>
          </p:spPr>
          <p:txBody>
            <a:bodyPr rot="0" spcFirstLastPara="0" vertOverflow="overflow" horzOverflow="overflow" vert="horz" wrap="square" lIns="91392" tIns="0" rIns="91392" bIns="0" numCol="1" spcCol="0" rtlCol="0" fromWordArt="0" anchor="t" anchorCtr="0" forceAA="0" compatLnSpc="1">
              <a:prstTxWarp prst="textNoShape">
                <a:avLst/>
              </a:prstTxWarp>
              <a:noAutofit/>
            </a:bodyPr>
            <a:lstStyle/>
            <a:p>
              <a:pPr>
                <a:defRPr/>
              </a:pPr>
              <a:r>
                <a:rPr lang="en-US" sz="800" kern="0" dirty="0">
                  <a:solidFill>
                    <a:prstClr val="white"/>
                  </a:solidFill>
                  <a:latin typeface="Calibri" panose="020F0502020204030204" pitchFamily="34" charset="0"/>
                  <a:cs typeface="Calibri" panose="020F0502020204030204" pitchFamily="34" charset="0"/>
                </a:rPr>
                <a:t>Data Governance</a:t>
              </a:r>
              <a:r>
                <a:rPr lang="en-US" sz="900" kern="0" dirty="0">
                  <a:solidFill>
                    <a:prstClr val="white"/>
                  </a:solidFill>
                  <a:latin typeface="Calibri" panose="020F0502020204030204" pitchFamily="34" charset="0"/>
                  <a:cs typeface="Calibri" panose="020F0502020204030204" pitchFamily="34" charset="0"/>
                </a:rPr>
                <a:t>	Catalog, Data lineage, Policies, Security, Authorization</a:t>
              </a:r>
            </a:p>
          </p:txBody>
        </p:sp>
        <p:sp>
          <p:nvSpPr>
            <p:cNvPr id="38" name="Left Arrow 37"/>
            <p:cNvSpPr/>
            <p:nvPr/>
          </p:nvSpPr>
          <p:spPr>
            <a:xfrm rot="10800000">
              <a:off x="2837797" y="3606944"/>
              <a:ext cx="236004" cy="135641"/>
            </a:xfrm>
            <a:prstGeom prst="leftArrow">
              <a:avLst/>
            </a:prstGeom>
            <a:solidFill>
              <a:srgbClr val="ED7D31">
                <a:lumMod val="60000"/>
                <a:lumOff val="40000"/>
              </a:srgbClr>
            </a:solidFill>
            <a:ln w="12700" cap="flat" cmpd="sng" algn="ctr">
              <a:solidFill>
                <a:srgbClr val="ED7D31"/>
              </a:solid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endParaRPr lang="en-US" sz="1200" kern="0">
                <a:solidFill>
                  <a:prstClr val="black"/>
                </a:solidFill>
                <a:latin typeface="Calibri" panose="020F0502020204030204" pitchFamily="34" charset="0"/>
                <a:cs typeface="Calibri" panose="020F0502020204030204" pitchFamily="34" charset="0"/>
              </a:endParaRPr>
            </a:p>
          </p:txBody>
        </p:sp>
        <p:sp>
          <p:nvSpPr>
            <p:cNvPr id="39" name="Left Arrow 38"/>
            <p:cNvSpPr/>
            <p:nvPr/>
          </p:nvSpPr>
          <p:spPr>
            <a:xfrm rot="10800000">
              <a:off x="731607" y="3605046"/>
              <a:ext cx="386931" cy="137539"/>
            </a:xfrm>
            <a:prstGeom prst="leftArrow">
              <a:avLst/>
            </a:prstGeom>
            <a:solidFill>
              <a:srgbClr val="ED7D31">
                <a:lumMod val="60000"/>
                <a:lumOff val="40000"/>
              </a:srgbClr>
            </a:solidFill>
            <a:ln w="12700" cap="flat" cmpd="sng" algn="ctr">
              <a:solidFill>
                <a:srgbClr val="ED7D31"/>
              </a:solid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endParaRPr lang="en-US" sz="1200" kern="0">
                <a:solidFill>
                  <a:prstClr val="black"/>
                </a:solidFill>
                <a:latin typeface="Calibri" panose="020F0502020204030204" pitchFamily="34" charset="0"/>
                <a:cs typeface="Calibri" panose="020F0502020204030204" pitchFamily="34" charset="0"/>
              </a:endParaRPr>
            </a:p>
          </p:txBody>
        </p:sp>
        <p:sp>
          <p:nvSpPr>
            <p:cNvPr id="40" name="Left Arrow 39"/>
            <p:cNvSpPr/>
            <p:nvPr/>
          </p:nvSpPr>
          <p:spPr>
            <a:xfrm rot="10800000">
              <a:off x="1239683" y="3606097"/>
              <a:ext cx="205645" cy="136489"/>
            </a:xfrm>
            <a:prstGeom prst="leftArrow">
              <a:avLst/>
            </a:prstGeom>
            <a:solidFill>
              <a:srgbClr val="ED7D31">
                <a:lumMod val="60000"/>
                <a:lumOff val="40000"/>
              </a:srgbClr>
            </a:solidFill>
            <a:ln w="12700" cap="flat" cmpd="sng" algn="ctr">
              <a:solidFill>
                <a:srgbClr val="ED7D31"/>
              </a:solid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endParaRPr lang="en-US" sz="1200" kern="0">
                <a:solidFill>
                  <a:prstClr val="black"/>
                </a:solidFill>
                <a:latin typeface="Calibri" panose="020F0502020204030204" pitchFamily="34" charset="0"/>
                <a:cs typeface="Calibri" panose="020F0502020204030204" pitchFamily="34" charset="0"/>
              </a:endParaRPr>
            </a:p>
          </p:txBody>
        </p:sp>
        <p:grpSp>
          <p:nvGrpSpPr>
            <p:cNvPr id="41" name="Group 40"/>
            <p:cNvGrpSpPr/>
            <p:nvPr/>
          </p:nvGrpSpPr>
          <p:grpSpPr>
            <a:xfrm>
              <a:off x="1487236" y="2645431"/>
              <a:ext cx="3470363" cy="2118543"/>
              <a:chOff x="2127803" y="2359632"/>
              <a:chExt cx="6045108" cy="2658532"/>
            </a:xfrm>
          </p:grpSpPr>
          <p:sp>
            <p:nvSpPr>
              <p:cNvPr id="42" name="Rounded Rectangle 41"/>
              <p:cNvSpPr/>
              <p:nvPr/>
            </p:nvSpPr>
            <p:spPr>
              <a:xfrm>
                <a:off x="5091043" y="2359632"/>
                <a:ext cx="3081868" cy="2658532"/>
              </a:xfrm>
              <a:prstGeom prst="roundRect">
                <a:avLst/>
              </a:prstGeom>
              <a:solidFill>
                <a:srgbClr val="FFC000">
                  <a:lumMod val="40000"/>
                  <a:lumOff val="60000"/>
                </a:srgbClr>
              </a:solidFill>
              <a:ln w="12700" cap="flat" cmpd="sng" algn="ctr">
                <a:solidFill>
                  <a:srgbClr val="FFC000">
                    <a:lumMod val="75000"/>
                  </a:srgbClr>
                </a:solidFill>
                <a:prstDash val="solid"/>
                <a:miter lim="800000"/>
              </a:ln>
              <a:effectLst/>
            </p:spPr>
            <p:txBody>
              <a:bodyPr rot="0" spcFirstLastPara="0" vertOverflow="overflow" horzOverflow="overflow" vert="horz" wrap="square" lIns="0" tIns="0" rIns="0" bIns="45696" numCol="1" spcCol="0" rtlCol="0" fromWordArt="0" anchor="t" anchorCtr="0" forceAA="0" compatLnSpc="1">
                <a:prstTxWarp prst="textNoShape">
                  <a:avLst/>
                </a:prstTxWarp>
                <a:noAutofit/>
              </a:bodyPr>
              <a:lstStyle/>
              <a:p>
                <a:pPr algn="ctr">
                  <a:defRPr/>
                </a:pPr>
                <a:r>
                  <a:rPr lang="en-US" sz="1050" b="1" kern="0" dirty="0">
                    <a:solidFill>
                      <a:srgbClr val="C00000"/>
                    </a:solidFill>
                    <a:latin typeface="Calibri" panose="020F0502020204030204" pitchFamily="34" charset="0"/>
                    <a:cs typeface="Calibri" panose="020F0502020204030204" pitchFamily="34" charset="0"/>
                  </a:rPr>
                  <a:t>Governed Data store</a:t>
                </a:r>
              </a:p>
            </p:txBody>
          </p:sp>
          <p:sp>
            <p:nvSpPr>
              <p:cNvPr id="43" name="Rounded Rectangle 42"/>
              <p:cNvSpPr/>
              <p:nvPr/>
            </p:nvSpPr>
            <p:spPr>
              <a:xfrm>
                <a:off x="5642729" y="3233682"/>
                <a:ext cx="2021519" cy="1331992"/>
              </a:xfrm>
              <a:prstGeom prst="roundRect">
                <a:avLst/>
              </a:prstGeom>
              <a:solidFill>
                <a:srgbClr val="70AD47">
                  <a:lumMod val="40000"/>
                  <a:lumOff val="60000"/>
                </a:srgbClr>
              </a:solidFill>
              <a:ln w="12700" cap="flat" cmpd="sng" algn="ctr">
                <a:solidFill>
                  <a:srgbClr val="ED7D31"/>
                </a:solid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defRPr/>
                </a:pPr>
                <a:r>
                  <a:rPr lang="en-US" sz="600" kern="0" dirty="0">
                    <a:solidFill>
                      <a:prstClr val="black"/>
                    </a:solidFill>
                    <a:latin typeface="Calibri" panose="020F0502020204030204" pitchFamily="34" charset="0"/>
                    <a:cs typeface="Calibri" panose="020F0502020204030204" pitchFamily="34" charset="0"/>
                  </a:rPr>
                  <a:t>Data ware houses,</a:t>
                </a:r>
              </a:p>
              <a:p>
                <a:pPr algn="ctr">
                  <a:defRPr/>
                </a:pPr>
                <a:r>
                  <a:rPr lang="en-US" sz="600" kern="0" dirty="0">
                    <a:solidFill>
                      <a:prstClr val="black"/>
                    </a:solidFill>
                    <a:latin typeface="Calibri" panose="020F0502020204030204" pitchFamily="34" charset="0"/>
                    <a:cs typeface="Calibri" panose="020F0502020204030204" pitchFamily="34" charset="0"/>
                  </a:rPr>
                  <a:t>Domain specific stores,</a:t>
                </a:r>
              </a:p>
              <a:p>
                <a:pPr algn="ctr">
                  <a:defRPr/>
                </a:pPr>
                <a:r>
                  <a:rPr lang="en-US" sz="600" kern="0" dirty="0">
                    <a:solidFill>
                      <a:prstClr val="black"/>
                    </a:solidFill>
                    <a:latin typeface="Calibri" panose="020F0502020204030204" pitchFamily="34" charset="0"/>
                    <a:cs typeface="Calibri" panose="020F0502020204030204" pitchFamily="34" charset="0"/>
                  </a:rPr>
                  <a:t>Graph DB,</a:t>
                </a:r>
              </a:p>
              <a:p>
                <a:pPr algn="ctr">
                  <a:defRPr/>
                </a:pPr>
                <a:r>
                  <a:rPr lang="en-US" sz="600" kern="0" dirty="0">
                    <a:solidFill>
                      <a:prstClr val="black"/>
                    </a:solidFill>
                    <a:latin typeface="Calibri" panose="020F0502020204030204" pitchFamily="34" charset="0"/>
                    <a:cs typeface="Calibri" panose="020F0502020204030204" pitchFamily="34" charset="0"/>
                  </a:rPr>
                  <a:t>Time series store,</a:t>
                </a:r>
              </a:p>
              <a:p>
                <a:pPr algn="ctr">
                  <a:defRPr/>
                </a:pPr>
                <a:r>
                  <a:rPr lang="en-US" sz="600" kern="0" dirty="0">
                    <a:solidFill>
                      <a:prstClr val="black"/>
                    </a:solidFill>
                    <a:latin typeface="Calibri" panose="020F0502020204030204" pitchFamily="34" charset="0"/>
                    <a:cs typeface="Calibri" panose="020F0502020204030204" pitchFamily="34" charset="0"/>
                  </a:rPr>
                  <a:t>Data lake,</a:t>
                </a:r>
              </a:p>
              <a:p>
                <a:pPr algn="ctr">
                  <a:defRPr/>
                </a:pPr>
                <a:r>
                  <a:rPr lang="en-US" sz="600" kern="0" dirty="0">
                    <a:solidFill>
                      <a:prstClr val="black"/>
                    </a:solidFill>
                    <a:latin typeface="Calibri" panose="020F0502020204030204" pitchFamily="34" charset="0"/>
                    <a:cs typeface="Calibri" panose="020F0502020204030204" pitchFamily="34" charset="0"/>
                  </a:rPr>
                  <a:t>Columnar store,</a:t>
                </a:r>
              </a:p>
              <a:p>
                <a:pPr algn="ctr">
                  <a:defRPr/>
                </a:pPr>
                <a:r>
                  <a:rPr lang="en-US" sz="600" kern="0" dirty="0" err="1">
                    <a:solidFill>
                      <a:prstClr val="black"/>
                    </a:solidFill>
                    <a:latin typeface="Calibri" panose="020F0502020204030204" pitchFamily="34" charset="0"/>
                    <a:cs typeface="Calibri" panose="020F0502020204030204" pitchFamily="34" charset="0"/>
                  </a:rPr>
                  <a:t>NoSQL</a:t>
                </a:r>
                <a:endParaRPr lang="en-US" sz="600" kern="0" dirty="0">
                  <a:solidFill>
                    <a:prstClr val="black"/>
                  </a:solidFill>
                  <a:latin typeface="Calibri" panose="020F0502020204030204" pitchFamily="34" charset="0"/>
                  <a:cs typeface="Calibri" panose="020F0502020204030204" pitchFamily="34" charset="0"/>
                </a:endParaRPr>
              </a:p>
            </p:txBody>
          </p:sp>
          <p:grpSp>
            <p:nvGrpSpPr>
              <p:cNvPr id="44" name="Group 43"/>
              <p:cNvGrpSpPr/>
              <p:nvPr/>
            </p:nvGrpSpPr>
            <p:grpSpPr>
              <a:xfrm>
                <a:off x="5188627" y="4653116"/>
                <a:ext cx="2887134" cy="325963"/>
                <a:chOff x="3759199" y="5863166"/>
                <a:chExt cx="2887134" cy="325963"/>
              </a:xfrm>
            </p:grpSpPr>
            <p:sp>
              <p:nvSpPr>
                <p:cNvPr id="46" name="Snip Same Side Corner Rectangle 45"/>
                <p:cNvSpPr/>
                <p:nvPr/>
              </p:nvSpPr>
              <p:spPr>
                <a:xfrm rot="10800000">
                  <a:off x="3759200" y="5863166"/>
                  <a:ext cx="2887133" cy="325963"/>
                </a:xfrm>
                <a:prstGeom prst="snip2SameRect">
                  <a:avLst>
                    <a:gd name="adj1" fmla="val 50000"/>
                    <a:gd name="adj2" fmla="val 0"/>
                  </a:avLst>
                </a:prstGeom>
                <a:solidFill>
                  <a:sysClr val="window" lastClr="FFFFFF">
                    <a:lumMod val="85000"/>
                  </a:sysClr>
                </a:solidFill>
                <a:ln w="12700" cap="flat" cmpd="sng" algn="ctr">
                  <a:noFill/>
                  <a:prstDash val="solid"/>
                  <a:miter lim="800000"/>
                </a:ln>
                <a:effectLst/>
              </p:spPr>
              <p:txBody>
                <a:bodyPr rtlCol="0" anchor="ctr"/>
                <a:lstStyle/>
                <a:p>
                  <a:pPr algn="ctr">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47" name="Rectangle 46"/>
                <p:cNvSpPr/>
                <p:nvPr/>
              </p:nvSpPr>
              <p:spPr>
                <a:xfrm>
                  <a:off x="3759199" y="5863166"/>
                  <a:ext cx="2887134" cy="313135"/>
                </a:xfrm>
                <a:prstGeom prst="rect">
                  <a:avLst/>
                </a:prstGeom>
                <a:noFill/>
                <a:ln w="12700" cap="flat" cmpd="sng" algn="ctr">
                  <a:noFill/>
                  <a:prstDash val="solid"/>
                  <a:miter lim="800000"/>
                </a:ln>
                <a:effectLst/>
              </p:spPr>
              <p:txBody>
                <a:bodyPr rtlCol="0" anchor="ctr"/>
                <a:lstStyle/>
                <a:p>
                  <a:pPr algn="ctr">
                    <a:defRPr/>
                  </a:pPr>
                  <a:r>
                    <a:rPr lang="en-US" sz="400" i="1" kern="0" dirty="0">
                      <a:solidFill>
                        <a:prstClr val="black"/>
                      </a:solidFill>
                      <a:latin typeface="Calibri" panose="020F0502020204030204" pitchFamily="34" charset="0"/>
                      <a:cs typeface="Calibri" panose="020F0502020204030204" pitchFamily="34" charset="0"/>
                    </a:rPr>
                    <a:t>GDPR compliant, Distributed, Scalable, </a:t>
                  </a:r>
                </a:p>
                <a:p>
                  <a:pPr algn="ctr">
                    <a:defRPr/>
                  </a:pPr>
                  <a:r>
                    <a:rPr lang="en-US" sz="400" i="1" kern="0" dirty="0">
                      <a:solidFill>
                        <a:prstClr val="black"/>
                      </a:solidFill>
                      <a:latin typeface="Calibri" panose="020F0502020204030204" pitchFamily="34" charset="0"/>
                      <a:cs typeface="Calibri" panose="020F0502020204030204" pitchFamily="34" charset="0"/>
                    </a:rPr>
                    <a:t>Performance  oriented</a:t>
                  </a:r>
                </a:p>
              </p:txBody>
            </p:sp>
          </p:grpSp>
          <p:sp>
            <p:nvSpPr>
              <p:cNvPr id="45" name="Rounded Rectangle 44"/>
              <p:cNvSpPr/>
              <p:nvPr/>
            </p:nvSpPr>
            <p:spPr>
              <a:xfrm>
                <a:off x="2127803" y="3006824"/>
                <a:ext cx="5506398" cy="170851"/>
              </a:xfrm>
              <a:prstGeom prst="roundRect">
                <a:avLst/>
              </a:prstGeom>
              <a:solidFill>
                <a:srgbClr val="70AD47">
                  <a:lumMod val="40000"/>
                  <a:lumOff val="60000"/>
                </a:srgbClr>
              </a:solidFill>
              <a:ln w="12700" cap="flat" cmpd="sng" algn="ctr">
                <a:solidFill>
                  <a:srgbClr val="ED7D3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en-US" sz="800" kern="0" dirty="0">
                    <a:solidFill>
                      <a:prstClr val="black"/>
                    </a:solidFill>
                    <a:latin typeface="Calibri" panose="020F0502020204030204" pitchFamily="34" charset="0"/>
                    <a:cs typeface="Calibri" panose="020F0502020204030204" pitchFamily="34" charset="0"/>
                  </a:rPr>
                  <a:t>Streaming</a:t>
                </a:r>
              </a:p>
            </p:txBody>
          </p:sp>
        </p:grpSp>
        <p:grpSp>
          <p:nvGrpSpPr>
            <p:cNvPr id="2" name="Group 1"/>
            <p:cNvGrpSpPr/>
            <p:nvPr/>
          </p:nvGrpSpPr>
          <p:grpSpPr>
            <a:xfrm>
              <a:off x="984026" y="1474535"/>
              <a:ext cx="5989072" cy="774327"/>
              <a:chOff x="767408" y="672533"/>
              <a:chExt cx="5990632" cy="774529"/>
            </a:xfrm>
          </p:grpSpPr>
          <p:sp>
            <p:nvSpPr>
              <p:cNvPr id="49" name="Rounded Rectangle 48"/>
              <p:cNvSpPr/>
              <p:nvPr/>
            </p:nvSpPr>
            <p:spPr>
              <a:xfrm>
                <a:off x="795976" y="672533"/>
                <a:ext cx="1187220" cy="259705"/>
              </a:xfrm>
              <a:prstGeom prst="roundRect">
                <a:avLst>
                  <a:gd name="adj" fmla="val 22499"/>
                </a:avLst>
              </a:prstGeom>
              <a:solidFill>
                <a:sysClr val="window" lastClr="FFFFFF"/>
              </a:solidFill>
              <a:ln w="12700" cap="flat" cmpd="sng" algn="ctr">
                <a:no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r>
                  <a:rPr lang="en-US" sz="700" kern="0" dirty="0">
                    <a:solidFill>
                      <a:srgbClr val="5B9BD5">
                        <a:lumMod val="50000"/>
                      </a:srgbClr>
                    </a:solidFill>
                    <a:latin typeface="Calibri" panose="020F0502020204030204" pitchFamily="34" charset="0"/>
                    <a:cs typeface="Calibri" panose="020F0502020204030204" pitchFamily="34" charset="0"/>
                  </a:rPr>
                  <a:t>Notebook</a:t>
                </a:r>
              </a:p>
            </p:txBody>
          </p:sp>
          <p:sp>
            <p:nvSpPr>
              <p:cNvPr id="50" name="Rounded Rectangle 49"/>
              <p:cNvSpPr/>
              <p:nvPr/>
            </p:nvSpPr>
            <p:spPr>
              <a:xfrm>
                <a:off x="2821722" y="916775"/>
                <a:ext cx="1424426" cy="258276"/>
              </a:xfrm>
              <a:prstGeom prst="roundRect">
                <a:avLst>
                  <a:gd name="adj" fmla="val 22499"/>
                </a:avLst>
              </a:prstGeom>
              <a:solidFill>
                <a:sysClr val="window" lastClr="FFFFFF"/>
              </a:solidFill>
              <a:ln w="12700" cap="flat" cmpd="sng" algn="ctr">
                <a:no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r>
                  <a:rPr lang="en-US" sz="900" b="1" kern="0" dirty="0">
                    <a:solidFill>
                      <a:srgbClr val="5B9BD5">
                        <a:lumMod val="50000"/>
                      </a:srgbClr>
                    </a:solidFill>
                    <a:latin typeface="Calibri" panose="020F0502020204030204" pitchFamily="34" charset="0"/>
                    <a:cs typeface="Calibri" panose="020F0502020204030204" pitchFamily="34" charset="0"/>
                  </a:rPr>
                  <a:t>USQL/DSL</a:t>
                </a:r>
              </a:p>
            </p:txBody>
          </p:sp>
          <p:sp>
            <p:nvSpPr>
              <p:cNvPr id="51" name="Rounded Rectangle 50"/>
              <p:cNvSpPr/>
              <p:nvPr/>
            </p:nvSpPr>
            <p:spPr>
              <a:xfrm>
                <a:off x="4093305" y="898352"/>
                <a:ext cx="782268" cy="232876"/>
              </a:xfrm>
              <a:prstGeom prst="roundRect">
                <a:avLst>
                  <a:gd name="adj" fmla="val 22499"/>
                </a:avLst>
              </a:prstGeom>
              <a:solidFill>
                <a:sysClr val="window" lastClr="FFFFFF"/>
              </a:solidFill>
              <a:ln w="12700" cap="flat" cmpd="sng" algn="ctr">
                <a:no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algn="ctr">
                  <a:defRPr/>
                </a:pPr>
                <a:r>
                  <a:rPr lang="en-US" sz="1050" b="1" kern="0" dirty="0">
                    <a:solidFill>
                      <a:srgbClr val="5B9BD5">
                        <a:lumMod val="50000"/>
                      </a:srgbClr>
                    </a:solidFill>
                    <a:latin typeface="Calibri" panose="020F0502020204030204" pitchFamily="34" charset="0"/>
                    <a:cs typeface="Calibri" panose="020F0502020204030204" pitchFamily="34" charset="0"/>
                  </a:rPr>
                  <a:t>NLP</a:t>
                </a:r>
              </a:p>
            </p:txBody>
          </p:sp>
          <p:sp>
            <p:nvSpPr>
              <p:cNvPr id="52" name="Rectangle 51"/>
              <p:cNvSpPr/>
              <p:nvPr/>
            </p:nvSpPr>
            <p:spPr>
              <a:xfrm>
                <a:off x="767408" y="1247142"/>
                <a:ext cx="4248472" cy="199136"/>
              </a:xfrm>
              <a:prstGeom prst="rect">
                <a:avLst/>
              </a:prstGeom>
              <a:solidFill>
                <a:srgbClr val="5B9BD5">
                  <a:lumMod val="75000"/>
                </a:srgbClr>
              </a:solidFill>
              <a:ln w="12700" cap="flat" cmpd="sng" algn="ctr">
                <a:noFill/>
                <a:prstDash val="solid"/>
                <a:miter lim="800000"/>
              </a:ln>
              <a:effectLst/>
            </p:spPr>
            <p:txBody>
              <a:bodyPr rtlCol="0" anchor="ctr"/>
              <a:lstStyle/>
              <a:p>
                <a:pPr algn="ctr">
                  <a:defRPr/>
                </a:pPr>
                <a:r>
                  <a:rPr lang="en-US" sz="700" kern="0" dirty="0">
                    <a:solidFill>
                      <a:prstClr val="white"/>
                    </a:solidFill>
                    <a:latin typeface="Calibri" panose="020F0502020204030204" pitchFamily="34" charset="0"/>
                    <a:cs typeface="Calibri" panose="020F0502020204030204" pitchFamily="34" charset="0"/>
                  </a:rPr>
                  <a:t>Interaction</a:t>
                </a:r>
              </a:p>
            </p:txBody>
          </p:sp>
          <p:pic>
            <p:nvPicPr>
              <p:cNvPr id="53" name="Picture 2" descr="https://barnraisersllc.com/wp-content/uploads/2014/08/varwwwclientsclient1web2tmpphpJnHzh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3207" r="15556"/>
              <a:stretch/>
            </p:blipFill>
            <p:spPr bwMode="auto">
              <a:xfrm>
                <a:off x="5087747" y="873009"/>
                <a:ext cx="1435021" cy="35337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Image result for notebook zepl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744" y="939941"/>
                <a:ext cx="504846" cy="247831"/>
              </a:xfrm>
              <a:prstGeom prst="rect">
                <a:avLst/>
              </a:prstGeom>
              <a:noFill/>
              <a:ln>
                <a:solidFill>
                  <a:srgbClr val="5B9BD5">
                    <a:lumMod val="75000"/>
                  </a:srgbClr>
                </a:solidFill>
              </a:ln>
              <a:extLst>
                <a:ext uri="{909E8E84-426E-40DD-AFC4-6F175D3DCCD1}">
                  <a14:hiddenFill xmlns:a14="http://schemas.microsoft.com/office/drawing/2010/main">
                    <a:solidFill>
                      <a:srgbClr val="FFFFFF"/>
                    </a:solidFill>
                  </a14:hiddenFill>
                </a:ext>
              </a:extLst>
            </p:spPr>
          </p:pic>
          <p:pic>
            <p:nvPicPr>
              <p:cNvPr id="55" name="Picture 6" descr="Image result for tableau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990" b="33282"/>
              <a:stretch/>
            </p:blipFill>
            <p:spPr bwMode="auto">
              <a:xfrm>
                <a:off x="1874878" y="952513"/>
                <a:ext cx="944316" cy="22482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nvSpPr>
            <p:spPr>
              <a:xfrm>
                <a:off x="5087747" y="1247142"/>
                <a:ext cx="1670293" cy="199920"/>
              </a:xfrm>
              <a:prstGeom prst="rect">
                <a:avLst/>
              </a:prstGeom>
              <a:solidFill>
                <a:srgbClr val="5B9BD5">
                  <a:lumMod val="75000"/>
                </a:srgbClr>
              </a:solidFill>
              <a:ln w="12700" cap="flat" cmpd="sng" algn="ctr">
                <a:noFill/>
                <a:prstDash val="solid"/>
                <a:miter lim="800000"/>
              </a:ln>
              <a:effectLst/>
            </p:spPr>
            <p:txBody>
              <a:bodyPr rtlCol="0" anchor="ctr"/>
              <a:lstStyle/>
              <a:p>
                <a:pPr algn="ctr">
                  <a:defRPr/>
                </a:pPr>
                <a:r>
                  <a:rPr lang="en-US" sz="700" kern="0" dirty="0">
                    <a:solidFill>
                      <a:prstClr val="white"/>
                    </a:solidFill>
                    <a:latin typeface="Calibri" panose="020F0502020204030204" pitchFamily="34" charset="0"/>
                    <a:cs typeface="Calibri" panose="020F0502020204030204" pitchFamily="34" charset="0"/>
                  </a:rPr>
                  <a:t>Visualization</a:t>
                </a:r>
              </a:p>
            </p:txBody>
          </p:sp>
        </p:grpSp>
        <p:pic>
          <p:nvPicPr>
            <p:cNvPr id="57" name="Picture 56"/>
            <p:cNvPicPr>
              <a:picLocks noChangeAspect="1"/>
            </p:cNvPicPr>
            <p:nvPr/>
          </p:nvPicPr>
          <p:blipFill>
            <a:blip r:embed="rId5"/>
            <a:stretch>
              <a:fillRect/>
            </a:stretch>
          </p:blipFill>
          <p:spPr>
            <a:xfrm>
              <a:off x="437550" y="3345598"/>
              <a:ext cx="237694" cy="359105"/>
            </a:xfrm>
            <a:prstGeom prst="rect">
              <a:avLst/>
            </a:prstGeom>
          </p:spPr>
        </p:pic>
        <p:pic>
          <p:nvPicPr>
            <p:cNvPr id="58" name="Picture 57"/>
            <p:cNvPicPr>
              <a:picLocks noChangeAspect="1"/>
            </p:cNvPicPr>
            <p:nvPr/>
          </p:nvPicPr>
          <p:blipFill>
            <a:blip r:embed="rId6"/>
            <a:stretch>
              <a:fillRect/>
            </a:stretch>
          </p:blipFill>
          <p:spPr>
            <a:xfrm flipH="1">
              <a:off x="400325" y="3905107"/>
              <a:ext cx="298548" cy="414418"/>
            </a:xfrm>
            <a:prstGeom prst="rect">
              <a:avLst/>
            </a:prstGeom>
          </p:spPr>
        </p:pic>
        <p:pic>
          <p:nvPicPr>
            <p:cNvPr id="59" name="Picture 58"/>
            <p:cNvPicPr>
              <a:picLocks noChangeAspect="1"/>
            </p:cNvPicPr>
            <p:nvPr/>
          </p:nvPicPr>
          <p:blipFill>
            <a:blip r:embed="rId7"/>
            <a:stretch>
              <a:fillRect/>
            </a:stretch>
          </p:blipFill>
          <p:spPr>
            <a:xfrm>
              <a:off x="407826" y="4448960"/>
              <a:ext cx="309789" cy="430022"/>
            </a:xfrm>
            <a:prstGeom prst="rect">
              <a:avLst/>
            </a:prstGeom>
          </p:spPr>
        </p:pic>
        <p:pic>
          <p:nvPicPr>
            <p:cNvPr id="60" name="Picture 16" descr="Image result for iot icon"/>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92924" y="2862137"/>
              <a:ext cx="321267" cy="354026"/>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p:cNvCxnSpPr/>
            <p:nvPr/>
          </p:nvCxnSpPr>
          <p:spPr bwMode="auto">
            <a:xfrm>
              <a:off x="4439510" y="4319525"/>
              <a:ext cx="914162" cy="914162"/>
            </a:xfrm>
            <a:prstGeom prst="straightConnector1">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Up Arrow Callout 61"/>
            <p:cNvSpPr/>
            <p:nvPr/>
          </p:nvSpPr>
          <p:spPr bwMode="auto">
            <a:xfrm>
              <a:off x="1445328" y="3952173"/>
              <a:ext cx="1340095" cy="780655"/>
            </a:xfrm>
            <a:prstGeom prst="upArrowCallout">
              <a:avLst>
                <a:gd name="adj1" fmla="val 38567"/>
                <a:gd name="adj2" fmla="val 25000"/>
                <a:gd name="adj3" fmla="val 10076"/>
                <a:gd name="adj4" fmla="val 81783"/>
              </a:avLst>
            </a:prstGeom>
            <a:solidFill>
              <a:srgbClr val="ED7D31">
                <a:lumMod val="60000"/>
                <a:lumOff val="40000"/>
              </a:srgbClr>
            </a:solidFill>
            <a:ln w="12700" cap="flat" cmpd="sng" algn="ctr">
              <a:solidFill>
                <a:srgbClr val="ED7D31"/>
              </a:solidFill>
              <a:prstDash val="solid"/>
              <a:miter lim="800000"/>
            </a:ln>
            <a:effectLst/>
            <a:extLst/>
          </p:spPr>
          <p:txBody>
            <a:bodyPr rot="0" spcFirstLastPara="0" vertOverflow="overflow" horzOverflow="overflow" vert="horz" wrap="square" lIns="91392" tIns="45696" rIns="91392" bIns="0" numCol="1" spcCol="0" rtlCol="0" fromWordArt="0" anchor="b" anchorCtr="0" forceAA="0" compatLnSpc="1">
              <a:prstTxWarp prst="textNoShape">
                <a:avLst/>
              </a:prstTxWarp>
              <a:noAutofit/>
            </a:bodyPr>
            <a:lstStyle/>
            <a:p>
              <a:pPr algn="ctr"/>
              <a:r>
                <a:rPr lang="en-US" sz="600" kern="0" dirty="0">
                  <a:solidFill>
                    <a:srgbClr val="990000">
                      <a:lumMod val="60000"/>
                      <a:lumOff val="40000"/>
                    </a:srgbClr>
                  </a:solidFill>
                  <a:latin typeface="Calibri" panose="020F0502020204030204" pitchFamily="34" charset="0"/>
                  <a:ea typeface="宋体" charset="-122"/>
                  <a:cs typeface="Calibri" panose="020F0502020204030204" pitchFamily="34" charset="0"/>
                </a:rPr>
                <a:t>ML models</a:t>
              </a:r>
            </a:p>
          </p:txBody>
        </p:sp>
        <p:sp>
          <p:nvSpPr>
            <p:cNvPr id="63" name="Rounded Rectangle 62"/>
            <p:cNvSpPr/>
            <p:nvPr/>
          </p:nvSpPr>
          <p:spPr bwMode="auto">
            <a:xfrm>
              <a:off x="1580406" y="4112183"/>
              <a:ext cx="1059373" cy="132777"/>
            </a:xfrm>
            <a:prstGeom prst="roundRect">
              <a:avLst/>
            </a:prstGeom>
            <a:noFill/>
            <a:ln w="9525" cap="flat" cmpd="sng" algn="ctr">
              <a:solidFill>
                <a:schemeClr val="accent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fontAlgn="base">
                <a:spcBef>
                  <a:spcPct val="0"/>
                </a:spcBef>
                <a:spcAft>
                  <a:spcPct val="0"/>
                </a:spcAft>
                <a:buClr>
                  <a:srgbClr val="CC9900"/>
                </a:buClr>
              </a:pPr>
              <a:r>
                <a:rPr lang="en-US" sz="500" dirty="0">
                  <a:solidFill>
                    <a:srgbClr val="000000"/>
                  </a:solidFill>
                  <a:latin typeface="Calibri" panose="020F0502020204030204" pitchFamily="34" charset="0"/>
                  <a:ea typeface="宋体" charset="-122"/>
                  <a:cs typeface="Calibri" panose="020F0502020204030204" pitchFamily="34" charset="0"/>
                </a:rPr>
                <a:t>Data Discovery</a:t>
              </a:r>
            </a:p>
          </p:txBody>
        </p:sp>
        <p:sp>
          <p:nvSpPr>
            <p:cNvPr id="64" name="Rounded Rectangle 63"/>
            <p:cNvSpPr/>
            <p:nvPr/>
          </p:nvSpPr>
          <p:spPr bwMode="auto">
            <a:xfrm>
              <a:off x="1580406" y="4295335"/>
              <a:ext cx="490347" cy="113743"/>
            </a:xfrm>
            <a:prstGeom prst="roundRect">
              <a:avLst/>
            </a:prstGeom>
            <a:noFill/>
            <a:ln w="9525" cap="flat" cmpd="sng" algn="ctr">
              <a:solidFill>
                <a:schemeClr val="accent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fontAlgn="base">
                <a:spcBef>
                  <a:spcPct val="0"/>
                </a:spcBef>
                <a:spcAft>
                  <a:spcPct val="0"/>
                </a:spcAft>
                <a:buClr>
                  <a:srgbClr val="CC9900"/>
                </a:buClr>
              </a:pPr>
              <a:r>
                <a:rPr lang="en-US" sz="500" dirty="0">
                  <a:solidFill>
                    <a:srgbClr val="000000"/>
                  </a:solidFill>
                  <a:latin typeface="Calibri" panose="020F0502020204030204" pitchFamily="34" charset="0"/>
                  <a:ea typeface="宋体" charset="-122"/>
                  <a:cs typeface="Calibri" panose="020F0502020204030204" pitchFamily="34" charset="0"/>
                </a:rPr>
                <a:t>MDM</a:t>
              </a:r>
            </a:p>
          </p:txBody>
        </p:sp>
        <p:sp>
          <p:nvSpPr>
            <p:cNvPr id="65" name="Rounded Rectangle 64"/>
            <p:cNvSpPr/>
            <p:nvPr/>
          </p:nvSpPr>
          <p:spPr bwMode="auto">
            <a:xfrm>
              <a:off x="2107108" y="4295335"/>
              <a:ext cx="601964" cy="107015"/>
            </a:xfrm>
            <a:prstGeom prst="roundRect">
              <a:avLst/>
            </a:prstGeom>
            <a:noFill/>
            <a:ln w="9525" cap="flat" cmpd="sng" algn="ctr">
              <a:solidFill>
                <a:schemeClr val="accent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fontAlgn="base">
                <a:spcBef>
                  <a:spcPct val="0"/>
                </a:spcBef>
                <a:spcAft>
                  <a:spcPct val="0"/>
                </a:spcAft>
                <a:buClr>
                  <a:srgbClr val="CC9900"/>
                </a:buClr>
              </a:pPr>
              <a:r>
                <a:rPr lang="en-US" sz="500" dirty="0">
                  <a:solidFill>
                    <a:srgbClr val="000000"/>
                  </a:solidFill>
                  <a:latin typeface="Calibri" panose="020F0502020204030204" pitchFamily="34" charset="0"/>
                  <a:ea typeface="宋体" charset="-122"/>
                  <a:cs typeface="Calibri" panose="020F0502020204030204" pitchFamily="34" charset="0"/>
                </a:rPr>
                <a:t>Quality</a:t>
              </a:r>
            </a:p>
          </p:txBody>
        </p:sp>
        <p:sp>
          <p:nvSpPr>
            <p:cNvPr id="66" name="Rounded Rectangle 65"/>
            <p:cNvSpPr/>
            <p:nvPr/>
          </p:nvSpPr>
          <p:spPr bwMode="auto">
            <a:xfrm>
              <a:off x="1607843" y="4455309"/>
              <a:ext cx="1059373" cy="132777"/>
            </a:xfrm>
            <a:prstGeom prst="roundRect">
              <a:avLst/>
            </a:prstGeom>
            <a:noFill/>
            <a:ln w="9525" cap="flat" cmpd="sng" algn="ctr">
              <a:solidFill>
                <a:schemeClr val="accent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fontAlgn="base">
                <a:spcBef>
                  <a:spcPct val="0"/>
                </a:spcBef>
                <a:spcAft>
                  <a:spcPct val="0"/>
                </a:spcAft>
                <a:buClr>
                  <a:srgbClr val="CC9900"/>
                </a:buClr>
              </a:pPr>
              <a:r>
                <a:rPr lang="en-US" sz="500" dirty="0">
                  <a:solidFill>
                    <a:srgbClr val="000000"/>
                  </a:solidFill>
                  <a:latin typeface="Calibri" panose="020F0502020204030204" pitchFamily="34" charset="0"/>
                  <a:ea typeface="宋体" charset="-122"/>
                  <a:cs typeface="Calibri" panose="020F0502020204030204" pitchFamily="34" charset="0"/>
                </a:rPr>
                <a:t>Data Anonymization</a:t>
              </a:r>
            </a:p>
          </p:txBody>
        </p:sp>
      </p:grpSp>
      <p:pic>
        <p:nvPicPr>
          <p:cNvPr id="100" name="Picture 2" descr="image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6836" y="1187479"/>
            <a:ext cx="4425822" cy="315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a:xfrm>
            <a:off x="537328" y="4318232"/>
            <a:ext cx="1131216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1" name="Rectangle 370"/>
          <p:cNvSpPr/>
          <p:nvPr/>
        </p:nvSpPr>
        <p:spPr>
          <a:xfrm>
            <a:off x="490754" y="6355829"/>
            <a:ext cx="11227324" cy="492443"/>
          </a:xfrm>
          <a:prstGeom prst="rect">
            <a:avLst/>
          </a:prstGeom>
          <a:solidFill>
            <a:srgbClr val="FF717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0" bIns="0">
            <a:spAutoFit/>
          </a:bodyPr>
          <a:lstStyle/>
          <a:p>
            <a:r>
              <a:rPr lang="en-US" altLang="zh-CN" sz="1600" dirty="0">
                <a:solidFill>
                  <a:schemeClr val="bg1"/>
                </a:solidFill>
                <a:ea typeface="Microsoft YaHei" panose="020B0503020204020204" pitchFamily="34" charset="-122"/>
              </a:rPr>
              <a:t>Unified entry, simplifying complexity, and supporting multiple scenarios with a single engine; Virtual view of global data and high-performance query; Efficient cross-source/cross-domain collaborative computing, without migration of data </a:t>
            </a:r>
            <a:r>
              <a:rPr lang="en-US" altLang="zh-CN" sz="1600" dirty="0" smtClean="0">
                <a:solidFill>
                  <a:schemeClr val="bg1"/>
                </a:solidFill>
                <a:ea typeface="Microsoft YaHei" panose="020B0503020204020204" pitchFamily="34" charset="-122"/>
              </a:rPr>
              <a:t>consumption</a:t>
            </a:r>
            <a:endParaRPr lang="en-US" altLang="zh-CN" sz="1600" dirty="0">
              <a:solidFill>
                <a:schemeClr val="bg1"/>
              </a:solidFill>
              <a:ea typeface="Microsoft YaHei" panose="020B0503020204020204" pitchFamily="34" charset="-122"/>
            </a:endParaRPr>
          </a:p>
        </p:txBody>
      </p:sp>
      <p:sp>
        <p:nvSpPr>
          <p:cNvPr id="67" name="TextBox 66"/>
          <p:cNvSpPr txBox="1"/>
          <p:nvPr/>
        </p:nvSpPr>
        <p:spPr>
          <a:xfrm>
            <a:off x="10330055" y="4156156"/>
            <a:ext cx="1962397" cy="200055"/>
          </a:xfrm>
          <a:prstGeom prst="rect">
            <a:avLst/>
          </a:prstGeom>
          <a:noFill/>
        </p:spPr>
        <p:txBody>
          <a:bodyPr wrap="none" rtlCol="0">
            <a:spAutoFit/>
          </a:bodyPr>
          <a:lstStyle/>
          <a:p>
            <a:r>
              <a:rPr lang="en-US" sz="700" dirty="0" smtClean="0">
                <a:solidFill>
                  <a:srgbClr val="990000"/>
                </a:solidFill>
              </a:rPr>
              <a:t>Forrester 2020 Data Virtualization vs Data Fabric</a:t>
            </a:r>
            <a:endParaRPr lang="en-US" sz="700" dirty="0">
              <a:solidFill>
                <a:srgbClr val="990000"/>
              </a:solidFill>
            </a:endParaRPr>
          </a:p>
        </p:txBody>
      </p:sp>
      <p:grpSp>
        <p:nvGrpSpPr>
          <p:cNvPr id="68" name="组合 825"/>
          <p:cNvGrpSpPr/>
          <p:nvPr/>
        </p:nvGrpSpPr>
        <p:grpSpPr>
          <a:xfrm>
            <a:off x="1412012" y="4358916"/>
            <a:ext cx="9835999" cy="1967425"/>
            <a:chOff x="293577" y="1408096"/>
            <a:chExt cx="11638537" cy="2346773"/>
          </a:xfrm>
        </p:grpSpPr>
        <p:sp>
          <p:nvSpPr>
            <p:cNvPr id="69" name="矩形 688"/>
            <p:cNvSpPr/>
            <p:nvPr/>
          </p:nvSpPr>
          <p:spPr>
            <a:xfrm>
              <a:off x="293577" y="2070619"/>
              <a:ext cx="5228928" cy="248279"/>
            </a:xfrm>
            <a:prstGeom prst="rect">
              <a:avLst/>
            </a:prstGeom>
            <a:solidFill>
              <a:srgbClr val="FFEBEF"/>
            </a:soli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sp>
          <p:nvSpPr>
            <p:cNvPr id="70" name="矩形 24"/>
            <p:cNvSpPr/>
            <p:nvPr/>
          </p:nvSpPr>
          <p:spPr bwMode="auto">
            <a:xfrm>
              <a:off x="6456128" y="2931104"/>
              <a:ext cx="840447" cy="731418"/>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sp>
          <p:nvSpPr>
            <p:cNvPr id="71" name="圆角矩形 690"/>
            <p:cNvSpPr/>
            <p:nvPr/>
          </p:nvSpPr>
          <p:spPr>
            <a:xfrm>
              <a:off x="4036531" y="3149515"/>
              <a:ext cx="1485975" cy="527853"/>
            </a:xfrm>
            <a:prstGeom prst="roundRect">
              <a:avLst>
                <a:gd name="adj" fmla="val 7398"/>
              </a:avLst>
            </a:prstGeom>
            <a:solidFill>
              <a:srgbClr val="BCF0F6"/>
            </a:solidFill>
            <a:ln w="25400"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defTabSz="914034" fontAlgn="base">
                <a:spcBef>
                  <a:spcPct val="0"/>
                </a:spcBef>
                <a:spcAft>
                  <a:spcPct val="0"/>
                </a:spcAft>
                <a:buClr>
                  <a:srgbClr val="CC9900"/>
                </a:buClr>
              </a:pPr>
              <a:endParaRPr lang="zh-CN" altLang="en-US" sz="1100" b="1" kern="0">
                <a:solidFill>
                  <a:srgbClr val="1D1D1A"/>
                </a:solidFill>
                <a:ea typeface="微软雅黑" charset="0"/>
                <a:cs typeface="Calibri" panose="020F0502020204030204" pitchFamily="34" charset="0"/>
              </a:endParaRPr>
            </a:p>
          </p:txBody>
        </p:sp>
        <p:sp>
          <p:nvSpPr>
            <p:cNvPr id="72" name="圆角矩形 691"/>
            <p:cNvSpPr/>
            <p:nvPr/>
          </p:nvSpPr>
          <p:spPr>
            <a:xfrm>
              <a:off x="2256510" y="3149515"/>
              <a:ext cx="1630750" cy="527853"/>
            </a:xfrm>
            <a:prstGeom prst="roundRect">
              <a:avLst>
                <a:gd name="adj" fmla="val 7398"/>
              </a:avLst>
            </a:prstGeom>
            <a:solidFill>
              <a:srgbClr val="BCF0F6"/>
            </a:solidFill>
            <a:ln w="25400"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defTabSz="914034" fontAlgn="base">
                <a:spcBef>
                  <a:spcPct val="0"/>
                </a:spcBef>
                <a:spcAft>
                  <a:spcPct val="0"/>
                </a:spcAft>
                <a:buClr>
                  <a:srgbClr val="CC9900"/>
                </a:buClr>
              </a:pPr>
              <a:endParaRPr lang="zh-CN" altLang="en-US" sz="1100" b="1" kern="0">
                <a:solidFill>
                  <a:srgbClr val="1D1D1A"/>
                </a:solidFill>
                <a:ea typeface="微软雅黑" charset="0"/>
                <a:cs typeface="Calibri" panose="020F0502020204030204" pitchFamily="34" charset="0"/>
              </a:endParaRPr>
            </a:p>
          </p:txBody>
        </p:sp>
        <p:sp>
          <p:nvSpPr>
            <p:cNvPr id="73" name="矩形 74"/>
            <p:cNvSpPr/>
            <p:nvPr/>
          </p:nvSpPr>
          <p:spPr bwMode="auto">
            <a:xfrm>
              <a:off x="6473159" y="2194760"/>
              <a:ext cx="5064530" cy="382022"/>
            </a:xfrm>
            <a:prstGeom prst="rect">
              <a:avLst/>
            </a:prstGeom>
            <a:solidFill>
              <a:srgbClr val="E9002F">
                <a:lumMod val="40000"/>
                <a:lumOff val="60000"/>
                <a:alpha val="18000"/>
              </a:srgbClr>
            </a:solidFill>
            <a:ln w="28575" cap="flat" cmpd="sng" algn="ctr">
              <a:solidFill>
                <a:srgbClr val="C00000"/>
              </a:solidFill>
              <a:prstDash val="solid"/>
              <a:miter lim="800000"/>
            </a:ln>
            <a:effectLst/>
          </p:spPr>
          <p:txBody>
            <a:bodyPr rot="0" spcFirstLastPara="0" vertOverflow="overflow" horzOverflow="overflow" vert="horz" wrap="square" lIns="121872" tIns="60936" rIns="121872" bIns="60936" numCol="1" spcCol="0" rtlCol="0" fromWordArt="0" anchor="ctr" anchorCtr="0" forceAA="0" compatLnSpc="1">
              <a:prstTxWarp prst="textNoShape">
                <a:avLst/>
              </a:prstTxWarp>
              <a:noAutofit/>
            </a:bodyPr>
            <a:lstStyle/>
            <a:p>
              <a:pPr algn="ctr" defTabSz="1218682">
                <a:defRPr/>
              </a:pPr>
              <a:r>
                <a:rPr lang="en-US" sz="1100" b="1" kern="0" dirty="0">
                  <a:solidFill>
                    <a:srgbClr val="FF0000"/>
                  </a:solidFill>
                  <a:ea typeface="微软雅黑"/>
                  <a:cs typeface="Calibri" panose="020F0502020204030204" pitchFamily="34" charset="0"/>
                </a:rPr>
                <a:t>Data virtualization </a:t>
              </a:r>
              <a:r>
                <a:rPr lang="en-US" sz="1100" b="1" kern="0" dirty="0" smtClean="0">
                  <a:solidFill>
                    <a:srgbClr val="FF0000"/>
                  </a:solidFill>
                  <a:ea typeface="微软雅黑"/>
                  <a:cs typeface="Calibri" panose="020F0502020204030204" pitchFamily="34" charset="0"/>
                </a:rPr>
                <a:t>engine</a:t>
              </a:r>
              <a:endParaRPr lang="en-US" sz="1100" b="1" kern="0" dirty="0">
                <a:solidFill>
                  <a:srgbClr val="FF0000"/>
                </a:solidFill>
                <a:ea typeface="微软雅黑"/>
                <a:cs typeface="Calibri" panose="020F0502020204030204" pitchFamily="34" charset="0"/>
              </a:endParaRPr>
            </a:p>
          </p:txBody>
        </p:sp>
        <p:sp>
          <p:nvSpPr>
            <p:cNvPr id="74" name="矩形 24"/>
            <p:cNvSpPr/>
            <p:nvPr/>
          </p:nvSpPr>
          <p:spPr bwMode="auto">
            <a:xfrm>
              <a:off x="384238" y="2456899"/>
              <a:ext cx="840447" cy="588449"/>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900" b="1" kern="0">
                <a:solidFill>
                  <a:srgbClr val="1D1D1A"/>
                </a:solidFill>
                <a:ea typeface="微软雅黑" charset="0"/>
                <a:cs typeface="Calibri" panose="020F0502020204030204" pitchFamily="34" charset="0"/>
              </a:endParaRPr>
            </a:p>
          </p:txBody>
        </p:sp>
        <p:sp>
          <p:nvSpPr>
            <p:cNvPr id="75" name="矩形 24"/>
            <p:cNvSpPr/>
            <p:nvPr/>
          </p:nvSpPr>
          <p:spPr bwMode="auto">
            <a:xfrm>
              <a:off x="1463606" y="2456696"/>
              <a:ext cx="840447" cy="588653"/>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sp>
          <p:nvSpPr>
            <p:cNvPr id="76" name="矩形 24"/>
            <p:cNvSpPr/>
            <p:nvPr/>
          </p:nvSpPr>
          <p:spPr bwMode="auto">
            <a:xfrm>
              <a:off x="2517776" y="2456696"/>
              <a:ext cx="840447" cy="588653"/>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sp>
          <p:nvSpPr>
            <p:cNvPr id="77" name="矩形 24"/>
            <p:cNvSpPr/>
            <p:nvPr/>
          </p:nvSpPr>
          <p:spPr bwMode="auto">
            <a:xfrm>
              <a:off x="3573067" y="2456696"/>
              <a:ext cx="840447" cy="588653"/>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sp>
          <p:nvSpPr>
            <p:cNvPr id="78" name="矩形 24"/>
            <p:cNvSpPr/>
            <p:nvPr/>
          </p:nvSpPr>
          <p:spPr bwMode="auto">
            <a:xfrm>
              <a:off x="4610435" y="2456695"/>
              <a:ext cx="840447" cy="588653"/>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sp>
          <p:nvSpPr>
            <p:cNvPr id="79" name="燕尾形 698"/>
            <p:cNvSpPr/>
            <p:nvPr/>
          </p:nvSpPr>
          <p:spPr>
            <a:xfrm>
              <a:off x="5800964" y="1695036"/>
              <a:ext cx="179278" cy="276395"/>
            </a:xfrm>
            <a:prstGeom prst="chevron">
              <a:avLst/>
            </a:prstGeom>
            <a:gradFill flip="none" rotWithShape="1">
              <a:gsLst>
                <a:gs pos="0">
                  <a:srgbClr val="666666">
                    <a:alpha val="25000"/>
                  </a:srgbClr>
                </a:gs>
                <a:gs pos="100000">
                  <a:srgbClr val="666666">
                    <a:alpha val="0"/>
                  </a:srgbClr>
                </a:gs>
              </a:gsLst>
              <a:lin ang="10800000" scaled="1"/>
            </a:gradFill>
            <a:ln w="6350" cap="flat" cmpd="sng" algn="ctr">
              <a:gradFill flip="none" rotWithShape="1">
                <a:gsLst>
                  <a:gs pos="0">
                    <a:srgbClr val="666666"/>
                  </a:gs>
                  <a:gs pos="100000">
                    <a:srgbClr val="666666">
                      <a:alpha val="0"/>
                    </a:srgbClr>
                  </a:gs>
                </a:gsLst>
                <a:lin ang="10800000" scaled="1"/>
              </a:gradFill>
              <a:prstDash val="solid"/>
              <a:round/>
            </a:ln>
            <a:effectLst/>
          </p:spPr>
          <p:txBody>
            <a:bodyPr lIns="154803" tIns="77402" rIns="154803" bIns="77402" rtlCol="0" anchor="ctr"/>
            <a:lstStyle/>
            <a:p>
              <a:pPr algn="ctr" defTabSz="1218682">
                <a:defRPr/>
              </a:pPr>
              <a:endParaRPr lang="zh-CN" altLang="en-US" sz="2000" b="1" kern="0" dirty="0">
                <a:solidFill>
                  <a:srgbClr val="1D1D1A"/>
                </a:solidFill>
                <a:ea typeface="微软雅黑" charset="0"/>
                <a:cs typeface="Calibri" panose="020F0502020204030204" pitchFamily="34" charset="0"/>
              </a:endParaRPr>
            </a:p>
          </p:txBody>
        </p:sp>
        <p:sp>
          <p:nvSpPr>
            <p:cNvPr id="80" name="燕尾形 699"/>
            <p:cNvSpPr/>
            <p:nvPr/>
          </p:nvSpPr>
          <p:spPr>
            <a:xfrm>
              <a:off x="5947643" y="1695036"/>
              <a:ext cx="179278" cy="276395"/>
            </a:xfrm>
            <a:prstGeom prst="chevron">
              <a:avLst/>
            </a:prstGeom>
            <a:gradFill flip="none" rotWithShape="1">
              <a:gsLst>
                <a:gs pos="0">
                  <a:srgbClr val="666666">
                    <a:alpha val="25000"/>
                  </a:srgbClr>
                </a:gs>
                <a:gs pos="100000">
                  <a:srgbClr val="666666">
                    <a:alpha val="0"/>
                  </a:srgbClr>
                </a:gs>
              </a:gsLst>
              <a:lin ang="10800000" scaled="1"/>
            </a:gradFill>
            <a:ln w="6350" cap="flat" cmpd="sng" algn="ctr">
              <a:gradFill flip="none" rotWithShape="1">
                <a:gsLst>
                  <a:gs pos="0">
                    <a:srgbClr val="666666"/>
                  </a:gs>
                  <a:gs pos="100000">
                    <a:srgbClr val="666666">
                      <a:alpha val="0"/>
                    </a:srgbClr>
                  </a:gs>
                </a:gsLst>
                <a:lin ang="10800000" scaled="1"/>
              </a:gradFill>
              <a:prstDash val="solid"/>
              <a:round/>
            </a:ln>
            <a:effectLst/>
          </p:spPr>
          <p:txBody>
            <a:bodyPr lIns="154803" tIns="77402" rIns="154803" bIns="77402" rtlCol="0" anchor="ctr"/>
            <a:lstStyle/>
            <a:p>
              <a:pPr algn="ctr" defTabSz="1218682">
                <a:defRPr/>
              </a:pPr>
              <a:endParaRPr lang="zh-CN" altLang="en-US" sz="2000" b="1" kern="0" dirty="0">
                <a:solidFill>
                  <a:srgbClr val="1D1D1A"/>
                </a:solidFill>
                <a:ea typeface="微软雅黑" charset="0"/>
                <a:cs typeface="Calibri" panose="020F0502020204030204" pitchFamily="34" charset="0"/>
              </a:endParaRPr>
            </a:p>
          </p:txBody>
        </p:sp>
        <p:cxnSp>
          <p:nvCxnSpPr>
            <p:cNvPr id="81" name="曲线连接符 37"/>
            <p:cNvCxnSpPr>
              <a:stCxn id="91" idx="2"/>
              <a:endCxn id="76" idx="0"/>
            </p:cNvCxnSpPr>
            <p:nvPr/>
          </p:nvCxnSpPr>
          <p:spPr bwMode="auto">
            <a:xfrm rot="16200000" flipH="1">
              <a:off x="2615391" y="2134086"/>
              <a:ext cx="541823" cy="103396"/>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曲线连接符 38"/>
            <p:cNvCxnSpPr>
              <a:stCxn id="91" idx="2"/>
              <a:endCxn id="75" idx="0"/>
            </p:cNvCxnSpPr>
            <p:nvPr/>
          </p:nvCxnSpPr>
          <p:spPr bwMode="auto">
            <a:xfrm rot="5400000">
              <a:off x="2088306" y="1710396"/>
              <a:ext cx="541823" cy="950775"/>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曲线连接符 39"/>
            <p:cNvCxnSpPr>
              <a:stCxn id="92" idx="2"/>
              <a:endCxn id="75" idx="0"/>
            </p:cNvCxnSpPr>
            <p:nvPr/>
          </p:nvCxnSpPr>
          <p:spPr bwMode="auto">
            <a:xfrm rot="5400000">
              <a:off x="2985615" y="791868"/>
              <a:ext cx="563042" cy="2766613"/>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曲线连接符 41"/>
            <p:cNvCxnSpPr>
              <a:stCxn id="90" idx="2"/>
              <a:endCxn id="76" idx="0"/>
            </p:cNvCxnSpPr>
            <p:nvPr/>
          </p:nvCxnSpPr>
          <p:spPr bwMode="auto">
            <a:xfrm rot="16200000" flipH="1">
              <a:off x="1709595" y="1228292"/>
              <a:ext cx="542574" cy="1914234"/>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曲线连接符 41"/>
            <p:cNvCxnSpPr>
              <a:stCxn id="90" idx="2"/>
              <a:endCxn id="74" idx="0"/>
            </p:cNvCxnSpPr>
            <p:nvPr/>
          </p:nvCxnSpPr>
          <p:spPr bwMode="auto">
            <a:xfrm rot="5400000">
              <a:off x="642726" y="2075858"/>
              <a:ext cx="542777" cy="219304"/>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曲线连接符 37"/>
            <p:cNvCxnSpPr>
              <a:stCxn id="92" idx="2"/>
              <a:endCxn id="77" idx="0"/>
            </p:cNvCxnSpPr>
            <p:nvPr/>
          </p:nvCxnSpPr>
          <p:spPr bwMode="auto">
            <a:xfrm rot="5400000">
              <a:off x="4040346" y="1846600"/>
              <a:ext cx="563042" cy="657152"/>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曲线连接符 41"/>
            <p:cNvCxnSpPr>
              <a:stCxn id="91" idx="2"/>
              <a:endCxn id="133" idx="1"/>
            </p:cNvCxnSpPr>
            <p:nvPr/>
          </p:nvCxnSpPr>
          <p:spPr bwMode="auto">
            <a:xfrm rot="5400000">
              <a:off x="1618921" y="1223970"/>
              <a:ext cx="524781" cy="1906585"/>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曲线连接符 38"/>
            <p:cNvCxnSpPr>
              <a:stCxn id="92" idx="2"/>
              <a:endCxn id="78" idx="0"/>
            </p:cNvCxnSpPr>
            <p:nvPr/>
          </p:nvCxnSpPr>
          <p:spPr bwMode="auto">
            <a:xfrm rot="16200000" flipH="1">
              <a:off x="4559031" y="1985066"/>
              <a:ext cx="563041" cy="380215"/>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曲线连接符 36"/>
            <p:cNvCxnSpPr>
              <a:stCxn id="90" idx="2"/>
              <a:endCxn id="77" idx="0"/>
            </p:cNvCxnSpPr>
            <p:nvPr/>
          </p:nvCxnSpPr>
          <p:spPr bwMode="auto">
            <a:xfrm rot="16200000" flipH="1">
              <a:off x="2237240" y="700646"/>
              <a:ext cx="542574" cy="2969525"/>
            </a:xfrm>
            <a:prstGeom prst="curvedConnector3">
              <a:avLst>
                <a:gd name="adj1" fmla="val 50000"/>
              </a:avLst>
            </a:prstGeom>
            <a:noFill/>
            <a:ln w="63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矩形 709"/>
            <p:cNvSpPr/>
            <p:nvPr/>
          </p:nvSpPr>
          <p:spPr>
            <a:xfrm>
              <a:off x="603497" y="1429315"/>
              <a:ext cx="840537" cy="484807"/>
            </a:xfrm>
            <a:prstGeom prst="rect">
              <a:avLst/>
            </a:prstGeom>
            <a:solidFill>
              <a:srgbClr val="9BBB59">
                <a:lumMod val="20000"/>
                <a:lumOff val="80000"/>
              </a:srgbClr>
            </a:solidFill>
            <a:ln w="25400" cap="flat" cmpd="sng" algn="ctr">
              <a:solidFill>
                <a:srgbClr val="4BACC6">
                  <a:lumMod val="60000"/>
                  <a:lumOff val="4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851" fontAlgn="base">
                <a:spcBef>
                  <a:spcPct val="0"/>
                </a:spcBef>
                <a:spcAft>
                  <a:spcPct val="0"/>
                </a:spcAft>
              </a:pPr>
              <a:r>
                <a:rPr lang="zh-CN" altLang="en-US" sz="700" b="1" kern="0">
                  <a:solidFill>
                    <a:srgbClr val="1D1D1A"/>
                  </a:solidFill>
                  <a:ea typeface="微软雅黑"/>
                  <a:cs typeface="Calibri" panose="020F0502020204030204" pitchFamily="34" charset="0"/>
                </a:rPr>
                <a:t>Interactive Query</a:t>
              </a:r>
              <a:endParaRPr lang="en-US" altLang="zh-CN" sz="1050" b="1" kern="0">
                <a:solidFill>
                  <a:srgbClr val="1D1D1A"/>
                </a:solidFill>
                <a:ea typeface="微软雅黑" charset="0"/>
                <a:cs typeface="Calibri" panose="020F0502020204030204" pitchFamily="34" charset="0"/>
              </a:endParaRPr>
            </a:p>
          </p:txBody>
        </p:sp>
        <p:sp>
          <p:nvSpPr>
            <p:cNvPr id="91" name="矩形 710"/>
            <p:cNvSpPr/>
            <p:nvPr/>
          </p:nvSpPr>
          <p:spPr>
            <a:xfrm>
              <a:off x="2415273" y="1429316"/>
              <a:ext cx="838662" cy="485557"/>
            </a:xfrm>
            <a:prstGeom prst="rect">
              <a:avLst/>
            </a:prstGeom>
            <a:solidFill>
              <a:srgbClr val="9BBB59">
                <a:lumMod val="20000"/>
                <a:lumOff val="80000"/>
              </a:srgbClr>
            </a:solidFill>
            <a:ln w="25400" cap="flat" cmpd="sng" algn="ctr">
              <a:solidFill>
                <a:srgbClr val="4BACC6">
                  <a:lumMod val="60000"/>
                  <a:lumOff val="4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851" fontAlgn="base">
                <a:spcBef>
                  <a:spcPct val="0"/>
                </a:spcBef>
                <a:spcAft>
                  <a:spcPct val="0"/>
                </a:spcAft>
              </a:pPr>
              <a:r>
                <a:rPr lang="zh-CN" altLang="en-US" sz="700" b="1" kern="0">
                  <a:solidFill>
                    <a:srgbClr val="1D1D1A"/>
                  </a:solidFill>
                  <a:ea typeface="微软雅黑"/>
                  <a:cs typeface="Calibri" panose="020F0502020204030204" pitchFamily="34" charset="0"/>
                </a:rPr>
                <a:t>Batch Query</a:t>
              </a:r>
              <a:endParaRPr lang="en-US" altLang="zh-CN" sz="1050" b="1" kern="0">
                <a:solidFill>
                  <a:srgbClr val="1D1D1A"/>
                </a:solidFill>
                <a:ea typeface="微软雅黑" charset="0"/>
                <a:cs typeface="Calibri" panose="020F0502020204030204" pitchFamily="34" charset="0"/>
              </a:endParaRPr>
            </a:p>
          </p:txBody>
        </p:sp>
        <p:sp>
          <p:nvSpPr>
            <p:cNvPr id="92" name="矩形 711"/>
            <p:cNvSpPr/>
            <p:nvPr/>
          </p:nvSpPr>
          <p:spPr>
            <a:xfrm>
              <a:off x="4225174" y="1408097"/>
              <a:ext cx="850538" cy="485557"/>
            </a:xfrm>
            <a:prstGeom prst="rect">
              <a:avLst/>
            </a:prstGeom>
            <a:solidFill>
              <a:srgbClr val="9BBB59">
                <a:lumMod val="20000"/>
                <a:lumOff val="80000"/>
              </a:srgbClr>
            </a:solidFill>
            <a:ln w="25400" cap="flat" cmpd="sng" algn="ctr">
              <a:solidFill>
                <a:srgbClr val="4BACC6">
                  <a:lumMod val="60000"/>
                  <a:lumOff val="4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851" fontAlgn="base">
                <a:spcBef>
                  <a:spcPct val="0"/>
                </a:spcBef>
                <a:spcAft>
                  <a:spcPct val="0"/>
                </a:spcAft>
              </a:pPr>
              <a:r>
                <a:rPr lang="en-US" altLang="zh-CN" sz="700" b="1" kern="0" dirty="0" smtClean="0">
                  <a:solidFill>
                    <a:srgbClr val="1D1D1A"/>
                  </a:solidFill>
                  <a:ea typeface="微软雅黑"/>
                  <a:cs typeface="Calibri" panose="020F0502020204030204" pitchFamily="34" charset="0"/>
                </a:rPr>
                <a:t>Stream </a:t>
              </a:r>
              <a:r>
                <a:rPr lang="zh-CN" altLang="en-US" sz="700" b="1" kern="0" dirty="0" smtClean="0">
                  <a:solidFill>
                    <a:srgbClr val="1D1D1A"/>
                  </a:solidFill>
                  <a:ea typeface="微软雅黑"/>
                  <a:cs typeface="Calibri" panose="020F0502020204030204" pitchFamily="34" charset="0"/>
                </a:rPr>
                <a:t>Query</a:t>
              </a:r>
              <a:endParaRPr lang="en-US" altLang="zh-CN" sz="1050" b="1" kern="0" dirty="0">
                <a:solidFill>
                  <a:srgbClr val="1D1D1A"/>
                </a:solidFill>
                <a:ea typeface="微软雅黑" charset="0"/>
                <a:cs typeface="Calibri" panose="020F0502020204030204" pitchFamily="34" charset="0"/>
              </a:endParaRPr>
            </a:p>
          </p:txBody>
        </p:sp>
        <p:sp>
          <p:nvSpPr>
            <p:cNvPr id="93" name="下箭头 712"/>
            <p:cNvSpPr/>
            <p:nvPr/>
          </p:nvSpPr>
          <p:spPr>
            <a:xfrm>
              <a:off x="6799927" y="2652328"/>
              <a:ext cx="222302" cy="194423"/>
            </a:xfrm>
            <a:prstGeom prst="downArrow">
              <a:avLst/>
            </a:prstGeom>
            <a:solidFill>
              <a:srgbClr val="7030A0"/>
            </a:solidFill>
            <a:ln w="6350" cap="flat" cmpd="sng" algn="ctr">
              <a:gradFill>
                <a:gsLst>
                  <a:gs pos="0">
                    <a:srgbClr val="666666">
                      <a:alpha val="0"/>
                    </a:srgbClr>
                  </a:gs>
                  <a:gs pos="100000">
                    <a:srgbClr val="666666">
                      <a:alpha val="37000"/>
                    </a:srgbClr>
                  </a:gs>
                </a:gsLst>
                <a:lin ang="5400000" scaled="0"/>
              </a:grad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sp>
          <p:nvSpPr>
            <p:cNvPr id="94" name="下箭头 713"/>
            <p:cNvSpPr/>
            <p:nvPr/>
          </p:nvSpPr>
          <p:spPr>
            <a:xfrm>
              <a:off x="7889159" y="2644516"/>
              <a:ext cx="222302" cy="194423"/>
            </a:xfrm>
            <a:prstGeom prst="downArrow">
              <a:avLst/>
            </a:prstGeom>
            <a:solidFill>
              <a:srgbClr val="7030A0"/>
            </a:solidFill>
            <a:ln w="6350" cap="flat" cmpd="sng" algn="ctr">
              <a:gradFill>
                <a:gsLst>
                  <a:gs pos="0">
                    <a:srgbClr val="666666">
                      <a:alpha val="0"/>
                    </a:srgbClr>
                  </a:gs>
                  <a:gs pos="100000">
                    <a:srgbClr val="666666">
                      <a:alpha val="37000"/>
                    </a:srgbClr>
                  </a:gs>
                </a:gsLst>
                <a:lin ang="5400000" scaled="0"/>
              </a:grad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sp>
          <p:nvSpPr>
            <p:cNvPr id="95" name="下箭头 714"/>
            <p:cNvSpPr/>
            <p:nvPr/>
          </p:nvSpPr>
          <p:spPr>
            <a:xfrm>
              <a:off x="8922396" y="2631324"/>
              <a:ext cx="222302" cy="194423"/>
            </a:xfrm>
            <a:prstGeom prst="downArrow">
              <a:avLst/>
            </a:prstGeom>
            <a:solidFill>
              <a:srgbClr val="7030A0"/>
            </a:solidFill>
            <a:ln w="6350" cap="flat" cmpd="sng" algn="ctr">
              <a:gradFill>
                <a:gsLst>
                  <a:gs pos="0">
                    <a:srgbClr val="666666">
                      <a:alpha val="0"/>
                    </a:srgbClr>
                  </a:gs>
                  <a:gs pos="100000">
                    <a:srgbClr val="666666">
                      <a:alpha val="37000"/>
                    </a:srgbClr>
                  </a:gs>
                </a:gsLst>
                <a:lin ang="5400000" scaled="0"/>
              </a:grad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sp>
          <p:nvSpPr>
            <p:cNvPr id="96" name="下箭头 715"/>
            <p:cNvSpPr/>
            <p:nvPr/>
          </p:nvSpPr>
          <p:spPr>
            <a:xfrm>
              <a:off x="9994127" y="2627043"/>
              <a:ext cx="222302" cy="194423"/>
            </a:xfrm>
            <a:prstGeom prst="downArrow">
              <a:avLst/>
            </a:prstGeom>
            <a:solidFill>
              <a:srgbClr val="7030A0"/>
            </a:solidFill>
            <a:ln w="6350" cap="flat" cmpd="sng" algn="ctr">
              <a:gradFill>
                <a:gsLst>
                  <a:gs pos="0">
                    <a:srgbClr val="666666">
                      <a:alpha val="0"/>
                    </a:srgbClr>
                  </a:gs>
                  <a:gs pos="100000">
                    <a:srgbClr val="666666">
                      <a:alpha val="37000"/>
                    </a:srgbClr>
                  </a:gs>
                </a:gsLst>
                <a:lin ang="5400000" scaled="0"/>
              </a:grad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sp>
          <p:nvSpPr>
            <p:cNvPr id="97" name="下箭头 716"/>
            <p:cNvSpPr/>
            <p:nvPr/>
          </p:nvSpPr>
          <p:spPr>
            <a:xfrm>
              <a:off x="11015054" y="2631923"/>
              <a:ext cx="222302" cy="194423"/>
            </a:xfrm>
            <a:prstGeom prst="downArrow">
              <a:avLst/>
            </a:prstGeom>
            <a:solidFill>
              <a:srgbClr val="7030A0"/>
            </a:solidFill>
            <a:ln w="6350" cap="flat" cmpd="sng" algn="ctr">
              <a:gradFill>
                <a:gsLst>
                  <a:gs pos="0">
                    <a:srgbClr val="666666">
                      <a:alpha val="0"/>
                    </a:srgbClr>
                  </a:gs>
                  <a:gs pos="100000">
                    <a:srgbClr val="666666">
                      <a:alpha val="37000"/>
                    </a:srgbClr>
                  </a:gs>
                </a:gsLst>
                <a:lin ang="5400000" scaled="0"/>
              </a:grad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sp>
          <p:nvSpPr>
            <p:cNvPr id="98" name="燕尾形 717"/>
            <p:cNvSpPr/>
            <p:nvPr/>
          </p:nvSpPr>
          <p:spPr>
            <a:xfrm>
              <a:off x="5800964" y="2567471"/>
              <a:ext cx="179278" cy="276395"/>
            </a:xfrm>
            <a:prstGeom prst="chevron">
              <a:avLst/>
            </a:prstGeom>
            <a:gradFill flip="none" rotWithShape="1">
              <a:gsLst>
                <a:gs pos="0">
                  <a:srgbClr val="666666">
                    <a:alpha val="25000"/>
                  </a:srgbClr>
                </a:gs>
                <a:gs pos="100000">
                  <a:srgbClr val="666666">
                    <a:alpha val="0"/>
                  </a:srgbClr>
                </a:gs>
              </a:gsLst>
              <a:lin ang="10800000" scaled="1"/>
            </a:gradFill>
            <a:ln w="6350" cap="flat" cmpd="sng" algn="ctr">
              <a:gradFill flip="none" rotWithShape="1">
                <a:gsLst>
                  <a:gs pos="0">
                    <a:srgbClr val="666666"/>
                  </a:gs>
                  <a:gs pos="100000">
                    <a:srgbClr val="666666">
                      <a:alpha val="0"/>
                    </a:srgbClr>
                  </a:gs>
                </a:gsLst>
                <a:lin ang="10800000" scaled="1"/>
              </a:gradFill>
              <a:prstDash val="solid"/>
              <a:round/>
            </a:ln>
            <a:effectLst/>
          </p:spPr>
          <p:txBody>
            <a:bodyPr lIns="154803" tIns="77402" rIns="154803" bIns="77402" rtlCol="0" anchor="ctr"/>
            <a:lstStyle/>
            <a:p>
              <a:pPr algn="ctr" defTabSz="1218682">
                <a:defRPr/>
              </a:pPr>
              <a:endParaRPr lang="zh-CN" altLang="en-US" sz="2000" b="1" kern="0" dirty="0">
                <a:solidFill>
                  <a:srgbClr val="1D1D1A"/>
                </a:solidFill>
                <a:ea typeface="微软雅黑" charset="0"/>
                <a:cs typeface="Calibri" panose="020F0502020204030204" pitchFamily="34" charset="0"/>
              </a:endParaRPr>
            </a:p>
          </p:txBody>
        </p:sp>
        <p:sp>
          <p:nvSpPr>
            <p:cNvPr id="99" name="燕尾形 718"/>
            <p:cNvSpPr/>
            <p:nvPr/>
          </p:nvSpPr>
          <p:spPr>
            <a:xfrm>
              <a:off x="5947643" y="2567471"/>
              <a:ext cx="179278" cy="276395"/>
            </a:xfrm>
            <a:prstGeom prst="chevron">
              <a:avLst/>
            </a:prstGeom>
            <a:gradFill flip="none" rotWithShape="1">
              <a:gsLst>
                <a:gs pos="0">
                  <a:srgbClr val="666666">
                    <a:alpha val="25000"/>
                  </a:srgbClr>
                </a:gs>
                <a:gs pos="100000">
                  <a:srgbClr val="666666">
                    <a:alpha val="0"/>
                  </a:srgbClr>
                </a:gs>
              </a:gsLst>
              <a:lin ang="10800000" scaled="1"/>
            </a:gradFill>
            <a:ln w="6350" cap="flat" cmpd="sng" algn="ctr">
              <a:gradFill flip="none" rotWithShape="1">
                <a:gsLst>
                  <a:gs pos="0">
                    <a:srgbClr val="666666"/>
                  </a:gs>
                  <a:gs pos="100000">
                    <a:srgbClr val="666666">
                      <a:alpha val="0"/>
                    </a:srgbClr>
                  </a:gs>
                </a:gsLst>
                <a:lin ang="10800000" scaled="1"/>
              </a:gradFill>
              <a:prstDash val="solid"/>
              <a:round/>
            </a:ln>
            <a:effectLst/>
          </p:spPr>
          <p:txBody>
            <a:bodyPr lIns="154803" tIns="77402" rIns="154803" bIns="77402" rtlCol="0" anchor="ctr"/>
            <a:lstStyle/>
            <a:p>
              <a:pPr algn="ctr" defTabSz="1218682">
                <a:defRPr/>
              </a:pPr>
              <a:endParaRPr lang="zh-CN" altLang="en-US" sz="2000" b="1" kern="0" dirty="0">
                <a:solidFill>
                  <a:srgbClr val="1D1D1A"/>
                </a:solidFill>
                <a:ea typeface="微软雅黑" charset="0"/>
                <a:cs typeface="Calibri" panose="020F0502020204030204" pitchFamily="34" charset="0"/>
              </a:endParaRPr>
            </a:p>
          </p:txBody>
        </p:sp>
        <p:sp>
          <p:nvSpPr>
            <p:cNvPr id="101" name="矩形 47"/>
            <p:cNvSpPr/>
            <p:nvPr/>
          </p:nvSpPr>
          <p:spPr bwMode="auto">
            <a:xfrm>
              <a:off x="1689437" y="2019710"/>
              <a:ext cx="4276847" cy="257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4803" tIns="77402" rIns="154803" bIns="77402" numCol="1" rtlCol="0" anchor="t" anchorCtr="0" compatLnSpc="1">
              <a:prstTxWarp prst="textNoShape">
                <a:avLst/>
              </a:prstTxWarp>
            </a:bodyPr>
            <a:lstStyle/>
            <a:p>
              <a:pPr defTabSz="1218682">
                <a:buClr>
                  <a:srgbClr val="CC9900"/>
                </a:buClr>
              </a:pPr>
              <a:r>
                <a:rPr lang="en-US" sz="700" b="1">
                  <a:solidFill>
                    <a:srgbClr val="1D1D1A"/>
                  </a:solidFill>
                  <a:effectLst>
                    <a:outerShdw blurRad="38100" dist="38100" dir="2700000" algn="tl">
                      <a:srgbClr val="000000">
                        <a:alpha val="43137"/>
                      </a:srgbClr>
                    </a:outerShdw>
                  </a:effectLst>
                  <a:ea typeface="微软雅黑"/>
                  <a:cs typeface="Calibri" panose="020F0502020204030204" pitchFamily="34" charset="0"/>
                </a:rPr>
                <a:t>SQL, HQL, Flink SQL, Java API...</a:t>
              </a:r>
            </a:p>
          </p:txBody>
        </p:sp>
        <p:sp>
          <p:nvSpPr>
            <p:cNvPr id="102" name="矩形 71"/>
            <p:cNvSpPr/>
            <p:nvPr/>
          </p:nvSpPr>
          <p:spPr bwMode="auto">
            <a:xfrm>
              <a:off x="6474940" y="3099321"/>
              <a:ext cx="842201" cy="655548"/>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4803" tIns="77402" rIns="154803" bIns="77402" numCol="1" rtlCol="0" anchor="t" anchorCtr="0" compatLnSpc="1">
              <a:prstTxWarp prst="textNoShape">
                <a:avLst/>
              </a:prstTxWarp>
            </a:bodyPr>
            <a:lstStyle/>
            <a:p>
              <a:pPr algn="ctr" defTabSz="1218682">
                <a:buClr>
                  <a:srgbClr val="CC9900"/>
                </a:buClr>
              </a:pPr>
              <a:r>
                <a:rPr lang="en-US" sz="800" b="1">
                  <a:solidFill>
                    <a:srgbClr val="1D1D1A"/>
                  </a:solidFill>
                  <a:ea typeface="微软雅黑"/>
                  <a:cs typeface="Calibri" panose="020F0502020204030204" pitchFamily="34" charset="0"/>
                </a:rPr>
                <a:t>Remote cluster</a:t>
              </a:r>
            </a:p>
          </p:txBody>
        </p:sp>
        <p:sp>
          <p:nvSpPr>
            <p:cNvPr id="103" name="矩形 24"/>
            <p:cNvSpPr/>
            <p:nvPr/>
          </p:nvSpPr>
          <p:spPr bwMode="auto">
            <a:xfrm>
              <a:off x="7499311" y="2921457"/>
              <a:ext cx="840447" cy="731418"/>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sp>
          <p:nvSpPr>
            <p:cNvPr id="104" name="矩形 24"/>
            <p:cNvSpPr/>
            <p:nvPr/>
          </p:nvSpPr>
          <p:spPr bwMode="auto">
            <a:xfrm>
              <a:off x="8589666" y="2930902"/>
              <a:ext cx="840447" cy="731418"/>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sp>
          <p:nvSpPr>
            <p:cNvPr id="105" name="矩形 24"/>
            <p:cNvSpPr/>
            <p:nvPr/>
          </p:nvSpPr>
          <p:spPr bwMode="auto">
            <a:xfrm>
              <a:off x="9644956" y="2930902"/>
              <a:ext cx="840447" cy="731418"/>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sp>
          <p:nvSpPr>
            <p:cNvPr id="106" name="矩形 24"/>
            <p:cNvSpPr/>
            <p:nvPr/>
          </p:nvSpPr>
          <p:spPr bwMode="auto">
            <a:xfrm>
              <a:off x="10682325" y="2930900"/>
              <a:ext cx="840447" cy="731418"/>
            </a:xfrm>
            <a:prstGeom prst="rect">
              <a:avLst/>
            </a:prstGeom>
            <a:solidFill>
              <a:srgbClr val="FFFFFF">
                <a:lumMod val="95000"/>
              </a:srgbClr>
            </a:solidFill>
            <a:ln w="25400" cap="flat" cmpd="sng" algn="ctr">
              <a:solidFill>
                <a:srgbClr val="006A9A"/>
              </a:solidFill>
              <a:prstDash val="solid"/>
            </a:ln>
            <a:effectLst/>
          </p:spPr>
          <p:txBody>
            <a:bodyPr rtlCol="0" anchor="ctr"/>
            <a:lstStyle/>
            <a:p>
              <a:pPr algn="ctr" defTabSz="1217981">
                <a:defRPr/>
              </a:pPr>
              <a:endParaRPr lang="zh-CN" altLang="en-US" sz="1400" b="1" kern="0">
                <a:solidFill>
                  <a:srgbClr val="1D1D1A"/>
                </a:solidFill>
                <a:ea typeface="微软雅黑" charset="0"/>
                <a:cs typeface="Calibri" panose="020F0502020204030204" pitchFamily="34" charset="0"/>
              </a:endParaRPr>
            </a:p>
          </p:txBody>
        </p:sp>
        <p:grpSp>
          <p:nvGrpSpPr>
            <p:cNvPr id="107" name="组合 725"/>
            <p:cNvGrpSpPr/>
            <p:nvPr/>
          </p:nvGrpSpPr>
          <p:grpSpPr>
            <a:xfrm>
              <a:off x="7783696" y="3023145"/>
              <a:ext cx="292166" cy="326557"/>
              <a:chOff x="7564327" y="2797696"/>
              <a:chExt cx="385613" cy="431005"/>
            </a:xfrm>
          </p:grpSpPr>
          <p:sp>
            <p:nvSpPr>
              <p:cNvPr id="180"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81" name="椭圆 727"/>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08" name="组合 728"/>
            <p:cNvGrpSpPr/>
            <p:nvPr/>
          </p:nvGrpSpPr>
          <p:grpSpPr>
            <a:xfrm>
              <a:off x="8820612" y="2980548"/>
              <a:ext cx="140761" cy="326557"/>
              <a:chOff x="7564327" y="2797696"/>
              <a:chExt cx="385613" cy="431005"/>
            </a:xfrm>
          </p:grpSpPr>
          <p:sp>
            <p:nvSpPr>
              <p:cNvPr id="178"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79" name="椭圆 730"/>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09" name="组合 731"/>
            <p:cNvGrpSpPr/>
            <p:nvPr/>
          </p:nvGrpSpPr>
          <p:grpSpPr>
            <a:xfrm>
              <a:off x="9057827" y="2980548"/>
              <a:ext cx="140761" cy="326557"/>
              <a:chOff x="7564327" y="2797696"/>
              <a:chExt cx="385613" cy="431005"/>
            </a:xfrm>
          </p:grpSpPr>
          <p:sp>
            <p:nvSpPr>
              <p:cNvPr id="176"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77" name="椭圆 733"/>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10" name="组合 734"/>
            <p:cNvGrpSpPr/>
            <p:nvPr/>
          </p:nvGrpSpPr>
          <p:grpSpPr>
            <a:xfrm>
              <a:off x="10903036" y="3004193"/>
              <a:ext cx="140761" cy="326557"/>
              <a:chOff x="7564327" y="2797696"/>
              <a:chExt cx="385613" cy="431005"/>
            </a:xfrm>
          </p:grpSpPr>
          <p:sp>
            <p:nvSpPr>
              <p:cNvPr id="174"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75" name="椭圆 736"/>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11" name="组合 737"/>
            <p:cNvGrpSpPr/>
            <p:nvPr/>
          </p:nvGrpSpPr>
          <p:grpSpPr>
            <a:xfrm>
              <a:off x="11140252" y="3004193"/>
              <a:ext cx="140761" cy="326557"/>
              <a:chOff x="7564327" y="2797696"/>
              <a:chExt cx="385613" cy="431005"/>
            </a:xfrm>
          </p:grpSpPr>
          <p:sp>
            <p:nvSpPr>
              <p:cNvPr id="172"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73" name="椭圆 739"/>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12" name="组合 740"/>
            <p:cNvGrpSpPr/>
            <p:nvPr/>
          </p:nvGrpSpPr>
          <p:grpSpPr>
            <a:xfrm>
              <a:off x="9830845" y="3157893"/>
              <a:ext cx="117885" cy="131761"/>
              <a:chOff x="7564327" y="2797696"/>
              <a:chExt cx="385613" cy="431005"/>
            </a:xfrm>
          </p:grpSpPr>
          <p:sp>
            <p:nvSpPr>
              <p:cNvPr id="170"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71" name="椭圆 742"/>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13" name="组合 743"/>
            <p:cNvGrpSpPr/>
            <p:nvPr/>
          </p:nvGrpSpPr>
          <p:grpSpPr>
            <a:xfrm>
              <a:off x="10003356" y="3007827"/>
              <a:ext cx="117885" cy="131761"/>
              <a:chOff x="7564327" y="2797696"/>
              <a:chExt cx="385613" cy="431005"/>
            </a:xfrm>
          </p:grpSpPr>
          <p:sp>
            <p:nvSpPr>
              <p:cNvPr id="168"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69" name="椭圆 745"/>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14" name="组合 746"/>
            <p:cNvGrpSpPr/>
            <p:nvPr/>
          </p:nvGrpSpPr>
          <p:grpSpPr>
            <a:xfrm>
              <a:off x="10049967" y="3198780"/>
              <a:ext cx="117885" cy="131761"/>
              <a:chOff x="7564327" y="2797696"/>
              <a:chExt cx="385613" cy="431005"/>
            </a:xfrm>
          </p:grpSpPr>
          <p:sp>
            <p:nvSpPr>
              <p:cNvPr id="166"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67" name="椭圆 748"/>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15" name="组合 749"/>
            <p:cNvGrpSpPr/>
            <p:nvPr/>
          </p:nvGrpSpPr>
          <p:grpSpPr>
            <a:xfrm>
              <a:off x="10227346" y="3126077"/>
              <a:ext cx="117885" cy="131761"/>
              <a:chOff x="7564327" y="2797696"/>
              <a:chExt cx="385613" cy="431005"/>
            </a:xfrm>
          </p:grpSpPr>
          <p:sp>
            <p:nvSpPr>
              <p:cNvPr id="164"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65" name="椭圆 751"/>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sp>
          <p:nvSpPr>
            <p:cNvPr id="116" name="圆角矩形 752"/>
            <p:cNvSpPr/>
            <p:nvPr/>
          </p:nvSpPr>
          <p:spPr>
            <a:xfrm>
              <a:off x="394427" y="3149515"/>
              <a:ext cx="1665161" cy="527853"/>
            </a:xfrm>
            <a:prstGeom prst="roundRect">
              <a:avLst>
                <a:gd name="adj" fmla="val 7398"/>
              </a:avLst>
            </a:prstGeom>
            <a:solidFill>
              <a:srgbClr val="BCF0F6"/>
            </a:solidFill>
            <a:ln w="25400"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defTabSz="914034" fontAlgn="base">
                <a:spcBef>
                  <a:spcPct val="0"/>
                </a:spcBef>
                <a:spcAft>
                  <a:spcPct val="0"/>
                </a:spcAft>
                <a:buClr>
                  <a:srgbClr val="CC9900"/>
                </a:buClr>
              </a:pPr>
              <a:endParaRPr lang="zh-CN" altLang="en-US" sz="1100" b="1" kern="0">
                <a:solidFill>
                  <a:srgbClr val="1D1D1A"/>
                </a:solidFill>
                <a:ea typeface="微软雅黑" charset="0"/>
                <a:cs typeface="Calibri" panose="020F0502020204030204" pitchFamily="34" charset="0"/>
              </a:endParaRPr>
            </a:p>
          </p:txBody>
        </p:sp>
        <p:sp>
          <p:nvSpPr>
            <p:cNvPr id="117" name="文本框 753"/>
            <p:cNvSpPr txBox="1"/>
            <p:nvPr/>
          </p:nvSpPr>
          <p:spPr>
            <a:xfrm>
              <a:off x="4201760" y="3188339"/>
              <a:ext cx="1155512" cy="312052"/>
            </a:xfrm>
            <a:prstGeom prst="rect">
              <a:avLst/>
            </a:prstGeom>
            <a:noFill/>
          </p:spPr>
          <p:txBody>
            <a:bodyPr wrap="none" rtlCol="0">
              <a:spAutoFit/>
            </a:bodyPr>
            <a:lstStyle>
              <a:defPPr>
                <a:defRPr lang="en-US"/>
              </a:defPPr>
              <a:lvl1pPr marL="171450" indent="-171450">
                <a:buFont typeface="Arial" panose="020B0604020202020204" pitchFamily="34" charset="0"/>
                <a:buChar char="•"/>
                <a:defRPr sz="1200" i="1">
                  <a:solidFill>
                    <a:schemeClr val="bg1"/>
                  </a:solidFill>
                  <a:latin typeface="Arial" panose="020B0604020202020204" pitchFamily="34" charset="0"/>
                  <a:ea typeface="微软雅黑" panose="020B0503020204020204" pitchFamily="34" charset="-122"/>
                </a:defRPr>
              </a:lvl1pPr>
            </a:lstStyle>
            <a:p>
              <a:pPr marL="0" indent="0" algn="ctr" defTabSz="1218682">
                <a:buFont typeface="Arial" panose="020B0604020202020204" pitchFamily="34" charset="0"/>
                <a:buNone/>
              </a:pPr>
              <a:r>
                <a:rPr lang="en-US" altLang="zh-CN" sz="1100" b="1" i="0">
                  <a:solidFill>
                    <a:srgbClr val="1D1D1A"/>
                  </a:solidFill>
                  <a:latin typeface="+mn-lt"/>
                  <a:ea typeface="微软雅黑"/>
                  <a:cs typeface="Calibri" panose="020F0502020204030204" pitchFamily="34" charset="0"/>
                </a:rPr>
                <a:t>Multi-regions</a:t>
              </a:r>
              <a:endParaRPr lang="zh-CN" altLang="en-US" sz="1100" b="1" i="0">
                <a:solidFill>
                  <a:srgbClr val="1D1D1A"/>
                </a:solidFill>
                <a:latin typeface="+mn-lt"/>
                <a:ea typeface="微软雅黑" charset="0"/>
                <a:cs typeface="Calibri" panose="020F0502020204030204" pitchFamily="34" charset="0"/>
              </a:endParaRPr>
            </a:p>
          </p:txBody>
        </p:sp>
        <p:sp>
          <p:nvSpPr>
            <p:cNvPr id="118" name="文本框 126"/>
            <p:cNvSpPr txBox="1"/>
            <p:nvPr/>
          </p:nvSpPr>
          <p:spPr>
            <a:xfrm>
              <a:off x="2151795" y="3179979"/>
              <a:ext cx="1859213" cy="302875"/>
            </a:xfrm>
            <a:prstGeom prst="rect">
              <a:avLst/>
            </a:prstGeom>
            <a:noFill/>
          </p:spPr>
          <p:txBody>
            <a:bodyPr wrap="none" rtlCol="0">
              <a:spAutoFit/>
            </a:bodyPr>
            <a:lstStyle>
              <a:defPPr>
                <a:defRPr lang="en-US"/>
              </a:defPPr>
              <a:lvl1pPr marL="171450" indent="-171450">
                <a:buFont typeface="Arial" panose="020B0604020202020204" pitchFamily="34" charset="0"/>
                <a:buChar char="•"/>
                <a:defRPr sz="1200" i="1">
                  <a:solidFill>
                    <a:schemeClr val="bg1"/>
                  </a:solidFill>
                  <a:latin typeface="Arial" panose="020B0604020202020204" pitchFamily="34" charset="0"/>
                  <a:ea typeface="微软雅黑" panose="020B0503020204020204" pitchFamily="34" charset="-122"/>
                </a:defRPr>
              </a:lvl1pPr>
            </a:lstStyle>
            <a:p>
              <a:pPr marL="0" indent="0" algn="ctr" defTabSz="1218682">
                <a:buFont typeface="Arial" panose="020B0604020202020204" pitchFamily="34" charset="0"/>
                <a:buNone/>
              </a:pPr>
              <a:r>
                <a:rPr lang="en-US" altLang="zh-CN" sz="1050" b="1" i="0" dirty="0">
                  <a:solidFill>
                    <a:srgbClr val="1D1D1A"/>
                  </a:solidFill>
                  <a:latin typeface="+mn-lt"/>
                  <a:ea typeface="微软雅黑"/>
                  <a:cs typeface="Calibri" panose="020F0502020204030204" pitchFamily="34" charset="0"/>
                </a:rPr>
                <a:t>Multi-syntax data syntax</a:t>
              </a:r>
              <a:endParaRPr lang="zh-CN" altLang="en-US" sz="1050" b="1" i="0" dirty="0">
                <a:solidFill>
                  <a:srgbClr val="1D1D1A"/>
                </a:solidFill>
                <a:latin typeface="+mn-lt"/>
                <a:ea typeface="微软雅黑" charset="0"/>
                <a:cs typeface="Calibri" panose="020F0502020204030204" pitchFamily="34" charset="0"/>
              </a:endParaRPr>
            </a:p>
          </p:txBody>
        </p:sp>
        <p:sp>
          <p:nvSpPr>
            <p:cNvPr id="119" name="文本框 130"/>
            <p:cNvSpPr txBox="1"/>
            <p:nvPr/>
          </p:nvSpPr>
          <p:spPr>
            <a:xfrm>
              <a:off x="642674" y="3170560"/>
              <a:ext cx="1311047" cy="403832"/>
            </a:xfrm>
            <a:prstGeom prst="rect">
              <a:avLst/>
            </a:prstGeom>
            <a:noFill/>
          </p:spPr>
          <p:txBody>
            <a:bodyPr wrap="none" rtlCol="0">
              <a:spAutoFit/>
            </a:bodyPr>
            <a:lstStyle/>
            <a:p>
              <a:pPr algn="ctr" defTabSz="1218682"/>
              <a:r>
                <a:rPr lang="en-US" altLang="zh-CN" sz="800" b="1">
                  <a:solidFill>
                    <a:srgbClr val="1D1D1A"/>
                  </a:solidFill>
                  <a:ea typeface="微软雅黑"/>
                  <a:cs typeface="Calibri" panose="020F0502020204030204" pitchFamily="34" charset="0"/>
                </a:rPr>
                <a:t>Multi-source</a:t>
              </a:r>
            </a:p>
            <a:p>
              <a:pPr algn="ctr" defTabSz="1218682"/>
              <a:r>
                <a:rPr lang="zh-CN" altLang="en-US" sz="800" b="1">
                  <a:solidFill>
                    <a:srgbClr val="1D1D1A"/>
                  </a:solidFill>
                  <a:ea typeface="微软雅黑"/>
                  <a:cs typeface="Calibri" panose="020F0502020204030204" pitchFamily="34" charset="0"/>
                </a:rPr>
                <a:t>Multiple data sources</a:t>
              </a:r>
              <a:endParaRPr lang="zh-CN" altLang="en-US" sz="1100" b="1">
                <a:solidFill>
                  <a:srgbClr val="1D1D1A"/>
                </a:solidFill>
                <a:ea typeface="微软雅黑" charset="0"/>
                <a:cs typeface="Calibri" panose="020F0502020204030204" pitchFamily="34" charset="0"/>
              </a:endParaRPr>
            </a:p>
          </p:txBody>
        </p:sp>
        <p:sp>
          <p:nvSpPr>
            <p:cNvPr id="120" name="矩形 9"/>
            <p:cNvSpPr/>
            <p:nvPr/>
          </p:nvSpPr>
          <p:spPr bwMode="auto">
            <a:xfrm>
              <a:off x="7546572" y="3337515"/>
              <a:ext cx="839736" cy="21589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72" tIns="60936" rIns="121872" bIns="60936" numCol="1" rtlCol="0" anchor="t" anchorCtr="0" compatLnSpc="1">
              <a:prstTxWarp prst="textNoShape">
                <a:avLst/>
              </a:prstTxWarp>
            </a:bodyPr>
            <a:lstStyle/>
            <a:p>
              <a:pPr algn="ctr" defTabSz="1218682">
                <a:buClr>
                  <a:srgbClr val="CC9900"/>
                </a:buClr>
              </a:pPr>
              <a:r>
                <a:rPr lang="en-US" sz="700" b="1">
                  <a:solidFill>
                    <a:srgbClr val="1D1D1A"/>
                  </a:solidFill>
                  <a:ea typeface="微软雅黑"/>
                  <a:cs typeface="Calibri" panose="020F0502020204030204" pitchFamily="34" charset="0"/>
                </a:rPr>
                <a:t>OLTP</a:t>
              </a:r>
            </a:p>
          </p:txBody>
        </p:sp>
        <p:sp>
          <p:nvSpPr>
            <p:cNvPr id="121" name="矩形 12"/>
            <p:cNvSpPr/>
            <p:nvPr/>
          </p:nvSpPr>
          <p:spPr bwMode="auto">
            <a:xfrm>
              <a:off x="8610231" y="3342355"/>
              <a:ext cx="792255" cy="2062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72" tIns="60936" rIns="121872" bIns="60936" numCol="1" rtlCol="0" anchor="t" anchorCtr="0" compatLnSpc="1">
              <a:prstTxWarp prst="textNoShape">
                <a:avLst/>
              </a:prstTxWarp>
            </a:bodyPr>
            <a:lstStyle/>
            <a:p>
              <a:pPr algn="ctr" defTabSz="1218682">
                <a:buClr>
                  <a:srgbClr val="CC9900"/>
                </a:buClr>
              </a:pPr>
              <a:r>
                <a:rPr lang="en-US" sz="700" b="1">
                  <a:solidFill>
                    <a:srgbClr val="1D1D1A"/>
                  </a:solidFill>
                  <a:ea typeface="微软雅黑"/>
                  <a:cs typeface="Calibri" panose="020F0502020204030204" pitchFamily="34" charset="0"/>
                </a:rPr>
                <a:t>OLAP</a:t>
              </a:r>
            </a:p>
          </p:txBody>
        </p:sp>
        <p:sp>
          <p:nvSpPr>
            <p:cNvPr id="122" name="矩形 23"/>
            <p:cNvSpPr/>
            <p:nvPr/>
          </p:nvSpPr>
          <p:spPr bwMode="auto">
            <a:xfrm>
              <a:off x="9654337" y="3337513"/>
              <a:ext cx="854567" cy="21589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72" tIns="60936" rIns="121872" bIns="60936" numCol="1" rtlCol="0" anchor="t" anchorCtr="0" compatLnSpc="1">
              <a:prstTxWarp prst="textNoShape">
                <a:avLst/>
              </a:prstTxWarp>
            </a:bodyPr>
            <a:lstStyle/>
            <a:p>
              <a:pPr algn="ctr" defTabSz="1218682">
                <a:buClr>
                  <a:srgbClr val="CC9900"/>
                </a:buClr>
              </a:pPr>
              <a:r>
                <a:rPr lang="en-US" sz="700" b="1">
                  <a:solidFill>
                    <a:srgbClr val="1D1D1A"/>
                  </a:solidFill>
                  <a:ea typeface="微软雅黑"/>
                  <a:cs typeface="Calibri" panose="020F0502020204030204" pitchFamily="34" charset="0"/>
                </a:rPr>
                <a:t>Hadoop</a:t>
              </a:r>
            </a:p>
          </p:txBody>
        </p:sp>
        <p:sp>
          <p:nvSpPr>
            <p:cNvPr id="123" name="矩形 23"/>
            <p:cNvSpPr/>
            <p:nvPr/>
          </p:nvSpPr>
          <p:spPr bwMode="auto">
            <a:xfrm>
              <a:off x="10690939" y="3314078"/>
              <a:ext cx="854567" cy="21589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4803" tIns="77402" rIns="154803" bIns="77402" numCol="1" rtlCol="0" anchor="t" anchorCtr="0" compatLnSpc="1">
              <a:prstTxWarp prst="textNoShape">
                <a:avLst/>
              </a:prstTxWarp>
            </a:bodyPr>
            <a:lstStyle/>
            <a:p>
              <a:pPr algn="ctr" defTabSz="1218682">
                <a:buClr>
                  <a:srgbClr val="CC9900"/>
                </a:buClr>
              </a:pPr>
              <a:r>
                <a:rPr lang="en-US" sz="700" b="1">
                  <a:solidFill>
                    <a:srgbClr val="1D1D1A"/>
                  </a:solidFill>
                  <a:ea typeface="微软雅黑"/>
                  <a:cs typeface="Calibri" panose="020F0502020204030204" pitchFamily="34" charset="0"/>
                </a:rPr>
                <a:t>NoSQL</a:t>
              </a:r>
            </a:p>
          </p:txBody>
        </p:sp>
        <p:sp>
          <p:nvSpPr>
            <p:cNvPr id="124" name="矩形 9"/>
            <p:cNvSpPr/>
            <p:nvPr/>
          </p:nvSpPr>
          <p:spPr bwMode="auto">
            <a:xfrm>
              <a:off x="1514344" y="2763676"/>
              <a:ext cx="835231" cy="20257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72" tIns="60936" rIns="121872" bIns="60936" numCol="1" rtlCol="0" anchor="t" anchorCtr="0" compatLnSpc="1">
              <a:prstTxWarp prst="textNoShape">
                <a:avLst/>
              </a:prstTxWarp>
            </a:bodyPr>
            <a:lstStyle/>
            <a:p>
              <a:pPr algn="ctr" defTabSz="1218682">
                <a:buClr>
                  <a:srgbClr val="CC9900"/>
                </a:buClr>
              </a:pPr>
              <a:r>
                <a:rPr lang="en-US" sz="700" b="1">
                  <a:solidFill>
                    <a:srgbClr val="1D1D1A"/>
                  </a:solidFill>
                  <a:ea typeface="微软雅黑"/>
                  <a:cs typeface="Calibri" panose="020F0502020204030204" pitchFamily="34" charset="0"/>
                </a:rPr>
                <a:t>OLTP</a:t>
              </a:r>
            </a:p>
          </p:txBody>
        </p:sp>
        <p:sp>
          <p:nvSpPr>
            <p:cNvPr id="125" name="矩形 12"/>
            <p:cNvSpPr/>
            <p:nvPr/>
          </p:nvSpPr>
          <p:spPr bwMode="auto">
            <a:xfrm>
              <a:off x="2550059" y="2766917"/>
              <a:ext cx="792255" cy="2062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72" tIns="60936" rIns="121872" bIns="60936" numCol="1" rtlCol="0" anchor="t" anchorCtr="0" compatLnSpc="1">
              <a:prstTxWarp prst="textNoShape">
                <a:avLst/>
              </a:prstTxWarp>
            </a:bodyPr>
            <a:lstStyle/>
            <a:p>
              <a:pPr algn="ctr" defTabSz="1218682">
                <a:buClr>
                  <a:srgbClr val="CC9900"/>
                </a:buClr>
              </a:pPr>
              <a:r>
                <a:rPr lang="en-US" sz="700" b="1">
                  <a:solidFill>
                    <a:srgbClr val="1D1D1A"/>
                  </a:solidFill>
                  <a:ea typeface="微软雅黑"/>
                  <a:cs typeface="Calibri" panose="020F0502020204030204" pitchFamily="34" charset="0"/>
                </a:rPr>
                <a:t>OLAP</a:t>
              </a:r>
            </a:p>
          </p:txBody>
        </p:sp>
        <p:sp>
          <p:nvSpPr>
            <p:cNvPr id="126" name="矩形 23"/>
            <p:cNvSpPr/>
            <p:nvPr/>
          </p:nvSpPr>
          <p:spPr bwMode="auto">
            <a:xfrm>
              <a:off x="3582447" y="2762075"/>
              <a:ext cx="854567" cy="21589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72" tIns="60936" rIns="121872" bIns="60936" numCol="1" rtlCol="0" anchor="t" anchorCtr="0" compatLnSpc="1">
              <a:prstTxWarp prst="textNoShape">
                <a:avLst/>
              </a:prstTxWarp>
            </a:bodyPr>
            <a:lstStyle/>
            <a:p>
              <a:pPr algn="ctr" defTabSz="1218682">
                <a:buClr>
                  <a:srgbClr val="CC9900"/>
                </a:buClr>
              </a:pPr>
              <a:r>
                <a:rPr lang="en-US" sz="700" b="1">
                  <a:solidFill>
                    <a:srgbClr val="1D1D1A"/>
                  </a:solidFill>
                  <a:ea typeface="微软雅黑"/>
                  <a:cs typeface="Calibri" panose="020F0502020204030204" pitchFamily="34" charset="0"/>
                </a:rPr>
                <a:t>Hadoop</a:t>
              </a:r>
            </a:p>
          </p:txBody>
        </p:sp>
        <p:sp>
          <p:nvSpPr>
            <p:cNvPr id="127" name="矩形 71"/>
            <p:cNvSpPr/>
            <p:nvPr/>
          </p:nvSpPr>
          <p:spPr bwMode="auto">
            <a:xfrm>
              <a:off x="353273" y="2549605"/>
              <a:ext cx="855503" cy="449911"/>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4803" tIns="77402" rIns="154803" bIns="77402" numCol="1" rtlCol="0" anchor="t" anchorCtr="0" compatLnSpc="1">
              <a:prstTxWarp prst="textNoShape">
                <a:avLst/>
              </a:prstTxWarp>
            </a:bodyPr>
            <a:lstStyle/>
            <a:p>
              <a:pPr algn="ctr" defTabSz="1218682">
                <a:buClr>
                  <a:srgbClr val="CC9900"/>
                </a:buClr>
              </a:pPr>
              <a:r>
                <a:rPr lang="en-US" sz="800" b="1">
                  <a:solidFill>
                    <a:srgbClr val="1D1D1A"/>
                  </a:solidFill>
                  <a:ea typeface="微软雅黑"/>
                  <a:cs typeface="Calibri" panose="020F0502020204030204" pitchFamily="34" charset="0"/>
                </a:rPr>
                <a:t>Remote cluster</a:t>
              </a:r>
            </a:p>
          </p:txBody>
        </p:sp>
        <p:sp>
          <p:nvSpPr>
            <p:cNvPr id="128" name="矩形 23"/>
            <p:cNvSpPr/>
            <p:nvPr/>
          </p:nvSpPr>
          <p:spPr bwMode="auto">
            <a:xfrm>
              <a:off x="4619049" y="2738641"/>
              <a:ext cx="854567" cy="21589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4803" tIns="77402" rIns="154803" bIns="77402" numCol="1" rtlCol="0" anchor="t" anchorCtr="0" compatLnSpc="1">
              <a:prstTxWarp prst="textNoShape">
                <a:avLst/>
              </a:prstTxWarp>
            </a:bodyPr>
            <a:lstStyle/>
            <a:p>
              <a:pPr algn="ctr" defTabSz="1218682">
                <a:buClr>
                  <a:srgbClr val="CC9900"/>
                </a:buClr>
              </a:pPr>
              <a:r>
                <a:rPr lang="en-US" sz="700" b="1">
                  <a:solidFill>
                    <a:srgbClr val="1D1D1A"/>
                  </a:solidFill>
                  <a:ea typeface="微软雅黑"/>
                  <a:cs typeface="Calibri" panose="020F0502020204030204" pitchFamily="34" charset="0"/>
                </a:rPr>
                <a:t>NoSQL</a:t>
              </a:r>
            </a:p>
          </p:txBody>
        </p:sp>
        <p:grpSp>
          <p:nvGrpSpPr>
            <p:cNvPr id="129" name="组合 765"/>
            <p:cNvGrpSpPr/>
            <p:nvPr/>
          </p:nvGrpSpPr>
          <p:grpSpPr>
            <a:xfrm>
              <a:off x="1827025" y="2548940"/>
              <a:ext cx="166440" cy="186032"/>
              <a:chOff x="7564327" y="2797696"/>
              <a:chExt cx="385613" cy="431005"/>
            </a:xfrm>
          </p:grpSpPr>
          <p:sp>
            <p:nvSpPr>
              <p:cNvPr id="162"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63" name="椭圆 767"/>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30" name="组合 768"/>
            <p:cNvGrpSpPr/>
            <p:nvPr/>
          </p:nvGrpSpPr>
          <p:grpSpPr>
            <a:xfrm>
              <a:off x="2815829" y="2524139"/>
              <a:ext cx="244337" cy="211098"/>
              <a:chOff x="2165607" y="3297559"/>
              <a:chExt cx="283593" cy="245014"/>
            </a:xfrm>
          </p:grpSpPr>
          <p:grpSp>
            <p:nvGrpSpPr>
              <p:cNvPr id="156" name="组合 769"/>
              <p:cNvGrpSpPr/>
              <p:nvPr/>
            </p:nvGrpSpPr>
            <p:grpSpPr>
              <a:xfrm>
                <a:off x="2165607" y="3297559"/>
                <a:ext cx="105612" cy="245014"/>
                <a:chOff x="7564327" y="2797696"/>
                <a:chExt cx="385613" cy="431005"/>
              </a:xfrm>
            </p:grpSpPr>
            <p:sp>
              <p:nvSpPr>
                <p:cNvPr id="160"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61" name="椭圆 774"/>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57" name="组合 770"/>
              <p:cNvGrpSpPr/>
              <p:nvPr/>
            </p:nvGrpSpPr>
            <p:grpSpPr>
              <a:xfrm>
                <a:off x="2343588" y="3297559"/>
                <a:ext cx="105612" cy="245014"/>
                <a:chOff x="7564327" y="2797696"/>
                <a:chExt cx="385613" cy="431005"/>
              </a:xfrm>
            </p:grpSpPr>
            <p:sp>
              <p:nvSpPr>
                <p:cNvPr id="158"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59" name="椭圆 772"/>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grpSp>
          <p:nvGrpSpPr>
            <p:cNvPr id="131" name="组合 775"/>
            <p:cNvGrpSpPr/>
            <p:nvPr/>
          </p:nvGrpSpPr>
          <p:grpSpPr>
            <a:xfrm>
              <a:off x="3803950" y="2533623"/>
              <a:ext cx="398503" cy="250010"/>
              <a:chOff x="2923577" y="3318027"/>
              <a:chExt cx="385940" cy="242129"/>
            </a:xfrm>
          </p:grpSpPr>
          <p:grpSp>
            <p:nvGrpSpPr>
              <p:cNvPr id="144" name="组合 776"/>
              <p:cNvGrpSpPr/>
              <p:nvPr/>
            </p:nvGrpSpPr>
            <p:grpSpPr>
              <a:xfrm>
                <a:off x="2923577" y="3430620"/>
                <a:ext cx="88448" cy="98859"/>
                <a:chOff x="7564327" y="2797696"/>
                <a:chExt cx="385613" cy="431005"/>
              </a:xfrm>
            </p:grpSpPr>
            <p:sp>
              <p:nvSpPr>
                <p:cNvPr id="154"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55" name="椭圆 787"/>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45" name="组合 777"/>
              <p:cNvGrpSpPr/>
              <p:nvPr/>
            </p:nvGrpSpPr>
            <p:grpSpPr>
              <a:xfrm>
                <a:off x="3053011" y="3318027"/>
                <a:ext cx="88448" cy="98859"/>
                <a:chOff x="7564327" y="2797696"/>
                <a:chExt cx="385613" cy="431005"/>
              </a:xfrm>
            </p:grpSpPr>
            <p:sp>
              <p:nvSpPr>
                <p:cNvPr id="152"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53" name="椭圆 785"/>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46" name="组合 778"/>
              <p:cNvGrpSpPr/>
              <p:nvPr/>
            </p:nvGrpSpPr>
            <p:grpSpPr>
              <a:xfrm>
                <a:off x="3087983" y="3461297"/>
                <a:ext cx="88448" cy="98859"/>
                <a:chOff x="7564327" y="2797696"/>
                <a:chExt cx="385613" cy="431005"/>
              </a:xfrm>
            </p:grpSpPr>
            <p:sp>
              <p:nvSpPr>
                <p:cNvPr id="150"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51" name="椭圆 783"/>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47" name="组合 779"/>
              <p:cNvGrpSpPr/>
              <p:nvPr/>
            </p:nvGrpSpPr>
            <p:grpSpPr>
              <a:xfrm>
                <a:off x="3221069" y="3406749"/>
                <a:ext cx="88448" cy="98859"/>
                <a:chOff x="7564327" y="2797696"/>
                <a:chExt cx="385613" cy="431005"/>
              </a:xfrm>
            </p:grpSpPr>
            <p:sp>
              <p:nvSpPr>
                <p:cNvPr id="148"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49" name="椭圆 781"/>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grpSp>
          <p:nvGrpSpPr>
            <p:cNvPr id="132" name="组合 788"/>
            <p:cNvGrpSpPr/>
            <p:nvPr/>
          </p:nvGrpSpPr>
          <p:grpSpPr>
            <a:xfrm>
              <a:off x="4908490" y="2524139"/>
              <a:ext cx="244337" cy="211098"/>
              <a:chOff x="2165607" y="3297559"/>
              <a:chExt cx="283593" cy="245014"/>
            </a:xfrm>
          </p:grpSpPr>
          <p:grpSp>
            <p:nvGrpSpPr>
              <p:cNvPr id="138" name="组合 789"/>
              <p:cNvGrpSpPr/>
              <p:nvPr/>
            </p:nvGrpSpPr>
            <p:grpSpPr>
              <a:xfrm>
                <a:off x="2165607" y="3297559"/>
                <a:ext cx="105612" cy="245014"/>
                <a:chOff x="7564327" y="2797696"/>
                <a:chExt cx="385613" cy="431005"/>
              </a:xfrm>
            </p:grpSpPr>
            <p:sp>
              <p:nvSpPr>
                <p:cNvPr id="142"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43" name="椭圆 794"/>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nvGrpSpPr>
              <p:cNvPr id="139" name="组合 790"/>
              <p:cNvGrpSpPr/>
              <p:nvPr/>
            </p:nvGrpSpPr>
            <p:grpSpPr>
              <a:xfrm>
                <a:off x="2343588" y="3297559"/>
                <a:ext cx="105612" cy="245014"/>
                <a:chOff x="7564327" y="2797696"/>
                <a:chExt cx="385613" cy="431005"/>
              </a:xfrm>
            </p:grpSpPr>
            <p:sp>
              <p:nvSpPr>
                <p:cNvPr id="140" name="流程图: 磁盘 7"/>
                <p:cNvSpPr/>
                <p:nvPr/>
              </p:nvSpPr>
              <p:spPr bwMode="auto">
                <a:xfrm>
                  <a:off x="7564327" y="2797696"/>
                  <a:ext cx="385613" cy="431005"/>
                </a:xfrm>
                <a:prstGeom prst="flowChartMagneticDisk">
                  <a:avLst/>
                </a:prstGeom>
                <a:gradFill>
                  <a:gsLst>
                    <a:gs pos="100000">
                      <a:srgbClr val="00B0F0"/>
                    </a:gs>
                    <a:gs pos="13000">
                      <a:srgbClr val="666666">
                        <a:alpha val="0"/>
                      </a:srgbClr>
                    </a:gs>
                  </a:gsLst>
                  <a:lin ang="5400000" scaled="0"/>
                </a:gradFill>
                <a:ln>
                  <a:noFill/>
                </a:ln>
                <a:effectLst/>
                <a:extLst/>
              </p:spPr>
              <p:txBody>
                <a:bodyPr vert="horz" wrap="square" lIns="121872" tIns="60936" rIns="121872" bIns="60936" numCol="1" rtlCol="0" anchor="t" anchorCtr="0" compatLnSpc="1">
                  <a:prstTxWarp prst="textNoShape">
                    <a:avLst/>
                  </a:prstTxWarp>
                </a:bodyPr>
                <a:lstStyle/>
                <a:p>
                  <a:pPr defTabSz="1218682">
                    <a:buClr>
                      <a:srgbClr val="CC9900"/>
                    </a:buClr>
                    <a:buFont typeface="Wingdings" pitchFamily="2" charset="2"/>
                    <a:buChar char="n"/>
                    <a:defRPr/>
                  </a:pPr>
                  <a:endParaRPr lang="zh-CN" altLang="en-US" b="1" kern="0">
                    <a:solidFill>
                      <a:srgbClr val="1D1D1A"/>
                    </a:solidFill>
                    <a:ea typeface="微软雅黑" charset="0"/>
                    <a:cs typeface="Calibri" panose="020F0502020204030204" pitchFamily="34" charset="0"/>
                  </a:endParaRPr>
                </a:p>
              </p:txBody>
            </p:sp>
            <p:sp>
              <p:nvSpPr>
                <p:cNvPr id="141" name="椭圆 792"/>
                <p:cNvSpPr/>
                <p:nvPr/>
              </p:nvSpPr>
              <p:spPr>
                <a:xfrm>
                  <a:off x="7564327" y="2832574"/>
                  <a:ext cx="385613" cy="96641"/>
                </a:xfrm>
                <a:prstGeom prst="ellipse">
                  <a:avLst/>
                </a:prstGeom>
                <a:gradFill>
                  <a:gsLst>
                    <a:gs pos="100000">
                      <a:srgbClr val="666666">
                        <a:alpha val="20000"/>
                      </a:srgbClr>
                    </a:gs>
                    <a:gs pos="0">
                      <a:srgbClr val="666666">
                        <a:alpha val="5000"/>
                      </a:srgbClr>
                    </a:gs>
                  </a:gsLst>
                  <a:lin ang="5400000" scaled="0"/>
                </a:gradFill>
                <a:ln w="12700" cap="flat" cmpd="sng" algn="ctr">
                  <a:noFill/>
                  <a:prstDash val="solid"/>
                  <a:miter lim="800000"/>
                </a:ln>
                <a:effectLst/>
              </p:spPr>
              <p:txBody>
                <a:bodyPr rtlCol="0" anchor="ctr"/>
                <a:lstStyle/>
                <a:p>
                  <a:pPr algn="ctr" defTabSz="1218682">
                    <a:defRPr/>
                  </a:pPr>
                  <a:endParaRPr lang="zh-CN" altLang="en-US" sz="2000" b="1" kern="0">
                    <a:solidFill>
                      <a:srgbClr val="1D1D1A"/>
                    </a:solidFill>
                    <a:ea typeface="微软雅黑" charset="0"/>
                    <a:cs typeface="Calibri" panose="020F0502020204030204" pitchFamily="34" charset="0"/>
                  </a:endParaRPr>
                </a:p>
              </p:txBody>
            </p:sp>
          </p:grpSp>
        </p:grpSp>
        <p:sp>
          <p:nvSpPr>
            <p:cNvPr id="133" name="乘号 795"/>
            <p:cNvSpPr/>
            <p:nvPr/>
          </p:nvSpPr>
          <p:spPr>
            <a:xfrm>
              <a:off x="684304" y="2366885"/>
              <a:ext cx="320751" cy="302983"/>
            </a:xfrm>
            <a:prstGeom prst="mathMultiply">
              <a:avLst/>
            </a:prstGeom>
            <a:solidFill>
              <a:srgbClr val="C00000">
                <a:alpha val="52000"/>
              </a:srgbClr>
            </a:solidFill>
            <a:ln w="12700" cap="flat" cmpd="sng" algn="ctr">
              <a:noFill/>
              <a:prstDash val="solid"/>
              <a:miter lim="800000"/>
            </a:ln>
            <a:effectLst/>
          </p:spPr>
          <p:txBody>
            <a:bodyPr lIns="154803" tIns="77402" rIns="154803" bIns="77402" rtlCol="0" anchor="ctr"/>
            <a:lstStyle/>
            <a:p>
              <a:pPr algn="ctr" defTabSz="1218682">
                <a:defRPr/>
              </a:pPr>
              <a:endParaRPr lang="zh-CN" altLang="en-US" sz="2000" b="1" kern="0">
                <a:solidFill>
                  <a:srgbClr val="FF0000"/>
                </a:solidFill>
                <a:ea typeface="微软雅黑" charset="0"/>
                <a:cs typeface="Calibri" panose="020F0502020204030204" pitchFamily="34" charset="0"/>
              </a:endParaRPr>
            </a:p>
          </p:txBody>
        </p:sp>
        <p:sp>
          <p:nvSpPr>
            <p:cNvPr id="134" name="矩形 796"/>
            <p:cNvSpPr/>
            <p:nvPr/>
          </p:nvSpPr>
          <p:spPr>
            <a:xfrm>
              <a:off x="6651579" y="1429315"/>
              <a:ext cx="840537" cy="484807"/>
            </a:xfrm>
            <a:prstGeom prst="rect">
              <a:avLst/>
            </a:prstGeom>
            <a:solidFill>
              <a:srgbClr val="9BBB59">
                <a:lumMod val="20000"/>
                <a:lumOff val="80000"/>
              </a:srgbClr>
            </a:solidFill>
            <a:ln w="25400" cap="flat" cmpd="sng" algn="ctr">
              <a:solidFill>
                <a:srgbClr val="4BACC6">
                  <a:lumMod val="60000"/>
                  <a:lumOff val="4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851" fontAlgn="base">
                <a:spcBef>
                  <a:spcPct val="0"/>
                </a:spcBef>
                <a:spcAft>
                  <a:spcPct val="0"/>
                </a:spcAft>
              </a:pPr>
              <a:r>
                <a:rPr lang="zh-CN" altLang="en-US" sz="700" b="1" kern="0">
                  <a:solidFill>
                    <a:srgbClr val="1D1D1A"/>
                  </a:solidFill>
                  <a:ea typeface="微软雅黑"/>
                  <a:cs typeface="Calibri" panose="020F0502020204030204" pitchFamily="34" charset="0"/>
                </a:rPr>
                <a:t>interactive query</a:t>
              </a:r>
              <a:endParaRPr lang="en-US" altLang="zh-CN" sz="1050" b="1" kern="0">
                <a:solidFill>
                  <a:srgbClr val="1D1D1A"/>
                </a:solidFill>
                <a:ea typeface="微软雅黑" charset="0"/>
                <a:cs typeface="Calibri" panose="020F0502020204030204" pitchFamily="34" charset="0"/>
              </a:endParaRPr>
            </a:p>
          </p:txBody>
        </p:sp>
        <p:sp>
          <p:nvSpPr>
            <p:cNvPr id="135" name="矩形 797"/>
            <p:cNvSpPr/>
            <p:nvPr/>
          </p:nvSpPr>
          <p:spPr>
            <a:xfrm>
              <a:off x="8469871" y="1429316"/>
              <a:ext cx="838662" cy="485557"/>
            </a:xfrm>
            <a:prstGeom prst="rect">
              <a:avLst/>
            </a:prstGeom>
            <a:solidFill>
              <a:srgbClr val="9BBB59">
                <a:lumMod val="20000"/>
                <a:lumOff val="80000"/>
              </a:srgbClr>
            </a:solidFill>
            <a:ln w="25400" cap="flat" cmpd="sng" algn="ctr">
              <a:solidFill>
                <a:srgbClr val="4BACC6">
                  <a:lumMod val="60000"/>
                  <a:lumOff val="4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851" fontAlgn="base">
                <a:spcBef>
                  <a:spcPct val="0"/>
                </a:spcBef>
                <a:spcAft>
                  <a:spcPct val="0"/>
                </a:spcAft>
              </a:pPr>
              <a:r>
                <a:rPr lang="zh-CN" altLang="en-US" sz="700" b="1" kern="0">
                  <a:solidFill>
                    <a:srgbClr val="1D1D1A"/>
                  </a:solidFill>
                  <a:ea typeface="微软雅黑"/>
                  <a:cs typeface="Calibri" panose="020F0502020204030204" pitchFamily="34" charset="0"/>
                </a:rPr>
                <a:t>Batch Query</a:t>
              </a:r>
              <a:endParaRPr lang="en-US" altLang="zh-CN" sz="1050" b="1" kern="0">
                <a:solidFill>
                  <a:srgbClr val="1D1D1A"/>
                </a:solidFill>
                <a:ea typeface="微软雅黑" charset="0"/>
                <a:cs typeface="Calibri" panose="020F0502020204030204" pitchFamily="34" charset="0"/>
              </a:endParaRPr>
            </a:p>
          </p:txBody>
        </p:sp>
        <p:sp>
          <p:nvSpPr>
            <p:cNvPr id="136" name="矩形 798"/>
            <p:cNvSpPr/>
            <p:nvPr/>
          </p:nvSpPr>
          <p:spPr>
            <a:xfrm>
              <a:off x="10286287" y="1408096"/>
              <a:ext cx="850538" cy="485557"/>
            </a:xfrm>
            <a:prstGeom prst="rect">
              <a:avLst/>
            </a:prstGeom>
            <a:solidFill>
              <a:srgbClr val="9BBB59">
                <a:lumMod val="20000"/>
                <a:lumOff val="80000"/>
              </a:srgbClr>
            </a:solidFill>
            <a:ln w="25400" cap="flat" cmpd="sng" algn="ctr">
              <a:solidFill>
                <a:srgbClr val="4BACC6">
                  <a:lumMod val="60000"/>
                  <a:lumOff val="40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851" fontAlgn="base">
                <a:spcBef>
                  <a:spcPct val="0"/>
                </a:spcBef>
                <a:spcAft>
                  <a:spcPct val="0"/>
                </a:spcAft>
              </a:pPr>
              <a:r>
                <a:rPr lang="en-US" altLang="zh-CN" sz="700" b="1" kern="0" dirty="0" smtClean="0">
                  <a:solidFill>
                    <a:srgbClr val="1D1D1A"/>
                  </a:solidFill>
                  <a:ea typeface="微软雅黑"/>
                  <a:cs typeface="Calibri" panose="020F0502020204030204" pitchFamily="34" charset="0"/>
                </a:rPr>
                <a:t>Stream </a:t>
              </a:r>
              <a:r>
                <a:rPr lang="zh-CN" altLang="en-US" sz="700" b="1" kern="0" dirty="0" smtClean="0">
                  <a:solidFill>
                    <a:srgbClr val="1D1D1A"/>
                  </a:solidFill>
                  <a:ea typeface="微软雅黑"/>
                  <a:cs typeface="Calibri" panose="020F0502020204030204" pitchFamily="34" charset="0"/>
                </a:rPr>
                <a:t>Query</a:t>
              </a:r>
              <a:endParaRPr lang="en-US" altLang="zh-CN" sz="1050" b="1" kern="0" dirty="0">
                <a:solidFill>
                  <a:srgbClr val="1D1D1A"/>
                </a:solidFill>
                <a:ea typeface="微软雅黑" charset="0"/>
                <a:cs typeface="Calibri" panose="020F0502020204030204" pitchFamily="34" charset="0"/>
              </a:endParaRPr>
            </a:p>
          </p:txBody>
        </p:sp>
        <p:pic>
          <p:nvPicPr>
            <p:cNvPr id="137" name="Picture 19" descr="\\Bchief-sever180\共享\华为\2016\6月\D-201606417-金融营销材料设计-刘泉\文件\link\组 26.png"/>
            <p:cNvPicPr>
              <a:picLocks noChangeAspect="1" noChangeArrowheads="1"/>
            </p:cNvPicPr>
            <p:nvPr/>
          </p:nvPicPr>
          <p:blipFill>
            <a:blip r:embed="rId11"/>
            <a:stretch>
              <a:fillRect/>
            </a:stretch>
          </p:blipFill>
          <p:spPr bwMode="auto">
            <a:xfrm>
              <a:off x="5839162" y="1915456"/>
              <a:ext cx="6092952" cy="250754"/>
            </a:xfrm>
            <a:prstGeom prst="rect">
              <a:avLst/>
            </a:prstGeom>
            <a:noFill/>
            <a:ln>
              <a:noFill/>
            </a:ln>
          </p:spPr>
        </p:pic>
      </p:grpSp>
    </p:spTree>
    <p:extLst>
      <p:ext uri="{BB962C8B-B14F-4D97-AF65-F5344CB8AC3E}">
        <p14:creationId xmlns:p14="http://schemas.microsoft.com/office/powerpoint/2010/main" val="8680132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77253" y="665625"/>
            <a:ext cx="9021659" cy="540000"/>
          </a:xfrm>
        </p:spPr>
        <p:txBody>
          <a:bodyPr>
            <a:noAutofit/>
          </a:bodyPr>
          <a:lstStyle/>
          <a:p>
            <a:r>
              <a:rPr lang="en-US" altLang="zh-CN" dirty="0"/>
              <a:t>openLooKeng: Unified and Efficient Data Virtualization Converged Analysis Engine, Simple Big Data</a:t>
            </a:r>
            <a:endParaRPr lang="zh-CN" altLang="en-US" dirty="0"/>
          </a:p>
        </p:txBody>
      </p:sp>
      <p:sp>
        <p:nvSpPr>
          <p:cNvPr id="3" name="išlîḋé">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xmlns:p159="http://schemas.microsoft.com/office/powerpoint/2015/09/main" xmlns:p15="http://schemas.microsoft.com/office/powerpoint/2012/main" id="{5249C4BC-BEEB-4E93-BB28-34C84752D1F0}"/>
              </a:ext>
            </a:extLst>
          </p:cNvPr>
          <p:cNvSpPr txBox="1"/>
          <p:nvPr/>
        </p:nvSpPr>
        <p:spPr bwMode="auto">
          <a:xfrm>
            <a:off x="8787440" y="4653171"/>
            <a:ext cx="2963535" cy="601996"/>
          </a:xfrm>
          <a:prstGeom prst="rect">
            <a:avLst/>
          </a:prstGeom>
          <a:noFill/>
          <a:ln>
            <a:noFill/>
          </a:ln>
        </p:spPr>
        <p:txBody>
          <a:bodyPr wrap="square" lIns="103212" tIns="51606" rIns="103212" bIns="51606" anchor="ctr" anchorCtr="0">
            <a:no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defTabSz="914400">
              <a:spcBef>
                <a:spcPct val="0"/>
              </a:spcBef>
            </a:pPr>
            <a:r>
              <a:rPr lang="zh-CN" altLang="en-US" sz="1120" b="1">
                <a:solidFill>
                  <a:srgbClr val="1D1D1A"/>
                </a:solidFill>
                <a:latin typeface="Calibri" panose="020F0502020204030204" pitchFamily="34" charset="0"/>
                <a:ea typeface="微软雅黑" panose="020B0503020204020204" pitchFamily="34" charset="-122"/>
                <a:cs typeface="Calibri" panose="020F0502020204030204" pitchFamily="34" charset="0"/>
                <a:sym typeface="Helvetica Neue"/>
              </a:rPr>
              <a:t>Cross-domain collaborative computing, WAN deployment, and LAN experience</a:t>
            </a:r>
            <a:endParaRPr lang="zh-CN" altLang="en-US" sz="1400" b="1">
              <a:solidFill>
                <a:srgbClr val="1D1D1A"/>
              </a:solidFill>
              <a:latin typeface="Calibri" panose="020F0502020204030204" pitchFamily="34" charset="0"/>
              <a:ea typeface="微软雅黑" panose="020B0503020204020204" pitchFamily="34" charset="-122"/>
              <a:cs typeface="Calibri" panose="020F0502020204030204" pitchFamily="34" charset="0"/>
              <a:sym typeface="Helvetica Neue"/>
            </a:endParaRPr>
          </a:p>
        </p:txBody>
      </p:sp>
      <p:sp>
        <p:nvSpPr>
          <p:cNvPr id="4" name="ïṣ1îḓê">
            <a:extLst>
              <a:ext uri="{FF2B5EF4-FFF2-40B4-BE49-F238E27FC236}">
                <a16:creationId xmlns="" xmlns:lc="http://schemas.openxmlformats.org/drawingml/2006/lockedCanvas" xmlns:a14="http://schemas.microsoft.com/office/drawing/2010/main" xmlns:p14="http://schemas.microsoft.com/office/powerpoint/2010/main" xmlns:a16="http://schemas.microsoft.com/office/drawing/2014/main" xmlns:p159="http://schemas.microsoft.com/office/powerpoint/2015/09/main" xmlns:p15="http://schemas.microsoft.com/office/powerpoint/2012/main" id="{8F6DF1F0-0989-497E-9D16-40C087EDFC72}"/>
              </a:ext>
            </a:extLst>
          </p:cNvPr>
          <p:cNvSpPr/>
          <p:nvPr/>
        </p:nvSpPr>
        <p:spPr bwMode="auto">
          <a:xfrm>
            <a:off x="8615621" y="3069947"/>
            <a:ext cx="3307172" cy="2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212" tIns="51606" rIns="103212" bIns="51606" anchor="t" anchorCtr="0">
            <a:no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algn="ctr">
              <a:lnSpc>
                <a:spcPct val="130000"/>
              </a:lnSpc>
            </a:pPr>
            <a:endParaRPr lang="zh-CN" altLang="en-US" sz="1129" b="1">
              <a:solidFill>
                <a:srgbClr val="1D1D1A"/>
              </a:solidFill>
              <a:latin typeface="Calibri" panose="020F0502020204030204" pitchFamily="34" charset="0"/>
              <a:ea typeface="微软雅黑" panose="020B0503020204020204" pitchFamily="34" charset="-122"/>
              <a:cs typeface="Calibri" panose="020F0502020204030204" pitchFamily="34" charset="0"/>
              <a:sym typeface="Helvetica Neue"/>
            </a:endParaRPr>
          </a:p>
        </p:txBody>
      </p:sp>
      <p:sp>
        <p:nvSpPr>
          <p:cNvPr id="5" name="矩形 4"/>
          <p:cNvSpPr/>
          <p:nvPr/>
        </p:nvSpPr>
        <p:spPr>
          <a:xfrm>
            <a:off x="9079264" y="2974176"/>
            <a:ext cx="2597186" cy="243143"/>
          </a:xfrm>
          <a:prstGeom prst="rect">
            <a:avLst/>
          </a:prstGeom>
        </p:spPr>
        <p:txBody>
          <a:bodyPr wrap="none">
            <a:spAutoFit/>
          </a:bodyPr>
          <a:lstStyle/>
          <a:p>
            <a:pPr defTabSz="914400"/>
            <a:r>
              <a:rPr lang="zh-CN" altLang="en-US" sz="980" b="1">
                <a:solidFill>
                  <a:srgbClr val="1D1D1A"/>
                </a:solidFill>
                <a:latin typeface="Calibri" panose="020F0502020204030204" pitchFamily="34" charset="0"/>
                <a:ea typeface="微软雅黑" panose="020B0503020204020204" pitchFamily="34" charset="-122"/>
                <a:cs typeface="Calibri" panose="020F0502020204030204" pitchFamily="34" charset="0"/>
              </a:rPr>
              <a:t>Kernel enhancement, high-performance query</a:t>
            </a:r>
            <a:endParaRPr lang="en-US" altLang="zh-CN" sz="1400" b="1">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6" name="íSļíḓe"/>
          <p:cNvSpPr/>
          <p:nvPr/>
        </p:nvSpPr>
        <p:spPr>
          <a:xfrm>
            <a:off x="10160558" y="1358232"/>
            <a:ext cx="217299" cy="398430"/>
          </a:xfrm>
          <a:custGeom>
            <a:avLst/>
            <a:gdLst>
              <a:gd name="connsiteX0" fmla="*/ 36237 w 329399"/>
              <a:gd name="connsiteY0" fmla="*/ 150915 h 603970"/>
              <a:gd name="connsiteX1" fmla="*/ 31105 w 329399"/>
              <a:gd name="connsiteY1" fmla="*/ 156039 h 603970"/>
              <a:gd name="connsiteX2" fmla="*/ 31105 w 329399"/>
              <a:gd name="connsiteY2" fmla="*/ 347477 h 603970"/>
              <a:gd name="connsiteX3" fmla="*/ 36237 w 329399"/>
              <a:gd name="connsiteY3" fmla="*/ 352600 h 603970"/>
              <a:gd name="connsiteX4" fmla="*/ 45257 w 329399"/>
              <a:gd name="connsiteY4" fmla="*/ 352600 h 603970"/>
              <a:gd name="connsiteX5" fmla="*/ 81650 w 329399"/>
              <a:gd name="connsiteY5" fmla="*/ 388932 h 603970"/>
              <a:gd name="connsiteX6" fmla="*/ 81650 w 329399"/>
              <a:gd name="connsiteY6" fmla="*/ 413463 h 603970"/>
              <a:gd name="connsiteX7" fmla="*/ 86782 w 329399"/>
              <a:gd name="connsiteY7" fmla="*/ 418587 h 603970"/>
              <a:gd name="connsiteX8" fmla="*/ 242617 w 329399"/>
              <a:gd name="connsiteY8" fmla="*/ 418587 h 603970"/>
              <a:gd name="connsiteX9" fmla="*/ 247905 w 329399"/>
              <a:gd name="connsiteY9" fmla="*/ 413463 h 603970"/>
              <a:gd name="connsiteX10" fmla="*/ 247905 w 329399"/>
              <a:gd name="connsiteY10" fmla="*/ 388932 h 603970"/>
              <a:gd name="connsiteX11" fmla="*/ 284142 w 329399"/>
              <a:gd name="connsiteY11" fmla="*/ 352600 h 603970"/>
              <a:gd name="connsiteX12" fmla="*/ 293162 w 329399"/>
              <a:gd name="connsiteY12" fmla="*/ 352600 h 603970"/>
              <a:gd name="connsiteX13" fmla="*/ 298294 w 329399"/>
              <a:gd name="connsiteY13" fmla="*/ 347477 h 603970"/>
              <a:gd name="connsiteX14" fmla="*/ 298294 w 329399"/>
              <a:gd name="connsiteY14" fmla="*/ 156039 h 603970"/>
              <a:gd name="connsiteX15" fmla="*/ 293162 w 329399"/>
              <a:gd name="connsiteY15" fmla="*/ 150915 h 603970"/>
              <a:gd name="connsiteX16" fmla="*/ 225837 w 329399"/>
              <a:gd name="connsiteY16" fmla="*/ 46714 h 603970"/>
              <a:gd name="connsiteX17" fmla="*/ 236253 w 329399"/>
              <a:gd name="connsiteY17" fmla="*/ 57115 h 603970"/>
              <a:gd name="connsiteX18" fmla="*/ 236253 w 329399"/>
              <a:gd name="connsiteY18" fmla="*/ 96237 h 603970"/>
              <a:gd name="connsiteX19" fmla="*/ 225837 w 329399"/>
              <a:gd name="connsiteY19" fmla="*/ 106483 h 603970"/>
              <a:gd name="connsiteX20" fmla="*/ 215577 w 329399"/>
              <a:gd name="connsiteY20" fmla="*/ 96237 h 603970"/>
              <a:gd name="connsiteX21" fmla="*/ 215577 w 329399"/>
              <a:gd name="connsiteY21" fmla="*/ 57115 h 603970"/>
              <a:gd name="connsiteX22" fmla="*/ 225837 w 329399"/>
              <a:gd name="connsiteY22" fmla="*/ 46714 h 603970"/>
              <a:gd name="connsiteX23" fmla="*/ 184289 w 329399"/>
              <a:gd name="connsiteY23" fmla="*/ 46714 h 603970"/>
              <a:gd name="connsiteX24" fmla="*/ 194549 w 329399"/>
              <a:gd name="connsiteY24" fmla="*/ 57115 h 603970"/>
              <a:gd name="connsiteX25" fmla="*/ 194549 w 329399"/>
              <a:gd name="connsiteY25" fmla="*/ 96237 h 603970"/>
              <a:gd name="connsiteX26" fmla="*/ 184289 w 329399"/>
              <a:gd name="connsiteY26" fmla="*/ 106483 h 603970"/>
              <a:gd name="connsiteX27" fmla="*/ 173873 w 329399"/>
              <a:gd name="connsiteY27" fmla="*/ 96237 h 603970"/>
              <a:gd name="connsiteX28" fmla="*/ 173873 w 329399"/>
              <a:gd name="connsiteY28" fmla="*/ 57115 h 603970"/>
              <a:gd name="connsiteX29" fmla="*/ 184289 w 329399"/>
              <a:gd name="connsiteY29" fmla="*/ 46714 h 603970"/>
              <a:gd name="connsiteX30" fmla="*/ 142612 w 329399"/>
              <a:gd name="connsiteY30" fmla="*/ 46714 h 603970"/>
              <a:gd name="connsiteX31" fmla="*/ 153056 w 329399"/>
              <a:gd name="connsiteY31" fmla="*/ 57115 h 603970"/>
              <a:gd name="connsiteX32" fmla="*/ 153056 w 329399"/>
              <a:gd name="connsiteY32" fmla="*/ 96237 h 603970"/>
              <a:gd name="connsiteX33" fmla="*/ 142612 w 329399"/>
              <a:gd name="connsiteY33" fmla="*/ 106483 h 603970"/>
              <a:gd name="connsiteX34" fmla="*/ 132169 w 329399"/>
              <a:gd name="connsiteY34" fmla="*/ 96237 h 603970"/>
              <a:gd name="connsiteX35" fmla="*/ 132169 w 329399"/>
              <a:gd name="connsiteY35" fmla="*/ 57115 h 603970"/>
              <a:gd name="connsiteX36" fmla="*/ 142612 w 329399"/>
              <a:gd name="connsiteY36" fmla="*/ 46714 h 603970"/>
              <a:gd name="connsiteX37" fmla="*/ 101092 w 329399"/>
              <a:gd name="connsiteY37" fmla="*/ 46714 h 603970"/>
              <a:gd name="connsiteX38" fmla="*/ 111352 w 329399"/>
              <a:gd name="connsiteY38" fmla="*/ 57115 h 603970"/>
              <a:gd name="connsiteX39" fmla="*/ 111352 w 329399"/>
              <a:gd name="connsiteY39" fmla="*/ 96237 h 603970"/>
              <a:gd name="connsiteX40" fmla="*/ 101092 w 329399"/>
              <a:gd name="connsiteY40" fmla="*/ 106483 h 603970"/>
              <a:gd name="connsiteX41" fmla="*/ 90676 w 329399"/>
              <a:gd name="connsiteY41" fmla="*/ 96237 h 603970"/>
              <a:gd name="connsiteX42" fmla="*/ 90676 w 329399"/>
              <a:gd name="connsiteY42" fmla="*/ 57115 h 603970"/>
              <a:gd name="connsiteX43" fmla="*/ 101092 w 329399"/>
              <a:gd name="connsiteY43" fmla="*/ 46714 h 603970"/>
              <a:gd name="connsiteX44" fmla="*/ 76829 w 329399"/>
              <a:gd name="connsiteY44" fmla="*/ 31052 h 603970"/>
              <a:gd name="connsiteX45" fmla="*/ 71696 w 329399"/>
              <a:gd name="connsiteY45" fmla="*/ 36176 h 603970"/>
              <a:gd name="connsiteX46" fmla="*/ 71696 w 329399"/>
              <a:gd name="connsiteY46" fmla="*/ 119862 h 603970"/>
              <a:gd name="connsiteX47" fmla="*/ 257703 w 329399"/>
              <a:gd name="connsiteY47" fmla="*/ 119862 h 603970"/>
              <a:gd name="connsiteX48" fmla="*/ 257703 w 329399"/>
              <a:gd name="connsiteY48" fmla="*/ 36176 h 603970"/>
              <a:gd name="connsiteX49" fmla="*/ 252570 w 329399"/>
              <a:gd name="connsiteY49" fmla="*/ 31052 h 603970"/>
              <a:gd name="connsiteX50" fmla="*/ 76829 w 329399"/>
              <a:gd name="connsiteY50" fmla="*/ 0 h 603970"/>
              <a:gd name="connsiteX51" fmla="*/ 252570 w 329399"/>
              <a:gd name="connsiteY51" fmla="*/ 0 h 603970"/>
              <a:gd name="connsiteX52" fmla="*/ 288807 w 329399"/>
              <a:gd name="connsiteY52" fmla="*/ 36176 h 603970"/>
              <a:gd name="connsiteX53" fmla="*/ 288807 w 329399"/>
              <a:gd name="connsiteY53" fmla="*/ 119862 h 603970"/>
              <a:gd name="connsiteX54" fmla="*/ 293162 w 329399"/>
              <a:gd name="connsiteY54" fmla="*/ 119862 h 603970"/>
              <a:gd name="connsiteX55" fmla="*/ 329399 w 329399"/>
              <a:gd name="connsiteY55" fmla="*/ 156039 h 603970"/>
              <a:gd name="connsiteX56" fmla="*/ 329399 w 329399"/>
              <a:gd name="connsiteY56" fmla="*/ 347477 h 603970"/>
              <a:gd name="connsiteX57" fmla="*/ 293162 w 329399"/>
              <a:gd name="connsiteY57" fmla="*/ 383653 h 603970"/>
              <a:gd name="connsiteX58" fmla="*/ 284142 w 329399"/>
              <a:gd name="connsiteY58" fmla="*/ 383653 h 603970"/>
              <a:gd name="connsiteX59" fmla="*/ 279009 w 329399"/>
              <a:gd name="connsiteY59" fmla="*/ 388932 h 603970"/>
              <a:gd name="connsiteX60" fmla="*/ 279009 w 329399"/>
              <a:gd name="connsiteY60" fmla="*/ 413463 h 603970"/>
              <a:gd name="connsiteX61" fmla="*/ 242617 w 329399"/>
              <a:gd name="connsiteY61" fmla="*/ 449639 h 603970"/>
              <a:gd name="connsiteX62" fmla="*/ 180252 w 329399"/>
              <a:gd name="connsiteY62" fmla="*/ 449639 h 603970"/>
              <a:gd name="connsiteX63" fmla="*/ 180252 w 329399"/>
              <a:gd name="connsiteY63" fmla="*/ 588444 h 603970"/>
              <a:gd name="connsiteX64" fmla="*/ 164700 w 329399"/>
              <a:gd name="connsiteY64" fmla="*/ 603970 h 603970"/>
              <a:gd name="connsiteX65" fmla="*/ 149147 w 329399"/>
              <a:gd name="connsiteY65" fmla="*/ 588444 h 603970"/>
              <a:gd name="connsiteX66" fmla="*/ 149147 w 329399"/>
              <a:gd name="connsiteY66" fmla="*/ 449639 h 603970"/>
              <a:gd name="connsiteX67" fmla="*/ 86782 w 329399"/>
              <a:gd name="connsiteY67" fmla="*/ 449639 h 603970"/>
              <a:gd name="connsiteX68" fmla="*/ 50545 w 329399"/>
              <a:gd name="connsiteY68" fmla="*/ 413463 h 603970"/>
              <a:gd name="connsiteX69" fmla="*/ 50545 w 329399"/>
              <a:gd name="connsiteY69" fmla="*/ 388932 h 603970"/>
              <a:gd name="connsiteX70" fmla="*/ 45257 w 329399"/>
              <a:gd name="connsiteY70" fmla="*/ 383653 h 603970"/>
              <a:gd name="connsiteX71" fmla="*/ 36237 w 329399"/>
              <a:gd name="connsiteY71" fmla="*/ 383653 h 603970"/>
              <a:gd name="connsiteX72" fmla="*/ 0 w 329399"/>
              <a:gd name="connsiteY72" fmla="*/ 347477 h 603970"/>
              <a:gd name="connsiteX73" fmla="*/ 0 w 329399"/>
              <a:gd name="connsiteY73" fmla="*/ 156039 h 603970"/>
              <a:gd name="connsiteX74" fmla="*/ 36237 w 329399"/>
              <a:gd name="connsiteY74" fmla="*/ 119862 h 603970"/>
              <a:gd name="connsiteX75" fmla="*/ 40592 w 329399"/>
              <a:gd name="connsiteY75" fmla="*/ 119862 h 603970"/>
              <a:gd name="connsiteX76" fmla="*/ 40592 w 329399"/>
              <a:gd name="connsiteY76" fmla="*/ 36176 h 603970"/>
              <a:gd name="connsiteX77" fmla="*/ 76829 w 329399"/>
              <a:gd name="connsiteY77" fmla="*/ 0 h 60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29399" h="603970">
                <a:moveTo>
                  <a:pt x="36237" y="150915"/>
                </a:moveTo>
                <a:cubicBezTo>
                  <a:pt x="33438" y="150915"/>
                  <a:pt x="31105" y="153244"/>
                  <a:pt x="31105" y="156039"/>
                </a:cubicBezTo>
                <a:lnTo>
                  <a:pt x="31105" y="347477"/>
                </a:lnTo>
                <a:cubicBezTo>
                  <a:pt x="31105" y="350272"/>
                  <a:pt x="33438" y="352600"/>
                  <a:pt x="36237" y="352600"/>
                </a:cubicBezTo>
                <a:lnTo>
                  <a:pt x="45257" y="352600"/>
                </a:lnTo>
                <a:cubicBezTo>
                  <a:pt x="65320" y="352600"/>
                  <a:pt x="81650" y="368903"/>
                  <a:pt x="81650" y="388932"/>
                </a:cubicBezTo>
                <a:lnTo>
                  <a:pt x="81650" y="413463"/>
                </a:lnTo>
                <a:cubicBezTo>
                  <a:pt x="81650" y="416258"/>
                  <a:pt x="83983" y="418587"/>
                  <a:pt x="86782" y="418587"/>
                </a:cubicBezTo>
                <a:lnTo>
                  <a:pt x="242617" y="418587"/>
                </a:lnTo>
                <a:cubicBezTo>
                  <a:pt x="245416" y="418587"/>
                  <a:pt x="247905" y="416258"/>
                  <a:pt x="247905" y="413463"/>
                </a:cubicBezTo>
                <a:lnTo>
                  <a:pt x="247905" y="388932"/>
                </a:lnTo>
                <a:cubicBezTo>
                  <a:pt x="247905" y="368903"/>
                  <a:pt x="264079" y="352600"/>
                  <a:pt x="284142" y="352600"/>
                </a:cubicBezTo>
                <a:lnTo>
                  <a:pt x="293162" y="352600"/>
                </a:lnTo>
                <a:cubicBezTo>
                  <a:pt x="295961" y="352600"/>
                  <a:pt x="298294" y="350272"/>
                  <a:pt x="298294" y="347477"/>
                </a:cubicBezTo>
                <a:lnTo>
                  <a:pt x="298294" y="156039"/>
                </a:lnTo>
                <a:cubicBezTo>
                  <a:pt x="298294" y="153244"/>
                  <a:pt x="295961" y="150915"/>
                  <a:pt x="293162" y="150915"/>
                </a:cubicBezTo>
                <a:close/>
                <a:moveTo>
                  <a:pt x="225837" y="46714"/>
                </a:moveTo>
                <a:cubicBezTo>
                  <a:pt x="231589" y="46714"/>
                  <a:pt x="236253" y="51371"/>
                  <a:pt x="236253" y="57115"/>
                </a:cubicBezTo>
                <a:lnTo>
                  <a:pt x="236253" y="96237"/>
                </a:lnTo>
                <a:cubicBezTo>
                  <a:pt x="236253" y="101981"/>
                  <a:pt x="231589" y="106483"/>
                  <a:pt x="225837" y="106483"/>
                </a:cubicBezTo>
                <a:cubicBezTo>
                  <a:pt x="220085" y="106483"/>
                  <a:pt x="215577" y="101981"/>
                  <a:pt x="215577" y="96237"/>
                </a:cubicBezTo>
                <a:lnTo>
                  <a:pt x="215577" y="57115"/>
                </a:lnTo>
                <a:cubicBezTo>
                  <a:pt x="215577" y="51371"/>
                  <a:pt x="220085" y="46714"/>
                  <a:pt x="225837" y="46714"/>
                </a:cubicBezTo>
                <a:close/>
                <a:moveTo>
                  <a:pt x="184289" y="46714"/>
                </a:moveTo>
                <a:cubicBezTo>
                  <a:pt x="189885" y="46714"/>
                  <a:pt x="194549" y="51371"/>
                  <a:pt x="194549" y="57115"/>
                </a:cubicBezTo>
                <a:lnTo>
                  <a:pt x="194549" y="96237"/>
                </a:lnTo>
                <a:cubicBezTo>
                  <a:pt x="194549" y="101981"/>
                  <a:pt x="189885" y="106483"/>
                  <a:pt x="184289" y="106483"/>
                </a:cubicBezTo>
                <a:cubicBezTo>
                  <a:pt x="178537" y="106483"/>
                  <a:pt x="173873" y="101981"/>
                  <a:pt x="173873" y="96237"/>
                </a:cubicBezTo>
                <a:lnTo>
                  <a:pt x="173873" y="57115"/>
                </a:lnTo>
                <a:cubicBezTo>
                  <a:pt x="173873" y="51371"/>
                  <a:pt x="178537" y="46714"/>
                  <a:pt x="184289" y="46714"/>
                </a:cubicBezTo>
                <a:close/>
                <a:moveTo>
                  <a:pt x="142612" y="46714"/>
                </a:moveTo>
                <a:cubicBezTo>
                  <a:pt x="148380" y="46714"/>
                  <a:pt x="153056" y="51371"/>
                  <a:pt x="153056" y="57115"/>
                </a:cubicBezTo>
                <a:lnTo>
                  <a:pt x="153056" y="96237"/>
                </a:lnTo>
                <a:cubicBezTo>
                  <a:pt x="153056" y="101981"/>
                  <a:pt x="148380" y="106483"/>
                  <a:pt x="142612" y="106483"/>
                </a:cubicBezTo>
                <a:cubicBezTo>
                  <a:pt x="136845" y="106483"/>
                  <a:pt x="132169" y="101981"/>
                  <a:pt x="132169" y="96237"/>
                </a:cubicBezTo>
                <a:lnTo>
                  <a:pt x="132169" y="57115"/>
                </a:lnTo>
                <a:cubicBezTo>
                  <a:pt x="132169" y="51371"/>
                  <a:pt x="136845" y="46714"/>
                  <a:pt x="142612" y="46714"/>
                </a:cubicBezTo>
                <a:close/>
                <a:moveTo>
                  <a:pt x="101092" y="46714"/>
                </a:moveTo>
                <a:cubicBezTo>
                  <a:pt x="106688" y="46714"/>
                  <a:pt x="111352" y="51371"/>
                  <a:pt x="111352" y="57115"/>
                </a:cubicBezTo>
                <a:lnTo>
                  <a:pt x="111352" y="96237"/>
                </a:lnTo>
                <a:cubicBezTo>
                  <a:pt x="111352" y="101981"/>
                  <a:pt x="106688" y="106483"/>
                  <a:pt x="101092" y="106483"/>
                </a:cubicBezTo>
                <a:cubicBezTo>
                  <a:pt x="95340" y="106483"/>
                  <a:pt x="90676" y="101981"/>
                  <a:pt x="90676" y="96237"/>
                </a:cubicBezTo>
                <a:lnTo>
                  <a:pt x="90676" y="57115"/>
                </a:lnTo>
                <a:cubicBezTo>
                  <a:pt x="90676" y="51371"/>
                  <a:pt x="95340" y="46714"/>
                  <a:pt x="101092" y="46714"/>
                </a:cubicBezTo>
                <a:close/>
                <a:moveTo>
                  <a:pt x="76829" y="31052"/>
                </a:moveTo>
                <a:cubicBezTo>
                  <a:pt x="74029" y="31052"/>
                  <a:pt x="71696" y="33381"/>
                  <a:pt x="71696" y="36176"/>
                </a:cubicBezTo>
                <a:lnTo>
                  <a:pt x="71696" y="119862"/>
                </a:lnTo>
                <a:lnTo>
                  <a:pt x="257703" y="119862"/>
                </a:lnTo>
                <a:lnTo>
                  <a:pt x="257703" y="36176"/>
                </a:lnTo>
                <a:cubicBezTo>
                  <a:pt x="257703" y="33381"/>
                  <a:pt x="255370" y="31052"/>
                  <a:pt x="252570" y="31052"/>
                </a:cubicBezTo>
                <a:close/>
                <a:moveTo>
                  <a:pt x="76829" y="0"/>
                </a:moveTo>
                <a:lnTo>
                  <a:pt x="252570" y="0"/>
                </a:lnTo>
                <a:cubicBezTo>
                  <a:pt x="272633" y="0"/>
                  <a:pt x="288807" y="16303"/>
                  <a:pt x="288807" y="36176"/>
                </a:cubicBezTo>
                <a:lnTo>
                  <a:pt x="288807" y="119862"/>
                </a:lnTo>
                <a:lnTo>
                  <a:pt x="293162" y="119862"/>
                </a:lnTo>
                <a:cubicBezTo>
                  <a:pt x="313225" y="119862"/>
                  <a:pt x="329399" y="136165"/>
                  <a:pt x="329399" y="156039"/>
                </a:cubicBezTo>
                <a:lnTo>
                  <a:pt x="329399" y="347477"/>
                </a:lnTo>
                <a:cubicBezTo>
                  <a:pt x="329399" y="367506"/>
                  <a:pt x="313225" y="383653"/>
                  <a:pt x="293162" y="383653"/>
                </a:cubicBezTo>
                <a:lnTo>
                  <a:pt x="284142" y="383653"/>
                </a:lnTo>
                <a:cubicBezTo>
                  <a:pt x="281342" y="383653"/>
                  <a:pt x="279009" y="386137"/>
                  <a:pt x="279009" y="388932"/>
                </a:cubicBezTo>
                <a:lnTo>
                  <a:pt x="279009" y="413463"/>
                </a:lnTo>
                <a:cubicBezTo>
                  <a:pt x="279009" y="433337"/>
                  <a:pt x="262679" y="449639"/>
                  <a:pt x="242617" y="449639"/>
                </a:cubicBezTo>
                <a:lnTo>
                  <a:pt x="180252" y="449639"/>
                </a:lnTo>
                <a:lnTo>
                  <a:pt x="180252" y="588444"/>
                </a:lnTo>
                <a:cubicBezTo>
                  <a:pt x="180252" y="597138"/>
                  <a:pt x="173253" y="603970"/>
                  <a:pt x="164700" y="603970"/>
                </a:cubicBezTo>
                <a:cubicBezTo>
                  <a:pt x="156146" y="603970"/>
                  <a:pt x="149147" y="597138"/>
                  <a:pt x="149147" y="588444"/>
                </a:cubicBezTo>
                <a:lnTo>
                  <a:pt x="149147" y="449639"/>
                </a:lnTo>
                <a:lnTo>
                  <a:pt x="86782" y="449639"/>
                </a:lnTo>
                <a:cubicBezTo>
                  <a:pt x="66720" y="449639"/>
                  <a:pt x="50545" y="433337"/>
                  <a:pt x="50545" y="413463"/>
                </a:cubicBezTo>
                <a:lnTo>
                  <a:pt x="50545" y="388932"/>
                </a:lnTo>
                <a:cubicBezTo>
                  <a:pt x="50545" y="386137"/>
                  <a:pt x="48212" y="383653"/>
                  <a:pt x="45257" y="383653"/>
                </a:cubicBezTo>
                <a:lnTo>
                  <a:pt x="36237" y="383653"/>
                </a:lnTo>
                <a:cubicBezTo>
                  <a:pt x="16330" y="383653"/>
                  <a:pt x="0" y="367506"/>
                  <a:pt x="0" y="347477"/>
                </a:cubicBezTo>
                <a:lnTo>
                  <a:pt x="0" y="156039"/>
                </a:lnTo>
                <a:cubicBezTo>
                  <a:pt x="0" y="136165"/>
                  <a:pt x="16330" y="119862"/>
                  <a:pt x="36237" y="119862"/>
                </a:cubicBezTo>
                <a:lnTo>
                  <a:pt x="40592" y="119862"/>
                </a:lnTo>
                <a:lnTo>
                  <a:pt x="40592" y="36176"/>
                </a:lnTo>
                <a:cubicBezTo>
                  <a:pt x="40592" y="16303"/>
                  <a:pt x="56922" y="0"/>
                  <a:pt x="76829" y="0"/>
                </a:cubicBezTo>
                <a:close/>
              </a:path>
            </a:pathLst>
          </a:cu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04" tIns="45702" rIns="91404" bIns="45702" numCol="1" spcCol="0" rtlCol="0" fromWordArt="0" anchor="ctr" anchorCtr="0" forceAA="0" compatLnSpc="1">
            <a:prstTxWarp prst="textNoShape">
              <a:avLst/>
            </a:prstTxWarp>
            <a:normAutofit/>
          </a:bodyPr>
          <a:lstStyle>
            <a:defPPr>
              <a:defRPr lang="en-US"/>
            </a:defPPr>
            <a:lvl1pPr marL="0" algn="l" defTabSz="914478" rtl="0" eaLnBrk="1" latinLnBrk="0" hangingPunct="1">
              <a:defRPr sz="1800" kern="1200">
                <a:solidFill>
                  <a:schemeClr val="lt1"/>
                </a:solidFill>
                <a:latin typeface="+mn-lt"/>
                <a:ea typeface="+mn-ea"/>
                <a:cs typeface="+mn-cs"/>
              </a:defRPr>
            </a:lvl1pPr>
            <a:lvl2pPr marL="457240" algn="l" defTabSz="914478" rtl="0" eaLnBrk="1" latinLnBrk="0" hangingPunct="1">
              <a:defRPr sz="1800" kern="1200">
                <a:solidFill>
                  <a:schemeClr val="lt1"/>
                </a:solidFill>
                <a:latin typeface="+mn-lt"/>
                <a:ea typeface="+mn-ea"/>
                <a:cs typeface="+mn-cs"/>
              </a:defRPr>
            </a:lvl2pPr>
            <a:lvl3pPr marL="914478" algn="l" defTabSz="914478" rtl="0" eaLnBrk="1" latinLnBrk="0" hangingPunct="1">
              <a:defRPr sz="1800" kern="1200">
                <a:solidFill>
                  <a:schemeClr val="lt1"/>
                </a:solidFill>
                <a:latin typeface="+mn-lt"/>
                <a:ea typeface="+mn-ea"/>
                <a:cs typeface="+mn-cs"/>
              </a:defRPr>
            </a:lvl3pPr>
            <a:lvl4pPr marL="1371718" algn="l" defTabSz="914478" rtl="0" eaLnBrk="1" latinLnBrk="0" hangingPunct="1">
              <a:defRPr sz="1800" kern="1200">
                <a:solidFill>
                  <a:schemeClr val="lt1"/>
                </a:solidFill>
                <a:latin typeface="+mn-lt"/>
                <a:ea typeface="+mn-ea"/>
                <a:cs typeface="+mn-cs"/>
              </a:defRPr>
            </a:lvl4pPr>
            <a:lvl5pPr marL="1828957" algn="l" defTabSz="914478" rtl="0" eaLnBrk="1" latinLnBrk="0" hangingPunct="1">
              <a:defRPr sz="1800" kern="1200">
                <a:solidFill>
                  <a:schemeClr val="lt1"/>
                </a:solidFill>
                <a:latin typeface="+mn-lt"/>
                <a:ea typeface="+mn-ea"/>
                <a:cs typeface="+mn-cs"/>
              </a:defRPr>
            </a:lvl5pPr>
            <a:lvl6pPr marL="2286196" algn="l" defTabSz="914478" rtl="0" eaLnBrk="1" latinLnBrk="0" hangingPunct="1">
              <a:defRPr sz="1800" kern="1200">
                <a:solidFill>
                  <a:schemeClr val="lt1"/>
                </a:solidFill>
                <a:latin typeface="+mn-lt"/>
                <a:ea typeface="+mn-ea"/>
                <a:cs typeface="+mn-cs"/>
              </a:defRPr>
            </a:lvl6pPr>
            <a:lvl7pPr marL="2743435" algn="l" defTabSz="914478" rtl="0" eaLnBrk="1" latinLnBrk="0" hangingPunct="1">
              <a:defRPr sz="1800" kern="1200">
                <a:solidFill>
                  <a:schemeClr val="lt1"/>
                </a:solidFill>
                <a:latin typeface="+mn-lt"/>
                <a:ea typeface="+mn-ea"/>
                <a:cs typeface="+mn-cs"/>
              </a:defRPr>
            </a:lvl7pPr>
            <a:lvl8pPr marL="3200675" algn="l" defTabSz="914478" rtl="0" eaLnBrk="1" latinLnBrk="0" hangingPunct="1">
              <a:defRPr sz="1800" kern="1200">
                <a:solidFill>
                  <a:schemeClr val="lt1"/>
                </a:solidFill>
                <a:latin typeface="+mn-lt"/>
                <a:ea typeface="+mn-ea"/>
                <a:cs typeface="+mn-cs"/>
              </a:defRPr>
            </a:lvl8pPr>
            <a:lvl9pPr marL="3657913" algn="l" defTabSz="914478" rtl="0" eaLnBrk="1" latinLnBrk="0" hangingPunct="1">
              <a:defRPr sz="1800" kern="1200">
                <a:solidFill>
                  <a:schemeClr val="lt1"/>
                </a:solidFill>
                <a:latin typeface="+mn-lt"/>
                <a:ea typeface="+mn-ea"/>
                <a:cs typeface="+mn-cs"/>
              </a:defRPr>
            </a:lvl9pPr>
          </a:lstStyle>
          <a:p>
            <a:pPr algn="ctr" defTabSz="913988"/>
            <a:endParaRPr lang="zh-CN" altLang="en-US" sz="1999" b="1">
              <a:solidFill>
                <a:srgbClr val="FFFFFF"/>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7" name="矩形 6"/>
          <p:cNvSpPr/>
          <p:nvPr/>
        </p:nvSpPr>
        <p:spPr>
          <a:xfrm>
            <a:off x="9021960" y="1873017"/>
            <a:ext cx="3111651" cy="604107"/>
          </a:xfrm>
          <a:prstGeom prst="rect">
            <a:avLst/>
          </a:prstGeom>
        </p:spPr>
        <p:txBody>
          <a:bodyPr wrap="square">
            <a:spAutoFit/>
          </a:bodyPr>
          <a:lstStyle/>
          <a:p>
            <a:pPr defTabSz="914400"/>
            <a:r>
              <a:rPr lang="zh-CN" altLang="en-US" sz="1120" b="1" dirty="0">
                <a:solidFill>
                  <a:srgbClr val="1D1D1A"/>
                </a:solidFill>
                <a:latin typeface="Calibri" panose="020F0502020204030204" pitchFamily="34" charset="0"/>
                <a:ea typeface="微软雅黑" panose="020B0503020204020204" pitchFamily="34" charset="-122"/>
                <a:cs typeface="Calibri" panose="020F0502020204030204" pitchFamily="34" charset="0"/>
              </a:rPr>
              <a:t>Unified entry, simplifying complexity, and supporting multiple scenarios with a single engine</a:t>
            </a:r>
            <a:endParaRPr lang="en-US" altLang="zh-CN" sz="1400" b="1"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8" name="Picture 50" descr="âdata analysis transparent iconâçå¾çæç´¢ç»æ"/>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0077836" y="2562986"/>
            <a:ext cx="382743" cy="382743"/>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8750954" y="3766273"/>
            <a:ext cx="3382657" cy="264688"/>
          </a:xfrm>
          <a:prstGeom prst="rect">
            <a:avLst/>
          </a:prstGeom>
        </p:spPr>
        <p:txBody>
          <a:bodyPr wrap="none">
            <a:spAutoFit/>
          </a:bodyPr>
          <a:lstStyle/>
          <a:p>
            <a:pPr defTabSz="914400"/>
            <a:r>
              <a:rPr lang="zh-CN" altLang="en-US" sz="1120" b="1" dirty="0">
                <a:solidFill>
                  <a:srgbClr val="1D1D1A"/>
                </a:solidFill>
                <a:latin typeface="Calibri" panose="020F0502020204030204" pitchFamily="34" charset="0"/>
                <a:ea typeface="微软雅黑" panose="020B0503020204020204" pitchFamily="34" charset="-122"/>
                <a:cs typeface="Calibri" panose="020F0502020204030204" pitchFamily="34" charset="0"/>
              </a:rPr>
              <a:t>Cross-source association analysis, zero data migration</a:t>
            </a:r>
            <a:endParaRPr lang="en-US" altLang="zh-CN" sz="1400" b="1"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grpSp>
        <p:nvGrpSpPr>
          <p:cNvPr id="10" name="组合 9"/>
          <p:cNvGrpSpPr/>
          <p:nvPr/>
        </p:nvGrpSpPr>
        <p:grpSpPr>
          <a:xfrm>
            <a:off x="10056691" y="3391132"/>
            <a:ext cx="425032" cy="366975"/>
            <a:chOff x="9887502" y="3688694"/>
            <a:chExt cx="516674" cy="366975"/>
          </a:xfrm>
        </p:grpSpPr>
        <p:pic>
          <p:nvPicPr>
            <p:cNvPr id="11" name="Picture 8" descr="âdatabase transparent iconâçå¾çæç´¢ç»æ"/>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887502" y="3688694"/>
              <a:ext cx="305756" cy="3057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âdatabase transparent iconâçå¾çæç´¢ç»æ"/>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0098420" y="3749913"/>
              <a:ext cx="305756" cy="305756"/>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44" descr="âdata transparent iconâçå¾çæç´¢ç»æ"/>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0092099" y="4238942"/>
            <a:ext cx="354216" cy="3542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9" descr="\\Bchief-sever180\共享\华为\2016\6月\D-201606417-金融营销材料设计-刘泉\文件\link\组 26.png"/>
          <p:cNvPicPr>
            <a:picLocks noChangeAspect="1" noChangeArrowheads="1"/>
          </p:cNvPicPr>
          <p:nvPr/>
        </p:nvPicPr>
        <p:blipFill>
          <a:blip r:embed="rId5">
            <a:duotone>
              <a:srgbClr val="DDDDDD">
                <a:shade val="45000"/>
                <a:satMod val="135000"/>
              </a:srgbClr>
              <a:prstClr val="white"/>
            </a:duotone>
          </a:blip>
          <a:stretch>
            <a:fillRect/>
          </a:stretch>
        </p:blipFill>
        <p:spPr bwMode="auto">
          <a:xfrm>
            <a:off x="1585993" y="1488994"/>
            <a:ext cx="6076552" cy="801999"/>
          </a:xfrm>
          <a:prstGeom prst="rect">
            <a:avLst/>
          </a:prstGeom>
          <a:noFill/>
          <a:ln>
            <a:noFill/>
          </a:ln>
        </p:spPr>
      </p:pic>
      <p:sp>
        <p:nvSpPr>
          <p:cNvPr id="15" name="圆角矩形 14"/>
          <p:cNvSpPr/>
          <p:nvPr/>
        </p:nvSpPr>
        <p:spPr>
          <a:xfrm>
            <a:off x="739656" y="1464693"/>
            <a:ext cx="7746999" cy="421030"/>
          </a:xfrm>
          <a:prstGeom prst="roundRect">
            <a:avLst>
              <a:gd name="adj" fmla="val 0"/>
            </a:avLst>
          </a:prstGeom>
          <a:solidFill>
            <a:srgbClr val="FFFFFF">
              <a:lumMod val="95000"/>
            </a:srgbClr>
          </a:solidFill>
          <a:ln w="6350" cap="flat" cmpd="sng" algn="ctr">
            <a:gradFill>
              <a:gsLst>
                <a:gs pos="25000">
                  <a:srgbClr val="FFFFFF">
                    <a:alpha val="0"/>
                  </a:srgbClr>
                </a:gs>
                <a:gs pos="49000">
                  <a:srgbClr val="FFFFFF">
                    <a:lumMod val="95000"/>
                  </a:srgbClr>
                </a:gs>
                <a:gs pos="100000">
                  <a:srgbClr val="FFFFFF">
                    <a:lumMod val="85000"/>
                  </a:srgbClr>
                </a:gs>
              </a:gsLst>
              <a:lin ang="10800000" scaled="0"/>
            </a:grad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altLang="zh-CN" sz="800" b="0" i="0" u="none" strike="noStrike" kern="0" cap="none" spc="0" normalizeH="0" baseline="0" noProof="0" dirty="0" smtClean="0">
              <a:ln>
                <a:noFill/>
              </a:ln>
              <a:solidFill>
                <a:srgbClr val="666666"/>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pic>
        <p:nvPicPr>
          <p:cNvPr id="16" name="Picture 19" descr="\\Bchief-sever180\共享\华为\2016\6月\D-201606417-金融营销材料设计-刘泉\文件\link\组 26.png"/>
          <p:cNvPicPr>
            <a:picLocks noChangeAspect="1" noChangeArrowheads="1"/>
          </p:cNvPicPr>
          <p:nvPr/>
        </p:nvPicPr>
        <p:blipFill>
          <a:blip r:embed="rId5">
            <a:duotone>
              <a:srgbClr val="DDDDDD">
                <a:shade val="45000"/>
                <a:satMod val="135000"/>
              </a:srgbClr>
              <a:prstClr val="white"/>
            </a:duotone>
          </a:blip>
          <a:stretch>
            <a:fillRect/>
          </a:stretch>
        </p:blipFill>
        <p:spPr bwMode="auto">
          <a:xfrm rot="10800000">
            <a:off x="1686838" y="2366392"/>
            <a:ext cx="6076552" cy="540016"/>
          </a:xfrm>
          <a:prstGeom prst="rect">
            <a:avLst/>
          </a:prstGeom>
          <a:noFill/>
          <a:ln>
            <a:noFill/>
          </a:ln>
        </p:spPr>
      </p:pic>
      <p:grpSp>
        <p:nvGrpSpPr>
          <p:cNvPr id="17" name="组合 16"/>
          <p:cNvGrpSpPr/>
          <p:nvPr/>
        </p:nvGrpSpPr>
        <p:grpSpPr>
          <a:xfrm flipV="1">
            <a:off x="700059" y="2925890"/>
            <a:ext cx="7748075" cy="1264801"/>
            <a:chOff x="8697842" y="3710251"/>
            <a:chExt cx="3265897" cy="400063"/>
          </a:xfrm>
        </p:grpSpPr>
        <p:sp>
          <p:nvSpPr>
            <p:cNvPr id="18" name="Rectangle 17"/>
            <p:cNvSpPr>
              <a:spLocks noChangeArrowheads="1"/>
            </p:cNvSpPr>
            <p:nvPr/>
          </p:nvSpPr>
          <p:spPr bwMode="auto">
            <a:xfrm>
              <a:off x="8697842" y="3710251"/>
              <a:ext cx="3265897" cy="356686"/>
            </a:xfrm>
            <a:prstGeom prst="rect">
              <a:avLst/>
            </a:prstGeom>
            <a:solidFill>
              <a:srgbClr val="FFFFFF">
                <a:lumMod val="95000"/>
              </a:srgbClr>
            </a:solidFill>
            <a:ln w="6350" cap="flat" cmpd="sng" algn="ctr">
              <a:gradFill>
                <a:gsLst>
                  <a:gs pos="25000">
                    <a:srgbClr val="FFFFFF">
                      <a:alpha val="0"/>
                    </a:srgbClr>
                  </a:gs>
                  <a:gs pos="49000">
                    <a:srgbClr val="FFFFFF">
                      <a:lumMod val="95000"/>
                    </a:srgbClr>
                  </a:gs>
                  <a:gs pos="100000">
                    <a:srgbClr val="FFFFFF">
                      <a:lumMod val="85000"/>
                    </a:srgbClr>
                  </a:gs>
                </a:gsLst>
                <a:lin ang="10800000" scaled="0"/>
              </a:gradFill>
              <a:prstDash val="solid"/>
              <a:miter lim="800000"/>
            </a:ln>
            <a:effectLst/>
            <a:ex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zh-CN" altLang="en-US" sz="800" b="0" i="0" u="none" strike="noStrike" kern="0" cap="none" spc="0" normalizeH="0" baseline="0" noProof="0" dirty="0" smtClean="0">
                <a:ln>
                  <a:noFill/>
                </a:ln>
                <a:solidFill>
                  <a:srgbClr val="666666"/>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19" name="Freeform 18"/>
            <p:cNvSpPr/>
            <p:nvPr/>
          </p:nvSpPr>
          <p:spPr bwMode="auto">
            <a:xfrm>
              <a:off x="8697842" y="4066934"/>
              <a:ext cx="343515" cy="43378"/>
            </a:xfrm>
            <a:custGeom>
              <a:avLst/>
              <a:gdLst>
                <a:gd name="T0" fmla="*/ 0 w 213"/>
                <a:gd name="T1" fmla="*/ 0 h 234"/>
                <a:gd name="T2" fmla="*/ 213 w 213"/>
                <a:gd name="T3" fmla="*/ 0 h 234"/>
                <a:gd name="T4" fmla="*/ 213 w 213"/>
                <a:gd name="T5" fmla="*/ 234 h 234"/>
                <a:gd name="T6" fmla="*/ 0 w 213"/>
                <a:gd name="T7" fmla="*/ 0 h 234"/>
              </a:gdLst>
              <a:ahLst/>
              <a:cxnLst>
                <a:cxn ang="0">
                  <a:pos x="T0" y="T1"/>
                </a:cxn>
                <a:cxn ang="0">
                  <a:pos x="T2" y="T3"/>
                </a:cxn>
                <a:cxn ang="0">
                  <a:pos x="T4" y="T5"/>
                </a:cxn>
                <a:cxn ang="0">
                  <a:pos x="T6" y="T7"/>
                </a:cxn>
              </a:cxnLst>
              <a:rect l="0" t="0" r="r" b="b"/>
              <a:pathLst>
                <a:path w="213" h="234">
                  <a:moveTo>
                    <a:pt x="0" y="0"/>
                  </a:moveTo>
                  <a:lnTo>
                    <a:pt x="213" y="0"/>
                  </a:lnTo>
                  <a:lnTo>
                    <a:pt x="213" y="234"/>
                  </a:lnTo>
                  <a:lnTo>
                    <a:pt x="0" y="0"/>
                  </a:lnTo>
                  <a:close/>
                </a:path>
              </a:pathLst>
            </a:custGeom>
            <a:gradFill flip="none" rotWithShape="1">
              <a:gsLst>
                <a:gs pos="0">
                  <a:srgbClr val="FFFFFF">
                    <a:alpha val="0"/>
                  </a:srgbClr>
                </a:gs>
                <a:gs pos="100000">
                  <a:srgbClr val="FFFFFF">
                    <a:lumMod val="95000"/>
                  </a:srgbClr>
                </a:gs>
              </a:gsLst>
              <a:lin ang="10800000" scaled="0"/>
            </a:gradFill>
            <a:ln w="6350" cap="flat" cmpd="sng" algn="ctr">
              <a:gradFill>
                <a:gsLst>
                  <a:gs pos="25000">
                    <a:srgbClr val="FFFFFF">
                      <a:alpha val="0"/>
                    </a:srgbClr>
                  </a:gs>
                  <a:gs pos="49000">
                    <a:srgbClr val="FFFFFF">
                      <a:lumMod val="95000"/>
                    </a:srgbClr>
                  </a:gs>
                  <a:gs pos="100000">
                    <a:srgbClr val="FFFFFF">
                      <a:lumMod val="75000"/>
                    </a:srgbClr>
                  </a:gs>
                </a:gsLst>
                <a:lin ang="10800000" scaled="0"/>
              </a:grad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zh-CN" altLang="en-US" sz="800" b="0" i="0" u="none" strike="noStrike" kern="0" cap="none" spc="0" normalizeH="0" baseline="0" noProof="0" dirty="0" smtClean="0">
                <a:ln>
                  <a:noFill/>
                </a:ln>
                <a:solidFill>
                  <a:srgbClr val="666666"/>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20" name="Freeform 18"/>
            <p:cNvSpPr/>
            <p:nvPr/>
          </p:nvSpPr>
          <p:spPr bwMode="auto">
            <a:xfrm flipH="1">
              <a:off x="11620224" y="4066936"/>
              <a:ext cx="343515" cy="43378"/>
            </a:xfrm>
            <a:custGeom>
              <a:avLst/>
              <a:gdLst>
                <a:gd name="T0" fmla="*/ 0 w 213"/>
                <a:gd name="T1" fmla="*/ 0 h 234"/>
                <a:gd name="T2" fmla="*/ 213 w 213"/>
                <a:gd name="T3" fmla="*/ 0 h 234"/>
                <a:gd name="T4" fmla="*/ 213 w 213"/>
                <a:gd name="T5" fmla="*/ 234 h 234"/>
                <a:gd name="T6" fmla="*/ 0 w 213"/>
                <a:gd name="T7" fmla="*/ 0 h 234"/>
              </a:gdLst>
              <a:ahLst/>
              <a:cxnLst>
                <a:cxn ang="0">
                  <a:pos x="T0" y="T1"/>
                </a:cxn>
                <a:cxn ang="0">
                  <a:pos x="T2" y="T3"/>
                </a:cxn>
                <a:cxn ang="0">
                  <a:pos x="T4" y="T5"/>
                </a:cxn>
                <a:cxn ang="0">
                  <a:pos x="T6" y="T7"/>
                </a:cxn>
              </a:cxnLst>
              <a:rect l="0" t="0" r="r" b="b"/>
              <a:pathLst>
                <a:path w="213" h="234">
                  <a:moveTo>
                    <a:pt x="0" y="0"/>
                  </a:moveTo>
                  <a:lnTo>
                    <a:pt x="213" y="0"/>
                  </a:lnTo>
                  <a:lnTo>
                    <a:pt x="213" y="234"/>
                  </a:lnTo>
                  <a:lnTo>
                    <a:pt x="0" y="0"/>
                  </a:lnTo>
                  <a:close/>
                </a:path>
              </a:pathLst>
            </a:custGeom>
            <a:gradFill flip="none" rotWithShape="1">
              <a:gsLst>
                <a:gs pos="0">
                  <a:srgbClr val="FFFFFF">
                    <a:alpha val="0"/>
                  </a:srgbClr>
                </a:gs>
                <a:gs pos="100000">
                  <a:srgbClr val="FFFFFF">
                    <a:lumMod val="95000"/>
                  </a:srgbClr>
                </a:gs>
              </a:gsLst>
              <a:lin ang="10800000" scaled="0"/>
            </a:gradFill>
            <a:ln w="6350" cap="flat" cmpd="sng" algn="ctr">
              <a:gradFill>
                <a:gsLst>
                  <a:gs pos="25000">
                    <a:srgbClr val="FFFFFF">
                      <a:alpha val="0"/>
                    </a:srgbClr>
                  </a:gs>
                  <a:gs pos="49000">
                    <a:srgbClr val="FFFFFF">
                      <a:lumMod val="95000"/>
                    </a:srgbClr>
                  </a:gs>
                  <a:gs pos="100000">
                    <a:srgbClr val="FFFFFF">
                      <a:lumMod val="75000"/>
                    </a:srgbClr>
                  </a:gs>
                </a:gsLst>
                <a:lin ang="10800000" scaled="0"/>
              </a:grad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zh-CN" altLang="en-US" sz="800" b="0" i="0" u="none" strike="noStrike" kern="0" cap="none" spc="0" normalizeH="0" baseline="0" noProof="0" dirty="0" smtClean="0">
                <a:ln>
                  <a:noFill/>
                </a:ln>
                <a:solidFill>
                  <a:srgbClr val="666666"/>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21" name="组合 20"/>
          <p:cNvGrpSpPr/>
          <p:nvPr/>
        </p:nvGrpSpPr>
        <p:grpSpPr>
          <a:xfrm>
            <a:off x="739656" y="4807910"/>
            <a:ext cx="7746999" cy="1369010"/>
            <a:chOff x="842565" y="578076"/>
            <a:chExt cx="4158059" cy="3344944"/>
          </a:xfrm>
        </p:grpSpPr>
        <p:sp>
          <p:nvSpPr>
            <p:cNvPr id="22" name="矩形 21"/>
            <p:cNvSpPr/>
            <p:nvPr/>
          </p:nvSpPr>
          <p:spPr>
            <a:xfrm>
              <a:off x="842565" y="1162445"/>
              <a:ext cx="4158059" cy="2760575"/>
            </a:xfrm>
            <a:prstGeom prst="rect">
              <a:avLst/>
            </a:prstGeom>
            <a:gradFill>
              <a:gsLst>
                <a:gs pos="100000">
                  <a:srgbClr val="7F7F7F">
                    <a:alpha val="15000"/>
                  </a:srgbClr>
                </a:gs>
                <a:gs pos="0">
                  <a:srgbClr val="7F7F7F">
                    <a:alpha val="0"/>
                  </a:srgbClr>
                </a:gs>
              </a:gsLst>
              <a:lin ang="16200000" scaled="0"/>
            </a:gradFill>
            <a:ln w="3175">
              <a:gradFill>
                <a:gsLst>
                  <a:gs pos="0">
                    <a:srgbClr val="666666">
                      <a:lumMod val="60000"/>
                      <a:lumOff val="40000"/>
                    </a:srgbClr>
                  </a:gs>
                  <a:gs pos="100000">
                    <a:srgbClr val="666666">
                      <a:lumMod val="20000"/>
                      <a:lumOff val="80000"/>
                      <a:alpha val="0"/>
                    </a:srgbClr>
                  </a:gs>
                </a:gsLst>
                <a:lin ang="5400000" scaled="0"/>
              </a:gradFill>
            </a:ln>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latin typeface="Calibri" panose="020F0502020204030204" pitchFamily="34" charset="0"/>
                <a:ea typeface="等线" panose="02010600030101010101" pitchFamily="2" charset="-122"/>
                <a:cs typeface="Calibri" panose="020F0502020204030204" pitchFamily="34" charset="0"/>
              </a:endParaRPr>
            </a:p>
          </p:txBody>
        </p:sp>
        <p:sp>
          <p:nvSpPr>
            <p:cNvPr id="23" name="梯形 22"/>
            <p:cNvSpPr/>
            <p:nvPr/>
          </p:nvSpPr>
          <p:spPr bwMode="auto">
            <a:xfrm>
              <a:off x="842565" y="578076"/>
              <a:ext cx="4158059" cy="584372"/>
            </a:xfrm>
            <a:prstGeom prst="trapezoid">
              <a:avLst>
                <a:gd name="adj" fmla="val 409342"/>
              </a:avLst>
            </a:prstGeom>
            <a:gradFill flip="none" rotWithShape="1">
              <a:gsLst>
                <a:gs pos="0">
                  <a:srgbClr val="DBDBDB"/>
                </a:gs>
                <a:gs pos="100000">
                  <a:srgbClr val="0086AA">
                    <a:alpha val="0"/>
                  </a:srgbClr>
                </a:gs>
              </a:gsLst>
              <a:lin ang="16200000" scaled="1"/>
            </a:gradFill>
            <a:ln w="3175" cap="flat" cmpd="sng" algn="ctr">
              <a:noFill/>
              <a:prstDash val="solid"/>
              <a:miter lim="800000"/>
            </a:ln>
            <a:effectLst/>
          </p:spPr>
          <p:txBody>
            <a:bodyPr rtlCol="0" anchor="ctr"/>
            <a:lstStyle/>
            <a:p>
              <a:pPr algn="ctr">
                <a:defRPr/>
              </a:pPr>
              <a:endParaRPr lang="en-US" sz="2800" kern="0" dirty="0">
                <a:solidFill>
                  <a:srgbClr val="FFC000"/>
                </a:solidFill>
                <a:latin typeface="Calibri" panose="020F0502020204030204" pitchFamily="34" charset="0"/>
                <a:ea typeface="微软雅黑" panose="020B0503020204020204" pitchFamily="34" charset="-122"/>
                <a:cs typeface="Calibri" panose="020F0502020204030204" pitchFamily="34" charset="0"/>
              </a:endParaRPr>
            </a:p>
          </p:txBody>
        </p:sp>
      </p:grpSp>
      <p:sp>
        <p:nvSpPr>
          <p:cNvPr id="24" name="圆角矩形 23"/>
          <p:cNvSpPr/>
          <p:nvPr/>
        </p:nvSpPr>
        <p:spPr>
          <a:xfrm>
            <a:off x="869049" y="5178700"/>
            <a:ext cx="7446156" cy="876300"/>
          </a:xfrm>
          <a:prstGeom prst="roundRect">
            <a:avLst>
              <a:gd name="adj" fmla="val 11709"/>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endParaRPr lang="en-US" altLang="zh-CN" sz="1400" b="1" kern="0" dirty="0">
              <a:solidFill>
                <a:srgbClr val="666666"/>
              </a:solidFill>
              <a:latin typeface="Calibri" panose="020F0502020204030204" pitchFamily="34" charset="0"/>
              <a:ea typeface="微软雅黑" panose="020B0503020204020204" pitchFamily="34" charset="-122"/>
              <a:cs typeface="Calibri" panose="020F0502020204030204" pitchFamily="34" charset="0"/>
            </a:endParaRPr>
          </a:p>
        </p:txBody>
      </p:sp>
      <p:pic>
        <p:nvPicPr>
          <p:cNvPr id="25" name="Picture 19" descr="\\Bchief-sever180\共享\华为\2016\6月\D-201606417-金融营销材料设计-刘泉\文件\link\组 26.png"/>
          <p:cNvPicPr>
            <a:picLocks noChangeAspect="1" noChangeArrowheads="1"/>
          </p:cNvPicPr>
          <p:nvPr/>
        </p:nvPicPr>
        <p:blipFill>
          <a:blip r:embed="rId5">
            <a:duotone>
              <a:srgbClr val="DDDDDD">
                <a:shade val="45000"/>
                <a:satMod val="135000"/>
              </a:srgbClr>
              <a:prstClr val="white"/>
            </a:duotone>
          </a:blip>
          <a:stretch>
            <a:fillRect/>
          </a:stretch>
        </p:blipFill>
        <p:spPr bwMode="auto">
          <a:xfrm rot="10800000">
            <a:off x="1024584" y="4124288"/>
            <a:ext cx="7198421" cy="901391"/>
          </a:xfrm>
          <a:prstGeom prst="rect">
            <a:avLst/>
          </a:prstGeom>
          <a:noFill/>
          <a:ln>
            <a:noFill/>
          </a:ln>
        </p:spPr>
      </p:pic>
      <p:pic>
        <p:nvPicPr>
          <p:cNvPr id="26" name="Picture 6" descr="Image result for hadoop hive icon"/>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867698" y="5733140"/>
            <a:ext cx="397413" cy="29541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Image result for hbase logo"/>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855033" y="5785516"/>
            <a:ext cx="638044" cy="1908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parquet file icon"/>
          <p:cNvPicPr>
            <a:picLocks noChangeAspect="1" noChangeArrowheads="1"/>
          </p:cNvPicPr>
          <p:nvPr/>
        </p:nvPicPr>
        <p:blipFill>
          <a:blip r:embed="rId8">
            <a:duotone>
              <a:srgbClr val="EEECE1">
                <a:shade val="45000"/>
                <a:satMod val="135000"/>
              </a:srgbClr>
              <a:prstClr val="white"/>
            </a:duotone>
            <a:extLst>
              <a:ext uri="{28A0092B-C50C-407E-A947-70E740481C1C}">
                <a14:useLocalDpi xmlns:a14="http://schemas.microsoft.com/office/drawing/2010/main" val="0"/>
              </a:ext>
            </a:extLst>
          </a:blip>
          <a:stretch>
            <a:fillRect/>
          </a:stretch>
        </p:blipFill>
        <p:spPr bwMode="auto">
          <a:xfrm>
            <a:off x="7722041" y="5341401"/>
            <a:ext cx="334978" cy="27507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Image result for orc file logo"/>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7044116" y="5780448"/>
            <a:ext cx="780493" cy="225096"/>
          </a:xfrm>
          <a:prstGeom prst="rect">
            <a:avLst/>
          </a:prstGeom>
          <a:noFill/>
          <a:extLst>
            <a:ext uri="{909E8E84-426E-40DD-AFC4-6F175D3DCCD1}">
              <a14:hiddenFill xmlns:a14="http://schemas.microsoft.com/office/drawing/2010/main">
                <a:solidFill>
                  <a:srgbClr val="FFFFFF"/>
                </a:solidFill>
              </a14:hiddenFill>
            </a:ext>
          </a:extLst>
        </p:spPr>
      </p:pic>
      <p:pic>
        <p:nvPicPr>
          <p:cNvPr id="30" name="图片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96206" y="5375250"/>
            <a:ext cx="684546" cy="197766"/>
          </a:xfrm>
          <a:prstGeom prst="rect">
            <a:avLst/>
          </a:prstGeom>
        </p:spPr>
      </p:pic>
      <p:pic>
        <p:nvPicPr>
          <p:cNvPr id="31" name="Picture 2" descr="What Is Kafka? Everything You Need to Know - DZone Big Data"/>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3473249" y="5766027"/>
            <a:ext cx="654809" cy="199958"/>
          </a:xfrm>
          <a:prstGeom prst="rect">
            <a:avLst/>
          </a:prstGeom>
          <a:noFill/>
          <a:extLst>
            <a:ext uri="{909E8E84-426E-40DD-AFC4-6F175D3DCCD1}">
              <a14:hiddenFill xmlns:a14="http://schemas.microsoft.com/office/drawing/2010/main">
                <a:solidFill>
                  <a:srgbClr val="FFFFFF"/>
                </a:solidFill>
              </a14:hiddenFill>
            </a:ext>
          </a:extLst>
        </p:spPr>
      </p:pic>
      <p:pic>
        <p:nvPicPr>
          <p:cNvPr id="32" name="图片 31"/>
          <p:cNvPicPr>
            <a:picLocks noChangeAspect="1"/>
          </p:cNvPicPr>
          <p:nvPr/>
        </p:nvPicPr>
        <p:blipFill>
          <a:blip r:embed="rId12"/>
          <a:stretch>
            <a:fillRect/>
          </a:stretch>
        </p:blipFill>
        <p:spPr>
          <a:xfrm>
            <a:off x="2154698" y="5371191"/>
            <a:ext cx="700177" cy="211564"/>
          </a:xfrm>
          <a:prstGeom prst="rect">
            <a:avLst/>
          </a:prstGeom>
        </p:spPr>
      </p:pic>
      <p:pic>
        <p:nvPicPr>
          <p:cNvPr id="33" name="图片 32"/>
          <p:cNvPicPr>
            <a:picLocks noChangeAspect="1"/>
          </p:cNvPicPr>
          <p:nvPr/>
        </p:nvPicPr>
        <p:blipFill>
          <a:blip r:embed="rId13"/>
          <a:stretch>
            <a:fillRect/>
          </a:stretch>
        </p:blipFill>
        <p:spPr>
          <a:xfrm>
            <a:off x="1068979" y="5337500"/>
            <a:ext cx="739156" cy="304348"/>
          </a:xfrm>
          <a:prstGeom prst="rect">
            <a:avLst/>
          </a:prstGeom>
          <a:noFill/>
          <a:ln w="19050">
            <a:noFill/>
            <a:prstDash val="dash"/>
          </a:ln>
        </p:spPr>
      </p:pic>
      <p:pic>
        <p:nvPicPr>
          <p:cNvPr id="34" name="图片 33"/>
          <p:cNvPicPr>
            <a:picLocks noChangeAspect="1"/>
          </p:cNvPicPr>
          <p:nvPr/>
        </p:nvPicPr>
        <p:blipFill>
          <a:blip r:embed="rId14"/>
          <a:stretch>
            <a:fillRect/>
          </a:stretch>
        </p:blipFill>
        <p:spPr>
          <a:xfrm>
            <a:off x="1069266" y="5671408"/>
            <a:ext cx="738869" cy="304928"/>
          </a:xfrm>
          <a:prstGeom prst="rect">
            <a:avLst/>
          </a:prstGeom>
        </p:spPr>
      </p:pic>
      <p:pic>
        <p:nvPicPr>
          <p:cNvPr id="35" name="图片 34"/>
          <p:cNvPicPr>
            <a:picLocks noChangeAspect="1"/>
          </p:cNvPicPr>
          <p:nvPr/>
        </p:nvPicPr>
        <p:blipFill>
          <a:blip r:embed="rId15"/>
          <a:stretch>
            <a:fillRect/>
          </a:stretch>
        </p:blipFill>
        <p:spPr>
          <a:xfrm>
            <a:off x="2013164" y="5677400"/>
            <a:ext cx="1145963" cy="251734"/>
          </a:xfrm>
          <a:prstGeom prst="rect">
            <a:avLst/>
          </a:prstGeom>
        </p:spPr>
      </p:pic>
      <p:pic>
        <p:nvPicPr>
          <p:cNvPr id="36" name="图片 35"/>
          <p:cNvPicPr>
            <a:picLocks noChangeAspect="1"/>
          </p:cNvPicPr>
          <p:nvPr/>
        </p:nvPicPr>
        <p:blipFill>
          <a:blip r:embed="rId16"/>
          <a:stretch>
            <a:fillRect/>
          </a:stretch>
        </p:blipFill>
        <p:spPr>
          <a:xfrm>
            <a:off x="4460494" y="5339724"/>
            <a:ext cx="1145963" cy="298106"/>
          </a:xfrm>
          <a:prstGeom prst="rect">
            <a:avLst/>
          </a:prstGeom>
        </p:spPr>
      </p:pic>
      <p:sp>
        <p:nvSpPr>
          <p:cNvPr id="37" name="圆角矩形 36"/>
          <p:cNvSpPr/>
          <p:nvPr/>
        </p:nvSpPr>
        <p:spPr>
          <a:xfrm>
            <a:off x="1082394" y="3780169"/>
            <a:ext cx="996779"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zh-CN" altLang="en-US"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heuristic indexing</a:t>
            </a:r>
          </a:p>
        </p:txBody>
      </p:sp>
      <p:sp>
        <p:nvSpPr>
          <p:cNvPr id="38" name="圆角矩形 37"/>
          <p:cNvSpPr/>
          <p:nvPr/>
        </p:nvSpPr>
        <p:spPr>
          <a:xfrm>
            <a:off x="3122068" y="3780169"/>
            <a:ext cx="997200"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zh-CN" altLang="en-US"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Dynamic filtering</a:t>
            </a:r>
          </a:p>
        </p:txBody>
      </p:sp>
      <p:sp>
        <p:nvSpPr>
          <p:cNvPr id="39" name="圆角矩形 38"/>
          <p:cNvSpPr/>
          <p:nvPr/>
        </p:nvSpPr>
        <p:spPr>
          <a:xfrm>
            <a:off x="4142326" y="3780169"/>
            <a:ext cx="997200"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zh-CN" altLang="en-US"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operator pushdown</a:t>
            </a:r>
          </a:p>
        </p:txBody>
      </p:sp>
      <p:sp>
        <p:nvSpPr>
          <p:cNvPr id="40" name="圆角矩形 39"/>
          <p:cNvSpPr/>
          <p:nvPr/>
        </p:nvSpPr>
        <p:spPr>
          <a:xfrm>
            <a:off x="6182842" y="3780169"/>
            <a:ext cx="997200"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en-US" altLang="zh-CN"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AA High Availability</a:t>
            </a:r>
          </a:p>
        </p:txBody>
      </p:sp>
      <p:sp>
        <p:nvSpPr>
          <p:cNvPr id="41" name="圆角矩形 40"/>
          <p:cNvSpPr/>
          <p:nvPr/>
        </p:nvSpPr>
        <p:spPr>
          <a:xfrm>
            <a:off x="5162584" y="3780169"/>
            <a:ext cx="997200"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en-US" altLang="zh-CN"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Cache</a:t>
            </a:r>
            <a:endParaRPr lang="zh-CN" altLang="en-US" sz="1200" kern="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2" name="圆角矩形 41"/>
          <p:cNvSpPr/>
          <p:nvPr/>
        </p:nvSpPr>
        <p:spPr>
          <a:xfrm>
            <a:off x="7203099" y="3780169"/>
            <a:ext cx="997200"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zh-CN" altLang="en-US"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Horizontal scaling</a:t>
            </a:r>
          </a:p>
        </p:txBody>
      </p:sp>
      <p:sp>
        <p:nvSpPr>
          <p:cNvPr id="43" name="矩形 42"/>
          <p:cNvSpPr/>
          <p:nvPr/>
        </p:nvSpPr>
        <p:spPr>
          <a:xfrm>
            <a:off x="3389322" y="4265302"/>
            <a:ext cx="2468945" cy="243143"/>
          </a:xfrm>
          <a:prstGeom prst="rect">
            <a:avLst/>
          </a:prstGeom>
        </p:spPr>
        <p:txBody>
          <a:bodyPr wrap="none">
            <a:spAutoFit/>
          </a:bodyPr>
          <a:lstStyle/>
          <a:p>
            <a:pPr algn="ctr" defTabSz="1217981"/>
            <a:r>
              <a:rPr lang="zh-CN" altLang="en-US" sz="980" b="1" kern="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Unified Data Source Connection Framework</a:t>
            </a:r>
          </a:p>
        </p:txBody>
      </p:sp>
      <p:sp>
        <p:nvSpPr>
          <p:cNvPr id="44" name="矩形 43"/>
          <p:cNvSpPr/>
          <p:nvPr/>
        </p:nvSpPr>
        <p:spPr>
          <a:xfrm>
            <a:off x="2641357" y="3429779"/>
            <a:ext cx="5862502" cy="264688"/>
          </a:xfrm>
          <a:prstGeom prst="rect">
            <a:avLst/>
          </a:prstGeom>
        </p:spPr>
        <p:txBody>
          <a:bodyPr wrap="none">
            <a:spAutoFit/>
          </a:bodyPr>
          <a:lstStyle/>
          <a:p>
            <a:pPr algn="ctr" defTabSz="1217981"/>
            <a:r>
              <a:rPr lang="zh-CN" altLang="en-US" sz="1120" b="1" kern="0">
                <a:solidFill>
                  <a:srgbClr val="1D1D1A"/>
                </a:solidFill>
                <a:latin typeface="Calibri" panose="020F0502020204030204" pitchFamily="34" charset="0"/>
                <a:ea typeface="微软雅黑" panose="020B0503020204020204" pitchFamily="34" charset="-122"/>
                <a:cs typeface="Calibri" panose="020F0502020204030204" pitchFamily="34" charset="0"/>
              </a:rPr>
              <a:t>Engine kernel (converged analysis, query optimization, high availability, and data virtualization)</a:t>
            </a:r>
            <a:endParaRPr lang="zh-CN" altLang="en-US" sz="1400" b="1" kern="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5" name="文本框 44"/>
          <p:cNvSpPr txBox="1"/>
          <p:nvPr/>
        </p:nvSpPr>
        <p:spPr>
          <a:xfrm>
            <a:off x="3104729" y="1534441"/>
            <a:ext cx="2409314" cy="276999"/>
          </a:xfrm>
          <a:prstGeom prst="rect">
            <a:avLst/>
          </a:prstGeom>
          <a:noFill/>
        </p:spPr>
        <p:txBody>
          <a:bodyPr wrap="none" lIns="0" tIns="0" rIns="0" bIns="0" rtlCol="0">
            <a:spAutoFit/>
          </a:bodyPr>
          <a:lstStyle/>
          <a:p>
            <a:pPr defTabSz="914478"/>
            <a:r>
              <a:rPr lang="en-US" altLang="zh-CN" b="1"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BI/AI/Query analysis tool</a:t>
            </a:r>
            <a:endParaRPr kumimoji="1" lang="zh-CN" altLang="en-US" b="1"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46" name="圆角矩形 45"/>
          <p:cNvSpPr/>
          <p:nvPr/>
        </p:nvSpPr>
        <p:spPr>
          <a:xfrm>
            <a:off x="3319777" y="2113762"/>
            <a:ext cx="2586756" cy="373592"/>
          </a:xfrm>
          <a:prstGeom prst="roundRect">
            <a:avLst>
              <a:gd name="adj" fmla="val 21718"/>
            </a:avLst>
          </a:prstGeom>
          <a:gradFill flip="none" rotWithShape="1">
            <a:gsLst>
              <a:gs pos="68000">
                <a:srgbClr val="00ADED">
                  <a:alpha val="0"/>
                </a:srgbClr>
              </a:gs>
              <a:gs pos="100000">
                <a:srgbClr val="E0E0E0"/>
              </a:gs>
            </a:gsLst>
            <a:path path="shape">
              <a:fillToRect l="50000" t="50000" r="50000" b="50000"/>
            </a:path>
          </a:gradFill>
          <a:ln w="9525" cap="flat" cmpd="sng" algn="ctr">
            <a:solidFill>
              <a:srgbClr val="666666">
                <a:alpha val="50196"/>
              </a:srgbClr>
            </a:solidFill>
            <a:prstDash val="solid"/>
            <a:miter lim="800000"/>
            <a:headEnd type="none" w="med" len="med"/>
            <a:tailEnd type="none" w="med" len="med"/>
          </a:ln>
          <a:effectLst/>
        </p:spPr>
        <p:txBody>
          <a:bodyPr wrap="none" lIns="27213" tIns="13606" rIns="27213" bIns="13606" anchor="ctr" anchorCtr="1"/>
          <a:lstStyle/>
          <a:p>
            <a:pPr marL="0" marR="0" lvl="0" indent="0" defTabSz="914112" eaLnBrk="1" fontAlgn="auto" latinLnBrk="0" hangingPunct="1">
              <a:lnSpc>
                <a:spcPct val="150000"/>
              </a:lnSpc>
              <a:spcBef>
                <a:spcPct val="0"/>
              </a:spcBef>
              <a:spcAft>
                <a:spcPct val="0"/>
              </a:spcAft>
              <a:buClrTx/>
              <a:buSzTx/>
              <a:buFontTx/>
              <a:buNone/>
              <a:defRPr/>
            </a:pPr>
            <a:endParaRPr kumimoji="0" lang="en-US" altLang="zh-CN" sz="1200" b="1"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47" name="文本框 46"/>
          <p:cNvSpPr txBox="1"/>
          <p:nvPr/>
        </p:nvSpPr>
        <p:spPr>
          <a:xfrm>
            <a:off x="3895010" y="2181139"/>
            <a:ext cx="1498808" cy="150811"/>
          </a:xfrm>
          <a:prstGeom prst="rect">
            <a:avLst/>
          </a:prstGeom>
          <a:noFill/>
        </p:spPr>
        <p:txBody>
          <a:bodyPr wrap="none" lIns="0" tIns="0" rIns="0" bIns="0" rtlCol="0">
            <a:spAutoFit/>
          </a:bodyPr>
          <a:lstStyle/>
          <a:p>
            <a:pPr defTabSz="914478"/>
            <a:r>
              <a:rPr lang="zh-CN" altLang="en-US" sz="980" b="1" kern="0">
                <a:solidFill>
                  <a:srgbClr val="1D1D1A"/>
                </a:solidFill>
                <a:latin typeface="Calibri" panose="020F0502020204030204" pitchFamily="34" charset="0"/>
                <a:ea typeface="微软雅黑" panose="020B0503020204020204" pitchFamily="34" charset="-122"/>
                <a:cs typeface="Calibri" panose="020F0502020204030204" pitchFamily="34" charset="0"/>
              </a:rPr>
              <a:t>Unified data access interface</a:t>
            </a:r>
            <a:endParaRPr kumimoji="1" lang="zh-CN" altLang="en-US" smtClean="0">
              <a:solidFill>
                <a:srgbClr val="1D1D1A"/>
              </a:solidFill>
              <a:latin typeface="Calibri" panose="020F0502020204030204" pitchFamily="34" charset="0"/>
              <a:ea typeface="Microsoft YaHei" panose="020B0503020204020204" pitchFamily="34" charset="-122"/>
              <a:cs typeface="Calibri" panose="020F0502020204030204" pitchFamily="34" charset="0"/>
            </a:endParaRPr>
          </a:p>
        </p:txBody>
      </p:sp>
      <p:grpSp>
        <p:nvGrpSpPr>
          <p:cNvPr id="48" name="组合 47"/>
          <p:cNvGrpSpPr/>
          <p:nvPr/>
        </p:nvGrpSpPr>
        <p:grpSpPr>
          <a:xfrm>
            <a:off x="2502422" y="2641153"/>
            <a:ext cx="4221467" cy="298730"/>
            <a:chOff x="2321866" y="2689773"/>
            <a:chExt cx="4221467" cy="298730"/>
          </a:xfrm>
        </p:grpSpPr>
        <p:sp>
          <p:nvSpPr>
            <p:cNvPr id="49" name="圆角矩形 48"/>
            <p:cNvSpPr/>
            <p:nvPr/>
          </p:nvSpPr>
          <p:spPr>
            <a:xfrm>
              <a:off x="2321866" y="2689773"/>
              <a:ext cx="996779"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en-US" altLang="zh-CN"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ODBC</a:t>
              </a:r>
            </a:p>
          </p:txBody>
        </p:sp>
        <p:sp>
          <p:nvSpPr>
            <p:cNvPr id="50" name="圆角矩形 49"/>
            <p:cNvSpPr/>
            <p:nvPr/>
          </p:nvSpPr>
          <p:spPr>
            <a:xfrm>
              <a:off x="3396341" y="2690279"/>
              <a:ext cx="997200"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en-US" altLang="zh-CN"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SQL</a:t>
              </a:r>
            </a:p>
          </p:txBody>
        </p:sp>
        <p:sp>
          <p:nvSpPr>
            <p:cNvPr id="51" name="圆角矩形 50"/>
            <p:cNvSpPr/>
            <p:nvPr/>
          </p:nvSpPr>
          <p:spPr>
            <a:xfrm>
              <a:off x="4471237" y="2692753"/>
              <a:ext cx="997200"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en-US" altLang="zh-CN"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JDBC</a:t>
              </a:r>
            </a:p>
          </p:txBody>
        </p:sp>
        <p:sp>
          <p:nvSpPr>
            <p:cNvPr id="52" name="圆角矩形 51"/>
            <p:cNvSpPr/>
            <p:nvPr/>
          </p:nvSpPr>
          <p:spPr>
            <a:xfrm>
              <a:off x="5546133" y="2701500"/>
              <a:ext cx="997200"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en-US" altLang="zh-CN" sz="840" kern="0" dirty="0">
                  <a:solidFill>
                    <a:srgbClr val="1D1D1A"/>
                  </a:solidFill>
                  <a:latin typeface="Calibri" panose="020F0502020204030204" pitchFamily="34" charset="0"/>
                  <a:ea typeface="微软雅黑" panose="020B0503020204020204" pitchFamily="34" charset="-122"/>
                  <a:cs typeface="Calibri" panose="020F0502020204030204" pitchFamily="34" charset="0"/>
                </a:rPr>
                <a:t>REST</a:t>
              </a:r>
            </a:p>
          </p:txBody>
        </p:sp>
      </p:grpSp>
      <p:sp>
        <p:nvSpPr>
          <p:cNvPr id="53" name="圆角矩形 52"/>
          <p:cNvSpPr/>
          <p:nvPr/>
        </p:nvSpPr>
        <p:spPr>
          <a:xfrm>
            <a:off x="3353962" y="4232394"/>
            <a:ext cx="2586756" cy="373592"/>
          </a:xfrm>
          <a:prstGeom prst="roundRect">
            <a:avLst>
              <a:gd name="adj" fmla="val 21718"/>
            </a:avLst>
          </a:prstGeom>
          <a:gradFill flip="none" rotWithShape="1">
            <a:gsLst>
              <a:gs pos="68000">
                <a:srgbClr val="00ADED">
                  <a:alpha val="0"/>
                </a:srgbClr>
              </a:gs>
              <a:gs pos="100000">
                <a:srgbClr val="E0E0E0"/>
              </a:gs>
            </a:gsLst>
            <a:path path="shape">
              <a:fillToRect l="50000" t="50000" r="50000" b="50000"/>
            </a:path>
          </a:gradFill>
          <a:ln w="9525" cap="flat" cmpd="sng" algn="ctr">
            <a:solidFill>
              <a:srgbClr val="666666">
                <a:alpha val="50196"/>
              </a:srgbClr>
            </a:solidFill>
            <a:prstDash val="solid"/>
            <a:miter lim="800000"/>
            <a:headEnd type="none" w="med" len="med"/>
            <a:tailEnd type="none" w="med" len="med"/>
          </a:ln>
          <a:effectLst/>
        </p:spPr>
        <p:txBody>
          <a:bodyPr wrap="none" lIns="27213" tIns="13606" rIns="27213" bIns="13606" anchor="ctr" anchorCtr="1"/>
          <a:lstStyle/>
          <a:p>
            <a:pPr marL="0" marR="0" lvl="0" indent="0" defTabSz="914112" eaLnBrk="1" fontAlgn="auto" latinLnBrk="0" hangingPunct="1">
              <a:lnSpc>
                <a:spcPct val="150000"/>
              </a:lnSpc>
              <a:spcBef>
                <a:spcPct val="0"/>
              </a:spcBef>
              <a:spcAft>
                <a:spcPct val="0"/>
              </a:spcAft>
              <a:buClrTx/>
              <a:buSzTx/>
              <a:buFontTx/>
              <a:buNone/>
              <a:defRPr/>
            </a:pPr>
            <a:endParaRPr kumimoji="0" lang="en-US" altLang="zh-CN" sz="1200" b="1"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54" name="圆角矩形 53"/>
          <p:cNvSpPr/>
          <p:nvPr/>
        </p:nvSpPr>
        <p:spPr>
          <a:xfrm>
            <a:off x="1112043" y="3125454"/>
            <a:ext cx="6984793"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en-US" altLang="zh-CN" sz="840" kern="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VDM (data virtual supermarket)</a:t>
            </a:r>
            <a:endParaRPr lang="en-US" altLang="zh-CN" sz="120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55" name="矩形 54"/>
          <p:cNvSpPr/>
          <p:nvPr/>
        </p:nvSpPr>
        <p:spPr>
          <a:xfrm>
            <a:off x="700059" y="4265302"/>
            <a:ext cx="7786596" cy="1911618"/>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78"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666666"/>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pic>
        <p:nvPicPr>
          <p:cNvPr id="56" name="图片 55"/>
          <p:cNvPicPr>
            <a:picLocks noChangeAspect="1"/>
          </p:cNvPicPr>
          <p:nvPr/>
        </p:nvPicPr>
        <p:blipFill>
          <a:blip r:embed="rId17"/>
          <a:stretch>
            <a:fillRect/>
          </a:stretch>
        </p:blipFill>
        <p:spPr>
          <a:xfrm>
            <a:off x="3312200" y="5318477"/>
            <a:ext cx="976844" cy="319353"/>
          </a:xfrm>
          <a:prstGeom prst="rect">
            <a:avLst/>
          </a:prstGeom>
        </p:spPr>
      </p:pic>
      <p:pic>
        <p:nvPicPr>
          <p:cNvPr id="57" name="Picture 2" descr="Dive into ElasticSearch. This article will help you to get 95%… | by Ihor  Kopanev | Towards Data Science"/>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5749444" y="5178699"/>
            <a:ext cx="935544" cy="486910"/>
          </a:xfrm>
          <a:prstGeom prst="rect">
            <a:avLst/>
          </a:prstGeom>
          <a:noFill/>
          <a:extLst>
            <a:ext uri="{909E8E84-426E-40DD-AFC4-6F175D3DCCD1}">
              <a14:hiddenFill xmlns:a14="http://schemas.microsoft.com/office/drawing/2010/main">
                <a:solidFill>
                  <a:srgbClr val="FFFFFF"/>
                </a:solidFill>
              </a14:hiddenFill>
            </a:ext>
          </a:extLst>
        </p:spPr>
      </p:pic>
      <p:sp>
        <p:nvSpPr>
          <p:cNvPr id="58" name="圆角矩形 57"/>
          <p:cNvSpPr/>
          <p:nvPr/>
        </p:nvSpPr>
        <p:spPr>
          <a:xfrm>
            <a:off x="2102231" y="3780169"/>
            <a:ext cx="996779" cy="287003"/>
          </a:xfrm>
          <a:prstGeom prst="roundRect">
            <a:avLst/>
          </a:prstGeom>
          <a:solidFill>
            <a:srgbClr val="FFFFFF"/>
          </a:solidFill>
          <a:ln w="3175" cap="flat" cmpd="sng" algn="ctr">
            <a:gradFill flip="none" rotWithShape="1">
              <a:gsLst>
                <a:gs pos="0">
                  <a:srgbClr val="666666"/>
                </a:gs>
                <a:gs pos="100000">
                  <a:srgbClr val="666666">
                    <a:alpha val="54000"/>
                  </a:srgbClr>
                </a:gs>
              </a:gsLst>
              <a:lin ang="16200000" scaled="1"/>
            </a:gradFill>
            <a:prstDash val="solid"/>
            <a:miter lim="800000"/>
            <a:headEnd type="none" w="med" len="med"/>
            <a:tailEnd type="none" w="med" len="med"/>
          </a:ln>
          <a:effectLst/>
        </p:spPr>
        <p:txBody>
          <a:bodyPr wrap="none" anchor="ctr" anchorCtr="1"/>
          <a:lstStyle/>
          <a:p>
            <a:pPr defTabSz="959254"/>
            <a:r>
              <a:rPr lang="zh-CN" altLang="en-US" sz="840" kern="0" dirty="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Scheduling optimization</a:t>
            </a:r>
            <a:endParaRPr lang="zh-CN" altLang="en-US" sz="1200" kern="0" dirty="0">
              <a:solidFill>
                <a:srgbClr val="1D1D1A"/>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59" name="圆角矩形 58"/>
          <p:cNvSpPr/>
          <p:nvPr/>
        </p:nvSpPr>
        <p:spPr>
          <a:xfrm>
            <a:off x="637418" y="6241038"/>
            <a:ext cx="2586756" cy="373592"/>
          </a:xfrm>
          <a:prstGeom prst="roundRect">
            <a:avLst>
              <a:gd name="adj" fmla="val 21718"/>
            </a:avLst>
          </a:prstGeom>
          <a:gradFill flip="none" rotWithShape="1">
            <a:gsLst>
              <a:gs pos="68000">
                <a:srgbClr val="00ADED">
                  <a:alpha val="0"/>
                </a:srgbClr>
              </a:gs>
              <a:gs pos="100000">
                <a:srgbClr val="E0E0E0"/>
              </a:gs>
            </a:gsLst>
            <a:path path="shape">
              <a:fillToRect l="50000" t="50000" r="50000" b="50000"/>
            </a:path>
          </a:gradFill>
          <a:ln w="9525" cap="flat" cmpd="sng" algn="ctr">
            <a:solidFill>
              <a:srgbClr val="666666">
                <a:alpha val="50196"/>
              </a:srgbClr>
            </a:solidFill>
            <a:prstDash val="solid"/>
            <a:miter lim="800000"/>
            <a:headEnd type="none" w="med" len="med"/>
            <a:tailEnd type="none" w="med" len="med"/>
          </a:ln>
          <a:effectLst/>
        </p:spPr>
        <p:txBody>
          <a:bodyPr wrap="none" lIns="27213" tIns="13606" rIns="27213" bIns="13606" anchor="ctr" anchorCtr="1"/>
          <a:lstStyle/>
          <a:p>
            <a:pPr marL="0" marR="0" lvl="0" indent="0" defTabSz="914112" eaLnBrk="1" fontAlgn="auto" latinLnBrk="0" hangingPunct="1">
              <a:lnSpc>
                <a:spcPct val="150000"/>
              </a:lnSpc>
              <a:spcBef>
                <a:spcPct val="0"/>
              </a:spcBef>
              <a:spcAft>
                <a:spcPct val="0"/>
              </a:spcAft>
              <a:buClrTx/>
              <a:buSzTx/>
              <a:buFontTx/>
              <a:buNone/>
              <a:defRPr/>
            </a:pPr>
            <a:endParaRPr kumimoji="0" lang="en-US" altLang="zh-CN" sz="1200" b="1"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60" name="圆角矩形 59"/>
          <p:cNvSpPr/>
          <p:nvPr/>
        </p:nvSpPr>
        <p:spPr>
          <a:xfrm>
            <a:off x="3303168" y="6251761"/>
            <a:ext cx="2586756" cy="373592"/>
          </a:xfrm>
          <a:prstGeom prst="roundRect">
            <a:avLst>
              <a:gd name="adj" fmla="val 21718"/>
            </a:avLst>
          </a:prstGeom>
          <a:gradFill flip="none" rotWithShape="1">
            <a:gsLst>
              <a:gs pos="68000">
                <a:srgbClr val="00ADED">
                  <a:alpha val="0"/>
                </a:srgbClr>
              </a:gs>
              <a:gs pos="100000">
                <a:srgbClr val="E0E0E0"/>
              </a:gs>
            </a:gsLst>
            <a:path path="shape">
              <a:fillToRect l="50000" t="50000" r="50000" b="50000"/>
            </a:path>
          </a:gradFill>
          <a:ln w="9525" cap="flat" cmpd="sng" algn="ctr">
            <a:solidFill>
              <a:srgbClr val="666666">
                <a:alpha val="50196"/>
              </a:srgbClr>
            </a:solidFill>
            <a:prstDash val="solid"/>
            <a:miter lim="800000"/>
            <a:headEnd type="none" w="med" len="med"/>
            <a:tailEnd type="none" w="med" len="med"/>
          </a:ln>
          <a:effectLst/>
        </p:spPr>
        <p:txBody>
          <a:bodyPr wrap="none" lIns="27213" tIns="13606" rIns="27213" bIns="13606" anchor="ctr" anchorCtr="1"/>
          <a:lstStyle/>
          <a:p>
            <a:pPr marL="0" marR="0" lvl="0" indent="0" defTabSz="914112" eaLnBrk="1" fontAlgn="auto" latinLnBrk="0" hangingPunct="1">
              <a:lnSpc>
                <a:spcPct val="150000"/>
              </a:lnSpc>
              <a:spcBef>
                <a:spcPct val="0"/>
              </a:spcBef>
              <a:spcAft>
                <a:spcPct val="0"/>
              </a:spcAft>
              <a:buClrTx/>
              <a:buSzTx/>
              <a:buFontTx/>
              <a:buNone/>
              <a:defRPr/>
            </a:pPr>
            <a:endParaRPr kumimoji="0" lang="en-US" altLang="zh-CN" sz="1200" b="1"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61" name="圆角矩形 60"/>
          <p:cNvSpPr/>
          <p:nvPr/>
        </p:nvSpPr>
        <p:spPr>
          <a:xfrm>
            <a:off x="5968918" y="6251761"/>
            <a:ext cx="2586756" cy="373592"/>
          </a:xfrm>
          <a:prstGeom prst="roundRect">
            <a:avLst>
              <a:gd name="adj" fmla="val 21718"/>
            </a:avLst>
          </a:prstGeom>
          <a:gradFill flip="none" rotWithShape="1">
            <a:gsLst>
              <a:gs pos="68000">
                <a:srgbClr val="00ADED">
                  <a:alpha val="0"/>
                </a:srgbClr>
              </a:gs>
              <a:gs pos="100000">
                <a:srgbClr val="E0E0E0"/>
              </a:gs>
            </a:gsLst>
            <a:path path="shape">
              <a:fillToRect l="50000" t="50000" r="50000" b="50000"/>
            </a:path>
          </a:gradFill>
          <a:ln w="9525" cap="flat" cmpd="sng" algn="ctr">
            <a:solidFill>
              <a:srgbClr val="666666">
                <a:alpha val="50196"/>
              </a:srgbClr>
            </a:solidFill>
            <a:prstDash val="solid"/>
            <a:miter lim="800000"/>
            <a:headEnd type="none" w="med" len="med"/>
            <a:tailEnd type="none" w="med" len="med"/>
          </a:ln>
          <a:effectLst/>
        </p:spPr>
        <p:txBody>
          <a:bodyPr wrap="none" lIns="27213" tIns="13606" rIns="27213" bIns="13606" anchor="ctr" anchorCtr="1"/>
          <a:lstStyle/>
          <a:p>
            <a:pPr marL="0" marR="0" lvl="0" indent="0" defTabSz="914112" eaLnBrk="1" fontAlgn="auto" latinLnBrk="0" hangingPunct="1">
              <a:lnSpc>
                <a:spcPct val="150000"/>
              </a:lnSpc>
              <a:spcBef>
                <a:spcPct val="0"/>
              </a:spcBef>
              <a:spcAft>
                <a:spcPct val="0"/>
              </a:spcAft>
              <a:buClrTx/>
              <a:buSzTx/>
              <a:buFontTx/>
              <a:buNone/>
              <a:defRPr/>
            </a:pPr>
            <a:endParaRPr kumimoji="0" lang="en-US" altLang="zh-CN" sz="1200" b="1" i="0" u="none" strike="noStrike" kern="0" cap="none" spc="0" normalizeH="0" baseline="0" noProof="0" dirty="0" smtClean="0">
              <a:ln>
                <a:noFill/>
              </a:ln>
              <a:solidFill>
                <a:srgbClr val="1D1D1A"/>
              </a:solidFill>
              <a:effectLst/>
              <a:uLnTx/>
              <a:uFillTx/>
              <a:latin typeface="Calibri" panose="020F0502020204030204" pitchFamily="34" charset="0"/>
              <a:ea typeface="微软雅黑" panose="020B0503020204020204" pitchFamily="34" charset="-122"/>
              <a:cs typeface="Calibri" panose="020F0502020204030204" pitchFamily="34" charset="0"/>
            </a:endParaRPr>
          </a:p>
        </p:txBody>
      </p:sp>
      <p:sp>
        <p:nvSpPr>
          <p:cNvPr id="62" name="文本框 61"/>
          <p:cNvSpPr txBox="1"/>
          <p:nvPr/>
        </p:nvSpPr>
        <p:spPr>
          <a:xfrm>
            <a:off x="1504397" y="6308540"/>
            <a:ext cx="714939" cy="150811"/>
          </a:xfrm>
          <a:prstGeom prst="rect">
            <a:avLst/>
          </a:prstGeom>
          <a:noFill/>
        </p:spPr>
        <p:txBody>
          <a:bodyPr wrap="none" lIns="0" tIns="0" rIns="0" bIns="0" rtlCol="0">
            <a:spAutoFit/>
          </a:bodyPr>
          <a:lstStyle/>
          <a:p>
            <a:pPr defTabSz="914478"/>
            <a:r>
              <a:rPr lang="zh-CN" altLang="en-US" sz="980" b="1" kern="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Data center A</a:t>
            </a:r>
            <a:endParaRPr kumimoji="1" lang="zh-CN" altLang="en-US" smtClean="0">
              <a:solidFill>
                <a:srgbClr val="1D1D1A"/>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63" name="文本框 62"/>
          <p:cNvSpPr txBox="1"/>
          <p:nvPr/>
        </p:nvSpPr>
        <p:spPr>
          <a:xfrm>
            <a:off x="4170147" y="6316697"/>
            <a:ext cx="708527" cy="150811"/>
          </a:xfrm>
          <a:prstGeom prst="rect">
            <a:avLst/>
          </a:prstGeom>
          <a:noFill/>
        </p:spPr>
        <p:txBody>
          <a:bodyPr wrap="none" lIns="0" tIns="0" rIns="0" bIns="0" rtlCol="0">
            <a:spAutoFit/>
          </a:bodyPr>
          <a:lstStyle/>
          <a:p>
            <a:pPr defTabSz="914478"/>
            <a:r>
              <a:rPr lang="zh-CN" altLang="en-US" sz="980" b="1" kern="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Data center B</a:t>
            </a:r>
            <a:endParaRPr kumimoji="1" lang="zh-CN" altLang="en-US" smtClean="0">
              <a:solidFill>
                <a:srgbClr val="1D1D1A"/>
              </a:solidFill>
              <a:latin typeface="Calibri" panose="020F0502020204030204" pitchFamily="34" charset="0"/>
              <a:ea typeface="Microsoft YaHei" panose="020B0503020204020204" pitchFamily="34" charset="-122"/>
              <a:cs typeface="Calibri" panose="020F0502020204030204" pitchFamily="34" charset="0"/>
            </a:endParaRPr>
          </a:p>
        </p:txBody>
      </p:sp>
      <p:sp>
        <p:nvSpPr>
          <p:cNvPr id="64" name="文本框 63"/>
          <p:cNvSpPr txBox="1"/>
          <p:nvPr/>
        </p:nvSpPr>
        <p:spPr>
          <a:xfrm>
            <a:off x="6835897" y="6334413"/>
            <a:ext cx="703719" cy="150811"/>
          </a:xfrm>
          <a:prstGeom prst="rect">
            <a:avLst/>
          </a:prstGeom>
          <a:noFill/>
        </p:spPr>
        <p:txBody>
          <a:bodyPr wrap="none" lIns="0" tIns="0" rIns="0" bIns="0" rtlCol="0">
            <a:spAutoFit/>
          </a:bodyPr>
          <a:lstStyle/>
          <a:p>
            <a:pPr defTabSz="914478"/>
            <a:r>
              <a:rPr lang="zh-CN" altLang="en-US" sz="980" b="1" kern="0" smtClean="0">
                <a:solidFill>
                  <a:srgbClr val="1D1D1A"/>
                </a:solidFill>
                <a:latin typeface="Calibri" panose="020F0502020204030204" pitchFamily="34" charset="0"/>
                <a:ea typeface="微软雅黑" panose="020B0503020204020204" pitchFamily="34" charset="-122"/>
                <a:cs typeface="Calibri" panose="020F0502020204030204" pitchFamily="34" charset="0"/>
              </a:rPr>
              <a:t>Data center C</a:t>
            </a:r>
            <a:endParaRPr kumimoji="1" lang="zh-CN" altLang="en-US" smtClean="0">
              <a:solidFill>
                <a:srgbClr val="1D1D1A"/>
              </a:solidFill>
              <a:latin typeface="Calibri" panose="020F0502020204030204" pitchFamily="34" charset="0"/>
              <a:ea typeface="Microsoft YaHei"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378060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圆角矩形 378"/>
          <p:cNvSpPr/>
          <p:nvPr/>
        </p:nvSpPr>
        <p:spPr>
          <a:xfrm>
            <a:off x="10516644" y="1753696"/>
            <a:ext cx="1020541" cy="4232461"/>
          </a:xfrm>
          <a:prstGeom prst="roundRect">
            <a:avLst>
              <a:gd name="adj" fmla="val 5612"/>
            </a:avLst>
          </a:prstGeom>
          <a:solidFill>
            <a:schemeClr val="bg1">
              <a:lumMod val="40000"/>
              <a:lumOff val="60000"/>
              <a:alpha val="50000"/>
            </a:schemeClr>
          </a:solidFill>
          <a:ln>
            <a:no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zh-CN" altLang="en-US" sz="1200" dirty="0" err="1">
              <a:solidFill>
                <a:srgbClr val="000000"/>
              </a:soli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8" name="Text Placeholder 7"/>
          <p:cNvSpPr>
            <a:spLocks noGrp="1"/>
          </p:cNvSpPr>
          <p:nvPr>
            <p:ph type="body" idx="1"/>
          </p:nvPr>
        </p:nvSpPr>
        <p:spPr>
          <a:xfrm>
            <a:off x="938213" y="404087"/>
            <a:ext cx="9112760" cy="867930"/>
          </a:xfrm>
        </p:spPr>
        <p:txBody>
          <a:bodyPr/>
          <a:lstStyle/>
          <a:p>
            <a:r>
              <a:rPr lang="en-US" dirty="0" err="1"/>
              <a:t>openLookeng</a:t>
            </a:r>
            <a:r>
              <a:rPr lang="en-US" dirty="0"/>
              <a:t> within the Big Data </a:t>
            </a:r>
            <a:r>
              <a:rPr lang="en-US" dirty="0" smtClean="0"/>
              <a:t>landscape: </a:t>
            </a:r>
            <a:r>
              <a:rPr lang="en-US" dirty="0"/>
              <a:t>Fusion Analytics Engine for Big </a:t>
            </a:r>
            <a:r>
              <a:rPr lang="en-US" dirty="0" smtClean="0"/>
              <a:t>Data</a:t>
            </a:r>
            <a:endParaRPr lang="en-US" dirty="0"/>
          </a:p>
        </p:txBody>
      </p:sp>
      <p:sp>
        <p:nvSpPr>
          <p:cNvPr id="129" name="矩形 128"/>
          <p:cNvSpPr/>
          <p:nvPr/>
        </p:nvSpPr>
        <p:spPr>
          <a:xfrm>
            <a:off x="4393491" y="6607102"/>
            <a:ext cx="996935" cy="254044"/>
          </a:xfrm>
          <a:prstGeom prst="rect">
            <a:avLst/>
          </a:prstGeom>
        </p:spPr>
        <p:txBody>
          <a:bodyPr wrap="square">
            <a:spAutoFit/>
          </a:bodyPr>
          <a:lstStyle/>
          <a:p>
            <a:pPr algn="ctr" defTabSz="1219140">
              <a:defRPr/>
            </a:pPr>
            <a:r>
              <a:rPr lang="en-US" altLang="zh-CN"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ARM</a:t>
            </a:r>
            <a:endParaRPr lang="zh-CN" altLang="en-US" sz="1051"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nvGrpSpPr>
          <p:cNvPr id="130" name="组合 129"/>
          <p:cNvGrpSpPr/>
          <p:nvPr/>
        </p:nvGrpSpPr>
        <p:grpSpPr>
          <a:xfrm>
            <a:off x="4578475" y="6309101"/>
            <a:ext cx="692207" cy="223199"/>
            <a:chOff x="2449513" y="1096964"/>
            <a:chExt cx="650875" cy="130175"/>
          </a:xfrm>
          <a:solidFill>
            <a:srgbClr val="000000"/>
          </a:solidFill>
        </p:grpSpPr>
        <p:sp>
          <p:nvSpPr>
            <p:cNvPr id="131"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32"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33"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34"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35"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36"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37"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38"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39"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0"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1"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2"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3"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4"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5"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6"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7"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8"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49"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0"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1"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2"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3"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4"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5"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6"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7"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8"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59"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grpSp>
        <p:nvGrpSpPr>
          <p:cNvPr id="160" name="组合 159"/>
          <p:cNvGrpSpPr/>
          <p:nvPr/>
        </p:nvGrpSpPr>
        <p:grpSpPr>
          <a:xfrm>
            <a:off x="10363403" y="6224558"/>
            <a:ext cx="473292" cy="392287"/>
            <a:chOff x="5411787" y="3616326"/>
            <a:chExt cx="593726" cy="536574"/>
          </a:xfrm>
        </p:grpSpPr>
        <p:sp>
          <p:nvSpPr>
            <p:cNvPr id="161" name="Freeform 5"/>
            <p:cNvSpPr>
              <a:spLocks noEditPoints="1"/>
            </p:cNvSpPr>
            <p:nvPr/>
          </p:nvSpPr>
          <p:spPr bwMode="auto">
            <a:xfrm>
              <a:off x="5535613" y="3854450"/>
              <a:ext cx="469900" cy="298450"/>
            </a:xfrm>
            <a:custGeom>
              <a:avLst/>
              <a:gdLst>
                <a:gd name="T0" fmla="*/ 93 w 123"/>
                <a:gd name="T1" fmla="*/ 19 h 78"/>
                <a:gd name="T2" fmla="*/ 93 w 123"/>
                <a:gd name="T3" fmla="*/ 19 h 78"/>
                <a:gd name="T4" fmla="*/ 59 w 123"/>
                <a:gd name="T5" fmla="*/ 0 h 78"/>
                <a:gd name="T6" fmla="*/ 20 w 123"/>
                <a:gd name="T7" fmla="*/ 30 h 78"/>
                <a:gd name="T8" fmla="*/ 0 w 123"/>
                <a:gd name="T9" fmla="*/ 54 h 78"/>
                <a:gd name="T10" fmla="*/ 24 w 123"/>
                <a:gd name="T11" fmla="*/ 78 h 78"/>
                <a:gd name="T12" fmla="*/ 93 w 123"/>
                <a:gd name="T13" fmla="*/ 78 h 78"/>
                <a:gd name="T14" fmla="*/ 123 w 123"/>
                <a:gd name="T15" fmla="*/ 49 h 78"/>
                <a:gd name="T16" fmla="*/ 93 w 123"/>
                <a:gd name="T17" fmla="*/ 19 h 78"/>
                <a:gd name="T18" fmla="*/ 93 w 123"/>
                <a:gd name="T19" fmla="*/ 74 h 78"/>
                <a:gd name="T20" fmla="*/ 24 w 123"/>
                <a:gd name="T21" fmla="*/ 74 h 78"/>
                <a:gd name="T22" fmla="*/ 4 w 123"/>
                <a:gd name="T23" fmla="*/ 54 h 78"/>
                <a:gd name="T24" fmla="*/ 23 w 123"/>
                <a:gd name="T25" fmla="*/ 34 h 78"/>
                <a:gd name="T26" fmla="*/ 25 w 123"/>
                <a:gd name="T27" fmla="*/ 32 h 78"/>
                <a:gd name="T28" fmla="*/ 59 w 123"/>
                <a:gd name="T29" fmla="*/ 4 h 78"/>
                <a:gd name="T30" fmla="*/ 89 w 123"/>
                <a:gd name="T31" fmla="*/ 23 h 78"/>
                <a:gd name="T32" fmla="*/ 91 w 123"/>
                <a:gd name="T33" fmla="*/ 24 h 78"/>
                <a:gd name="T34" fmla="*/ 92 w 123"/>
                <a:gd name="T35" fmla="*/ 24 h 78"/>
                <a:gd name="T36" fmla="*/ 93 w 123"/>
                <a:gd name="T37" fmla="*/ 24 h 78"/>
                <a:gd name="T38" fmla="*/ 118 w 123"/>
                <a:gd name="T39" fmla="*/ 49 h 78"/>
                <a:gd name="T40" fmla="*/ 93 w 123"/>
                <a:gd name="T41"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78">
                  <a:moveTo>
                    <a:pt x="93" y="19"/>
                  </a:moveTo>
                  <a:cubicBezTo>
                    <a:pt x="93" y="19"/>
                    <a:pt x="93" y="19"/>
                    <a:pt x="93" y="19"/>
                  </a:cubicBezTo>
                  <a:cubicBezTo>
                    <a:pt x="86" y="7"/>
                    <a:pt x="73" y="0"/>
                    <a:pt x="59" y="0"/>
                  </a:cubicBezTo>
                  <a:cubicBezTo>
                    <a:pt x="40" y="0"/>
                    <a:pt x="25" y="12"/>
                    <a:pt x="20" y="30"/>
                  </a:cubicBezTo>
                  <a:cubicBezTo>
                    <a:pt x="9" y="31"/>
                    <a:pt x="0" y="42"/>
                    <a:pt x="0" y="54"/>
                  </a:cubicBezTo>
                  <a:cubicBezTo>
                    <a:pt x="0" y="67"/>
                    <a:pt x="11" y="78"/>
                    <a:pt x="24" y="78"/>
                  </a:cubicBezTo>
                  <a:cubicBezTo>
                    <a:pt x="93" y="78"/>
                    <a:pt x="93" y="78"/>
                    <a:pt x="93" y="78"/>
                  </a:cubicBezTo>
                  <a:cubicBezTo>
                    <a:pt x="109" y="78"/>
                    <a:pt x="123" y="65"/>
                    <a:pt x="123" y="49"/>
                  </a:cubicBezTo>
                  <a:cubicBezTo>
                    <a:pt x="123" y="33"/>
                    <a:pt x="109" y="19"/>
                    <a:pt x="93" y="19"/>
                  </a:cubicBezTo>
                  <a:close/>
                  <a:moveTo>
                    <a:pt x="93" y="74"/>
                  </a:moveTo>
                  <a:cubicBezTo>
                    <a:pt x="24" y="74"/>
                    <a:pt x="24" y="74"/>
                    <a:pt x="24" y="74"/>
                  </a:cubicBezTo>
                  <a:cubicBezTo>
                    <a:pt x="13" y="74"/>
                    <a:pt x="4" y="65"/>
                    <a:pt x="4" y="54"/>
                  </a:cubicBezTo>
                  <a:cubicBezTo>
                    <a:pt x="4" y="43"/>
                    <a:pt x="12" y="35"/>
                    <a:pt x="23" y="34"/>
                  </a:cubicBezTo>
                  <a:cubicBezTo>
                    <a:pt x="24" y="34"/>
                    <a:pt x="24" y="33"/>
                    <a:pt x="25" y="32"/>
                  </a:cubicBezTo>
                  <a:cubicBezTo>
                    <a:pt x="28" y="16"/>
                    <a:pt x="42" y="4"/>
                    <a:pt x="59" y="4"/>
                  </a:cubicBezTo>
                  <a:cubicBezTo>
                    <a:pt x="71" y="4"/>
                    <a:pt x="83" y="11"/>
                    <a:pt x="89" y="23"/>
                  </a:cubicBezTo>
                  <a:cubicBezTo>
                    <a:pt x="90" y="24"/>
                    <a:pt x="91" y="24"/>
                    <a:pt x="91" y="24"/>
                  </a:cubicBezTo>
                  <a:cubicBezTo>
                    <a:pt x="92" y="24"/>
                    <a:pt x="92" y="24"/>
                    <a:pt x="92" y="24"/>
                  </a:cubicBezTo>
                  <a:cubicBezTo>
                    <a:pt x="92" y="24"/>
                    <a:pt x="93" y="24"/>
                    <a:pt x="93" y="24"/>
                  </a:cubicBezTo>
                  <a:cubicBezTo>
                    <a:pt x="107" y="24"/>
                    <a:pt x="118" y="35"/>
                    <a:pt x="118" y="49"/>
                  </a:cubicBezTo>
                  <a:cubicBezTo>
                    <a:pt x="118" y="62"/>
                    <a:pt x="107" y="74"/>
                    <a:pt x="93" y="74"/>
                  </a:cubicBezTo>
                  <a:close/>
                </a:path>
              </a:pathLst>
            </a:cu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62" name="Freeform 6"/>
            <p:cNvSpPr>
              <a:spLocks/>
            </p:cNvSpPr>
            <p:nvPr/>
          </p:nvSpPr>
          <p:spPr bwMode="auto">
            <a:xfrm>
              <a:off x="5795963" y="3892550"/>
              <a:ext cx="68263" cy="61912"/>
            </a:xfrm>
            <a:custGeom>
              <a:avLst/>
              <a:gdLst>
                <a:gd name="T0" fmla="*/ 17 w 18"/>
                <a:gd name="T1" fmla="*/ 16 h 16"/>
                <a:gd name="T2" fmla="*/ 16 w 18"/>
                <a:gd name="T3" fmla="*/ 15 h 16"/>
                <a:gd name="T4" fmla="*/ 1 w 18"/>
                <a:gd name="T5" fmla="*/ 3 h 16"/>
                <a:gd name="T6" fmla="*/ 1 w 18"/>
                <a:gd name="T7" fmla="*/ 1 h 16"/>
                <a:gd name="T8" fmla="*/ 2 w 18"/>
                <a:gd name="T9" fmla="*/ 1 h 16"/>
                <a:gd name="T10" fmla="*/ 18 w 18"/>
                <a:gd name="T11" fmla="*/ 14 h 16"/>
                <a:gd name="T12" fmla="*/ 18 w 18"/>
                <a:gd name="T13" fmla="*/ 16 h 16"/>
                <a:gd name="T14" fmla="*/ 17 w 18"/>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6">
                  <a:moveTo>
                    <a:pt x="17" y="16"/>
                  </a:moveTo>
                  <a:cubicBezTo>
                    <a:pt x="17" y="16"/>
                    <a:pt x="16" y="16"/>
                    <a:pt x="16" y="15"/>
                  </a:cubicBezTo>
                  <a:cubicBezTo>
                    <a:pt x="12" y="10"/>
                    <a:pt x="7" y="5"/>
                    <a:pt x="1" y="3"/>
                  </a:cubicBezTo>
                  <a:cubicBezTo>
                    <a:pt x="1" y="2"/>
                    <a:pt x="0" y="2"/>
                    <a:pt x="1" y="1"/>
                  </a:cubicBezTo>
                  <a:cubicBezTo>
                    <a:pt x="1" y="1"/>
                    <a:pt x="1" y="0"/>
                    <a:pt x="2" y="1"/>
                  </a:cubicBezTo>
                  <a:cubicBezTo>
                    <a:pt x="8" y="4"/>
                    <a:pt x="14" y="8"/>
                    <a:pt x="18" y="14"/>
                  </a:cubicBezTo>
                  <a:cubicBezTo>
                    <a:pt x="18" y="15"/>
                    <a:pt x="18" y="15"/>
                    <a:pt x="18" y="16"/>
                  </a:cubicBezTo>
                  <a:cubicBezTo>
                    <a:pt x="17" y="16"/>
                    <a:pt x="17" y="16"/>
                    <a:pt x="17" y="16"/>
                  </a:cubicBezTo>
                  <a:close/>
                </a:path>
              </a:pathLst>
            </a:cu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63" name="Freeform 7"/>
            <p:cNvSpPr>
              <a:spLocks/>
            </p:cNvSpPr>
            <p:nvPr/>
          </p:nvSpPr>
          <p:spPr bwMode="auto">
            <a:xfrm>
              <a:off x="5883275" y="3957638"/>
              <a:ext cx="65088" cy="31750"/>
            </a:xfrm>
            <a:custGeom>
              <a:avLst/>
              <a:gdLst>
                <a:gd name="T0" fmla="*/ 15 w 17"/>
                <a:gd name="T1" fmla="*/ 8 h 8"/>
                <a:gd name="T2" fmla="*/ 15 w 17"/>
                <a:gd name="T3" fmla="*/ 8 h 8"/>
                <a:gd name="T4" fmla="*/ 1 w 17"/>
                <a:gd name="T5" fmla="*/ 2 h 8"/>
                <a:gd name="T6" fmla="*/ 0 w 17"/>
                <a:gd name="T7" fmla="*/ 1 h 8"/>
                <a:gd name="T8" fmla="*/ 2 w 17"/>
                <a:gd name="T9" fmla="*/ 0 h 8"/>
                <a:gd name="T10" fmla="*/ 16 w 17"/>
                <a:gd name="T11" fmla="*/ 7 h 8"/>
                <a:gd name="T12" fmla="*/ 16 w 17"/>
                <a:gd name="T13" fmla="*/ 8 h 8"/>
                <a:gd name="T14" fmla="*/ 15 w 1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8">
                  <a:moveTo>
                    <a:pt x="15" y="8"/>
                  </a:moveTo>
                  <a:cubicBezTo>
                    <a:pt x="15" y="8"/>
                    <a:pt x="15" y="8"/>
                    <a:pt x="15" y="8"/>
                  </a:cubicBezTo>
                  <a:cubicBezTo>
                    <a:pt x="11" y="5"/>
                    <a:pt x="6" y="3"/>
                    <a:pt x="1" y="2"/>
                  </a:cubicBezTo>
                  <a:cubicBezTo>
                    <a:pt x="1" y="2"/>
                    <a:pt x="0" y="2"/>
                    <a:pt x="0" y="1"/>
                  </a:cubicBezTo>
                  <a:cubicBezTo>
                    <a:pt x="0" y="0"/>
                    <a:pt x="1" y="0"/>
                    <a:pt x="2" y="0"/>
                  </a:cubicBezTo>
                  <a:cubicBezTo>
                    <a:pt x="7" y="1"/>
                    <a:pt x="12" y="3"/>
                    <a:pt x="16" y="7"/>
                  </a:cubicBezTo>
                  <a:cubicBezTo>
                    <a:pt x="17" y="7"/>
                    <a:pt x="17" y="8"/>
                    <a:pt x="16" y="8"/>
                  </a:cubicBezTo>
                  <a:cubicBezTo>
                    <a:pt x="16" y="8"/>
                    <a:pt x="16" y="8"/>
                    <a:pt x="15" y="8"/>
                  </a:cubicBezTo>
                  <a:close/>
                </a:path>
              </a:pathLst>
            </a:custGeom>
            <a:solidFill>
              <a:srgbClr val="FFFFF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64" name="Freeform 8"/>
            <p:cNvSpPr>
              <a:spLocks noEditPoints="1"/>
            </p:cNvSpPr>
            <p:nvPr/>
          </p:nvSpPr>
          <p:spPr bwMode="auto">
            <a:xfrm>
              <a:off x="5411787" y="3616326"/>
              <a:ext cx="276225" cy="511175"/>
            </a:xfrm>
            <a:custGeom>
              <a:avLst/>
              <a:gdLst>
                <a:gd name="T0" fmla="*/ 53 w 72"/>
                <a:gd name="T1" fmla="*/ 42 h 133"/>
                <a:gd name="T2" fmla="*/ 58 w 72"/>
                <a:gd name="T3" fmla="*/ 42 h 133"/>
                <a:gd name="T4" fmla="*/ 56 w 72"/>
                <a:gd name="T5" fmla="*/ 16 h 133"/>
                <a:gd name="T6" fmla="*/ 56 w 72"/>
                <a:gd name="T7" fmla="*/ 21 h 133"/>
                <a:gd name="T8" fmla="*/ 56 w 72"/>
                <a:gd name="T9" fmla="*/ 16 h 133"/>
                <a:gd name="T10" fmla="*/ 65 w 72"/>
                <a:gd name="T11" fmla="*/ 28 h 133"/>
                <a:gd name="T12" fmla="*/ 7 w 72"/>
                <a:gd name="T13" fmla="*/ 9 h 133"/>
                <a:gd name="T14" fmla="*/ 11 w 72"/>
                <a:gd name="T15" fmla="*/ 13 h 133"/>
                <a:gd name="T16" fmla="*/ 61 w 72"/>
                <a:gd name="T17" fmla="*/ 24 h 133"/>
                <a:gd name="T18" fmla="*/ 11 w 72"/>
                <a:gd name="T19" fmla="*/ 13 h 133"/>
                <a:gd name="T20" fmla="*/ 0 w 72"/>
                <a:gd name="T21" fmla="*/ 133 h 133"/>
                <a:gd name="T22" fmla="*/ 27 w 72"/>
                <a:gd name="T23" fmla="*/ 128 h 133"/>
                <a:gd name="T24" fmla="*/ 5 w 72"/>
                <a:gd name="T25" fmla="*/ 5 h 133"/>
                <a:gd name="T26" fmla="*/ 67 w 72"/>
                <a:gd name="T27" fmla="*/ 64 h 133"/>
                <a:gd name="T28" fmla="*/ 72 w 72"/>
                <a:gd name="T29" fmla="*/ 0 h 133"/>
                <a:gd name="T30" fmla="*/ 7 w 72"/>
                <a:gd name="T31" fmla="*/ 52 h 133"/>
                <a:gd name="T32" fmla="*/ 65 w 72"/>
                <a:gd name="T33" fmla="*/ 33 h 133"/>
                <a:gd name="T34" fmla="*/ 7 w 72"/>
                <a:gd name="T35" fmla="*/ 52 h 133"/>
                <a:gd name="T36" fmla="*/ 61 w 72"/>
                <a:gd name="T37" fmla="*/ 37 h 133"/>
                <a:gd name="T38" fmla="*/ 11 w 72"/>
                <a:gd name="T39" fmla="*/ 48 h 133"/>
                <a:gd name="T40" fmla="*/ 26 w 72"/>
                <a:gd name="T41" fmla="*/ 110 h 133"/>
                <a:gd name="T42" fmla="*/ 7 w 72"/>
                <a:gd name="T43" fmla="*/ 106 h 133"/>
                <a:gd name="T44" fmla="*/ 26 w 72"/>
                <a:gd name="T45" fmla="*/ 125 h 133"/>
                <a:gd name="T46" fmla="*/ 11 w 72"/>
                <a:gd name="T47" fmla="*/ 121 h 133"/>
                <a:gd name="T48" fmla="*/ 26 w 72"/>
                <a:gd name="T49" fmla="*/ 110 h 133"/>
                <a:gd name="T50" fmla="*/ 31 w 72"/>
                <a:gd name="T51" fmla="*/ 100 h 133"/>
                <a:gd name="T52" fmla="*/ 11 w 72"/>
                <a:gd name="T53" fmla="*/ 96 h 133"/>
                <a:gd name="T54" fmla="*/ 49 w 72"/>
                <a:gd name="T55" fmla="*/ 86 h 133"/>
                <a:gd name="T56" fmla="*/ 7 w 72"/>
                <a:gd name="T57" fmla="*/ 82 h 133"/>
                <a:gd name="T58" fmla="*/ 7 w 72"/>
                <a:gd name="T59" fmla="*/ 76 h 133"/>
                <a:gd name="T60" fmla="*/ 57 w 72"/>
                <a:gd name="T61" fmla="*/ 72 h 133"/>
                <a:gd name="T62" fmla="*/ 11 w 72"/>
                <a:gd name="T63" fmla="*/ 61 h 133"/>
                <a:gd name="T64" fmla="*/ 61 w 72"/>
                <a:gd name="T65" fmla="*/ 68 h 133"/>
                <a:gd name="T66" fmla="*/ 65 w 72"/>
                <a:gd name="T67" fmla="*/ 57 h 133"/>
                <a:gd name="T68" fmla="*/ 7 w 72"/>
                <a:gd name="T69" fmla="*/ 76 h 133"/>
                <a:gd name="T70" fmla="*/ 53 w 72"/>
                <a:gd name="T71" fmla="*/ 67 h 133"/>
                <a:gd name="T72" fmla="*/ 58 w 72"/>
                <a:gd name="T73" fmla="*/ 6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133">
                  <a:moveTo>
                    <a:pt x="56" y="40"/>
                  </a:moveTo>
                  <a:cubicBezTo>
                    <a:pt x="55" y="40"/>
                    <a:pt x="53" y="41"/>
                    <a:pt x="53" y="42"/>
                  </a:cubicBezTo>
                  <a:cubicBezTo>
                    <a:pt x="53" y="44"/>
                    <a:pt x="55" y="45"/>
                    <a:pt x="56" y="45"/>
                  </a:cubicBezTo>
                  <a:cubicBezTo>
                    <a:pt x="57" y="45"/>
                    <a:pt x="58" y="44"/>
                    <a:pt x="58" y="42"/>
                  </a:cubicBezTo>
                  <a:cubicBezTo>
                    <a:pt x="58" y="41"/>
                    <a:pt x="57" y="40"/>
                    <a:pt x="56" y="40"/>
                  </a:cubicBezTo>
                  <a:close/>
                  <a:moveTo>
                    <a:pt x="56" y="16"/>
                  </a:moveTo>
                  <a:cubicBezTo>
                    <a:pt x="55" y="16"/>
                    <a:pt x="53" y="17"/>
                    <a:pt x="53" y="18"/>
                  </a:cubicBezTo>
                  <a:cubicBezTo>
                    <a:pt x="53" y="20"/>
                    <a:pt x="55" y="21"/>
                    <a:pt x="56" y="21"/>
                  </a:cubicBezTo>
                  <a:cubicBezTo>
                    <a:pt x="57" y="21"/>
                    <a:pt x="58" y="20"/>
                    <a:pt x="58" y="18"/>
                  </a:cubicBezTo>
                  <a:cubicBezTo>
                    <a:pt x="58" y="17"/>
                    <a:pt x="57" y="16"/>
                    <a:pt x="56" y="16"/>
                  </a:cubicBezTo>
                  <a:close/>
                  <a:moveTo>
                    <a:pt x="7" y="28"/>
                  </a:moveTo>
                  <a:cubicBezTo>
                    <a:pt x="65" y="28"/>
                    <a:pt x="65" y="28"/>
                    <a:pt x="65" y="28"/>
                  </a:cubicBezTo>
                  <a:cubicBezTo>
                    <a:pt x="65" y="9"/>
                    <a:pt x="65" y="9"/>
                    <a:pt x="65" y="9"/>
                  </a:cubicBezTo>
                  <a:cubicBezTo>
                    <a:pt x="7" y="9"/>
                    <a:pt x="7" y="9"/>
                    <a:pt x="7" y="9"/>
                  </a:cubicBezTo>
                  <a:lnTo>
                    <a:pt x="7" y="28"/>
                  </a:lnTo>
                  <a:close/>
                  <a:moveTo>
                    <a:pt x="11" y="13"/>
                  </a:moveTo>
                  <a:cubicBezTo>
                    <a:pt x="61" y="13"/>
                    <a:pt x="61" y="13"/>
                    <a:pt x="61" y="13"/>
                  </a:cubicBezTo>
                  <a:cubicBezTo>
                    <a:pt x="61" y="24"/>
                    <a:pt x="61" y="24"/>
                    <a:pt x="61" y="24"/>
                  </a:cubicBezTo>
                  <a:cubicBezTo>
                    <a:pt x="11" y="24"/>
                    <a:pt x="11" y="24"/>
                    <a:pt x="11" y="24"/>
                  </a:cubicBezTo>
                  <a:lnTo>
                    <a:pt x="11" y="13"/>
                  </a:lnTo>
                  <a:close/>
                  <a:moveTo>
                    <a:pt x="0" y="0"/>
                  </a:moveTo>
                  <a:cubicBezTo>
                    <a:pt x="0" y="133"/>
                    <a:pt x="0" y="133"/>
                    <a:pt x="0" y="133"/>
                  </a:cubicBezTo>
                  <a:cubicBezTo>
                    <a:pt x="31" y="133"/>
                    <a:pt x="31" y="133"/>
                    <a:pt x="31" y="133"/>
                  </a:cubicBezTo>
                  <a:cubicBezTo>
                    <a:pt x="29" y="132"/>
                    <a:pt x="28" y="130"/>
                    <a:pt x="27" y="128"/>
                  </a:cubicBezTo>
                  <a:cubicBezTo>
                    <a:pt x="5" y="128"/>
                    <a:pt x="5" y="128"/>
                    <a:pt x="5" y="128"/>
                  </a:cubicBezTo>
                  <a:cubicBezTo>
                    <a:pt x="5" y="5"/>
                    <a:pt x="5" y="5"/>
                    <a:pt x="5" y="5"/>
                  </a:cubicBezTo>
                  <a:cubicBezTo>
                    <a:pt x="67" y="5"/>
                    <a:pt x="67" y="5"/>
                    <a:pt x="67" y="5"/>
                  </a:cubicBezTo>
                  <a:cubicBezTo>
                    <a:pt x="67" y="64"/>
                    <a:pt x="67" y="64"/>
                    <a:pt x="67" y="64"/>
                  </a:cubicBezTo>
                  <a:cubicBezTo>
                    <a:pt x="69" y="63"/>
                    <a:pt x="70" y="62"/>
                    <a:pt x="72" y="61"/>
                  </a:cubicBezTo>
                  <a:cubicBezTo>
                    <a:pt x="72" y="0"/>
                    <a:pt x="72" y="0"/>
                    <a:pt x="72" y="0"/>
                  </a:cubicBezTo>
                  <a:lnTo>
                    <a:pt x="0" y="0"/>
                  </a:lnTo>
                  <a:close/>
                  <a:moveTo>
                    <a:pt x="7" y="52"/>
                  </a:moveTo>
                  <a:cubicBezTo>
                    <a:pt x="65" y="52"/>
                    <a:pt x="65" y="52"/>
                    <a:pt x="65" y="52"/>
                  </a:cubicBezTo>
                  <a:cubicBezTo>
                    <a:pt x="65" y="33"/>
                    <a:pt x="65" y="33"/>
                    <a:pt x="65" y="33"/>
                  </a:cubicBezTo>
                  <a:cubicBezTo>
                    <a:pt x="7" y="33"/>
                    <a:pt x="7" y="33"/>
                    <a:pt x="7" y="33"/>
                  </a:cubicBezTo>
                  <a:lnTo>
                    <a:pt x="7" y="52"/>
                  </a:lnTo>
                  <a:close/>
                  <a:moveTo>
                    <a:pt x="11" y="37"/>
                  </a:moveTo>
                  <a:cubicBezTo>
                    <a:pt x="61" y="37"/>
                    <a:pt x="61" y="37"/>
                    <a:pt x="61" y="37"/>
                  </a:cubicBezTo>
                  <a:cubicBezTo>
                    <a:pt x="61" y="48"/>
                    <a:pt x="61" y="48"/>
                    <a:pt x="61" y="48"/>
                  </a:cubicBezTo>
                  <a:cubicBezTo>
                    <a:pt x="11" y="48"/>
                    <a:pt x="11" y="48"/>
                    <a:pt x="11" y="48"/>
                  </a:cubicBezTo>
                  <a:lnTo>
                    <a:pt x="11" y="37"/>
                  </a:lnTo>
                  <a:close/>
                  <a:moveTo>
                    <a:pt x="26" y="110"/>
                  </a:moveTo>
                  <a:cubicBezTo>
                    <a:pt x="26" y="109"/>
                    <a:pt x="27" y="107"/>
                    <a:pt x="27" y="106"/>
                  </a:cubicBezTo>
                  <a:cubicBezTo>
                    <a:pt x="7" y="106"/>
                    <a:pt x="7" y="106"/>
                    <a:pt x="7" y="106"/>
                  </a:cubicBezTo>
                  <a:cubicBezTo>
                    <a:pt x="7" y="125"/>
                    <a:pt x="7" y="125"/>
                    <a:pt x="7" y="125"/>
                  </a:cubicBezTo>
                  <a:cubicBezTo>
                    <a:pt x="26" y="125"/>
                    <a:pt x="26" y="125"/>
                    <a:pt x="26" y="125"/>
                  </a:cubicBezTo>
                  <a:cubicBezTo>
                    <a:pt x="26" y="123"/>
                    <a:pt x="26" y="122"/>
                    <a:pt x="25" y="121"/>
                  </a:cubicBezTo>
                  <a:cubicBezTo>
                    <a:pt x="11" y="121"/>
                    <a:pt x="11" y="121"/>
                    <a:pt x="11" y="121"/>
                  </a:cubicBezTo>
                  <a:cubicBezTo>
                    <a:pt x="11" y="110"/>
                    <a:pt x="11" y="110"/>
                    <a:pt x="11" y="110"/>
                  </a:cubicBezTo>
                  <a:lnTo>
                    <a:pt x="26" y="110"/>
                  </a:lnTo>
                  <a:close/>
                  <a:moveTo>
                    <a:pt x="7" y="100"/>
                  </a:moveTo>
                  <a:cubicBezTo>
                    <a:pt x="31" y="100"/>
                    <a:pt x="31" y="100"/>
                    <a:pt x="31" y="100"/>
                  </a:cubicBezTo>
                  <a:cubicBezTo>
                    <a:pt x="32" y="99"/>
                    <a:pt x="33" y="98"/>
                    <a:pt x="34" y="96"/>
                  </a:cubicBezTo>
                  <a:cubicBezTo>
                    <a:pt x="11" y="96"/>
                    <a:pt x="11" y="96"/>
                    <a:pt x="11" y="96"/>
                  </a:cubicBezTo>
                  <a:cubicBezTo>
                    <a:pt x="11" y="86"/>
                    <a:pt x="11" y="86"/>
                    <a:pt x="11" y="86"/>
                  </a:cubicBezTo>
                  <a:cubicBezTo>
                    <a:pt x="49" y="86"/>
                    <a:pt x="49" y="86"/>
                    <a:pt x="49" y="86"/>
                  </a:cubicBezTo>
                  <a:cubicBezTo>
                    <a:pt x="50" y="84"/>
                    <a:pt x="51" y="83"/>
                    <a:pt x="51" y="82"/>
                  </a:cubicBezTo>
                  <a:cubicBezTo>
                    <a:pt x="7" y="82"/>
                    <a:pt x="7" y="82"/>
                    <a:pt x="7" y="82"/>
                  </a:cubicBezTo>
                  <a:lnTo>
                    <a:pt x="7" y="100"/>
                  </a:lnTo>
                  <a:close/>
                  <a:moveTo>
                    <a:pt x="7" y="76"/>
                  </a:moveTo>
                  <a:cubicBezTo>
                    <a:pt x="54" y="76"/>
                    <a:pt x="54" y="76"/>
                    <a:pt x="54" y="76"/>
                  </a:cubicBezTo>
                  <a:cubicBezTo>
                    <a:pt x="55" y="75"/>
                    <a:pt x="56" y="73"/>
                    <a:pt x="57" y="72"/>
                  </a:cubicBezTo>
                  <a:cubicBezTo>
                    <a:pt x="11" y="72"/>
                    <a:pt x="11" y="72"/>
                    <a:pt x="11" y="72"/>
                  </a:cubicBezTo>
                  <a:cubicBezTo>
                    <a:pt x="11" y="61"/>
                    <a:pt x="11" y="61"/>
                    <a:pt x="11" y="61"/>
                  </a:cubicBezTo>
                  <a:cubicBezTo>
                    <a:pt x="61" y="61"/>
                    <a:pt x="61" y="61"/>
                    <a:pt x="61" y="61"/>
                  </a:cubicBezTo>
                  <a:cubicBezTo>
                    <a:pt x="61" y="68"/>
                    <a:pt x="61" y="68"/>
                    <a:pt x="61" y="68"/>
                  </a:cubicBezTo>
                  <a:cubicBezTo>
                    <a:pt x="63" y="67"/>
                    <a:pt x="64" y="66"/>
                    <a:pt x="65" y="65"/>
                  </a:cubicBezTo>
                  <a:cubicBezTo>
                    <a:pt x="65" y="57"/>
                    <a:pt x="65" y="57"/>
                    <a:pt x="65" y="57"/>
                  </a:cubicBezTo>
                  <a:cubicBezTo>
                    <a:pt x="7" y="57"/>
                    <a:pt x="7" y="57"/>
                    <a:pt x="7" y="57"/>
                  </a:cubicBezTo>
                  <a:lnTo>
                    <a:pt x="7" y="76"/>
                  </a:lnTo>
                  <a:close/>
                  <a:moveTo>
                    <a:pt x="56" y="64"/>
                  </a:moveTo>
                  <a:cubicBezTo>
                    <a:pt x="55" y="64"/>
                    <a:pt x="53" y="65"/>
                    <a:pt x="53" y="67"/>
                  </a:cubicBezTo>
                  <a:cubicBezTo>
                    <a:pt x="53" y="68"/>
                    <a:pt x="55" y="69"/>
                    <a:pt x="56" y="69"/>
                  </a:cubicBezTo>
                  <a:cubicBezTo>
                    <a:pt x="57" y="69"/>
                    <a:pt x="58" y="68"/>
                    <a:pt x="58" y="67"/>
                  </a:cubicBezTo>
                  <a:cubicBezTo>
                    <a:pt x="58" y="65"/>
                    <a:pt x="57" y="64"/>
                    <a:pt x="56" y="64"/>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sp>
        <p:nvSpPr>
          <p:cNvPr id="165" name="矩形 164"/>
          <p:cNvSpPr/>
          <p:nvPr/>
        </p:nvSpPr>
        <p:spPr>
          <a:xfrm>
            <a:off x="10172633" y="6607102"/>
            <a:ext cx="506870" cy="254044"/>
          </a:xfrm>
          <a:prstGeom prst="rect">
            <a:avLst/>
          </a:prstGeom>
        </p:spPr>
        <p:txBody>
          <a:bodyPr wrap="none">
            <a:spAutoFit/>
          </a:bodyPr>
          <a:lstStyle/>
          <a:p>
            <a:pPr defTabSz="1219140">
              <a:defRPr/>
            </a:pPr>
            <a:r>
              <a:rPr lang="en-US" altLang="zh-CN"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Cloud</a:t>
            </a:r>
            <a:endParaRPr lang="zh-CN" altLang="en-US" sz="1051"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66" name="文本框 26"/>
          <p:cNvSpPr txBox="1">
            <a:spLocks noChangeArrowheads="1"/>
          </p:cNvSpPr>
          <p:nvPr/>
        </p:nvSpPr>
        <p:spPr bwMode="auto">
          <a:xfrm>
            <a:off x="8605354" y="6613756"/>
            <a:ext cx="416776" cy="271515"/>
          </a:xfrm>
          <a:prstGeom prst="rect">
            <a:avLst/>
          </a:prstGeom>
          <a:noFill/>
          <a:ln w="9525">
            <a:noFill/>
            <a:miter lim="800000"/>
            <a:headEnd/>
            <a:tailEnd/>
          </a:ln>
          <a:extLst/>
        </p:spPr>
        <p:txBody>
          <a:bodyPr wrap="none" lIns="108741" tIns="54371" rIns="108741" bIns="54371">
            <a:spAutoFit/>
          </a:bodyPr>
          <a:lstStyle>
            <a:lvl1pPr>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5pPr>
            <a:lvl6pPr marL="2514600" indent="-228600" defTabSz="406400" eaLnBrk="0" fontAlgn="base" hangingPunct="0">
              <a:spcBef>
                <a:spcPct val="200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6pPr>
            <a:lvl7pPr marL="2971800" indent="-228600" defTabSz="406400" eaLnBrk="0" fontAlgn="base" hangingPunct="0">
              <a:spcBef>
                <a:spcPct val="200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7pPr>
            <a:lvl8pPr marL="3429000" indent="-228600" defTabSz="406400" eaLnBrk="0" fontAlgn="base" hangingPunct="0">
              <a:spcBef>
                <a:spcPct val="200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8pPr>
            <a:lvl9pPr marL="3886200" indent="-228600" defTabSz="406400" eaLnBrk="0" fontAlgn="base" hangingPunct="0">
              <a:spcBef>
                <a:spcPct val="20000"/>
              </a:spcBef>
              <a:spcAft>
                <a:spcPct val="0"/>
              </a:spcAft>
              <a:buFont typeface="Arial" panose="020B0604020202020204" pitchFamily="34" charset="0"/>
              <a:buChar char="»"/>
              <a:defRPr kumimoji="1">
                <a:solidFill>
                  <a:schemeClr val="tx1"/>
                </a:solidFill>
                <a:latin typeface="Calibri" panose="020F0502020204030204" pitchFamily="34" charset="0"/>
                <a:ea typeface="宋体" panose="02010600030101010101" pitchFamily="2" charset="-122"/>
              </a:defRPr>
            </a:lvl9pPr>
          </a:lstStyle>
          <a:p>
            <a:pPr algn="ctr" defTabSz="914377">
              <a:spcBef>
                <a:spcPct val="0"/>
              </a:spcBef>
              <a:buNone/>
            </a:pPr>
            <a:r>
              <a:rPr lang="en-US" altLang="zh-CN" sz="1051" b="1">
                <a:solidFill>
                  <a:srgbClr val="000000"/>
                </a:solidFill>
                <a:ea typeface="方正兰亭黑简体" panose="02000000000000000000" pitchFamily="2" charset="-122"/>
                <a:cs typeface="Calibri" panose="020F0502020204030204" pitchFamily="34" charset="0"/>
              </a:rPr>
              <a:t>VM</a:t>
            </a:r>
            <a:endParaRPr lang="zh-CN" altLang="en-US" sz="1051" b="1" dirty="0">
              <a:solidFill>
                <a:srgbClr val="000000"/>
              </a:solidFill>
              <a:ea typeface="方正兰亭黑简体" panose="02000000000000000000" pitchFamily="2" charset="-122"/>
              <a:cs typeface="Calibri" panose="020F0502020204030204" pitchFamily="34" charset="0"/>
            </a:endParaRPr>
          </a:p>
        </p:txBody>
      </p:sp>
      <p:grpSp>
        <p:nvGrpSpPr>
          <p:cNvPr id="167" name="组合 166"/>
          <p:cNvGrpSpPr/>
          <p:nvPr/>
        </p:nvGrpSpPr>
        <p:grpSpPr>
          <a:xfrm>
            <a:off x="8578961" y="6219031"/>
            <a:ext cx="476407" cy="403336"/>
            <a:chOff x="2470151" y="4192589"/>
            <a:chExt cx="552450" cy="347663"/>
          </a:xfrm>
          <a:solidFill>
            <a:srgbClr val="B2B2B2">
              <a:lumMod val="50000"/>
            </a:srgbClr>
          </a:solidFill>
        </p:grpSpPr>
        <p:sp>
          <p:nvSpPr>
            <p:cNvPr id="168" name="Freeform 656"/>
            <p:cNvSpPr>
              <a:spLocks/>
            </p:cNvSpPr>
            <p:nvPr/>
          </p:nvSpPr>
          <p:spPr bwMode="auto">
            <a:xfrm>
              <a:off x="2470151" y="4192589"/>
              <a:ext cx="552450" cy="336550"/>
            </a:xfrm>
            <a:custGeom>
              <a:avLst/>
              <a:gdLst>
                <a:gd name="T0" fmla="*/ 555 w 651"/>
                <a:gd name="T1" fmla="*/ 396 h 396"/>
                <a:gd name="T2" fmla="*/ 555 w 651"/>
                <a:gd name="T3" fmla="*/ 396 h 396"/>
                <a:gd name="T4" fmla="*/ 516 w 651"/>
                <a:gd name="T5" fmla="*/ 396 h 396"/>
                <a:gd name="T6" fmla="*/ 516 w 651"/>
                <a:gd name="T7" fmla="*/ 371 h 396"/>
                <a:gd name="T8" fmla="*/ 555 w 651"/>
                <a:gd name="T9" fmla="*/ 371 h 396"/>
                <a:gd name="T10" fmla="*/ 577 w 651"/>
                <a:gd name="T11" fmla="*/ 364 h 396"/>
                <a:gd name="T12" fmla="*/ 627 w 651"/>
                <a:gd name="T13" fmla="*/ 264 h 396"/>
                <a:gd name="T14" fmla="*/ 500 w 651"/>
                <a:gd name="T15" fmla="*/ 136 h 396"/>
                <a:gd name="T16" fmla="*/ 490 w 651"/>
                <a:gd name="T17" fmla="*/ 129 h 396"/>
                <a:gd name="T18" fmla="*/ 311 w 651"/>
                <a:gd name="T19" fmla="*/ 24 h 396"/>
                <a:gd name="T20" fmla="*/ 114 w 651"/>
                <a:gd name="T21" fmla="*/ 177 h 396"/>
                <a:gd name="T22" fmla="*/ 104 w 651"/>
                <a:gd name="T23" fmla="*/ 186 h 396"/>
                <a:gd name="T24" fmla="*/ 24 w 651"/>
                <a:gd name="T25" fmla="*/ 278 h 396"/>
                <a:gd name="T26" fmla="*/ 117 w 651"/>
                <a:gd name="T27" fmla="*/ 371 h 396"/>
                <a:gd name="T28" fmla="*/ 439 w 651"/>
                <a:gd name="T29" fmla="*/ 371 h 396"/>
                <a:gd name="T30" fmla="*/ 439 w 651"/>
                <a:gd name="T31" fmla="*/ 396 h 396"/>
                <a:gd name="T32" fmla="*/ 117 w 651"/>
                <a:gd name="T33" fmla="*/ 396 h 396"/>
                <a:gd name="T34" fmla="*/ 0 w 651"/>
                <a:gd name="T35" fmla="*/ 278 h 396"/>
                <a:gd name="T36" fmla="*/ 92 w 651"/>
                <a:gd name="T37" fmla="*/ 163 h 396"/>
                <a:gd name="T38" fmla="*/ 311 w 651"/>
                <a:gd name="T39" fmla="*/ 0 h 396"/>
                <a:gd name="T40" fmla="*/ 508 w 651"/>
                <a:gd name="T41" fmla="*/ 111 h 396"/>
                <a:gd name="T42" fmla="*/ 651 w 651"/>
                <a:gd name="T43" fmla="*/ 264 h 396"/>
                <a:gd name="T44" fmla="*/ 593 w 651"/>
                <a:gd name="T45" fmla="*/ 384 h 396"/>
                <a:gd name="T46" fmla="*/ 555 w 651"/>
                <a:gd name="T4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1" h="396">
                  <a:moveTo>
                    <a:pt x="555" y="396"/>
                  </a:moveTo>
                  <a:lnTo>
                    <a:pt x="555" y="396"/>
                  </a:lnTo>
                  <a:lnTo>
                    <a:pt x="516" y="396"/>
                  </a:lnTo>
                  <a:lnTo>
                    <a:pt x="516" y="371"/>
                  </a:lnTo>
                  <a:lnTo>
                    <a:pt x="555" y="371"/>
                  </a:lnTo>
                  <a:cubicBezTo>
                    <a:pt x="564" y="371"/>
                    <a:pt x="572" y="369"/>
                    <a:pt x="577" y="364"/>
                  </a:cubicBezTo>
                  <a:cubicBezTo>
                    <a:pt x="609" y="339"/>
                    <a:pt x="627" y="302"/>
                    <a:pt x="627" y="264"/>
                  </a:cubicBezTo>
                  <a:cubicBezTo>
                    <a:pt x="627" y="194"/>
                    <a:pt x="570" y="137"/>
                    <a:pt x="500" y="136"/>
                  </a:cubicBezTo>
                  <a:cubicBezTo>
                    <a:pt x="496" y="136"/>
                    <a:pt x="492" y="133"/>
                    <a:pt x="490" y="129"/>
                  </a:cubicBezTo>
                  <a:cubicBezTo>
                    <a:pt x="454" y="65"/>
                    <a:pt x="385" y="24"/>
                    <a:pt x="311" y="24"/>
                  </a:cubicBezTo>
                  <a:cubicBezTo>
                    <a:pt x="218" y="24"/>
                    <a:pt x="137" y="87"/>
                    <a:pt x="114" y="177"/>
                  </a:cubicBezTo>
                  <a:cubicBezTo>
                    <a:pt x="112" y="182"/>
                    <a:pt x="108" y="186"/>
                    <a:pt x="104" y="186"/>
                  </a:cubicBezTo>
                  <a:cubicBezTo>
                    <a:pt x="58" y="193"/>
                    <a:pt x="24" y="232"/>
                    <a:pt x="24" y="278"/>
                  </a:cubicBezTo>
                  <a:cubicBezTo>
                    <a:pt x="24" y="329"/>
                    <a:pt x="66" y="371"/>
                    <a:pt x="117" y="371"/>
                  </a:cubicBezTo>
                  <a:lnTo>
                    <a:pt x="439" y="371"/>
                  </a:lnTo>
                  <a:lnTo>
                    <a:pt x="439" y="396"/>
                  </a:lnTo>
                  <a:lnTo>
                    <a:pt x="117" y="396"/>
                  </a:lnTo>
                  <a:cubicBezTo>
                    <a:pt x="52" y="396"/>
                    <a:pt x="0" y="343"/>
                    <a:pt x="0" y="278"/>
                  </a:cubicBezTo>
                  <a:cubicBezTo>
                    <a:pt x="0" y="223"/>
                    <a:pt x="39" y="175"/>
                    <a:pt x="92" y="163"/>
                  </a:cubicBezTo>
                  <a:cubicBezTo>
                    <a:pt x="121" y="67"/>
                    <a:pt x="210" y="0"/>
                    <a:pt x="311" y="0"/>
                  </a:cubicBezTo>
                  <a:cubicBezTo>
                    <a:pt x="392" y="0"/>
                    <a:pt x="466" y="42"/>
                    <a:pt x="508" y="111"/>
                  </a:cubicBezTo>
                  <a:cubicBezTo>
                    <a:pt x="588" y="116"/>
                    <a:pt x="651" y="183"/>
                    <a:pt x="651" y="264"/>
                  </a:cubicBezTo>
                  <a:cubicBezTo>
                    <a:pt x="651" y="310"/>
                    <a:pt x="630" y="353"/>
                    <a:pt x="593" y="384"/>
                  </a:cubicBezTo>
                  <a:cubicBezTo>
                    <a:pt x="583" y="391"/>
                    <a:pt x="570" y="396"/>
                    <a:pt x="555" y="396"/>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69" name="Freeform 657"/>
            <p:cNvSpPr>
              <a:spLocks/>
            </p:cNvSpPr>
            <p:nvPr/>
          </p:nvSpPr>
          <p:spPr bwMode="auto">
            <a:xfrm>
              <a:off x="2824164" y="4497389"/>
              <a:ext cx="42863" cy="42863"/>
            </a:xfrm>
            <a:custGeom>
              <a:avLst/>
              <a:gdLst>
                <a:gd name="T0" fmla="*/ 25 w 51"/>
                <a:gd name="T1" fmla="*/ 51 h 51"/>
                <a:gd name="T2" fmla="*/ 25 w 51"/>
                <a:gd name="T3" fmla="*/ 51 h 51"/>
                <a:gd name="T4" fmla="*/ 0 w 51"/>
                <a:gd name="T5" fmla="*/ 25 h 51"/>
                <a:gd name="T6" fmla="*/ 25 w 51"/>
                <a:gd name="T7" fmla="*/ 0 h 51"/>
                <a:gd name="T8" fmla="*/ 51 w 51"/>
                <a:gd name="T9" fmla="*/ 25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5"/>
                  </a:cubicBezTo>
                  <a:cubicBezTo>
                    <a:pt x="0" y="11"/>
                    <a:pt x="11" y="0"/>
                    <a:pt x="25" y="0"/>
                  </a:cubicBezTo>
                  <a:cubicBezTo>
                    <a:pt x="40" y="0"/>
                    <a:pt x="51" y="11"/>
                    <a:pt x="51" y="25"/>
                  </a:cubicBezTo>
                  <a:cubicBezTo>
                    <a:pt x="51" y="40"/>
                    <a:pt x="40" y="51"/>
                    <a:pt x="25" y="51"/>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70" name="Freeform 658"/>
            <p:cNvSpPr>
              <a:spLocks/>
            </p:cNvSpPr>
            <p:nvPr/>
          </p:nvSpPr>
          <p:spPr bwMode="auto">
            <a:xfrm>
              <a:off x="2890839" y="4495801"/>
              <a:ext cx="44450"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71" name="Freeform 659"/>
            <p:cNvSpPr>
              <a:spLocks noEditPoints="1"/>
            </p:cNvSpPr>
            <p:nvPr/>
          </p:nvSpPr>
          <p:spPr bwMode="auto">
            <a:xfrm>
              <a:off x="2625726" y="4337051"/>
              <a:ext cx="152400" cy="149225"/>
            </a:xfrm>
            <a:custGeom>
              <a:avLst/>
              <a:gdLst>
                <a:gd name="T0" fmla="*/ 20 w 178"/>
                <a:gd name="T1" fmla="*/ 140 h 174"/>
                <a:gd name="T2" fmla="*/ 20 w 178"/>
                <a:gd name="T3" fmla="*/ 140 h 174"/>
                <a:gd name="T4" fmla="*/ 158 w 178"/>
                <a:gd name="T5" fmla="*/ 153 h 174"/>
                <a:gd name="T6" fmla="*/ 158 w 178"/>
                <a:gd name="T7" fmla="*/ 33 h 174"/>
                <a:gd name="T8" fmla="*/ 20 w 178"/>
                <a:gd name="T9" fmla="*/ 20 h 174"/>
                <a:gd name="T10" fmla="*/ 20 w 178"/>
                <a:gd name="T11" fmla="*/ 140 h 174"/>
                <a:gd name="T12" fmla="*/ 162 w 178"/>
                <a:gd name="T13" fmla="*/ 174 h 174"/>
                <a:gd name="T14" fmla="*/ 162 w 178"/>
                <a:gd name="T15" fmla="*/ 174 h 174"/>
                <a:gd name="T16" fmla="*/ 160 w 178"/>
                <a:gd name="T17" fmla="*/ 174 h 174"/>
                <a:gd name="T18" fmla="*/ 15 w 178"/>
                <a:gd name="T19" fmla="*/ 159 h 174"/>
                <a:gd name="T20" fmla="*/ 0 w 178"/>
                <a:gd name="T21" fmla="*/ 142 h 174"/>
                <a:gd name="T22" fmla="*/ 0 w 178"/>
                <a:gd name="T23" fmla="*/ 16 h 174"/>
                <a:gd name="T24" fmla="*/ 16 w 178"/>
                <a:gd name="T25" fmla="*/ 0 h 174"/>
                <a:gd name="T26" fmla="*/ 17 w 178"/>
                <a:gd name="T27" fmla="*/ 0 h 174"/>
                <a:gd name="T28" fmla="*/ 162 w 178"/>
                <a:gd name="T29" fmla="*/ 14 h 174"/>
                <a:gd name="T30" fmla="*/ 178 w 178"/>
                <a:gd name="T31" fmla="*/ 31 h 174"/>
                <a:gd name="T32" fmla="*/ 178 w 178"/>
                <a:gd name="T33" fmla="*/ 158 h 174"/>
                <a:gd name="T34" fmla="*/ 162 w 178"/>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174">
                  <a:moveTo>
                    <a:pt x="20" y="140"/>
                  </a:moveTo>
                  <a:lnTo>
                    <a:pt x="20" y="140"/>
                  </a:lnTo>
                  <a:lnTo>
                    <a:pt x="158" y="153"/>
                  </a:lnTo>
                  <a:lnTo>
                    <a:pt x="158" y="33"/>
                  </a:lnTo>
                  <a:lnTo>
                    <a:pt x="20" y="20"/>
                  </a:lnTo>
                  <a:lnTo>
                    <a:pt x="20" y="140"/>
                  </a:lnTo>
                  <a:close/>
                  <a:moveTo>
                    <a:pt x="162" y="174"/>
                  </a:moveTo>
                  <a:lnTo>
                    <a:pt x="162" y="174"/>
                  </a:lnTo>
                  <a:cubicBezTo>
                    <a:pt x="161" y="174"/>
                    <a:pt x="160" y="174"/>
                    <a:pt x="160" y="174"/>
                  </a:cubicBezTo>
                  <a:lnTo>
                    <a:pt x="15" y="159"/>
                  </a:lnTo>
                  <a:cubicBezTo>
                    <a:pt x="7" y="158"/>
                    <a:pt x="0" y="151"/>
                    <a:pt x="0" y="142"/>
                  </a:cubicBezTo>
                  <a:lnTo>
                    <a:pt x="0" y="16"/>
                  </a:lnTo>
                  <a:cubicBezTo>
                    <a:pt x="0" y="7"/>
                    <a:pt x="7" y="0"/>
                    <a:pt x="16" y="0"/>
                  </a:cubicBezTo>
                  <a:cubicBezTo>
                    <a:pt x="16" y="0"/>
                    <a:pt x="17" y="0"/>
                    <a:pt x="17" y="0"/>
                  </a:cubicBezTo>
                  <a:lnTo>
                    <a:pt x="162" y="14"/>
                  </a:lnTo>
                  <a:cubicBezTo>
                    <a:pt x="171" y="15"/>
                    <a:pt x="178" y="22"/>
                    <a:pt x="178" y="31"/>
                  </a:cubicBezTo>
                  <a:lnTo>
                    <a:pt x="178" y="158"/>
                  </a:lnTo>
                  <a:cubicBezTo>
                    <a:pt x="178" y="167"/>
                    <a:pt x="171" y="174"/>
                    <a:pt x="162" y="174"/>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72" name="Freeform 660"/>
            <p:cNvSpPr>
              <a:spLocks/>
            </p:cNvSpPr>
            <p:nvPr/>
          </p:nvSpPr>
          <p:spPr bwMode="auto">
            <a:xfrm>
              <a:off x="2660651" y="4310064"/>
              <a:ext cx="152400" cy="149225"/>
            </a:xfrm>
            <a:custGeom>
              <a:avLst/>
              <a:gdLst>
                <a:gd name="T0" fmla="*/ 162 w 178"/>
                <a:gd name="T1" fmla="*/ 174 h 174"/>
                <a:gd name="T2" fmla="*/ 162 w 178"/>
                <a:gd name="T3" fmla="*/ 174 h 174"/>
                <a:gd name="T4" fmla="*/ 160 w 178"/>
                <a:gd name="T5" fmla="*/ 174 h 174"/>
                <a:gd name="T6" fmla="*/ 126 w 178"/>
                <a:gd name="T7" fmla="*/ 170 h 174"/>
                <a:gd name="T8" fmla="*/ 117 w 178"/>
                <a:gd name="T9" fmla="*/ 160 h 174"/>
                <a:gd name="T10" fmla="*/ 128 w 178"/>
                <a:gd name="T11" fmla="*/ 151 h 174"/>
                <a:gd name="T12" fmla="*/ 158 w 178"/>
                <a:gd name="T13" fmla="*/ 154 h 174"/>
                <a:gd name="T14" fmla="*/ 158 w 178"/>
                <a:gd name="T15" fmla="*/ 34 h 174"/>
                <a:gd name="T16" fmla="*/ 20 w 178"/>
                <a:gd name="T17" fmla="*/ 20 h 174"/>
                <a:gd name="T18" fmla="*/ 20 w 178"/>
                <a:gd name="T19" fmla="*/ 45 h 174"/>
                <a:gd name="T20" fmla="*/ 10 w 178"/>
                <a:gd name="T21" fmla="*/ 55 h 174"/>
                <a:gd name="T22" fmla="*/ 0 w 178"/>
                <a:gd name="T23" fmla="*/ 45 h 174"/>
                <a:gd name="T24" fmla="*/ 0 w 178"/>
                <a:gd name="T25" fmla="*/ 16 h 174"/>
                <a:gd name="T26" fmla="*/ 6 w 178"/>
                <a:gd name="T27" fmla="*/ 4 h 174"/>
                <a:gd name="T28" fmla="*/ 18 w 178"/>
                <a:gd name="T29" fmla="*/ 0 h 174"/>
                <a:gd name="T30" fmla="*/ 162 w 178"/>
                <a:gd name="T31" fmla="*/ 14 h 174"/>
                <a:gd name="T32" fmla="*/ 178 w 178"/>
                <a:gd name="T33" fmla="*/ 32 h 174"/>
                <a:gd name="T34" fmla="*/ 178 w 178"/>
                <a:gd name="T35" fmla="*/ 158 h 174"/>
                <a:gd name="T36" fmla="*/ 173 w 178"/>
                <a:gd name="T37" fmla="*/ 170 h 174"/>
                <a:gd name="T38" fmla="*/ 162 w 178"/>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74">
                  <a:moveTo>
                    <a:pt x="162" y="174"/>
                  </a:moveTo>
                  <a:lnTo>
                    <a:pt x="162" y="174"/>
                  </a:lnTo>
                  <a:cubicBezTo>
                    <a:pt x="162" y="174"/>
                    <a:pt x="161" y="174"/>
                    <a:pt x="160" y="174"/>
                  </a:cubicBezTo>
                  <a:lnTo>
                    <a:pt x="126" y="170"/>
                  </a:lnTo>
                  <a:cubicBezTo>
                    <a:pt x="120" y="170"/>
                    <a:pt x="116" y="165"/>
                    <a:pt x="117" y="160"/>
                  </a:cubicBezTo>
                  <a:cubicBezTo>
                    <a:pt x="117" y="154"/>
                    <a:pt x="122" y="150"/>
                    <a:pt x="128" y="151"/>
                  </a:cubicBezTo>
                  <a:lnTo>
                    <a:pt x="158" y="154"/>
                  </a:lnTo>
                  <a:lnTo>
                    <a:pt x="158" y="34"/>
                  </a:lnTo>
                  <a:lnTo>
                    <a:pt x="20" y="20"/>
                  </a:lnTo>
                  <a:lnTo>
                    <a:pt x="20" y="45"/>
                  </a:lnTo>
                  <a:cubicBezTo>
                    <a:pt x="20" y="50"/>
                    <a:pt x="16" y="55"/>
                    <a:pt x="10" y="55"/>
                  </a:cubicBezTo>
                  <a:cubicBezTo>
                    <a:pt x="5" y="55"/>
                    <a:pt x="0" y="50"/>
                    <a:pt x="0" y="45"/>
                  </a:cubicBezTo>
                  <a:lnTo>
                    <a:pt x="0" y="16"/>
                  </a:lnTo>
                  <a:cubicBezTo>
                    <a:pt x="0" y="11"/>
                    <a:pt x="2" y="7"/>
                    <a:pt x="6" y="4"/>
                  </a:cubicBezTo>
                  <a:cubicBezTo>
                    <a:pt x="9" y="1"/>
                    <a:pt x="13" y="0"/>
                    <a:pt x="18" y="0"/>
                  </a:cubicBezTo>
                  <a:lnTo>
                    <a:pt x="162" y="14"/>
                  </a:lnTo>
                  <a:cubicBezTo>
                    <a:pt x="171" y="15"/>
                    <a:pt x="178" y="23"/>
                    <a:pt x="178" y="32"/>
                  </a:cubicBezTo>
                  <a:lnTo>
                    <a:pt x="178" y="158"/>
                  </a:lnTo>
                  <a:cubicBezTo>
                    <a:pt x="178" y="163"/>
                    <a:pt x="176" y="167"/>
                    <a:pt x="173" y="170"/>
                  </a:cubicBezTo>
                  <a:cubicBezTo>
                    <a:pt x="170" y="173"/>
                    <a:pt x="166" y="174"/>
                    <a:pt x="162" y="174"/>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73" name="Freeform 661"/>
            <p:cNvSpPr>
              <a:spLocks/>
            </p:cNvSpPr>
            <p:nvPr/>
          </p:nvSpPr>
          <p:spPr bwMode="auto">
            <a:xfrm>
              <a:off x="2697164" y="4279901"/>
              <a:ext cx="150813" cy="149225"/>
            </a:xfrm>
            <a:custGeom>
              <a:avLst/>
              <a:gdLst>
                <a:gd name="T0" fmla="*/ 162 w 178"/>
                <a:gd name="T1" fmla="*/ 175 h 175"/>
                <a:gd name="T2" fmla="*/ 162 w 178"/>
                <a:gd name="T3" fmla="*/ 175 h 175"/>
                <a:gd name="T4" fmla="*/ 160 w 178"/>
                <a:gd name="T5" fmla="*/ 175 h 175"/>
                <a:gd name="T6" fmla="*/ 125 w 178"/>
                <a:gd name="T7" fmla="*/ 171 h 175"/>
                <a:gd name="T8" fmla="*/ 116 w 178"/>
                <a:gd name="T9" fmla="*/ 160 h 175"/>
                <a:gd name="T10" fmla="*/ 127 w 178"/>
                <a:gd name="T11" fmla="*/ 151 h 175"/>
                <a:gd name="T12" fmla="*/ 158 w 178"/>
                <a:gd name="T13" fmla="*/ 154 h 175"/>
                <a:gd name="T14" fmla="*/ 158 w 178"/>
                <a:gd name="T15" fmla="*/ 34 h 175"/>
                <a:gd name="T16" fmla="*/ 20 w 178"/>
                <a:gd name="T17" fmla="*/ 21 h 175"/>
                <a:gd name="T18" fmla="*/ 20 w 178"/>
                <a:gd name="T19" fmla="*/ 49 h 175"/>
                <a:gd name="T20" fmla="*/ 10 w 178"/>
                <a:gd name="T21" fmla="*/ 59 h 175"/>
                <a:gd name="T22" fmla="*/ 0 w 178"/>
                <a:gd name="T23" fmla="*/ 49 h 175"/>
                <a:gd name="T24" fmla="*/ 0 w 178"/>
                <a:gd name="T25" fmla="*/ 17 h 175"/>
                <a:gd name="T26" fmla="*/ 5 w 178"/>
                <a:gd name="T27" fmla="*/ 5 h 175"/>
                <a:gd name="T28" fmla="*/ 17 w 178"/>
                <a:gd name="T29" fmla="*/ 1 h 175"/>
                <a:gd name="T30" fmla="*/ 162 w 178"/>
                <a:gd name="T31" fmla="*/ 15 h 175"/>
                <a:gd name="T32" fmla="*/ 178 w 178"/>
                <a:gd name="T33" fmla="*/ 32 h 175"/>
                <a:gd name="T34" fmla="*/ 178 w 178"/>
                <a:gd name="T35" fmla="*/ 159 h 175"/>
                <a:gd name="T36" fmla="*/ 172 w 178"/>
                <a:gd name="T37" fmla="*/ 171 h 175"/>
                <a:gd name="T38" fmla="*/ 162 w 178"/>
                <a:gd name="T3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75">
                  <a:moveTo>
                    <a:pt x="162" y="175"/>
                  </a:moveTo>
                  <a:lnTo>
                    <a:pt x="162" y="175"/>
                  </a:lnTo>
                  <a:cubicBezTo>
                    <a:pt x="161" y="175"/>
                    <a:pt x="160" y="175"/>
                    <a:pt x="160" y="175"/>
                  </a:cubicBezTo>
                  <a:lnTo>
                    <a:pt x="125" y="171"/>
                  </a:lnTo>
                  <a:cubicBezTo>
                    <a:pt x="120" y="171"/>
                    <a:pt x="116" y="166"/>
                    <a:pt x="116" y="160"/>
                  </a:cubicBezTo>
                  <a:cubicBezTo>
                    <a:pt x="117" y="155"/>
                    <a:pt x="122" y="151"/>
                    <a:pt x="127" y="151"/>
                  </a:cubicBezTo>
                  <a:lnTo>
                    <a:pt x="158" y="154"/>
                  </a:lnTo>
                  <a:lnTo>
                    <a:pt x="158" y="34"/>
                  </a:lnTo>
                  <a:lnTo>
                    <a:pt x="20" y="21"/>
                  </a:lnTo>
                  <a:lnTo>
                    <a:pt x="20" y="49"/>
                  </a:lnTo>
                  <a:cubicBezTo>
                    <a:pt x="20" y="55"/>
                    <a:pt x="15" y="59"/>
                    <a:pt x="10" y="59"/>
                  </a:cubicBezTo>
                  <a:cubicBezTo>
                    <a:pt x="4" y="59"/>
                    <a:pt x="0" y="55"/>
                    <a:pt x="0" y="49"/>
                  </a:cubicBezTo>
                  <a:lnTo>
                    <a:pt x="0" y="17"/>
                  </a:lnTo>
                  <a:cubicBezTo>
                    <a:pt x="0" y="12"/>
                    <a:pt x="2" y="8"/>
                    <a:pt x="5" y="5"/>
                  </a:cubicBezTo>
                  <a:cubicBezTo>
                    <a:pt x="8" y="2"/>
                    <a:pt x="13" y="0"/>
                    <a:pt x="17" y="1"/>
                  </a:cubicBezTo>
                  <a:lnTo>
                    <a:pt x="162" y="15"/>
                  </a:lnTo>
                  <a:cubicBezTo>
                    <a:pt x="171" y="16"/>
                    <a:pt x="178" y="23"/>
                    <a:pt x="178" y="32"/>
                  </a:cubicBezTo>
                  <a:lnTo>
                    <a:pt x="178" y="159"/>
                  </a:lnTo>
                  <a:cubicBezTo>
                    <a:pt x="178" y="163"/>
                    <a:pt x="176" y="168"/>
                    <a:pt x="172" y="171"/>
                  </a:cubicBezTo>
                  <a:cubicBezTo>
                    <a:pt x="169" y="173"/>
                    <a:pt x="166" y="175"/>
                    <a:pt x="162" y="175"/>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74" name="Freeform 662"/>
            <p:cNvSpPr>
              <a:spLocks/>
            </p:cNvSpPr>
            <p:nvPr/>
          </p:nvSpPr>
          <p:spPr bwMode="auto">
            <a:xfrm>
              <a:off x="2662239" y="4392614"/>
              <a:ext cx="31750" cy="36513"/>
            </a:xfrm>
            <a:custGeom>
              <a:avLst/>
              <a:gdLst>
                <a:gd name="T0" fmla="*/ 38 w 38"/>
                <a:gd name="T1" fmla="*/ 4 h 42"/>
                <a:gd name="T2" fmla="*/ 38 w 38"/>
                <a:gd name="T3" fmla="*/ 4 h 42"/>
                <a:gd name="T4" fmla="*/ 24 w 38"/>
                <a:gd name="T5" fmla="*/ 42 h 42"/>
                <a:gd name="T6" fmla="*/ 14 w 38"/>
                <a:gd name="T7" fmla="*/ 41 h 42"/>
                <a:gd name="T8" fmla="*/ 0 w 38"/>
                <a:gd name="T9" fmla="*/ 0 h 42"/>
                <a:gd name="T10" fmla="*/ 9 w 38"/>
                <a:gd name="T11" fmla="*/ 1 h 42"/>
                <a:gd name="T12" fmla="*/ 18 w 38"/>
                <a:gd name="T13" fmla="*/ 30 h 42"/>
                <a:gd name="T14" fmla="*/ 19 w 38"/>
                <a:gd name="T15" fmla="*/ 34 h 42"/>
                <a:gd name="T16" fmla="*/ 19 w 38"/>
                <a:gd name="T17" fmla="*/ 34 h 42"/>
                <a:gd name="T18" fmla="*/ 20 w 38"/>
                <a:gd name="T19" fmla="*/ 30 h 42"/>
                <a:gd name="T20" fmla="*/ 29 w 38"/>
                <a:gd name="T21" fmla="*/ 3 h 42"/>
                <a:gd name="T22" fmla="*/ 38 w 38"/>
                <a:gd name="T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42">
                  <a:moveTo>
                    <a:pt x="38" y="4"/>
                  </a:moveTo>
                  <a:lnTo>
                    <a:pt x="38" y="4"/>
                  </a:lnTo>
                  <a:lnTo>
                    <a:pt x="24" y="42"/>
                  </a:lnTo>
                  <a:lnTo>
                    <a:pt x="14" y="41"/>
                  </a:lnTo>
                  <a:lnTo>
                    <a:pt x="0" y="0"/>
                  </a:lnTo>
                  <a:lnTo>
                    <a:pt x="9" y="1"/>
                  </a:lnTo>
                  <a:lnTo>
                    <a:pt x="18" y="30"/>
                  </a:lnTo>
                  <a:cubicBezTo>
                    <a:pt x="19" y="31"/>
                    <a:pt x="19" y="33"/>
                    <a:pt x="19" y="34"/>
                  </a:cubicBezTo>
                  <a:lnTo>
                    <a:pt x="19" y="34"/>
                  </a:lnTo>
                  <a:cubicBezTo>
                    <a:pt x="19" y="33"/>
                    <a:pt x="20" y="31"/>
                    <a:pt x="20" y="30"/>
                  </a:cubicBezTo>
                  <a:lnTo>
                    <a:pt x="29" y="3"/>
                  </a:lnTo>
                  <a:lnTo>
                    <a:pt x="38" y="4"/>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75" name="Freeform 663"/>
            <p:cNvSpPr>
              <a:spLocks/>
            </p:cNvSpPr>
            <p:nvPr/>
          </p:nvSpPr>
          <p:spPr bwMode="auto">
            <a:xfrm>
              <a:off x="2698751" y="4395789"/>
              <a:ext cx="39688" cy="39688"/>
            </a:xfrm>
            <a:custGeom>
              <a:avLst/>
              <a:gdLst>
                <a:gd name="T0" fmla="*/ 37 w 46"/>
                <a:gd name="T1" fmla="*/ 44 h 45"/>
                <a:gd name="T2" fmla="*/ 37 w 46"/>
                <a:gd name="T3" fmla="*/ 44 h 45"/>
                <a:gd name="T4" fmla="*/ 37 w 46"/>
                <a:gd name="T5" fmla="*/ 20 h 45"/>
                <a:gd name="T6" fmla="*/ 38 w 46"/>
                <a:gd name="T7" fmla="*/ 11 h 45"/>
                <a:gd name="T8" fmla="*/ 37 w 46"/>
                <a:gd name="T9" fmla="*/ 11 h 45"/>
                <a:gd name="T10" fmla="*/ 36 w 46"/>
                <a:gd name="T11" fmla="*/ 16 h 45"/>
                <a:gd name="T12" fmla="*/ 26 w 46"/>
                <a:gd name="T13" fmla="*/ 43 h 45"/>
                <a:gd name="T14" fmla="*/ 19 w 46"/>
                <a:gd name="T15" fmla="*/ 42 h 45"/>
                <a:gd name="T16" fmla="*/ 9 w 46"/>
                <a:gd name="T17" fmla="*/ 14 h 45"/>
                <a:gd name="T18" fmla="*/ 8 w 46"/>
                <a:gd name="T19" fmla="*/ 8 h 45"/>
                <a:gd name="T20" fmla="*/ 7 w 46"/>
                <a:gd name="T21" fmla="*/ 8 h 45"/>
                <a:gd name="T22" fmla="*/ 8 w 46"/>
                <a:gd name="T23" fmla="*/ 18 h 45"/>
                <a:gd name="T24" fmla="*/ 8 w 46"/>
                <a:gd name="T25" fmla="*/ 41 h 45"/>
                <a:gd name="T26" fmla="*/ 0 w 46"/>
                <a:gd name="T27" fmla="*/ 40 h 45"/>
                <a:gd name="T28" fmla="*/ 0 w 46"/>
                <a:gd name="T29" fmla="*/ 0 h 45"/>
                <a:gd name="T30" fmla="*/ 13 w 46"/>
                <a:gd name="T31" fmla="*/ 1 h 45"/>
                <a:gd name="T32" fmla="*/ 21 w 46"/>
                <a:gd name="T33" fmla="*/ 27 h 45"/>
                <a:gd name="T34" fmla="*/ 23 w 46"/>
                <a:gd name="T35" fmla="*/ 33 h 45"/>
                <a:gd name="T36" fmla="*/ 23 w 46"/>
                <a:gd name="T37" fmla="*/ 33 h 45"/>
                <a:gd name="T38" fmla="*/ 25 w 46"/>
                <a:gd name="T39" fmla="*/ 27 h 45"/>
                <a:gd name="T40" fmla="*/ 34 w 46"/>
                <a:gd name="T41" fmla="*/ 3 h 45"/>
                <a:gd name="T42" fmla="*/ 46 w 46"/>
                <a:gd name="T43" fmla="*/ 5 h 45"/>
                <a:gd name="T44" fmla="*/ 46 w 46"/>
                <a:gd name="T45" fmla="*/ 45 h 45"/>
                <a:gd name="T46" fmla="*/ 37 w 46"/>
                <a:gd name="T4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5">
                  <a:moveTo>
                    <a:pt x="37" y="44"/>
                  </a:moveTo>
                  <a:lnTo>
                    <a:pt x="37" y="44"/>
                  </a:lnTo>
                  <a:lnTo>
                    <a:pt x="37" y="20"/>
                  </a:lnTo>
                  <a:cubicBezTo>
                    <a:pt x="37" y="17"/>
                    <a:pt x="37" y="15"/>
                    <a:pt x="38" y="11"/>
                  </a:cubicBezTo>
                  <a:lnTo>
                    <a:pt x="37" y="11"/>
                  </a:lnTo>
                  <a:cubicBezTo>
                    <a:pt x="37" y="14"/>
                    <a:pt x="36" y="15"/>
                    <a:pt x="36" y="16"/>
                  </a:cubicBezTo>
                  <a:lnTo>
                    <a:pt x="26" y="43"/>
                  </a:lnTo>
                  <a:lnTo>
                    <a:pt x="19" y="42"/>
                  </a:lnTo>
                  <a:lnTo>
                    <a:pt x="9" y="14"/>
                  </a:lnTo>
                  <a:cubicBezTo>
                    <a:pt x="9" y="13"/>
                    <a:pt x="8" y="11"/>
                    <a:pt x="8" y="8"/>
                  </a:cubicBezTo>
                  <a:lnTo>
                    <a:pt x="7" y="8"/>
                  </a:lnTo>
                  <a:cubicBezTo>
                    <a:pt x="8" y="12"/>
                    <a:pt x="8" y="15"/>
                    <a:pt x="8" y="18"/>
                  </a:cubicBezTo>
                  <a:lnTo>
                    <a:pt x="8" y="41"/>
                  </a:lnTo>
                  <a:lnTo>
                    <a:pt x="0" y="40"/>
                  </a:lnTo>
                  <a:lnTo>
                    <a:pt x="0" y="0"/>
                  </a:lnTo>
                  <a:lnTo>
                    <a:pt x="13" y="1"/>
                  </a:lnTo>
                  <a:lnTo>
                    <a:pt x="21" y="27"/>
                  </a:lnTo>
                  <a:cubicBezTo>
                    <a:pt x="22" y="29"/>
                    <a:pt x="23" y="31"/>
                    <a:pt x="23" y="33"/>
                  </a:cubicBezTo>
                  <a:lnTo>
                    <a:pt x="23" y="33"/>
                  </a:lnTo>
                  <a:cubicBezTo>
                    <a:pt x="24" y="30"/>
                    <a:pt x="24" y="29"/>
                    <a:pt x="25" y="27"/>
                  </a:cubicBezTo>
                  <a:lnTo>
                    <a:pt x="34" y="3"/>
                  </a:lnTo>
                  <a:lnTo>
                    <a:pt x="46" y="5"/>
                  </a:lnTo>
                  <a:lnTo>
                    <a:pt x="46" y="45"/>
                  </a:lnTo>
                  <a:lnTo>
                    <a:pt x="37" y="44"/>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sp>
        <p:nvSpPr>
          <p:cNvPr id="176" name="矩形 175"/>
          <p:cNvSpPr/>
          <p:nvPr/>
        </p:nvSpPr>
        <p:spPr>
          <a:xfrm>
            <a:off x="6725167" y="6607102"/>
            <a:ext cx="396262" cy="254044"/>
          </a:xfrm>
          <a:prstGeom prst="rect">
            <a:avLst/>
          </a:prstGeom>
        </p:spPr>
        <p:txBody>
          <a:bodyPr wrap="none">
            <a:spAutoFit/>
          </a:bodyPr>
          <a:lstStyle/>
          <a:p>
            <a:pPr defTabSz="1219140">
              <a:defRPr/>
            </a:pPr>
            <a:r>
              <a:rPr lang="en-US" altLang="zh-CN"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X86</a:t>
            </a:r>
            <a:endParaRPr lang="zh-CN" altLang="en-US" sz="1051"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nvGrpSpPr>
          <p:cNvPr id="177" name="组合 18397"/>
          <p:cNvGrpSpPr/>
          <p:nvPr/>
        </p:nvGrpSpPr>
        <p:grpSpPr>
          <a:xfrm>
            <a:off x="6578717" y="6309101"/>
            <a:ext cx="692208" cy="223199"/>
            <a:chOff x="2449513" y="1096964"/>
            <a:chExt cx="650875" cy="130175"/>
          </a:xfrm>
          <a:solidFill>
            <a:srgbClr val="3C3C3B"/>
          </a:solidFill>
        </p:grpSpPr>
        <p:sp>
          <p:nvSpPr>
            <p:cNvPr id="17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7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8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19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0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0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0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0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0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0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0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76">
                <a:defRPr/>
              </a:pPr>
              <a:endParaRPr lang="zh-CN" altLang="en-US" sz="1051"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cxnSp>
        <p:nvCxnSpPr>
          <p:cNvPr id="217" name="直接连接符 216"/>
          <p:cNvCxnSpPr/>
          <p:nvPr/>
        </p:nvCxnSpPr>
        <p:spPr bwMode="auto">
          <a:xfrm>
            <a:off x="2669310" y="6131235"/>
            <a:ext cx="8915167" cy="0"/>
          </a:xfrm>
          <a:prstGeom prst="line">
            <a:avLst/>
          </a:pr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9" name="矩形 218"/>
          <p:cNvSpPr/>
          <p:nvPr/>
        </p:nvSpPr>
        <p:spPr>
          <a:xfrm>
            <a:off x="1904548" y="3221835"/>
            <a:ext cx="1737976" cy="338554"/>
          </a:xfrm>
          <a:prstGeom prst="rect">
            <a:avLst/>
          </a:prstGeom>
        </p:spPr>
        <p:txBody>
          <a:bodyPr wrap="none">
            <a:spAutoFit/>
          </a:bodyPr>
          <a:lstStyle/>
          <a:p>
            <a:pPr algn="ctr" defTabSz="914377"/>
            <a:r>
              <a:rPr lang="en-US" altLang="zh-CN" sz="16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Computing Engine</a:t>
            </a:r>
            <a:endParaRPr lang="zh-CN" altLang="en-US" sz="16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cxnSp>
        <p:nvCxnSpPr>
          <p:cNvPr id="223" name="直接连接符 222"/>
          <p:cNvCxnSpPr/>
          <p:nvPr/>
        </p:nvCxnSpPr>
        <p:spPr bwMode="auto">
          <a:xfrm>
            <a:off x="2596037" y="2567141"/>
            <a:ext cx="7767367" cy="0"/>
          </a:xfrm>
          <a:prstGeom prst="line">
            <a:avLst/>
          </a:prstGeom>
          <a:noFill/>
          <a:ln w="9525" cap="flat" cmpd="sng" algn="ctr">
            <a:solidFill>
              <a:srgbClr val="FFFFFF">
                <a:lumMod val="50000"/>
              </a:srgb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4" name="矩形 223"/>
          <p:cNvSpPr/>
          <p:nvPr/>
        </p:nvSpPr>
        <p:spPr>
          <a:xfrm>
            <a:off x="1915376" y="1932907"/>
            <a:ext cx="1206677" cy="338554"/>
          </a:xfrm>
          <a:prstGeom prst="rect">
            <a:avLst/>
          </a:prstGeom>
        </p:spPr>
        <p:txBody>
          <a:bodyPr wrap="none">
            <a:spAutoFit/>
          </a:bodyPr>
          <a:lstStyle/>
          <a:p>
            <a:pPr algn="ctr" defTabSz="914377"/>
            <a:r>
              <a:rPr lang="en-US" altLang="zh-CN" sz="16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enable</a:t>
            </a:r>
            <a:endParaRPr lang="zh-CN" altLang="en-US" sz="16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25" name="文本框 147"/>
          <p:cNvSpPr txBox="1"/>
          <p:nvPr/>
        </p:nvSpPr>
        <p:spPr>
          <a:xfrm>
            <a:off x="10596062" y="3254097"/>
            <a:ext cx="867805" cy="509699"/>
          </a:xfrm>
          <a:prstGeom prst="rect">
            <a:avLst/>
          </a:prstGeom>
          <a:noFill/>
          <a:ln w="6350">
            <a:solidFill>
              <a:schemeClr val="tx1"/>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914377">
              <a:defRPr/>
            </a:pPr>
            <a:r>
              <a:rPr lang="en-US" altLang="zh-CN" sz="1100" b="0">
                <a:solidFill>
                  <a:srgbClr val="000000"/>
                </a:solidFill>
                <a:ea typeface="方正兰亭黑简体" panose="02000000000000000000" pitchFamily="2" charset="-122"/>
              </a:rPr>
              <a:t>Tenant </a:t>
            </a:r>
            <a:endParaRPr lang="en-US" altLang="zh-CN" sz="1100" b="0" dirty="0">
              <a:solidFill>
                <a:srgbClr val="000000"/>
              </a:solidFill>
              <a:ea typeface="方正兰亭黑简体" panose="02000000000000000000" pitchFamily="2" charset="-122"/>
            </a:endParaRPr>
          </a:p>
        </p:txBody>
      </p:sp>
      <p:sp>
        <p:nvSpPr>
          <p:cNvPr id="226" name="文本框 151"/>
          <p:cNvSpPr txBox="1"/>
          <p:nvPr/>
        </p:nvSpPr>
        <p:spPr>
          <a:xfrm>
            <a:off x="10595526" y="2538568"/>
            <a:ext cx="867805" cy="553505"/>
          </a:xfrm>
          <a:prstGeom prst="rect">
            <a:avLst/>
          </a:prstGeom>
          <a:noFill/>
          <a:ln w="6350">
            <a:solidFill>
              <a:schemeClr val="tx1"/>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914377">
              <a:defRPr/>
            </a:pPr>
            <a:r>
              <a:rPr lang="en-US" altLang="zh-CN" sz="1100" b="0">
                <a:solidFill>
                  <a:srgbClr val="000000"/>
                </a:solidFill>
                <a:ea typeface="方正兰亭黑简体" panose="02000000000000000000" pitchFamily="2" charset="-122"/>
              </a:rPr>
              <a:t>Security</a:t>
            </a:r>
            <a:endParaRPr lang="en-US" altLang="zh-CN" sz="1100" b="0" dirty="0">
              <a:solidFill>
                <a:srgbClr val="000000"/>
              </a:solidFill>
              <a:ea typeface="方正兰亭黑简体" panose="02000000000000000000" pitchFamily="2" charset="-122"/>
            </a:endParaRPr>
          </a:p>
        </p:txBody>
      </p:sp>
      <p:sp>
        <p:nvSpPr>
          <p:cNvPr id="227" name="文本框 147"/>
          <p:cNvSpPr txBox="1"/>
          <p:nvPr/>
        </p:nvSpPr>
        <p:spPr>
          <a:xfrm>
            <a:off x="10596062" y="3925825"/>
            <a:ext cx="867805" cy="509699"/>
          </a:xfrm>
          <a:prstGeom prst="rect">
            <a:avLst/>
          </a:prstGeom>
          <a:noFill/>
          <a:ln w="6350">
            <a:solidFill>
              <a:schemeClr val="tx1"/>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914377">
              <a:defRPr/>
            </a:pPr>
            <a:r>
              <a:rPr lang="en-US" altLang="zh-CN" sz="1100" b="0">
                <a:solidFill>
                  <a:srgbClr val="000000"/>
                </a:solidFill>
                <a:ea typeface="方正兰亭黑简体" panose="02000000000000000000" pitchFamily="2" charset="-122"/>
              </a:rPr>
              <a:t>Configuration</a:t>
            </a:r>
            <a:endParaRPr lang="en-US" altLang="zh-CN" sz="1100" b="0" dirty="0">
              <a:solidFill>
                <a:srgbClr val="000000"/>
              </a:solidFill>
              <a:ea typeface="方正兰亭黑简体" panose="02000000000000000000" pitchFamily="2" charset="-122"/>
            </a:endParaRPr>
          </a:p>
        </p:txBody>
      </p:sp>
      <p:sp>
        <p:nvSpPr>
          <p:cNvPr id="228" name="文本框 147"/>
          <p:cNvSpPr txBox="1"/>
          <p:nvPr/>
        </p:nvSpPr>
        <p:spPr>
          <a:xfrm>
            <a:off x="10596062" y="4597553"/>
            <a:ext cx="867805" cy="509699"/>
          </a:xfrm>
          <a:prstGeom prst="rect">
            <a:avLst/>
          </a:prstGeom>
          <a:noFill/>
          <a:ln w="6350">
            <a:solidFill>
              <a:schemeClr val="tx1"/>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914377">
              <a:defRPr/>
            </a:pPr>
            <a:r>
              <a:rPr lang="en-US" altLang="zh-CN" sz="1100" b="0">
                <a:solidFill>
                  <a:srgbClr val="000000"/>
                </a:solidFill>
                <a:ea typeface="方正兰亭黑简体" panose="02000000000000000000" pitchFamily="2" charset="-122"/>
              </a:rPr>
              <a:t>Performance</a:t>
            </a:r>
            <a:endParaRPr lang="en-US" altLang="zh-CN" sz="1100" b="0" dirty="0">
              <a:solidFill>
                <a:srgbClr val="000000"/>
              </a:solidFill>
              <a:ea typeface="方正兰亭黑简体" panose="02000000000000000000" pitchFamily="2" charset="-122"/>
            </a:endParaRPr>
          </a:p>
        </p:txBody>
      </p:sp>
      <p:sp>
        <p:nvSpPr>
          <p:cNvPr id="229" name="文本框 147"/>
          <p:cNvSpPr txBox="1"/>
          <p:nvPr/>
        </p:nvSpPr>
        <p:spPr>
          <a:xfrm>
            <a:off x="10595526" y="5269281"/>
            <a:ext cx="867805" cy="509699"/>
          </a:xfrm>
          <a:prstGeom prst="rect">
            <a:avLst/>
          </a:prstGeom>
          <a:noFill/>
          <a:ln w="6350">
            <a:solidFill>
              <a:schemeClr val="tx1"/>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914377">
              <a:defRPr/>
            </a:pPr>
            <a:r>
              <a:rPr lang="en-US" altLang="zh-CN" sz="1100" b="0">
                <a:solidFill>
                  <a:srgbClr val="000000"/>
                </a:solidFill>
                <a:ea typeface="方正兰亭黑简体" panose="02000000000000000000" pitchFamily="2" charset="-122"/>
              </a:rPr>
              <a:t>Fault</a:t>
            </a:r>
            <a:endParaRPr lang="en-US" altLang="zh-CN" sz="1100" b="0" dirty="0">
              <a:solidFill>
                <a:srgbClr val="000000"/>
              </a:solidFill>
              <a:ea typeface="方正兰亭黑简体" panose="02000000000000000000" pitchFamily="2" charset="-122"/>
            </a:endParaRPr>
          </a:p>
        </p:txBody>
      </p:sp>
      <p:cxnSp>
        <p:nvCxnSpPr>
          <p:cNvPr id="230" name="直接连接符 229"/>
          <p:cNvCxnSpPr/>
          <p:nvPr/>
        </p:nvCxnSpPr>
        <p:spPr bwMode="auto">
          <a:xfrm>
            <a:off x="2596035" y="1685215"/>
            <a:ext cx="8988440" cy="0"/>
          </a:xfrm>
          <a:prstGeom prst="line">
            <a:avLst/>
          </a:pr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3" name="矩形 495"/>
          <p:cNvSpPr/>
          <p:nvPr/>
        </p:nvSpPr>
        <p:spPr>
          <a:xfrm>
            <a:off x="6347031" y="1161419"/>
            <a:ext cx="1364932" cy="474179"/>
          </a:xfrm>
          <a:prstGeom prst="rect">
            <a:avLst/>
          </a:prstGeom>
          <a:noFill/>
          <a:ln w="3175" cap="flat" cmpd="sng" algn="ctr">
            <a:noFill/>
            <a:prstDash val="sysDash"/>
          </a:ln>
          <a:effectLst/>
        </p:spPr>
        <p:txBody>
          <a:bodyPr wrap="none" lIns="0" tIns="45689" rIns="0" bIns="45689" rtlCol="0" anchor="ctr"/>
          <a:lstStyle/>
          <a:p>
            <a:pPr algn="ctr" defTabSz="913648">
              <a:defRPr/>
            </a:pPr>
            <a:r>
              <a:rPr lang="en-US" altLang="zh-CN" sz="1867"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Applications</a:t>
            </a:r>
            <a:endParaRPr lang="en-US" altLang="zh-CN" sz="1467"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07" name="圆角矩形 206"/>
          <p:cNvSpPr/>
          <p:nvPr/>
        </p:nvSpPr>
        <p:spPr>
          <a:xfrm>
            <a:off x="9122985" y="2656502"/>
            <a:ext cx="1279828" cy="1193644"/>
          </a:xfrm>
          <a:prstGeom prst="roundRect">
            <a:avLst>
              <a:gd name="adj" fmla="val 5315"/>
            </a:avLst>
          </a:prstGeom>
          <a:solidFill>
            <a:schemeClr val="bg1">
              <a:lumMod val="40000"/>
              <a:lumOff val="60000"/>
              <a:alpha val="50000"/>
            </a:schemeClr>
          </a:solidFill>
          <a:ln w="9525" cap="flat" cmpd="sng" algn="ctr">
            <a:noFill/>
            <a:prstDash val="sysDash"/>
            <a:miter lim="800000"/>
          </a:ln>
          <a:effectLst/>
        </p:spPr>
        <p:txBody>
          <a:bodyPr wrap="none" rtlCol="0" anchor="t"/>
          <a:lstStyle/>
          <a:p>
            <a:pPr algn="ctr" defTabSz="914377">
              <a:defRPr/>
            </a:pPr>
            <a:r>
              <a:rPr lang="en-US" altLang="zh-CN" sz="14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AI</a:t>
            </a:r>
          </a:p>
        </p:txBody>
      </p:sp>
      <p:sp>
        <p:nvSpPr>
          <p:cNvPr id="210" name="圆角矩形 209"/>
          <p:cNvSpPr/>
          <p:nvPr/>
        </p:nvSpPr>
        <p:spPr>
          <a:xfrm>
            <a:off x="3596423" y="3924098"/>
            <a:ext cx="6805844" cy="318829"/>
          </a:xfrm>
          <a:prstGeom prst="roundRect">
            <a:avLst>
              <a:gd name="adj" fmla="val 0"/>
            </a:avLst>
          </a:prstGeom>
          <a:solidFill>
            <a:schemeClr val="bg1">
              <a:lumMod val="40000"/>
              <a:lumOff val="60000"/>
              <a:alpha val="50000"/>
            </a:schemeClr>
          </a:solidFill>
          <a:ln w="6350" cap="flat" cmpd="sng" algn="ctr">
            <a:noFill/>
            <a:prstDash val="sysDash"/>
            <a:miter lim="800000"/>
          </a:ln>
          <a:effectLst/>
        </p:spPr>
        <p:txBody>
          <a:bodyPr wrap="none" rtlCol="0" anchor="ctr"/>
          <a:lstStyle/>
          <a:p>
            <a:pPr algn="ctr" defTabSz="914377">
              <a:defRPr/>
            </a:pPr>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YARN</a:t>
            </a:r>
          </a:p>
        </p:txBody>
      </p:sp>
      <p:sp>
        <p:nvSpPr>
          <p:cNvPr id="214" name="圆角矩形 213"/>
          <p:cNvSpPr/>
          <p:nvPr/>
        </p:nvSpPr>
        <p:spPr>
          <a:xfrm>
            <a:off x="3599975" y="1755525"/>
            <a:ext cx="6802840" cy="712735"/>
          </a:xfrm>
          <a:prstGeom prst="roundRect">
            <a:avLst>
              <a:gd name="adj" fmla="val 4193"/>
            </a:avLst>
          </a:prstGeom>
          <a:solidFill>
            <a:schemeClr val="bg1">
              <a:lumMod val="40000"/>
              <a:lumOff val="60000"/>
              <a:alpha val="50000"/>
            </a:schemeClr>
          </a:solidFill>
          <a:ln w="12700" cap="flat" cmpd="sng" algn="ctr">
            <a:noFill/>
            <a:prstDash val="solid"/>
            <a:miter lim="800000"/>
          </a:ln>
          <a:effectLst/>
        </p:spPr>
        <p:txBody>
          <a:bodyPr wrap="none" rtlCol="0" anchor="t"/>
          <a:lstStyle/>
          <a:p>
            <a:pPr algn="ctr" defTabSz="914377">
              <a:defRPr/>
            </a:pPr>
            <a:endParaRPr lang="en-US" altLang="zh-CN" sz="1600" b="1">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36" name="圆角矩形 235"/>
          <p:cNvSpPr/>
          <p:nvPr/>
        </p:nvSpPr>
        <p:spPr>
          <a:xfrm>
            <a:off x="3599975" y="3273937"/>
            <a:ext cx="396292" cy="605671"/>
          </a:xfrm>
          <a:prstGeom prst="roundRect">
            <a:avLst>
              <a:gd name="adj" fmla="val 8648"/>
            </a:avLst>
          </a:prstGeom>
          <a:solidFill>
            <a:schemeClr val="accent6">
              <a:lumMod val="40000"/>
              <a:lumOff val="60000"/>
              <a:alpha val="37000"/>
            </a:schemeClr>
          </a:solidFill>
          <a:ln w="6350" cap="flat" cmpd="sng" algn="ctr">
            <a:noFill/>
            <a:prstDash val="sysDash"/>
            <a:miter lim="800000"/>
          </a:ln>
          <a:effectLst/>
        </p:spPr>
        <p:txBody>
          <a:bodyPr wrap="none" rtlCol="0" anchor="ctr"/>
          <a:lstStyle/>
          <a:p>
            <a:pPr algn="ctr" defTabSz="914377">
              <a:defRPr/>
            </a:pPr>
            <a:r>
              <a:rPr lang="en-US" sz="1000">
                <a:solidFill>
                  <a:srgbClr val="000000"/>
                </a:solidFill>
                <a:latin typeface="Calibri" panose="020F0502020204030204" pitchFamily="34" charset="0"/>
                <a:ea typeface="方正兰亭黑简体" panose="02000000000000000000" pitchFamily="2" charset="-122"/>
                <a:cs typeface="Calibri" panose="020F0502020204030204" pitchFamily="34" charset="0"/>
              </a:rPr>
              <a:t>Hive</a:t>
            </a:r>
          </a:p>
        </p:txBody>
      </p:sp>
      <p:sp>
        <p:nvSpPr>
          <p:cNvPr id="237" name="圆角矩形 236"/>
          <p:cNvSpPr/>
          <p:nvPr/>
        </p:nvSpPr>
        <p:spPr>
          <a:xfrm>
            <a:off x="6902873" y="3577437"/>
            <a:ext cx="1242251" cy="296655"/>
          </a:xfrm>
          <a:prstGeom prst="roundRect">
            <a:avLst>
              <a:gd name="adj" fmla="val 8648"/>
            </a:avLst>
          </a:prstGeom>
          <a:solidFill>
            <a:schemeClr val="accent6">
              <a:lumMod val="40000"/>
              <a:lumOff val="60000"/>
              <a:alpha val="37000"/>
            </a:schemeClr>
          </a:solidFill>
          <a:ln w="6350" cap="flat" cmpd="sng" algn="ctr">
            <a:noFill/>
            <a:prstDash val="sysDash"/>
            <a:miter lim="800000"/>
          </a:ln>
          <a:effectLst/>
        </p:spPr>
        <p:txBody>
          <a:bodyPr wrap="none" rtlCol="0" anchor="ctr"/>
          <a:lstStyle/>
          <a:p>
            <a:pPr algn="ctr" defTabSz="914377">
              <a:defRPr/>
            </a:pPr>
            <a:r>
              <a:rPr lang="en-US" altLang="zh-CN" sz="1000" dirty="0" err="1">
                <a:solidFill>
                  <a:srgbClr val="000000"/>
                </a:solidFill>
                <a:latin typeface="Calibri" panose="020F0502020204030204" pitchFamily="34" charset="0"/>
                <a:ea typeface="方正兰亭黑简体" panose="02000000000000000000" pitchFamily="2" charset="-122"/>
                <a:cs typeface="Calibri" panose="020F0502020204030204" pitchFamily="34" charset="0"/>
              </a:rPr>
              <a:t>HBase</a:t>
            </a:r>
            <a:endParaRPr lang="en-US" altLang="zh-CN" sz="10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38" name="圆角矩形 237"/>
          <p:cNvSpPr/>
          <p:nvPr/>
        </p:nvSpPr>
        <p:spPr>
          <a:xfrm>
            <a:off x="8188029" y="3267186"/>
            <a:ext cx="849939" cy="605671"/>
          </a:xfrm>
          <a:prstGeom prst="roundRect">
            <a:avLst>
              <a:gd name="adj" fmla="val 8648"/>
            </a:avLst>
          </a:prstGeom>
          <a:solidFill>
            <a:schemeClr val="accent6">
              <a:lumMod val="40000"/>
              <a:lumOff val="60000"/>
              <a:alpha val="37000"/>
            </a:schemeClr>
          </a:solidFill>
          <a:ln w="6350" cap="flat" cmpd="sng" algn="ctr">
            <a:noFill/>
            <a:prstDash val="sysDash"/>
            <a:miter lim="800000"/>
          </a:ln>
          <a:effectLst/>
        </p:spPr>
        <p:txBody>
          <a:bodyPr wrap="none" rtlCol="0" anchor="ctr"/>
          <a:lstStyle/>
          <a:p>
            <a:pPr algn="ctr" defTabSz="914377">
              <a:defRPr/>
            </a:pPr>
            <a:r>
              <a:rPr lang="en-US" altLang="zh-CN" sz="1000" dirty="0" err="1">
                <a:solidFill>
                  <a:srgbClr val="000000"/>
                </a:solidFill>
                <a:latin typeface="Calibri" panose="020F0502020204030204" pitchFamily="34" charset="0"/>
                <a:ea typeface="方正兰亭黑简体" panose="02000000000000000000" pitchFamily="2" charset="-122"/>
                <a:cs typeface="Calibri" panose="020F0502020204030204" pitchFamily="34" charset="0"/>
              </a:rPr>
              <a:t>ElasticSearch</a:t>
            </a:r>
            <a:endParaRPr lang="en-US" altLang="zh-CN" sz="10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40" name="圆角矩形 239"/>
          <p:cNvSpPr/>
          <p:nvPr/>
        </p:nvSpPr>
        <p:spPr>
          <a:xfrm>
            <a:off x="6902874" y="3266846"/>
            <a:ext cx="629044" cy="296655"/>
          </a:xfrm>
          <a:prstGeom prst="roundRect">
            <a:avLst>
              <a:gd name="adj" fmla="val 8648"/>
            </a:avLst>
          </a:prstGeom>
          <a:solidFill>
            <a:schemeClr val="accent6">
              <a:lumMod val="40000"/>
              <a:lumOff val="60000"/>
              <a:alpha val="37000"/>
            </a:schemeClr>
          </a:solidFill>
          <a:ln w="6350" cap="flat" cmpd="sng" algn="ctr">
            <a:noFill/>
            <a:prstDash val="sysDash"/>
            <a:miter lim="800000"/>
          </a:ln>
          <a:effectLst/>
        </p:spPr>
        <p:txBody>
          <a:bodyPr wrap="none" rtlCol="0" anchor="ctr"/>
          <a:lstStyle/>
          <a:p>
            <a:pPr algn="ctr" defTabSz="914377">
              <a:defRPr/>
            </a:pPr>
            <a:r>
              <a:rPr lang="en-US" altLang="zh-CN" sz="1000" dirty="0" err="1">
                <a:solidFill>
                  <a:srgbClr val="000000"/>
                </a:solidFill>
                <a:latin typeface="Calibri" panose="020F0502020204030204" pitchFamily="34" charset="0"/>
                <a:ea typeface="方正兰亭黑简体" panose="02000000000000000000" pitchFamily="2" charset="-122"/>
                <a:cs typeface="Calibri" panose="020F0502020204030204" pitchFamily="34" charset="0"/>
              </a:rPr>
              <a:t>GraphBase</a:t>
            </a:r>
            <a:endParaRPr lang="en-US" altLang="zh-CN" sz="105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41" name="圆角矩形 240"/>
          <p:cNvSpPr/>
          <p:nvPr/>
        </p:nvSpPr>
        <p:spPr>
          <a:xfrm>
            <a:off x="7574823" y="3261814"/>
            <a:ext cx="570301" cy="296655"/>
          </a:xfrm>
          <a:prstGeom prst="roundRect">
            <a:avLst>
              <a:gd name="adj" fmla="val 8648"/>
            </a:avLst>
          </a:prstGeom>
          <a:solidFill>
            <a:schemeClr val="accent6">
              <a:lumMod val="40000"/>
              <a:lumOff val="60000"/>
              <a:alpha val="37000"/>
            </a:schemeClr>
          </a:solidFill>
          <a:ln w="6350" cap="flat" cmpd="sng" algn="ctr">
            <a:noFill/>
            <a:prstDash val="sysDash"/>
            <a:miter lim="800000"/>
          </a:ln>
          <a:effectLst/>
        </p:spPr>
        <p:txBody>
          <a:bodyPr wrap="none" rtlCol="0" anchor="ctr"/>
          <a:lstStyle/>
          <a:p>
            <a:pPr algn="ctr" defTabSz="914377">
              <a:defRPr/>
            </a:pPr>
            <a:r>
              <a:rPr lang="en-US" altLang="zh-CN" sz="1000" dirty="0" err="1">
                <a:solidFill>
                  <a:srgbClr val="000000"/>
                </a:solidFill>
                <a:latin typeface="Calibri" panose="020F0502020204030204" pitchFamily="34" charset="0"/>
                <a:ea typeface="方正兰亭黑简体" panose="02000000000000000000" pitchFamily="2" charset="-122"/>
                <a:cs typeface="Calibri" panose="020F0502020204030204" pitchFamily="34" charset="0"/>
              </a:rPr>
              <a:t>GeoMesa</a:t>
            </a:r>
            <a:endParaRPr lang="en-US" altLang="zh-CN" sz="10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42" name="圆角矩形 241"/>
          <p:cNvSpPr/>
          <p:nvPr/>
        </p:nvSpPr>
        <p:spPr>
          <a:xfrm>
            <a:off x="4021137" y="3273937"/>
            <a:ext cx="406671" cy="605671"/>
          </a:xfrm>
          <a:prstGeom prst="roundRect">
            <a:avLst>
              <a:gd name="adj" fmla="val 8648"/>
            </a:avLst>
          </a:prstGeom>
          <a:solidFill>
            <a:schemeClr val="accent6">
              <a:lumMod val="40000"/>
              <a:lumOff val="60000"/>
              <a:alpha val="37000"/>
            </a:schemeClr>
          </a:solidFill>
          <a:ln w="6350" cap="flat" cmpd="sng" algn="ctr">
            <a:noFill/>
            <a:prstDash val="sysDash"/>
            <a:miter lim="800000"/>
          </a:ln>
          <a:effectLst/>
        </p:spPr>
        <p:txBody>
          <a:bodyPr wrap="none" rtlCol="0" anchor="ctr"/>
          <a:lstStyle/>
          <a:p>
            <a:pPr algn="ctr" defTabSz="914377">
              <a:defRPr/>
            </a:pPr>
            <a:r>
              <a:rPr lang="en-US" sz="10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Spark</a:t>
            </a:r>
          </a:p>
        </p:txBody>
      </p:sp>
      <p:sp>
        <p:nvSpPr>
          <p:cNvPr id="243" name="圆角矩形 242"/>
          <p:cNvSpPr/>
          <p:nvPr/>
        </p:nvSpPr>
        <p:spPr>
          <a:xfrm>
            <a:off x="4471009" y="3271069"/>
            <a:ext cx="660327" cy="605671"/>
          </a:xfrm>
          <a:prstGeom prst="roundRect">
            <a:avLst>
              <a:gd name="adj" fmla="val 8648"/>
            </a:avLst>
          </a:prstGeom>
          <a:solidFill>
            <a:schemeClr val="accent6">
              <a:lumMod val="40000"/>
              <a:lumOff val="60000"/>
              <a:alpha val="37000"/>
            </a:schemeClr>
          </a:solidFill>
          <a:ln w="6350" cap="flat" cmpd="sng" algn="ctr">
            <a:noFill/>
            <a:prstDash val="sysDash"/>
            <a:miter lim="800000"/>
          </a:ln>
          <a:effectLst/>
        </p:spPr>
        <p:txBody>
          <a:bodyPr wrap="none" rtlCol="0" anchor="ctr"/>
          <a:lstStyle/>
          <a:p>
            <a:pPr algn="ctr" defTabSz="914377">
              <a:defRPr/>
            </a:pPr>
            <a:r>
              <a:rPr lang="en-US" sz="1000" dirty="0" err="1">
                <a:solidFill>
                  <a:srgbClr val="000000"/>
                </a:solidFill>
                <a:latin typeface="Calibri" panose="020F0502020204030204" pitchFamily="34" charset="0"/>
                <a:ea typeface="方正兰亭黑简体" panose="02000000000000000000" pitchFamily="2" charset="-122"/>
                <a:cs typeface="Calibri" panose="020F0502020204030204" pitchFamily="34" charset="0"/>
              </a:rPr>
              <a:t>Flink</a:t>
            </a:r>
            <a:endParaRPr lang="en-US" sz="10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45" name="圆角矩形 244"/>
          <p:cNvSpPr/>
          <p:nvPr/>
        </p:nvSpPr>
        <p:spPr>
          <a:xfrm>
            <a:off x="9407745" y="3032365"/>
            <a:ext cx="271168" cy="693399"/>
          </a:xfrm>
          <a:prstGeom prst="roundRect">
            <a:avLst>
              <a:gd name="adj" fmla="val 8648"/>
            </a:avLst>
          </a:prstGeom>
          <a:solidFill>
            <a:srgbClr val="F2F2F2"/>
          </a:solidFill>
          <a:ln w="6350" cap="flat" cmpd="sng" algn="ctr">
            <a:solidFill>
              <a:schemeClr val="tx1"/>
            </a:solidFill>
            <a:prstDash val="solid"/>
            <a:miter lim="800000"/>
          </a:ln>
          <a:effectLst/>
        </p:spPr>
        <p:txBody>
          <a:bodyPr vert="eaVert" wrap="none" rtlCol="0" anchor="ctr"/>
          <a:lstStyle/>
          <a:p>
            <a:pPr algn="ctr" defTabSz="914377">
              <a:defRPr/>
            </a:pPr>
            <a:r>
              <a:rPr lang="en-US" altLang="zh-CN" sz="1051">
                <a:solidFill>
                  <a:srgbClr val="000000"/>
                </a:solidFill>
                <a:latin typeface="Calibri" panose="020F0502020204030204" pitchFamily="34" charset="0"/>
                <a:ea typeface="方正兰亭黑简体" panose="02000000000000000000" pitchFamily="2" charset="-122"/>
                <a:cs typeface="Calibri" panose="020F0502020204030204" pitchFamily="34" charset="0"/>
              </a:rPr>
              <a:t>ML</a:t>
            </a:r>
          </a:p>
        </p:txBody>
      </p:sp>
      <p:sp>
        <p:nvSpPr>
          <p:cNvPr id="246" name="圆角矩形 245"/>
          <p:cNvSpPr/>
          <p:nvPr/>
        </p:nvSpPr>
        <p:spPr>
          <a:xfrm>
            <a:off x="9871400" y="3022726"/>
            <a:ext cx="271168" cy="693399"/>
          </a:xfrm>
          <a:prstGeom prst="roundRect">
            <a:avLst>
              <a:gd name="adj" fmla="val 8648"/>
            </a:avLst>
          </a:prstGeom>
          <a:solidFill>
            <a:srgbClr val="F2F2F2"/>
          </a:solidFill>
          <a:ln w="6350" cap="flat" cmpd="sng" algn="ctr">
            <a:solidFill>
              <a:schemeClr val="tx1"/>
            </a:solidFill>
            <a:prstDash val="solid"/>
            <a:miter lim="800000"/>
          </a:ln>
          <a:effectLst/>
        </p:spPr>
        <p:txBody>
          <a:bodyPr vert="eaVert" wrap="none" rtlCol="0" anchor="ctr"/>
          <a:lstStyle/>
          <a:p>
            <a:pPr algn="ctr" defTabSz="914377">
              <a:defRPr/>
            </a:pPr>
            <a:r>
              <a:rPr lang="en-US" altLang="zh-CN" sz="1051">
                <a:solidFill>
                  <a:srgbClr val="000000"/>
                </a:solidFill>
                <a:latin typeface="Calibri" panose="020F0502020204030204" pitchFamily="34" charset="0"/>
                <a:ea typeface="方正兰亭黑简体" panose="02000000000000000000" pitchFamily="2" charset="-122"/>
                <a:cs typeface="Calibri" panose="020F0502020204030204" pitchFamily="34" charset="0"/>
              </a:rPr>
              <a:t>DL</a:t>
            </a:r>
            <a:endParaRPr lang="en-US" altLang="zh-CN" sz="105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48" name="圆角矩形 247"/>
          <p:cNvSpPr/>
          <p:nvPr/>
        </p:nvSpPr>
        <p:spPr>
          <a:xfrm>
            <a:off x="5632258" y="1966650"/>
            <a:ext cx="1240093" cy="300159"/>
          </a:xfrm>
          <a:prstGeom prst="roundRect">
            <a:avLst>
              <a:gd name="adj" fmla="val 8648"/>
            </a:avLst>
          </a:prstGeom>
          <a:noFill/>
          <a:ln w="6350" cap="flat" cmpd="sng" algn="ctr">
            <a:solidFill>
              <a:schemeClr val="tx1"/>
            </a:solidFill>
            <a:prstDash val="solid"/>
            <a:miter lim="800000"/>
          </a:ln>
          <a:effectLst/>
        </p:spPr>
        <p:txBody>
          <a:bodyPr wrap="none" rtlCol="0" anchor="ctr"/>
          <a:lstStyle/>
          <a:p>
            <a:pPr algn="ctr" defTabSz="914377">
              <a:defRPr/>
            </a:pPr>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development</a:t>
            </a:r>
          </a:p>
        </p:txBody>
      </p:sp>
      <p:sp>
        <p:nvSpPr>
          <p:cNvPr id="249" name="圆角矩形 248"/>
          <p:cNvSpPr/>
          <p:nvPr/>
        </p:nvSpPr>
        <p:spPr>
          <a:xfrm>
            <a:off x="7215609" y="1966650"/>
            <a:ext cx="1202519" cy="300159"/>
          </a:xfrm>
          <a:prstGeom prst="roundRect">
            <a:avLst>
              <a:gd name="adj" fmla="val 8648"/>
            </a:avLst>
          </a:prstGeom>
          <a:noFill/>
          <a:ln w="6350" cap="flat" cmpd="sng" algn="ctr">
            <a:solidFill>
              <a:schemeClr val="tx1"/>
            </a:solidFill>
            <a:prstDash val="solid"/>
            <a:miter lim="800000"/>
          </a:ln>
          <a:effectLst/>
        </p:spPr>
        <p:txBody>
          <a:bodyPr wrap="none" rtlCol="0" anchor="ctr"/>
          <a:lstStyle/>
          <a:p>
            <a:pPr algn="ctr" defTabSz="914377">
              <a:defRPr/>
            </a:pPr>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governance</a:t>
            </a:r>
          </a:p>
        </p:txBody>
      </p:sp>
      <p:sp>
        <p:nvSpPr>
          <p:cNvPr id="250" name="圆角矩形 249"/>
          <p:cNvSpPr/>
          <p:nvPr/>
        </p:nvSpPr>
        <p:spPr>
          <a:xfrm>
            <a:off x="8618889" y="1966650"/>
            <a:ext cx="1469327" cy="300159"/>
          </a:xfrm>
          <a:prstGeom prst="roundRect">
            <a:avLst>
              <a:gd name="adj" fmla="val 8648"/>
            </a:avLst>
          </a:prstGeom>
          <a:noFill/>
          <a:ln w="6350" cap="flat" cmpd="sng" algn="ctr">
            <a:solidFill>
              <a:schemeClr val="tx1"/>
            </a:solidFill>
            <a:prstDash val="solid"/>
            <a:miter lim="800000"/>
          </a:ln>
          <a:effectLst/>
        </p:spPr>
        <p:txBody>
          <a:bodyPr wrap="none" rtlCol="0" anchor="ctr"/>
          <a:lstStyle/>
          <a:p>
            <a:pPr algn="ctr" defTabSz="914377">
              <a:defRPr/>
            </a:pPr>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Virtual data warehouse</a:t>
            </a:r>
            <a:endParaRPr lang="en-US" altLang="zh-CN"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51" name="圆角矩形 250"/>
          <p:cNvSpPr/>
          <p:nvPr/>
        </p:nvSpPr>
        <p:spPr>
          <a:xfrm>
            <a:off x="4301405" y="1966650"/>
            <a:ext cx="1167664" cy="300159"/>
          </a:xfrm>
          <a:prstGeom prst="roundRect">
            <a:avLst>
              <a:gd name="adj" fmla="val 8648"/>
            </a:avLst>
          </a:prstGeom>
          <a:noFill/>
          <a:ln w="6350" cap="flat" cmpd="sng" algn="ctr">
            <a:solidFill>
              <a:schemeClr val="tx1"/>
            </a:solidFill>
            <a:prstDash val="solid"/>
            <a:miter lim="800000"/>
          </a:ln>
          <a:effectLst/>
        </p:spPr>
        <p:txBody>
          <a:bodyPr wrap="none" rtlCol="0" anchor="ctr"/>
          <a:lstStyle/>
          <a:p>
            <a:pPr algn="ctr" defTabSz="914377">
              <a:defRPr/>
            </a:pPr>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integration</a:t>
            </a:r>
            <a:endParaRPr lang="en-US" altLang="zh-CN"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53" name="Rectangle: Rounded Corners 82"/>
          <p:cNvSpPr/>
          <p:nvPr/>
        </p:nvSpPr>
        <p:spPr>
          <a:xfrm>
            <a:off x="3606433" y="5394677"/>
            <a:ext cx="6795835" cy="596439"/>
          </a:xfrm>
          <a:prstGeom prst="roundRect">
            <a:avLst>
              <a:gd name="adj" fmla="val 7079"/>
            </a:avLst>
          </a:prstGeom>
          <a:solidFill>
            <a:schemeClr val="bg1">
              <a:lumMod val="40000"/>
              <a:lumOff val="60000"/>
              <a:alpha val="50000"/>
            </a:schemeClr>
          </a:solidFill>
          <a:ln w="3175" cap="flat" cmpd="sng" algn="ctr">
            <a:noFill/>
            <a:prstDash val="solid"/>
          </a:ln>
          <a:effectLst/>
        </p:spPr>
        <p:txBody>
          <a:bodyPr rtlCol="0" anchor="ctr"/>
          <a:lstStyle/>
          <a:p>
            <a:pPr algn="ctr" defTabSz="1219414">
              <a:defRPr/>
            </a:pPr>
            <a:endParaRPr lang="en-US" sz="240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cxnSp>
        <p:nvCxnSpPr>
          <p:cNvPr id="254" name="直接连接符 253"/>
          <p:cNvCxnSpPr/>
          <p:nvPr/>
        </p:nvCxnSpPr>
        <p:spPr bwMode="auto">
          <a:xfrm>
            <a:off x="2669310" y="5268275"/>
            <a:ext cx="7773511" cy="0"/>
          </a:xfrm>
          <a:prstGeom prst="line">
            <a:avLst/>
          </a:prstGeom>
          <a:ln w="9525" cap="flat" cmpd="sng" algn="ctr">
            <a:solidFill>
              <a:schemeClr val="bg1">
                <a:lumMod val="50000"/>
              </a:schemeClr>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55" name="矩形 254"/>
          <p:cNvSpPr/>
          <p:nvPr/>
        </p:nvSpPr>
        <p:spPr>
          <a:xfrm>
            <a:off x="1997747" y="5640496"/>
            <a:ext cx="1256627" cy="338554"/>
          </a:xfrm>
          <a:prstGeom prst="rect">
            <a:avLst/>
          </a:prstGeom>
        </p:spPr>
        <p:txBody>
          <a:bodyPr wrap="none">
            <a:spAutoFit/>
          </a:bodyPr>
          <a:lstStyle/>
          <a:p>
            <a:pPr algn="ctr" defTabSz="609585"/>
            <a:r>
              <a:rPr lang="en-US" altLang="zh-CN" sz="16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storage</a:t>
            </a:r>
          </a:p>
        </p:txBody>
      </p:sp>
      <p:sp>
        <p:nvSpPr>
          <p:cNvPr id="256" name="矩形 255"/>
          <p:cNvSpPr/>
          <p:nvPr/>
        </p:nvSpPr>
        <p:spPr>
          <a:xfrm>
            <a:off x="1937519" y="4595911"/>
            <a:ext cx="1768434" cy="338554"/>
          </a:xfrm>
          <a:prstGeom prst="rect">
            <a:avLst/>
          </a:prstGeom>
        </p:spPr>
        <p:txBody>
          <a:bodyPr wrap="none">
            <a:spAutoFit/>
          </a:bodyPr>
          <a:lstStyle/>
          <a:p>
            <a:pPr algn="ctr" defTabSz="609585"/>
            <a:r>
              <a:rPr lang="en-US" altLang="zh-CN" sz="16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Management</a:t>
            </a:r>
          </a:p>
        </p:txBody>
      </p:sp>
      <p:cxnSp>
        <p:nvCxnSpPr>
          <p:cNvPr id="257" name="直接连接符 256"/>
          <p:cNvCxnSpPr/>
          <p:nvPr/>
        </p:nvCxnSpPr>
        <p:spPr bwMode="auto">
          <a:xfrm>
            <a:off x="2669310" y="4365419"/>
            <a:ext cx="7773511" cy="0"/>
          </a:xfrm>
          <a:prstGeom prst="line">
            <a:avLst/>
          </a:prstGeom>
          <a:ln w="9525" cap="flat" cmpd="sng" algn="ctr">
            <a:solidFill>
              <a:schemeClr val="bg1">
                <a:lumMod val="50000"/>
              </a:schemeClr>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58" name="Rectangle: Rounded Corners 82"/>
          <p:cNvSpPr/>
          <p:nvPr/>
        </p:nvSpPr>
        <p:spPr>
          <a:xfrm>
            <a:off x="3606432" y="4526137"/>
            <a:ext cx="6795835" cy="596439"/>
          </a:xfrm>
          <a:prstGeom prst="roundRect">
            <a:avLst>
              <a:gd name="adj" fmla="val 7079"/>
            </a:avLst>
          </a:prstGeom>
          <a:solidFill>
            <a:schemeClr val="bg1">
              <a:lumMod val="40000"/>
              <a:lumOff val="60000"/>
              <a:alpha val="50000"/>
            </a:schemeClr>
          </a:solidFill>
          <a:ln w="3175" cap="flat" cmpd="sng" algn="ctr">
            <a:noFill/>
            <a:prstDash val="solid"/>
          </a:ln>
          <a:effectLst/>
        </p:spPr>
        <p:txBody>
          <a:bodyPr rtlCol="0" anchor="ctr"/>
          <a:lstStyle/>
          <a:p>
            <a:pPr algn="ctr" defTabSz="1219414">
              <a:defRPr/>
            </a:pPr>
            <a:endParaRPr lang="en-US" sz="240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59" name="Rectangle: Rounded Corners 77"/>
          <p:cNvSpPr/>
          <p:nvPr/>
        </p:nvSpPr>
        <p:spPr>
          <a:xfrm>
            <a:off x="5238224" y="4616038"/>
            <a:ext cx="1782891" cy="418301"/>
          </a:xfrm>
          <a:prstGeom prst="roundRect">
            <a:avLst>
              <a:gd name="adj" fmla="val 12789"/>
            </a:avLst>
          </a:prstGeom>
          <a:noFill/>
          <a:ln w="6350" cap="flat" cmpd="sng" algn="ctr">
            <a:solidFill>
              <a:schemeClr val="tx1"/>
            </a:solidFill>
            <a:prstDash val="solid"/>
          </a:ln>
          <a:effectLst/>
        </p:spPr>
        <p:txBody>
          <a:bodyPr rtlCol="0" anchor="ctr"/>
          <a:lstStyle/>
          <a:p>
            <a:pPr algn="ctr" defTabSz="1219414"/>
            <a:r>
              <a:rPr lang="en-US" altLang="zh-CN"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Catalog</a:t>
            </a:r>
          </a:p>
        </p:txBody>
      </p:sp>
      <p:sp>
        <p:nvSpPr>
          <p:cNvPr id="260" name="Rectangle: Rounded Corners 77"/>
          <p:cNvSpPr/>
          <p:nvPr/>
        </p:nvSpPr>
        <p:spPr>
          <a:xfrm>
            <a:off x="8530356" y="4616038"/>
            <a:ext cx="1534789" cy="418301"/>
          </a:xfrm>
          <a:prstGeom prst="roundRect">
            <a:avLst>
              <a:gd name="adj" fmla="val 13927"/>
            </a:avLst>
          </a:prstGeom>
          <a:noFill/>
          <a:ln w="6350" cap="flat" cmpd="sng" algn="ctr">
            <a:solidFill>
              <a:schemeClr val="tx1"/>
            </a:solidFill>
            <a:prstDash val="solid"/>
          </a:ln>
          <a:effectLst/>
        </p:spPr>
        <p:txBody>
          <a:bodyPr rtlCol="0" anchor="ctr"/>
          <a:lstStyle/>
          <a:p>
            <a:pPr algn="ctr" defTabSz="1219414"/>
            <a:r>
              <a:rPr lang="en-US" altLang="zh-CN"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Security</a:t>
            </a:r>
          </a:p>
        </p:txBody>
      </p:sp>
      <p:sp>
        <p:nvSpPr>
          <p:cNvPr id="261" name="矩形 260"/>
          <p:cNvSpPr/>
          <p:nvPr/>
        </p:nvSpPr>
        <p:spPr>
          <a:xfrm>
            <a:off x="3759040" y="4685856"/>
            <a:ext cx="1032581" cy="276999"/>
          </a:xfrm>
          <a:prstGeom prst="rect">
            <a:avLst/>
          </a:prstGeom>
        </p:spPr>
        <p:txBody>
          <a:bodyPr wrap="square">
            <a:spAutoFit/>
          </a:bodyPr>
          <a:lstStyle/>
          <a:p>
            <a:pPr algn="ctr" defTabSz="1219414"/>
            <a:r>
              <a:rPr lang="en-US" altLang="zh-CN" sz="12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catalog</a:t>
            </a:r>
            <a:endParaRPr lang="en-US" altLang="zh-CN" sz="12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nvGrpSpPr>
          <p:cNvPr id="262" name="组合 381"/>
          <p:cNvGrpSpPr>
            <a:grpSpLocks/>
          </p:cNvGrpSpPr>
          <p:nvPr/>
        </p:nvGrpSpPr>
        <p:grpSpPr bwMode="auto">
          <a:xfrm>
            <a:off x="4675257" y="4636673"/>
            <a:ext cx="311788" cy="375363"/>
            <a:chOff x="6932613" y="4262438"/>
            <a:chExt cx="671513" cy="687388"/>
          </a:xfrm>
        </p:grpSpPr>
        <p:sp>
          <p:nvSpPr>
            <p:cNvPr id="323" name="Freeform 317"/>
            <p:cNvSpPr>
              <a:spLocks/>
            </p:cNvSpPr>
            <p:nvPr/>
          </p:nvSpPr>
          <p:spPr bwMode="auto">
            <a:xfrm>
              <a:off x="7010400" y="4518025"/>
              <a:ext cx="69850" cy="80963"/>
            </a:xfrm>
            <a:custGeom>
              <a:avLst/>
              <a:gdLst>
                <a:gd name="T0" fmla="*/ 0 w 149"/>
                <a:gd name="T1" fmla="*/ 2147483647 h 172"/>
                <a:gd name="T2" fmla="*/ 0 w 149"/>
                <a:gd name="T3" fmla="*/ 2147483647 h 172"/>
                <a:gd name="T4" fmla="*/ 0 w 149"/>
                <a:gd name="T5" fmla="*/ 2147483647 h 172"/>
                <a:gd name="T6" fmla="*/ 2147483647 w 149"/>
                <a:gd name="T7" fmla="*/ 0 h 172"/>
                <a:gd name="T8" fmla="*/ 2147483647 w 149"/>
                <a:gd name="T9" fmla="*/ 2147483647 h 172"/>
                <a:gd name="T10" fmla="*/ 2147483647 w 149"/>
                <a:gd name="T11" fmla="*/ 2147483647 h 172"/>
                <a:gd name="T12" fmla="*/ 2147483647 w 149"/>
                <a:gd name="T13" fmla="*/ 2147483647 h 172"/>
                <a:gd name="T14" fmla="*/ 0 w 149"/>
                <a:gd name="T15" fmla="*/ 2147483647 h 172"/>
                <a:gd name="T16" fmla="*/ 0 60000 65536"/>
                <a:gd name="T17" fmla="*/ 0 60000 65536"/>
                <a:gd name="T18" fmla="*/ 0 60000 65536"/>
                <a:gd name="T19" fmla="*/ 0 60000 65536"/>
                <a:gd name="T20" fmla="*/ 0 60000 65536"/>
                <a:gd name="T21" fmla="*/ 0 60000 65536"/>
                <a:gd name="T22" fmla="*/ 0 60000 65536"/>
                <a:gd name="T23" fmla="*/ 0 60000 65536"/>
                <a:gd name="T24" fmla="*/ 0 w 149"/>
                <a:gd name="T25" fmla="*/ 0 h 172"/>
                <a:gd name="T26" fmla="*/ 149 w 149"/>
                <a:gd name="T27" fmla="*/ 172 h 1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9" h="172">
                  <a:moveTo>
                    <a:pt x="0" y="129"/>
                  </a:moveTo>
                  <a:lnTo>
                    <a:pt x="0" y="129"/>
                  </a:lnTo>
                  <a:lnTo>
                    <a:pt x="0" y="43"/>
                  </a:lnTo>
                  <a:lnTo>
                    <a:pt x="74" y="0"/>
                  </a:lnTo>
                  <a:lnTo>
                    <a:pt x="149" y="44"/>
                  </a:lnTo>
                  <a:lnTo>
                    <a:pt x="148" y="129"/>
                  </a:lnTo>
                  <a:lnTo>
                    <a:pt x="74" y="172"/>
                  </a:lnTo>
                  <a:lnTo>
                    <a:pt x="0" y="129"/>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4" name="Freeform 318"/>
            <p:cNvSpPr>
              <a:spLocks/>
            </p:cNvSpPr>
            <p:nvPr/>
          </p:nvSpPr>
          <p:spPr bwMode="auto">
            <a:xfrm>
              <a:off x="7064375" y="4621213"/>
              <a:ext cx="65088" cy="76200"/>
            </a:xfrm>
            <a:custGeom>
              <a:avLst/>
              <a:gdLst>
                <a:gd name="T0" fmla="*/ 0 w 139"/>
                <a:gd name="T1" fmla="*/ 2147483647 h 160"/>
                <a:gd name="T2" fmla="*/ 0 w 139"/>
                <a:gd name="T3" fmla="*/ 2147483647 h 160"/>
                <a:gd name="T4" fmla="*/ 2147483647 w 139"/>
                <a:gd name="T5" fmla="*/ 2147483647 h 160"/>
                <a:gd name="T6" fmla="*/ 2147483647 w 139"/>
                <a:gd name="T7" fmla="*/ 0 h 160"/>
                <a:gd name="T8" fmla="*/ 2147483647 w 139"/>
                <a:gd name="T9" fmla="*/ 2147483647 h 160"/>
                <a:gd name="T10" fmla="*/ 2147483647 w 139"/>
                <a:gd name="T11" fmla="*/ 2147483647 h 160"/>
                <a:gd name="T12" fmla="*/ 2147483647 w 139"/>
                <a:gd name="T13" fmla="*/ 2147483647 h 160"/>
                <a:gd name="T14" fmla="*/ 0 w 139"/>
                <a:gd name="T15" fmla="*/ 2147483647 h 160"/>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160"/>
                <a:gd name="T26" fmla="*/ 139 w 139"/>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160">
                  <a:moveTo>
                    <a:pt x="0" y="120"/>
                  </a:moveTo>
                  <a:lnTo>
                    <a:pt x="0" y="120"/>
                  </a:lnTo>
                  <a:lnTo>
                    <a:pt x="1" y="40"/>
                  </a:lnTo>
                  <a:lnTo>
                    <a:pt x="70" y="0"/>
                  </a:lnTo>
                  <a:lnTo>
                    <a:pt x="139" y="40"/>
                  </a:lnTo>
                  <a:lnTo>
                    <a:pt x="139" y="120"/>
                  </a:lnTo>
                  <a:lnTo>
                    <a:pt x="70" y="160"/>
                  </a:lnTo>
                  <a:lnTo>
                    <a:pt x="0" y="12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5" name="Freeform 319"/>
            <p:cNvSpPr>
              <a:spLocks/>
            </p:cNvSpPr>
            <p:nvPr/>
          </p:nvSpPr>
          <p:spPr bwMode="auto">
            <a:xfrm>
              <a:off x="7432675" y="4638675"/>
              <a:ext cx="65088" cy="74613"/>
            </a:xfrm>
            <a:custGeom>
              <a:avLst/>
              <a:gdLst>
                <a:gd name="T0" fmla="*/ 0 w 139"/>
                <a:gd name="T1" fmla="*/ 2147483647 h 160"/>
                <a:gd name="T2" fmla="*/ 0 w 139"/>
                <a:gd name="T3" fmla="*/ 2147483647 h 160"/>
                <a:gd name="T4" fmla="*/ 0 w 139"/>
                <a:gd name="T5" fmla="*/ 2147483647 h 160"/>
                <a:gd name="T6" fmla="*/ 2147483647 w 139"/>
                <a:gd name="T7" fmla="*/ 0 h 160"/>
                <a:gd name="T8" fmla="*/ 2147483647 w 139"/>
                <a:gd name="T9" fmla="*/ 2147483647 h 160"/>
                <a:gd name="T10" fmla="*/ 2147483647 w 139"/>
                <a:gd name="T11" fmla="*/ 2147483647 h 160"/>
                <a:gd name="T12" fmla="*/ 2147483647 w 139"/>
                <a:gd name="T13" fmla="*/ 2147483647 h 160"/>
                <a:gd name="T14" fmla="*/ 0 w 139"/>
                <a:gd name="T15" fmla="*/ 2147483647 h 160"/>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160"/>
                <a:gd name="T26" fmla="*/ 139 w 139"/>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160">
                  <a:moveTo>
                    <a:pt x="0" y="120"/>
                  </a:moveTo>
                  <a:lnTo>
                    <a:pt x="0" y="120"/>
                  </a:lnTo>
                  <a:lnTo>
                    <a:pt x="0" y="40"/>
                  </a:lnTo>
                  <a:lnTo>
                    <a:pt x="70" y="0"/>
                  </a:lnTo>
                  <a:lnTo>
                    <a:pt x="139" y="40"/>
                  </a:lnTo>
                  <a:lnTo>
                    <a:pt x="139" y="120"/>
                  </a:lnTo>
                  <a:lnTo>
                    <a:pt x="70" y="160"/>
                  </a:lnTo>
                  <a:lnTo>
                    <a:pt x="0" y="12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6" name="Freeform 320"/>
            <p:cNvSpPr>
              <a:spLocks/>
            </p:cNvSpPr>
            <p:nvPr/>
          </p:nvSpPr>
          <p:spPr bwMode="auto">
            <a:xfrm>
              <a:off x="7129463" y="4449763"/>
              <a:ext cx="50800" cy="58738"/>
            </a:xfrm>
            <a:custGeom>
              <a:avLst/>
              <a:gdLst>
                <a:gd name="T0" fmla="*/ 0 w 110"/>
                <a:gd name="T1" fmla="*/ 2147483647 h 126"/>
                <a:gd name="T2" fmla="*/ 0 w 110"/>
                <a:gd name="T3" fmla="*/ 2147483647 h 126"/>
                <a:gd name="T4" fmla="*/ 2147483647 w 110"/>
                <a:gd name="T5" fmla="*/ 2147483647 h 126"/>
                <a:gd name="T6" fmla="*/ 2147483647 w 110"/>
                <a:gd name="T7" fmla="*/ 0 h 126"/>
                <a:gd name="T8" fmla="*/ 2147483647 w 110"/>
                <a:gd name="T9" fmla="*/ 2147483647 h 126"/>
                <a:gd name="T10" fmla="*/ 2147483647 w 110"/>
                <a:gd name="T11" fmla="*/ 2147483647 h 126"/>
                <a:gd name="T12" fmla="*/ 2147483647 w 110"/>
                <a:gd name="T13" fmla="*/ 2147483647 h 126"/>
                <a:gd name="T14" fmla="*/ 0 w 110"/>
                <a:gd name="T15" fmla="*/ 2147483647 h 126"/>
                <a:gd name="T16" fmla="*/ 0 60000 65536"/>
                <a:gd name="T17" fmla="*/ 0 60000 65536"/>
                <a:gd name="T18" fmla="*/ 0 60000 65536"/>
                <a:gd name="T19" fmla="*/ 0 60000 65536"/>
                <a:gd name="T20" fmla="*/ 0 60000 65536"/>
                <a:gd name="T21" fmla="*/ 0 60000 65536"/>
                <a:gd name="T22" fmla="*/ 0 60000 65536"/>
                <a:gd name="T23" fmla="*/ 0 60000 65536"/>
                <a:gd name="T24" fmla="*/ 0 w 110"/>
                <a:gd name="T25" fmla="*/ 0 h 126"/>
                <a:gd name="T26" fmla="*/ 110 w 110"/>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 h="126">
                  <a:moveTo>
                    <a:pt x="0" y="95"/>
                  </a:moveTo>
                  <a:lnTo>
                    <a:pt x="0" y="95"/>
                  </a:lnTo>
                  <a:lnTo>
                    <a:pt x="1" y="32"/>
                  </a:lnTo>
                  <a:lnTo>
                    <a:pt x="55" y="0"/>
                  </a:lnTo>
                  <a:lnTo>
                    <a:pt x="110" y="32"/>
                  </a:lnTo>
                  <a:lnTo>
                    <a:pt x="109" y="95"/>
                  </a:lnTo>
                  <a:lnTo>
                    <a:pt x="55" y="126"/>
                  </a:lnTo>
                  <a:lnTo>
                    <a:pt x="0" y="9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7" name="Freeform 321"/>
            <p:cNvSpPr>
              <a:spLocks/>
            </p:cNvSpPr>
            <p:nvPr/>
          </p:nvSpPr>
          <p:spPr bwMode="auto">
            <a:xfrm>
              <a:off x="7146925" y="4556125"/>
              <a:ext cx="74613" cy="85725"/>
            </a:xfrm>
            <a:custGeom>
              <a:avLst/>
              <a:gdLst>
                <a:gd name="T0" fmla="*/ 0 w 157"/>
                <a:gd name="T1" fmla="*/ 2147483647 h 181"/>
                <a:gd name="T2" fmla="*/ 0 w 157"/>
                <a:gd name="T3" fmla="*/ 2147483647 h 181"/>
                <a:gd name="T4" fmla="*/ 0 w 157"/>
                <a:gd name="T5" fmla="*/ 2147483647 h 181"/>
                <a:gd name="T6" fmla="*/ 2147483647 w 157"/>
                <a:gd name="T7" fmla="*/ 0 h 181"/>
                <a:gd name="T8" fmla="*/ 2147483647 w 157"/>
                <a:gd name="T9" fmla="*/ 2147483647 h 181"/>
                <a:gd name="T10" fmla="*/ 2147483647 w 157"/>
                <a:gd name="T11" fmla="*/ 2147483647 h 181"/>
                <a:gd name="T12" fmla="*/ 2147483647 w 157"/>
                <a:gd name="T13" fmla="*/ 2147483647 h 181"/>
                <a:gd name="T14" fmla="*/ 0 w 157"/>
                <a:gd name="T15" fmla="*/ 2147483647 h 181"/>
                <a:gd name="T16" fmla="*/ 0 60000 65536"/>
                <a:gd name="T17" fmla="*/ 0 60000 65536"/>
                <a:gd name="T18" fmla="*/ 0 60000 65536"/>
                <a:gd name="T19" fmla="*/ 0 60000 65536"/>
                <a:gd name="T20" fmla="*/ 0 60000 65536"/>
                <a:gd name="T21" fmla="*/ 0 60000 65536"/>
                <a:gd name="T22" fmla="*/ 0 60000 65536"/>
                <a:gd name="T23" fmla="*/ 0 60000 65536"/>
                <a:gd name="T24" fmla="*/ 0 w 157"/>
                <a:gd name="T25" fmla="*/ 0 h 181"/>
                <a:gd name="T26" fmla="*/ 157 w 157"/>
                <a:gd name="T27" fmla="*/ 181 h 1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7" h="181">
                  <a:moveTo>
                    <a:pt x="0" y="135"/>
                  </a:moveTo>
                  <a:lnTo>
                    <a:pt x="0" y="135"/>
                  </a:lnTo>
                  <a:lnTo>
                    <a:pt x="0" y="45"/>
                  </a:lnTo>
                  <a:lnTo>
                    <a:pt x="79" y="0"/>
                  </a:lnTo>
                  <a:lnTo>
                    <a:pt x="157" y="45"/>
                  </a:lnTo>
                  <a:lnTo>
                    <a:pt x="157" y="136"/>
                  </a:lnTo>
                  <a:lnTo>
                    <a:pt x="79" y="181"/>
                  </a:lnTo>
                  <a:lnTo>
                    <a:pt x="0" y="13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8" name="Freeform 322"/>
            <p:cNvSpPr>
              <a:spLocks/>
            </p:cNvSpPr>
            <p:nvPr/>
          </p:nvSpPr>
          <p:spPr bwMode="auto">
            <a:xfrm>
              <a:off x="7378700" y="4449763"/>
              <a:ext cx="69850" cy="80963"/>
            </a:xfrm>
            <a:custGeom>
              <a:avLst/>
              <a:gdLst>
                <a:gd name="T0" fmla="*/ 0 w 149"/>
                <a:gd name="T1" fmla="*/ 2147483647 h 172"/>
                <a:gd name="T2" fmla="*/ 0 w 149"/>
                <a:gd name="T3" fmla="*/ 2147483647 h 172"/>
                <a:gd name="T4" fmla="*/ 0 w 149"/>
                <a:gd name="T5" fmla="*/ 2147483647 h 172"/>
                <a:gd name="T6" fmla="*/ 2147483647 w 149"/>
                <a:gd name="T7" fmla="*/ 0 h 172"/>
                <a:gd name="T8" fmla="*/ 2147483647 w 149"/>
                <a:gd name="T9" fmla="*/ 2147483647 h 172"/>
                <a:gd name="T10" fmla="*/ 2147483647 w 149"/>
                <a:gd name="T11" fmla="*/ 2147483647 h 172"/>
                <a:gd name="T12" fmla="*/ 2147483647 w 149"/>
                <a:gd name="T13" fmla="*/ 2147483647 h 172"/>
                <a:gd name="T14" fmla="*/ 0 w 149"/>
                <a:gd name="T15" fmla="*/ 2147483647 h 172"/>
                <a:gd name="T16" fmla="*/ 0 60000 65536"/>
                <a:gd name="T17" fmla="*/ 0 60000 65536"/>
                <a:gd name="T18" fmla="*/ 0 60000 65536"/>
                <a:gd name="T19" fmla="*/ 0 60000 65536"/>
                <a:gd name="T20" fmla="*/ 0 60000 65536"/>
                <a:gd name="T21" fmla="*/ 0 60000 65536"/>
                <a:gd name="T22" fmla="*/ 0 60000 65536"/>
                <a:gd name="T23" fmla="*/ 0 60000 65536"/>
                <a:gd name="T24" fmla="*/ 0 w 149"/>
                <a:gd name="T25" fmla="*/ 0 h 172"/>
                <a:gd name="T26" fmla="*/ 149 w 149"/>
                <a:gd name="T27" fmla="*/ 172 h 1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9" h="172">
                  <a:moveTo>
                    <a:pt x="0" y="129"/>
                  </a:moveTo>
                  <a:lnTo>
                    <a:pt x="0" y="129"/>
                  </a:lnTo>
                  <a:lnTo>
                    <a:pt x="0" y="43"/>
                  </a:lnTo>
                  <a:lnTo>
                    <a:pt x="74" y="0"/>
                  </a:lnTo>
                  <a:lnTo>
                    <a:pt x="149" y="44"/>
                  </a:lnTo>
                  <a:lnTo>
                    <a:pt x="149" y="129"/>
                  </a:lnTo>
                  <a:lnTo>
                    <a:pt x="74" y="172"/>
                  </a:lnTo>
                  <a:lnTo>
                    <a:pt x="0" y="129"/>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9" name="Freeform 323"/>
            <p:cNvSpPr>
              <a:spLocks/>
            </p:cNvSpPr>
            <p:nvPr/>
          </p:nvSpPr>
          <p:spPr bwMode="auto">
            <a:xfrm>
              <a:off x="7283450" y="4591050"/>
              <a:ext cx="103188" cy="117475"/>
            </a:xfrm>
            <a:custGeom>
              <a:avLst/>
              <a:gdLst>
                <a:gd name="T0" fmla="*/ 0 w 218"/>
                <a:gd name="T1" fmla="*/ 2147483647 h 252"/>
                <a:gd name="T2" fmla="*/ 0 w 218"/>
                <a:gd name="T3" fmla="*/ 2147483647 h 252"/>
                <a:gd name="T4" fmla="*/ 0 w 218"/>
                <a:gd name="T5" fmla="*/ 2147483647 h 252"/>
                <a:gd name="T6" fmla="*/ 2147483647 w 218"/>
                <a:gd name="T7" fmla="*/ 0 h 252"/>
                <a:gd name="T8" fmla="*/ 2147483647 w 218"/>
                <a:gd name="T9" fmla="*/ 2147483647 h 252"/>
                <a:gd name="T10" fmla="*/ 2147483647 w 218"/>
                <a:gd name="T11" fmla="*/ 2147483647 h 252"/>
                <a:gd name="T12" fmla="*/ 2147483647 w 218"/>
                <a:gd name="T13" fmla="*/ 2147483647 h 252"/>
                <a:gd name="T14" fmla="*/ 0 w 218"/>
                <a:gd name="T15" fmla="*/ 2147483647 h 252"/>
                <a:gd name="T16" fmla="*/ 0 60000 65536"/>
                <a:gd name="T17" fmla="*/ 0 60000 65536"/>
                <a:gd name="T18" fmla="*/ 0 60000 65536"/>
                <a:gd name="T19" fmla="*/ 0 60000 65536"/>
                <a:gd name="T20" fmla="*/ 0 60000 65536"/>
                <a:gd name="T21" fmla="*/ 0 60000 65536"/>
                <a:gd name="T22" fmla="*/ 0 60000 65536"/>
                <a:gd name="T23" fmla="*/ 0 60000 65536"/>
                <a:gd name="T24" fmla="*/ 0 w 218"/>
                <a:gd name="T25" fmla="*/ 0 h 252"/>
                <a:gd name="T26" fmla="*/ 218 w 218"/>
                <a:gd name="T27" fmla="*/ 252 h 2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8" h="252">
                  <a:moveTo>
                    <a:pt x="0" y="189"/>
                  </a:moveTo>
                  <a:lnTo>
                    <a:pt x="0" y="189"/>
                  </a:lnTo>
                  <a:lnTo>
                    <a:pt x="0" y="63"/>
                  </a:lnTo>
                  <a:lnTo>
                    <a:pt x="109" y="0"/>
                  </a:lnTo>
                  <a:lnTo>
                    <a:pt x="218" y="63"/>
                  </a:lnTo>
                  <a:lnTo>
                    <a:pt x="218" y="189"/>
                  </a:lnTo>
                  <a:lnTo>
                    <a:pt x="109" y="252"/>
                  </a:lnTo>
                  <a:lnTo>
                    <a:pt x="0" y="189"/>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0" name="Freeform 324"/>
            <p:cNvSpPr>
              <a:spLocks/>
            </p:cNvSpPr>
            <p:nvPr/>
          </p:nvSpPr>
          <p:spPr bwMode="auto">
            <a:xfrm>
              <a:off x="7232650" y="4416425"/>
              <a:ext cx="119063" cy="138113"/>
            </a:xfrm>
            <a:custGeom>
              <a:avLst/>
              <a:gdLst>
                <a:gd name="T0" fmla="*/ 0 w 255"/>
                <a:gd name="T1" fmla="*/ 2147483647 h 294"/>
                <a:gd name="T2" fmla="*/ 0 w 255"/>
                <a:gd name="T3" fmla="*/ 2147483647 h 294"/>
                <a:gd name="T4" fmla="*/ 0 w 255"/>
                <a:gd name="T5" fmla="*/ 2147483647 h 294"/>
                <a:gd name="T6" fmla="*/ 2147483647 w 255"/>
                <a:gd name="T7" fmla="*/ 0 h 294"/>
                <a:gd name="T8" fmla="*/ 2147483647 w 255"/>
                <a:gd name="T9" fmla="*/ 2147483647 h 294"/>
                <a:gd name="T10" fmla="*/ 2147483647 w 255"/>
                <a:gd name="T11" fmla="*/ 2147483647 h 294"/>
                <a:gd name="T12" fmla="*/ 2147483647 w 255"/>
                <a:gd name="T13" fmla="*/ 2147483647 h 294"/>
                <a:gd name="T14" fmla="*/ 0 w 255"/>
                <a:gd name="T15" fmla="*/ 2147483647 h 294"/>
                <a:gd name="T16" fmla="*/ 0 60000 65536"/>
                <a:gd name="T17" fmla="*/ 0 60000 65536"/>
                <a:gd name="T18" fmla="*/ 0 60000 65536"/>
                <a:gd name="T19" fmla="*/ 0 60000 65536"/>
                <a:gd name="T20" fmla="*/ 0 60000 65536"/>
                <a:gd name="T21" fmla="*/ 0 60000 65536"/>
                <a:gd name="T22" fmla="*/ 0 60000 65536"/>
                <a:gd name="T23" fmla="*/ 0 60000 65536"/>
                <a:gd name="T24" fmla="*/ 0 w 255"/>
                <a:gd name="T25" fmla="*/ 0 h 294"/>
                <a:gd name="T26" fmla="*/ 255 w 255"/>
                <a:gd name="T27" fmla="*/ 294 h 2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5" h="294">
                  <a:moveTo>
                    <a:pt x="0" y="220"/>
                  </a:moveTo>
                  <a:lnTo>
                    <a:pt x="0" y="220"/>
                  </a:lnTo>
                  <a:lnTo>
                    <a:pt x="0" y="73"/>
                  </a:lnTo>
                  <a:lnTo>
                    <a:pt x="128" y="0"/>
                  </a:lnTo>
                  <a:lnTo>
                    <a:pt x="255" y="74"/>
                  </a:lnTo>
                  <a:lnTo>
                    <a:pt x="254" y="220"/>
                  </a:lnTo>
                  <a:lnTo>
                    <a:pt x="127" y="294"/>
                  </a:lnTo>
                  <a:lnTo>
                    <a:pt x="0" y="22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1" name="Freeform 325"/>
            <p:cNvSpPr>
              <a:spLocks/>
            </p:cNvSpPr>
            <p:nvPr/>
          </p:nvSpPr>
          <p:spPr bwMode="auto">
            <a:xfrm>
              <a:off x="7369175" y="4711700"/>
              <a:ext cx="71438" cy="80963"/>
            </a:xfrm>
            <a:custGeom>
              <a:avLst/>
              <a:gdLst>
                <a:gd name="T0" fmla="*/ 0 w 149"/>
                <a:gd name="T1" fmla="*/ 2147483647 h 172"/>
                <a:gd name="T2" fmla="*/ 0 w 149"/>
                <a:gd name="T3" fmla="*/ 2147483647 h 172"/>
                <a:gd name="T4" fmla="*/ 2147483647 w 149"/>
                <a:gd name="T5" fmla="*/ 2147483647 h 172"/>
                <a:gd name="T6" fmla="*/ 2147483647 w 149"/>
                <a:gd name="T7" fmla="*/ 0 h 172"/>
                <a:gd name="T8" fmla="*/ 2147483647 w 149"/>
                <a:gd name="T9" fmla="*/ 2147483647 h 172"/>
                <a:gd name="T10" fmla="*/ 2147483647 w 149"/>
                <a:gd name="T11" fmla="*/ 2147483647 h 172"/>
                <a:gd name="T12" fmla="*/ 2147483647 w 149"/>
                <a:gd name="T13" fmla="*/ 2147483647 h 172"/>
                <a:gd name="T14" fmla="*/ 0 w 149"/>
                <a:gd name="T15" fmla="*/ 2147483647 h 172"/>
                <a:gd name="T16" fmla="*/ 0 60000 65536"/>
                <a:gd name="T17" fmla="*/ 0 60000 65536"/>
                <a:gd name="T18" fmla="*/ 0 60000 65536"/>
                <a:gd name="T19" fmla="*/ 0 60000 65536"/>
                <a:gd name="T20" fmla="*/ 0 60000 65536"/>
                <a:gd name="T21" fmla="*/ 0 60000 65536"/>
                <a:gd name="T22" fmla="*/ 0 60000 65536"/>
                <a:gd name="T23" fmla="*/ 0 60000 65536"/>
                <a:gd name="T24" fmla="*/ 0 w 149"/>
                <a:gd name="T25" fmla="*/ 0 h 172"/>
                <a:gd name="T26" fmla="*/ 149 w 149"/>
                <a:gd name="T27" fmla="*/ 172 h 1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9" h="172">
                  <a:moveTo>
                    <a:pt x="0" y="129"/>
                  </a:moveTo>
                  <a:lnTo>
                    <a:pt x="0" y="129"/>
                  </a:lnTo>
                  <a:lnTo>
                    <a:pt x="1" y="43"/>
                  </a:lnTo>
                  <a:lnTo>
                    <a:pt x="75" y="0"/>
                  </a:lnTo>
                  <a:lnTo>
                    <a:pt x="149" y="43"/>
                  </a:lnTo>
                  <a:lnTo>
                    <a:pt x="149" y="129"/>
                  </a:lnTo>
                  <a:lnTo>
                    <a:pt x="75" y="172"/>
                  </a:lnTo>
                  <a:lnTo>
                    <a:pt x="0" y="129"/>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2" name="Freeform 326"/>
            <p:cNvSpPr>
              <a:spLocks/>
            </p:cNvSpPr>
            <p:nvPr/>
          </p:nvSpPr>
          <p:spPr bwMode="auto">
            <a:xfrm>
              <a:off x="7440613" y="4530725"/>
              <a:ext cx="77788" cy="90488"/>
            </a:xfrm>
            <a:custGeom>
              <a:avLst/>
              <a:gdLst>
                <a:gd name="T0" fmla="*/ 0 w 168"/>
                <a:gd name="T1" fmla="*/ 2147483647 h 194"/>
                <a:gd name="T2" fmla="*/ 0 w 168"/>
                <a:gd name="T3" fmla="*/ 2147483647 h 194"/>
                <a:gd name="T4" fmla="*/ 0 w 168"/>
                <a:gd name="T5" fmla="*/ 2147483647 h 194"/>
                <a:gd name="T6" fmla="*/ 2147483647 w 168"/>
                <a:gd name="T7" fmla="*/ 0 h 194"/>
                <a:gd name="T8" fmla="*/ 2147483647 w 168"/>
                <a:gd name="T9" fmla="*/ 2147483647 h 194"/>
                <a:gd name="T10" fmla="*/ 2147483647 w 168"/>
                <a:gd name="T11" fmla="*/ 2147483647 h 194"/>
                <a:gd name="T12" fmla="*/ 2147483647 w 168"/>
                <a:gd name="T13" fmla="*/ 2147483647 h 194"/>
                <a:gd name="T14" fmla="*/ 0 w 168"/>
                <a:gd name="T15" fmla="*/ 2147483647 h 194"/>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194"/>
                <a:gd name="T26" fmla="*/ 168 w 168"/>
                <a:gd name="T27" fmla="*/ 194 h 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194">
                  <a:moveTo>
                    <a:pt x="0" y="145"/>
                  </a:moveTo>
                  <a:lnTo>
                    <a:pt x="0" y="145"/>
                  </a:lnTo>
                  <a:lnTo>
                    <a:pt x="0" y="49"/>
                  </a:lnTo>
                  <a:lnTo>
                    <a:pt x="84" y="0"/>
                  </a:lnTo>
                  <a:lnTo>
                    <a:pt x="168" y="49"/>
                  </a:lnTo>
                  <a:lnTo>
                    <a:pt x="168" y="146"/>
                  </a:lnTo>
                  <a:lnTo>
                    <a:pt x="84" y="194"/>
                  </a:lnTo>
                  <a:lnTo>
                    <a:pt x="0" y="14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3" name="Freeform 327"/>
            <p:cNvSpPr>
              <a:spLocks/>
            </p:cNvSpPr>
            <p:nvPr/>
          </p:nvSpPr>
          <p:spPr bwMode="auto">
            <a:xfrm>
              <a:off x="7058025" y="4584700"/>
              <a:ext cx="26988" cy="47625"/>
            </a:xfrm>
            <a:custGeom>
              <a:avLst/>
              <a:gdLst>
                <a:gd name="T0" fmla="*/ 2147483647 w 59"/>
                <a:gd name="T1" fmla="*/ 2147483647 h 102"/>
                <a:gd name="T2" fmla="*/ 2147483647 w 59"/>
                <a:gd name="T3" fmla="*/ 2147483647 h 102"/>
                <a:gd name="T4" fmla="*/ 0 w 59"/>
                <a:gd name="T5" fmla="*/ 2147483647 h 102"/>
                <a:gd name="T6" fmla="*/ 2147483647 w 59"/>
                <a:gd name="T7" fmla="*/ 0 h 102"/>
                <a:gd name="T8" fmla="*/ 2147483647 w 59"/>
                <a:gd name="T9" fmla="*/ 2147483647 h 102"/>
                <a:gd name="T10" fmla="*/ 2147483647 w 59"/>
                <a:gd name="T11" fmla="*/ 2147483647 h 102"/>
                <a:gd name="T12" fmla="*/ 0 60000 65536"/>
                <a:gd name="T13" fmla="*/ 0 60000 65536"/>
                <a:gd name="T14" fmla="*/ 0 60000 65536"/>
                <a:gd name="T15" fmla="*/ 0 60000 65536"/>
                <a:gd name="T16" fmla="*/ 0 60000 65536"/>
                <a:gd name="T17" fmla="*/ 0 60000 65536"/>
                <a:gd name="T18" fmla="*/ 0 w 59"/>
                <a:gd name="T19" fmla="*/ 0 h 102"/>
                <a:gd name="T20" fmla="*/ 59 w 59"/>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 h="102">
                  <a:moveTo>
                    <a:pt x="34" y="102"/>
                  </a:moveTo>
                  <a:lnTo>
                    <a:pt x="34" y="102"/>
                  </a:lnTo>
                  <a:lnTo>
                    <a:pt x="0" y="10"/>
                  </a:lnTo>
                  <a:lnTo>
                    <a:pt x="25" y="0"/>
                  </a:lnTo>
                  <a:lnTo>
                    <a:pt x="59" y="93"/>
                  </a:lnTo>
                  <a:lnTo>
                    <a:pt x="34" y="102"/>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4" name="Freeform 328"/>
            <p:cNvSpPr>
              <a:spLocks/>
            </p:cNvSpPr>
            <p:nvPr/>
          </p:nvSpPr>
          <p:spPr bwMode="auto">
            <a:xfrm>
              <a:off x="7070725" y="4484688"/>
              <a:ext cx="68263" cy="61913"/>
            </a:xfrm>
            <a:custGeom>
              <a:avLst/>
              <a:gdLst>
                <a:gd name="T0" fmla="*/ 2147483647 w 144"/>
                <a:gd name="T1" fmla="*/ 2147483647 h 133"/>
                <a:gd name="T2" fmla="*/ 2147483647 w 144"/>
                <a:gd name="T3" fmla="*/ 2147483647 h 133"/>
                <a:gd name="T4" fmla="*/ 0 w 144"/>
                <a:gd name="T5" fmla="*/ 2147483647 h 133"/>
                <a:gd name="T6" fmla="*/ 2147483647 w 144"/>
                <a:gd name="T7" fmla="*/ 0 h 133"/>
                <a:gd name="T8" fmla="*/ 2147483647 w 144"/>
                <a:gd name="T9" fmla="*/ 2147483647 h 133"/>
                <a:gd name="T10" fmla="*/ 2147483647 w 144"/>
                <a:gd name="T11" fmla="*/ 2147483647 h 133"/>
                <a:gd name="T12" fmla="*/ 0 60000 65536"/>
                <a:gd name="T13" fmla="*/ 0 60000 65536"/>
                <a:gd name="T14" fmla="*/ 0 60000 65536"/>
                <a:gd name="T15" fmla="*/ 0 60000 65536"/>
                <a:gd name="T16" fmla="*/ 0 60000 65536"/>
                <a:gd name="T17" fmla="*/ 0 60000 65536"/>
                <a:gd name="T18" fmla="*/ 0 w 144"/>
                <a:gd name="T19" fmla="*/ 0 h 133"/>
                <a:gd name="T20" fmla="*/ 144 w 144"/>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44" h="133">
                  <a:moveTo>
                    <a:pt x="18" y="133"/>
                  </a:moveTo>
                  <a:lnTo>
                    <a:pt x="18" y="133"/>
                  </a:lnTo>
                  <a:lnTo>
                    <a:pt x="0" y="113"/>
                  </a:lnTo>
                  <a:lnTo>
                    <a:pt x="126" y="0"/>
                  </a:lnTo>
                  <a:lnTo>
                    <a:pt x="144" y="20"/>
                  </a:lnTo>
                  <a:lnTo>
                    <a:pt x="18" y="13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5" name="Freeform 329"/>
            <p:cNvSpPr>
              <a:spLocks/>
            </p:cNvSpPr>
            <p:nvPr/>
          </p:nvSpPr>
          <p:spPr bwMode="auto">
            <a:xfrm>
              <a:off x="7177088" y="4471988"/>
              <a:ext cx="58738" cy="12700"/>
            </a:xfrm>
            <a:custGeom>
              <a:avLst/>
              <a:gdLst>
                <a:gd name="T0" fmla="*/ 2147483647 w 123"/>
                <a:gd name="T1" fmla="*/ 2147483647 h 27"/>
                <a:gd name="T2" fmla="*/ 2147483647 w 123"/>
                <a:gd name="T3" fmla="*/ 2147483647 h 27"/>
                <a:gd name="T4" fmla="*/ 0 w 123"/>
                <a:gd name="T5" fmla="*/ 2147483647 h 27"/>
                <a:gd name="T6" fmla="*/ 0 w 123"/>
                <a:gd name="T7" fmla="*/ 0 h 27"/>
                <a:gd name="T8" fmla="*/ 2147483647 w 123"/>
                <a:gd name="T9" fmla="*/ 0 h 27"/>
                <a:gd name="T10" fmla="*/ 2147483647 w 123"/>
                <a:gd name="T11" fmla="*/ 2147483647 h 27"/>
                <a:gd name="T12" fmla="*/ 0 60000 65536"/>
                <a:gd name="T13" fmla="*/ 0 60000 65536"/>
                <a:gd name="T14" fmla="*/ 0 60000 65536"/>
                <a:gd name="T15" fmla="*/ 0 60000 65536"/>
                <a:gd name="T16" fmla="*/ 0 60000 65536"/>
                <a:gd name="T17" fmla="*/ 0 60000 65536"/>
                <a:gd name="T18" fmla="*/ 0 w 123"/>
                <a:gd name="T19" fmla="*/ 0 h 27"/>
                <a:gd name="T20" fmla="*/ 123 w 123"/>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123" h="27">
                  <a:moveTo>
                    <a:pt x="123" y="27"/>
                  </a:moveTo>
                  <a:lnTo>
                    <a:pt x="123" y="27"/>
                  </a:lnTo>
                  <a:lnTo>
                    <a:pt x="0" y="27"/>
                  </a:lnTo>
                  <a:lnTo>
                    <a:pt x="0" y="0"/>
                  </a:lnTo>
                  <a:lnTo>
                    <a:pt x="123" y="0"/>
                  </a:lnTo>
                  <a:lnTo>
                    <a:pt x="123" y="2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6" name="Freeform 330"/>
            <p:cNvSpPr>
              <a:spLocks/>
            </p:cNvSpPr>
            <p:nvPr/>
          </p:nvSpPr>
          <p:spPr bwMode="auto">
            <a:xfrm>
              <a:off x="7340600" y="4471988"/>
              <a:ext cx="58738" cy="12700"/>
            </a:xfrm>
            <a:custGeom>
              <a:avLst/>
              <a:gdLst>
                <a:gd name="T0" fmla="*/ 2147483647 w 123"/>
                <a:gd name="T1" fmla="*/ 2147483647 h 27"/>
                <a:gd name="T2" fmla="*/ 2147483647 w 123"/>
                <a:gd name="T3" fmla="*/ 2147483647 h 27"/>
                <a:gd name="T4" fmla="*/ 0 w 123"/>
                <a:gd name="T5" fmla="*/ 2147483647 h 27"/>
                <a:gd name="T6" fmla="*/ 0 w 123"/>
                <a:gd name="T7" fmla="*/ 0 h 27"/>
                <a:gd name="T8" fmla="*/ 2147483647 w 123"/>
                <a:gd name="T9" fmla="*/ 0 h 27"/>
                <a:gd name="T10" fmla="*/ 2147483647 w 123"/>
                <a:gd name="T11" fmla="*/ 2147483647 h 27"/>
                <a:gd name="T12" fmla="*/ 0 60000 65536"/>
                <a:gd name="T13" fmla="*/ 0 60000 65536"/>
                <a:gd name="T14" fmla="*/ 0 60000 65536"/>
                <a:gd name="T15" fmla="*/ 0 60000 65536"/>
                <a:gd name="T16" fmla="*/ 0 60000 65536"/>
                <a:gd name="T17" fmla="*/ 0 60000 65536"/>
                <a:gd name="T18" fmla="*/ 0 w 123"/>
                <a:gd name="T19" fmla="*/ 0 h 27"/>
                <a:gd name="T20" fmla="*/ 123 w 123"/>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123" h="27">
                  <a:moveTo>
                    <a:pt x="123" y="27"/>
                  </a:moveTo>
                  <a:lnTo>
                    <a:pt x="123" y="27"/>
                  </a:lnTo>
                  <a:lnTo>
                    <a:pt x="0" y="27"/>
                  </a:lnTo>
                  <a:lnTo>
                    <a:pt x="0" y="0"/>
                  </a:lnTo>
                  <a:lnTo>
                    <a:pt x="123" y="0"/>
                  </a:lnTo>
                  <a:lnTo>
                    <a:pt x="123" y="2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7" name="Freeform 331"/>
            <p:cNvSpPr>
              <a:spLocks/>
            </p:cNvSpPr>
            <p:nvPr/>
          </p:nvSpPr>
          <p:spPr bwMode="auto">
            <a:xfrm>
              <a:off x="7423150" y="4503738"/>
              <a:ext cx="44450" cy="46038"/>
            </a:xfrm>
            <a:custGeom>
              <a:avLst/>
              <a:gdLst>
                <a:gd name="T0" fmla="*/ 2147483647 w 92"/>
                <a:gd name="T1" fmla="*/ 2147483647 h 96"/>
                <a:gd name="T2" fmla="*/ 2147483647 w 92"/>
                <a:gd name="T3" fmla="*/ 2147483647 h 96"/>
                <a:gd name="T4" fmla="*/ 0 w 92"/>
                <a:gd name="T5" fmla="*/ 2147483647 h 96"/>
                <a:gd name="T6" fmla="*/ 2147483647 w 92"/>
                <a:gd name="T7" fmla="*/ 0 h 96"/>
                <a:gd name="T8" fmla="*/ 2147483647 w 92"/>
                <a:gd name="T9" fmla="*/ 2147483647 h 96"/>
                <a:gd name="T10" fmla="*/ 2147483647 w 92"/>
                <a:gd name="T11" fmla="*/ 2147483647 h 96"/>
                <a:gd name="T12" fmla="*/ 0 60000 65536"/>
                <a:gd name="T13" fmla="*/ 0 60000 65536"/>
                <a:gd name="T14" fmla="*/ 0 60000 65536"/>
                <a:gd name="T15" fmla="*/ 0 60000 65536"/>
                <a:gd name="T16" fmla="*/ 0 60000 65536"/>
                <a:gd name="T17" fmla="*/ 0 60000 65536"/>
                <a:gd name="T18" fmla="*/ 0 w 92"/>
                <a:gd name="T19" fmla="*/ 0 h 96"/>
                <a:gd name="T20" fmla="*/ 92 w 92"/>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92" h="96">
                  <a:moveTo>
                    <a:pt x="73" y="96"/>
                  </a:moveTo>
                  <a:lnTo>
                    <a:pt x="73" y="96"/>
                  </a:lnTo>
                  <a:lnTo>
                    <a:pt x="0" y="18"/>
                  </a:lnTo>
                  <a:lnTo>
                    <a:pt x="19" y="0"/>
                  </a:lnTo>
                  <a:lnTo>
                    <a:pt x="92" y="78"/>
                  </a:lnTo>
                  <a:lnTo>
                    <a:pt x="73" y="96"/>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8" name="Freeform 332"/>
            <p:cNvSpPr>
              <a:spLocks/>
            </p:cNvSpPr>
            <p:nvPr/>
          </p:nvSpPr>
          <p:spPr bwMode="auto">
            <a:xfrm>
              <a:off x="7466013" y="4608513"/>
              <a:ext cx="12700" cy="44450"/>
            </a:xfrm>
            <a:custGeom>
              <a:avLst/>
              <a:gdLst>
                <a:gd name="T0" fmla="*/ 2147483647 w 27"/>
                <a:gd name="T1" fmla="*/ 2147483647 h 93"/>
                <a:gd name="T2" fmla="*/ 2147483647 w 27"/>
                <a:gd name="T3" fmla="*/ 2147483647 h 93"/>
                <a:gd name="T4" fmla="*/ 0 w 27"/>
                <a:gd name="T5" fmla="*/ 2147483647 h 93"/>
                <a:gd name="T6" fmla="*/ 0 w 27"/>
                <a:gd name="T7" fmla="*/ 0 h 93"/>
                <a:gd name="T8" fmla="*/ 2147483647 w 27"/>
                <a:gd name="T9" fmla="*/ 0 h 93"/>
                <a:gd name="T10" fmla="*/ 2147483647 w 27"/>
                <a:gd name="T11" fmla="*/ 2147483647 h 93"/>
                <a:gd name="T12" fmla="*/ 0 60000 65536"/>
                <a:gd name="T13" fmla="*/ 0 60000 65536"/>
                <a:gd name="T14" fmla="*/ 0 60000 65536"/>
                <a:gd name="T15" fmla="*/ 0 60000 65536"/>
                <a:gd name="T16" fmla="*/ 0 60000 65536"/>
                <a:gd name="T17" fmla="*/ 0 60000 65536"/>
                <a:gd name="T18" fmla="*/ 0 w 27"/>
                <a:gd name="T19" fmla="*/ 0 h 93"/>
                <a:gd name="T20" fmla="*/ 27 w 27"/>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27" h="93">
                  <a:moveTo>
                    <a:pt x="27" y="93"/>
                  </a:moveTo>
                  <a:lnTo>
                    <a:pt x="27" y="93"/>
                  </a:lnTo>
                  <a:lnTo>
                    <a:pt x="0" y="93"/>
                  </a:lnTo>
                  <a:lnTo>
                    <a:pt x="0" y="0"/>
                  </a:lnTo>
                  <a:lnTo>
                    <a:pt x="27" y="0"/>
                  </a:lnTo>
                  <a:lnTo>
                    <a:pt x="27" y="9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39" name="Freeform 333"/>
            <p:cNvSpPr>
              <a:spLocks/>
            </p:cNvSpPr>
            <p:nvPr/>
          </p:nvSpPr>
          <p:spPr bwMode="auto">
            <a:xfrm>
              <a:off x="7416800" y="4691063"/>
              <a:ext cx="39688" cy="46038"/>
            </a:xfrm>
            <a:custGeom>
              <a:avLst/>
              <a:gdLst>
                <a:gd name="T0" fmla="*/ 2147483647 w 82"/>
                <a:gd name="T1" fmla="*/ 2147483647 h 98"/>
                <a:gd name="T2" fmla="*/ 2147483647 w 82"/>
                <a:gd name="T3" fmla="*/ 2147483647 h 98"/>
                <a:gd name="T4" fmla="*/ 0 w 82"/>
                <a:gd name="T5" fmla="*/ 2147483647 h 98"/>
                <a:gd name="T6" fmla="*/ 2147483647 w 82"/>
                <a:gd name="T7" fmla="*/ 0 h 98"/>
                <a:gd name="T8" fmla="*/ 2147483647 w 82"/>
                <a:gd name="T9" fmla="*/ 2147483647 h 98"/>
                <a:gd name="T10" fmla="*/ 2147483647 w 82"/>
                <a:gd name="T11" fmla="*/ 2147483647 h 98"/>
                <a:gd name="T12" fmla="*/ 0 60000 65536"/>
                <a:gd name="T13" fmla="*/ 0 60000 65536"/>
                <a:gd name="T14" fmla="*/ 0 60000 65536"/>
                <a:gd name="T15" fmla="*/ 0 60000 65536"/>
                <a:gd name="T16" fmla="*/ 0 60000 65536"/>
                <a:gd name="T17" fmla="*/ 0 60000 65536"/>
                <a:gd name="T18" fmla="*/ 0 w 82"/>
                <a:gd name="T19" fmla="*/ 0 h 98"/>
                <a:gd name="T20" fmla="*/ 82 w 82"/>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2" h="98">
                  <a:moveTo>
                    <a:pt x="22" y="98"/>
                  </a:moveTo>
                  <a:lnTo>
                    <a:pt x="22" y="98"/>
                  </a:lnTo>
                  <a:lnTo>
                    <a:pt x="0" y="82"/>
                  </a:lnTo>
                  <a:lnTo>
                    <a:pt x="61" y="0"/>
                  </a:lnTo>
                  <a:lnTo>
                    <a:pt x="82" y="16"/>
                  </a:lnTo>
                  <a:lnTo>
                    <a:pt x="22" y="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0" name="Freeform 334"/>
            <p:cNvSpPr>
              <a:spLocks/>
            </p:cNvSpPr>
            <p:nvPr/>
          </p:nvSpPr>
          <p:spPr bwMode="auto">
            <a:xfrm>
              <a:off x="7351713" y="4679950"/>
              <a:ext cx="47625" cy="66675"/>
            </a:xfrm>
            <a:custGeom>
              <a:avLst/>
              <a:gdLst>
                <a:gd name="T0" fmla="*/ 2147483647 w 100"/>
                <a:gd name="T1" fmla="*/ 2147483647 h 141"/>
                <a:gd name="T2" fmla="*/ 2147483647 w 100"/>
                <a:gd name="T3" fmla="*/ 2147483647 h 141"/>
                <a:gd name="T4" fmla="*/ 0 w 100"/>
                <a:gd name="T5" fmla="*/ 2147483647 h 141"/>
                <a:gd name="T6" fmla="*/ 2147483647 w 100"/>
                <a:gd name="T7" fmla="*/ 0 h 141"/>
                <a:gd name="T8" fmla="*/ 2147483647 w 100"/>
                <a:gd name="T9" fmla="*/ 2147483647 h 141"/>
                <a:gd name="T10" fmla="*/ 2147483647 w 100"/>
                <a:gd name="T11" fmla="*/ 2147483647 h 141"/>
                <a:gd name="T12" fmla="*/ 0 60000 65536"/>
                <a:gd name="T13" fmla="*/ 0 60000 65536"/>
                <a:gd name="T14" fmla="*/ 0 60000 65536"/>
                <a:gd name="T15" fmla="*/ 0 60000 65536"/>
                <a:gd name="T16" fmla="*/ 0 60000 65536"/>
                <a:gd name="T17" fmla="*/ 0 60000 65536"/>
                <a:gd name="T18" fmla="*/ 0 w 100"/>
                <a:gd name="T19" fmla="*/ 0 h 141"/>
                <a:gd name="T20" fmla="*/ 100 w 100"/>
                <a:gd name="T21" fmla="*/ 141 h 141"/>
              </a:gdLst>
              <a:ahLst/>
              <a:cxnLst>
                <a:cxn ang="T12">
                  <a:pos x="T0" y="T1"/>
                </a:cxn>
                <a:cxn ang="T13">
                  <a:pos x="T2" y="T3"/>
                </a:cxn>
                <a:cxn ang="T14">
                  <a:pos x="T4" y="T5"/>
                </a:cxn>
                <a:cxn ang="T15">
                  <a:pos x="T6" y="T7"/>
                </a:cxn>
                <a:cxn ang="T16">
                  <a:pos x="T8" y="T9"/>
                </a:cxn>
                <a:cxn ang="T17">
                  <a:pos x="T10" y="T11"/>
                </a:cxn>
              </a:cxnLst>
              <a:rect l="T18" t="T19" r="T20" b="T21"/>
              <a:pathLst>
                <a:path w="100" h="141">
                  <a:moveTo>
                    <a:pt x="77" y="141"/>
                  </a:moveTo>
                  <a:lnTo>
                    <a:pt x="77" y="141"/>
                  </a:lnTo>
                  <a:lnTo>
                    <a:pt x="0" y="14"/>
                  </a:lnTo>
                  <a:lnTo>
                    <a:pt x="23" y="0"/>
                  </a:lnTo>
                  <a:lnTo>
                    <a:pt x="100" y="127"/>
                  </a:lnTo>
                  <a:lnTo>
                    <a:pt x="77" y="14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1" name="Freeform 335"/>
            <p:cNvSpPr>
              <a:spLocks/>
            </p:cNvSpPr>
            <p:nvPr/>
          </p:nvSpPr>
          <p:spPr bwMode="auto">
            <a:xfrm>
              <a:off x="7367588" y="4587875"/>
              <a:ext cx="79375" cy="44450"/>
            </a:xfrm>
            <a:custGeom>
              <a:avLst/>
              <a:gdLst>
                <a:gd name="T0" fmla="*/ 2147483647 w 170"/>
                <a:gd name="T1" fmla="*/ 2147483647 h 95"/>
                <a:gd name="T2" fmla="*/ 2147483647 w 170"/>
                <a:gd name="T3" fmla="*/ 2147483647 h 95"/>
                <a:gd name="T4" fmla="*/ 0 w 170"/>
                <a:gd name="T5" fmla="*/ 2147483647 h 95"/>
                <a:gd name="T6" fmla="*/ 2147483647 w 170"/>
                <a:gd name="T7" fmla="*/ 0 h 95"/>
                <a:gd name="T8" fmla="*/ 2147483647 w 170"/>
                <a:gd name="T9" fmla="*/ 2147483647 h 95"/>
                <a:gd name="T10" fmla="*/ 2147483647 w 170"/>
                <a:gd name="T11" fmla="*/ 2147483647 h 95"/>
                <a:gd name="T12" fmla="*/ 0 60000 65536"/>
                <a:gd name="T13" fmla="*/ 0 60000 65536"/>
                <a:gd name="T14" fmla="*/ 0 60000 65536"/>
                <a:gd name="T15" fmla="*/ 0 60000 65536"/>
                <a:gd name="T16" fmla="*/ 0 60000 65536"/>
                <a:gd name="T17" fmla="*/ 0 60000 65536"/>
                <a:gd name="T18" fmla="*/ 0 w 170"/>
                <a:gd name="T19" fmla="*/ 0 h 95"/>
                <a:gd name="T20" fmla="*/ 170 w 170"/>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170" h="95">
                  <a:moveTo>
                    <a:pt x="11" y="95"/>
                  </a:moveTo>
                  <a:lnTo>
                    <a:pt x="11" y="95"/>
                  </a:lnTo>
                  <a:lnTo>
                    <a:pt x="0" y="71"/>
                  </a:lnTo>
                  <a:lnTo>
                    <a:pt x="160" y="0"/>
                  </a:lnTo>
                  <a:lnTo>
                    <a:pt x="170" y="24"/>
                  </a:lnTo>
                  <a:lnTo>
                    <a:pt x="11" y="9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2" name="Freeform 336"/>
            <p:cNvSpPr>
              <a:spLocks/>
            </p:cNvSpPr>
            <p:nvPr/>
          </p:nvSpPr>
          <p:spPr bwMode="auto">
            <a:xfrm>
              <a:off x="7304088" y="4525963"/>
              <a:ext cx="22225" cy="88900"/>
            </a:xfrm>
            <a:custGeom>
              <a:avLst/>
              <a:gdLst>
                <a:gd name="T0" fmla="*/ 2147483647 w 46"/>
                <a:gd name="T1" fmla="*/ 2147483647 h 188"/>
                <a:gd name="T2" fmla="*/ 2147483647 w 46"/>
                <a:gd name="T3" fmla="*/ 2147483647 h 188"/>
                <a:gd name="T4" fmla="*/ 0 w 46"/>
                <a:gd name="T5" fmla="*/ 2147483647 h 188"/>
                <a:gd name="T6" fmla="*/ 2147483647 w 46"/>
                <a:gd name="T7" fmla="*/ 0 h 188"/>
                <a:gd name="T8" fmla="*/ 2147483647 w 46"/>
                <a:gd name="T9" fmla="*/ 2147483647 h 188"/>
                <a:gd name="T10" fmla="*/ 2147483647 w 46"/>
                <a:gd name="T11" fmla="*/ 2147483647 h 188"/>
                <a:gd name="T12" fmla="*/ 0 60000 65536"/>
                <a:gd name="T13" fmla="*/ 0 60000 65536"/>
                <a:gd name="T14" fmla="*/ 0 60000 65536"/>
                <a:gd name="T15" fmla="*/ 0 60000 65536"/>
                <a:gd name="T16" fmla="*/ 0 60000 65536"/>
                <a:gd name="T17" fmla="*/ 0 60000 65536"/>
                <a:gd name="T18" fmla="*/ 0 w 46"/>
                <a:gd name="T19" fmla="*/ 0 h 188"/>
                <a:gd name="T20" fmla="*/ 46 w 46"/>
                <a:gd name="T21" fmla="*/ 188 h 188"/>
              </a:gdLst>
              <a:ahLst/>
              <a:cxnLst>
                <a:cxn ang="T12">
                  <a:pos x="T0" y="T1"/>
                </a:cxn>
                <a:cxn ang="T13">
                  <a:pos x="T2" y="T3"/>
                </a:cxn>
                <a:cxn ang="T14">
                  <a:pos x="T4" y="T5"/>
                </a:cxn>
                <a:cxn ang="T15">
                  <a:pos x="T6" y="T7"/>
                </a:cxn>
                <a:cxn ang="T16">
                  <a:pos x="T8" y="T9"/>
                </a:cxn>
                <a:cxn ang="T17">
                  <a:pos x="T10" y="T11"/>
                </a:cxn>
              </a:cxnLst>
              <a:rect l="T18" t="T19" r="T20" b="T21"/>
              <a:pathLst>
                <a:path w="46" h="188">
                  <a:moveTo>
                    <a:pt x="19" y="188"/>
                  </a:moveTo>
                  <a:lnTo>
                    <a:pt x="19" y="188"/>
                  </a:lnTo>
                  <a:lnTo>
                    <a:pt x="0" y="2"/>
                  </a:lnTo>
                  <a:lnTo>
                    <a:pt x="26" y="0"/>
                  </a:lnTo>
                  <a:lnTo>
                    <a:pt x="46" y="185"/>
                  </a:lnTo>
                  <a:lnTo>
                    <a:pt x="19" y="18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3" name="Freeform 337"/>
            <p:cNvSpPr>
              <a:spLocks/>
            </p:cNvSpPr>
            <p:nvPr/>
          </p:nvSpPr>
          <p:spPr bwMode="auto">
            <a:xfrm>
              <a:off x="7199313" y="4518025"/>
              <a:ext cx="68263" cy="66675"/>
            </a:xfrm>
            <a:custGeom>
              <a:avLst/>
              <a:gdLst>
                <a:gd name="T0" fmla="*/ 2147483647 w 144"/>
                <a:gd name="T1" fmla="*/ 2147483647 h 143"/>
                <a:gd name="T2" fmla="*/ 2147483647 w 144"/>
                <a:gd name="T3" fmla="*/ 2147483647 h 143"/>
                <a:gd name="T4" fmla="*/ 0 w 144"/>
                <a:gd name="T5" fmla="*/ 2147483647 h 143"/>
                <a:gd name="T6" fmla="*/ 2147483647 w 144"/>
                <a:gd name="T7" fmla="*/ 0 h 143"/>
                <a:gd name="T8" fmla="*/ 2147483647 w 144"/>
                <a:gd name="T9" fmla="*/ 2147483647 h 143"/>
                <a:gd name="T10" fmla="*/ 2147483647 w 144"/>
                <a:gd name="T11" fmla="*/ 2147483647 h 143"/>
                <a:gd name="T12" fmla="*/ 0 60000 65536"/>
                <a:gd name="T13" fmla="*/ 0 60000 65536"/>
                <a:gd name="T14" fmla="*/ 0 60000 65536"/>
                <a:gd name="T15" fmla="*/ 0 60000 65536"/>
                <a:gd name="T16" fmla="*/ 0 60000 65536"/>
                <a:gd name="T17" fmla="*/ 0 60000 65536"/>
                <a:gd name="T18" fmla="*/ 0 w 144"/>
                <a:gd name="T19" fmla="*/ 0 h 143"/>
                <a:gd name="T20" fmla="*/ 144 w 144"/>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44" h="143">
                  <a:moveTo>
                    <a:pt x="19" y="143"/>
                  </a:moveTo>
                  <a:lnTo>
                    <a:pt x="19" y="143"/>
                  </a:lnTo>
                  <a:lnTo>
                    <a:pt x="0" y="124"/>
                  </a:lnTo>
                  <a:lnTo>
                    <a:pt x="126" y="0"/>
                  </a:lnTo>
                  <a:lnTo>
                    <a:pt x="144" y="19"/>
                  </a:lnTo>
                  <a:lnTo>
                    <a:pt x="19" y="14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4" name="Freeform 338"/>
            <p:cNvSpPr>
              <a:spLocks/>
            </p:cNvSpPr>
            <p:nvPr/>
          </p:nvSpPr>
          <p:spPr bwMode="auto">
            <a:xfrm>
              <a:off x="7110413" y="4608513"/>
              <a:ext cx="47625" cy="38100"/>
            </a:xfrm>
            <a:custGeom>
              <a:avLst/>
              <a:gdLst>
                <a:gd name="T0" fmla="*/ 2147483647 w 98"/>
                <a:gd name="T1" fmla="*/ 2147483647 h 80"/>
                <a:gd name="T2" fmla="*/ 2147483647 w 98"/>
                <a:gd name="T3" fmla="*/ 2147483647 h 80"/>
                <a:gd name="T4" fmla="*/ 0 w 98"/>
                <a:gd name="T5" fmla="*/ 2147483647 h 80"/>
                <a:gd name="T6" fmla="*/ 2147483647 w 98"/>
                <a:gd name="T7" fmla="*/ 0 h 80"/>
                <a:gd name="T8" fmla="*/ 2147483647 w 98"/>
                <a:gd name="T9" fmla="*/ 2147483647 h 80"/>
                <a:gd name="T10" fmla="*/ 2147483647 w 98"/>
                <a:gd name="T11" fmla="*/ 2147483647 h 80"/>
                <a:gd name="T12" fmla="*/ 0 60000 65536"/>
                <a:gd name="T13" fmla="*/ 0 60000 65536"/>
                <a:gd name="T14" fmla="*/ 0 60000 65536"/>
                <a:gd name="T15" fmla="*/ 0 60000 65536"/>
                <a:gd name="T16" fmla="*/ 0 60000 65536"/>
                <a:gd name="T17" fmla="*/ 0 60000 65536"/>
                <a:gd name="T18" fmla="*/ 0 w 98"/>
                <a:gd name="T19" fmla="*/ 0 h 80"/>
                <a:gd name="T20" fmla="*/ 98 w 98"/>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98" h="80">
                  <a:moveTo>
                    <a:pt x="15" y="80"/>
                  </a:moveTo>
                  <a:lnTo>
                    <a:pt x="15" y="80"/>
                  </a:lnTo>
                  <a:lnTo>
                    <a:pt x="0" y="58"/>
                  </a:lnTo>
                  <a:lnTo>
                    <a:pt x="83" y="0"/>
                  </a:lnTo>
                  <a:lnTo>
                    <a:pt x="98" y="22"/>
                  </a:lnTo>
                  <a:lnTo>
                    <a:pt x="15" y="8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5" name="Freeform 339"/>
            <p:cNvSpPr>
              <a:spLocks/>
            </p:cNvSpPr>
            <p:nvPr/>
          </p:nvSpPr>
          <p:spPr bwMode="auto">
            <a:xfrm>
              <a:off x="7204075" y="4611688"/>
              <a:ext cx="95250" cy="39688"/>
            </a:xfrm>
            <a:custGeom>
              <a:avLst/>
              <a:gdLst>
                <a:gd name="T0" fmla="*/ 2147483647 w 202"/>
                <a:gd name="T1" fmla="*/ 2147483647 h 83"/>
                <a:gd name="T2" fmla="*/ 2147483647 w 202"/>
                <a:gd name="T3" fmla="*/ 2147483647 h 83"/>
                <a:gd name="T4" fmla="*/ 0 w 202"/>
                <a:gd name="T5" fmla="*/ 2147483647 h 83"/>
                <a:gd name="T6" fmla="*/ 2147483647 w 202"/>
                <a:gd name="T7" fmla="*/ 0 h 83"/>
                <a:gd name="T8" fmla="*/ 2147483647 w 202"/>
                <a:gd name="T9" fmla="*/ 2147483647 h 83"/>
                <a:gd name="T10" fmla="*/ 2147483647 w 202"/>
                <a:gd name="T11" fmla="*/ 2147483647 h 83"/>
                <a:gd name="T12" fmla="*/ 0 60000 65536"/>
                <a:gd name="T13" fmla="*/ 0 60000 65536"/>
                <a:gd name="T14" fmla="*/ 0 60000 65536"/>
                <a:gd name="T15" fmla="*/ 0 60000 65536"/>
                <a:gd name="T16" fmla="*/ 0 60000 65536"/>
                <a:gd name="T17" fmla="*/ 0 60000 65536"/>
                <a:gd name="T18" fmla="*/ 0 w 202"/>
                <a:gd name="T19" fmla="*/ 0 h 83"/>
                <a:gd name="T20" fmla="*/ 202 w 202"/>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202" h="83">
                  <a:moveTo>
                    <a:pt x="195" y="83"/>
                  </a:moveTo>
                  <a:lnTo>
                    <a:pt x="195" y="83"/>
                  </a:lnTo>
                  <a:lnTo>
                    <a:pt x="0" y="25"/>
                  </a:lnTo>
                  <a:lnTo>
                    <a:pt x="7" y="0"/>
                  </a:lnTo>
                  <a:lnTo>
                    <a:pt x="202" y="57"/>
                  </a:lnTo>
                  <a:lnTo>
                    <a:pt x="195" y="8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6" name="Freeform 340"/>
            <p:cNvSpPr>
              <a:spLocks/>
            </p:cNvSpPr>
            <p:nvPr/>
          </p:nvSpPr>
          <p:spPr bwMode="auto">
            <a:xfrm>
              <a:off x="6932613" y="4262438"/>
              <a:ext cx="671513" cy="671513"/>
            </a:xfrm>
            <a:custGeom>
              <a:avLst/>
              <a:gdLst>
                <a:gd name="T0" fmla="*/ 2147483647 w 1430"/>
                <a:gd name="T1" fmla="*/ 2147483647 h 1425"/>
                <a:gd name="T2" fmla="*/ 2147483647 w 1430"/>
                <a:gd name="T3" fmla="*/ 2147483647 h 1425"/>
                <a:gd name="T4" fmla="*/ 2147483647 w 1430"/>
                <a:gd name="T5" fmla="*/ 2147483647 h 1425"/>
                <a:gd name="T6" fmla="*/ 0 w 1430"/>
                <a:gd name="T7" fmla="*/ 2147483647 h 1425"/>
                <a:gd name="T8" fmla="*/ 2147483647 w 1430"/>
                <a:gd name="T9" fmla="*/ 0 h 1425"/>
                <a:gd name="T10" fmla="*/ 2147483647 w 1430"/>
                <a:gd name="T11" fmla="*/ 2147483647 h 1425"/>
                <a:gd name="T12" fmla="*/ 2147483647 w 1430"/>
                <a:gd name="T13" fmla="*/ 2147483647 h 1425"/>
                <a:gd name="T14" fmla="*/ 2147483647 w 1430"/>
                <a:gd name="T15" fmla="*/ 2147483647 h 1425"/>
                <a:gd name="T16" fmla="*/ 2147483647 w 1430"/>
                <a:gd name="T17" fmla="*/ 2147483647 h 1425"/>
                <a:gd name="T18" fmla="*/ 2147483647 w 1430"/>
                <a:gd name="T19" fmla="*/ 2147483647 h 1425"/>
                <a:gd name="T20" fmla="*/ 2147483647 w 1430"/>
                <a:gd name="T21" fmla="*/ 2147483647 h 1425"/>
                <a:gd name="T22" fmla="*/ 2147483647 w 1430"/>
                <a:gd name="T23" fmla="*/ 2147483647 h 1425"/>
                <a:gd name="T24" fmla="*/ 2147483647 w 1430"/>
                <a:gd name="T25" fmla="*/ 2147483647 h 1425"/>
                <a:gd name="T26" fmla="*/ 2147483647 w 1430"/>
                <a:gd name="T27" fmla="*/ 2147483647 h 1425"/>
                <a:gd name="T28" fmla="*/ 2147483647 w 1430"/>
                <a:gd name="T29" fmla="*/ 2147483647 h 14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30"/>
                <a:gd name="T46" fmla="*/ 0 h 1425"/>
                <a:gd name="T47" fmla="*/ 1430 w 1430"/>
                <a:gd name="T48" fmla="*/ 1425 h 14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30" h="1425">
                  <a:moveTo>
                    <a:pt x="612" y="1422"/>
                  </a:moveTo>
                  <a:lnTo>
                    <a:pt x="612" y="1422"/>
                  </a:lnTo>
                  <a:cubicBezTo>
                    <a:pt x="611" y="1422"/>
                    <a:pt x="609" y="1422"/>
                    <a:pt x="607" y="1422"/>
                  </a:cubicBezTo>
                  <a:cubicBezTo>
                    <a:pt x="261" y="1370"/>
                    <a:pt x="0" y="1066"/>
                    <a:pt x="0" y="715"/>
                  </a:cubicBezTo>
                  <a:cubicBezTo>
                    <a:pt x="0" y="321"/>
                    <a:pt x="321" y="0"/>
                    <a:pt x="715" y="0"/>
                  </a:cubicBezTo>
                  <a:cubicBezTo>
                    <a:pt x="1109" y="0"/>
                    <a:pt x="1429" y="321"/>
                    <a:pt x="1429" y="715"/>
                  </a:cubicBezTo>
                  <a:cubicBezTo>
                    <a:pt x="1430" y="1066"/>
                    <a:pt x="1168" y="1370"/>
                    <a:pt x="822" y="1422"/>
                  </a:cubicBezTo>
                  <a:cubicBezTo>
                    <a:pt x="804" y="1425"/>
                    <a:pt x="787" y="1412"/>
                    <a:pt x="784" y="1394"/>
                  </a:cubicBezTo>
                  <a:cubicBezTo>
                    <a:pt x="781" y="1376"/>
                    <a:pt x="794" y="1359"/>
                    <a:pt x="812" y="1356"/>
                  </a:cubicBezTo>
                  <a:cubicBezTo>
                    <a:pt x="1126" y="1309"/>
                    <a:pt x="1363" y="1033"/>
                    <a:pt x="1363" y="715"/>
                  </a:cubicBezTo>
                  <a:cubicBezTo>
                    <a:pt x="1363" y="358"/>
                    <a:pt x="1072" y="67"/>
                    <a:pt x="715" y="67"/>
                  </a:cubicBezTo>
                  <a:cubicBezTo>
                    <a:pt x="357" y="67"/>
                    <a:pt x="67" y="358"/>
                    <a:pt x="67" y="715"/>
                  </a:cubicBezTo>
                  <a:cubicBezTo>
                    <a:pt x="67" y="1033"/>
                    <a:pt x="303" y="1309"/>
                    <a:pt x="617" y="1356"/>
                  </a:cubicBezTo>
                  <a:cubicBezTo>
                    <a:pt x="636" y="1359"/>
                    <a:pt x="648" y="1376"/>
                    <a:pt x="645" y="1394"/>
                  </a:cubicBezTo>
                  <a:cubicBezTo>
                    <a:pt x="643" y="1410"/>
                    <a:pt x="629" y="1422"/>
                    <a:pt x="612" y="1422"/>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7" name="Freeform 341"/>
            <p:cNvSpPr>
              <a:spLocks/>
            </p:cNvSpPr>
            <p:nvPr/>
          </p:nvSpPr>
          <p:spPr bwMode="auto">
            <a:xfrm>
              <a:off x="7186613" y="4884738"/>
              <a:ext cx="65088" cy="6508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139"/>
                  </a:moveTo>
                  <a:lnTo>
                    <a:pt x="69" y="139"/>
                  </a:lnTo>
                  <a:cubicBezTo>
                    <a:pt x="31" y="139"/>
                    <a:pt x="0" y="107"/>
                    <a:pt x="0" y="69"/>
                  </a:cubicBezTo>
                  <a:cubicBezTo>
                    <a:pt x="0" y="31"/>
                    <a:pt x="31" y="0"/>
                    <a:pt x="69" y="0"/>
                  </a:cubicBezTo>
                  <a:cubicBezTo>
                    <a:pt x="107" y="0"/>
                    <a:pt x="139" y="31"/>
                    <a:pt x="139" y="69"/>
                  </a:cubicBezTo>
                  <a:cubicBezTo>
                    <a:pt x="139" y="107"/>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48" name="Freeform 342"/>
            <p:cNvSpPr>
              <a:spLocks/>
            </p:cNvSpPr>
            <p:nvPr/>
          </p:nvSpPr>
          <p:spPr bwMode="auto">
            <a:xfrm>
              <a:off x="7286625" y="4883150"/>
              <a:ext cx="65088" cy="65088"/>
            </a:xfrm>
            <a:custGeom>
              <a:avLst/>
              <a:gdLst>
                <a:gd name="T0" fmla="*/ 2147483647 w 138"/>
                <a:gd name="T1" fmla="*/ 2147483647 h 139"/>
                <a:gd name="T2" fmla="*/ 2147483647 w 138"/>
                <a:gd name="T3" fmla="*/ 2147483647 h 139"/>
                <a:gd name="T4" fmla="*/ 0 w 138"/>
                <a:gd name="T5" fmla="*/ 2147483647 h 139"/>
                <a:gd name="T6" fmla="*/ 2147483647 w 138"/>
                <a:gd name="T7" fmla="*/ 0 h 139"/>
                <a:gd name="T8" fmla="*/ 2147483647 w 138"/>
                <a:gd name="T9" fmla="*/ 2147483647 h 139"/>
                <a:gd name="T10" fmla="*/ 2147483647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69"/>
                  </a:cubicBezTo>
                  <a:cubicBezTo>
                    <a:pt x="0" y="31"/>
                    <a:pt x="30" y="0"/>
                    <a:pt x="69" y="0"/>
                  </a:cubicBezTo>
                  <a:cubicBezTo>
                    <a:pt x="107" y="0"/>
                    <a:pt x="138" y="31"/>
                    <a:pt x="138" y="69"/>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grpSp>
        <p:nvGrpSpPr>
          <p:cNvPr id="263" name="组合 377"/>
          <p:cNvGrpSpPr>
            <a:grpSpLocks/>
          </p:cNvGrpSpPr>
          <p:nvPr/>
        </p:nvGrpSpPr>
        <p:grpSpPr bwMode="auto">
          <a:xfrm>
            <a:off x="8073290" y="4655800"/>
            <a:ext cx="338607" cy="337113"/>
            <a:chOff x="5430838" y="2894013"/>
            <a:chExt cx="862012" cy="620713"/>
          </a:xfrm>
        </p:grpSpPr>
        <p:sp>
          <p:nvSpPr>
            <p:cNvPr id="280" name="Freeform 137"/>
            <p:cNvSpPr>
              <a:spLocks/>
            </p:cNvSpPr>
            <p:nvPr/>
          </p:nvSpPr>
          <p:spPr bwMode="auto">
            <a:xfrm>
              <a:off x="5430838" y="3279776"/>
              <a:ext cx="63500" cy="65088"/>
            </a:xfrm>
            <a:custGeom>
              <a:avLst/>
              <a:gdLst>
                <a:gd name="T0" fmla="*/ 0 w 138"/>
                <a:gd name="T1" fmla="*/ 2147483647 h 139"/>
                <a:gd name="T2" fmla="*/ 0 w 138"/>
                <a:gd name="T3" fmla="*/ 2147483647 h 139"/>
                <a:gd name="T4" fmla="*/ 2147483647 w 138"/>
                <a:gd name="T5" fmla="*/ 0 h 139"/>
                <a:gd name="T6" fmla="*/ 2147483647 w 138"/>
                <a:gd name="T7" fmla="*/ 2147483647 h 139"/>
                <a:gd name="T8" fmla="*/ 2147483647 w 138"/>
                <a:gd name="T9" fmla="*/ 2147483647 h 139"/>
                <a:gd name="T10" fmla="*/ 0 w 138"/>
                <a:gd name="T11" fmla="*/ 2147483647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0" y="70"/>
                  </a:moveTo>
                  <a:lnTo>
                    <a:pt x="0" y="70"/>
                  </a:lnTo>
                  <a:cubicBezTo>
                    <a:pt x="0" y="31"/>
                    <a:pt x="31" y="0"/>
                    <a:pt x="69" y="0"/>
                  </a:cubicBezTo>
                  <a:cubicBezTo>
                    <a:pt x="107" y="0"/>
                    <a:pt x="138" y="31"/>
                    <a:pt x="138" y="70"/>
                  </a:cubicBezTo>
                  <a:cubicBezTo>
                    <a:pt x="138" y="108"/>
                    <a:pt x="107" y="139"/>
                    <a:pt x="69" y="139"/>
                  </a:cubicBezTo>
                  <a:cubicBezTo>
                    <a:pt x="31" y="139"/>
                    <a:pt x="0" y="108"/>
                    <a:pt x="0" y="7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1" name="Freeform 138"/>
            <p:cNvSpPr>
              <a:spLocks/>
            </p:cNvSpPr>
            <p:nvPr/>
          </p:nvSpPr>
          <p:spPr bwMode="auto">
            <a:xfrm>
              <a:off x="5430838" y="3373438"/>
              <a:ext cx="65088" cy="65088"/>
            </a:xfrm>
            <a:custGeom>
              <a:avLst/>
              <a:gdLst>
                <a:gd name="T0" fmla="*/ 0 w 139"/>
                <a:gd name="T1" fmla="*/ 2147483647 h 139"/>
                <a:gd name="T2" fmla="*/ 0 w 139"/>
                <a:gd name="T3" fmla="*/ 2147483647 h 139"/>
                <a:gd name="T4" fmla="*/ 2147483647 w 139"/>
                <a:gd name="T5" fmla="*/ 0 h 139"/>
                <a:gd name="T6" fmla="*/ 2147483647 w 139"/>
                <a:gd name="T7" fmla="*/ 2147483647 h 139"/>
                <a:gd name="T8" fmla="*/ 2147483647 w 139"/>
                <a:gd name="T9" fmla="*/ 2147483647 h 139"/>
                <a:gd name="T10" fmla="*/ 0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0" y="69"/>
                  </a:moveTo>
                  <a:lnTo>
                    <a:pt x="0" y="69"/>
                  </a:lnTo>
                  <a:cubicBezTo>
                    <a:pt x="0" y="30"/>
                    <a:pt x="32" y="0"/>
                    <a:pt x="70" y="0"/>
                  </a:cubicBezTo>
                  <a:cubicBezTo>
                    <a:pt x="108" y="0"/>
                    <a:pt x="139" y="30"/>
                    <a:pt x="139" y="69"/>
                  </a:cubicBezTo>
                  <a:cubicBezTo>
                    <a:pt x="139" y="107"/>
                    <a:pt x="108" y="139"/>
                    <a:pt x="70" y="139"/>
                  </a:cubicBezTo>
                  <a:cubicBezTo>
                    <a:pt x="32" y="139"/>
                    <a:pt x="0" y="107"/>
                    <a:pt x="0" y="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2" name="Freeform 139"/>
            <p:cNvSpPr>
              <a:spLocks/>
            </p:cNvSpPr>
            <p:nvPr/>
          </p:nvSpPr>
          <p:spPr bwMode="auto">
            <a:xfrm>
              <a:off x="5573713" y="2894013"/>
              <a:ext cx="415925" cy="620713"/>
            </a:xfrm>
            <a:custGeom>
              <a:avLst/>
              <a:gdLst>
                <a:gd name="T0" fmla="*/ 2147483647 w 884"/>
                <a:gd name="T1" fmla="*/ 2147483647 h 1321"/>
                <a:gd name="T2" fmla="*/ 2147483647 w 884"/>
                <a:gd name="T3" fmla="*/ 2147483647 h 1321"/>
                <a:gd name="T4" fmla="*/ 2147483647 w 884"/>
                <a:gd name="T5" fmla="*/ 2147483647 h 1321"/>
                <a:gd name="T6" fmla="*/ 0 w 884"/>
                <a:gd name="T7" fmla="*/ 2147483647 h 1321"/>
                <a:gd name="T8" fmla="*/ 0 w 884"/>
                <a:gd name="T9" fmla="*/ 2147483647 h 1321"/>
                <a:gd name="T10" fmla="*/ 2147483647 w 884"/>
                <a:gd name="T11" fmla="*/ 0 h 1321"/>
                <a:gd name="T12" fmla="*/ 2147483647 w 884"/>
                <a:gd name="T13" fmla="*/ 0 h 1321"/>
                <a:gd name="T14" fmla="*/ 2147483647 w 884"/>
                <a:gd name="T15" fmla="*/ 2147483647 h 1321"/>
                <a:gd name="T16" fmla="*/ 2147483647 w 884"/>
                <a:gd name="T17" fmla="*/ 2147483647 h 1321"/>
                <a:gd name="T18" fmla="*/ 2147483647 w 884"/>
                <a:gd name="T19" fmla="*/ 2147483647 h 1321"/>
                <a:gd name="T20" fmla="*/ 2147483647 w 884"/>
                <a:gd name="T21" fmla="*/ 2147483647 h 1321"/>
                <a:gd name="T22" fmla="*/ 2147483647 w 884"/>
                <a:gd name="T23" fmla="*/ 2147483647 h 1321"/>
                <a:gd name="T24" fmla="*/ 2147483647 w 884"/>
                <a:gd name="T25" fmla="*/ 2147483647 h 1321"/>
                <a:gd name="T26" fmla="*/ 2147483647 w 884"/>
                <a:gd name="T27" fmla="*/ 2147483647 h 1321"/>
                <a:gd name="T28" fmla="*/ 2147483647 w 884"/>
                <a:gd name="T29" fmla="*/ 2147483647 h 1321"/>
                <a:gd name="T30" fmla="*/ 2147483647 w 884"/>
                <a:gd name="T31" fmla="*/ 2147483647 h 1321"/>
                <a:gd name="T32" fmla="*/ 2147483647 w 884"/>
                <a:gd name="T33" fmla="*/ 2147483647 h 13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4"/>
                <a:gd name="T52" fmla="*/ 0 h 1321"/>
                <a:gd name="T53" fmla="*/ 884 w 884"/>
                <a:gd name="T54" fmla="*/ 1321 h 13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4" h="1321">
                  <a:moveTo>
                    <a:pt x="57" y="1321"/>
                  </a:moveTo>
                  <a:lnTo>
                    <a:pt x="57" y="1321"/>
                  </a:lnTo>
                  <a:lnTo>
                    <a:pt x="55" y="1321"/>
                  </a:lnTo>
                  <a:cubicBezTo>
                    <a:pt x="23" y="1321"/>
                    <a:pt x="0" y="1291"/>
                    <a:pt x="0" y="1252"/>
                  </a:cubicBezTo>
                  <a:lnTo>
                    <a:pt x="0" y="69"/>
                  </a:lnTo>
                  <a:cubicBezTo>
                    <a:pt x="0" y="29"/>
                    <a:pt x="23" y="0"/>
                    <a:pt x="55" y="0"/>
                  </a:cubicBezTo>
                  <a:lnTo>
                    <a:pt x="59" y="0"/>
                  </a:lnTo>
                  <a:lnTo>
                    <a:pt x="856" y="196"/>
                  </a:lnTo>
                  <a:cubicBezTo>
                    <a:pt x="874" y="200"/>
                    <a:pt x="884" y="218"/>
                    <a:pt x="880" y="236"/>
                  </a:cubicBezTo>
                  <a:cubicBezTo>
                    <a:pt x="876" y="254"/>
                    <a:pt x="858" y="265"/>
                    <a:pt x="840" y="260"/>
                  </a:cubicBezTo>
                  <a:lnTo>
                    <a:pt x="66" y="70"/>
                  </a:lnTo>
                  <a:lnTo>
                    <a:pt x="66" y="1252"/>
                  </a:lnTo>
                  <a:lnTo>
                    <a:pt x="842" y="1119"/>
                  </a:lnTo>
                  <a:cubicBezTo>
                    <a:pt x="860" y="1116"/>
                    <a:pt x="877" y="1128"/>
                    <a:pt x="881" y="1147"/>
                  </a:cubicBezTo>
                  <a:cubicBezTo>
                    <a:pt x="884" y="1165"/>
                    <a:pt x="871" y="1182"/>
                    <a:pt x="853" y="1185"/>
                  </a:cubicBezTo>
                  <a:lnTo>
                    <a:pt x="57" y="132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3" name="Freeform 140"/>
            <p:cNvSpPr>
              <a:spLocks/>
            </p:cNvSpPr>
            <p:nvPr/>
          </p:nvSpPr>
          <p:spPr bwMode="auto">
            <a:xfrm>
              <a:off x="5722938" y="2927351"/>
              <a:ext cx="19050" cy="554038"/>
            </a:xfrm>
            <a:custGeom>
              <a:avLst/>
              <a:gdLst>
                <a:gd name="T0" fmla="*/ 2147483647 w 40"/>
                <a:gd name="T1" fmla="*/ 2147483647 h 1178"/>
                <a:gd name="T2" fmla="*/ 2147483647 w 40"/>
                <a:gd name="T3" fmla="*/ 2147483647 h 1178"/>
                <a:gd name="T4" fmla="*/ 0 w 40"/>
                <a:gd name="T5" fmla="*/ 2147483647 h 1178"/>
                <a:gd name="T6" fmla="*/ 0 w 40"/>
                <a:gd name="T7" fmla="*/ 0 h 1178"/>
                <a:gd name="T8" fmla="*/ 2147483647 w 40"/>
                <a:gd name="T9" fmla="*/ 0 h 1178"/>
                <a:gd name="T10" fmla="*/ 2147483647 w 40"/>
                <a:gd name="T11" fmla="*/ 2147483647 h 1178"/>
                <a:gd name="T12" fmla="*/ 0 60000 65536"/>
                <a:gd name="T13" fmla="*/ 0 60000 65536"/>
                <a:gd name="T14" fmla="*/ 0 60000 65536"/>
                <a:gd name="T15" fmla="*/ 0 60000 65536"/>
                <a:gd name="T16" fmla="*/ 0 60000 65536"/>
                <a:gd name="T17" fmla="*/ 0 60000 65536"/>
                <a:gd name="T18" fmla="*/ 0 w 40"/>
                <a:gd name="T19" fmla="*/ 0 h 1178"/>
                <a:gd name="T20" fmla="*/ 40 w 40"/>
                <a:gd name="T21" fmla="*/ 1178 h 1178"/>
              </a:gdLst>
              <a:ahLst/>
              <a:cxnLst>
                <a:cxn ang="T12">
                  <a:pos x="T0" y="T1"/>
                </a:cxn>
                <a:cxn ang="T13">
                  <a:pos x="T2" y="T3"/>
                </a:cxn>
                <a:cxn ang="T14">
                  <a:pos x="T4" y="T5"/>
                </a:cxn>
                <a:cxn ang="T15">
                  <a:pos x="T6" y="T7"/>
                </a:cxn>
                <a:cxn ang="T16">
                  <a:pos x="T8" y="T9"/>
                </a:cxn>
                <a:cxn ang="T17">
                  <a:pos x="T10" y="T11"/>
                </a:cxn>
              </a:cxnLst>
              <a:rect l="T18" t="T19" r="T20" b="T21"/>
              <a:pathLst>
                <a:path w="40" h="1178">
                  <a:moveTo>
                    <a:pt x="40" y="1178"/>
                  </a:moveTo>
                  <a:lnTo>
                    <a:pt x="40" y="1178"/>
                  </a:lnTo>
                  <a:lnTo>
                    <a:pt x="0" y="1178"/>
                  </a:lnTo>
                  <a:lnTo>
                    <a:pt x="0" y="0"/>
                  </a:lnTo>
                  <a:lnTo>
                    <a:pt x="40" y="0"/>
                  </a:lnTo>
                  <a:lnTo>
                    <a:pt x="40" y="117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4" name="Freeform 141"/>
            <p:cNvSpPr>
              <a:spLocks/>
            </p:cNvSpPr>
            <p:nvPr/>
          </p:nvSpPr>
          <p:spPr bwMode="auto">
            <a:xfrm>
              <a:off x="5826125" y="2962276"/>
              <a:ext cx="17463" cy="498475"/>
            </a:xfrm>
            <a:custGeom>
              <a:avLst/>
              <a:gdLst>
                <a:gd name="T0" fmla="*/ 2147483647 w 40"/>
                <a:gd name="T1" fmla="*/ 2147483647 h 1058"/>
                <a:gd name="T2" fmla="*/ 2147483647 w 40"/>
                <a:gd name="T3" fmla="*/ 2147483647 h 1058"/>
                <a:gd name="T4" fmla="*/ 0 w 40"/>
                <a:gd name="T5" fmla="*/ 2147483647 h 1058"/>
                <a:gd name="T6" fmla="*/ 0 w 40"/>
                <a:gd name="T7" fmla="*/ 0 h 1058"/>
                <a:gd name="T8" fmla="*/ 2147483647 w 40"/>
                <a:gd name="T9" fmla="*/ 0 h 1058"/>
                <a:gd name="T10" fmla="*/ 2147483647 w 40"/>
                <a:gd name="T11" fmla="*/ 2147483647 h 1058"/>
                <a:gd name="T12" fmla="*/ 0 60000 65536"/>
                <a:gd name="T13" fmla="*/ 0 60000 65536"/>
                <a:gd name="T14" fmla="*/ 0 60000 65536"/>
                <a:gd name="T15" fmla="*/ 0 60000 65536"/>
                <a:gd name="T16" fmla="*/ 0 60000 65536"/>
                <a:gd name="T17" fmla="*/ 0 60000 65536"/>
                <a:gd name="T18" fmla="*/ 0 w 40"/>
                <a:gd name="T19" fmla="*/ 0 h 1058"/>
                <a:gd name="T20" fmla="*/ 40 w 40"/>
                <a:gd name="T21" fmla="*/ 1058 h 1058"/>
              </a:gdLst>
              <a:ahLst/>
              <a:cxnLst>
                <a:cxn ang="T12">
                  <a:pos x="T0" y="T1"/>
                </a:cxn>
                <a:cxn ang="T13">
                  <a:pos x="T2" y="T3"/>
                </a:cxn>
                <a:cxn ang="T14">
                  <a:pos x="T4" y="T5"/>
                </a:cxn>
                <a:cxn ang="T15">
                  <a:pos x="T6" y="T7"/>
                </a:cxn>
                <a:cxn ang="T16">
                  <a:pos x="T8" y="T9"/>
                </a:cxn>
                <a:cxn ang="T17">
                  <a:pos x="T10" y="T11"/>
                </a:cxn>
              </a:cxnLst>
              <a:rect l="T18" t="T19" r="T20" b="T21"/>
              <a:pathLst>
                <a:path w="40" h="1058">
                  <a:moveTo>
                    <a:pt x="40" y="1058"/>
                  </a:moveTo>
                  <a:lnTo>
                    <a:pt x="40" y="1058"/>
                  </a:lnTo>
                  <a:lnTo>
                    <a:pt x="0" y="1058"/>
                  </a:lnTo>
                  <a:lnTo>
                    <a:pt x="0" y="0"/>
                  </a:lnTo>
                  <a:lnTo>
                    <a:pt x="40" y="0"/>
                  </a:lnTo>
                  <a:lnTo>
                    <a:pt x="40" y="105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5" name="Freeform 142"/>
            <p:cNvSpPr>
              <a:spLocks/>
            </p:cNvSpPr>
            <p:nvPr/>
          </p:nvSpPr>
          <p:spPr bwMode="auto">
            <a:xfrm>
              <a:off x="5902325" y="2982913"/>
              <a:ext cx="19050" cy="465138"/>
            </a:xfrm>
            <a:custGeom>
              <a:avLst/>
              <a:gdLst>
                <a:gd name="T0" fmla="*/ 2147483647 w 40"/>
                <a:gd name="T1" fmla="*/ 2147483647 h 990"/>
                <a:gd name="T2" fmla="*/ 2147483647 w 40"/>
                <a:gd name="T3" fmla="*/ 2147483647 h 990"/>
                <a:gd name="T4" fmla="*/ 0 w 40"/>
                <a:gd name="T5" fmla="*/ 2147483647 h 990"/>
                <a:gd name="T6" fmla="*/ 0 w 40"/>
                <a:gd name="T7" fmla="*/ 0 h 990"/>
                <a:gd name="T8" fmla="*/ 2147483647 w 40"/>
                <a:gd name="T9" fmla="*/ 0 h 990"/>
                <a:gd name="T10" fmla="*/ 2147483647 w 40"/>
                <a:gd name="T11" fmla="*/ 2147483647 h 990"/>
                <a:gd name="T12" fmla="*/ 0 60000 65536"/>
                <a:gd name="T13" fmla="*/ 0 60000 65536"/>
                <a:gd name="T14" fmla="*/ 0 60000 65536"/>
                <a:gd name="T15" fmla="*/ 0 60000 65536"/>
                <a:gd name="T16" fmla="*/ 0 60000 65536"/>
                <a:gd name="T17" fmla="*/ 0 60000 65536"/>
                <a:gd name="T18" fmla="*/ 0 w 40"/>
                <a:gd name="T19" fmla="*/ 0 h 990"/>
                <a:gd name="T20" fmla="*/ 40 w 40"/>
                <a:gd name="T21" fmla="*/ 990 h 990"/>
              </a:gdLst>
              <a:ahLst/>
              <a:cxnLst>
                <a:cxn ang="T12">
                  <a:pos x="T0" y="T1"/>
                </a:cxn>
                <a:cxn ang="T13">
                  <a:pos x="T2" y="T3"/>
                </a:cxn>
                <a:cxn ang="T14">
                  <a:pos x="T4" y="T5"/>
                </a:cxn>
                <a:cxn ang="T15">
                  <a:pos x="T6" y="T7"/>
                </a:cxn>
                <a:cxn ang="T16">
                  <a:pos x="T8" y="T9"/>
                </a:cxn>
                <a:cxn ang="T17">
                  <a:pos x="T10" y="T11"/>
                </a:cxn>
              </a:cxnLst>
              <a:rect l="T18" t="T19" r="T20" b="T21"/>
              <a:pathLst>
                <a:path w="40" h="990">
                  <a:moveTo>
                    <a:pt x="40" y="990"/>
                  </a:moveTo>
                  <a:lnTo>
                    <a:pt x="40" y="990"/>
                  </a:lnTo>
                  <a:lnTo>
                    <a:pt x="0" y="990"/>
                  </a:lnTo>
                  <a:lnTo>
                    <a:pt x="0" y="0"/>
                  </a:lnTo>
                  <a:lnTo>
                    <a:pt x="40" y="0"/>
                  </a:lnTo>
                  <a:lnTo>
                    <a:pt x="40" y="99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6" name="Freeform 143"/>
            <p:cNvSpPr>
              <a:spLocks/>
            </p:cNvSpPr>
            <p:nvPr/>
          </p:nvSpPr>
          <p:spPr bwMode="auto">
            <a:xfrm>
              <a:off x="5446713" y="3390901"/>
              <a:ext cx="157163" cy="123825"/>
            </a:xfrm>
            <a:custGeom>
              <a:avLst/>
              <a:gdLst>
                <a:gd name="T0" fmla="*/ 2147483647 w 334"/>
                <a:gd name="T1" fmla="*/ 2147483647 h 264"/>
                <a:gd name="T2" fmla="*/ 2147483647 w 334"/>
                <a:gd name="T3" fmla="*/ 2147483647 h 264"/>
                <a:gd name="T4" fmla="*/ 2147483647 w 334"/>
                <a:gd name="T5" fmla="*/ 2147483647 h 264"/>
                <a:gd name="T6" fmla="*/ 0 w 334"/>
                <a:gd name="T7" fmla="*/ 2147483647 h 264"/>
                <a:gd name="T8" fmla="*/ 0 w 334"/>
                <a:gd name="T9" fmla="*/ 2147483647 h 264"/>
                <a:gd name="T10" fmla="*/ 2147483647 w 334"/>
                <a:gd name="T11" fmla="*/ 0 h 264"/>
                <a:gd name="T12" fmla="*/ 2147483647 w 334"/>
                <a:gd name="T13" fmla="*/ 2147483647 h 264"/>
                <a:gd name="T14" fmla="*/ 2147483647 w 334"/>
                <a:gd name="T15" fmla="*/ 2147483647 h 264"/>
                <a:gd name="T16" fmla="*/ 2147483647 w 334"/>
                <a:gd name="T17" fmla="*/ 2147483647 h 264"/>
                <a:gd name="T18" fmla="*/ 2147483647 w 334"/>
                <a:gd name="T19" fmla="*/ 2147483647 h 264"/>
                <a:gd name="T20" fmla="*/ 2147483647 w 334"/>
                <a:gd name="T21" fmla="*/ 2147483647 h 2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264"/>
                <a:gd name="T35" fmla="*/ 334 w 334"/>
                <a:gd name="T36" fmla="*/ 264 h 2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264">
                  <a:moveTo>
                    <a:pt x="301" y="264"/>
                  </a:moveTo>
                  <a:lnTo>
                    <a:pt x="301" y="264"/>
                  </a:lnTo>
                  <a:lnTo>
                    <a:pt x="33" y="264"/>
                  </a:lnTo>
                  <a:cubicBezTo>
                    <a:pt x="15" y="264"/>
                    <a:pt x="0" y="249"/>
                    <a:pt x="0" y="231"/>
                  </a:cubicBezTo>
                  <a:lnTo>
                    <a:pt x="0" y="33"/>
                  </a:lnTo>
                  <a:cubicBezTo>
                    <a:pt x="0" y="15"/>
                    <a:pt x="15" y="0"/>
                    <a:pt x="33" y="0"/>
                  </a:cubicBezTo>
                  <a:cubicBezTo>
                    <a:pt x="52" y="0"/>
                    <a:pt x="67" y="15"/>
                    <a:pt x="67" y="33"/>
                  </a:cubicBezTo>
                  <a:lnTo>
                    <a:pt x="67" y="197"/>
                  </a:lnTo>
                  <a:lnTo>
                    <a:pt x="301" y="197"/>
                  </a:lnTo>
                  <a:cubicBezTo>
                    <a:pt x="320" y="197"/>
                    <a:pt x="334" y="212"/>
                    <a:pt x="334" y="231"/>
                  </a:cubicBezTo>
                  <a:cubicBezTo>
                    <a:pt x="334" y="249"/>
                    <a:pt x="320" y="264"/>
                    <a:pt x="301" y="26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7" name="Freeform 144"/>
            <p:cNvSpPr>
              <a:spLocks/>
            </p:cNvSpPr>
            <p:nvPr/>
          </p:nvSpPr>
          <p:spPr bwMode="auto">
            <a:xfrm>
              <a:off x="5446713" y="2894013"/>
              <a:ext cx="168275" cy="433388"/>
            </a:xfrm>
            <a:custGeom>
              <a:avLst/>
              <a:gdLst>
                <a:gd name="T0" fmla="*/ 2147483647 w 356"/>
                <a:gd name="T1" fmla="*/ 2147483647 h 923"/>
                <a:gd name="T2" fmla="*/ 2147483647 w 356"/>
                <a:gd name="T3" fmla="*/ 2147483647 h 923"/>
                <a:gd name="T4" fmla="*/ 0 w 356"/>
                <a:gd name="T5" fmla="*/ 2147483647 h 923"/>
                <a:gd name="T6" fmla="*/ 0 w 356"/>
                <a:gd name="T7" fmla="*/ 2147483647 h 923"/>
                <a:gd name="T8" fmla="*/ 2147483647 w 356"/>
                <a:gd name="T9" fmla="*/ 0 h 923"/>
                <a:gd name="T10" fmla="*/ 2147483647 w 356"/>
                <a:gd name="T11" fmla="*/ 0 h 923"/>
                <a:gd name="T12" fmla="*/ 2147483647 w 356"/>
                <a:gd name="T13" fmla="*/ 2147483647 h 923"/>
                <a:gd name="T14" fmla="*/ 2147483647 w 356"/>
                <a:gd name="T15" fmla="*/ 2147483647 h 923"/>
                <a:gd name="T16" fmla="*/ 2147483647 w 356"/>
                <a:gd name="T17" fmla="*/ 2147483647 h 923"/>
                <a:gd name="T18" fmla="*/ 2147483647 w 356"/>
                <a:gd name="T19" fmla="*/ 2147483647 h 923"/>
                <a:gd name="T20" fmla="*/ 2147483647 w 356"/>
                <a:gd name="T21" fmla="*/ 2147483647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6"/>
                <a:gd name="T34" fmla="*/ 0 h 923"/>
                <a:gd name="T35" fmla="*/ 356 w 356"/>
                <a:gd name="T36" fmla="*/ 923 h 9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6" h="923">
                  <a:moveTo>
                    <a:pt x="33" y="923"/>
                  </a:moveTo>
                  <a:lnTo>
                    <a:pt x="33" y="923"/>
                  </a:lnTo>
                  <a:cubicBezTo>
                    <a:pt x="15" y="923"/>
                    <a:pt x="0" y="908"/>
                    <a:pt x="0" y="890"/>
                  </a:cubicBezTo>
                  <a:lnTo>
                    <a:pt x="0" y="33"/>
                  </a:lnTo>
                  <a:cubicBezTo>
                    <a:pt x="0" y="14"/>
                    <a:pt x="15" y="0"/>
                    <a:pt x="33" y="0"/>
                  </a:cubicBezTo>
                  <a:lnTo>
                    <a:pt x="323" y="0"/>
                  </a:lnTo>
                  <a:cubicBezTo>
                    <a:pt x="341" y="0"/>
                    <a:pt x="356" y="14"/>
                    <a:pt x="356" y="33"/>
                  </a:cubicBezTo>
                  <a:cubicBezTo>
                    <a:pt x="356" y="51"/>
                    <a:pt x="341" y="66"/>
                    <a:pt x="323" y="66"/>
                  </a:cubicBezTo>
                  <a:lnTo>
                    <a:pt x="67" y="66"/>
                  </a:lnTo>
                  <a:lnTo>
                    <a:pt x="67" y="890"/>
                  </a:lnTo>
                  <a:cubicBezTo>
                    <a:pt x="67" y="908"/>
                    <a:pt x="52" y="923"/>
                    <a:pt x="33" y="9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8" name="Freeform 145"/>
            <p:cNvSpPr>
              <a:spLocks/>
            </p:cNvSpPr>
            <p:nvPr/>
          </p:nvSpPr>
          <p:spPr bwMode="auto">
            <a:xfrm>
              <a:off x="5964238" y="2989263"/>
              <a:ext cx="25400" cy="460375"/>
            </a:xfrm>
            <a:custGeom>
              <a:avLst/>
              <a:gdLst>
                <a:gd name="T0" fmla="*/ 2147483647 w 54"/>
                <a:gd name="T1" fmla="*/ 2147483647 h 978"/>
                <a:gd name="T2" fmla="*/ 2147483647 w 54"/>
                <a:gd name="T3" fmla="*/ 2147483647 h 978"/>
                <a:gd name="T4" fmla="*/ 0 w 54"/>
                <a:gd name="T5" fmla="*/ 2147483647 h 978"/>
                <a:gd name="T6" fmla="*/ 0 w 54"/>
                <a:gd name="T7" fmla="*/ 2147483647 h 978"/>
                <a:gd name="T8" fmla="*/ 2147483647 w 54"/>
                <a:gd name="T9" fmla="*/ 0 h 978"/>
                <a:gd name="T10" fmla="*/ 2147483647 w 54"/>
                <a:gd name="T11" fmla="*/ 2147483647 h 978"/>
                <a:gd name="T12" fmla="*/ 2147483647 w 54"/>
                <a:gd name="T13" fmla="*/ 2147483647 h 978"/>
                <a:gd name="T14" fmla="*/ 2147483647 w 54"/>
                <a:gd name="T15" fmla="*/ 2147483647 h 978"/>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978"/>
                <a:gd name="T26" fmla="*/ 54 w 54"/>
                <a:gd name="T27" fmla="*/ 978 h 9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978">
                  <a:moveTo>
                    <a:pt x="27" y="978"/>
                  </a:moveTo>
                  <a:lnTo>
                    <a:pt x="27" y="978"/>
                  </a:lnTo>
                  <a:cubicBezTo>
                    <a:pt x="12" y="978"/>
                    <a:pt x="0" y="966"/>
                    <a:pt x="0" y="951"/>
                  </a:cubicBezTo>
                  <a:lnTo>
                    <a:pt x="0" y="27"/>
                  </a:lnTo>
                  <a:cubicBezTo>
                    <a:pt x="0" y="12"/>
                    <a:pt x="12" y="0"/>
                    <a:pt x="27" y="0"/>
                  </a:cubicBezTo>
                  <a:cubicBezTo>
                    <a:pt x="42" y="0"/>
                    <a:pt x="54" y="12"/>
                    <a:pt x="54" y="27"/>
                  </a:cubicBezTo>
                  <a:lnTo>
                    <a:pt x="54" y="951"/>
                  </a:lnTo>
                  <a:cubicBezTo>
                    <a:pt x="54" y="966"/>
                    <a:pt x="42" y="978"/>
                    <a:pt x="27" y="97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89" name="Freeform 146"/>
            <p:cNvSpPr>
              <a:spLocks noEditPoints="1"/>
            </p:cNvSpPr>
            <p:nvPr/>
          </p:nvSpPr>
          <p:spPr bwMode="auto">
            <a:xfrm>
              <a:off x="5629275" y="2971801"/>
              <a:ext cx="74613" cy="84138"/>
            </a:xfrm>
            <a:custGeom>
              <a:avLst/>
              <a:gdLst>
                <a:gd name="T0" fmla="*/ 2147483647 w 159"/>
                <a:gd name="T1" fmla="*/ 2147483647 h 180"/>
                <a:gd name="T2" fmla="*/ 2147483647 w 159"/>
                <a:gd name="T3" fmla="*/ 2147483647 h 180"/>
                <a:gd name="T4" fmla="*/ 2147483647 w 159"/>
                <a:gd name="T5" fmla="*/ 2147483647 h 180"/>
                <a:gd name="T6" fmla="*/ 2147483647 w 159"/>
                <a:gd name="T7" fmla="*/ 2147483647 h 180"/>
                <a:gd name="T8" fmla="*/ 2147483647 w 159"/>
                <a:gd name="T9" fmla="*/ 2147483647 h 180"/>
                <a:gd name="T10" fmla="*/ 2147483647 w 159"/>
                <a:gd name="T11" fmla="*/ 2147483647 h 180"/>
                <a:gd name="T12" fmla="*/ 2147483647 w 159"/>
                <a:gd name="T13" fmla="*/ 2147483647 h 180"/>
                <a:gd name="T14" fmla="*/ 2147483647 w 159"/>
                <a:gd name="T15" fmla="*/ 2147483647 h 180"/>
                <a:gd name="T16" fmla="*/ 2147483647 w 159"/>
                <a:gd name="T17" fmla="*/ 2147483647 h 180"/>
                <a:gd name="T18" fmla="*/ 2147483647 w 159"/>
                <a:gd name="T19" fmla="*/ 2147483647 h 180"/>
                <a:gd name="T20" fmla="*/ 2147483647 w 159"/>
                <a:gd name="T21" fmla="*/ 2147483647 h 180"/>
                <a:gd name="T22" fmla="*/ 2147483647 w 159"/>
                <a:gd name="T23" fmla="*/ 2147483647 h 180"/>
                <a:gd name="T24" fmla="*/ 2147483647 w 159"/>
                <a:gd name="T25" fmla="*/ 2147483647 h 180"/>
                <a:gd name="T26" fmla="*/ 2147483647 w 159"/>
                <a:gd name="T27" fmla="*/ 2147483647 h 180"/>
                <a:gd name="T28" fmla="*/ 0 w 159"/>
                <a:gd name="T29" fmla="*/ 2147483647 h 180"/>
                <a:gd name="T30" fmla="*/ 0 w 159"/>
                <a:gd name="T31" fmla="*/ 2147483647 h 180"/>
                <a:gd name="T32" fmla="*/ 2147483647 w 159"/>
                <a:gd name="T33" fmla="*/ 0 h 180"/>
                <a:gd name="T34" fmla="*/ 2147483647 w 159"/>
                <a:gd name="T35" fmla="*/ 0 h 180"/>
                <a:gd name="T36" fmla="*/ 2147483647 w 159"/>
                <a:gd name="T37" fmla="*/ 2147483647 h 180"/>
                <a:gd name="T38" fmla="*/ 2147483647 w 159"/>
                <a:gd name="T39" fmla="*/ 2147483647 h 180"/>
                <a:gd name="T40" fmla="*/ 2147483647 w 159"/>
                <a:gd name="T41" fmla="*/ 2147483647 h 180"/>
                <a:gd name="T42" fmla="*/ 2147483647 w 159"/>
                <a:gd name="T43" fmla="*/ 2147483647 h 180"/>
                <a:gd name="T44" fmla="*/ 2147483647 w 159"/>
                <a:gd name="T45" fmla="*/ 2147483647 h 1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9"/>
                <a:gd name="T70" fmla="*/ 0 h 180"/>
                <a:gd name="T71" fmla="*/ 159 w 159"/>
                <a:gd name="T72" fmla="*/ 180 h 1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9" h="180">
                  <a:moveTo>
                    <a:pt x="29" y="141"/>
                  </a:moveTo>
                  <a:lnTo>
                    <a:pt x="29" y="141"/>
                  </a:lnTo>
                  <a:lnTo>
                    <a:pt x="130" y="153"/>
                  </a:lnTo>
                  <a:cubicBezTo>
                    <a:pt x="131" y="152"/>
                    <a:pt x="132" y="149"/>
                    <a:pt x="132" y="145"/>
                  </a:cubicBezTo>
                  <a:lnTo>
                    <a:pt x="132" y="62"/>
                  </a:lnTo>
                  <a:cubicBezTo>
                    <a:pt x="132" y="56"/>
                    <a:pt x="130" y="52"/>
                    <a:pt x="129" y="52"/>
                  </a:cubicBezTo>
                  <a:lnTo>
                    <a:pt x="29" y="27"/>
                  </a:lnTo>
                  <a:cubicBezTo>
                    <a:pt x="28" y="29"/>
                    <a:pt x="27" y="32"/>
                    <a:pt x="27" y="37"/>
                  </a:cubicBezTo>
                  <a:lnTo>
                    <a:pt x="27" y="130"/>
                  </a:lnTo>
                  <a:cubicBezTo>
                    <a:pt x="27" y="136"/>
                    <a:pt x="28" y="140"/>
                    <a:pt x="29" y="141"/>
                  </a:cubicBezTo>
                  <a:close/>
                  <a:moveTo>
                    <a:pt x="131" y="180"/>
                  </a:moveTo>
                  <a:lnTo>
                    <a:pt x="131" y="180"/>
                  </a:lnTo>
                  <a:lnTo>
                    <a:pt x="27" y="168"/>
                  </a:lnTo>
                  <a:cubicBezTo>
                    <a:pt x="18" y="168"/>
                    <a:pt x="11" y="163"/>
                    <a:pt x="6" y="154"/>
                  </a:cubicBezTo>
                  <a:cubicBezTo>
                    <a:pt x="2" y="147"/>
                    <a:pt x="0" y="139"/>
                    <a:pt x="0" y="130"/>
                  </a:cubicBezTo>
                  <a:lnTo>
                    <a:pt x="0" y="37"/>
                  </a:lnTo>
                  <a:cubicBezTo>
                    <a:pt x="0" y="15"/>
                    <a:pt x="11" y="0"/>
                    <a:pt x="26" y="0"/>
                  </a:cubicBezTo>
                  <a:lnTo>
                    <a:pt x="29" y="0"/>
                  </a:lnTo>
                  <a:lnTo>
                    <a:pt x="135" y="26"/>
                  </a:lnTo>
                  <a:cubicBezTo>
                    <a:pt x="148" y="28"/>
                    <a:pt x="159" y="43"/>
                    <a:pt x="159" y="62"/>
                  </a:cubicBezTo>
                  <a:lnTo>
                    <a:pt x="159" y="145"/>
                  </a:lnTo>
                  <a:cubicBezTo>
                    <a:pt x="159" y="164"/>
                    <a:pt x="147" y="179"/>
                    <a:pt x="132" y="180"/>
                  </a:cubicBezTo>
                  <a:lnTo>
                    <a:pt x="131" y="18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0" name="Freeform 147"/>
            <p:cNvSpPr>
              <a:spLocks noEditPoints="1"/>
            </p:cNvSpPr>
            <p:nvPr/>
          </p:nvSpPr>
          <p:spPr bwMode="auto">
            <a:xfrm>
              <a:off x="5756275" y="3001963"/>
              <a:ext cx="61913" cy="73025"/>
            </a:xfrm>
            <a:custGeom>
              <a:avLst/>
              <a:gdLst>
                <a:gd name="T0" fmla="*/ 2147483647 w 131"/>
                <a:gd name="T1" fmla="*/ 2147483647 h 154"/>
                <a:gd name="T2" fmla="*/ 2147483647 w 131"/>
                <a:gd name="T3" fmla="*/ 2147483647 h 154"/>
                <a:gd name="T4" fmla="*/ 2147483647 w 131"/>
                <a:gd name="T5" fmla="*/ 2147483647 h 154"/>
                <a:gd name="T6" fmla="*/ 2147483647 w 131"/>
                <a:gd name="T7" fmla="*/ 2147483647 h 154"/>
                <a:gd name="T8" fmla="*/ 2147483647 w 131"/>
                <a:gd name="T9" fmla="*/ 2147483647 h 154"/>
                <a:gd name="T10" fmla="*/ 2147483647 w 131"/>
                <a:gd name="T11" fmla="*/ 2147483647 h 154"/>
                <a:gd name="T12" fmla="*/ 2147483647 w 131"/>
                <a:gd name="T13" fmla="*/ 2147483647 h 154"/>
                <a:gd name="T14" fmla="*/ 2147483647 w 131"/>
                <a:gd name="T15" fmla="*/ 2147483647 h 154"/>
                <a:gd name="T16" fmla="*/ 2147483647 w 131"/>
                <a:gd name="T17" fmla="*/ 2147483647 h 154"/>
                <a:gd name="T18" fmla="*/ 2147483647 w 131"/>
                <a:gd name="T19" fmla="*/ 2147483647 h 154"/>
                <a:gd name="T20" fmla="*/ 2147483647 w 131"/>
                <a:gd name="T21" fmla="*/ 2147483647 h 154"/>
                <a:gd name="T22" fmla="*/ 2147483647 w 131"/>
                <a:gd name="T23" fmla="*/ 2147483647 h 154"/>
                <a:gd name="T24" fmla="*/ 2147483647 w 131"/>
                <a:gd name="T25" fmla="*/ 2147483647 h 154"/>
                <a:gd name="T26" fmla="*/ 2147483647 w 131"/>
                <a:gd name="T27" fmla="*/ 2147483647 h 154"/>
                <a:gd name="T28" fmla="*/ 2147483647 w 131"/>
                <a:gd name="T29" fmla="*/ 2147483647 h 154"/>
                <a:gd name="T30" fmla="*/ 2147483647 w 131"/>
                <a:gd name="T31" fmla="*/ 2147483647 h 154"/>
                <a:gd name="T32" fmla="*/ 0 w 131"/>
                <a:gd name="T33" fmla="*/ 2147483647 h 154"/>
                <a:gd name="T34" fmla="*/ 0 w 131"/>
                <a:gd name="T35" fmla="*/ 2147483647 h 154"/>
                <a:gd name="T36" fmla="*/ 2147483647 w 131"/>
                <a:gd name="T37" fmla="*/ 0 h 154"/>
                <a:gd name="T38" fmla="*/ 2147483647 w 131"/>
                <a:gd name="T39" fmla="*/ 0 h 154"/>
                <a:gd name="T40" fmla="*/ 2147483647 w 131"/>
                <a:gd name="T41" fmla="*/ 2147483647 h 154"/>
                <a:gd name="T42" fmla="*/ 2147483647 w 131"/>
                <a:gd name="T43" fmla="*/ 2147483647 h 154"/>
                <a:gd name="T44" fmla="*/ 2147483647 w 131"/>
                <a:gd name="T45" fmla="*/ 2147483647 h 154"/>
                <a:gd name="T46" fmla="*/ 2147483647 w 131"/>
                <a:gd name="T47" fmla="*/ 2147483647 h 154"/>
                <a:gd name="T48" fmla="*/ 2147483647 w 131"/>
                <a:gd name="T49" fmla="*/ 2147483647 h 1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1"/>
                <a:gd name="T76" fmla="*/ 0 h 154"/>
                <a:gd name="T77" fmla="*/ 131 w 131"/>
                <a:gd name="T78" fmla="*/ 154 h 1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1" h="154">
                  <a:moveTo>
                    <a:pt x="29" y="116"/>
                  </a:moveTo>
                  <a:lnTo>
                    <a:pt x="29" y="116"/>
                  </a:lnTo>
                  <a:lnTo>
                    <a:pt x="103" y="127"/>
                  </a:lnTo>
                  <a:cubicBezTo>
                    <a:pt x="104" y="126"/>
                    <a:pt x="105" y="124"/>
                    <a:pt x="105" y="121"/>
                  </a:cubicBezTo>
                  <a:lnTo>
                    <a:pt x="105" y="57"/>
                  </a:lnTo>
                  <a:cubicBezTo>
                    <a:pt x="105" y="53"/>
                    <a:pt x="102" y="50"/>
                    <a:pt x="102" y="50"/>
                  </a:cubicBezTo>
                  <a:lnTo>
                    <a:pt x="100" y="49"/>
                  </a:lnTo>
                  <a:lnTo>
                    <a:pt x="28" y="27"/>
                  </a:lnTo>
                  <a:cubicBezTo>
                    <a:pt x="27" y="29"/>
                    <a:pt x="26" y="31"/>
                    <a:pt x="26" y="35"/>
                  </a:cubicBezTo>
                  <a:lnTo>
                    <a:pt x="26" y="107"/>
                  </a:lnTo>
                  <a:cubicBezTo>
                    <a:pt x="26" y="112"/>
                    <a:pt x="28" y="115"/>
                    <a:pt x="29" y="116"/>
                  </a:cubicBezTo>
                  <a:close/>
                  <a:moveTo>
                    <a:pt x="103" y="154"/>
                  </a:moveTo>
                  <a:lnTo>
                    <a:pt x="103" y="154"/>
                  </a:lnTo>
                  <a:lnTo>
                    <a:pt x="25" y="143"/>
                  </a:lnTo>
                  <a:cubicBezTo>
                    <a:pt x="17" y="142"/>
                    <a:pt x="10" y="137"/>
                    <a:pt x="6" y="130"/>
                  </a:cubicBezTo>
                  <a:cubicBezTo>
                    <a:pt x="2" y="124"/>
                    <a:pt x="0" y="115"/>
                    <a:pt x="0" y="107"/>
                  </a:cubicBezTo>
                  <a:lnTo>
                    <a:pt x="0" y="35"/>
                  </a:lnTo>
                  <a:cubicBezTo>
                    <a:pt x="0" y="14"/>
                    <a:pt x="11" y="0"/>
                    <a:pt x="26" y="0"/>
                  </a:cubicBezTo>
                  <a:lnTo>
                    <a:pt x="31" y="0"/>
                  </a:lnTo>
                  <a:lnTo>
                    <a:pt x="107" y="23"/>
                  </a:lnTo>
                  <a:cubicBezTo>
                    <a:pt x="121" y="26"/>
                    <a:pt x="131" y="40"/>
                    <a:pt x="131" y="57"/>
                  </a:cubicBezTo>
                  <a:lnTo>
                    <a:pt x="131" y="121"/>
                  </a:lnTo>
                  <a:cubicBezTo>
                    <a:pt x="131" y="139"/>
                    <a:pt x="120" y="153"/>
                    <a:pt x="105" y="154"/>
                  </a:cubicBezTo>
                  <a:lnTo>
                    <a:pt x="103" y="15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1" name="Freeform 148"/>
            <p:cNvSpPr>
              <a:spLocks noEditPoints="1"/>
            </p:cNvSpPr>
            <p:nvPr/>
          </p:nvSpPr>
          <p:spPr bwMode="auto">
            <a:xfrm>
              <a:off x="5629275" y="3105151"/>
              <a:ext cx="74613" cy="79375"/>
            </a:xfrm>
            <a:custGeom>
              <a:avLst/>
              <a:gdLst>
                <a:gd name="T0" fmla="*/ 2147483647 w 159"/>
                <a:gd name="T1" fmla="*/ 2147483647 h 169"/>
                <a:gd name="T2" fmla="*/ 2147483647 w 159"/>
                <a:gd name="T3" fmla="*/ 2147483647 h 169"/>
                <a:gd name="T4" fmla="*/ 2147483647 w 159"/>
                <a:gd name="T5" fmla="*/ 2147483647 h 169"/>
                <a:gd name="T6" fmla="*/ 2147483647 w 159"/>
                <a:gd name="T7" fmla="*/ 2147483647 h 169"/>
                <a:gd name="T8" fmla="*/ 2147483647 w 159"/>
                <a:gd name="T9" fmla="*/ 2147483647 h 169"/>
                <a:gd name="T10" fmla="*/ 2147483647 w 159"/>
                <a:gd name="T11" fmla="*/ 2147483647 h 169"/>
                <a:gd name="T12" fmla="*/ 2147483647 w 159"/>
                <a:gd name="T13" fmla="*/ 2147483647 h 169"/>
                <a:gd name="T14" fmla="*/ 2147483647 w 159"/>
                <a:gd name="T15" fmla="*/ 2147483647 h 169"/>
                <a:gd name="T16" fmla="*/ 2147483647 w 159"/>
                <a:gd name="T17" fmla="*/ 2147483647 h 169"/>
                <a:gd name="T18" fmla="*/ 2147483647 w 159"/>
                <a:gd name="T19" fmla="*/ 2147483647 h 169"/>
                <a:gd name="T20" fmla="*/ 2147483647 w 159"/>
                <a:gd name="T21" fmla="*/ 2147483647 h 169"/>
                <a:gd name="T22" fmla="*/ 2147483647 w 159"/>
                <a:gd name="T23" fmla="*/ 2147483647 h 169"/>
                <a:gd name="T24" fmla="*/ 0 w 159"/>
                <a:gd name="T25" fmla="*/ 2147483647 h 169"/>
                <a:gd name="T26" fmla="*/ 0 w 159"/>
                <a:gd name="T27" fmla="*/ 2147483647 h 169"/>
                <a:gd name="T28" fmla="*/ 2147483647 w 159"/>
                <a:gd name="T29" fmla="*/ 0 h 169"/>
                <a:gd name="T30" fmla="*/ 2147483647 w 159"/>
                <a:gd name="T31" fmla="*/ 0 h 169"/>
                <a:gd name="T32" fmla="*/ 2147483647 w 159"/>
                <a:gd name="T33" fmla="*/ 2147483647 h 169"/>
                <a:gd name="T34" fmla="*/ 2147483647 w 159"/>
                <a:gd name="T35" fmla="*/ 2147483647 h 169"/>
                <a:gd name="T36" fmla="*/ 2147483647 w 159"/>
                <a:gd name="T37" fmla="*/ 2147483647 h 169"/>
                <a:gd name="T38" fmla="*/ 2147483647 w 159"/>
                <a:gd name="T39" fmla="*/ 2147483647 h 169"/>
                <a:gd name="T40" fmla="*/ 2147483647 w 159"/>
                <a:gd name="T41" fmla="*/ 2147483647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69"/>
                <a:gd name="T65" fmla="*/ 159 w 159"/>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69">
                  <a:moveTo>
                    <a:pt x="29" y="27"/>
                  </a:moveTo>
                  <a:lnTo>
                    <a:pt x="29" y="27"/>
                  </a:lnTo>
                  <a:cubicBezTo>
                    <a:pt x="28" y="29"/>
                    <a:pt x="27" y="32"/>
                    <a:pt x="27" y="37"/>
                  </a:cubicBezTo>
                  <a:lnTo>
                    <a:pt x="27" y="130"/>
                  </a:lnTo>
                  <a:cubicBezTo>
                    <a:pt x="27" y="136"/>
                    <a:pt x="28" y="140"/>
                    <a:pt x="29" y="142"/>
                  </a:cubicBezTo>
                  <a:lnTo>
                    <a:pt x="130" y="141"/>
                  </a:lnTo>
                  <a:cubicBezTo>
                    <a:pt x="131" y="140"/>
                    <a:pt x="132" y="137"/>
                    <a:pt x="132" y="133"/>
                  </a:cubicBezTo>
                  <a:lnTo>
                    <a:pt x="132" y="46"/>
                  </a:lnTo>
                  <a:cubicBezTo>
                    <a:pt x="132" y="41"/>
                    <a:pt x="130" y="37"/>
                    <a:pt x="129" y="36"/>
                  </a:cubicBezTo>
                  <a:lnTo>
                    <a:pt x="29" y="27"/>
                  </a:lnTo>
                  <a:close/>
                  <a:moveTo>
                    <a:pt x="27" y="169"/>
                  </a:moveTo>
                  <a:lnTo>
                    <a:pt x="27" y="169"/>
                  </a:lnTo>
                  <a:cubicBezTo>
                    <a:pt x="12" y="169"/>
                    <a:pt x="0" y="152"/>
                    <a:pt x="0" y="130"/>
                  </a:cubicBezTo>
                  <a:lnTo>
                    <a:pt x="0" y="37"/>
                  </a:lnTo>
                  <a:cubicBezTo>
                    <a:pt x="0" y="16"/>
                    <a:pt x="11" y="0"/>
                    <a:pt x="26" y="0"/>
                  </a:cubicBezTo>
                  <a:lnTo>
                    <a:pt x="29" y="0"/>
                  </a:lnTo>
                  <a:lnTo>
                    <a:pt x="133" y="9"/>
                  </a:lnTo>
                  <a:cubicBezTo>
                    <a:pt x="148" y="12"/>
                    <a:pt x="159" y="27"/>
                    <a:pt x="159" y="46"/>
                  </a:cubicBezTo>
                  <a:lnTo>
                    <a:pt x="159" y="133"/>
                  </a:lnTo>
                  <a:cubicBezTo>
                    <a:pt x="159" y="152"/>
                    <a:pt x="147" y="167"/>
                    <a:pt x="132" y="168"/>
                  </a:cubicBezTo>
                  <a:lnTo>
                    <a:pt x="27" y="169"/>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2" name="Freeform 149"/>
            <p:cNvSpPr>
              <a:spLocks noEditPoints="1"/>
            </p:cNvSpPr>
            <p:nvPr/>
          </p:nvSpPr>
          <p:spPr bwMode="auto">
            <a:xfrm>
              <a:off x="5756275" y="3117851"/>
              <a:ext cx="61913" cy="69850"/>
            </a:xfrm>
            <a:custGeom>
              <a:avLst/>
              <a:gdLst>
                <a:gd name="T0" fmla="*/ 2147483647 w 131"/>
                <a:gd name="T1" fmla="*/ 2147483647 h 147"/>
                <a:gd name="T2" fmla="*/ 2147483647 w 131"/>
                <a:gd name="T3" fmla="*/ 2147483647 h 147"/>
                <a:gd name="T4" fmla="*/ 2147483647 w 131"/>
                <a:gd name="T5" fmla="*/ 2147483647 h 147"/>
                <a:gd name="T6" fmla="*/ 2147483647 w 131"/>
                <a:gd name="T7" fmla="*/ 2147483647 h 147"/>
                <a:gd name="T8" fmla="*/ 2147483647 w 131"/>
                <a:gd name="T9" fmla="*/ 2147483647 h 147"/>
                <a:gd name="T10" fmla="*/ 2147483647 w 131"/>
                <a:gd name="T11" fmla="*/ 2147483647 h 147"/>
                <a:gd name="T12" fmla="*/ 2147483647 w 131"/>
                <a:gd name="T13" fmla="*/ 2147483647 h 147"/>
                <a:gd name="T14" fmla="*/ 2147483647 w 131"/>
                <a:gd name="T15" fmla="*/ 2147483647 h 147"/>
                <a:gd name="T16" fmla="*/ 2147483647 w 131"/>
                <a:gd name="T17" fmla="*/ 2147483647 h 147"/>
                <a:gd name="T18" fmla="*/ 2147483647 w 131"/>
                <a:gd name="T19" fmla="*/ 2147483647 h 147"/>
                <a:gd name="T20" fmla="*/ 2147483647 w 131"/>
                <a:gd name="T21" fmla="*/ 2147483647 h 147"/>
                <a:gd name="T22" fmla="*/ 2147483647 w 131"/>
                <a:gd name="T23" fmla="*/ 2147483647 h 147"/>
                <a:gd name="T24" fmla="*/ 0 w 131"/>
                <a:gd name="T25" fmla="*/ 2147483647 h 147"/>
                <a:gd name="T26" fmla="*/ 0 w 131"/>
                <a:gd name="T27" fmla="*/ 2147483647 h 147"/>
                <a:gd name="T28" fmla="*/ 2147483647 w 131"/>
                <a:gd name="T29" fmla="*/ 0 h 147"/>
                <a:gd name="T30" fmla="*/ 2147483647 w 131"/>
                <a:gd name="T31" fmla="*/ 0 h 147"/>
                <a:gd name="T32" fmla="*/ 2147483647 w 131"/>
                <a:gd name="T33" fmla="*/ 2147483647 h 147"/>
                <a:gd name="T34" fmla="*/ 2147483647 w 131"/>
                <a:gd name="T35" fmla="*/ 2147483647 h 147"/>
                <a:gd name="T36" fmla="*/ 2147483647 w 131"/>
                <a:gd name="T37" fmla="*/ 2147483647 h 147"/>
                <a:gd name="T38" fmla="*/ 2147483647 w 131"/>
                <a:gd name="T39" fmla="*/ 2147483647 h 147"/>
                <a:gd name="T40" fmla="*/ 2147483647 w 131"/>
                <a:gd name="T41" fmla="*/ 2147483647 h 1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1"/>
                <a:gd name="T64" fmla="*/ 0 h 147"/>
                <a:gd name="T65" fmla="*/ 131 w 131"/>
                <a:gd name="T66" fmla="*/ 147 h 1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1" h="147">
                  <a:moveTo>
                    <a:pt x="28" y="27"/>
                  </a:moveTo>
                  <a:lnTo>
                    <a:pt x="28" y="27"/>
                  </a:lnTo>
                  <a:cubicBezTo>
                    <a:pt x="27" y="28"/>
                    <a:pt x="26" y="31"/>
                    <a:pt x="26" y="34"/>
                  </a:cubicBezTo>
                  <a:lnTo>
                    <a:pt x="26" y="112"/>
                  </a:lnTo>
                  <a:cubicBezTo>
                    <a:pt x="26" y="116"/>
                    <a:pt x="27" y="119"/>
                    <a:pt x="28" y="120"/>
                  </a:cubicBezTo>
                  <a:lnTo>
                    <a:pt x="104" y="119"/>
                  </a:lnTo>
                  <a:cubicBezTo>
                    <a:pt x="103" y="119"/>
                    <a:pt x="105" y="117"/>
                    <a:pt x="105" y="114"/>
                  </a:cubicBezTo>
                  <a:lnTo>
                    <a:pt x="105" y="46"/>
                  </a:lnTo>
                  <a:cubicBezTo>
                    <a:pt x="105" y="42"/>
                    <a:pt x="103" y="40"/>
                    <a:pt x="102" y="39"/>
                  </a:cubicBezTo>
                  <a:lnTo>
                    <a:pt x="28" y="27"/>
                  </a:lnTo>
                  <a:close/>
                  <a:moveTo>
                    <a:pt x="26" y="147"/>
                  </a:moveTo>
                  <a:lnTo>
                    <a:pt x="26" y="147"/>
                  </a:lnTo>
                  <a:cubicBezTo>
                    <a:pt x="11" y="147"/>
                    <a:pt x="0" y="132"/>
                    <a:pt x="0" y="112"/>
                  </a:cubicBezTo>
                  <a:lnTo>
                    <a:pt x="0" y="34"/>
                  </a:lnTo>
                  <a:cubicBezTo>
                    <a:pt x="0" y="15"/>
                    <a:pt x="11" y="0"/>
                    <a:pt x="26" y="0"/>
                  </a:cubicBezTo>
                  <a:lnTo>
                    <a:pt x="29" y="0"/>
                  </a:lnTo>
                  <a:lnTo>
                    <a:pt x="106" y="13"/>
                  </a:lnTo>
                  <a:cubicBezTo>
                    <a:pt x="120" y="15"/>
                    <a:pt x="131" y="29"/>
                    <a:pt x="131" y="46"/>
                  </a:cubicBezTo>
                  <a:lnTo>
                    <a:pt x="131" y="114"/>
                  </a:lnTo>
                  <a:cubicBezTo>
                    <a:pt x="131" y="131"/>
                    <a:pt x="120" y="145"/>
                    <a:pt x="105" y="146"/>
                  </a:cubicBezTo>
                  <a:lnTo>
                    <a:pt x="26" y="14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3" name="Freeform 150"/>
            <p:cNvSpPr>
              <a:spLocks noEditPoints="1"/>
            </p:cNvSpPr>
            <p:nvPr/>
          </p:nvSpPr>
          <p:spPr bwMode="auto">
            <a:xfrm>
              <a:off x="5629275" y="3241676"/>
              <a:ext cx="74613" cy="79375"/>
            </a:xfrm>
            <a:custGeom>
              <a:avLst/>
              <a:gdLst>
                <a:gd name="T0" fmla="*/ 2147483647 w 159"/>
                <a:gd name="T1" fmla="*/ 2147483647 h 169"/>
                <a:gd name="T2" fmla="*/ 2147483647 w 159"/>
                <a:gd name="T3" fmla="*/ 2147483647 h 169"/>
                <a:gd name="T4" fmla="*/ 2147483647 w 159"/>
                <a:gd name="T5" fmla="*/ 2147483647 h 169"/>
                <a:gd name="T6" fmla="*/ 2147483647 w 159"/>
                <a:gd name="T7" fmla="*/ 2147483647 h 169"/>
                <a:gd name="T8" fmla="*/ 2147483647 w 159"/>
                <a:gd name="T9" fmla="*/ 2147483647 h 169"/>
                <a:gd name="T10" fmla="*/ 2147483647 w 159"/>
                <a:gd name="T11" fmla="*/ 2147483647 h 169"/>
                <a:gd name="T12" fmla="*/ 2147483647 w 159"/>
                <a:gd name="T13" fmla="*/ 2147483647 h 169"/>
                <a:gd name="T14" fmla="*/ 2147483647 w 159"/>
                <a:gd name="T15" fmla="*/ 2147483647 h 169"/>
                <a:gd name="T16" fmla="*/ 2147483647 w 159"/>
                <a:gd name="T17" fmla="*/ 2147483647 h 169"/>
                <a:gd name="T18" fmla="*/ 2147483647 w 159"/>
                <a:gd name="T19" fmla="*/ 2147483647 h 169"/>
                <a:gd name="T20" fmla="*/ 2147483647 w 159"/>
                <a:gd name="T21" fmla="*/ 2147483647 h 169"/>
                <a:gd name="T22" fmla="*/ 2147483647 w 159"/>
                <a:gd name="T23" fmla="*/ 2147483647 h 169"/>
                <a:gd name="T24" fmla="*/ 0 w 159"/>
                <a:gd name="T25" fmla="*/ 2147483647 h 169"/>
                <a:gd name="T26" fmla="*/ 0 w 159"/>
                <a:gd name="T27" fmla="*/ 2147483647 h 169"/>
                <a:gd name="T28" fmla="*/ 2147483647 w 159"/>
                <a:gd name="T29" fmla="*/ 0 h 169"/>
                <a:gd name="T30" fmla="*/ 2147483647 w 159"/>
                <a:gd name="T31" fmla="*/ 0 h 169"/>
                <a:gd name="T32" fmla="*/ 2147483647 w 159"/>
                <a:gd name="T33" fmla="*/ 2147483647 h 169"/>
                <a:gd name="T34" fmla="*/ 2147483647 w 159"/>
                <a:gd name="T35" fmla="*/ 2147483647 h 169"/>
                <a:gd name="T36" fmla="*/ 2147483647 w 159"/>
                <a:gd name="T37" fmla="*/ 2147483647 h 169"/>
                <a:gd name="T38" fmla="*/ 2147483647 w 159"/>
                <a:gd name="T39" fmla="*/ 2147483647 h 169"/>
                <a:gd name="T40" fmla="*/ 2147483647 w 159"/>
                <a:gd name="T41" fmla="*/ 2147483647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69"/>
                <a:gd name="T65" fmla="*/ 159 w 159"/>
                <a:gd name="T66" fmla="*/ 169 h 1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69">
                  <a:moveTo>
                    <a:pt x="29" y="27"/>
                  </a:moveTo>
                  <a:lnTo>
                    <a:pt x="29" y="27"/>
                  </a:lnTo>
                  <a:cubicBezTo>
                    <a:pt x="28" y="29"/>
                    <a:pt x="27" y="32"/>
                    <a:pt x="27" y="38"/>
                  </a:cubicBezTo>
                  <a:lnTo>
                    <a:pt x="27" y="130"/>
                  </a:lnTo>
                  <a:cubicBezTo>
                    <a:pt x="27" y="136"/>
                    <a:pt x="28" y="140"/>
                    <a:pt x="29" y="142"/>
                  </a:cubicBezTo>
                  <a:lnTo>
                    <a:pt x="130" y="134"/>
                  </a:lnTo>
                  <a:cubicBezTo>
                    <a:pt x="131" y="133"/>
                    <a:pt x="132" y="130"/>
                    <a:pt x="132" y="126"/>
                  </a:cubicBezTo>
                  <a:lnTo>
                    <a:pt x="132" y="39"/>
                  </a:lnTo>
                  <a:cubicBezTo>
                    <a:pt x="132" y="34"/>
                    <a:pt x="130" y="31"/>
                    <a:pt x="129" y="29"/>
                  </a:cubicBezTo>
                  <a:lnTo>
                    <a:pt x="29" y="27"/>
                  </a:lnTo>
                  <a:close/>
                  <a:moveTo>
                    <a:pt x="27" y="169"/>
                  </a:moveTo>
                  <a:lnTo>
                    <a:pt x="27" y="169"/>
                  </a:lnTo>
                  <a:cubicBezTo>
                    <a:pt x="12" y="169"/>
                    <a:pt x="0" y="153"/>
                    <a:pt x="0" y="130"/>
                  </a:cubicBezTo>
                  <a:lnTo>
                    <a:pt x="0" y="38"/>
                  </a:lnTo>
                  <a:cubicBezTo>
                    <a:pt x="0" y="16"/>
                    <a:pt x="11" y="0"/>
                    <a:pt x="26" y="0"/>
                  </a:cubicBezTo>
                  <a:lnTo>
                    <a:pt x="28" y="0"/>
                  </a:lnTo>
                  <a:lnTo>
                    <a:pt x="133" y="3"/>
                  </a:lnTo>
                  <a:cubicBezTo>
                    <a:pt x="148" y="5"/>
                    <a:pt x="159" y="21"/>
                    <a:pt x="159" y="39"/>
                  </a:cubicBezTo>
                  <a:lnTo>
                    <a:pt x="159" y="126"/>
                  </a:lnTo>
                  <a:cubicBezTo>
                    <a:pt x="159" y="145"/>
                    <a:pt x="147" y="160"/>
                    <a:pt x="132" y="161"/>
                  </a:cubicBezTo>
                  <a:lnTo>
                    <a:pt x="27" y="169"/>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4" name="Freeform 151"/>
            <p:cNvSpPr>
              <a:spLocks noEditPoints="1"/>
            </p:cNvSpPr>
            <p:nvPr/>
          </p:nvSpPr>
          <p:spPr bwMode="auto">
            <a:xfrm>
              <a:off x="5753100" y="3240088"/>
              <a:ext cx="63500" cy="68263"/>
            </a:xfrm>
            <a:custGeom>
              <a:avLst/>
              <a:gdLst>
                <a:gd name="T0" fmla="*/ 2147483647 w 135"/>
                <a:gd name="T1" fmla="*/ 2147483647 h 144"/>
                <a:gd name="T2" fmla="*/ 2147483647 w 135"/>
                <a:gd name="T3" fmla="*/ 2147483647 h 144"/>
                <a:gd name="T4" fmla="*/ 2147483647 w 135"/>
                <a:gd name="T5" fmla="*/ 2147483647 h 144"/>
                <a:gd name="T6" fmla="*/ 2147483647 w 135"/>
                <a:gd name="T7" fmla="*/ 2147483647 h 144"/>
                <a:gd name="T8" fmla="*/ 2147483647 w 135"/>
                <a:gd name="T9" fmla="*/ 2147483647 h 144"/>
                <a:gd name="T10" fmla="*/ 2147483647 w 135"/>
                <a:gd name="T11" fmla="*/ 2147483647 h 144"/>
                <a:gd name="T12" fmla="*/ 2147483647 w 135"/>
                <a:gd name="T13" fmla="*/ 2147483647 h 144"/>
                <a:gd name="T14" fmla="*/ 2147483647 w 135"/>
                <a:gd name="T15" fmla="*/ 2147483647 h 144"/>
                <a:gd name="T16" fmla="*/ 2147483647 w 135"/>
                <a:gd name="T17" fmla="*/ 2147483647 h 144"/>
                <a:gd name="T18" fmla="*/ 2147483647 w 135"/>
                <a:gd name="T19" fmla="*/ 2147483647 h 144"/>
                <a:gd name="T20" fmla="*/ 2147483647 w 135"/>
                <a:gd name="T21" fmla="*/ 2147483647 h 144"/>
                <a:gd name="T22" fmla="*/ 2147483647 w 135"/>
                <a:gd name="T23" fmla="*/ 2147483647 h 144"/>
                <a:gd name="T24" fmla="*/ 0 w 135"/>
                <a:gd name="T25" fmla="*/ 2147483647 h 144"/>
                <a:gd name="T26" fmla="*/ 0 w 135"/>
                <a:gd name="T27" fmla="*/ 2147483647 h 144"/>
                <a:gd name="T28" fmla="*/ 2147483647 w 135"/>
                <a:gd name="T29" fmla="*/ 0 h 144"/>
                <a:gd name="T30" fmla="*/ 2147483647 w 135"/>
                <a:gd name="T31" fmla="*/ 0 h 144"/>
                <a:gd name="T32" fmla="*/ 2147483647 w 135"/>
                <a:gd name="T33" fmla="*/ 2147483647 h 144"/>
                <a:gd name="T34" fmla="*/ 2147483647 w 135"/>
                <a:gd name="T35" fmla="*/ 2147483647 h 144"/>
                <a:gd name="T36" fmla="*/ 2147483647 w 135"/>
                <a:gd name="T37" fmla="*/ 2147483647 h 144"/>
                <a:gd name="T38" fmla="*/ 2147483647 w 135"/>
                <a:gd name="T39" fmla="*/ 2147483647 h 144"/>
                <a:gd name="T40" fmla="*/ 2147483647 w 135"/>
                <a:gd name="T41" fmla="*/ 2147483647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5"/>
                <a:gd name="T64" fmla="*/ 0 h 144"/>
                <a:gd name="T65" fmla="*/ 135 w 135"/>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5" h="144">
                  <a:moveTo>
                    <a:pt x="27" y="27"/>
                  </a:moveTo>
                  <a:lnTo>
                    <a:pt x="27" y="27"/>
                  </a:lnTo>
                  <a:cubicBezTo>
                    <a:pt x="27" y="28"/>
                    <a:pt x="26" y="30"/>
                    <a:pt x="26" y="33"/>
                  </a:cubicBezTo>
                  <a:lnTo>
                    <a:pt x="26" y="110"/>
                  </a:lnTo>
                  <a:cubicBezTo>
                    <a:pt x="26" y="113"/>
                    <a:pt x="27" y="115"/>
                    <a:pt x="27" y="117"/>
                  </a:cubicBezTo>
                  <a:lnTo>
                    <a:pt x="107" y="111"/>
                  </a:lnTo>
                  <a:cubicBezTo>
                    <a:pt x="108" y="110"/>
                    <a:pt x="108" y="108"/>
                    <a:pt x="108" y="106"/>
                  </a:cubicBezTo>
                  <a:lnTo>
                    <a:pt x="108" y="34"/>
                  </a:lnTo>
                  <a:cubicBezTo>
                    <a:pt x="108" y="32"/>
                    <a:pt x="107" y="30"/>
                    <a:pt x="107" y="29"/>
                  </a:cubicBezTo>
                  <a:lnTo>
                    <a:pt x="27" y="27"/>
                  </a:lnTo>
                  <a:close/>
                  <a:moveTo>
                    <a:pt x="24" y="144"/>
                  </a:moveTo>
                  <a:lnTo>
                    <a:pt x="24" y="144"/>
                  </a:lnTo>
                  <a:cubicBezTo>
                    <a:pt x="10" y="144"/>
                    <a:pt x="0" y="129"/>
                    <a:pt x="0" y="110"/>
                  </a:cubicBezTo>
                  <a:lnTo>
                    <a:pt x="0" y="33"/>
                  </a:lnTo>
                  <a:cubicBezTo>
                    <a:pt x="0" y="14"/>
                    <a:pt x="10" y="0"/>
                    <a:pt x="23" y="0"/>
                  </a:cubicBezTo>
                  <a:lnTo>
                    <a:pt x="25" y="0"/>
                  </a:lnTo>
                  <a:lnTo>
                    <a:pt x="112" y="2"/>
                  </a:lnTo>
                  <a:cubicBezTo>
                    <a:pt x="125" y="4"/>
                    <a:pt x="135" y="18"/>
                    <a:pt x="135" y="34"/>
                  </a:cubicBezTo>
                  <a:lnTo>
                    <a:pt x="135" y="106"/>
                  </a:lnTo>
                  <a:cubicBezTo>
                    <a:pt x="135" y="123"/>
                    <a:pt x="125" y="136"/>
                    <a:pt x="111" y="137"/>
                  </a:cubicBezTo>
                  <a:lnTo>
                    <a:pt x="24" y="14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5" name="Freeform 152"/>
            <p:cNvSpPr>
              <a:spLocks/>
            </p:cNvSpPr>
            <p:nvPr/>
          </p:nvSpPr>
          <p:spPr bwMode="auto">
            <a:xfrm>
              <a:off x="5588000" y="3063876"/>
              <a:ext cx="390525" cy="65088"/>
            </a:xfrm>
            <a:custGeom>
              <a:avLst/>
              <a:gdLst>
                <a:gd name="T0" fmla="*/ 2147483647 w 828"/>
                <a:gd name="T1" fmla="*/ 2147483647 h 140"/>
                <a:gd name="T2" fmla="*/ 2147483647 w 828"/>
                <a:gd name="T3" fmla="*/ 2147483647 h 140"/>
                <a:gd name="T4" fmla="*/ 0 w 828"/>
                <a:gd name="T5" fmla="*/ 2147483647 h 140"/>
                <a:gd name="T6" fmla="*/ 2147483647 w 828"/>
                <a:gd name="T7" fmla="*/ 0 h 140"/>
                <a:gd name="T8" fmla="*/ 2147483647 w 828"/>
                <a:gd name="T9" fmla="*/ 2147483647 h 140"/>
                <a:gd name="T10" fmla="*/ 2147483647 w 828"/>
                <a:gd name="T11" fmla="*/ 2147483647 h 140"/>
                <a:gd name="T12" fmla="*/ 0 60000 65536"/>
                <a:gd name="T13" fmla="*/ 0 60000 65536"/>
                <a:gd name="T14" fmla="*/ 0 60000 65536"/>
                <a:gd name="T15" fmla="*/ 0 60000 65536"/>
                <a:gd name="T16" fmla="*/ 0 60000 65536"/>
                <a:gd name="T17" fmla="*/ 0 60000 65536"/>
                <a:gd name="T18" fmla="*/ 0 w 828"/>
                <a:gd name="T19" fmla="*/ 0 h 140"/>
                <a:gd name="T20" fmla="*/ 828 w 828"/>
                <a:gd name="T21" fmla="*/ 140 h 140"/>
              </a:gdLst>
              <a:ahLst/>
              <a:cxnLst>
                <a:cxn ang="T12">
                  <a:pos x="T0" y="T1"/>
                </a:cxn>
                <a:cxn ang="T13">
                  <a:pos x="T2" y="T3"/>
                </a:cxn>
                <a:cxn ang="T14">
                  <a:pos x="T4" y="T5"/>
                </a:cxn>
                <a:cxn ang="T15">
                  <a:pos x="T6" y="T7"/>
                </a:cxn>
                <a:cxn ang="T16">
                  <a:pos x="T8" y="T9"/>
                </a:cxn>
                <a:cxn ang="T17">
                  <a:pos x="T10" y="T11"/>
                </a:cxn>
              </a:cxnLst>
              <a:rect l="T18" t="T19" r="T20" b="T21"/>
              <a:pathLst>
                <a:path w="828" h="140">
                  <a:moveTo>
                    <a:pt x="826" y="140"/>
                  </a:moveTo>
                  <a:lnTo>
                    <a:pt x="826" y="140"/>
                  </a:lnTo>
                  <a:lnTo>
                    <a:pt x="0" y="13"/>
                  </a:lnTo>
                  <a:lnTo>
                    <a:pt x="2" y="0"/>
                  </a:lnTo>
                  <a:lnTo>
                    <a:pt x="828" y="127"/>
                  </a:lnTo>
                  <a:lnTo>
                    <a:pt x="826" y="14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6" name="Freeform 153"/>
            <p:cNvSpPr>
              <a:spLocks/>
            </p:cNvSpPr>
            <p:nvPr/>
          </p:nvSpPr>
          <p:spPr bwMode="auto">
            <a:xfrm>
              <a:off x="5588000" y="3211513"/>
              <a:ext cx="388938" cy="7938"/>
            </a:xfrm>
            <a:custGeom>
              <a:avLst/>
              <a:gdLst>
                <a:gd name="T0" fmla="*/ 2147483647 w 826"/>
                <a:gd name="T1" fmla="*/ 2147483647 h 18"/>
                <a:gd name="T2" fmla="*/ 2147483647 w 826"/>
                <a:gd name="T3" fmla="*/ 2147483647 h 18"/>
                <a:gd name="T4" fmla="*/ 0 w 826"/>
                <a:gd name="T5" fmla="*/ 2147483647 h 18"/>
                <a:gd name="T6" fmla="*/ 0 w 826"/>
                <a:gd name="T7" fmla="*/ 0 h 18"/>
                <a:gd name="T8" fmla="*/ 2147483647 w 826"/>
                <a:gd name="T9" fmla="*/ 2147483647 h 18"/>
                <a:gd name="T10" fmla="*/ 2147483647 w 826"/>
                <a:gd name="T11" fmla="*/ 2147483647 h 18"/>
                <a:gd name="T12" fmla="*/ 0 60000 65536"/>
                <a:gd name="T13" fmla="*/ 0 60000 65536"/>
                <a:gd name="T14" fmla="*/ 0 60000 65536"/>
                <a:gd name="T15" fmla="*/ 0 60000 65536"/>
                <a:gd name="T16" fmla="*/ 0 60000 65536"/>
                <a:gd name="T17" fmla="*/ 0 60000 65536"/>
                <a:gd name="T18" fmla="*/ 0 w 826"/>
                <a:gd name="T19" fmla="*/ 0 h 18"/>
                <a:gd name="T20" fmla="*/ 826 w 826"/>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826" h="18">
                  <a:moveTo>
                    <a:pt x="826" y="18"/>
                  </a:moveTo>
                  <a:lnTo>
                    <a:pt x="826" y="18"/>
                  </a:lnTo>
                  <a:lnTo>
                    <a:pt x="0" y="13"/>
                  </a:lnTo>
                  <a:lnTo>
                    <a:pt x="0" y="0"/>
                  </a:lnTo>
                  <a:lnTo>
                    <a:pt x="826" y="4"/>
                  </a:lnTo>
                  <a:lnTo>
                    <a:pt x="826" y="1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7" name="Freeform 154"/>
            <p:cNvSpPr>
              <a:spLocks/>
            </p:cNvSpPr>
            <p:nvPr/>
          </p:nvSpPr>
          <p:spPr bwMode="auto">
            <a:xfrm>
              <a:off x="5588000" y="3311526"/>
              <a:ext cx="390525" cy="41275"/>
            </a:xfrm>
            <a:custGeom>
              <a:avLst/>
              <a:gdLst>
                <a:gd name="T0" fmla="*/ 2147483647 w 827"/>
                <a:gd name="T1" fmla="*/ 2147483647 h 88"/>
                <a:gd name="T2" fmla="*/ 2147483647 w 827"/>
                <a:gd name="T3" fmla="*/ 2147483647 h 88"/>
                <a:gd name="T4" fmla="*/ 0 w 827"/>
                <a:gd name="T5" fmla="*/ 2147483647 h 88"/>
                <a:gd name="T6" fmla="*/ 2147483647 w 827"/>
                <a:gd name="T7" fmla="*/ 0 h 88"/>
                <a:gd name="T8" fmla="*/ 2147483647 w 827"/>
                <a:gd name="T9" fmla="*/ 2147483647 h 88"/>
                <a:gd name="T10" fmla="*/ 2147483647 w 827"/>
                <a:gd name="T11" fmla="*/ 2147483647 h 88"/>
                <a:gd name="T12" fmla="*/ 0 60000 65536"/>
                <a:gd name="T13" fmla="*/ 0 60000 65536"/>
                <a:gd name="T14" fmla="*/ 0 60000 65536"/>
                <a:gd name="T15" fmla="*/ 0 60000 65536"/>
                <a:gd name="T16" fmla="*/ 0 60000 65536"/>
                <a:gd name="T17" fmla="*/ 0 60000 65536"/>
                <a:gd name="T18" fmla="*/ 0 w 827"/>
                <a:gd name="T19" fmla="*/ 0 h 88"/>
                <a:gd name="T20" fmla="*/ 827 w 827"/>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827" h="88">
                  <a:moveTo>
                    <a:pt x="1" y="88"/>
                  </a:moveTo>
                  <a:lnTo>
                    <a:pt x="1" y="88"/>
                  </a:lnTo>
                  <a:lnTo>
                    <a:pt x="0" y="75"/>
                  </a:lnTo>
                  <a:lnTo>
                    <a:pt x="826" y="0"/>
                  </a:lnTo>
                  <a:lnTo>
                    <a:pt x="827" y="13"/>
                  </a:lnTo>
                  <a:lnTo>
                    <a:pt x="1" y="8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8" name="Freeform 155"/>
            <p:cNvSpPr>
              <a:spLocks/>
            </p:cNvSpPr>
            <p:nvPr/>
          </p:nvSpPr>
          <p:spPr bwMode="auto">
            <a:xfrm>
              <a:off x="5626100" y="3373438"/>
              <a:ext cx="80963" cy="26988"/>
            </a:xfrm>
            <a:custGeom>
              <a:avLst/>
              <a:gdLst>
                <a:gd name="T0" fmla="*/ 2147483647 w 173"/>
                <a:gd name="T1" fmla="*/ 2147483647 h 58"/>
                <a:gd name="T2" fmla="*/ 2147483647 w 173"/>
                <a:gd name="T3" fmla="*/ 2147483647 h 58"/>
                <a:gd name="T4" fmla="*/ 2147483647 w 173"/>
                <a:gd name="T5" fmla="*/ 2147483647 h 58"/>
                <a:gd name="T6" fmla="*/ 2147483647 w 173"/>
                <a:gd name="T7" fmla="*/ 2147483647 h 58"/>
                <a:gd name="T8" fmla="*/ 2147483647 w 173"/>
                <a:gd name="T9" fmla="*/ 2147483647 h 58"/>
                <a:gd name="T10" fmla="*/ 2147483647 w 173"/>
                <a:gd name="T11" fmla="*/ 0 h 58"/>
                <a:gd name="T12" fmla="*/ 2147483647 w 173"/>
                <a:gd name="T13" fmla="*/ 2147483647 h 58"/>
                <a:gd name="T14" fmla="*/ 0 w 173"/>
                <a:gd name="T15" fmla="*/ 2147483647 h 58"/>
                <a:gd name="T16" fmla="*/ 2147483647 w 173"/>
                <a:gd name="T17" fmla="*/ 2147483647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58"/>
                <a:gd name="T29" fmla="*/ 173 w 173"/>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58">
                  <a:moveTo>
                    <a:pt x="16" y="58"/>
                  </a:moveTo>
                  <a:lnTo>
                    <a:pt x="16" y="58"/>
                  </a:lnTo>
                  <a:lnTo>
                    <a:pt x="157" y="43"/>
                  </a:lnTo>
                  <a:cubicBezTo>
                    <a:pt x="166" y="43"/>
                    <a:pt x="173" y="33"/>
                    <a:pt x="173" y="21"/>
                  </a:cubicBezTo>
                  <a:cubicBezTo>
                    <a:pt x="173" y="10"/>
                    <a:pt x="166" y="0"/>
                    <a:pt x="157" y="0"/>
                  </a:cubicBezTo>
                  <a:lnTo>
                    <a:pt x="16" y="15"/>
                  </a:lnTo>
                  <a:cubicBezTo>
                    <a:pt x="7" y="15"/>
                    <a:pt x="0" y="25"/>
                    <a:pt x="0" y="36"/>
                  </a:cubicBezTo>
                  <a:cubicBezTo>
                    <a:pt x="0" y="48"/>
                    <a:pt x="7" y="58"/>
                    <a:pt x="16" y="5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99" name="Freeform 156"/>
            <p:cNvSpPr>
              <a:spLocks/>
            </p:cNvSpPr>
            <p:nvPr/>
          </p:nvSpPr>
          <p:spPr bwMode="auto">
            <a:xfrm>
              <a:off x="5626100" y="3409951"/>
              <a:ext cx="80963" cy="30163"/>
            </a:xfrm>
            <a:custGeom>
              <a:avLst/>
              <a:gdLst>
                <a:gd name="T0" fmla="*/ 2147483647 w 173"/>
                <a:gd name="T1" fmla="*/ 0 h 63"/>
                <a:gd name="T2" fmla="*/ 2147483647 w 173"/>
                <a:gd name="T3" fmla="*/ 0 h 63"/>
                <a:gd name="T4" fmla="*/ 2147483647 w 173"/>
                <a:gd name="T5" fmla="*/ 0 h 63"/>
                <a:gd name="T6" fmla="*/ 2147483647 w 173"/>
                <a:gd name="T7" fmla="*/ 2147483647 h 63"/>
                <a:gd name="T8" fmla="*/ 0 w 173"/>
                <a:gd name="T9" fmla="*/ 2147483647 h 63"/>
                <a:gd name="T10" fmla="*/ 2147483647 w 173"/>
                <a:gd name="T11" fmla="*/ 2147483647 h 63"/>
                <a:gd name="T12" fmla="*/ 2147483647 w 173"/>
                <a:gd name="T13" fmla="*/ 2147483647 h 63"/>
                <a:gd name="T14" fmla="*/ 2147483647 w 173"/>
                <a:gd name="T15" fmla="*/ 2147483647 h 63"/>
                <a:gd name="T16" fmla="*/ 2147483647 w 173"/>
                <a:gd name="T17" fmla="*/ 2147483647 h 63"/>
                <a:gd name="T18" fmla="*/ 2147483647 w 173"/>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63"/>
                <a:gd name="T32" fmla="*/ 173 w 173"/>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63">
                  <a:moveTo>
                    <a:pt x="156" y="0"/>
                  </a:moveTo>
                  <a:lnTo>
                    <a:pt x="156" y="0"/>
                  </a:lnTo>
                  <a:lnTo>
                    <a:pt x="16" y="20"/>
                  </a:lnTo>
                  <a:cubicBezTo>
                    <a:pt x="7" y="20"/>
                    <a:pt x="0" y="30"/>
                    <a:pt x="0" y="42"/>
                  </a:cubicBezTo>
                  <a:cubicBezTo>
                    <a:pt x="0" y="54"/>
                    <a:pt x="7" y="63"/>
                    <a:pt x="16" y="63"/>
                  </a:cubicBezTo>
                  <a:lnTo>
                    <a:pt x="157" y="43"/>
                  </a:lnTo>
                  <a:cubicBezTo>
                    <a:pt x="166" y="43"/>
                    <a:pt x="173" y="33"/>
                    <a:pt x="173" y="21"/>
                  </a:cubicBezTo>
                  <a:cubicBezTo>
                    <a:pt x="173" y="9"/>
                    <a:pt x="166" y="0"/>
                    <a:pt x="156"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0" name="Freeform 157"/>
            <p:cNvSpPr>
              <a:spLocks/>
            </p:cNvSpPr>
            <p:nvPr/>
          </p:nvSpPr>
          <p:spPr bwMode="auto">
            <a:xfrm>
              <a:off x="5754688" y="3362326"/>
              <a:ext cx="61913" cy="20638"/>
            </a:xfrm>
            <a:custGeom>
              <a:avLst/>
              <a:gdLst>
                <a:gd name="T0" fmla="*/ 2147483647 w 132"/>
                <a:gd name="T1" fmla="*/ 2147483647 h 45"/>
                <a:gd name="T2" fmla="*/ 2147483647 w 132"/>
                <a:gd name="T3" fmla="*/ 2147483647 h 45"/>
                <a:gd name="T4" fmla="*/ 2147483647 w 132"/>
                <a:gd name="T5" fmla="*/ 2147483647 h 45"/>
                <a:gd name="T6" fmla="*/ 2147483647 w 132"/>
                <a:gd name="T7" fmla="*/ 2147483647 h 45"/>
                <a:gd name="T8" fmla="*/ 2147483647 w 132"/>
                <a:gd name="T9" fmla="*/ 2147483647 h 45"/>
                <a:gd name="T10" fmla="*/ 2147483647 w 132"/>
                <a:gd name="T11" fmla="*/ 0 h 45"/>
                <a:gd name="T12" fmla="*/ 2147483647 w 132"/>
                <a:gd name="T13" fmla="*/ 2147483647 h 45"/>
                <a:gd name="T14" fmla="*/ 0 w 132"/>
                <a:gd name="T15" fmla="*/ 2147483647 h 45"/>
                <a:gd name="T16" fmla="*/ 2147483647 w 132"/>
                <a:gd name="T17" fmla="*/ 2147483647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2"/>
                <a:gd name="T28" fmla="*/ 0 h 45"/>
                <a:gd name="T29" fmla="*/ 132 w 132"/>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2" h="45">
                  <a:moveTo>
                    <a:pt x="12" y="45"/>
                  </a:moveTo>
                  <a:lnTo>
                    <a:pt x="12" y="45"/>
                  </a:lnTo>
                  <a:lnTo>
                    <a:pt x="120" y="33"/>
                  </a:lnTo>
                  <a:cubicBezTo>
                    <a:pt x="127" y="33"/>
                    <a:pt x="132" y="26"/>
                    <a:pt x="132" y="17"/>
                  </a:cubicBezTo>
                  <a:cubicBezTo>
                    <a:pt x="132" y="8"/>
                    <a:pt x="127" y="0"/>
                    <a:pt x="120" y="0"/>
                  </a:cubicBezTo>
                  <a:lnTo>
                    <a:pt x="12" y="12"/>
                  </a:lnTo>
                  <a:cubicBezTo>
                    <a:pt x="5" y="12"/>
                    <a:pt x="0" y="19"/>
                    <a:pt x="0" y="28"/>
                  </a:cubicBezTo>
                  <a:cubicBezTo>
                    <a:pt x="0" y="37"/>
                    <a:pt x="5" y="45"/>
                    <a:pt x="12" y="45"/>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1" name="Freeform 158"/>
            <p:cNvSpPr>
              <a:spLocks/>
            </p:cNvSpPr>
            <p:nvPr/>
          </p:nvSpPr>
          <p:spPr bwMode="auto">
            <a:xfrm>
              <a:off x="5754688" y="3390901"/>
              <a:ext cx="61913" cy="22225"/>
            </a:xfrm>
            <a:custGeom>
              <a:avLst/>
              <a:gdLst>
                <a:gd name="T0" fmla="*/ 2147483647 w 132"/>
                <a:gd name="T1" fmla="*/ 0 h 49"/>
                <a:gd name="T2" fmla="*/ 2147483647 w 132"/>
                <a:gd name="T3" fmla="*/ 0 h 49"/>
                <a:gd name="T4" fmla="*/ 2147483647 w 132"/>
                <a:gd name="T5" fmla="*/ 0 h 49"/>
                <a:gd name="T6" fmla="*/ 2147483647 w 132"/>
                <a:gd name="T7" fmla="*/ 2147483647 h 49"/>
                <a:gd name="T8" fmla="*/ 0 w 132"/>
                <a:gd name="T9" fmla="*/ 2147483647 h 49"/>
                <a:gd name="T10" fmla="*/ 2147483647 w 132"/>
                <a:gd name="T11" fmla="*/ 2147483647 h 49"/>
                <a:gd name="T12" fmla="*/ 2147483647 w 132"/>
                <a:gd name="T13" fmla="*/ 2147483647 h 49"/>
                <a:gd name="T14" fmla="*/ 2147483647 w 132"/>
                <a:gd name="T15" fmla="*/ 2147483647 h 49"/>
                <a:gd name="T16" fmla="*/ 2147483647 w 132"/>
                <a:gd name="T17" fmla="*/ 2147483647 h 49"/>
                <a:gd name="T18" fmla="*/ 2147483647 w 132"/>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2"/>
                <a:gd name="T31" fmla="*/ 0 h 49"/>
                <a:gd name="T32" fmla="*/ 132 w 132"/>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2" h="49">
                  <a:moveTo>
                    <a:pt x="120" y="0"/>
                  </a:moveTo>
                  <a:lnTo>
                    <a:pt x="120" y="0"/>
                  </a:lnTo>
                  <a:lnTo>
                    <a:pt x="12" y="15"/>
                  </a:lnTo>
                  <a:cubicBezTo>
                    <a:pt x="5" y="15"/>
                    <a:pt x="0" y="23"/>
                    <a:pt x="0" y="32"/>
                  </a:cubicBezTo>
                  <a:cubicBezTo>
                    <a:pt x="0" y="41"/>
                    <a:pt x="5" y="49"/>
                    <a:pt x="12" y="49"/>
                  </a:cubicBezTo>
                  <a:lnTo>
                    <a:pt x="120" y="33"/>
                  </a:lnTo>
                  <a:cubicBezTo>
                    <a:pt x="127" y="33"/>
                    <a:pt x="132" y="25"/>
                    <a:pt x="132" y="16"/>
                  </a:cubicBezTo>
                  <a:cubicBezTo>
                    <a:pt x="132" y="7"/>
                    <a:pt x="127" y="0"/>
                    <a:pt x="12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2" name="Freeform 159"/>
            <p:cNvSpPr>
              <a:spLocks noEditPoints="1"/>
            </p:cNvSpPr>
            <p:nvPr/>
          </p:nvSpPr>
          <p:spPr bwMode="auto">
            <a:xfrm>
              <a:off x="5853113" y="3025776"/>
              <a:ext cx="42863" cy="55563"/>
            </a:xfrm>
            <a:custGeom>
              <a:avLst/>
              <a:gdLst>
                <a:gd name="T0" fmla="*/ 2147483647 w 91"/>
                <a:gd name="T1" fmla="*/ 2147483647 h 121"/>
                <a:gd name="T2" fmla="*/ 2147483647 w 91"/>
                <a:gd name="T3" fmla="*/ 2147483647 h 121"/>
                <a:gd name="T4" fmla="*/ 2147483647 w 91"/>
                <a:gd name="T5" fmla="*/ 2147483647 h 121"/>
                <a:gd name="T6" fmla="*/ 2147483647 w 91"/>
                <a:gd name="T7" fmla="*/ 2147483647 h 121"/>
                <a:gd name="T8" fmla="*/ 2147483647 w 91"/>
                <a:gd name="T9" fmla="*/ 2147483647 h 121"/>
                <a:gd name="T10" fmla="*/ 2147483647 w 91"/>
                <a:gd name="T11" fmla="*/ 2147483647 h 121"/>
                <a:gd name="T12" fmla="*/ 2147483647 w 91"/>
                <a:gd name="T13" fmla="*/ 2147483647 h 121"/>
                <a:gd name="T14" fmla="*/ 2147483647 w 91"/>
                <a:gd name="T15" fmla="*/ 2147483647 h 121"/>
                <a:gd name="T16" fmla="*/ 2147483647 w 91"/>
                <a:gd name="T17" fmla="*/ 2147483647 h 121"/>
                <a:gd name="T18" fmla="*/ 2147483647 w 91"/>
                <a:gd name="T19" fmla="*/ 2147483647 h 121"/>
                <a:gd name="T20" fmla="*/ 2147483647 w 91"/>
                <a:gd name="T21" fmla="*/ 2147483647 h 121"/>
                <a:gd name="T22" fmla="*/ 2147483647 w 91"/>
                <a:gd name="T23" fmla="*/ 2147483647 h 121"/>
                <a:gd name="T24" fmla="*/ 2147483647 w 91"/>
                <a:gd name="T25" fmla="*/ 2147483647 h 121"/>
                <a:gd name="T26" fmla="*/ 2147483647 w 91"/>
                <a:gd name="T27" fmla="*/ 2147483647 h 121"/>
                <a:gd name="T28" fmla="*/ 0 w 91"/>
                <a:gd name="T29" fmla="*/ 2147483647 h 121"/>
                <a:gd name="T30" fmla="*/ 0 w 91"/>
                <a:gd name="T31" fmla="*/ 2147483647 h 121"/>
                <a:gd name="T32" fmla="*/ 2147483647 w 91"/>
                <a:gd name="T33" fmla="*/ 0 h 121"/>
                <a:gd name="T34" fmla="*/ 2147483647 w 91"/>
                <a:gd name="T35" fmla="*/ 2147483647 h 121"/>
                <a:gd name="T36" fmla="*/ 2147483647 w 91"/>
                <a:gd name="T37" fmla="*/ 2147483647 h 121"/>
                <a:gd name="T38" fmla="*/ 2147483647 w 91"/>
                <a:gd name="T39" fmla="*/ 2147483647 h 121"/>
                <a:gd name="T40" fmla="*/ 2147483647 w 91"/>
                <a:gd name="T41" fmla="*/ 2147483647 h 121"/>
                <a:gd name="T42" fmla="*/ 2147483647 w 91"/>
                <a:gd name="T43" fmla="*/ 2147483647 h 121"/>
                <a:gd name="T44" fmla="*/ 2147483647 w 91"/>
                <a:gd name="T45" fmla="*/ 2147483647 h 1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1"/>
                <a:gd name="T70" fmla="*/ 0 h 121"/>
                <a:gd name="T71" fmla="*/ 91 w 91"/>
                <a:gd name="T72" fmla="*/ 121 h 12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1" h="121">
                  <a:moveTo>
                    <a:pt x="22" y="97"/>
                  </a:moveTo>
                  <a:lnTo>
                    <a:pt x="22" y="97"/>
                  </a:lnTo>
                  <a:lnTo>
                    <a:pt x="69" y="101"/>
                  </a:lnTo>
                  <a:cubicBezTo>
                    <a:pt x="70" y="99"/>
                    <a:pt x="71" y="96"/>
                    <a:pt x="71" y="91"/>
                  </a:cubicBezTo>
                  <a:lnTo>
                    <a:pt x="71" y="48"/>
                  </a:lnTo>
                  <a:cubicBezTo>
                    <a:pt x="71" y="42"/>
                    <a:pt x="69" y="38"/>
                    <a:pt x="68" y="37"/>
                  </a:cubicBezTo>
                  <a:lnTo>
                    <a:pt x="21" y="21"/>
                  </a:lnTo>
                  <a:cubicBezTo>
                    <a:pt x="21" y="23"/>
                    <a:pt x="20" y="27"/>
                    <a:pt x="20" y="32"/>
                  </a:cubicBezTo>
                  <a:lnTo>
                    <a:pt x="20" y="84"/>
                  </a:lnTo>
                  <a:cubicBezTo>
                    <a:pt x="20" y="90"/>
                    <a:pt x="21" y="95"/>
                    <a:pt x="22" y="97"/>
                  </a:cubicBezTo>
                  <a:close/>
                  <a:moveTo>
                    <a:pt x="71" y="121"/>
                  </a:moveTo>
                  <a:lnTo>
                    <a:pt x="71" y="121"/>
                  </a:lnTo>
                  <a:lnTo>
                    <a:pt x="19" y="116"/>
                  </a:lnTo>
                  <a:cubicBezTo>
                    <a:pt x="15" y="116"/>
                    <a:pt x="8" y="114"/>
                    <a:pt x="3" y="104"/>
                  </a:cubicBezTo>
                  <a:cubicBezTo>
                    <a:pt x="1" y="98"/>
                    <a:pt x="0" y="91"/>
                    <a:pt x="0" y="84"/>
                  </a:cubicBezTo>
                  <a:lnTo>
                    <a:pt x="0" y="32"/>
                  </a:lnTo>
                  <a:cubicBezTo>
                    <a:pt x="0" y="13"/>
                    <a:pt x="8" y="0"/>
                    <a:pt x="19" y="0"/>
                  </a:cubicBezTo>
                  <a:lnTo>
                    <a:pt x="23" y="1"/>
                  </a:lnTo>
                  <a:lnTo>
                    <a:pt x="74" y="17"/>
                  </a:lnTo>
                  <a:cubicBezTo>
                    <a:pt x="85" y="20"/>
                    <a:pt x="91" y="35"/>
                    <a:pt x="91" y="48"/>
                  </a:cubicBezTo>
                  <a:lnTo>
                    <a:pt x="91" y="91"/>
                  </a:lnTo>
                  <a:cubicBezTo>
                    <a:pt x="91" y="107"/>
                    <a:pt x="83" y="120"/>
                    <a:pt x="72" y="121"/>
                  </a:cubicBezTo>
                  <a:lnTo>
                    <a:pt x="71" y="121"/>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3" name="Freeform 160"/>
            <p:cNvSpPr>
              <a:spLocks noEditPoints="1"/>
            </p:cNvSpPr>
            <p:nvPr/>
          </p:nvSpPr>
          <p:spPr bwMode="auto">
            <a:xfrm>
              <a:off x="5853113" y="3135313"/>
              <a:ext cx="42863" cy="58738"/>
            </a:xfrm>
            <a:custGeom>
              <a:avLst/>
              <a:gdLst>
                <a:gd name="T0" fmla="*/ 2147483647 w 91"/>
                <a:gd name="T1" fmla="*/ 2147483647 h 127"/>
                <a:gd name="T2" fmla="*/ 2147483647 w 91"/>
                <a:gd name="T3" fmla="*/ 2147483647 h 127"/>
                <a:gd name="T4" fmla="*/ 2147483647 w 91"/>
                <a:gd name="T5" fmla="*/ 2147483647 h 127"/>
                <a:gd name="T6" fmla="*/ 2147483647 w 91"/>
                <a:gd name="T7" fmla="*/ 2147483647 h 127"/>
                <a:gd name="T8" fmla="*/ 2147483647 w 91"/>
                <a:gd name="T9" fmla="*/ 2147483647 h 127"/>
                <a:gd name="T10" fmla="*/ 2147483647 w 91"/>
                <a:gd name="T11" fmla="*/ 2147483647 h 127"/>
                <a:gd name="T12" fmla="*/ 2147483647 w 91"/>
                <a:gd name="T13" fmla="*/ 2147483647 h 127"/>
                <a:gd name="T14" fmla="*/ 2147483647 w 91"/>
                <a:gd name="T15" fmla="*/ 2147483647 h 127"/>
                <a:gd name="T16" fmla="*/ 2147483647 w 91"/>
                <a:gd name="T17" fmla="*/ 2147483647 h 127"/>
                <a:gd name="T18" fmla="*/ 2147483647 w 91"/>
                <a:gd name="T19" fmla="*/ 2147483647 h 127"/>
                <a:gd name="T20" fmla="*/ 2147483647 w 91"/>
                <a:gd name="T21" fmla="*/ 2147483647 h 127"/>
                <a:gd name="T22" fmla="*/ 2147483647 w 91"/>
                <a:gd name="T23" fmla="*/ 2147483647 h 127"/>
                <a:gd name="T24" fmla="*/ 0 w 91"/>
                <a:gd name="T25" fmla="*/ 2147483647 h 127"/>
                <a:gd name="T26" fmla="*/ 0 w 91"/>
                <a:gd name="T27" fmla="*/ 2147483647 h 127"/>
                <a:gd name="T28" fmla="*/ 2147483647 w 91"/>
                <a:gd name="T29" fmla="*/ 0 h 127"/>
                <a:gd name="T30" fmla="*/ 2147483647 w 91"/>
                <a:gd name="T31" fmla="*/ 0 h 127"/>
                <a:gd name="T32" fmla="*/ 2147483647 w 91"/>
                <a:gd name="T33" fmla="*/ 2147483647 h 127"/>
                <a:gd name="T34" fmla="*/ 2147483647 w 91"/>
                <a:gd name="T35" fmla="*/ 2147483647 h 127"/>
                <a:gd name="T36" fmla="*/ 2147483647 w 91"/>
                <a:gd name="T37" fmla="*/ 2147483647 h 127"/>
                <a:gd name="T38" fmla="*/ 2147483647 w 91"/>
                <a:gd name="T39" fmla="*/ 2147483647 h 127"/>
                <a:gd name="T40" fmla="*/ 2147483647 w 91"/>
                <a:gd name="T41" fmla="*/ 2147483647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
                <a:gd name="T64" fmla="*/ 0 h 127"/>
                <a:gd name="T65" fmla="*/ 91 w 91"/>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 h="127">
                  <a:moveTo>
                    <a:pt x="21" y="21"/>
                  </a:moveTo>
                  <a:lnTo>
                    <a:pt x="21" y="21"/>
                  </a:lnTo>
                  <a:cubicBezTo>
                    <a:pt x="21" y="23"/>
                    <a:pt x="20" y="26"/>
                    <a:pt x="20" y="30"/>
                  </a:cubicBezTo>
                  <a:lnTo>
                    <a:pt x="20" y="95"/>
                  </a:lnTo>
                  <a:cubicBezTo>
                    <a:pt x="20" y="101"/>
                    <a:pt x="21" y="105"/>
                    <a:pt x="22" y="106"/>
                  </a:cubicBezTo>
                  <a:lnTo>
                    <a:pt x="69" y="106"/>
                  </a:lnTo>
                  <a:cubicBezTo>
                    <a:pt x="70" y="105"/>
                    <a:pt x="71" y="102"/>
                    <a:pt x="71" y="97"/>
                  </a:cubicBezTo>
                  <a:lnTo>
                    <a:pt x="71" y="42"/>
                  </a:lnTo>
                  <a:cubicBezTo>
                    <a:pt x="71" y="37"/>
                    <a:pt x="69" y="33"/>
                    <a:pt x="68" y="32"/>
                  </a:cubicBezTo>
                  <a:lnTo>
                    <a:pt x="21" y="21"/>
                  </a:lnTo>
                  <a:close/>
                  <a:moveTo>
                    <a:pt x="20" y="127"/>
                  </a:moveTo>
                  <a:lnTo>
                    <a:pt x="20" y="127"/>
                  </a:lnTo>
                  <a:cubicBezTo>
                    <a:pt x="8" y="127"/>
                    <a:pt x="0" y="114"/>
                    <a:pt x="0" y="95"/>
                  </a:cubicBezTo>
                  <a:lnTo>
                    <a:pt x="0" y="30"/>
                  </a:lnTo>
                  <a:cubicBezTo>
                    <a:pt x="0" y="13"/>
                    <a:pt x="8" y="0"/>
                    <a:pt x="19" y="0"/>
                  </a:cubicBezTo>
                  <a:lnTo>
                    <a:pt x="22" y="0"/>
                  </a:lnTo>
                  <a:lnTo>
                    <a:pt x="74" y="13"/>
                  </a:lnTo>
                  <a:cubicBezTo>
                    <a:pt x="84" y="15"/>
                    <a:pt x="91" y="27"/>
                    <a:pt x="91" y="42"/>
                  </a:cubicBezTo>
                  <a:lnTo>
                    <a:pt x="91" y="97"/>
                  </a:lnTo>
                  <a:cubicBezTo>
                    <a:pt x="91" y="113"/>
                    <a:pt x="83" y="125"/>
                    <a:pt x="72" y="126"/>
                  </a:cubicBezTo>
                  <a:lnTo>
                    <a:pt x="20" y="12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4" name="Freeform 161"/>
            <p:cNvSpPr>
              <a:spLocks noEditPoints="1"/>
            </p:cNvSpPr>
            <p:nvPr/>
          </p:nvSpPr>
          <p:spPr bwMode="auto">
            <a:xfrm>
              <a:off x="5851525" y="3244851"/>
              <a:ext cx="44450" cy="57150"/>
            </a:xfrm>
            <a:custGeom>
              <a:avLst/>
              <a:gdLst>
                <a:gd name="T0" fmla="*/ 2147483647 w 94"/>
                <a:gd name="T1" fmla="*/ 2147483647 h 123"/>
                <a:gd name="T2" fmla="*/ 2147483647 w 94"/>
                <a:gd name="T3" fmla="*/ 2147483647 h 123"/>
                <a:gd name="T4" fmla="*/ 2147483647 w 94"/>
                <a:gd name="T5" fmla="*/ 2147483647 h 123"/>
                <a:gd name="T6" fmla="*/ 2147483647 w 94"/>
                <a:gd name="T7" fmla="*/ 2147483647 h 123"/>
                <a:gd name="T8" fmla="*/ 2147483647 w 94"/>
                <a:gd name="T9" fmla="*/ 2147483647 h 123"/>
                <a:gd name="T10" fmla="*/ 2147483647 w 94"/>
                <a:gd name="T11" fmla="*/ 2147483647 h 123"/>
                <a:gd name="T12" fmla="*/ 2147483647 w 94"/>
                <a:gd name="T13" fmla="*/ 2147483647 h 123"/>
                <a:gd name="T14" fmla="*/ 2147483647 w 94"/>
                <a:gd name="T15" fmla="*/ 2147483647 h 123"/>
                <a:gd name="T16" fmla="*/ 2147483647 w 94"/>
                <a:gd name="T17" fmla="*/ 2147483647 h 123"/>
                <a:gd name="T18" fmla="*/ 2147483647 w 94"/>
                <a:gd name="T19" fmla="*/ 2147483647 h 123"/>
                <a:gd name="T20" fmla="*/ 2147483647 w 94"/>
                <a:gd name="T21" fmla="*/ 2147483647 h 123"/>
                <a:gd name="T22" fmla="*/ 2147483647 w 94"/>
                <a:gd name="T23" fmla="*/ 2147483647 h 123"/>
                <a:gd name="T24" fmla="*/ 0 w 94"/>
                <a:gd name="T25" fmla="*/ 2147483647 h 123"/>
                <a:gd name="T26" fmla="*/ 0 w 94"/>
                <a:gd name="T27" fmla="*/ 2147483647 h 123"/>
                <a:gd name="T28" fmla="*/ 2147483647 w 94"/>
                <a:gd name="T29" fmla="*/ 0 h 123"/>
                <a:gd name="T30" fmla="*/ 2147483647 w 94"/>
                <a:gd name="T31" fmla="*/ 0 h 123"/>
                <a:gd name="T32" fmla="*/ 2147483647 w 94"/>
                <a:gd name="T33" fmla="*/ 2147483647 h 123"/>
                <a:gd name="T34" fmla="*/ 2147483647 w 94"/>
                <a:gd name="T35" fmla="*/ 2147483647 h 123"/>
                <a:gd name="T36" fmla="*/ 2147483647 w 94"/>
                <a:gd name="T37" fmla="*/ 2147483647 h 123"/>
                <a:gd name="T38" fmla="*/ 2147483647 w 94"/>
                <a:gd name="T39" fmla="*/ 2147483647 h 123"/>
                <a:gd name="T40" fmla="*/ 2147483647 w 94"/>
                <a:gd name="T41" fmla="*/ 2147483647 h 1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23"/>
                <a:gd name="T65" fmla="*/ 94 w 94"/>
                <a:gd name="T66" fmla="*/ 123 h 1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23">
                  <a:moveTo>
                    <a:pt x="21" y="20"/>
                  </a:moveTo>
                  <a:lnTo>
                    <a:pt x="21" y="20"/>
                  </a:lnTo>
                  <a:cubicBezTo>
                    <a:pt x="21" y="22"/>
                    <a:pt x="20" y="25"/>
                    <a:pt x="20" y="30"/>
                  </a:cubicBezTo>
                  <a:lnTo>
                    <a:pt x="20" y="92"/>
                  </a:lnTo>
                  <a:cubicBezTo>
                    <a:pt x="20" y="97"/>
                    <a:pt x="21" y="100"/>
                    <a:pt x="21" y="102"/>
                  </a:cubicBezTo>
                  <a:lnTo>
                    <a:pt x="73" y="97"/>
                  </a:lnTo>
                  <a:cubicBezTo>
                    <a:pt x="73" y="95"/>
                    <a:pt x="74" y="93"/>
                    <a:pt x="74" y="89"/>
                  </a:cubicBezTo>
                  <a:lnTo>
                    <a:pt x="74" y="31"/>
                  </a:lnTo>
                  <a:cubicBezTo>
                    <a:pt x="74" y="26"/>
                    <a:pt x="73" y="23"/>
                    <a:pt x="72" y="22"/>
                  </a:cubicBezTo>
                  <a:lnTo>
                    <a:pt x="21" y="20"/>
                  </a:lnTo>
                  <a:close/>
                  <a:moveTo>
                    <a:pt x="18" y="123"/>
                  </a:moveTo>
                  <a:lnTo>
                    <a:pt x="18" y="123"/>
                  </a:lnTo>
                  <a:cubicBezTo>
                    <a:pt x="7" y="123"/>
                    <a:pt x="0" y="111"/>
                    <a:pt x="0" y="92"/>
                  </a:cubicBezTo>
                  <a:lnTo>
                    <a:pt x="0" y="30"/>
                  </a:lnTo>
                  <a:cubicBezTo>
                    <a:pt x="0" y="11"/>
                    <a:pt x="7" y="0"/>
                    <a:pt x="18" y="0"/>
                  </a:cubicBezTo>
                  <a:lnTo>
                    <a:pt x="19" y="0"/>
                  </a:lnTo>
                  <a:lnTo>
                    <a:pt x="78" y="2"/>
                  </a:lnTo>
                  <a:cubicBezTo>
                    <a:pt x="89" y="4"/>
                    <a:pt x="94" y="18"/>
                    <a:pt x="94" y="31"/>
                  </a:cubicBezTo>
                  <a:lnTo>
                    <a:pt x="94" y="89"/>
                  </a:lnTo>
                  <a:cubicBezTo>
                    <a:pt x="94" y="104"/>
                    <a:pt x="87" y="116"/>
                    <a:pt x="77" y="117"/>
                  </a:cubicBezTo>
                  <a:lnTo>
                    <a:pt x="18" y="12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5" name="Freeform 162"/>
            <p:cNvSpPr>
              <a:spLocks/>
            </p:cNvSpPr>
            <p:nvPr/>
          </p:nvSpPr>
          <p:spPr bwMode="auto">
            <a:xfrm>
              <a:off x="5853113" y="3351213"/>
              <a:ext cx="41275" cy="17463"/>
            </a:xfrm>
            <a:custGeom>
              <a:avLst/>
              <a:gdLst>
                <a:gd name="T0" fmla="*/ 2147483647 w 88"/>
                <a:gd name="T1" fmla="*/ 2147483647 h 38"/>
                <a:gd name="T2" fmla="*/ 2147483647 w 88"/>
                <a:gd name="T3" fmla="*/ 2147483647 h 38"/>
                <a:gd name="T4" fmla="*/ 2147483647 w 88"/>
                <a:gd name="T5" fmla="*/ 2147483647 h 38"/>
                <a:gd name="T6" fmla="*/ 2147483647 w 88"/>
                <a:gd name="T7" fmla="*/ 2147483647 h 38"/>
                <a:gd name="T8" fmla="*/ 2147483647 w 88"/>
                <a:gd name="T9" fmla="*/ 2147483647 h 38"/>
                <a:gd name="T10" fmla="*/ 2147483647 w 88"/>
                <a:gd name="T11" fmla="*/ 0 h 38"/>
                <a:gd name="T12" fmla="*/ 2147483647 w 88"/>
                <a:gd name="T13" fmla="*/ 2147483647 h 38"/>
                <a:gd name="T14" fmla="*/ 0 w 88"/>
                <a:gd name="T15" fmla="*/ 2147483647 h 38"/>
                <a:gd name="T16" fmla="*/ 2147483647 w 88"/>
                <a:gd name="T17" fmla="*/ 2147483647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38"/>
                <a:gd name="T29" fmla="*/ 88 w 88"/>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38">
                  <a:moveTo>
                    <a:pt x="8" y="38"/>
                  </a:moveTo>
                  <a:lnTo>
                    <a:pt x="8" y="38"/>
                  </a:lnTo>
                  <a:lnTo>
                    <a:pt x="80" y="30"/>
                  </a:lnTo>
                  <a:cubicBezTo>
                    <a:pt x="84" y="30"/>
                    <a:pt x="88" y="24"/>
                    <a:pt x="88" y="15"/>
                  </a:cubicBezTo>
                  <a:cubicBezTo>
                    <a:pt x="88" y="7"/>
                    <a:pt x="84" y="0"/>
                    <a:pt x="80" y="0"/>
                  </a:cubicBezTo>
                  <a:lnTo>
                    <a:pt x="8" y="8"/>
                  </a:lnTo>
                  <a:cubicBezTo>
                    <a:pt x="3" y="8"/>
                    <a:pt x="0" y="14"/>
                    <a:pt x="0" y="23"/>
                  </a:cubicBezTo>
                  <a:cubicBezTo>
                    <a:pt x="0" y="31"/>
                    <a:pt x="3" y="38"/>
                    <a:pt x="8" y="3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6" name="Freeform 163"/>
            <p:cNvSpPr>
              <a:spLocks/>
            </p:cNvSpPr>
            <p:nvPr/>
          </p:nvSpPr>
          <p:spPr bwMode="auto">
            <a:xfrm>
              <a:off x="5853113" y="3376613"/>
              <a:ext cx="41275" cy="19050"/>
            </a:xfrm>
            <a:custGeom>
              <a:avLst/>
              <a:gdLst>
                <a:gd name="T0" fmla="*/ 2147483647 w 88"/>
                <a:gd name="T1" fmla="*/ 0 h 42"/>
                <a:gd name="T2" fmla="*/ 2147483647 w 88"/>
                <a:gd name="T3" fmla="*/ 0 h 42"/>
                <a:gd name="T4" fmla="*/ 2147483647 w 88"/>
                <a:gd name="T5" fmla="*/ 0 h 42"/>
                <a:gd name="T6" fmla="*/ 2147483647 w 88"/>
                <a:gd name="T7" fmla="*/ 2147483647 h 42"/>
                <a:gd name="T8" fmla="*/ 0 w 88"/>
                <a:gd name="T9" fmla="*/ 2147483647 h 42"/>
                <a:gd name="T10" fmla="*/ 2147483647 w 88"/>
                <a:gd name="T11" fmla="*/ 2147483647 h 42"/>
                <a:gd name="T12" fmla="*/ 2147483647 w 88"/>
                <a:gd name="T13" fmla="*/ 2147483647 h 42"/>
                <a:gd name="T14" fmla="*/ 2147483647 w 88"/>
                <a:gd name="T15" fmla="*/ 2147483647 h 42"/>
                <a:gd name="T16" fmla="*/ 2147483647 w 88"/>
                <a:gd name="T17" fmla="*/ 2147483647 h 42"/>
                <a:gd name="T18" fmla="*/ 2147483647 w 88"/>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42"/>
                <a:gd name="T32" fmla="*/ 88 w 88"/>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42">
                  <a:moveTo>
                    <a:pt x="80" y="0"/>
                  </a:moveTo>
                  <a:lnTo>
                    <a:pt x="80" y="0"/>
                  </a:lnTo>
                  <a:lnTo>
                    <a:pt x="8" y="12"/>
                  </a:lnTo>
                  <a:cubicBezTo>
                    <a:pt x="3" y="12"/>
                    <a:pt x="0" y="18"/>
                    <a:pt x="0" y="27"/>
                  </a:cubicBezTo>
                  <a:cubicBezTo>
                    <a:pt x="0" y="35"/>
                    <a:pt x="3" y="42"/>
                    <a:pt x="8" y="42"/>
                  </a:cubicBezTo>
                  <a:lnTo>
                    <a:pt x="80" y="31"/>
                  </a:lnTo>
                  <a:cubicBezTo>
                    <a:pt x="84" y="31"/>
                    <a:pt x="88" y="24"/>
                    <a:pt x="88" y="15"/>
                  </a:cubicBezTo>
                  <a:cubicBezTo>
                    <a:pt x="88" y="7"/>
                    <a:pt x="84" y="0"/>
                    <a:pt x="80"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7" name="Freeform 164"/>
            <p:cNvSpPr>
              <a:spLocks/>
            </p:cNvSpPr>
            <p:nvPr/>
          </p:nvSpPr>
          <p:spPr bwMode="auto">
            <a:xfrm>
              <a:off x="5927725" y="3351213"/>
              <a:ext cx="28575" cy="11113"/>
            </a:xfrm>
            <a:custGeom>
              <a:avLst/>
              <a:gdLst>
                <a:gd name="T0" fmla="*/ 2147483647 w 60"/>
                <a:gd name="T1" fmla="*/ 2147483647 h 26"/>
                <a:gd name="T2" fmla="*/ 2147483647 w 60"/>
                <a:gd name="T3" fmla="*/ 2147483647 h 26"/>
                <a:gd name="T4" fmla="*/ 2147483647 w 60"/>
                <a:gd name="T5" fmla="*/ 2147483647 h 26"/>
                <a:gd name="T6" fmla="*/ 2147483647 w 60"/>
                <a:gd name="T7" fmla="*/ 2147483647 h 26"/>
                <a:gd name="T8" fmla="*/ 2147483647 w 60"/>
                <a:gd name="T9" fmla="*/ 2147483647 h 26"/>
                <a:gd name="T10" fmla="*/ 2147483647 w 60"/>
                <a:gd name="T11" fmla="*/ 0 h 26"/>
                <a:gd name="T12" fmla="*/ 2147483647 w 60"/>
                <a:gd name="T13" fmla="*/ 2147483647 h 26"/>
                <a:gd name="T14" fmla="*/ 0 w 60"/>
                <a:gd name="T15" fmla="*/ 2147483647 h 26"/>
                <a:gd name="T16" fmla="*/ 2147483647 w 60"/>
                <a:gd name="T17" fmla="*/ 2147483647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26"/>
                <a:gd name="T29" fmla="*/ 60 w 60"/>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26">
                  <a:moveTo>
                    <a:pt x="5" y="26"/>
                  </a:moveTo>
                  <a:lnTo>
                    <a:pt x="5" y="26"/>
                  </a:lnTo>
                  <a:lnTo>
                    <a:pt x="54" y="21"/>
                  </a:lnTo>
                  <a:cubicBezTo>
                    <a:pt x="57" y="21"/>
                    <a:pt x="60" y="16"/>
                    <a:pt x="60" y="11"/>
                  </a:cubicBezTo>
                  <a:cubicBezTo>
                    <a:pt x="60" y="5"/>
                    <a:pt x="57" y="0"/>
                    <a:pt x="54" y="0"/>
                  </a:cubicBezTo>
                  <a:lnTo>
                    <a:pt x="5" y="5"/>
                  </a:lnTo>
                  <a:cubicBezTo>
                    <a:pt x="2" y="5"/>
                    <a:pt x="0" y="10"/>
                    <a:pt x="0" y="16"/>
                  </a:cubicBezTo>
                  <a:cubicBezTo>
                    <a:pt x="0" y="21"/>
                    <a:pt x="2" y="26"/>
                    <a:pt x="5" y="2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8" name="Freeform 165"/>
            <p:cNvSpPr>
              <a:spLocks/>
            </p:cNvSpPr>
            <p:nvPr/>
          </p:nvSpPr>
          <p:spPr bwMode="auto">
            <a:xfrm>
              <a:off x="5927725" y="3368676"/>
              <a:ext cx="28575" cy="12700"/>
            </a:xfrm>
            <a:custGeom>
              <a:avLst/>
              <a:gdLst>
                <a:gd name="T0" fmla="*/ 2147483647 w 60"/>
                <a:gd name="T1" fmla="*/ 0 h 28"/>
                <a:gd name="T2" fmla="*/ 2147483647 w 60"/>
                <a:gd name="T3" fmla="*/ 0 h 28"/>
                <a:gd name="T4" fmla="*/ 2147483647 w 60"/>
                <a:gd name="T5" fmla="*/ 0 h 28"/>
                <a:gd name="T6" fmla="*/ 2147483647 w 60"/>
                <a:gd name="T7" fmla="*/ 2147483647 h 28"/>
                <a:gd name="T8" fmla="*/ 0 w 60"/>
                <a:gd name="T9" fmla="*/ 2147483647 h 28"/>
                <a:gd name="T10" fmla="*/ 2147483647 w 60"/>
                <a:gd name="T11" fmla="*/ 2147483647 h 28"/>
                <a:gd name="T12" fmla="*/ 2147483647 w 60"/>
                <a:gd name="T13" fmla="*/ 2147483647 h 28"/>
                <a:gd name="T14" fmla="*/ 2147483647 w 60"/>
                <a:gd name="T15" fmla="*/ 2147483647 h 28"/>
                <a:gd name="T16" fmla="*/ 2147483647 w 60"/>
                <a:gd name="T17" fmla="*/ 2147483647 h 28"/>
                <a:gd name="T18" fmla="*/ 2147483647 w 60"/>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8"/>
                <a:gd name="T32" fmla="*/ 60 w 60"/>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8">
                  <a:moveTo>
                    <a:pt x="54" y="0"/>
                  </a:moveTo>
                  <a:lnTo>
                    <a:pt x="54" y="0"/>
                  </a:lnTo>
                  <a:lnTo>
                    <a:pt x="5" y="7"/>
                  </a:lnTo>
                  <a:cubicBezTo>
                    <a:pt x="2" y="7"/>
                    <a:pt x="0" y="12"/>
                    <a:pt x="0" y="18"/>
                  </a:cubicBezTo>
                  <a:cubicBezTo>
                    <a:pt x="0" y="23"/>
                    <a:pt x="2" y="28"/>
                    <a:pt x="5" y="28"/>
                  </a:cubicBezTo>
                  <a:lnTo>
                    <a:pt x="54" y="20"/>
                  </a:lnTo>
                  <a:cubicBezTo>
                    <a:pt x="57" y="20"/>
                    <a:pt x="60" y="16"/>
                    <a:pt x="60" y="10"/>
                  </a:cubicBezTo>
                  <a:cubicBezTo>
                    <a:pt x="60" y="4"/>
                    <a:pt x="57" y="0"/>
                    <a:pt x="54" y="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09" name="Freeform 166"/>
            <p:cNvSpPr>
              <a:spLocks noEditPoints="1"/>
            </p:cNvSpPr>
            <p:nvPr/>
          </p:nvSpPr>
          <p:spPr bwMode="auto">
            <a:xfrm>
              <a:off x="5929313" y="3048001"/>
              <a:ext cx="28575" cy="39688"/>
            </a:xfrm>
            <a:custGeom>
              <a:avLst/>
              <a:gdLst>
                <a:gd name="T0" fmla="*/ 2147483647 w 62"/>
                <a:gd name="T1" fmla="*/ 2147483647 h 83"/>
                <a:gd name="T2" fmla="*/ 2147483647 w 62"/>
                <a:gd name="T3" fmla="*/ 2147483647 h 83"/>
                <a:gd name="T4" fmla="*/ 2147483647 w 62"/>
                <a:gd name="T5" fmla="*/ 2147483647 h 83"/>
                <a:gd name="T6" fmla="*/ 2147483647 w 62"/>
                <a:gd name="T7" fmla="*/ 2147483647 h 83"/>
                <a:gd name="T8" fmla="*/ 2147483647 w 62"/>
                <a:gd name="T9" fmla="*/ 2147483647 h 83"/>
                <a:gd name="T10" fmla="*/ 2147483647 w 62"/>
                <a:gd name="T11" fmla="*/ 2147483647 h 83"/>
                <a:gd name="T12" fmla="*/ 2147483647 w 62"/>
                <a:gd name="T13" fmla="*/ 2147483647 h 83"/>
                <a:gd name="T14" fmla="*/ 2147483647 w 62"/>
                <a:gd name="T15" fmla="*/ 2147483647 h 83"/>
                <a:gd name="T16" fmla="*/ 2147483647 w 62"/>
                <a:gd name="T17" fmla="*/ 2147483647 h 83"/>
                <a:gd name="T18" fmla="*/ 2147483647 w 62"/>
                <a:gd name="T19" fmla="*/ 2147483647 h 83"/>
                <a:gd name="T20" fmla="*/ 2147483647 w 62"/>
                <a:gd name="T21" fmla="*/ 2147483647 h 83"/>
                <a:gd name="T22" fmla="*/ 2147483647 w 62"/>
                <a:gd name="T23" fmla="*/ 2147483647 h 83"/>
                <a:gd name="T24" fmla="*/ 2147483647 w 62"/>
                <a:gd name="T25" fmla="*/ 2147483647 h 83"/>
                <a:gd name="T26" fmla="*/ 2147483647 w 62"/>
                <a:gd name="T27" fmla="*/ 2147483647 h 83"/>
                <a:gd name="T28" fmla="*/ 0 w 62"/>
                <a:gd name="T29" fmla="*/ 2147483647 h 83"/>
                <a:gd name="T30" fmla="*/ 0 w 62"/>
                <a:gd name="T31" fmla="*/ 2147483647 h 83"/>
                <a:gd name="T32" fmla="*/ 2147483647 w 62"/>
                <a:gd name="T33" fmla="*/ 0 h 83"/>
                <a:gd name="T34" fmla="*/ 2147483647 w 62"/>
                <a:gd name="T35" fmla="*/ 0 h 83"/>
                <a:gd name="T36" fmla="*/ 2147483647 w 62"/>
                <a:gd name="T37" fmla="*/ 2147483647 h 83"/>
                <a:gd name="T38" fmla="*/ 2147483647 w 62"/>
                <a:gd name="T39" fmla="*/ 2147483647 h 83"/>
                <a:gd name="T40" fmla="*/ 2147483647 w 62"/>
                <a:gd name="T41" fmla="*/ 2147483647 h 83"/>
                <a:gd name="T42" fmla="*/ 2147483647 w 62"/>
                <a:gd name="T43" fmla="*/ 2147483647 h 83"/>
                <a:gd name="T44" fmla="*/ 2147483647 w 62"/>
                <a:gd name="T45" fmla="*/ 2147483647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83"/>
                <a:gd name="T71" fmla="*/ 62 w 62"/>
                <a:gd name="T72" fmla="*/ 83 h 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83">
                  <a:moveTo>
                    <a:pt x="15" y="67"/>
                  </a:moveTo>
                  <a:lnTo>
                    <a:pt x="15" y="67"/>
                  </a:lnTo>
                  <a:lnTo>
                    <a:pt x="48" y="70"/>
                  </a:lnTo>
                  <a:cubicBezTo>
                    <a:pt x="48" y="69"/>
                    <a:pt x="49" y="66"/>
                    <a:pt x="49" y="63"/>
                  </a:cubicBezTo>
                  <a:lnTo>
                    <a:pt x="49" y="33"/>
                  </a:lnTo>
                  <a:cubicBezTo>
                    <a:pt x="49" y="28"/>
                    <a:pt x="47" y="25"/>
                    <a:pt x="47" y="25"/>
                  </a:cubicBezTo>
                  <a:lnTo>
                    <a:pt x="14" y="14"/>
                  </a:lnTo>
                  <a:cubicBezTo>
                    <a:pt x="14" y="16"/>
                    <a:pt x="13" y="18"/>
                    <a:pt x="13" y="22"/>
                  </a:cubicBezTo>
                  <a:lnTo>
                    <a:pt x="13" y="58"/>
                  </a:lnTo>
                  <a:cubicBezTo>
                    <a:pt x="13" y="62"/>
                    <a:pt x="14" y="66"/>
                    <a:pt x="15" y="67"/>
                  </a:cubicBezTo>
                  <a:close/>
                  <a:moveTo>
                    <a:pt x="49" y="83"/>
                  </a:moveTo>
                  <a:lnTo>
                    <a:pt x="49" y="83"/>
                  </a:lnTo>
                  <a:lnTo>
                    <a:pt x="13" y="80"/>
                  </a:lnTo>
                  <a:cubicBezTo>
                    <a:pt x="11" y="80"/>
                    <a:pt x="6" y="79"/>
                    <a:pt x="2" y="71"/>
                  </a:cubicBezTo>
                  <a:cubicBezTo>
                    <a:pt x="1" y="68"/>
                    <a:pt x="0" y="63"/>
                    <a:pt x="0" y="58"/>
                  </a:cubicBezTo>
                  <a:lnTo>
                    <a:pt x="0" y="22"/>
                  </a:lnTo>
                  <a:cubicBezTo>
                    <a:pt x="0" y="9"/>
                    <a:pt x="5" y="0"/>
                    <a:pt x="13" y="0"/>
                  </a:cubicBezTo>
                  <a:lnTo>
                    <a:pt x="15" y="0"/>
                  </a:lnTo>
                  <a:lnTo>
                    <a:pt x="51" y="12"/>
                  </a:lnTo>
                  <a:cubicBezTo>
                    <a:pt x="58" y="13"/>
                    <a:pt x="62" y="24"/>
                    <a:pt x="62" y="33"/>
                  </a:cubicBezTo>
                  <a:lnTo>
                    <a:pt x="62" y="63"/>
                  </a:lnTo>
                  <a:cubicBezTo>
                    <a:pt x="62" y="74"/>
                    <a:pt x="57" y="82"/>
                    <a:pt x="49" y="8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0" name="Freeform 167"/>
            <p:cNvSpPr>
              <a:spLocks noEditPoints="1"/>
            </p:cNvSpPr>
            <p:nvPr/>
          </p:nvSpPr>
          <p:spPr bwMode="auto">
            <a:xfrm>
              <a:off x="5929313" y="3154363"/>
              <a:ext cx="28575" cy="38100"/>
            </a:xfrm>
            <a:custGeom>
              <a:avLst/>
              <a:gdLst>
                <a:gd name="T0" fmla="*/ 2147483647 w 59"/>
                <a:gd name="T1" fmla="*/ 2147483647 h 82"/>
                <a:gd name="T2" fmla="*/ 2147483647 w 59"/>
                <a:gd name="T3" fmla="*/ 2147483647 h 82"/>
                <a:gd name="T4" fmla="*/ 2147483647 w 59"/>
                <a:gd name="T5" fmla="*/ 2147483647 h 82"/>
                <a:gd name="T6" fmla="*/ 2147483647 w 59"/>
                <a:gd name="T7" fmla="*/ 2147483647 h 82"/>
                <a:gd name="T8" fmla="*/ 2147483647 w 59"/>
                <a:gd name="T9" fmla="*/ 2147483647 h 82"/>
                <a:gd name="T10" fmla="*/ 2147483647 w 59"/>
                <a:gd name="T11" fmla="*/ 2147483647 h 82"/>
                <a:gd name="T12" fmla="*/ 2147483647 w 59"/>
                <a:gd name="T13" fmla="*/ 2147483647 h 82"/>
                <a:gd name="T14" fmla="*/ 2147483647 w 59"/>
                <a:gd name="T15" fmla="*/ 2147483647 h 82"/>
                <a:gd name="T16" fmla="*/ 2147483647 w 59"/>
                <a:gd name="T17" fmla="*/ 2147483647 h 82"/>
                <a:gd name="T18" fmla="*/ 2147483647 w 59"/>
                <a:gd name="T19" fmla="*/ 2147483647 h 82"/>
                <a:gd name="T20" fmla="*/ 2147483647 w 59"/>
                <a:gd name="T21" fmla="*/ 2147483647 h 82"/>
                <a:gd name="T22" fmla="*/ 2147483647 w 59"/>
                <a:gd name="T23" fmla="*/ 2147483647 h 82"/>
                <a:gd name="T24" fmla="*/ 0 w 59"/>
                <a:gd name="T25" fmla="*/ 2147483647 h 82"/>
                <a:gd name="T26" fmla="*/ 0 w 59"/>
                <a:gd name="T27" fmla="*/ 2147483647 h 82"/>
                <a:gd name="T28" fmla="*/ 2147483647 w 59"/>
                <a:gd name="T29" fmla="*/ 0 h 82"/>
                <a:gd name="T30" fmla="*/ 2147483647 w 59"/>
                <a:gd name="T31" fmla="*/ 2147483647 h 82"/>
                <a:gd name="T32" fmla="*/ 2147483647 w 59"/>
                <a:gd name="T33" fmla="*/ 2147483647 h 82"/>
                <a:gd name="T34" fmla="*/ 2147483647 w 59"/>
                <a:gd name="T35" fmla="*/ 2147483647 h 82"/>
                <a:gd name="T36" fmla="*/ 2147483647 w 59"/>
                <a:gd name="T37" fmla="*/ 2147483647 h 82"/>
                <a:gd name="T38" fmla="*/ 2147483647 w 59"/>
                <a:gd name="T39" fmla="*/ 2147483647 h 82"/>
                <a:gd name="T40" fmla="*/ 2147483647 w 59"/>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9"/>
                <a:gd name="T64" fmla="*/ 0 h 82"/>
                <a:gd name="T65" fmla="*/ 59 w 59"/>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9" h="82">
                  <a:moveTo>
                    <a:pt x="14" y="14"/>
                  </a:moveTo>
                  <a:lnTo>
                    <a:pt x="14" y="14"/>
                  </a:lnTo>
                  <a:cubicBezTo>
                    <a:pt x="13" y="15"/>
                    <a:pt x="13" y="17"/>
                    <a:pt x="13" y="20"/>
                  </a:cubicBezTo>
                  <a:lnTo>
                    <a:pt x="13" y="62"/>
                  </a:lnTo>
                  <a:cubicBezTo>
                    <a:pt x="13" y="65"/>
                    <a:pt x="14" y="67"/>
                    <a:pt x="14" y="68"/>
                  </a:cubicBezTo>
                  <a:lnTo>
                    <a:pt x="44" y="68"/>
                  </a:lnTo>
                  <a:cubicBezTo>
                    <a:pt x="45" y="67"/>
                    <a:pt x="45" y="65"/>
                    <a:pt x="45" y="63"/>
                  </a:cubicBezTo>
                  <a:lnTo>
                    <a:pt x="45" y="28"/>
                  </a:lnTo>
                  <a:cubicBezTo>
                    <a:pt x="45" y="24"/>
                    <a:pt x="44" y="22"/>
                    <a:pt x="43" y="22"/>
                  </a:cubicBezTo>
                  <a:lnTo>
                    <a:pt x="14" y="14"/>
                  </a:lnTo>
                  <a:close/>
                  <a:moveTo>
                    <a:pt x="13" y="82"/>
                  </a:moveTo>
                  <a:lnTo>
                    <a:pt x="13" y="82"/>
                  </a:lnTo>
                  <a:cubicBezTo>
                    <a:pt x="5" y="82"/>
                    <a:pt x="0" y="73"/>
                    <a:pt x="0" y="62"/>
                  </a:cubicBezTo>
                  <a:lnTo>
                    <a:pt x="0" y="20"/>
                  </a:lnTo>
                  <a:cubicBezTo>
                    <a:pt x="0" y="9"/>
                    <a:pt x="5" y="0"/>
                    <a:pt x="12" y="0"/>
                  </a:cubicBezTo>
                  <a:lnTo>
                    <a:pt x="14" y="1"/>
                  </a:lnTo>
                  <a:lnTo>
                    <a:pt x="47" y="9"/>
                  </a:lnTo>
                  <a:cubicBezTo>
                    <a:pt x="54" y="10"/>
                    <a:pt x="59" y="18"/>
                    <a:pt x="59" y="28"/>
                  </a:cubicBezTo>
                  <a:lnTo>
                    <a:pt x="59" y="63"/>
                  </a:lnTo>
                  <a:cubicBezTo>
                    <a:pt x="59" y="73"/>
                    <a:pt x="53" y="81"/>
                    <a:pt x="46" y="81"/>
                  </a:cubicBezTo>
                  <a:lnTo>
                    <a:pt x="13" y="82"/>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1" name="Freeform 168"/>
            <p:cNvSpPr>
              <a:spLocks noEditPoints="1"/>
            </p:cNvSpPr>
            <p:nvPr/>
          </p:nvSpPr>
          <p:spPr bwMode="auto">
            <a:xfrm>
              <a:off x="5927725" y="3251201"/>
              <a:ext cx="28575" cy="38100"/>
            </a:xfrm>
            <a:custGeom>
              <a:avLst/>
              <a:gdLst>
                <a:gd name="T0" fmla="*/ 2147483647 w 61"/>
                <a:gd name="T1" fmla="*/ 2147483647 h 79"/>
                <a:gd name="T2" fmla="*/ 2147483647 w 61"/>
                <a:gd name="T3" fmla="*/ 2147483647 h 79"/>
                <a:gd name="T4" fmla="*/ 2147483647 w 61"/>
                <a:gd name="T5" fmla="*/ 2147483647 h 79"/>
                <a:gd name="T6" fmla="*/ 2147483647 w 61"/>
                <a:gd name="T7" fmla="*/ 2147483647 h 79"/>
                <a:gd name="T8" fmla="*/ 2147483647 w 61"/>
                <a:gd name="T9" fmla="*/ 2147483647 h 79"/>
                <a:gd name="T10" fmla="*/ 2147483647 w 61"/>
                <a:gd name="T11" fmla="*/ 2147483647 h 79"/>
                <a:gd name="T12" fmla="*/ 2147483647 w 61"/>
                <a:gd name="T13" fmla="*/ 2147483647 h 79"/>
                <a:gd name="T14" fmla="*/ 2147483647 w 61"/>
                <a:gd name="T15" fmla="*/ 2147483647 h 79"/>
                <a:gd name="T16" fmla="*/ 2147483647 w 61"/>
                <a:gd name="T17" fmla="*/ 2147483647 h 79"/>
                <a:gd name="T18" fmla="*/ 2147483647 w 61"/>
                <a:gd name="T19" fmla="*/ 2147483647 h 79"/>
                <a:gd name="T20" fmla="*/ 2147483647 w 61"/>
                <a:gd name="T21" fmla="*/ 2147483647 h 79"/>
                <a:gd name="T22" fmla="*/ 2147483647 w 61"/>
                <a:gd name="T23" fmla="*/ 2147483647 h 79"/>
                <a:gd name="T24" fmla="*/ 0 w 61"/>
                <a:gd name="T25" fmla="*/ 2147483647 h 79"/>
                <a:gd name="T26" fmla="*/ 0 w 61"/>
                <a:gd name="T27" fmla="*/ 2147483647 h 79"/>
                <a:gd name="T28" fmla="*/ 2147483647 w 61"/>
                <a:gd name="T29" fmla="*/ 0 h 79"/>
                <a:gd name="T30" fmla="*/ 2147483647 w 61"/>
                <a:gd name="T31" fmla="*/ 0 h 79"/>
                <a:gd name="T32" fmla="*/ 2147483647 w 61"/>
                <a:gd name="T33" fmla="*/ 2147483647 h 79"/>
                <a:gd name="T34" fmla="*/ 2147483647 w 61"/>
                <a:gd name="T35" fmla="*/ 2147483647 h 79"/>
                <a:gd name="T36" fmla="*/ 2147483647 w 61"/>
                <a:gd name="T37" fmla="*/ 2147483647 h 79"/>
                <a:gd name="T38" fmla="*/ 2147483647 w 61"/>
                <a:gd name="T39" fmla="*/ 2147483647 h 79"/>
                <a:gd name="T40" fmla="*/ 2147483647 w 61"/>
                <a:gd name="T41" fmla="*/ 2147483647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79"/>
                <a:gd name="T65" fmla="*/ 61 w 61"/>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79">
                  <a:moveTo>
                    <a:pt x="14" y="13"/>
                  </a:moveTo>
                  <a:lnTo>
                    <a:pt x="14" y="13"/>
                  </a:lnTo>
                  <a:cubicBezTo>
                    <a:pt x="14" y="14"/>
                    <a:pt x="13" y="16"/>
                    <a:pt x="13" y="19"/>
                  </a:cubicBezTo>
                  <a:lnTo>
                    <a:pt x="13" y="59"/>
                  </a:lnTo>
                  <a:cubicBezTo>
                    <a:pt x="13" y="62"/>
                    <a:pt x="14" y="64"/>
                    <a:pt x="14" y="66"/>
                  </a:cubicBezTo>
                  <a:lnTo>
                    <a:pt x="47" y="62"/>
                  </a:lnTo>
                  <a:cubicBezTo>
                    <a:pt x="47" y="61"/>
                    <a:pt x="48" y="59"/>
                    <a:pt x="48" y="57"/>
                  </a:cubicBezTo>
                  <a:lnTo>
                    <a:pt x="48" y="20"/>
                  </a:lnTo>
                  <a:cubicBezTo>
                    <a:pt x="48" y="17"/>
                    <a:pt x="47" y="15"/>
                    <a:pt x="47" y="14"/>
                  </a:cubicBezTo>
                  <a:lnTo>
                    <a:pt x="14" y="13"/>
                  </a:lnTo>
                  <a:close/>
                  <a:moveTo>
                    <a:pt x="12" y="79"/>
                  </a:moveTo>
                  <a:lnTo>
                    <a:pt x="12" y="79"/>
                  </a:lnTo>
                  <a:cubicBezTo>
                    <a:pt x="5" y="79"/>
                    <a:pt x="0" y="72"/>
                    <a:pt x="0" y="59"/>
                  </a:cubicBezTo>
                  <a:lnTo>
                    <a:pt x="0" y="19"/>
                  </a:lnTo>
                  <a:cubicBezTo>
                    <a:pt x="0" y="7"/>
                    <a:pt x="5" y="0"/>
                    <a:pt x="12" y="0"/>
                  </a:cubicBezTo>
                  <a:lnTo>
                    <a:pt x="13" y="0"/>
                  </a:lnTo>
                  <a:lnTo>
                    <a:pt x="49" y="1"/>
                  </a:lnTo>
                  <a:cubicBezTo>
                    <a:pt x="58" y="2"/>
                    <a:pt x="61" y="12"/>
                    <a:pt x="61" y="20"/>
                  </a:cubicBezTo>
                  <a:lnTo>
                    <a:pt x="61" y="57"/>
                  </a:lnTo>
                  <a:cubicBezTo>
                    <a:pt x="61" y="67"/>
                    <a:pt x="57" y="75"/>
                    <a:pt x="50" y="75"/>
                  </a:cubicBezTo>
                  <a:lnTo>
                    <a:pt x="12" y="79"/>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2" name="Freeform 169"/>
            <p:cNvSpPr>
              <a:spLocks noEditPoints="1"/>
            </p:cNvSpPr>
            <p:nvPr/>
          </p:nvSpPr>
          <p:spPr bwMode="auto">
            <a:xfrm>
              <a:off x="6057900" y="3214688"/>
              <a:ext cx="234950" cy="177800"/>
            </a:xfrm>
            <a:custGeom>
              <a:avLst/>
              <a:gdLst>
                <a:gd name="T0" fmla="*/ 2147483647 w 499"/>
                <a:gd name="T1" fmla="*/ 2147483647 h 379"/>
                <a:gd name="T2" fmla="*/ 2147483647 w 499"/>
                <a:gd name="T3" fmla="*/ 2147483647 h 379"/>
                <a:gd name="T4" fmla="*/ 2147483647 w 499"/>
                <a:gd name="T5" fmla="*/ 2147483647 h 379"/>
                <a:gd name="T6" fmla="*/ 2147483647 w 499"/>
                <a:gd name="T7" fmla="*/ 2147483647 h 379"/>
                <a:gd name="T8" fmla="*/ 2147483647 w 499"/>
                <a:gd name="T9" fmla="*/ 2147483647 h 379"/>
                <a:gd name="T10" fmla="*/ 2147483647 w 499"/>
                <a:gd name="T11" fmla="*/ 2147483647 h 379"/>
                <a:gd name="T12" fmla="*/ 2147483647 w 499"/>
                <a:gd name="T13" fmla="*/ 2147483647 h 379"/>
                <a:gd name="T14" fmla="*/ 2147483647 w 499"/>
                <a:gd name="T15" fmla="*/ 2147483647 h 379"/>
                <a:gd name="T16" fmla="*/ 2147483647 w 499"/>
                <a:gd name="T17" fmla="*/ 2147483647 h 379"/>
                <a:gd name="T18" fmla="*/ 0 w 499"/>
                <a:gd name="T19" fmla="*/ 2147483647 h 379"/>
                <a:gd name="T20" fmla="*/ 0 w 499"/>
                <a:gd name="T21" fmla="*/ 2147483647 h 379"/>
                <a:gd name="T22" fmla="*/ 2147483647 w 499"/>
                <a:gd name="T23" fmla="*/ 0 h 379"/>
                <a:gd name="T24" fmla="*/ 2147483647 w 499"/>
                <a:gd name="T25" fmla="*/ 0 h 379"/>
                <a:gd name="T26" fmla="*/ 2147483647 w 499"/>
                <a:gd name="T27" fmla="*/ 2147483647 h 379"/>
                <a:gd name="T28" fmla="*/ 2147483647 w 499"/>
                <a:gd name="T29" fmla="*/ 2147483647 h 379"/>
                <a:gd name="T30" fmla="*/ 2147483647 w 499"/>
                <a:gd name="T31" fmla="*/ 2147483647 h 37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9"/>
                <a:gd name="T49" fmla="*/ 0 h 379"/>
                <a:gd name="T50" fmla="*/ 499 w 499"/>
                <a:gd name="T51" fmla="*/ 379 h 37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9" h="379">
                  <a:moveTo>
                    <a:pt x="66" y="312"/>
                  </a:moveTo>
                  <a:lnTo>
                    <a:pt x="66" y="312"/>
                  </a:lnTo>
                  <a:lnTo>
                    <a:pt x="433" y="312"/>
                  </a:lnTo>
                  <a:lnTo>
                    <a:pt x="433" y="67"/>
                  </a:lnTo>
                  <a:lnTo>
                    <a:pt x="66" y="67"/>
                  </a:lnTo>
                  <a:lnTo>
                    <a:pt x="66" y="312"/>
                  </a:lnTo>
                  <a:close/>
                  <a:moveTo>
                    <a:pt x="439" y="379"/>
                  </a:moveTo>
                  <a:lnTo>
                    <a:pt x="439" y="379"/>
                  </a:lnTo>
                  <a:lnTo>
                    <a:pt x="60" y="379"/>
                  </a:lnTo>
                  <a:cubicBezTo>
                    <a:pt x="26" y="379"/>
                    <a:pt x="0" y="352"/>
                    <a:pt x="0" y="319"/>
                  </a:cubicBezTo>
                  <a:lnTo>
                    <a:pt x="0" y="60"/>
                  </a:lnTo>
                  <a:cubicBezTo>
                    <a:pt x="0" y="27"/>
                    <a:pt x="26" y="0"/>
                    <a:pt x="60" y="0"/>
                  </a:cubicBezTo>
                  <a:lnTo>
                    <a:pt x="439" y="0"/>
                  </a:lnTo>
                  <a:cubicBezTo>
                    <a:pt x="472" y="0"/>
                    <a:pt x="499" y="27"/>
                    <a:pt x="499" y="60"/>
                  </a:cubicBezTo>
                  <a:lnTo>
                    <a:pt x="499" y="319"/>
                  </a:lnTo>
                  <a:cubicBezTo>
                    <a:pt x="499" y="352"/>
                    <a:pt x="472" y="379"/>
                    <a:pt x="439" y="37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3" name="Freeform 170"/>
            <p:cNvSpPr>
              <a:spLocks/>
            </p:cNvSpPr>
            <p:nvPr/>
          </p:nvSpPr>
          <p:spPr bwMode="auto">
            <a:xfrm>
              <a:off x="6105525" y="3095626"/>
              <a:ext cx="139700" cy="134938"/>
            </a:xfrm>
            <a:custGeom>
              <a:avLst/>
              <a:gdLst>
                <a:gd name="T0" fmla="*/ 2147483647 w 295"/>
                <a:gd name="T1" fmla="*/ 2147483647 h 286"/>
                <a:gd name="T2" fmla="*/ 2147483647 w 295"/>
                <a:gd name="T3" fmla="*/ 2147483647 h 286"/>
                <a:gd name="T4" fmla="*/ 2147483647 w 295"/>
                <a:gd name="T5" fmla="*/ 2147483647 h 286"/>
                <a:gd name="T6" fmla="*/ 2147483647 w 295"/>
                <a:gd name="T7" fmla="*/ 2147483647 h 286"/>
                <a:gd name="T8" fmla="*/ 2147483647 w 295"/>
                <a:gd name="T9" fmla="*/ 2147483647 h 286"/>
                <a:gd name="T10" fmla="*/ 2147483647 w 295"/>
                <a:gd name="T11" fmla="*/ 2147483647 h 286"/>
                <a:gd name="T12" fmla="*/ 2147483647 w 295"/>
                <a:gd name="T13" fmla="*/ 2147483647 h 286"/>
                <a:gd name="T14" fmla="*/ 2147483647 w 295"/>
                <a:gd name="T15" fmla="*/ 2147483647 h 286"/>
                <a:gd name="T16" fmla="*/ 0 w 295"/>
                <a:gd name="T17" fmla="*/ 2147483647 h 286"/>
                <a:gd name="T18" fmla="*/ 0 w 295"/>
                <a:gd name="T19" fmla="*/ 2147483647 h 286"/>
                <a:gd name="T20" fmla="*/ 2147483647 w 295"/>
                <a:gd name="T21" fmla="*/ 0 h 286"/>
                <a:gd name="T22" fmla="*/ 2147483647 w 295"/>
                <a:gd name="T23" fmla="*/ 0 h 286"/>
                <a:gd name="T24" fmla="*/ 2147483647 w 295"/>
                <a:gd name="T25" fmla="*/ 2147483647 h 286"/>
                <a:gd name="T26" fmla="*/ 2147483647 w 295"/>
                <a:gd name="T27" fmla="*/ 2147483647 h 2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286"/>
                <a:gd name="T44" fmla="*/ 295 w 295"/>
                <a:gd name="T45" fmla="*/ 286 h 28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286">
                  <a:moveTo>
                    <a:pt x="295" y="286"/>
                  </a:moveTo>
                  <a:lnTo>
                    <a:pt x="295" y="286"/>
                  </a:lnTo>
                  <a:lnTo>
                    <a:pt x="228" y="286"/>
                  </a:lnTo>
                  <a:lnTo>
                    <a:pt x="228" y="129"/>
                  </a:lnTo>
                  <a:cubicBezTo>
                    <a:pt x="228" y="95"/>
                    <a:pt x="200" y="66"/>
                    <a:pt x="165" y="66"/>
                  </a:cubicBezTo>
                  <a:lnTo>
                    <a:pt x="129" y="66"/>
                  </a:lnTo>
                  <a:cubicBezTo>
                    <a:pt x="95" y="66"/>
                    <a:pt x="66" y="95"/>
                    <a:pt x="66" y="129"/>
                  </a:cubicBezTo>
                  <a:lnTo>
                    <a:pt x="66" y="286"/>
                  </a:lnTo>
                  <a:lnTo>
                    <a:pt x="0" y="286"/>
                  </a:lnTo>
                  <a:lnTo>
                    <a:pt x="0" y="129"/>
                  </a:lnTo>
                  <a:cubicBezTo>
                    <a:pt x="0" y="58"/>
                    <a:pt x="58" y="0"/>
                    <a:pt x="129" y="0"/>
                  </a:cubicBezTo>
                  <a:lnTo>
                    <a:pt x="165" y="0"/>
                  </a:lnTo>
                  <a:cubicBezTo>
                    <a:pt x="237" y="0"/>
                    <a:pt x="295" y="58"/>
                    <a:pt x="295" y="129"/>
                  </a:cubicBezTo>
                  <a:lnTo>
                    <a:pt x="295" y="286"/>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4" name="Freeform 171"/>
            <p:cNvSpPr>
              <a:spLocks/>
            </p:cNvSpPr>
            <p:nvPr/>
          </p:nvSpPr>
          <p:spPr bwMode="auto">
            <a:xfrm>
              <a:off x="6157913" y="3286126"/>
              <a:ext cx="34925" cy="50800"/>
            </a:xfrm>
            <a:custGeom>
              <a:avLst/>
              <a:gdLst>
                <a:gd name="T0" fmla="*/ 2147483647 w 75"/>
                <a:gd name="T1" fmla="*/ 2147483647 h 107"/>
                <a:gd name="T2" fmla="*/ 2147483647 w 75"/>
                <a:gd name="T3" fmla="*/ 2147483647 h 107"/>
                <a:gd name="T4" fmla="*/ 2147483647 w 75"/>
                <a:gd name="T5" fmla="*/ 0 h 107"/>
                <a:gd name="T6" fmla="*/ 0 w 75"/>
                <a:gd name="T7" fmla="*/ 2147483647 h 107"/>
                <a:gd name="T8" fmla="*/ 2147483647 w 75"/>
                <a:gd name="T9" fmla="*/ 2147483647 h 107"/>
                <a:gd name="T10" fmla="*/ 2147483647 w 75"/>
                <a:gd name="T11" fmla="*/ 2147483647 h 107"/>
                <a:gd name="T12" fmla="*/ 2147483647 w 75"/>
                <a:gd name="T13" fmla="*/ 2147483647 h 107"/>
                <a:gd name="T14" fmla="*/ 2147483647 w 75"/>
                <a:gd name="T15" fmla="*/ 2147483647 h 107"/>
                <a:gd name="T16" fmla="*/ 2147483647 w 75"/>
                <a:gd name="T17" fmla="*/ 2147483647 h 107"/>
                <a:gd name="T18" fmla="*/ 2147483647 w 75"/>
                <a:gd name="T19" fmla="*/ 2147483647 h 107"/>
                <a:gd name="T20" fmla="*/ 2147483647 w 75"/>
                <a:gd name="T21" fmla="*/ 2147483647 h 1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5"/>
                <a:gd name="T34" fmla="*/ 0 h 107"/>
                <a:gd name="T35" fmla="*/ 75 w 75"/>
                <a:gd name="T36" fmla="*/ 107 h 1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5" h="107">
                  <a:moveTo>
                    <a:pt x="75" y="37"/>
                  </a:moveTo>
                  <a:lnTo>
                    <a:pt x="75" y="37"/>
                  </a:lnTo>
                  <a:cubicBezTo>
                    <a:pt x="75" y="17"/>
                    <a:pt x="58" y="0"/>
                    <a:pt x="37" y="0"/>
                  </a:cubicBezTo>
                  <a:cubicBezTo>
                    <a:pt x="17" y="0"/>
                    <a:pt x="0" y="17"/>
                    <a:pt x="0" y="37"/>
                  </a:cubicBezTo>
                  <a:cubicBezTo>
                    <a:pt x="0" y="53"/>
                    <a:pt x="10" y="66"/>
                    <a:pt x="23" y="72"/>
                  </a:cubicBezTo>
                  <a:lnTo>
                    <a:pt x="23" y="98"/>
                  </a:lnTo>
                  <a:cubicBezTo>
                    <a:pt x="23" y="103"/>
                    <a:pt x="27" y="107"/>
                    <a:pt x="31" y="107"/>
                  </a:cubicBezTo>
                  <a:lnTo>
                    <a:pt x="43" y="107"/>
                  </a:lnTo>
                  <a:cubicBezTo>
                    <a:pt x="48" y="107"/>
                    <a:pt x="52" y="103"/>
                    <a:pt x="52" y="98"/>
                  </a:cubicBezTo>
                  <a:lnTo>
                    <a:pt x="52" y="72"/>
                  </a:lnTo>
                  <a:cubicBezTo>
                    <a:pt x="65" y="66"/>
                    <a:pt x="75" y="53"/>
                    <a:pt x="75" y="3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5" name="Freeform 172"/>
            <p:cNvSpPr>
              <a:spLocks/>
            </p:cNvSpPr>
            <p:nvPr/>
          </p:nvSpPr>
          <p:spPr bwMode="auto">
            <a:xfrm>
              <a:off x="6235700" y="3286126"/>
              <a:ext cx="41275" cy="6350"/>
            </a:xfrm>
            <a:custGeom>
              <a:avLst/>
              <a:gdLst>
                <a:gd name="T0" fmla="*/ 2147483647 w 89"/>
                <a:gd name="T1" fmla="*/ 2147483647 h 13"/>
                <a:gd name="T2" fmla="*/ 2147483647 w 89"/>
                <a:gd name="T3" fmla="*/ 2147483647 h 13"/>
                <a:gd name="T4" fmla="*/ 0 w 89"/>
                <a:gd name="T5" fmla="*/ 2147483647 h 13"/>
                <a:gd name="T6" fmla="*/ 0 w 89"/>
                <a:gd name="T7" fmla="*/ 0 h 13"/>
                <a:gd name="T8" fmla="*/ 2147483647 w 89"/>
                <a:gd name="T9" fmla="*/ 0 h 13"/>
                <a:gd name="T10" fmla="*/ 2147483647 w 89"/>
                <a:gd name="T11" fmla="*/ 2147483647 h 13"/>
                <a:gd name="T12" fmla="*/ 0 60000 65536"/>
                <a:gd name="T13" fmla="*/ 0 60000 65536"/>
                <a:gd name="T14" fmla="*/ 0 60000 65536"/>
                <a:gd name="T15" fmla="*/ 0 60000 65536"/>
                <a:gd name="T16" fmla="*/ 0 60000 65536"/>
                <a:gd name="T17" fmla="*/ 0 60000 65536"/>
                <a:gd name="T18" fmla="*/ 0 w 89"/>
                <a:gd name="T19" fmla="*/ 0 h 13"/>
                <a:gd name="T20" fmla="*/ 89 w 8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89" h="13">
                  <a:moveTo>
                    <a:pt x="89" y="13"/>
                  </a:moveTo>
                  <a:lnTo>
                    <a:pt x="89" y="13"/>
                  </a:lnTo>
                  <a:lnTo>
                    <a:pt x="0" y="13"/>
                  </a:lnTo>
                  <a:lnTo>
                    <a:pt x="0" y="0"/>
                  </a:lnTo>
                  <a:lnTo>
                    <a:pt x="89" y="0"/>
                  </a:lnTo>
                  <a:lnTo>
                    <a:pt x="89"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6" name="Freeform 173"/>
            <p:cNvSpPr>
              <a:spLocks/>
            </p:cNvSpPr>
            <p:nvPr/>
          </p:nvSpPr>
          <p:spPr bwMode="auto">
            <a:xfrm>
              <a:off x="6235700" y="3302001"/>
              <a:ext cx="41275" cy="7938"/>
            </a:xfrm>
            <a:custGeom>
              <a:avLst/>
              <a:gdLst>
                <a:gd name="T0" fmla="*/ 2147483647 w 89"/>
                <a:gd name="T1" fmla="*/ 2147483647 h 14"/>
                <a:gd name="T2" fmla="*/ 2147483647 w 89"/>
                <a:gd name="T3" fmla="*/ 2147483647 h 14"/>
                <a:gd name="T4" fmla="*/ 0 w 89"/>
                <a:gd name="T5" fmla="*/ 2147483647 h 14"/>
                <a:gd name="T6" fmla="*/ 0 w 89"/>
                <a:gd name="T7" fmla="*/ 0 h 14"/>
                <a:gd name="T8" fmla="*/ 2147483647 w 89"/>
                <a:gd name="T9" fmla="*/ 0 h 14"/>
                <a:gd name="T10" fmla="*/ 2147483647 w 89"/>
                <a:gd name="T11" fmla="*/ 2147483647 h 14"/>
                <a:gd name="T12" fmla="*/ 0 60000 65536"/>
                <a:gd name="T13" fmla="*/ 0 60000 65536"/>
                <a:gd name="T14" fmla="*/ 0 60000 65536"/>
                <a:gd name="T15" fmla="*/ 0 60000 65536"/>
                <a:gd name="T16" fmla="*/ 0 60000 65536"/>
                <a:gd name="T17" fmla="*/ 0 60000 65536"/>
                <a:gd name="T18" fmla="*/ 0 w 89"/>
                <a:gd name="T19" fmla="*/ 0 h 14"/>
                <a:gd name="T20" fmla="*/ 89 w 8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89" h="14">
                  <a:moveTo>
                    <a:pt x="89" y="14"/>
                  </a:moveTo>
                  <a:lnTo>
                    <a:pt x="89" y="14"/>
                  </a:lnTo>
                  <a:lnTo>
                    <a:pt x="0" y="14"/>
                  </a:lnTo>
                  <a:lnTo>
                    <a:pt x="0" y="0"/>
                  </a:lnTo>
                  <a:lnTo>
                    <a:pt x="89" y="0"/>
                  </a:lnTo>
                  <a:lnTo>
                    <a:pt x="89"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7" name="Freeform 174"/>
            <p:cNvSpPr>
              <a:spLocks/>
            </p:cNvSpPr>
            <p:nvPr/>
          </p:nvSpPr>
          <p:spPr bwMode="auto">
            <a:xfrm>
              <a:off x="6235700" y="3319463"/>
              <a:ext cx="41275" cy="6350"/>
            </a:xfrm>
            <a:custGeom>
              <a:avLst/>
              <a:gdLst>
                <a:gd name="T0" fmla="*/ 2147483647 w 89"/>
                <a:gd name="T1" fmla="*/ 2147483647 h 13"/>
                <a:gd name="T2" fmla="*/ 2147483647 w 89"/>
                <a:gd name="T3" fmla="*/ 2147483647 h 13"/>
                <a:gd name="T4" fmla="*/ 0 w 89"/>
                <a:gd name="T5" fmla="*/ 2147483647 h 13"/>
                <a:gd name="T6" fmla="*/ 0 w 89"/>
                <a:gd name="T7" fmla="*/ 0 h 13"/>
                <a:gd name="T8" fmla="*/ 2147483647 w 89"/>
                <a:gd name="T9" fmla="*/ 0 h 13"/>
                <a:gd name="T10" fmla="*/ 2147483647 w 89"/>
                <a:gd name="T11" fmla="*/ 2147483647 h 13"/>
                <a:gd name="T12" fmla="*/ 0 60000 65536"/>
                <a:gd name="T13" fmla="*/ 0 60000 65536"/>
                <a:gd name="T14" fmla="*/ 0 60000 65536"/>
                <a:gd name="T15" fmla="*/ 0 60000 65536"/>
                <a:gd name="T16" fmla="*/ 0 60000 65536"/>
                <a:gd name="T17" fmla="*/ 0 60000 65536"/>
                <a:gd name="T18" fmla="*/ 0 w 89"/>
                <a:gd name="T19" fmla="*/ 0 h 13"/>
                <a:gd name="T20" fmla="*/ 89 w 8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89" h="13">
                  <a:moveTo>
                    <a:pt x="89" y="13"/>
                  </a:moveTo>
                  <a:lnTo>
                    <a:pt x="89" y="13"/>
                  </a:lnTo>
                  <a:lnTo>
                    <a:pt x="0" y="13"/>
                  </a:lnTo>
                  <a:lnTo>
                    <a:pt x="0" y="0"/>
                  </a:lnTo>
                  <a:lnTo>
                    <a:pt x="89" y="0"/>
                  </a:lnTo>
                  <a:lnTo>
                    <a:pt x="89"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8" name="Freeform 175"/>
            <p:cNvSpPr>
              <a:spLocks/>
            </p:cNvSpPr>
            <p:nvPr/>
          </p:nvSpPr>
          <p:spPr bwMode="auto">
            <a:xfrm>
              <a:off x="6235700" y="3335338"/>
              <a:ext cx="41275" cy="6350"/>
            </a:xfrm>
            <a:custGeom>
              <a:avLst/>
              <a:gdLst>
                <a:gd name="T0" fmla="*/ 2147483647 w 89"/>
                <a:gd name="T1" fmla="*/ 2147483647 h 14"/>
                <a:gd name="T2" fmla="*/ 2147483647 w 89"/>
                <a:gd name="T3" fmla="*/ 2147483647 h 14"/>
                <a:gd name="T4" fmla="*/ 0 w 89"/>
                <a:gd name="T5" fmla="*/ 2147483647 h 14"/>
                <a:gd name="T6" fmla="*/ 0 w 89"/>
                <a:gd name="T7" fmla="*/ 0 h 14"/>
                <a:gd name="T8" fmla="*/ 2147483647 w 89"/>
                <a:gd name="T9" fmla="*/ 0 h 14"/>
                <a:gd name="T10" fmla="*/ 2147483647 w 89"/>
                <a:gd name="T11" fmla="*/ 2147483647 h 14"/>
                <a:gd name="T12" fmla="*/ 0 60000 65536"/>
                <a:gd name="T13" fmla="*/ 0 60000 65536"/>
                <a:gd name="T14" fmla="*/ 0 60000 65536"/>
                <a:gd name="T15" fmla="*/ 0 60000 65536"/>
                <a:gd name="T16" fmla="*/ 0 60000 65536"/>
                <a:gd name="T17" fmla="*/ 0 60000 65536"/>
                <a:gd name="T18" fmla="*/ 0 w 89"/>
                <a:gd name="T19" fmla="*/ 0 h 14"/>
                <a:gd name="T20" fmla="*/ 89 w 8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89" h="14">
                  <a:moveTo>
                    <a:pt x="89" y="14"/>
                  </a:moveTo>
                  <a:lnTo>
                    <a:pt x="89" y="14"/>
                  </a:lnTo>
                  <a:lnTo>
                    <a:pt x="0" y="14"/>
                  </a:lnTo>
                  <a:lnTo>
                    <a:pt x="0" y="0"/>
                  </a:lnTo>
                  <a:lnTo>
                    <a:pt x="89" y="0"/>
                  </a:lnTo>
                  <a:lnTo>
                    <a:pt x="89"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19" name="Freeform 176"/>
            <p:cNvSpPr>
              <a:spLocks/>
            </p:cNvSpPr>
            <p:nvPr/>
          </p:nvSpPr>
          <p:spPr bwMode="auto">
            <a:xfrm>
              <a:off x="6083300" y="3286126"/>
              <a:ext cx="31750" cy="6350"/>
            </a:xfrm>
            <a:custGeom>
              <a:avLst/>
              <a:gdLst>
                <a:gd name="T0" fmla="*/ 2147483647 w 67"/>
                <a:gd name="T1" fmla="*/ 2147483647 h 13"/>
                <a:gd name="T2" fmla="*/ 2147483647 w 67"/>
                <a:gd name="T3" fmla="*/ 2147483647 h 13"/>
                <a:gd name="T4" fmla="*/ 0 w 67"/>
                <a:gd name="T5" fmla="*/ 2147483647 h 13"/>
                <a:gd name="T6" fmla="*/ 0 w 67"/>
                <a:gd name="T7" fmla="*/ 0 h 13"/>
                <a:gd name="T8" fmla="*/ 2147483647 w 67"/>
                <a:gd name="T9" fmla="*/ 0 h 13"/>
                <a:gd name="T10" fmla="*/ 2147483647 w 67"/>
                <a:gd name="T11" fmla="*/ 2147483647 h 13"/>
                <a:gd name="T12" fmla="*/ 0 60000 65536"/>
                <a:gd name="T13" fmla="*/ 0 60000 65536"/>
                <a:gd name="T14" fmla="*/ 0 60000 65536"/>
                <a:gd name="T15" fmla="*/ 0 60000 65536"/>
                <a:gd name="T16" fmla="*/ 0 60000 65536"/>
                <a:gd name="T17" fmla="*/ 0 60000 65536"/>
                <a:gd name="T18" fmla="*/ 0 w 67"/>
                <a:gd name="T19" fmla="*/ 0 h 13"/>
                <a:gd name="T20" fmla="*/ 67 w 67"/>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67" h="13">
                  <a:moveTo>
                    <a:pt x="67" y="13"/>
                  </a:moveTo>
                  <a:lnTo>
                    <a:pt x="67" y="13"/>
                  </a:lnTo>
                  <a:lnTo>
                    <a:pt x="0" y="13"/>
                  </a:lnTo>
                  <a:lnTo>
                    <a:pt x="0" y="0"/>
                  </a:lnTo>
                  <a:lnTo>
                    <a:pt x="67" y="0"/>
                  </a:lnTo>
                  <a:lnTo>
                    <a:pt x="67"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0" name="Freeform 177"/>
            <p:cNvSpPr>
              <a:spLocks/>
            </p:cNvSpPr>
            <p:nvPr/>
          </p:nvSpPr>
          <p:spPr bwMode="auto">
            <a:xfrm>
              <a:off x="6083300" y="3302001"/>
              <a:ext cx="31750" cy="7938"/>
            </a:xfrm>
            <a:custGeom>
              <a:avLst/>
              <a:gdLst>
                <a:gd name="T0" fmla="*/ 2147483647 w 67"/>
                <a:gd name="T1" fmla="*/ 2147483647 h 14"/>
                <a:gd name="T2" fmla="*/ 2147483647 w 67"/>
                <a:gd name="T3" fmla="*/ 2147483647 h 14"/>
                <a:gd name="T4" fmla="*/ 0 w 67"/>
                <a:gd name="T5" fmla="*/ 2147483647 h 14"/>
                <a:gd name="T6" fmla="*/ 0 w 67"/>
                <a:gd name="T7" fmla="*/ 0 h 14"/>
                <a:gd name="T8" fmla="*/ 2147483647 w 67"/>
                <a:gd name="T9" fmla="*/ 0 h 14"/>
                <a:gd name="T10" fmla="*/ 2147483647 w 67"/>
                <a:gd name="T11" fmla="*/ 2147483647 h 14"/>
                <a:gd name="T12" fmla="*/ 0 60000 65536"/>
                <a:gd name="T13" fmla="*/ 0 60000 65536"/>
                <a:gd name="T14" fmla="*/ 0 60000 65536"/>
                <a:gd name="T15" fmla="*/ 0 60000 65536"/>
                <a:gd name="T16" fmla="*/ 0 60000 65536"/>
                <a:gd name="T17" fmla="*/ 0 60000 65536"/>
                <a:gd name="T18" fmla="*/ 0 w 67"/>
                <a:gd name="T19" fmla="*/ 0 h 14"/>
                <a:gd name="T20" fmla="*/ 67 w 6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7" h="14">
                  <a:moveTo>
                    <a:pt x="67" y="14"/>
                  </a:moveTo>
                  <a:lnTo>
                    <a:pt x="67" y="14"/>
                  </a:lnTo>
                  <a:lnTo>
                    <a:pt x="0" y="14"/>
                  </a:lnTo>
                  <a:lnTo>
                    <a:pt x="0" y="0"/>
                  </a:lnTo>
                  <a:lnTo>
                    <a:pt x="67" y="0"/>
                  </a:lnTo>
                  <a:lnTo>
                    <a:pt x="67"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1" name="Freeform 178"/>
            <p:cNvSpPr>
              <a:spLocks/>
            </p:cNvSpPr>
            <p:nvPr/>
          </p:nvSpPr>
          <p:spPr bwMode="auto">
            <a:xfrm>
              <a:off x="6083300" y="3319463"/>
              <a:ext cx="31750" cy="6350"/>
            </a:xfrm>
            <a:custGeom>
              <a:avLst/>
              <a:gdLst>
                <a:gd name="T0" fmla="*/ 2147483647 w 67"/>
                <a:gd name="T1" fmla="*/ 2147483647 h 13"/>
                <a:gd name="T2" fmla="*/ 2147483647 w 67"/>
                <a:gd name="T3" fmla="*/ 2147483647 h 13"/>
                <a:gd name="T4" fmla="*/ 0 w 67"/>
                <a:gd name="T5" fmla="*/ 2147483647 h 13"/>
                <a:gd name="T6" fmla="*/ 0 w 67"/>
                <a:gd name="T7" fmla="*/ 0 h 13"/>
                <a:gd name="T8" fmla="*/ 2147483647 w 67"/>
                <a:gd name="T9" fmla="*/ 0 h 13"/>
                <a:gd name="T10" fmla="*/ 2147483647 w 67"/>
                <a:gd name="T11" fmla="*/ 2147483647 h 13"/>
                <a:gd name="T12" fmla="*/ 0 60000 65536"/>
                <a:gd name="T13" fmla="*/ 0 60000 65536"/>
                <a:gd name="T14" fmla="*/ 0 60000 65536"/>
                <a:gd name="T15" fmla="*/ 0 60000 65536"/>
                <a:gd name="T16" fmla="*/ 0 60000 65536"/>
                <a:gd name="T17" fmla="*/ 0 60000 65536"/>
                <a:gd name="T18" fmla="*/ 0 w 67"/>
                <a:gd name="T19" fmla="*/ 0 h 13"/>
                <a:gd name="T20" fmla="*/ 67 w 67"/>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67" h="13">
                  <a:moveTo>
                    <a:pt x="67" y="13"/>
                  </a:moveTo>
                  <a:lnTo>
                    <a:pt x="67" y="13"/>
                  </a:lnTo>
                  <a:lnTo>
                    <a:pt x="0" y="13"/>
                  </a:lnTo>
                  <a:lnTo>
                    <a:pt x="0" y="0"/>
                  </a:lnTo>
                  <a:lnTo>
                    <a:pt x="67" y="0"/>
                  </a:lnTo>
                  <a:lnTo>
                    <a:pt x="67" y="13"/>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22" name="Freeform 179"/>
            <p:cNvSpPr>
              <a:spLocks/>
            </p:cNvSpPr>
            <p:nvPr/>
          </p:nvSpPr>
          <p:spPr bwMode="auto">
            <a:xfrm>
              <a:off x="6083300" y="3335338"/>
              <a:ext cx="31750" cy="6350"/>
            </a:xfrm>
            <a:custGeom>
              <a:avLst/>
              <a:gdLst>
                <a:gd name="T0" fmla="*/ 2147483647 w 67"/>
                <a:gd name="T1" fmla="*/ 2147483647 h 14"/>
                <a:gd name="T2" fmla="*/ 2147483647 w 67"/>
                <a:gd name="T3" fmla="*/ 2147483647 h 14"/>
                <a:gd name="T4" fmla="*/ 0 w 67"/>
                <a:gd name="T5" fmla="*/ 2147483647 h 14"/>
                <a:gd name="T6" fmla="*/ 0 w 67"/>
                <a:gd name="T7" fmla="*/ 0 h 14"/>
                <a:gd name="T8" fmla="*/ 2147483647 w 67"/>
                <a:gd name="T9" fmla="*/ 0 h 14"/>
                <a:gd name="T10" fmla="*/ 2147483647 w 67"/>
                <a:gd name="T11" fmla="*/ 2147483647 h 14"/>
                <a:gd name="T12" fmla="*/ 0 60000 65536"/>
                <a:gd name="T13" fmla="*/ 0 60000 65536"/>
                <a:gd name="T14" fmla="*/ 0 60000 65536"/>
                <a:gd name="T15" fmla="*/ 0 60000 65536"/>
                <a:gd name="T16" fmla="*/ 0 60000 65536"/>
                <a:gd name="T17" fmla="*/ 0 60000 65536"/>
                <a:gd name="T18" fmla="*/ 0 w 67"/>
                <a:gd name="T19" fmla="*/ 0 h 14"/>
                <a:gd name="T20" fmla="*/ 67 w 6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67" h="14">
                  <a:moveTo>
                    <a:pt x="67" y="14"/>
                  </a:moveTo>
                  <a:lnTo>
                    <a:pt x="67" y="14"/>
                  </a:lnTo>
                  <a:lnTo>
                    <a:pt x="0" y="14"/>
                  </a:lnTo>
                  <a:lnTo>
                    <a:pt x="0" y="0"/>
                  </a:lnTo>
                  <a:lnTo>
                    <a:pt x="67" y="0"/>
                  </a:lnTo>
                  <a:lnTo>
                    <a:pt x="67" y="14"/>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sp>
        <p:nvSpPr>
          <p:cNvPr id="264" name="矩形 263"/>
          <p:cNvSpPr/>
          <p:nvPr/>
        </p:nvSpPr>
        <p:spPr>
          <a:xfrm>
            <a:off x="7167302" y="4685855"/>
            <a:ext cx="1021755" cy="276999"/>
          </a:xfrm>
          <a:prstGeom prst="rect">
            <a:avLst/>
          </a:prstGeom>
        </p:spPr>
        <p:txBody>
          <a:bodyPr wrap="none">
            <a:spAutoFit/>
          </a:bodyPr>
          <a:lstStyle/>
          <a:p>
            <a:pPr algn="ctr" defTabSz="914377" eaLnBrk="0" fontAlgn="base">
              <a:spcBef>
                <a:spcPct val="0"/>
              </a:spcBef>
              <a:spcAft>
                <a:spcPct val="0"/>
              </a:spcAft>
              <a:defRPr/>
            </a:pPr>
            <a:r>
              <a:rPr lang="en-US" altLang="zh-CN" sz="12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security</a:t>
            </a:r>
            <a:endParaRPr lang="en-US" altLang="zh-CN" sz="12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65" name="圆角矩形 264"/>
          <p:cNvSpPr/>
          <p:nvPr/>
        </p:nvSpPr>
        <p:spPr>
          <a:xfrm>
            <a:off x="5227316" y="5481913"/>
            <a:ext cx="2446835" cy="458583"/>
          </a:xfrm>
          <a:prstGeom prst="roundRect">
            <a:avLst>
              <a:gd name="adj" fmla="val 8648"/>
            </a:avLst>
          </a:prstGeom>
          <a:noFill/>
          <a:ln w="6350" cap="flat" cmpd="sng" algn="ctr">
            <a:solidFill>
              <a:schemeClr val="tx1"/>
            </a:solidFill>
            <a:prstDash val="solid"/>
          </a:ln>
          <a:effectLst/>
        </p:spPr>
        <p:txBody>
          <a:bodyPr rtlCol="0" anchor="ctr"/>
          <a:lstStyle/>
          <a:p>
            <a:pPr algn="ctr" defTabSz="1219414"/>
            <a:r>
              <a:rPr lang="en-US" altLang="zh-CN" sz="12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HDFS</a:t>
            </a:r>
          </a:p>
          <a:p>
            <a:pPr defTabSz="1219414"/>
            <a:r>
              <a:rPr lang="en-US" altLang="zh-CN"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  TXT | ORC | Parquet | Carbon          </a:t>
            </a:r>
            <a:endParaRPr lang="en-US" altLang="zh-CN" sz="12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66" name="圆角矩形 265"/>
          <p:cNvSpPr/>
          <p:nvPr/>
        </p:nvSpPr>
        <p:spPr>
          <a:xfrm>
            <a:off x="8098232" y="5478973"/>
            <a:ext cx="1952741" cy="439831"/>
          </a:xfrm>
          <a:prstGeom prst="roundRect">
            <a:avLst>
              <a:gd name="adj" fmla="val 8648"/>
            </a:avLst>
          </a:prstGeom>
          <a:noFill/>
          <a:ln w="6350" cap="flat" cmpd="sng" algn="ctr">
            <a:solidFill>
              <a:schemeClr val="tx1"/>
            </a:solidFill>
            <a:prstDash val="solid"/>
            <a:miter lim="800000"/>
          </a:ln>
          <a:effectLst/>
        </p:spPr>
        <p:txBody>
          <a:bodyPr wrap="none" rtlCol="0" anchor="ctr"/>
          <a:lstStyle/>
          <a:p>
            <a:pPr algn="ctr" defTabSz="609585">
              <a:defRPr/>
            </a:pPr>
            <a:r>
              <a:rPr lang="en-US" altLang="zh-CN" sz="12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Distributed storage</a:t>
            </a:r>
            <a:endParaRPr lang="en-US" altLang="zh-CN" sz="12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a:p>
            <a:pPr algn="ctr" defTabSz="609585">
              <a:defRPr/>
            </a:pPr>
            <a:r>
              <a:rPr lang="en-US" altLang="zh-CN"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FS-HDFS </a:t>
            </a:r>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 Object| File</a:t>
            </a:r>
            <a:endParaRPr lang="en-US" altLang="zh-CN"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nvGrpSpPr>
          <p:cNvPr id="267" name="组合 366"/>
          <p:cNvGrpSpPr>
            <a:grpSpLocks/>
          </p:cNvGrpSpPr>
          <p:nvPr/>
        </p:nvGrpSpPr>
        <p:grpSpPr bwMode="auto">
          <a:xfrm>
            <a:off x="4666699" y="5511482"/>
            <a:ext cx="325068" cy="429015"/>
            <a:chOff x="8951913" y="4081463"/>
            <a:chExt cx="482600" cy="611187"/>
          </a:xfrm>
        </p:grpSpPr>
        <p:sp>
          <p:nvSpPr>
            <p:cNvPr id="270" name="Freeform 339"/>
            <p:cNvSpPr>
              <a:spLocks noEditPoints="1"/>
            </p:cNvSpPr>
            <p:nvPr/>
          </p:nvSpPr>
          <p:spPr bwMode="auto">
            <a:xfrm>
              <a:off x="8951913" y="4081463"/>
              <a:ext cx="482600" cy="250825"/>
            </a:xfrm>
            <a:custGeom>
              <a:avLst/>
              <a:gdLst>
                <a:gd name="T0" fmla="*/ 2147483647 w 1023"/>
                <a:gd name="T1" fmla="*/ 2147483647 h 534"/>
                <a:gd name="T2" fmla="*/ 2147483647 w 1023"/>
                <a:gd name="T3" fmla="*/ 2147483647 h 534"/>
                <a:gd name="T4" fmla="*/ 2147483647 w 1023"/>
                <a:gd name="T5" fmla="*/ 2147483647 h 534"/>
                <a:gd name="T6" fmla="*/ 2147483647 w 1023"/>
                <a:gd name="T7" fmla="*/ 2147483647 h 534"/>
                <a:gd name="T8" fmla="*/ 2147483647 w 1023"/>
                <a:gd name="T9" fmla="*/ 2147483647 h 534"/>
                <a:gd name="T10" fmla="*/ 2147483647 w 1023"/>
                <a:gd name="T11" fmla="*/ 2147483647 h 534"/>
                <a:gd name="T12" fmla="*/ 2147483647 w 1023"/>
                <a:gd name="T13" fmla="*/ 2147483647 h 534"/>
                <a:gd name="T14" fmla="*/ 2147483647 w 1023"/>
                <a:gd name="T15" fmla="*/ 2147483647 h 534"/>
                <a:gd name="T16" fmla="*/ 0 w 1023"/>
                <a:gd name="T17" fmla="*/ 2147483647 h 534"/>
                <a:gd name="T18" fmla="*/ 2147483647 w 1023"/>
                <a:gd name="T19" fmla="*/ 0 h 534"/>
                <a:gd name="T20" fmla="*/ 2147483647 w 1023"/>
                <a:gd name="T21" fmla="*/ 2147483647 h 534"/>
                <a:gd name="T22" fmla="*/ 2147483647 w 1023"/>
                <a:gd name="T23" fmla="*/ 2147483647 h 5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3"/>
                <a:gd name="T37" fmla="*/ 0 h 534"/>
                <a:gd name="T38" fmla="*/ 1023 w 1023"/>
                <a:gd name="T39" fmla="*/ 534 h 5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3" h="534">
                  <a:moveTo>
                    <a:pt x="511" y="54"/>
                  </a:moveTo>
                  <a:lnTo>
                    <a:pt x="511" y="54"/>
                  </a:lnTo>
                  <a:cubicBezTo>
                    <a:pt x="263" y="54"/>
                    <a:pt x="53" y="151"/>
                    <a:pt x="53" y="267"/>
                  </a:cubicBezTo>
                  <a:cubicBezTo>
                    <a:pt x="53" y="383"/>
                    <a:pt x="263" y="480"/>
                    <a:pt x="511" y="480"/>
                  </a:cubicBezTo>
                  <a:cubicBezTo>
                    <a:pt x="759" y="480"/>
                    <a:pt x="969" y="383"/>
                    <a:pt x="969" y="267"/>
                  </a:cubicBezTo>
                  <a:cubicBezTo>
                    <a:pt x="969" y="151"/>
                    <a:pt x="759" y="54"/>
                    <a:pt x="511" y="54"/>
                  </a:cubicBezTo>
                  <a:close/>
                  <a:moveTo>
                    <a:pt x="511" y="534"/>
                  </a:moveTo>
                  <a:lnTo>
                    <a:pt x="511" y="534"/>
                  </a:lnTo>
                  <a:cubicBezTo>
                    <a:pt x="224" y="534"/>
                    <a:pt x="0" y="417"/>
                    <a:pt x="0" y="267"/>
                  </a:cubicBezTo>
                  <a:cubicBezTo>
                    <a:pt x="0" y="118"/>
                    <a:pt x="224" y="0"/>
                    <a:pt x="511" y="0"/>
                  </a:cubicBezTo>
                  <a:cubicBezTo>
                    <a:pt x="798" y="0"/>
                    <a:pt x="1023" y="118"/>
                    <a:pt x="1023" y="267"/>
                  </a:cubicBezTo>
                  <a:cubicBezTo>
                    <a:pt x="1023" y="417"/>
                    <a:pt x="798" y="534"/>
                    <a:pt x="511" y="53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1" name="Freeform 340"/>
            <p:cNvSpPr>
              <a:spLocks noEditPoints="1"/>
            </p:cNvSpPr>
            <p:nvPr/>
          </p:nvSpPr>
          <p:spPr bwMode="auto">
            <a:xfrm>
              <a:off x="8951913" y="4200525"/>
              <a:ext cx="482600" cy="361950"/>
            </a:xfrm>
            <a:custGeom>
              <a:avLst/>
              <a:gdLst>
                <a:gd name="T0" fmla="*/ 2147483647 w 1023"/>
                <a:gd name="T1" fmla="*/ 2147483647 h 769"/>
                <a:gd name="T2" fmla="*/ 2147483647 w 1023"/>
                <a:gd name="T3" fmla="*/ 2147483647 h 769"/>
                <a:gd name="T4" fmla="*/ 2147483647 w 1023"/>
                <a:gd name="T5" fmla="*/ 2147483647 h 769"/>
                <a:gd name="T6" fmla="*/ 2147483647 w 1023"/>
                <a:gd name="T7" fmla="*/ 2147483647 h 769"/>
                <a:gd name="T8" fmla="*/ 2147483647 w 1023"/>
                <a:gd name="T9" fmla="*/ 2147483647 h 769"/>
                <a:gd name="T10" fmla="*/ 2147483647 w 1023"/>
                <a:gd name="T11" fmla="*/ 2147483647 h 769"/>
                <a:gd name="T12" fmla="*/ 2147483647 w 1023"/>
                <a:gd name="T13" fmla="*/ 2147483647 h 769"/>
                <a:gd name="T14" fmla="*/ 2147483647 w 1023"/>
                <a:gd name="T15" fmla="*/ 2147483647 h 769"/>
                <a:gd name="T16" fmla="*/ 2147483647 w 1023"/>
                <a:gd name="T17" fmla="*/ 2147483647 h 769"/>
                <a:gd name="T18" fmla="*/ 2147483647 w 1023"/>
                <a:gd name="T19" fmla="*/ 2147483647 h 769"/>
                <a:gd name="T20" fmla="*/ 2147483647 w 1023"/>
                <a:gd name="T21" fmla="*/ 2147483647 h 769"/>
                <a:gd name="T22" fmla="*/ 2147483647 w 1023"/>
                <a:gd name="T23" fmla="*/ 2147483647 h 769"/>
                <a:gd name="T24" fmla="*/ 2147483647 w 1023"/>
                <a:gd name="T25" fmla="*/ 2147483647 h 769"/>
                <a:gd name="T26" fmla="*/ 0 w 1023"/>
                <a:gd name="T27" fmla="*/ 2147483647 h 769"/>
                <a:gd name="T28" fmla="*/ 0 w 1023"/>
                <a:gd name="T29" fmla="*/ 2147483647 h 769"/>
                <a:gd name="T30" fmla="*/ 2147483647 w 1023"/>
                <a:gd name="T31" fmla="*/ 0 h 769"/>
                <a:gd name="T32" fmla="*/ 2147483647 w 1023"/>
                <a:gd name="T33" fmla="*/ 2147483647 h 769"/>
                <a:gd name="T34" fmla="*/ 2147483647 w 1023"/>
                <a:gd name="T35" fmla="*/ 2147483647 h 769"/>
                <a:gd name="T36" fmla="*/ 2147483647 w 1023"/>
                <a:gd name="T37" fmla="*/ 2147483647 h 769"/>
                <a:gd name="T38" fmla="*/ 2147483647 w 1023"/>
                <a:gd name="T39" fmla="*/ 2147483647 h 769"/>
                <a:gd name="T40" fmla="*/ 2147483647 w 1023"/>
                <a:gd name="T41" fmla="*/ 2147483647 h 769"/>
                <a:gd name="T42" fmla="*/ 2147483647 w 1023"/>
                <a:gd name="T43" fmla="*/ 2147483647 h 769"/>
                <a:gd name="T44" fmla="*/ 2147483647 w 1023"/>
                <a:gd name="T45" fmla="*/ 2147483647 h 769"/>
                <a:gd name="T46" fmla="*/ 2147483647 w 1023"/>
                <a:gd name="T47" fmla="*/ 2147483647 h 7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23"/>
                <a:gd name="T73" fmla="*/ 0 h 769"/>
                <a:gd name="T74" fmla="*/ 1023 w 1023"/>
                <a:gd name="T75" fmla="*/ 769 h 7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23" h="769">
                  <a:moveTo>
                    <a:pt x="53" y="503"/>
                  </a:moveTo>
                  <a:lnTo>
                    <a:pt x="53" y="503"/>
                  </a:lnTo>
                  <a:cubicBezTo>
                    <a:pt x="53" y="618"/>
                    <a:pt x="263" y="716"/>
                    <a:pt x="511" y="716"/>
                  </a:cubicBezTo>
                  <a:cubicBezTo>
                    <a:pt x="759" y="716"/>
                    <a:pt x="969" y="618"/>
                    <a:pt x="969" y="503"/>
                  </a:cubicBezTo>
                  <a:lnTo>
                    <a:pt x="969" y="385"/>
                  </a:lnTo>
                  <a:cubicBezTo>
                    <a:pt x="886" y="473"/>
                    <a:pt x="714" y="531"/>
                    <a:pt x="511" y="531"/>
                  </a:cubicBezTo>
                  <a:cubicBezTo>
                    <a:pt x="308" y="531"/>
                    <a:pt x="136" y="473"/>
                    <a:pt x="53" y="385"/>
                  </a:cubicBezTo>
                  <a:lnTo>
                    <a:pt x="53" y="503"/>
                  </a:lnTo>
                  <a:close/>
                  <a:moveTo>
                    <a:pt x="511" y="769"/>
                  </a:moveTo>
                  <a:lnTo>
                    <a:pt x="511" y="769"/>
                  </a:lnTo>
                  <a:cubicBezTo>
                    <a:pt x="308" y="769"/>
                    <a:pt x="136" y="711"/>
                    <a:pt x="53" y="623"/>
                  </a:cubicBezTo>
                  <a:lnTo>
                    <a:pt x="53" y="743"/>
                  </a:lnTo>
                  <a:cubicBezTo>
                    <a:pt x="53" y="758"/>
                    <a:pt x="41" y="769"/>
                    <a:pt x="26" y="769"/>
                  </a:cubicBezTo>
                  <a:cubicBezTo>
                    <a:pt x="12" y="769"/>
                    <a:pt x="0" y="758"/>
                    <a:pt x="0" y="743"/>
                  </a:cubicBezTo>
                  <a:lnTo>
                    <a:pt x="0" y="27"/>
                  </a:lnTo>
                  <a:cubicBezTo>
                    <a:pt x="0" y="12"/>
                    <a:pt x="12" y="0"/>
                    <a:pt x="26" y="0"/>
                  </a:cubicBezTo>
                  <a:cubicBezTo>
                    <a:pt x="41" y="0"/>
                    <a:pt x="53" y="12"/>
                    <a:pt x="53" y="27"/>
                  </a:cubicBezTo>
                  <a:lnTo>
                    <a:pt x="53" y="265"/>
                  </a:lnTo>
                  <a:cubicBezTo>
                    <a:pt x="53" y="380"/>
                    <a:pt x="263" y="478"/>
                    <a:pt x="511" y="478"/>
                  </a:cubicBezTo>
                  <a:cubicBezTo>
                    <a:pt x="759" y="478"/>
                    <a:pt x="969" y="380"/>
                    <a:pt x="969" y="265"/>
                  </a:cubicBezTo>
                  <a:lnTo>
                    <a:pt x="969" y="27"/>
                  </a:lnTo>
                  <a:lnTo>
                    <a:pt x="1023" y="27"/>
                  </a:lnTo>
                  <a:lnTo>
                    <a:pt x="1023" y="503"/>
                  </a:lnTo>
                  <a:cubicBezTo>
                    <a:pt x="1023" y="652"/>
                    <a:pt x="798" y="769"/>
                    <a:pt x="511" y="76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2" name="Freeform 341"/>
            <p:cNvSpPr>
              <a:spLocks/>
            </p:cNvSpPr>
            <p:nvPr/>
          </p:nvSpPr>
          <p:spPr bwMode="auto">
            <a:xfrm>
              <a:off x="9361488" y="4467225"/>
              <a:ext cx="73025" cy="161925"/>
            </a:xfrm>
            <a:custGeom>
              <a:avLst/>
              <a:gdLst>
                <a:gd name="T0" fmla="*/ 2147483647 w 154"/>
                <a:gd name="T1" fmla="*/ 2147483647 h 347"/>
                <a:gd name="T2" fmla="*/ 2147483647 w 154"/>
                <a:gd name="T3" fmla="*/ 2147483647 h 347"/>
                <a:gd name="T4" fmla="*/ 2147483647 w 154"/>
                <a:gd name="T5" fmla="*/ 2147483647 h 347"/>
                <a:gd name="T6" fmla="*/ 2147483647 w 154"/>
                <a:gd name="T7" fmla="*/ 2147483647 h 347"/>
                <a:gd name="T8" fmla="*/ 2147483647 w 154"/>
                <a:gd name="T9" fmla="*/ 2147483647 h 347"/>
                <a:gd name="T10" fmla="*/ 2147483647 w 154"/>
                <a:gd name="T11" fmla="*/ 0 h 347"/>
                <a:gd name="T12" fmla="*/ 2147483647 w 154"/>
                <a:gd name="T13" fmla="*/ 0 h 347"/>
                <a:gd name="T14" fmla="*/ 2147483647 w 154"/>
                <a:gd name="T15" fmla="*/ 2147483647 h 347"/>
                <a:gd name="T16" fmla="*/ 2147483647 w 154"/>
                <a:gd name="T17" fmla="*/ 2147483647 h 347"/>
                <a:gd name="T18" fmla="*/ 2147483647 w 154"/>
                <a:gd name="T19" fmla="*/ 2147483647 h 3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347"/>
                <a:gd name="T32" fmla="*/ 154 w 154"/>
                <a:gd name="T33" fmla="*/ 347 h 3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347">
                  <a:moveTo>
                    <a:pt x="31" y="347"/>
                  </a:moveTo>
                  <a:lnTo>
                    <a:pt x="31" y="347"/>
                  </a:lnTo>
                  <a:cubicBezTo>
                    <a:pt x="22" y="347"/>
                    <a:pt x="14" y="343"/>
                    <a:pt x="9" y="335"/>
                  </a:cubicBezTo>
                  <a:cubicBezTo>
                    <a:pt x="0" y="323"/>
                    <a:pt x="4" y="306"/>
                    <a:pt x="16" y="298"/>
                  </a:cubicBezTo>
                  <a:cubicBezTo>
                    <a:pt x="54" y="273"/>
                    <a:pt x="100" y="231"/>
                    <a:pt x="100" y="177"/>
                  </a:cubicBezTo>
                  <a:lnTo>
                    <a:pt x="100" y="0"/>
                  </a:lnTo>
                  <a:lnTo>
                    <a:pt x="154" y="0"/>
                  </a:lnTo>
                  <a:lnTo>
                    <a:pt x="154" y="179"/>
                  </a:lnTo>
                  <a:cubicBezTo>
                    <a:pt x="153" y="240"/>
                    <a:pt x="115" y="296"/>
                    <a:pt x="45" y="343"/>
                  </a:cubicBezTo>
                  <a:cubicBezTo>
                    <a:pt x="41" y="346"/>
                    <a:pt x="36" y="347"/>
                    <a:pt x="31" y="34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3" name="Freeform 342"/>
            <p:cNvSpPr>
              <a:spLocks/>
            </p:cNvSpPr>
            <p:nvPr/>
          </p:nvSpPr>
          <p:spPr bwMode="auto">
            <a:xfrm>
              <a:off x="8951913" y="4381500"/>
              <a:ext cx="328613" cy="293688"/>
            </a:xfrm>
            <a:custGeom>
              <a:avLst/>
              <a:gdLst>
                <a:gd name="T0" fmla="*/ 2147483647 w 698"/>
                <a:gd name="T1" fmla="*/ 2147483647 h 623"/>
                <a:gd name="T2" fmla="*/ 2147483647 w 698"/>
                <a:gd name="T3" fmla="*/ 2147483647 h 623"/>
                <a:gd name="T4" fmla="*/ 0 w 698"/>
                <a:gd name="T5" fmla="*/ 2147483647 h 623"/>
                <a:gd name="T6" fmla="*/ 0 w 698"/>
                <a:gd name="T7" fmla="*/ 0 h 623"/>
                <a:gd name="T8" fmla="*/ 2147483647 w 698"/>
                <a:gd name="T9" fmla="*/ 0 h 623"/>
                <a:gd name="T10" fmla="*/ 2147483647 w 698"/>
                <a:gd name="T11" fmla="*/ 2147483647 h 623"/>
                <a:gd name="T12" fmla="*/ 2147483647 w 698"/>
                <a:gd name="T13" fmla="*/ 2147483647 h 623"/>
                <a:gd name="T14" fmla="*/ 2147483647 w 698"/>
                <a:gd name="T15" fmla="*/ 2147483647 h 623"/>
                <a:gd name="T16" fmla="*/ 2147483647 w 698"/>
                <a:gd name="T17" fmla="*/ 2147483647 h 623"/>
                <a:gd name="T18" fmla="*/ 2147483647 w 698"/>
                <a:gd name="T19" fmla="*/ 2147483647 h 623"/>
                <a:gd name="T20" fmla="*/ 2147483647 w 698"/>
                <a:gd name="T21" fmla="*/ 2147483647 h 6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8"/>
                <a:gd name="T34" fmla="*/ 0 h 623"/>
                <a:gd name="T35" fmla="*/ 698 w 698"/>
                <a:gd name="T36" fmla="*/ 623 h 6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8" h="623">
                  <a:moveTo>
                    <a:pt x="511" y="623"/>
                  </a:moveTo>
                  <a:lnTo>
                    <a:pt x="511" y="623"/>
                  </a:lnTo>
                  <a:cubicBezTo>
                    <a:pt x="224" y="623"/>
                    <a:pt x="0" y="505"/>
                    <a:pt x="0" y="356"/>
                  </a:cubicBezTo>
                  <a:lnTo>
                    <a:pt x="0" y="0"/>
                  </a:lnTo>
                  <a:lnTo>
                    <a:pt x="53" y="0"/>
                  </a:lnTo>
                  <a:lnTo>
                    <a:pt x="53" y="356"/>
                  </a:lnTo>
                  <a:cubicBezTo>
                    <a:pt x="53" y="472"/>
                    <a:pt x="263" y="569"/>
                    <a:pt x="511" y="569"/>
                  </a:cubicBezTo>
                  <a:cubicBezTo>
                    <a:pt x="564" y="569"/>
                    <a:pt x="615" y="565"/>
                    <a:pt x="665" y="557"/>
                  </a:cubicBezTo>
                  <a:cubicBezTo>
                    <a:pt x="679" y="554"/>
                    <a:pt x="693" y="564"/>
                    <a:pt x="695" y="578"/>
                  </a:cubicBezTo>
                  <a:cubicBezTo>
                    <a:pt x="698" y="593"/>
                    <a:pt x="688" y="607"/>
                    <a:pt x="674" y="609"/>
                  </a:cubicBezTo>
                  <a:cubicBezTo>
                    <a:pt x="621" y="618"/>
                    <a:pt x="567" y="623"/>
                    <a:pt x="511" y="6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4" name="Freeform 343"/>
            <p:cNvSpPr>
              <a:spLocks/>
            </p:cNvSpPr>
            <p:nvPr/>
          </p:nvSpPr>
          <p:spPr bwMode="auto">
            <a:xfrm>
              <a:off x="9409113" y="4368800"/>
              <a:ext cx="25400" cy="109538"/>
            </a:xfrm>
            <a:custGeom>
              <a:avLst/>
              <a:gdLst>
                <a:gd name="T0" fmla="*/ 2147483647 w 54"/>
                <a:gd name="T1" fmla="*/ 2147483647 h 231"/>
                <a:gd name="T2" fmla="*/ 2147483647 w 54"/>
                <a:gd name="T3" fmla="*/ 2147483647 h 231"/>
                <a:gd name="T4" fmla="*/ 0 w 54"/>
                <a:gd name="T5" fmla="*/ 2147483647 h 231"/>
                <a:gd name="T6" fmla="*/ 0 w 54"/>
                <a:gd name="T7" fmla="*/ 2147483647 h 231"/>
                <a:gd name="T8" fmla="*/ 2147483647 w 54"/>
                <a:gd name="T9" fmla="*/ 0 h 231"/>
                <a:gd name="T10" fmla="*/ 2147483647 w 54"/>
                <a:gd name="T11" fmla="*/ 2147483647 h 231"/>
                <a:gd name="T12" fmla="*/ 2147483647 w 54"/>
                <a:gd name="T13" fmla="*/ 2147483647 h 231"/>
                <a:gd name="T14" fmla="*/ 2147483647 w 54"/>
                <a:gd name="T15" fmla="*/ 2147483647 h 231"/>
                <a:gd name="T16" fmla="*/ 0 60000 65536"/>
                <a:gd name="T17" fmla="*/ 0 60000 65536"/>
                <a:gd name="T18" fmla="*/ 0 60000 65536"/>
                <a:gd name="T19" fmla="*/ 0 60000 65536"/>
                <a:gd name="T20" fmla="*/ 0 60000 65536"/>
                <a:gd name="T21" fmla="*/ 0 60000 65536"/>
                <a:gd name="T22" fmla="*/ 0 60000 65536"/>
                <a:gd name="T23" fmla="*/ 0 60000 65536"/>
                <a:gd name="T24" fmla="*/ 0 w 54"/>
                <a:gd name="T25" fmla="*/ 0 h 231"/>
                <a:gd name="T26" fmla="*/ 54 w 54"/>
                <a:gd name="T27" fmla="*/ 231 h 2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 h="231">
                  <a:moveTo>
                    <a:pt x="27" y="231"/>
                  </a:moveTo>
                  <a:lnTo>
                    <a:pt x="27" y="231"/>
                  </a:lnTo>
                  <a:cubicBezTo>
                    <a:pt x="12" y="231"/>
                    <a:pt x="0" y="219"/>
                    <a:pt x="0" y="204"/>
                  </a:cubicBezTo>
                  <a:lnTo>
                    <a:pt x="0" y="27"/>
                  </a:lnTo>
                  <a:cubicBezTo>
                    <a:pt x="0" y="12"/>
                    <a:pt x="12" y="0"/>
                    <a:pt x="27" y="0"/>
                  </a:cubicBezTo>
                  <a:cubicBezTo>
                    <a:pt x="42" y="0"/>
                    <a:pt x="54" y="12"/>
                    <a:pt x="54" y="27"/>
                  </a:cubicBezTo>
                  <a:lnTo>
                    <a:pt x="54" y="204"/>
                  </a:lnTo>
                  <a:cubicBezTo>
                    <a:pt x="54" y="219"/>
                    <a:pt x="42" y="231"/>
                    <a:pt x="27" y="231"/>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5" name="Freeform 344"/>
            <p:cNvSpPr>
              <a:spLocks/>
            </p:cNvSpPr>
            <p:nvPr/>
          </p:nvSpPr>
          <p:spPr bwMode="auto">
            <a:xfrm>
              <a:off x="9020175" y="4332288"/>
              <a:ext cx="33338" cy="26988"/>
            </a:xfrm>
            <a:custGeom>
              <a:avLst/>
              <a:gdLst>
                <a:gd name="T0" fmla="*/ 2147483647 w 71"/>
                <a:gd name="T1" fmla="*/ 2147483647 h 57"/>
                <a:gd name="T2" fmla="*/ 2147483647 w 71"/>
                <a:gd name="T3" fmla="*/ 2147483647 h 57"/>
                <a:gd name="T4" fmla="*/ 2147483647 w 71"/>
                <a:gd name="T5" fmla="*/ 2147483647 h 57"/>
                <a:gd name="T6" fmla="*/ 0 w 71"/>
                <a:gd name="T7" fmla="*/ 2147483647 h 57"/>
                <a:gd name="T8" fmla="*/ 2147483647 w 71"/>
                <a:gd name="T9" fmla="*/ 0 h 57"/>
                <a:gd name="T10" fmla="*/ 2147483647 w 71"/>
                <a:gd name="T11" fmla="*/ 2147483647 h 57"/>
                <a:gd name="T12" fmla="*/ 0 60000 65536"/>
                <a:gd name="T13" fmla="*/ 0 60000 65536"/>
                <a:gd name="T14" fmla="*/ 0 60000 65536"/>
                <a:gd name="T15" fmla="*/ 0 60000 65536"/>
                <a:gd name="T16" fmla="*/ 0 60000 65536"/>
                <a:gd name="T17" fmla="*/ 0 60000 65536"/>
                <a:gd name="T18" fmla="*/ 0 w 71"/>
                <a:gd name="T19" fmla="*/ 0 h 57"/>
                <a:gd name="T20" fmla="*/ 71 w 71"/>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1" h="57">
                  <a:moveTo>
                    <a:pt x="71" y="29"/>
                  </a:moveTo>
                  <a:lnTo>
                    <a:pt x="71" y="29"/>
                  </a:lnTo>
                  <a:cubicBezTo>
                    <a:pt x="71" y="45"/>
                    <a:pt x="55" y="57"/>
                    <a:pt x="35" y="57"/>
                  </a:cubicBezTo>
                  <a:cubicBezTo>
                    <a:pt x="16" y="57"/>
                    <a:pt x="0" y="45"/>
                    <a:pt x="0" y="29"/>
                  </a:cubicBezTo>
                  <a:cubicBezTo>
                    <a:pt x="0" y="12"/>
                    <a:pt x="16" y="0"/>
                    <a:pt x="35" y="0"/>
                  </a:cubicBezTo>
                  <a:cubicBezTo>
                    <a:pt x="55" y="0"/>
                    <a:pt x="71" y="12"/>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6" name="Freeform 345"/>
            <p:cNvSpPr>
              <a:spLocks/>
            </p:cNvSpPr>
            <p:nvPr/>
          </p:nvSpPr>
          <p:spPr bwMode="auto">
            <a:xfrm>
              <a:off x="9020175" y="4448175"/>
              <a:ext cx="33338" cy="26988"/>
            </a:xfrm>
            <a:custGeom>
              <a:avLst/>
              <a:gdLst>
                <a:gd name="T0" fmla="*/ 2147483647 w 71"/>
                <a:gd name="T1" fmla="*/ 2147483647 h 58"/>
                <a:gd name="T2" fmla="*/ 2147483647 w 71"/>
                <a:gd name="T3" fmla="*/ 2147483647 h 58"/>
                <a:gd name="T4" fmla="*/ 2147483647 w 71"/>
                <a:gd name="T5" fmla="*/ 2147483647 h 58"/>
                <a:gd name="T6" fmla="*/ 0 w 71"/>
                <a:gd name="T7" fmla="*/ 2147483647 h 58"/>
                <a:gd name="T8" fmla="*/ 2147483647 w 71"/>
                <a:gd name="T9" fmla="*/ 0 h 58"/>
                <a:gd name="T10" fmla="*/ 2147483647 w 71"/>
                <a:gd name="T11" fmla="*/ 2147483647 h 58"/>
                <a:gd name="T12" fmla="*/ 0 60000 65536"/>
                <a:gd name="T13" fmla="*/ 0 60000 65536"/>
                <a:gd name="T14" fmla="*/ 0 60000 65536"/>
                <a:gd name="T15" fmla="*/ 0 60000 65536"/>
                <a:gd name="T16" fmla="*/ 0 60000 65536"/>
                <a:gd name="T17" fmla="*/ 0 60000 65536"/>
                <a:gd name="T18" fmla="*/ 0 w 71"/>
                <a:gd name="T19" fmla="*/ 0 h 58"/>
                <a:gd name="T20" fmla="*/ 71 w 71"/>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71" h="58">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7" name="Freeform 346"/>
            <p:cNvSpPr>
              <a:spLocks/>
            </p:cNvSpPr>
            <p:nvPr/>
          </p:nvSpPr>
          <p:spPr bwMode="auto">
            <a:xfrm>
              <a:off x="9020175" y="4560888"/>
              <a:ext cx="33338" cy="26988"/>
            </a:xfrm>
            <a:custGeom>
              <a:avLst/>
              <a:gdLst>
                <a:gd name="T0" fmla="*/ 2147483647 w 71"/>
                <a:gd name="T1" fmla="*/ 2147483647 h 58"/>
                <a:gd name="T2" fmla="*/ 2147483647 w 71"/>
                <a:gd name="T3" fmla="*/ 2147483647 h 58"/>
                <a:gd name="T4" fmla="*/ 2147483647 w 71"/>
                <a:gd name="T5" fmla="*/ 2147483647 h 58"/>
                <a:gd name="T6" fmla="*/ 0 w 71"/>
                <a:gd name="T7" fmla="*/ 2147483647 h 58"/>
                <a:gd name="T8" fmla="*/ 2147483647 w 71"/>
                <a:gd name="T9" fmla="*/ 0 h 58"/>
                <a:gd name="T10" fmla="*/ 2147483647 w 71"/>
                <a:gd name="T11" fmla="*/ 2147483647 h 58"/>
                <a:gd name="T12" fmla="*/ 0 60000 65536"/>
                <a:gd name="T13" fmla="*/ 0 60000 65536"/>
                <a:gd name="T14" fmla="*/ 0 60000 65536"/>
                <a:gd name="T15" fmla="*/ 0 60000 65536"/>
                <a:gd name="T16" fmla="*/ 0 60000 65536"/>
                <a:gd name="T17" fmla="*/ 0 60000 65536"/>
                <a:gd name="T18" fmla="*/ 0 w 71"/>
                <a:gd name="T19" fmla="*/ 0 h 58"/>
                <a:gd name="T20" fmla="*/ 71 w 71"/>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71" h="58">
                  <a:moveTo>
                    <a:pt x="71" y="29"/>
                  </a:moveTo>
                  <a:lnTo>
                    <a:pt x="71" y="29"/>
                  </a:lnTo>
                  <a:cubicBezTo>
                    <a:pt x="71" y="45"/>
                    <a:pt x="55" y="58"/>
                    <a:pt x="35" y="58"/>
                  </a:cubicBezTo>
                  <a:cubicBezTo>
                    <a:pt x="16" y="58"/>
                    <a:pt x="0" y="45"/>
                    <a:pt x="0" y="29"/>
                  </a:cubicBezTo>
                  <a:cubicBezTo>
                    <a:pt x="0" y="13"/>
                    <a:pt x="16" y="0"/>
                    <a:pt x="35" y="0"/>
                  </a:cubicBezTo>
                  <a:cubicBezTo>
                    <a:pt x="55" y="0"/>
                    <a:pt x="71" y="13"/>
                    <a:pt x="71" y="2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8" name="Freeform 347"/>
            <p:cNvSpPr>
              <a:spLocks/>
            </p:cNvSpPr>
            <p:nvPr/>
          </p:nvSpPr>
          <p:spPr bwMode="auto">
            <a:xfrm>
              <a:off x="9224963" y="4619625"/>
              <a:ext cx="73025" cy="73025"/>
            </a:xfrm>
            <a:custGeom>
              <a:avLst/>
              <a:gdLst>
                <a:gd name="T0" fmla="*/ 2147483647 w 155"/>
                <a:gd name="T1" fmla="*/ 2147483647 h 155"/>
                <a:gd name="T2" fmla="*/ 2147483647 w 155"/>
                <a:gd name="T3" fmla="*/ 2147483647 h 155"/>
                <a:gd name="T4" fmla="*/ 2147483647 w 155"/>
                <a:gd name="T5" fmla="*/ 2147483647 h 155"/>
                <a:gd name="T6" fmla="*/ 2147483647 w 155"/>
                <a:gd name="T7" fmla="*/ 2147483647 h 155"/>
                <a:gd name="T8" fmla="*/ 2147483647 w 155"/>
                <a:gd name="T9" fmla="*/ 2147483647 h 155"/>
                <a:gd name="T10" fmla="*/ 2147483647 w 155"/>
                <a:gd name="T11" fmla="*/ 2147483647 h 155"/>
                <a:gd name="T12" fmla="*/ 0 60000 65536"/>
                <a:gd name="T13" fmla="*/ 0 60000 65536"/>
                <a:gd name="T14" fmla="*/ 0 60000 65536"/>
                <a:gd name="T15" fmla="*/ 0 60000 65536"/>
                <a:gd name="T16" fmla="*/ 0 60000 65536"/>
                <a:gd name="T17" fmla="*/ 0 60000 65536"/>
                <a:gd name="T18" fmla="*/ 0 w 155"/>
                <a:gd name="T19" fmla="*/ 0 h 155"/>
                <a:gd name="T20" fmla="*/ 155 w 155"/>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155" h="155">
                  <a:moveTo>
                    <a:pt x="98" y="144"/>
                  </a:moveTo>
                  <a:lnTo>
                    <a:pt x="98" y="144"/>
                  </a:lnTo>
                  <a:cubicBezTo>
                    <a:pt x="61" y="155"/>
                    <a:pt x="23" y="134"/>
                    <a:pt x="11" y="98"/>
                  </a:cubicBezTo>
                  <a:cubicBezTo>
                    <a:pt x="0" y="61"/>
                    <a:pt x="20" y="22"/>
                    <a:pt x="57" y="11"/>
                  </a:cubicBezTo>
                  <a:cubicBezTo>
                    <a:pt x="94" y="0"/>
                    <a:pt x="133" y="20"/>
                    <a:pt x="144" y="57"/>
                  </a:cubicBezTo>
                  <a:cubicBezTo>
                    <a:pt x="155" y="93"/>
                    <a:pt x="135" y="132"/>
                    <a:pt x="98" y="14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79" name="Freeform 348"/>
            <p:cNvSpPr>
              <a:spLocks/>
            </p:cNvSpPr>
            <p:nvPr/>
          </p:nvSpPr>
          <p:spPr bwMode="auto">
            <a:xfrm>
              <a:off x="9320213" y="4589463"/>
              <a:ext cx="73025" cy="73025"/>
            </a:xfrm>
            <a:custGeom>
              <a:avLst/>
              <a:gdLst>
                <a:gd name="T0" fmla="*/ 2147483647 w 155"/>
                <a:gd name="T1" fmla="*/ 2147483647 h 156"/>
                <a:gd name="T2" fmla="*/ 2147483647 w 155"/>
                <a:gd name="T3" fmla="*/ 2147483647 h 156"/>
                <a:gd name="T4" fmla="*/ 2147483647 w 155"/>
                <a:gd name="T5" fmla="*/ 2147483647 h 156"/>
                <a:gd name="T6" fmla="*/ 2147483647 w 155"/>
                <a:gd name="T7" fmla="*/ 2147483647 h 156"/>
                <a:gd name="T8" fmla="*/ 2147483647 w 155"/>
                <a:gd name="T9" fmla="*/ 2147483647 h 156"/>
                <a:gd name="T10" fmla="*/ 2147483647 w 155"/>
                <a:gd name="T11" fmla="*/ 2147483647 h 156"/>
                <a:gd name="T12" fmla="*/ 0 60000 65536"/>
                <a:gd name="T13" fmla="*/ 0 60000 65536"/>
                <a:gd name="T14" fmla="*/ 0 60000 65536"/>
                <a:gd name="T15" fmla="*/ 0 60000 65536"/>
                <a:gd name="T16" fmla="*/ 0 60000 65536"/>
                <a:gd name="T17" fmla="*/ 0 60000 65536"/>
                <a:gd name="T18" fmla="*/ 0 w 155"/>
                <a:gd name="T19" fmla="*/ 0 h 156"/>
                <a:gd name="T20" fmla="*/ 155 w 155"/>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55" h="156">
                  <a:moveTo>
                    <a:pt x="98" y="144"/>
                  </a:moveTo>
                  <a:lnTo>
                    <a:pt x="98" y="144"/>
                  </a:lnTo>
                  <a:cubicBezTo>
                    <a:pt x="61" y="156"/>
                    <a:pt x="23" y="135"/>
                    <a:pt x="11" y="99"/>
                  </a:cubicBezTo>
                  <a:cubicBezTo>
                    <a:pt x="0" y="62"/>
                    <a:pt x="20" y="23"/>
                    <a:pt x="57" y="12"/>
                  </a:cubicBezTo>
                  <a:cubicBezTo>
                    <a:pt x="94" y="0"/>
                    <a:pt x="133" y="21"/>
                    <a:pt x="144" y="58"/>
                  </a:cubicBezTo>
                  <a:cubicBezTo>
                    <a:pt x="155" y="94"/>
                    <a:pt x="135" y="133"/>
                    <a:pt x="98" y="144"/>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defTabSz="609585"/>
              <a:endParaRPr lang="zh-CN" altLang="en-US">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grpSp>
      <p:sp>
        <p:nvSpPr>
          <p:cNvPr id="268" name="矩形 267"/>
          <p:cNvSpPr/>
          <p:nvPr/>
        </p:nvSpPr>
        <p:spPr>
          <a:xfrm>
            <a:off x="3741703" y="5561394"/>
            <a:ext cx="1032581" cy="276999"/>
          </a:xfrm>
          <a:prstGeom prst="rect">
            <a:avLst/>
          </a:prstGeom>
        </p:spPr>
        <p:txBody>
          <a:bodyPr wrap="square">
            <a:spAutoFit/>
          </a:bodyPr>
          <a:lstStyle/>
          <a:p>
            <a:pPr algn="ctr" defTabSz="1219414"/>
            <a:r>
              <a:rPr lang="en-US" altLang="zh-CN" sz="12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storage</a:t>
            </a:r>
            <a:endParaRPr lang="en-US" altLang="zh-CN" sz="12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62" name="右箭头 361"/>
          <p:cNvSpPr/>
          <p:nvPr/>
        </p:nvSpPr>
        <p:spPr>
          <a:xfrm>
            <a:off x="2026542" y="4944246"/>
            <a:ext cx="524975" cy="785103"/>
          </a:xfrm>
          <a:prstGeom prst="rightArrow">
            <a:avLst/>
          </a:prstGeom>
          <a:solidFill>
            <a:schemeClr val="bg1">
              <a:lumMod val="60000"/>
              <a:lumOff val="40000"/>
            </a:schemeClr>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zh-CN" altLang="en-US" sz="200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67" name="圆角矩形 366"/>
          <p:cNvSpPr/>
          <p:nvPr/>
        </p:nvSpPr>
        <p:spPr>
          <a:xfrm>
            <a:off x="3606433" y="2669501"/>
            <a:ext cx="5430743" cy="233463"/>
          </a:xfrm>
          <a:prstGeom prst="roundRect">
            <a:avLst>
              <a:gd name="adj" fmla="val 8648"/>
            </a:avLst>
          </a:prstGeom>
          <a:solidFill>
            <a:schemeClr val="accent6">
              <a:lumMod val="40000"/>
              <a:lumOff val="60000"/>
              <a:alpha val="37000"/>
            </a:schemeClr>
          </a:solidFill>
          <a:ln w="6350" cap="flat" cmpd="sng" algn="ctr">
            <a:noFill/>
            <a:prstDash val="sysDash"/>
            <a:miter lim="800000"/>
          </a:ln>
          <a:effectLst/>
        </p:spPr>
        <p:txBody>
          <a:bodyPr wrap="none" rtlCol="0" anchor="ctr"/>
          <a:lstStyle/>
          <a:p>
            <a:pPr algn="ctr" defTabSz="609585">
              <a:defRPr/>
            </a:pPr>
            <a:r>
              <a:rPr lang="en-US" altLang="zh-CN" sz="14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Query Engine</a:t>
            </a:r>
            <a:endParaRPr lang="en-US" altLang="zh-CN" sz="14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68" name="矩形 367"/>
          <p:cNvSpPr/>
          <p:nvPr/>
        </p:nvSpPr>
        <p:spPr>
          <a:xfrm>
            <a:off x="4444209" y="2958674"/>
            <a:ext cx="703200"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defTabSz="609585"/>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Stream</a:t>
            </a:r>
            <a:endParaRPr lang="zh-CN" altLang="en-US"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69" name="矩形 368"/>
          <p:cNvSpPr/>
          <p:nvPr/>
        </p:nvSpPr>
        <p:spPr>
          <a:xfrm>
            <a:off x="6902873" y="2959311"/>
            <a:ext cx="1238387"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defTabSz="609585"/>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Graph</a:t>
            </a:r>
            <a:endParaRPr lang="zh-CN" altLang="en-US"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70" name="矩形 369"/>
          <p:cNvSpPr/>
          <p:nvPr/>
        </p:nvSpPr>
        <p:spPr>
          <a:xfrm>
            <a:off x="8195513" y="2959311"/>
            <a:ext cx="841663"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defTabSz="609585"/>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Search</a:t>
            </a:r>
            <a:endParaRPr lang="zh-CN" altLang="en-US"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71" name="圆角矩形 370"/>
          <p:cNvSpPr/>
          <p:nvPr/>
        </p:nvSpPr>
        <p:spPr>
          <a:xfrm>
            <a:off x="5174240" y="3273935"/>
            <a:ext cx="1698112" cy="605671"/>
          </a:xfrm>
          <a:prstGeom prst="roundRect">
            <a:avLst>
              <a:gd name="adj" fmla="val 8648"/>
            </a:avLst>
          </a:prstGeom>
          <a:ln/>
        </p:spPr>
        <p:style>
          <a:lnRef idx="1">
            <a:schemeClr val="accent1"/>
          </a:lnRef>
          <a:fillRef idx="2">
            <a:schemeClr val="accent1"/>
          </a:fillRef>
          <a:effectRef idx="1">
            <a:schemeClr val="accent1"/>
          </a:effectRef>
          <a:fontRef idx="minor">
            <a:schemeClr val="dk1"/>
          </a:fontRef>
        </p:style>
        <p:txBody>
          <a:bodyPr wrap="none" rtlCol="0" anchor="ctr"/>
          <a:lstStyle/>
          <a:p>
            <a:pPr algn="ctr" defTabSz="914377">
              <a:defRPr/>
            </a:pPr>
            <a:r>
              <a:rPr lang="en-US" altLang="zh-CN" sz="16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rPr>
              <a:t>openLooKeng</a:t>
            </a:r>
            <a:endParaRPr lang="en-US" sz="10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372" name="矩形 371"/>
          <p:cNvSpPr/>
          <p:nvPr/>
        </p:nvSpPr>
        <p:spPr>
          <a:xfrm>
            <a:off x="5181709" y="2951985"/>
            <a:ext cx="1690643" cy="27699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defTabSz="609585"/>
            <a:r>
              <a:rPr lang="en-US" altLang="zh-CN" sz="12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Fusion analysis</a:t>
            </a:r>
            <a:endParaRPr lang="zh-CN" altLang="en-US" sz="12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2" name="矩形 1"/>
          <p:cNvSpPr/>
          <p:nvPr/>
        </p:nvSpPr>
        <p:spPr>
          <a:xfrm>
            <a:off x="3599205" y="2959311"/>
            <a:ext cx="820004"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defTabSz="609585"/>
            <a:r>
              <a:rPr lang="en-US" altLang="zh-CN" sz="1200">
                <a:solidFill>
                  <a:srgbClr val="000000"/>
                </a:solidFill>
                <a:latin typeface="Calibri" panose="020F0502020204030204" pitchFamily="34" charset="0"/>
                <a:ea typeface="方正兰亭黑简体" panose="02000000000000000000" pitchFamily="2" charset="-122"/>
                <a:cs typeface="Calibri" panose="020F0502020204030204" pitchFamily="34" charset="0"/>
              </a:rPr>
              <a:t>Batch</a:t>
            </a:r>
            <a:endParaRPr lang="zh-CN" altLang="en-US" sz="1200"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4" name="圆角矩形 3"/>
          <p:cNvSpPr/>
          <p:nvPr/>
        </p:nvSpPr>
        <p:spPr>
          <a:xfrm>
            <a:off x="720171" y="1858715"/>
            <a:ext cx="1209715" cy="4669724"/>
          </a:xfrm>
          <a:prstGeom prst="roundRect">
            <a:avLst>
              <a:gd name="adj" fmla="val 5612"/>
            </a:avLst>
          </a:prstGeom>
          <a:solidFill>
            <a:schemeClr val="bg1">
              <a:lumMod val="40000"/>
              <a:lumOff val="60000"/>
              <a:alpha val="50000"/>
            </a:schemeClr>
          </a:solidFill>
          <a:ln>
            <a:no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09585"/>
            <a:endParaRPr lang="zh-CN" altLang="en-US" sz="1200" dirty="0" err="1">
              <a:solidFill>
                <a:srgbClr val="000000"/>
              </a:soli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354" name="文本框 151"/>
          <p:cNvSpPr txBox="1"/>
          <p:nvPr/>
        </p:nvSpPr>
        <p:spPr>
          <a:xfrm>
            <a:off x="857491" y="3607271"/>
            <a:ext cx="958016" cy="433583"/>
          </a:xfrm>
          <a:prstGeom prst="rect">
            <a:avLst/>
          </a:prstGeom>
          <a:noFill/>
          <a:ln w="3175">
            <a:solidFill>
              <a:schemeClr val="bg1">
                <a:lumMod val="65000"/>
              </a:schemeClr>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609585"/>
            <a:r>
              <a:rPr lang="en-US" altLang="zh-CN" sz="1051" b="0">
                <a:solidFill>
                  <a:srgbClr val="000000"/>
                </a:solidFill>
                <a:ea typeface="方正兰亭黑简体" panose="02000000000000000000" pitchFamily="2" charset="-122"/>
              </a:rPr>
              <a:t>External Data</a:t>
            </a:r>
            <a:endParaRPr lang="en-US" altLang="zh-CN" sz="1051" b="0" dirty="0">
              <a:solidFill>
                <a:srgbClr val="000000"/>
              </a:solidFill>
              <a:ea typeface="方正兰亭黑简体" panose="02000000000000000000" pitchFamily="2" charset="-122"/>
            </a:endParaRPr>
          </a:p>
        </p:txBody>
      </p:sp>
      <p:sp>
        <p:nvSpPr>
          <p:cNvPr id="356" name="文本框 147"/>
          <p:cNvSpPr txBox="1"/>
          <p:nvPr/>
        </p:nvSpPr>
        <p:spPr>
          <a:xfrm>
            <a:off x="857491" y="4212182"/>
            <a:ext cx="958016" cy="399265"/>
          </a:xfrm>
          <a:prstGeom prst="rect">
            <a:avLst/>
          </a:prstGeom>
          <a:noFill/>
          <a:ln w="3175">
            <a:solidFill>
              <a:schemeClr val="bg1">
                <a:lumMod val="65000"/>
              </a:schemeClr>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609585"/>
            <a:r>
              <a:rPr lang="en-US" altLang="zh-CN" sz="1051" b="0">
                <a:solidFill>
                  <a:srgbClr val="000000"/>
                </a:solidFill>
                <a:ea typeface="方正兰亭黑简体" panose="02000000000000000000" pitchFamily="2" charset="-122"/>
              </a:rPr>
              <a:t>(</a:t>
            </a:r>
            <a:r>
              <a:rPr lang="en-US" altLang="zh-CN" sz="1051" b="0" dirty="0" err="1">
                <a:solidFill>
                  <a:srgbClr val="000000"/>
                </a:solidFill>
                <a:ea typeface="方正兰亭黑简体" panose="02000000000000000000" pitchFamily="2" charset="-122"/>
              </a:rPr>
              <a:t>IoT</a:t>
            </a:r>
            <a:r>
              <a:rPr lang="en-US" altLang="zh-CN" sz="1051" b="0" dirty="0">
                <a:solidFill>
                  <a:srgbClr val="000000"/>
                </a:solidFill>
                <a:ea typeface="方正兰亭黑简体" panose="02000000000000000000" pitchFamily="2" charset="-122"/>
              </a:rPr>
              <a:t>)</a:t>
            </a:r>
          </a:p>
        </p:txBody>
      </p:sp>
      <p:sp>
        <p:nvSpPr>
          <p:cNvPr id="357" name="文本框 151"/>
          <p:cNvSpPr txBox="1"/>
          <p:nvPr/>
        </p:nvSpPr>
        <p:spPr>
          <a:xfrm>
            <a:off x="857491" y="3002363"/>
            <a:ext cx="958016" cy="433583"/>
          </a:xfrm>
          <a:prstGeom prst="rect">
            <a:avLst/>
          </a:prstGeom>
          <a:noFill/>
          <a:ln w="3175">
            <a:solidFill>
              <a:schemeClr val="bg1">
                <a:lumMod val="65000"/>
              </a:schemeClr>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609585"/>
            <a:r>
              <a:rPr lang="en-US" altLang="zh-CN" sz="1051" b="0">
                <a:solidFill>
                  <a:srgbClr val="000000"/>
                </a:solidFill>
                <a:ea typeface="方正兰亭黑简体" panose="02000000000000000000" pitchFamily="2" charset="-122"/>
              </a:rPr>
              <a:t>LOG</a:t>
            </a:r>
            <a:endParaRPr lang="en-US" altLang="zh-CN" sz="1051" b="0" dirty="0">
              <a:solidFill>
                <a:srgbClr val="000000"/>
              </a:solidFill>
              <a:ea typeface="方正兰亭黑简体" panose="02000000000000000000" pitchFamily="2" charset="-122"/>
            </a:endParaRPr>
          </a:p>
        </p:txBody>
      </p:sp>
      <p:sp>
        <p:nvSpPr>
          <p:cNvPr id="358" name="文本框 147"/>
          <p:cNvSpPr txBox="1"/>
          <p:nvPr/>
        </p:nvSpPr>
        <p:spPr>
          <a:xfrm>
            <a:off x="857491" y="5353368"/>
            <a:ext cx="958016" cy="399265"/>
          </a:xfrm>
          <a:prstGeom prst="rect">
            <a:avLst/>
          </a:prstGeom>
          <a:noFill/>
          <a:ln w="3175">
            <a:solidFill>
              <a:schemeClr val="bg1">
                <a:lumMod val="65000"/>
              </a:schemeClr>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609585"/>
            <a:r>
              <a:rPr lang="en-US" altLang="zh-CN" sz="1051" b="0">
                <a:solidFill>
                  <a:srgbClr val="000000"/>
                </a:solidFill>
                <a:ea typeface="方正兰亭黑简体" panose="02000000000000000000" pitchFamily="2" charset="-122"/>
              </a:rPr>
              <a:t>Social Media</a:t>
            </a:r>
            <a:endParaRPr lang="en-US" altLang="zh-CN" sz="1051" b="0" dirty="0">
              <a:solidFill>
                <a:srgbClr val="000000"/>
              </a:solidFill>
              <a:ea typeface="方正兰亭黑简体" panose="02000000000000000000" pitchFamily="2" charset="-122"/>
            </a:endParaRPr>
          </a:p>
        </p:txBody>
      </p:sp>
      <p:sp>
        <p:nvSpPr>
          <p:cNvPr id="359" name="文本框 147"/>
          <p:cNvSpPr txBox="1"/>
          <p:nvPr/>
        </p:nvSpPr>
        <p:spPr>
          <a:xfrm>
            <a:off x="857491" y="5923961"/>
            <a:ext cx="958016" cy="399265"/>
          </a:xfrm>
          <a:prstGeom prst="rect">
            <a:avLst/>
          </a:prstGeom>
          <a:noFill/>
          <a:ln w="3175">
            <a:solidFill>
              <a:schemeClr val="bg1">
                <a:lumMod val="65000"/>
              </a:schemeClr>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609585"/>
            <a:r>
              <a:rPr lang="en-US" altLang="zh-CN" sz="1051" b="0">
                <a:solidFill>
                  <a:srgbClr val="000000"/>
                </a:solidFill>
                <a:ea typeface="方正兰亭黑简体" panose="02000000000000000000" pitchFamily="2" charset="-122"/>
              </a:rPr>
              <a:t>3</a:t>
            </a:r>
            <a:r>
              <a:rPr lang="en-US" altLang="zh-CN" sz="1051" b="0" baseline="30000">
                <a:solidFill>
                  <a:srgbClr val="000000"/>
                </a:solidFill>
                <a:ea typeface="方正兰亭黑简体" panose="02000000000000000000" pitchFamily="2" charset="-122"/>
              </a:rPr>
              <a:t>rd</a:t>
            </a:r>
            <a:r>
              <a:rPr lang="en-US" altLang="zh-CN" sz="1051" b="0">
                <a:solidFill>
                  <a:srgbClr val="000000"/>
                </a:solidFill>
                <a:ea typeface="方正兰亭黑简体" panose="02000000000000000000" pitchFamily="2" charset="-122"/>
              </a:rPr>
              <a:t> party</a:t>
            </a:r>
            <a:endParaRPr lang="en-US" altLang="zh-CN" sz="1051" b="0" dirty="0">
              <a:solidFill>
                <a:srgbClr val="000000"/>
              </a:solidFill>
              <a:ea typeface="方正兰亭黑简体" panose="02000000000000000000" pitchFamily="2" charset="-122"/>
            </a:endParaRPr>
          </a:p>
        </p:txBody>
      </p:sp>
      <p:sp>
        <p:nvSpPr>
          <p:cNvPr id="360" name="文本框 147"/>
          <p:cNvSpPr txBox="1"/>
          <p:nvPr/>
        </p:nvSpPr>
        <p:spPr>
          <a:xfrm>
            <a:off x="849979" y="2431769"/>
            <a:ext cx="958016" cy="399267"/>
          </a:xfrm>
          <a:prstGeom prst="rect">
            <a:avLst/>
          </a:prstGeom>
          <a:noFill/>
          <a:ln w="3175">
            <a:solidFill>
              <a:schemeClr val="bg1">
                <a:lumMod val="65000"/>
              </a:schemeClr>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609585"/>
            <a:r>
              <a:rPr lang="en-US" altLang="zh-CN" sz="1051" b="0">
                <a:solidFill>
                  <a:srgbClr val="000000"/>
                </a:solidFill>
                <a:ea typeface="方正兰亭黑简体" panose="02000000000000000000" pitchFamily="2" charset="-122"/>
              </a:rPr>
              <a:t>RDBMS</a:t>
            </a:r>
            <a:endParaRPr lang="en-US" altLang="zh-CN" sz="1051" b="0" dirty="0">
              <a:solidFill>
                <a:srgbClr val="000000"/>
              </a:solidFill>
              <a:ea typeface="方正兰亭黑简体" panose="02000000000000000000" pitchFamily="2" charset="-122"/>
            </a:endParaRPr>
          </a:p>
        </p:txBody>
      </p:sp>
      <p:sp>
        <p:nvSpPr>
          <p:cNvPr id="361" name="文本框 147"/>
          <p:cNvSpPr txBox="1"/>
          <p:nvPr/>
        </p:nvSpPr>
        <p:spPr>
          <a:xfrm>
            <a:off x="857491" y="4782774"/>
            <a:ext cx="958016" cy="399265"/>
          </a:xfrm>
          <a:prstGeom prst="rect">
            <a:avLst/>
          </a:prstGeom>
          <a:noFill/>
          <a:ln w="3175">
            <a:solidFill>
              <a:schemeClr val="bg1">
                <a:lumMod val="65000"/>
              </a:schemeClr>
            </a:solidFill>
            <a:prstDash val="solid"/>
          </a:ln>
        </p:spPr>
        <p:txBody>
          <a:bodyPr wrap="none" rtlCol="0" anchor="ctr">
            <a:noAutofit/>
          </a:bodyPr>
          <a:lstStyle>
            <a:defPPr>
              <a:defRPr lang="zh-CN"/>
            </a:defPPr>
            <a:lvl1pPr algn="ctr">
              <a:lnSpc>
                <a:spcPct val="130000"/>
              </a:lnSpc>
              <a:defRPr sz="1200" b="1">
                <a:solidFill>
                  <a:schemeClr val="bg1"/>
                </a:solidFill>
                <a:latin typeface="Calibri" panose="020F0502020204030204" pitchFamily="34" charset="0"/>
                <a:cs typeface="Calibri" panose="020F0502020204030204" pitchFamily="34" charset="0"/>
              </a:defRPr>
            </a:lvl1pPr>
          </a:lstStyle>
          <a:p>
            <a:pPr defTabSz="609585"/>
            <a:r>
              <a:rPr lang="en-US" altLang="zh-CN" sz="1051" b="0">
                <a:solidFill>
                  <a:srgbClr val="000000"/>
                </a:solidFill>
                <a:ea typeface="方正兰亭黑简体" panose="02000000000000000000" pitchFamily="2" charset="-122"/>
              </a:rPr>
              <a:t>WEB</a:t>
            </a:r>
            <a:endParaRPr lang="en-US" altLang="zh-CN" sz="1051" b="0" dirty="0">
              <a:solidFill>
                <a:srgbClr val="000000"/>
              </a:solidFill>
              <a:ea typeface="方正兰亭黑简体" panose="02000000000000000000" pitchFamily="2" charset="-122"/>
            </a:endParaRPr>
          </a:p>
        </p:txBody>
      </p:sp>
      <p:sp>
        <p:nvSpPr>
          <p:cNvPr id="5" name="矩形 4"/>
          <p:cNvSpPr/>
          <p:nvPr/>
        </p:nvSpPr>
        <p:spPr>
          <a:xfrm>
            <a:off x="681124" y="1872246"/>
            <a:ext cx="1290354" cy="461665"/>
          </a:xfrm>
          <a:prstGeom prst="rect">
            <a:avLst/>
          </a:prstGeom>
          <a:noFill/>
        </p:spPr>
        <p:txBody>
          <a:bodyPr wrap="none">
            <a:spAutoFit/>
          </a:bodyPr>
          <a:lstStyle/>
          <a:p>
            <a:pPr algn="ctr" defTabSz="609585">
              <a:lnSpc>
                <a:spcPct val="150000"/>
              </a:lnSpc>
              <a:defRPr/>
            </a:pPr>
            <a:r>
              <a:rPr lang="en-US" altLang="zh-CN" sz="16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Data Sources</a:t>
            </a:r>
            <a:endParaRPr lang="en-US" altLang="zh-CN" sz="16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7" name="矩形 6"/>
          <p:cNvSpPr/>
          <p:nvPr/>
        </p:nvSpPr>
        <p:spPr>
          <a:xfrm>
            <a:off x="10346377" y="1775554"/>
            <a:ext cx="1323504" cy="461665"/>
          </a:xfrm>
          <a:prstGeom prst="rect">
            <a:avLst/>
          </a:prstGeom>
        </p:spPr>
        <p:txBody>
          <a:bodyPr wrap="none">
            <a:spAutoFit/>
          </a:bodyPr>
          <a:lstStyle/>
          <a:p>
            <a:pPr algn="ctr" defTabSz="914377">
              <a:lnSpc>
                <a:spcPct val="150000"/>
              </a:lnSpc>
              <a:defRPr/>
            </a:pPr>
            <a:r>
              <a:rPr lang="en-US" altLang="zh-CN" sz="1600" b="1">
                <a:solidFill>
                  <a:srgbClr val="000000"/>
                </a:solidFill>
                <a:latin typeface="Calibri" panose="020F0502020204030204" pitchFamily="34" charset="0"/>
                <a:ea typeface="方正兰亭黑简体" panose="02000000000000000000" pitchFamily="2" charset="-122"/>
                <a:cs typeface="Calibri" panose="020F0502020204030204" pitchFamily="34" charset="0"/>
              </a:rPr>
              <a:t>Management</a:t>
            </a:r>
            <a:endParaRPr lang="en-US" altLang="zh-CN" sz="1600" b="1" dirty="0">
              <a:solidFill>
                <a:srgbClr val="000000"/>
              </a:solidFill>
              <a:latin typeface="Calibri" panose="020F0502020204030204" pitchFamily="34" charset="0"/>
              <a:ea typeface="方正兰亭黑简体" panose="02000000000000000000" pitchFamily="2" charset="-122"/>
              <a:cs typeface="Calibri" panose="020F0502020204030204" pitchFamily="34" charset="0"/>
            </a:endParaRPr>
          </a:p>
        </p:txBody>
      </p:sp>
      <p:sp>
        <p:nvSpPr>
          <p:cNvPr id="6" name="矩形 5"/>
          <p:cNvSpPr/>
          <p:nvPr/>
        </p:nvSpPr>
        <p:spPr>
          <a:xfrm>
            <a:off x="2626059" y="3916340"/>
            <a:ext cx="3951274" cy="338554"/>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pPr defTabSz="609585"/>
            <a:r>
              <a:rPr lang="en-US" altLang="zh-CN" sz="1600" dirty="0">
                <a:solidFill>
                  <a:srgbClr val="FFFFFF"/>
                </a:solidFill>
                <a:latin typeface="Calibri" panose="020F0502020204030204" pitchFamily="34" charset="0"/>
                <a:cs typeface="Calibri" panose="020F0502020204030204" pitchFamily="34" charset="0"/>
              </a:rPr>
              <a:t>openLooKeng is t</a:t>
            </a:r>
            <a:r>
              <a:rPr lang="zh-CN" altLang="en-US" sz="1600" dirty="0">
                <a:solidFill>
                  <a:srgbClr val="FFFFFF"/>
                </a:solidFill>
                <a:latin typeface="Calibri" panose="020F0502020204030204" pitchFamily="34" charset="0"/>
                <a:cs typeface="Calibri" panose="020F0502020204030204" pitchFamily="34" charset="0"/>
              </a:rPr>
              <a:t>he entrance to the data lake</a:t>
            </a:r>
          </a:p>
        </p:txBody>
      </p:sp>
    </p:spTree>
    <p:extLst>
      <p:ext uri="{BB962C8B-B14F-4D97-AF65-F5344CB8AC3E}">
        <p14:creationId xmlns:p14="http://schemas.microsoft.com/office/powerpoint/2010/main" val="944507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38213" y="791886"/>
            <a:ext cx="11033261" cy="480131"/>
          </a:xfrm>
        </p:spPr>
        <p:txBody>
          <a:bodyPr/>
          <a:lstStyle/>
          <a:p>
            <a:r>
              <a:rPr lang="en-US" altLang="zh-CN" dirty="0"/>
              <a:t>Convergent analysis: unified SQL entry and cross-source convergent </a:t>
            </a:r>
            <a:r>
              <a:rPr lang="en-US" altLang="zh-CN" dirty="0" smtClean="0"/>
              <a:t>query</a:t>
            </a:r>
            <a:endParaRPr lang="en-US" altLang="zh-CN" dirty="0"/>
          </a:p>
        </p:txBody>
      </p:sp>
      <p:grpSp>
        <p:nvGrpSpPr>
          <p:cNvPr id="115" name="组合 114"/>
          <p:cNvGrpSpPr/>
          <p:nvPr/>
        </p:nvGrpSpPr>
        <p:grpSpPr>
          <a:xfrm>
            <a:off x="8136671" y="3816671"/>
            <a:ext cx="3836718" cy="1892429"/>
            <a:chOff x="8138196" y="2827047"/>
            <a:chExt cx="2883194" cy="1893169"/>
          </a:xfrm>
        </p:grpSpPr>
        <p:sp>
          <p:nvSpPr>
            <p:cNvPr id="116" name="文本框 115"/>
            <p:cNvSpPr txBox="1"/>
            <p:nvPr/>
          </p:nvSpPr>
          <p:spPr>
            <a:xfrm>
              <a:off x="8138196" y="2827047"/>
              <a:ext cx="2881754" cy="283645"/>
            </a:xfrm>
            <a:prstGeom prst="rect">
              <a:avLst/>
            </a:prstGeom>
            <a:solidFill>
              <a:schemeClr val="accent6"/>
            </a:solidFill>
          </p:spPr>
          <p:txBody>
            <a:bodyPr wrap="square" rtlCol="0">
              <a:spAutoFit/>
            </a:bodyPr>
            <a:lstStyle>
              <a:defPPr>
                <a:defRPr lang="en-US"/>
              </a:defPPr>
              <a:lvl1pPr algn="ctr" defTabSz="914400" fontAlgn="base">
                <a:spcBef>
                  <a:spcPct val="0"/>
                </a:spcBef>
                <a:spcAft>
                  <a:spcPct val="0"/>
                </a:spcAft>
                <a:defRPr sz="1799">
                  <a:solidFill>
                    <a:srgbClr val="FFFFFF"/>
                  </a:solidFill>
                  <a:latin typeface="微软雅黑" panose="020B0503020204020204" pitchFamily="34" charset="-122"/>
                  <a:ea typeface="微软雅黑" panose="020B0503020204020204" pitchFamily="34" charset="-122"/>
                </a:defRPr>
              </a:lvl1pPr>
            </a:lstStyle>
            <a:p>
              <a:pPr>
                <a:defRPr/>
              </a:pPr>
              <a:r>
                <a:rPr lang="en-US" altLang="zh-CN" sz="1259" kern="0" dirty="0" smtClean="0">
                  <a:latin typeface="Calibri" panose="020F0502020204030204" pitchFamily="34" charset="0"/>
                  <a:cs typeface="Calibri" panose="020F0502020204030204" pitchFamily="34" charset="0"/>
                </a:rPr>
                <a:t>OpenLooKeng Advantages</a:t>
              </a:r>
            </a:p>
          </p:txBody>
        </p:sp>
        <p:sp>
          <p:nvSpPr>
            <p:cNvPr id="117" name="文本框 116"/>
            <p:cNvSpPr txBox="1"/>
            <p:nvPr/>
          </p:nvSpPr>
          <p:spPr>
            <a:xfrm>
              <a:off x="8139636" y="3206390"/>
              <a:ext cx="2881754" cy="1513826"/>
            </a:xfrm>
            <a:prstGeom prst="rect">
              <a:avLst/>
            </a:prstGeom>
            <a:noFill/>
            <a:ln>
              <a:solidFill>
                <a:srgbClr val="000000"/>
              </a:solidFill>
            </a:ln>
          </p:spPr>
          <p:txBody>
            <a:bodyPr wrap="square" rtlCol="0">
              <a:spAutoFit/>
            </a:bodyPr>
            <a:lstStyle/>
            <a:p>
              <a:pPr marL="171312" indent="-171312" fontAlgn="base">
                <a:spcBef>
                  <a:spcPct val="0"/>
                </a:spcBef>
                <a:spcAft>
                  <a:spcPct val="0"/>
                </a:spcAft>
                <a:buFont typeface="Wingdings" pitchFamily="2" charset="2"/>
                <a:buChar char="Ø"/>
                <a:defRPr/>
              </a:pPr>
              <a:r>
                <a:rPr lang="zh-CN" altLang="en-US" sz="1119" b="1">
                  <a:solidFill>
                    <a:srgbClr val="C7000A"/>
                  </a:solidFill>
                  <a:latin typeface="Calibri" panose="020F0502020204030204" pitchFamily="34" charset="0"/>
                  <a:ea typeface="微软雅黑" panose="020B0503020204020204" pitchFamily="34" charset="-122"/>
                  <a:cs typeface="Calibri" panose="020F0502020204030204" pitchFamily="34" charset="0"/>
                </a:rPr>
                <a:t>Unify ANSI SQL 2003 to shield access differences between heterogeneous data sources, simplify application development, and improve development efficiency.</a:t>
              </a:r>
              <a:endParaRPr lang="en-US" altLang="zh-CN" sz="1399" b="1">
                <a:solidFill>
                  <a:srgbClr val="1D1D1A"/>
                </a:solidFill>
                <a:latin typeface="Calibri" panose="020F0502020204030204" pitchFamily="34" charset="0"/>
                <a:ea typeface="微软雅黑" charset="0"/>
                <a:cs typeface="Calibri" panose="020F0502020204030204" pitchFamily="34" charset="0"/>
              </a:endParaRPr>
            </a:p>
            <a:p>
              <a:pPr marL="171312" indent="-171312" fontAlgn="base">
                <a:spcBef>
                  <a:spcPct val="0"/>
                </a:spcBef>
                <a:spcAft>
                  <a:spcPct val="0"/>
                </a:spcAft>
                <a:buFont typeface="Wingdings" pitchFamily="2" charset="2"/>
                <a:buChar char="Ø"/>
                <a:defRPr/>
              </a:pPr>
              <a:endParaRPr lang="en-US" altLang="zh-CN" sz="1399" b="1">
                <a:solidFill>
                  <a:srgbClr val="000000"/>
                </a:solidFill>
                <a:latin typeface="Calibri" panose="020F0502020204030204" pitchFamily="34" charset="0"/>
                <a:ea typeface="微软雅黑" panose="020B0503020204020204" pitchFamily="34" charset="-122"/>
                <a:cs typeface="Calibri" panose="020F0502020204030204" pitchFamily="34" charset="0"/>
              </a:endParaRPr>
            </a:p>
            <a:p>
              <a:pPr marL="171312" indent="-171312" fontAlgn="base">
                <a:spcBef>
                  <a:spcPct val="0"/>
                </a:spcBef>
                <a:spcAft>
                  <a:spcPct val="0"/>
                </a:spcAft>
                <a:buFont typeface="Wingdings" pitchFamily="2" charset="2"/>
                <a:buChar char="Ø"/>
                <a:defRPr/>
              </a:pPr>
              <a:r>
                <a:rPr lang="zh-CN" altLang="en-US" sz="1119" b="1" kern="0" smtClean="0">
                  <a:solidFill>
                    <a:srgbClr val="C7000A"/>
                  </a:solidFill>
                  <a:latin typeface="Calibri" panose="020F0502020204030204" pitchFamily="34" charset="0"/>
                  <a:ea typeface="微软雅黑" panose="020B0503020204020204" pitchFamily="34" charset="-122"/>
                  <a:cs typeface="Calibri" panose="020F0502020204030204" pitchFamily="34" charset="0"/>
                </a:rPr>
                <a:t>High-performance analysis engine, providing analysis within 100 ms to seconds, improving the performance of cross-source heterogeneous data convergence analysis by 2 to 10 times.</a:t>
              </a:r>
              <a:endParaRPr lang="en-US" altLang="zh-CN" sz="1399" b="1"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120" name="组合 119"/>
          <p:cNvGrpSpPr/>
          <p:nvPr/>
        </p:nvGrpSpPr>
        <p:grpSpPr>
          <a:xfrm>
            <a:off x="8147904" y="2204612"/>
            <a:ext cx="3830971" cy="1332388"/>
            <a:chOff x="8139636" y="1177497"/>
            <a:chExt cx="2878875" cy="1022533"/>
          </a:xfrm>
        </p:grpSpPr>
        <p:sp>
          <p:nvSpPr>
            <p:cNvPr id="121" name="文本框 120"/>
            <p:cNvSpPr txBox="1"/>
            <p:nvPr/>
          </p:nvSpPr>
          <p:spPr>
            <a:xfrm>
              <a:off x="8138196" y="1177497"/>
              <a:ext cx="2881754" cy="217596"/>
            </a:xfrm>
            <a:prstGeom prst="rect">
              <a:avLst/>
            </a:prstGeom>
            <a:solidFill>
              <a:schemeClr val="accent6"/>
            </a:solidFill>
          </p:spPr>
          <p:txBody>
            <a:bodyPr wrap="square" rtlCol="0">
              <a:spAutoFit/>
            </a:bodyPr>
            <a:lstStyle>
              <a:defPPr>
                <a:defRPr lang="en-US"/>
              </a:defPPr>
              <a:lvl1pPr algn="ctr" defTabSz="914400" fontAlgn="base">
                <a:spcBef>
                  <a:spcPct val="0"/>
                </a:spcBef>
                <a:spcAft>
                  <a:spcPct val="0"/>
                </a:spcAft>
                <a:defRPr sz="1799">
                  <a:solidFill>
                    <a:srgbClr val="FFFFFF"/>
                  </a:solidFill>
                  <a:latin typeface="微软雅黑" panose="020B0503020204020204" pitchFamily="34" charset="-122"/>
                  <a:ea typeface="微软雅黑" panose="020B0503020204020204" pitchFamily="34" charset="-122"/>
                </a:defRPr>
              </a:lvl1pPr>
            </a:lstStyle>
            <a:p>
              <a:pPr>
                <a:defRPr/>
              </a:pPr>
              <a:r>
                <a:rPr lang="zh-CN" altLang="en-US" sz="1259" kern="0">
                  <a:latin typeface="Calibri" panose="020F0502020204030204" pitchFamily="34" charset="0"/>
                  <a:cs typeface="Calibri" panose="020F0502020204030204" pitchFamily="34" charset="0"/>
                </a:rPr>
                <a:t>Business Pain Points</a:t>
              </a:r>
            </a:p>
          </p:txBody>
        </p:sp>
        <p:sp>
          <p:nvSpPr>
            <p:cNvPr id="122" name="文本框 121"/>
            <p:cNvSpPr txBox="1"/>
            <p:nvPr/>
          </p:nvSpPr>
          <p:spPr>
            <a:xfrm>
              <a:off x="8139636" y="1468197"/>
              <a:ext cx="2874745" cy="725399"/>
            </a:xfrm>
            <a:prstGeom prst="rect">
              <a:avLst/>
            </a:prstGeom>
            <a:noFill/>
            <a:ln>
              <a:solidFill>
                <a:srgbClr val="000000"/>
              </a:solidFill>
            </a:ln>
          </p:spPr>
          <p:txBody>
            <a:bodyPr wrap="square" rtlCol="0">
              <a:spAutoFit/>
            </a:bodyPr>
            <a:lstStyle/>
            <a:p>
              <a:pPr marL="171312" indent="-171312" fontAlgn="base">
                <a:spcBef>
                  <a:spcPct val="0"/>
                </a:spcBef>
                <a:spcAft>
                  <a:spcPct val="0"/>
                </a:spcAft>
                <a:buFont typeface="Wingdings" pitchFamily="2" charset="2"/>
                <a:buChar char="Ø"/>
                <a:defRPr/>
              </a:pPr>
              <a:r>
                <a:rPr lang="zh-CN" altLang="en-US" sz="1119" kern="0">
                  <a:solidFill>
                    <a:srgbClr val="000000"/>
                  </a:solidFill>
                  <a:latin typeface="Calibri" panose="020F0502020204030204" pitchFamily="34" charset="0"/>
                  <a:ea typeface="微软雅黑" panose="020B0503020204020204" pitchFamily="34" charset="-122"/>
                  <a:cs typeface="Calibri" panose="020F0502020204030204" pitchFamily="34" charset="0"/>
                </a:rPr>
                <a:t>For multiple heterogeneous data sources, task scripts for matching protocols need to be developed separately, which is difficult to develop.</a:t>
              </a:r>
              <a:endParaRPr lang="en-US" altLang="zh-CN" sz="1399" kern="0">
                <a:solidFill>
                  <a:srgbClr val="000000"/>
                </a:solidFill>
                <a:latin typeface="Calibri" panose="020F0502020204030204" pitchFamily="34" charset="0"/>
                <a:ea typeface="微软雅黑" panose="020B0503020204020204" pitchFamily="34" charset="-122"/>
                <a:cs typeface="Calibri" panose="020F0502020204030204" pitchFamily="34" charset="0"/>
              </a:endParaRPr>
            </a:p>
            <a:p>
              <a:pPr marL="171312" indent="-171312" fontAlgn="base">
                <a:spcBef>
                  <a:spcPct val="0"/>
                </a:spcBef>
                <a:spcAft>
                  <a:spcPct val="0"/>
                </a:spcAft>
                <a:buFont typeface="Wingdings" pitchFamily="2" charset="2"/>
                <a:buChar char="Ø"/>
                <a:defRPr/>
              </a:pPr>
              <a:r>
                <a:rPr lang="zh-CN" altLang="en-US" sz="1119" kern="0" smtClean="0">
                  <a:solidFill>
                    <a:srgbClr val="000000"/>
                  </a:solidFill>
                  <a:latin typeface="Calibri" panose="020F0502020204030204" pitchFamily="34" charset="0"/>
                  <a:ea typeface="微软雅黑" panose="020B0503020204020204" pitchFamily="34" charset="-122"/>
                  <a:cs typeface="Calibri" panose="020F0502020204030204" pitchFamily="34" charset="0"/>
                </a:rPr>
                <a:t>Cross-source analysis tasks have a long pipeline, low efficiency, and difficult to be automated.</a:t>
              </a:r>
            </a:p>
          </p:txBody>
        </p:sp>
      </p:grpSp>
      <p:sp>
        <p:nvSpPr>
          <p:cNvPr id="176" name="文本框 175"/>
          <p:cNvSpPr txBox="1"/>
          <p:nvPr/>
        </p:nvSpPr>
        <p:spPr>
          <a:xfrm>
            <a:off x="1027227" y="5954890"/>
            <a:ext cx="2796278" cy="276999"/>
          </a:xfrm>
          <a:prstGeom prst="rect">
            <a:avLst/>
          </a:prstGeom>
          <a:noFill/>
        </p:spPr>
        <p:txBody>
          <a:bodyPr wrap="none" rtlCol="0" anchor="ctr">
            <a:spAutoFit/>
          </a:bodyPr>
          <a:lstStyle/>
          <a:p>
            <a:pPr defTabSz="914112"/>
            <a:r>
              <a:rPr lang="zh-CN" altLang="en-US" sz="1200" dirty="0">
                <a:solidFill>
                  <a:srgbClr val="C7000A"/>
                </a:solidFill>
                <a:latin typeface="Calibri" panose="020F0502020204030204" pitchFamily="34" charset="0"/>
                <a:ea typeface="微软雅黑" panose="020B0503020204020204" pitchFamily="34" charset="-122"/>
                <a:cs typeface="Calibri" panose="020F0502020204030204" pitchFamily="34" charset="0"/>
              </a:rPr>
              <a:t>High threshold and complex development</a:t>
            </a:r>
          </a:p>
        </p:txBody>
      </p:sp>
      <p:sp>
        <p:nvSpPr>
          <p:cNvPr id="177" name="文本框 176"/>
          <p:cNvSpPr txBox="1"/>
          <p:nvPr/>
        </p:nvSpPr>
        <p:spPr>
          <a:xfrm>
            <a:off x="4667650" y="5917410"/>
            <a:ext cx="3366354" cy="461665"/>
          </a:xfrm>
          <a:prstGeom prst="rect">
            <a:avLst/>
          </a:prstGeom>
          <a:noFill/>
        </p:spPr>
        <p:txBody>
          <a:bodyPr wrap="square" rtlCol="0" anchor="ctr">
            <a:spAutoFit/>
          </a:bodyPr>
          <a:lstStyle/>
          <a:p>
            <a:pPr defTabSz="914112"/>
            <a:r>
              <a:rPr lang="zh-CN" altLang="en-US" sz="1200" dirty="0">
                <a:solidFill>
                  <a:srgbClr val="C7000A"/>
                </a:solidFill>
                <a:latin typeface="Calibri" panose="020F0502020204030204" pitchFamily="34" charset="0"/>
                <a:ea typeface="微软雅黑" panose="020B0503020204020204" pitchFamily="34" charset="-122"/>
                <a:cs typeface="Calibri" panose="020F0502020204030204" pitchFamily="34" charset="0"/>
              </a:rPr>
              <a:t>Unified SQL entry, multi-source convergence, simplifying development and management</a:t>
            </a:r>
          </a:p>
        </p:txBody>
      </p:sp>
      <p:grpSp>
        <p:nvGrpSpPr>
          <p:cNvPr id="182" name="组合 181"/>
          <p:cNvGrpSpPr/>
          <p:nvPr/>
        </p:nvGrpSpPr>
        <p:grpSpPr>
          <a:xfrm>
            <a:off x="721701" y="1208180"/>
            <a:ext cx="7205975" cy="4695316"/>
            <a:chOff x="212742" y="1199552"/>
            <a:chExt cx="7544653" cy="4987395"/>
          </a:xfrm>
        </p:grpSpPr>
        <p:sp>
          <p:nvSpPr>
            <p:cNvPr id="92" name="矩形 91"/>
            <p:cNvSpPr/>
            <p:nvPr/>
          </p:nvSpPr>
          <p:spPr>
            <a:xfrm>
              <a:off x="4264490" y="3244617"/>
              <a:ext cx="3484259" cy="1389027"/>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defRPr/>
              </a:pPr>
              <a:r>
                <a:rPr lang="en-US" altLang="zh-CN" sz="979" b="1" kern="0" dirty="0" smtClean="0">
                  <a:solidFill>
                    <a:srgbClr val="C7000A"/>
                  </a:solidFill>
                  <a:latin typeface="Calibri" panose="020F0502020204030204" pitchFamily="34" charset="0"/>
                  <a:cs typeface="Calibri" panose="020F0502020204030204" pitchFamily="34" charset="0"/>
                </a:rPr>
                <a:t>openLooKeng</a:t>
              </a:r>
              <a:endParaRPr lang="zh-CN" altLang="en-US" sz="1100" b="1" kern="0" dirty="0">
                <a:solidFill>
                  <a:srgbClr val="C7000A"/>
                </a:solidFill>
                <a:latin typeface="Calibri" panose="020F0502020204030204" pitchFamily="34" charset="0"/>
                <a:cs typeface="Calibri" panose="020F0502020204030204" pitchFamily="34" charset="0"/>
              </a:endParaRPr>
            </a:p>
          </p:txBody>
        </p:sp>
        <p:sp>
          <p:nvSpPr>
            <p:cNvPr id="93" name="矩形 92"/>
            <p:cNvSpPr/>
            <p:nvPr/>
          </p:nvSpPr>
          <p:spPr>
            <a:xfrm>
              <a:off x="1414652" y="5192588"/>
              <a:ext cx="996756" cy="33819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770" kern="0">
                  <a:solidFill>
                    <a:srgbClr val="666666"/>
                  </a:solidFill>
                  <a:latin typeface="Calibri" panose="020F0502020204030204" pitchFamily="34" charset="0"/>
                  <a:cs typeface="Calibri" panose="020F0502020204030204" pitchFamily="34" charset="0"/>
                </a:rPr>
                <a:t>Data source B</a:t>
              </a:r>
            </a:p>
            <a:p>
              <a:pPr algn="ctr">
                <a:defRPr/>
              </a:pPr>
              <a:r>
                <a:rPr lang="en-US" altLang="zh-CN" sz="770" kern="0">
                  <a:solidFill>
                    <a:srgbClr val="666666"/>
                  </a:solidFill>
                  <a:latin typeface="Calibri" panose="020F0502020204030204" pitchFamily="34" charset="0"/>
                  <a:cs typeface="Calibri" panose="020F0502020204030204" pitchFamily="34" charset="0"/>
                </a:rPr>
                <a:t>HBase</a:t>
              </a:r>
              <a:endParaRPr lang="zh-CN" altLang="en-US" sz="1100" kern="0">
                <a:solidFill>
                  <a:srgbClr val="666666"/>
                </a:solidFill>
                <a:latin typeface="Calibri" panose="020F0502020204030204" pitchFamily="34" charset="0"/>
                <a:cs typeface="Calibri" panose="020F0502020204030204" pitchFamily="34" charset="0"/>
              </a:endParaRPr>
            </a:p>
          </p:txBody>
        </p:sp>
        <p:sp>
          <p:nvSpPr>
            <p:cNvPr id="94" name="矩形 93"/>
            <p:cNvSpPr/>
            <p:nvPr/>
          </p:nvSpPr>
          <p:spPr>
            <a:xfrm>
              <a:off x="246596" y="2218716"/>
              <a:ext cx="3439415" cy="2414928"/>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defRPr/>
              </a:pPr>
              <a:r>
                <a:rPr lang="zh-CN" altLang="en-US" sz="979" b="1" kern="0" smtClean="0">
                  <a:solidFill>
                    <a:srgbClr val="666666"/>
                  </a:solidFill>
                  <a:latin typeface="Calibri" panose="020F0502020204030204" pitchFamily="34" charset="0"/>
                  <a:cs typeface="Calibri" panose="020F0502020204030204" pitchFamily="34" charset="0"/>
                </a:rPr>
                <a:t>A Data Analysis System</a:t>
              </a:r>
            </a:p>
          </p:txBody>
        </p:sp>
        <p:sp>
          <p:nvSpPr>
            <p:cNvPr id="95" name="矩形 94"/>
            <p:cNvSpPr/>
            <p:nvPr/>
          </p:nvSpPr>
          <p:spPr>
            <a:xfrm>
              <a:off x="212742" y="5187045"/>
              <a:ext cx="960360" cy="33819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770" kern="0">
                  <a:solidFill>
                    <a:srgbClr val="666666"/>
                  </a:solidFill>
                  <a:latin typeface="Calibri" panose="020F0502020204030204" pitchFamily="34" charset="0"/>
                  <a:cs typeface="Calibri" panose="020F0502020204030204" pitchFamily="34" charset="0"/>
                </a:rPr>
                <a:t>Data source A</a:t>
              </a:r>
            </a:p>
            <a:p>
              <a:pPr algn="ctr">
                <a:defRPr/>
              </a:pPr>
              <a:r>
                <a:rPr lang="en-US" altLang="zh-CN" sz="770" kern="0">
                  <a:solidFill>
                    <a:srgbClr val="666666"/>
                  </a:solidFill>
                  <a:latin typeface="Calibri" panose="020F0502020204030204" pitchFamily="34" charset="0"/>
                  <a:cs typeface="Calibri" panose="020F0502020204030204" pitchFamily="34" charset="0"/>
                </a:rPr>
                <a:t>HIVE</a:t>
              </a:r>
              <a:endParaRPr lang="zh-CN" altLang="en-US" sz="1100" kern="0">
                <a:solidFill>
                  <a:srgbClr val="666666"/>
                </a:solidFill>
                <a:latin typeface="Calibri" panose="020F0502020204030204" pitchFamily="34" charset="0"/>
                <a:cs typeface="Calibri" panose="020F0502020204030204" pitchFamily="34" charset="0"/>
              </a:endParaRPr>
            </a:p>
          </p:txBody>
        </p:sp>
        <p:cxnSp>
          <p:nvCxnSpPr>
            <p:cNvPr id="96" name="直接箭头连接符 95"/>
            <p:cNvCxnSpPr>
              <a:stCxn id="114" idx="2"/>
              <a:endCxn id="95" idx="0"/>
            </p:cNvCxnSpPr>
            <p:nvPr/>
          </p:nvCxnSpPr>
          <p:spPr bwMode="auto">
            <a:xfrm flipH="1">
              <a:off x="692922" y="4479686"/>
              <a:ext cx="58428" cy="707359"/>
            </a:xfrm>
            <a:prstGeom prst="straightConnector1">
              <a:avLst/>
            </a:prstGeom>
            <a:noFill/>
            <a:ln w="9525" cap="flat" cmpd="sng" algn="ctr">
              <a:solidFill>
                <a:srgbClr val="00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7" name="组合 96"/>
            <p:cNvGrpSpPr/>
            <p:nvPr/>
          </p:nvGrpSpPr>
          <p:grpSpPr>
            <a:xfrm>
              <a:off x="332722" y="5564886"/>
              <a:ext cx="513662" cy="622061"/>
              <a:chOff x="4519110" y="3963615"/>
              <a:chExt cx="904550" cy="922574"/>
            </a:xfrm>
          </p:grpSpPr>
          <p:pic>
            <p:nvPicPr>
              <p:cNvPr id="9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110" y="3963615"/>
                <a:ext cx="904550" cy="922574"/>
              </a:xfrm>
              <a:prstGeom prst="rect">
                <a:avLst/>
              </a:prstGeom>
            </p:spPr>
          </p:pic>
          <p:sp>
            <p:nvSpPr>
              <p:cNvPr id="99" name="Rectangle 37"/>
              <p:cNvSpPr/>
              <p:nvPr/>
            </p:nvSpPr>
            <p:spPr bwMode="auto">
              <a:xfrm>
                <a:off x="4804030" y="4234700"/>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endParaRPr lang="en-US" sz="90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00" name="Rectangle 38"/>
              <p:cNvSpPr/>
              <p:nvPr/>
            </p:nvSpPr>
            <p:spPr bwMode="auto">
              <a:xfrm>
                <a:off x="4803759" y="4374030"/>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endParaRPr lang="en-US" sz="90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01" name="Rectangle 39"/>
              <p:cNvSpPr/>
              <p:nvPr/>
            </p:nvSpPr>
            <p:spPr bwMode="auto">
              <a:xfrm>
                <a:off x="4804030" y="4520551"/>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endParaRPr lang="en-US" sz="90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grpSp>
        <p:cxnSp>
          <p:nvCxnSpPr>
            <p:cNvPr id="102" name="直接箭头连接符 101"/>
            <p:cNvCxnSpPr>
              <a:stCxn id="92" idx="2"/>
            </p:cNvCxnSpPr>
            <p:nvPr/>
          </p:nvCxnSpPr>
          <p:spPr bwMode="auto">
            <a:xfrm flipH="1">
              <a:off x="4733393" y="4633644"/>
              <a:ext cx="1273227" cy="542798"/>
            </a:xfrm>
            <a:prstGeom prst="straightConnector1">
              <a:avLst/>
            </a:prstGeom>
            <a:noFill/>
            <a:ln w="9525" cap="flat" cmpd="sng" algn="ctr">
              <a:solidFill>
                <a:srgbClr val="000000">
                  <a:shade val="95000"/>
                  <a:satMod val="105000"/>
                </a:srgbClr>
              </a:solidFill>
              <a:prstDash val="soli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椭圆 102"/>
            <p:cNvSpPr/>
            <p:nvPr/>
          </p:nvSpPr>
          <p:spPr bwMode="auto">
            <a:xfrm>
              <a:off x="960172" y="3498492"/>
              <a:ext cx="274213" cy="274213"/>
            </a:xfrm>
            <a:prstGeom prst="ellipse">
              <a:avLst/>
            </a:prstGeom>
            <a:solidFill>
              <a:srgbClr val="C00000"/>
            </a:solidFill>
            <a:ln>
              <a:solidFill>
                <a:srgbClr val="000000"/>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ct val="0"/>
                </a:spcAft>
                <a:buClr>
                  <a:srgbClr val="CC9900"/>
                </a:buClr>
                <a:defRPr/>
              </a:pPr>
              <a:r>
                <a:rPr lang="en-US" altLang="zh-CN" sz="1119" kern="0" dirty="0">
                  <a:solidFill>
                    <a:srgbClr val="FFFFFF"/>
                  </a:solidFill>
                  <a:latin typeface="Calibri" panose="020F0502020204030204" pitchFamily="34" charset="0"/>
                  <a:ea typeface="宋体" charset="-122"/>
                  <a:cs typeface="Calibri" panose="020F0502020204030204" pitchFamily="34" charset="0"/>
                </a:rPr>
                <a:t>1</a:t>
              </a:r>
              <a:endParaRPr lang="zh-CN" altLang="en-US" sz="1599" kern="0" dirty="0">
                <a:solidFill>
                  <a:srgbClr val="FFFFFF"/>
                </a:solidFill>
                <a:latin typeface="Calibri" panose="020F0502020204030204" pitchFamily="34" charset="0"/>
                <a:ea typeface="宋体" charset="-122"/>
                <a:cs typeface="Calibri" panose="020F0502020204030204" pitchFamily="34" charset="0"/>
              </a:endParaRPr>
            </a:p>
          </p:txBody>
        </p:sp>
        <p:grpSp>
          <p:nvGrpSpPr>
            <p:cNvPr id="104" name="组合 103"/>
            <p:cNvGrpSpPr/>
            <p:nvPr/>
          </p:nvGrpSpPr>
          <p:grpSpPr>
            <a:xfrm>
              <a:off x="1704469" y="5561672"/>
              <a:ext cx="513662" cy="622061"/>
              <a:chOff x="2928208" y="4909400"/>
              <a:chExt cx="513863" cy="622304"/>
            </a:xfrm>
          </p:grpSpPr>
          <p:pic>
            <p:nvPicPr>
              <p:cNvPr id="105"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8208" y="4909400"/>
                <a:ext cx="513863" cy="622304"/>
              </a:xfrm>
              <a:prstGeom prst="rect">
                <a:avLst/>
              </a:prstGeom>
            </p:spPr>
          </p:pic>
          <p:sp>
            <p:nvSpPr>
              <p:cNvPr id="106" name="Rectangle 37"/>
              <p:cNvSpPr/>
              <p:nvPr/>
            </p:nvSpPr>
            <p:spPr bwMode="auto">
              <a:xfrm>
                <a:off x="3092131" y="5114401"/>
                <a:ext cx="76558" cy="74478"/>
              </a:xfrm>
              <a:prstGeom prst="rect">
                <a:avLst/>
              </a:prstGeom>
              <a:solidFill>
                <a:srgbClr val="0070C0"/>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07" name="Rectangle 38"/>
              <p:cNvSpPr/>
              <p:nvPr/>
            </p:nvSpPr>
            <p:spPr bwMode="auto">
              <a:xfrm>
                <a:off x="3091978" y="5208384"/>
                <a:ext cx="76558" cy="74478"/>
              </a:xfrm>
              <a:prstGeom prst="rect">
                <a:avLst/>
              </a:prstGeom>
              <a:solidFill>
                <a:srgbClr val="0070C0"/>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08" name="Rectangle 39"/>
              <p:cNvSpPr/>
              <p:nvPr/>
            </p:nvSpPr>
            <p:spPr bwMode="auto">
              <a:xfrm>
                <a:off x="3092131" y="5307217"/>
                <a:ext cx="76558" cy="74478"/>
              </a:xfrm>
              <a:prstGeom prst="rect">
                <a:avLst/>
              </a:prstGeom>
              <a:solidFill>
                <a:srgbClr val="0070C0"/>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09" name="Rectangle 37"/>
              <p:cNvSpPr/>
              <p:nvPr/>
            </p:nvSpPr>
            <p:spPr bwMode="auto">
              <a:xfrm>
                <a:off x="3200081" y="5120751"/>
                <a:ext cx="76558" cy="74478"/>
              </a:xfrm>
              <a:prstGeom prst="rect">
                <a:avLst/>
              </a:prstGeom>
              <a:solidFill>
                <a:srgbClr val="990000">
                  <a:lumMod val="20000"/>
                  <a:lumOff val="80000"/>
                </a:srgbClr>
              </a:solidFill>
              <a:ln w="9525" cap="flat" cmpd="sng" algn="ctr">
                <a:solidFill>
                  <a:srgbClr val="990000">
                    <a:lumMod val="20000"/>
                    <a:lumOff val="80000"/>
                  </a:srgbClr>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10" name="Rectangle 38"/>
              <p:cNvSpPr/>
              <p:nvPr/>
            </p:nvSpPr>
            <p:spPr bwMode="auto">
              <a:xfrm>
                <a:off x="3199928" y="5214734"/>
                <a:ext cx="76558" cy="74478"/>
              </a:xfrm>
              <a:prstGeom prst="rect">
                <a:avLst/>
              </a:prstGeom>
              <a:solidFill>
                <a:srgbClr val="990000">
                  <a:lumMod val="20000"/>
                  <a:lumOff val="80000"/>
                </a:srgbClr>
              </a:solidFill>
              <a:ln w="9525" cap="flat" cmpd="sng" algn="ctr">
                <a:solidFill>
                  <a:srgbClr val="990000">
                    <a:lumMod val="20000"/>
                    <a:lumOff val="80000"/>
                  </a:srgbClr>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11" name="Rectangle 39"/>
              <p:cNvSpPr/>
              <p:nvPr/>
            </p:nvSpPr>
            <p:spPr bwMode="auto">
              <a:xfrm>
                <a:off x="3200081" y="5313567"/>
                <a:ext cx="76558" cy="74478"/>
              </a:xfrm>
              <a:prstGeom prst="rect">
                <a:avLst/>
              </a:prstGeom>
              <a:solidFill>
                <a:srgbClr val="990000">
                  <a:lumMod val="20000"/>
                  <a:lumOff val="80000"/>
                </a:srgbClr>
              </a:solidFill>
              <a:ln w="9525" cap="flat" cmpd="sng" algn="ctr">
                <a:solidFill>
                  <a:srgbClr val="990000">
                    <a:lumMod val="20000"/>
                    <a:lumOff val="80000"/>
                  </a:srgbClr>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grpSp>
        <p:sp>
          <p:nvSpPr>
            <p:cNvPr id="112" name="椭圆 111"/>
            <p:cNvSpPr/>
            <p:nvPr/>
          </p:nvSpPr>
          <p:spPr bwMode="auto">
            <a:xfrm>
              <a:off x="1943497" y="3498492"/>
              <a:ext cx="274213" cy="274213"/>
            </a:xfrm>
            <a:prstGeom prst="ellipse">
              <a:avLst/>
            </a:prstGeom>
            <a:solidFill>
              <a:srgbClr val="C00000"/>
            </a:solidFill>
            <a:ln>
              <a:solidFill>
                <a:srgbClr val="000000"/>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ct val="0"/>
                </a:spcAft>
                <a:buClr>
                  <a:srgbClr val="CC9900"/>
                </a:buClr>
                <a:defRPr/>
              </a:pPr>
              <a:r>
                <a:rPr lang="en-US" altLang="zh-CN" sz="1119" kern="0" dirty="0">
                  <a:solidFill>
                    <a:srgbClr val="FFFFFF"/>
                  </a:solidFill>
                  <a:latin typeface="Calibri" panose="020F0502020204030204" pitchFamily="34" charset="0"/>
                  <a:ea typeface="宋体" charset="-122"/>
                  <a:cs typeface="Calibri" panose="020F0502020204030204" pitchFamily="34" charset="0"/>
                </a:rPr>
                <a:t>2</a:t>
              </a:r>
              <a:endParaRPr lang="zh-CN" altLang="en-US" sz="1599" kern="0" dirty="0">
                <a:solidFill>
                  <a:srgbClr val="FFFFFF"/>
                </a:solidFill>
                <a:latin typeface="Calibri" panose="020F0502020204030204" pitchFamily="34" charset="0"/>
                <a:ea typeface="宋体" charset="-122"/>
                <a:cs typeface="Calibri" panose="020F0502020204030204" pitchFamily="34" charset="0"/>
              </a:endParaRPr>
            </a:p>
          </p:txBody>
        </p:sp>
        <p:sp>
          <p:nvSpPr>
            <p:cNvPr id="113" name="右箭头 112"/>
            <p:cNvSpPr/>
            <p:nvPr/>
          </p:nvSpPr>
          <p:spPr>
            <a:xfrm>
              <a:off x="3759034" y="3244617"/>
              <a:ext cx="414301" cy="456261"/>
            </a:xfrm>
            <a:prstGeom prst="rightArrow">
              <a:avLst/>
            </a:prstGeom>
            <a:solidFill>
              <a:schemeClr val="accent6"/>
            </a:solidFill>
            <a:ln w="25400" cap="flat" cmpd="sng" algn="ctr">
              <a:noFill/>
              <a:prstDash val="solid"/>
            </a:ln>
            <a:effectLst/>
          </p:spPr>
          <p:txBody>
            <a:bodyPr rtlCol="0" anchor="ctr"/>
            <a:lstStyle/>
            <a:p>
              <a:pPr algn="ctr" fontAlgn="base">
                <a:spcBef>
                  <a:spcPct val="0"/>
                </a:spcBef>
                <a:spcAft>
                  <a:spcPct val="0"/>
                </a:spcAft>
                <a:defRPr/>
              </a:pPr>
              <a:endParaRPr lang="en-US" sz="1799" kern="0">
                <a:solidFill>
                  <a:prstClr val="white"/>
                </a:solidFill>
                <a:latin typeface="Calibri" panose="020F0502020204030204" pitchFamily="34" charset="0"/>
                <a:ea typeface="华文细黑"/>
                <a:cs typeface="Calibri" panose="020F0502020204030204" pitchFamily="34" charset="0"/>
              </a:endParaRPr>
            </a:p>
          </p:txBody>
        </p:sp>
        <p:sp>
          <p:nvSpPr>
            <p:cNvPr id="114" name="文本框 113"/>
            <p:cNvSpPr txBox="1"/>
            <p:nvPr/>
          </p:nvSpPr>
          <p:spPr>
            <a:xfrm>
              <a:off x="295744" y="4064350"/>
              <a:ext cx="911211" cy="415336"/>
            </a:xfrm>
            <a:prstGeom prst="rect">
              <a:avLst/>
            </a:prstGeom>
            <a:solidFill>
              <a:schemeClr val="accent6">
                <a:lumMod val="20000"/>
                <a:lumOff val="80000"/>
              </a:schemeClr>
            </a:solidFill>
            <a:ln>
              <a:solidFill>
                <a:schemeClr val="tx1"/>
              </a:solidFill>
            </a:ln>
          </p:spPr>
          <p:txBody>
            <a:bodyPr wrap="square" rtlCol="0" anchor="ctr">
              <a:noAutofit/>
            </a:bodyPr>
            <a:lstStyle/>
            <a:p>
              <a:pPr algn="ctr" defTabSz="914112"/>
              <a:r>
                <a:rPr lang="en-US" altLang="zh-CN" sz="735">
                  <a:solidFill>
                    <a:srgbClr val="1D1D1A"/>
                  </a:solidFill>
                  <a:latin typeface="Calibri" panose="020F0502020204030204" pitchFamily="34" charset="0"/>
                  <a:cs typeface="Calibri" panose="020F0502020204030204" pitchFamily="34" charset="0"/>
                </a:rPr>
                <a:t>Hive JDBC HQL</a:t>
              </a:r>
              <a:endParaRPr lang="zh-CN" altLang="en-US" sz="1050">
                <a:solidFill>
                  <a:srgbClr val="1D1D1A"/>
                </a:solidFill>
                <a:latin typeface="Calibri" panose="020F0502020204030204" pitchFamily="34" charset="0"/>
                <a:cs typeface="Calibri" panose="020F0502020204030204" pitchFamily="34" charset="0"/>
              </a:endParaRPr>
            </a:p>
          </p:txBody>
        </p:sp>
        <p:sp>
          <p:nvSpPr>
            <p:cNvPr id="118" name="矩形 117"/>
            <p:cNvSpPr/>
            <p:nvPr/>
          </p:nvSpPr>
          <p:spPr>
            <a:xfrm>
              <a:off x="1390198" y="1782580"/>
              <a:ext cx="1146864" cy="33819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en-US" altLang="zh-CN" sz="770" kern="0" smtClean="0">
                  <a:solidFill>
                    <a:srgbClr val="666666"/>
                  </a:solidFill>
                  <a:latin typeface="Calibri" panose="020F0502020204030204" pitchFamily="34" charset="0"/>
                  <a:cs typeface="Calibri" panose="020F0502020204030204" pitchFamily="34" charset="0"/>
                </a:rPr>
                <a:t>ISV application</a:t>
              </a:r>
              <a:endParaRPr lang="zh-CN" altLang="en-US" sz="1100" kern="0">
                <a:solidFill>
                  <a:srgbClr val="666666"/>
                </a:solidFill>
                <a:latin typeface="Calibri" panose="020F0502020204030204" pitchFamily="34" charset="0"/>
                <a:cs typeface="Calibri" panose="020F0502020204030204" pitchFamily="34" charset="0"/>
              </a:endParaRPr>
            </a:p>
          </p:txBody>
        </p:sp>
        <p:sp>
          <p:nvSpPr>
            <p:cNvPr id="119" name="矩形 118"/>
            <p:cNvSpPr/>
            <p:nvPr/>
          </p:nvSpPr>
          <p:spPr>
            <a:xfrm>
              <a:off x="5418851" y="1832534"/>
              <a:ext cx="1146864" cy="33819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en-US" altLang="zh-CN" sz="770" kern="0" smtClean="0">
                  <a:solidFill>
                    <a:srgbClr val="666666"/>
                  </a:solidFill>
                  <a:latin typeface="Calibri" panose="020F0502020204030204" pitchFamily="34" charset="0"/>
                  <a:cs typeface="Calibri" panose="020F0502020204030204" pitchFamily="34" charset="0"/>
                </a:rPr>
                <a:t>ISV application</a:t>
              </a:r>
              <a:endParaRPr lang="zh-CN" altLang="en-US" sz="1100" kern="0">
                <a:solidFill>
                  <a:srgbClr val="666666"/>
                </a:solidFill>
                <a:latin typeface="Calibri" panose="020F0502020204030204" pitchFamily="34" charset="0"/>
                <a:cs typeface="Calibri" panose="020F0502020204030204" pitchFamily="34" charset="0"/>
              </a:endParaRPr>
            </a:p>
          </p:txBody>
        </p:sp>
        <p:sp>
          <p:nvSpPr>
            <p:cNvPr id="123" name="文本框 122"/>
            <p:cNvSpPr txBox="1"/>
            <p:nvPr/>
          </p:nvSpPr>
          <p:spPr>
            <a:xfrm>
              <a:off x="1394165" y="4064350"/>
              <a:ext cx="1025341" cy="415336"/>
            </a:xfrm>
            <a:prstGeom prst="rect">
              <a:avLst/>
            </a:prstGeom>
            <a:solidFill>
              <a:schemeClr val="accent6">
                <a:lumMod val="20000"/>
                <a:lumOff val="80000"/>
              </a:schemeClr>
            </a:solidFill>
            <a:ln>
              <a:solidFill>
                <a:schemeClr val="tx1"/>
              </a:solidFill>
            </a:ln>
          </p:spPr>
          <p:txBody>
            <a:bodyPr wrap="square" rtlCol="0" anchor="ctr">
              <a:noAutofit/>
            </a:bodyPr>
            <a:lstStyle>
              <a:defPPr>
                <a:defRPr lang="en-US"/>
              </a:defPPr>
              <a:lvl1pPr algn="ctr">
                <a:defRPr sz="1050">
                  <a:latin typeface="微软雅黑" panose="020B0503020204020204" pitchFamily="34" charset="-122"/>
                  <a:ea typeface="微软雅黑" panose="020B0503020204020204" pitchFamily="34" charset="-122"/>
                </a:defRPr>
              </a:lvl1pPr>
            </a:lstStyle>
            <a:p>
              <a:pPr defTabSz="914112"/>
              <a:r>
                <a:rPr lang="en-US" altLang="zh-CN">
                  <a:solidFill>
                    <a:srgbClr val="1D1D1A"/>
                  </a:solidFill>
                  <a:latin typeface="Calibri" panose="020F0502020204030204" pitchFamily="34" charset="0"/>
                  <a:cs typeface="Calibri" panose="020F0502020204030204" pitchFamily="34" charset="0"/>
                </a:rPr>
                <a:t>HBase Client</a:t>
              </a:r>
            </a:p>
          </p:txBody>
        </p:sp>
        <p:sp>
          <p:nvSpPr>
            <p:cNvPr id="124" name="文本框 123"/>
            <p:cNvSpPr txBox="1"/>
            <p:nvPr/>
          </p:nvSpPr>
          <p:spPr>
            <a:xfrm>
              <a:off x="2606715" y="4064350"/>
              <a:ext cx="1045442" cy="415336"/>
            </a:xfrm>
            <a:prstGeom prst="rect">
              <a:avLst/>
            </a:prstGeom>
            <a:solidFill>
              <a:schemeClr val="accent6">
                <a:lumMod val="20000"/>
                <a:lumOff val="80000"/>
              </a:schemeClr>
            </a:solidFill>
            <a:ln>
              <a:solidFill>
                <a:schemeClr val="tx1"/>
              </a:solidFill>
            </a:ln>
          </p:spPr>
          <p:txBody>
            <a:bodyPr wrap="square" rtlCol="0" anchor="ctr">
              <a:noAutofit/>
            </a:bodyPr>
            <a:lstStyle>
              <a:defPPr>
                <a:defRPr lang="en-US"/>
              </a:defPPr>
              <a:lvl1pPr algn="ctr">
                <a:defRPr sz="1050">
                  <a:latin typeface="微软雅黑" panose="020B0503020204020204" pitchFamily="34" charset="-122"/>
                  <a:ea typeface="微软雅黑" panose="020B0503020204020204" pitchFamily="34" charset="-122"/>
                </a:defRPr>
              </a:lvl1pPr>
            </a:lstStyle>
            <a:p>
              <a:pPr defTabSz="914112"/>
              <a:r>
                <a:rPr lang="en-US" altLang="zh-CN">
                  <a:solidFill>
                    <a:srgbClr val="1D1D1A"/>
                  </a:solidFill>
                  <a:latin typeface="Calibri" panose="020F0502020204030204" pitchFamily="34" charset="0"/>
                  <a:cs typeface="Calibri" panose="020F0502020204030204" pitchFamily="34" charset="0"/>
                </a:rPr>
                <a:t>ES Client</a:t>
              </a:r>
              <a:endParaRPr lang="zh-CN" altLang="en-US">
                <a:solidFill>
                  <a:srgbClr val="1D1D1A"/>
                </a:solidFill>
                <a:latin typeface="Calibri" panose="020F0502020204030204" pitchFamily="34" charset="0"/>
                <a:cs typeface="Calibri" panose="020F0502020204030204" pitchFamily="34" charset="0"/>
              </a:endParaRPr>
            </a:p>
          </p:txBody>
        </p:sp>
        <p:grpSp>
          <p:nvGrpSpPr>
            <p:cNvPr id="125" name="组合 124"/>
            <p:cNvGrpSpPr/>
            <p:nvPr/>
          </p:nvGrpSpPr>
          <p:grpSpPr>
            <a:xfrm>
              <a:off x="2991168" y="5561672"/>
              <a:ext cx="513662" cy="622061"/>
              <a:chOff x="4519243" y="3894043"/>
              <a:chExt cx="904550" cy="922574"/>
            </a:xfrm>
          </p:grpSpPr>
          <p:pic>
            <p:nvPicPr>
              <p:cNvPr id="126"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243" y="3894043"/>
                <a:ext cx="904550" cy="922574"/>
              </a:xfrm>
              <a:prstGeom prst="rect">
                <a:avLst/>
              </a:prstGeom>
            </p:spPr>
          </p:pic>
          <p:sp>
            <p:nvSpPr>
              <p:cNvPr id="127" name="Rectangle 37"/>
              <p:cNvSpPr/>
              <p:nvPr/>
            </p:nvSpPr>
            <p:spPr bwMode="auto">
              <a:xfrm>
                <a:off x="4804030" y="4234700"/>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28" name="Rectangle 38"/>
              <p:cNvSpPr/>
              <p:nvPr/>
            </p:nvSpPr>
            <p:spPr bwMode="auto">
              <a:xfrm>
                <a:off x="4803759" y="4374030"/>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29" name="Rectangle 39"/>
              <p:cNvSpPr/>
              <p:nvPr/>
            </p:nvSpPr>
            <p:spPr bwMode="auto">
              <a:xfrm>
                <a:off x="4804030" y="4520551"/>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30" name="Rectangle 37"/>
              <p:cNvSpPr/>
              <p:nvPr/>
            </p:nvSpPr>
            <p:spPr bwMode="auto">
              <a:xfrm>
                <a:off x="4975028" y="4234700"/>
                <a:ext cx="134765" cy="110414"/>
              </a:xfrm>
              <a:prstGeom prst="rect">
                <a:avLst/>
              </a:prstGeom>
              <a:solidFill>
                <a:srgbClr val="990000">
                  <a:lumMod val="20000"/>
                  <a:lumOff val="80000"/>
                </a:srgbClr>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31" name="Rectangle 38"/>
              <p:cNvSpPr/>
              <p:nvPr/>
            </p:nvSpPr>
            <p:spPr bwMode="auto">
              <a:xfrm>
                <a:off x="4974757" y="4374030"/>
                <a:ext cx="134765" cy="110414"/>
              </a:xfrm>
              <a:prstGeom prst="rect">
                <a:avLst/>
              </a:prstGeom>
              <a:solidFill>
                <a:srgbClr val="990000">
                  <a:lumMod val="20000"/>
                  <a:lumOff val="80000"/>
                </a:srgbClr>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32" name="Rectangle 39"/>
              <p:cNvSpPr/>
              <p:nvPr/>
            </p:nvSpPr>
            <p:spPr bwMode="auto">
              <a:xfrm>
                <a:off x="4975028" y="4520551"/>
                <a:ext cx="134765" cy="110414"/>
              </a:xfrm>
              <a:prstGeom prst="rect">
                <a:avLst/>
              </a:prstGeom>
              <a:solidFill>
                <a:srgbClr val="990000">
                  <a:lumMod val="20000"/>
                  <a:lumOff val="80000"/>
                </a:srgbClr>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grpSp>
        <p:sp>
          <p:nvSpPr>
            <p:cNvPr id="133" name="矩形 132"/>
            <p:cNvSpPr/>
            <p:nvPr/>
          </p:nvSpPr>
          <p:spPr>
            <a:xfrm>
              <a:off x="2695222" y="5198329"/>
              <a:ext cx="996756" cy="33819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770" kern="0">
                  <a:solidFill>
                    <a:srgbClr val="666666"/>
                  </a:solidFill>
                  <a:latin typeface="Calibri" panose="020F0502020204030204" pitchFamily="34" charset="0"/>
                  <a:cs typeface="Calibri" panose="020F0502020204030204" pitchFamily="34" charset="0"/>
                </a:rPr>
                <a:t>Data source C</a:t>
              </a:r>
            </a:p>
            <a:p>
              <a:pPr algn="ctr">
                <a:defRPr/>
              </a:pPr>
              <a:r>
                <a:rPr lang="en-US" altLang="zh-CN" sz="770" kern="0">
                  <a:solidFill>
                    <a:srgbClr val="666666"/>
                  </a:solidFill>
                  <a:latin typeface="Calibri" panose="020F0502020204030204" pitchFamily="34" charset="0"/>
                  <a:cs typeface="Calibri" panose="020F0502020204030204" pitchFamily="34" charset="0"/>
                </a:rPr>
                <a:t>ES</a:t>
              </a:r>
              <a:endParaRPr lang="zh-CN" altLang="en-US" sz="1100" kern="0">
                <a:solidFill>
                  <a:srgbClr val="666666"/>
                </a:solidFill>
                <a:latin typeface="Calibri" panose="020F0502020204030204" pitchFamily="34" charset="0"/>
                <a:cs typeface="Calibri" panose="020F0502020204030204" pitchFamily="34" charset="0"/>
              </a:endParaRPr>
            </a:p>
          </p:txBody>
        </p:sp>
        <p:cxnSp>
          <p:nvCxnSpPr>
            <p:cNvPr id="134" name="直接箭头连接符 133"/>
            <p:cNvCxnSpPr>
              <a:stCxn id="123" idx="2"/>
              <a:endCxn id="93" idx="0"/>
            </p:cNvCxnSpPr>
            <p:nvPr/>
          </p:nvCxnSpPr>
          <p:spPr bwMode="auto">
            <a:xfrm>
              <a:off x="1906836" y="4479686"/>
              <a:ext cx="6194" cy="712902"/>
            </a:xfrm>
            <a:prstGeom prst="straightConnector1">
              <a:avLst/>
            </a:prstGeom>
            <a:noFill/>
            <a:ln w="9525" cap="flat" cmpd="sng" algn="ctr">
              <a:solidFill>
                <a:srgbClr val="00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箭头连接符 134"/>
            <p:cNvCxnSpPr>
              <a:stCxn id="124" idx="2"/>
            </p:cNvCxnSpPr>
            <p:nvPr/>
          </p:nvCxnSpPr>
          <p:spPr bwMode="auto">
            <a:xfrm>
              <a:off x="3129436" y="4479686"/>
              <a:ext cx="99980" cy="696756"/>
            </a:xfrm>
            <a:prstGeom prst="straightConnector1">
              <a:avLst/>
            </a:prstGeom>
            <a:noFill/>
            <a:ln w="9525" cap="flat" cmpd="sng" algn="ctr">
              <a:solidFill>
                <a:srgbClr val="0000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文本框 135"/>
            <p:cNvSpPr txBox="1"/>
            <p:nvPr/>
          </p:nvSpPr>
          <p:spPr>
            <a:xfrm>
              <a:off x="1450679" y="2660322"/>
              <a:ext cx="1025341" cy="534885"/>
            </a:xfrm>
            <a:prstGeom prst="rect">
              <a:avLst/>
            </a:prstGeom>
            <a:solidFill>
              <a:schemeClr val="accent6">
                <a:lumMod val="20000"/>
                <a:lumOff val="80000"/>
              </a:schemeClr>
            </a:solidFill>
            <a:ln>
              <a:solidFill>
                <a:schemeClr val="tx1"/>
              </a:solidFill>
            </a:ln>
          </p:spPr>
          <p:txBody>
            <a:bodyPr wrap="square" rtlCol="0" anchor="ctr">
              <a:noAutofit/>
            </a:bodyPr>
            <a:lstStyle>
              <a:defPPr>
                <a:defRPr lang="en-US"/>
              </a:defPPr>
              <a:lvl1pPr algn="ctr">
                <a:defRPr sz="1050">
                  <a:latin typeface="微软雅黑" panose="020B0503020204020204" pitchFamily="34" charset="-122"/>
                  <a:ea typeface="微软雅黑" panose="020B0503020204020204" pitchFamily="34" charset="-122"/>
                </a:defRPr>
              </a:lvl1pPr>
            </a:lstStyle>
            <a:p>
              <a:pPr defTabSz="914112"/>
              <a:r>
                <a:rPr lang="zh-CN" altLang="en-US" dirty="0">
                  <a:solidFill>
                    <a:srgbClr val="1D1D1A"/>
                  </a:solidFill>
                  <a:latin typeface="Calibri" panose="020F0502020204030204" pitchFamily="34" charset="0"/>
                  <a:cs typeface="Calibri" panose="020F0502020204030204" pitchFamily="34" charset="0"/>
                </a:rPr>
                <a:t>cross-source aggregation </a:t>
              </a:r>
              <a:r>
                <a:rPr lang="zh-CN" altLang="en-US" dirty="0" smtClean="0">
                  <a:solidFill>
                    <a:srgbClr val="1D1D1A"/>
                  </a:solidFill>
                  <a:latin typeface="Calibri" panose="020F0502020204030204" pitchFamily="34" charset="0"/>
                  <a:cs typeface="Calibri" panose="020F0502020204030204" pitchFamily="34" charset="0"/>
                </a:rPr>
                <a:t>analysis</a:t>
              </a:r>
              <a:endParaRPr lang="en-US" altLang="zh-CN" dirty="0">
                <a:solidFill>
                  <a:srgbClr val="1D1D1A"/>
                </a:solidFill>
                <a:latin typeface="Calibri" panose="020F0502020204030204" pitchFamily="34" charset="0"/>
                <a:cs typeface="Calibri" panose="020F0502020204030204" pitchFamily="34" charset="0"/>
              </a:endParaRPr>
            </a:p>
          </p:txBody>
        </p:sp>
        <p:cxnSp>
          <p:nvCxnSpPr>
            <p:cNvPr id="137" name="直接箭头连接符 136"/>
            <p:cNvCxnSpPr>
              <a:stCxn id="136" idx="2"/>
              <a:endCxn id="114" idx="0"/>
            </p:cNvCxnSpPr>
            <p:nvPr/>
          </p:nvCxnSpPr>
          <p:spPr>
            <a:xfrm flipH="1">
              <a:off x="751350" y="3195206"/>
              <a:ext cx="1211999" cy="86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endCxn id="123" idx="0"/>
            </p:cNvCxnSpPr>
            <p:nvPr/>
          </p:nvCxnSpPr>
          <p:spPr>
            <a:xfrm flipH="1">
              <a:off x="1906836" y="3111546"/>
              <a:ext cx="43520" cy="95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36" idx="2"/>
              <a:endCxn id="124" idx="0"/>
            </p:cNvCxnSpPr>
            <p:nvPr/>
          </p:nvCxnSpPr>
          <p:spPr>
            <a:xfrm>
              <a:off x="1963349" y="3195206"/>
              <a:ext cx="1166086" cy="869144"/>
            </a:xfrm>
            <a:prstGeom prst="straightConnector1">
              <a:avLst/>
            </a:prstGeom>
            <a:solidFill>
              <a:schemeClr val="tx2">
                <a:lumMod val="75000"/>
              </a:schemeClr>
            </a:solidFill>
            <a:ln>
              <a:solidFill>
                <a:schemeClr val="tx1"/>
              </a:solidFill>
            </a:ln>
          </p:spPr>
        </p:cxnSp>
        <p:sp>
          <p:nvSpPr>
            <p:cNvPr id="140" name="椭圆 139"/>
            <p:cNvSpPr/>
            <p:nvPr/>
          </p:nvSpPr>
          <p:spPr bwMode="auto">
            <a:xfrm>
              <a:off x="2697301" y="3498492"/>
              <a:ext cx="274213" cy="274213"/>
            </a:xfrm>
            <a:prstGeom prst="ellipse">
              <a:avLst/>
            </a:prstGeom>
            <a:solidFill>
              <a:srgbClr val="C00000"/>
            </a:solidFill>
            <a:ln>
              <a:solidFill>
                <a:srgbClr val="000000"/>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ct val="0"/>
                </a:spcAft>
                <a:buClr>
                  <a:srgbClr val="CC9900"/>
                </a:buClr>
                <a:defRPr/>
              </a:pPr>
              <a:r>
                <a:rPr lang="en-US" altLang="zh-CN" sz="1119" kern="0" dirty="0">
                  <a:solidFill>
                    <a:srgbClr val="FFFFFF"/>
                  </a:solidFill>
                  <a:latin typeface="Calibri" panose="020F0502020204030204" pitchFamily="34" charset="0"/>
                  <a:ea typeface="宋体" charset="-122"/>
                  <a:cs typeface="Calibri" panose="020F0502020204030204" pitchFamily="34" charset="0"/>
                </a:rPr>
                <a:t>3</a:t>
              </a:r>
              <a:endParaRPr lang="zh-CN" altLang="en-US" sz="1599" kern="0" dirty="0">
                <a:solidFill>
                  <a:srgbClr val="FFFFFF"/>
                </a:solidFill>
                <a:latin typeface="Calibri" panose="020F0502020204030204" pitchFamily="34" charset="0"/>
                <a:ea typeface="宋体" charset="-122"/>
                <a:cs typeface="Calibri" panose="020F0502020204030204" pitchFamily="34" charset="0"/>
              </a:endParaRPr>
            </a:p>
          </p:txBody>
        </p:sp>
        <p:sp>
          <p:nvSpPr>
            <p:cNvPr id="141" name="椭圆 140"/>
            <p:cNvSpPr/>
            <p:nvPr/>
          </p:nvSpPr>
          <p:spPr bwMode="auto">
            <a:xfrm>
              <a:off x="2588162" y="2622126"/>
              <a:ext cx="274213" cy="274213"/>
            </a:xfrm>
            <a:prstGeom prst="ellipse">
              <a:avLst/>
            </a:prstGeom>
            <a:solidFill>
              <a:srgbClr val="C00000"/>
            </a:solidFill>
            <a:ln>
              <a:solidFill>
                <a:srgbClr val="000000"/>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ct val="0"/>
                </a:spcAft>
                <a:buClr>
                  <a:srgbClr val="CC9900"/>
                </a:buClr>
                <a:defRPr/>
              </a:pPr>
              <a:r>
                <a:rPr lang="en-US" altLang="zh-CN" sz="1119" kern="0" dirty="0">
                  <a:solidFill>
                    <a:srgbClr val="FFFFFF"/>
                  </a:solidFill>
                  <a:latin typeface="Calibri" panose="020F0502020204030204" pitchFamily="34" charset="0"/>
                  <a:ea typeface="宋体" charset="-122"/>
                  <a:cs typeface="Calibri" panose="020F0502020204030204" pitchFamily="34" charset="0"/>
                </a:rPr>
                <a:t>4</a:t>
              </a:r>
              <a:endParaRPr lang="zh-CN" altLang="en-US" sz="1599" kern="0" dirty="0">
                <a:solidFill>
                  <a:srgbClr val="FFFFFF"/>
                </a:solidFill>
                <a:latin typeface="Calibri" panose="020F0502020204030204" pitchFamily="34" charset="0"/>
                <a:ea typeface="宋体" charset="-122"/>
                <a:cs typeface="Calibri" panose="020F0502020204030204" pitchFamily="34" charset="0"/>
              </a:endParaRPr>
            </a:p>
          </p:txBody>
        </p:sp>
        <p:cxnSp>
          <p:nvCxnSpPr>
            <p:cNvPr id="142" name="直接箭头连接符 141"/>
            <p:cNvCxnSpPr>
              <a:stCxn id="118" idx="2"/>
              <a:endCxn id="136" idx="0"/>
            </p:cNvCxnSpPr>
            <p:nvPr/>
          </p:nvCxnSpPr>
          <p:spPr>
            <a:xfrm flipH="1">
              <a:off x="1963349" y="2120776"/>
              <a:ext cx="281" cy="539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5520033" y="5198400"/>
              <a:ext cx="996756" cy="33819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770" kern="0">
                  <a:solidFill>
                    <a:srgbClr val="666666"/>
                  </a:solidFill>
                  <a:latin typeface="Calibri" panose="020F0502020204030204" pitchFamily="34" charset="0"/>
                  <a:cs typeface="Calibri" panose="020F0502020204030204" pitchFamily="34" charset="0"/>
                </a:rPr>
                <a:t>Data source B</a:t>
              </a:r>
            </a:p>
            <a:p>
              <a:pPr algn="ctr">
                <a:defRPr/>
              </a:pPr>
              <a:r>
                <a:rPr lang="en-US" altLang="zh-CN" sz="770" kern="0">
                  <a:solidFill>
                    <a:srgbClr val="666666"/>
                  </a:solidFill>
                  <a:latin typeface="Calibri" panose="020F0502020204030204" pitchFamily="34" charset="0"/>
                  <a:cs typeface="Calibri" panose="020F0502020204030204" pitchFamily="34" charset="0"/>
                </a:rPr>
                <a:t>HBase</a:t>
              </a:r>
              <a:endParaRPr lang="zh-CN" altLang="en-US" sz="1100" kern="0">
                <a:solidFill>
                  <a:srgbClr val="666666"/>
                </a:solidFill>
                <a:latin typeface="Calibri" panose="020F0502020204030204" pitchFamily="34" charset="0"/>
                <a:cs typeface="Calibri" panose="020F0502020204030204" pitchFamily="34" charset="0"/>
              </a:endParaRPr>
            </a:p>
          </p:txBody>
        </p:sp>
        <p:sp>
          <p:nvSpPr>
            <p:cNvPr id="144" name="矩形 143"/>
            <p:cNvSpPr/>
            <p:nvPr/>
          </p:nvSpPr>
          <p:spPr>
            <a:xfrm>
              <a:off x="4213091" y="5204141"/>
              <a:ext cx="960360" cy="33819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770" kern="0">
                  <a:solidFill>
                    <a:srgbClr val="666666"/>
                  </a:solidFill>
                  <a:latin typeface="Calibri" panose="020F0502020204030204" pitchFamily="34" charset="0"/>
                  <a:cs typeface="Calibri" panose="020F0502020204030204" pitchFamily="34" charset="0"/>
                </a:rPr>
                <a:t>Data source A</a:t>
              </a:r>
            </a:p>
            <a:p>
              <a:pPr algn="ctr">
                <a:defRPr/>
              </a:pPr>
              <a:r>
                <a:rPr lang="en-US" altLang="zh-CN" sz="770" kern="0">
                  <a:solidFill>
                    <a:srgbClr val="666666"/>
                  </a:solidFill>
                  <a:latin typeface="Calibri" panose="020F0502020204030204" pitchFamily="34" charset="0"/>
                  <a:cs typeface="Calibri" panose="020F0502020204030204" pitchFamily="34" charset="0"/>
                </a:rPr>
                <a:t>HIVE</a:t>
              </a:r>
              <a:endParaRPr lang="zh-CN" altLang="en-US" sz="1100" kern="0">
                <a:solidFill>
                  <a:srgbClr val="666666"/>
                </a:solidFill>
                <a:latin typeface="Calibri" panose="020F0502020204030204" pitchFamily="34" charset="0"/>
                <a:cs typeface="Calibri" panose="020F0502020204030204" pitchFamily="34" charset="0"/>
              </a:endParaRPr>
            </a:p>
          </p:txBody>
        </p:sp>
        <p:grpSp>
          <p:nvGrpSpPr>
            <p:cNvPr id="145" name="组合 144"/>
            <p:cNvGrpSpPr/>
            <p:nvPr/>
          </p:nvGrpSpPr>
          <p:grpSpPr>
            <a:xfrm>
              <a:off x="4394879" y="5544915"/>
              <a:ext cx="513662" cy="622061"/>
              <a:chOff x="4687567" y="3958848"/>
              <a:chExt cx="904550" cy="922574"/>
            </a:xfrm>
          </p:grpSpPr>
          <p:pic>
            <p:nvPicPr>
              <p:cNvPr id="146"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7567" y="3958848"/>
                <a:ext cx="904550" cy="922574"/>
              </a:xfrm>
              <a:prstGeom prst="rect">
                <a:avLst/>
              </a:prstGeom>
            </p:spPr>
          </p:pic>
          <p:sp>
            <p:nvSpPr>
              <p:cNvPr id="147" name="Rectangle 37"/>
              <p:cNvSpPr/>
              <p:nvPr/>
            </p:nvSpPr>
            <p:spPr bwMode="auto">
              <a:xfrm>
                <a:off x="4804030" y="4234700"/>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endParaRPr lang="en-US" sz="90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48" name="Rectangle 38"/>
              <p:cNvSpPr/>
              <p:nvPr/>
            </p:nvSpPr>
            <p:spPr bwMode="auto">
              <a:xfrm>
                <a:off x="4803759" y="4374030"/>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endParaRPr lang="en-US" sz="90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49" name="Rectangle 39"/>
              <p:cNvSpPr/>
              <p:nvPr/>
            </p:nvSpPr>
            <p:spPr bwMode="auto">
              <a:xfrm>
                <a:off x="4804030" y="4520551"/>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endParaRPr lang="en-US" sz="90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grpSp>
        <p:grpSp>
          <p:nvGrpSpPr>
            <p:cNvPr id="150" name="组合 149"/>
            <p:cNvGrpSpPr/>
            <p:nvPr/>
          </p:nvGrpSpPr>
          <p:grpSpPr>
            <a:xfrm>
              <a:off x="5698958" y="5544915"/>
              <a:ext cx="513662" cy="622061"/>
              <a:chOff x="2928208" y="4909400"/>
              <a:chExt cx="513863" cy="622304"/>
            </a:xfrm>
          </p:grpSpPr>
          <p:pic>
            <p:nvPicPr>
              <p:cNvPr id="151"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8208" y="4909400"/>
                <a:ext cx="513863" cy="622304"/>
              </a:xfrm>
              <a:prstGeom prst="rect">
                <a:avLst/>
              </a:prstGeom>
            </p:spPr>
          </p:pic>
          <p:sp>
            <p:nvSpPr>
              <p:cNvPr id="152" name="Rectangle 37"/>
              <p:cNvSpPr/>
              <p:nvPr/>
            </p:nvSpPr>
            <p:spPr bwMode="auto">
              <a:xfrm>
                <a:off x="3092131" y="5114401"/>
                <a:ext cx="76558" cy="74478"/>
              </a:xfrm>
              <a:prstGeom prst="rect">
                <a:avLst/>
              </a:prstGeom>
              <a:solidFill>
                <a:srgbClr val="0070C0"/>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53" name="Rectangle 38"/>
              <p:cNvSpPr/>
              <p:nvPr/>
            </p:nvSpPr>
            <p:spPr bwMode="auto">
              <a:xfrm>
                <a:off x="3091978" y="5208384"/>
                <a:ext cx="76558" cy="74478"/>
              </a:xfrm>
              <a:prstGeom prst="rect">
                <a:avLst/>
              </a:prstGeom>
              <a:solidFill>
                <a:srgbClr val="0070C0"/>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54" name="Rectangle 39"/>
              <p:cNvSpPr/>
              <p:nvPr/>
            </p:nvSpPr>
            <p:spPr bwMode="auto">
              <a:xfrm>
                <a:off x="3092131" y="5307217"/>
                <a:ext cx="76558" cy="74478"/>
              </a:xfrm>
              <a:prstGeom prst="rect">
                <a:avLst/>
              </a:prstGeom>
              <a:solidFill>
                <a:srgbClr val="0070C0"/>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55" name="Rectangle 37"/>
              <p:cNvSpPr/>
              <p:nvPr/>
            </p:nvSpPr>
            <p:spPr bwMode="auto">
              <a:xfrm>
                <a:off x="3200081" y="5120751"/>
                <a:ext cx="76558" cy="74478"/>
              </a:xfrm>
              <a:prstGeom prst="rect">
                <a:avLst/>
              </a:prstGeom>
              <a:solidFill>
                <a:srgbClr val="990000">
                  <a:lumMod val="20000"/>
                  <a:lumOff val="80000"/>
                </a:srgbClr>
              </a:solidFill>
              <a:ln w="9525" cap="flat" cmpd="sng" algn="ctr">
                <a:solidFill>
                  <a:srgbClr val="990000">
                    <a:lumMod val="20000"/>
                    <a:lumOff val="80000"/>
                  </a:srgbClr>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56" name="Rectangle 38"/>
              <p:cNvSpPr/>
              <p:nvPr/>
            </p:nvSpPr>
            <p:spPr bwMode="auto">
              <a:xfrm>
                <a:off x="3199928" y="5214734"/>
                <a:ext cx="76558" cy="74478"/>
              </a:xfrm>
              <a:prstGeom prst="rect">
                <a:avLst/>
              </a:prstGeom>
              <a:solidFill>
                <a:srgbClr val="990000">
                  <a:lumMod val="20000"/>
                  <a:lumOff val="80000"/>
                </a:srgbClr>
              </a:solidFill>
              <a:ln w="9525" cap="flat" cmpd="sng" algn="ctr">
                <a:solidFill>
                  <a:srgbClr val="990000">
                    <a:lumMod val="20000"/>
                    <a:lumOff val="80000"/>
                  </a:srgbClr>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57" name="Rectangle 39"/>
              <p:cNvSpPr/>
              <p:nvPr/>
            </p:nvSpPr>
            <p:spPr bwMode="auto">
              <a:xfrm>
                <a:off x="3200081" y="5313567"/>
                <a:ext cx="76558" cy="74478"/>
              </a:xfrm>
              <a:prstGeom prst="rect">
                <a:avLst/>
              </a:prstGeom>
              <a:solidFill>
                <a:srgbClr val="990000">
                  <a:lumMod val="20000"/>
                  <a:lumOff val="80000"/>
                </a:srgbClr>
              </a:solidFill>
              <a:ln w="9525" cap="flat" cmpd="sng" algn="ctr">
                <a:solidFill>
                  <a:srgbClr val="990000">
                    <a:lumMod val="20000"/>
                    <a:lumOff val="80000"/>
                  </a:srgbClr>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grpSp>
        <p:grpSp>
          <p:nvGrpSpPr>
            <p:cNvPr id="158" name="组合 157"/>
            <p:cNvGrpSpPr/>
            <p:nvPr/>
          </p:nvGrpSpPr>
          <p:grpSpPr>
            <a:xfrm>
              <a:off x="7047940" y="5544915"/>
              <a:ext cx="513662" cy="622061"/>
              <a:chOff x="4519243" y="3894043"/>
              <a:chExt cx="904550" cy="922574"/>
            </a:xfrm>
          </p:grpSpPr>
          <p:pic>
            <p:nvPicPr>
              <p:cNvPr id="159"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243" y="3894043"/>
                <a:ext cx="904550" cy="922574"/>
              </a:xfrm>
              <a:prstGeom prst="rect">
                <a:avLst/>
              </a:prstGeom>
            </p:spPr>
          </p:pic>
          <p:sp>
            <p:nvSpPr>
              <p:cNvPr id="160" name="Rectangle 37"/>
              <p:cNvSpPr/>
              <p:nvPr/>
            </p:nvSpPr>
            <p:spPr bwMode="auto">
              <a:xfrm>
                <a:off x="4804030" y="4234700"/>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61" name="Rectangle 38"/>
              <p:cNvSpPr/>
              <p:nvPr/>
            </p:nvSpPr>
            <p:spPr bwMode="auto">
              <a:xfrm>
                <a:off x="4803759" y="4374030"/>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62" name="Rectangle 39"/>
              <p:cNvSpPr/>
              <p:nvPr/>
            </p:nvSpPr>
            <p:spPr bwMode="auto">
              <a:xfrm>
                <a:off x="4804030" y="4520551"/>
                <a:ext cx="134765" cy="110414"/>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63" name="Rectangle 37"/>
              <p:cNvSpPr/>
              <p:nvPr/>
            </p:nvSpPr>
            <p:spPr bwMode="auto">
              <a:xfrm>
                <a:off x="4975028" y="4234700"/>
                <a:ext cx="134765" cy="110414"/>
              </a:xfrm>
              <a:prstGeom prst="rect">
                <a:avLst/>
              </a:prstGeom>
              <a:solidFill>
                <a:srgbClr val="990000">
                  <a:lumMod val="20000"/>
                  <a:lumOff val="80000"/>
                </a:srgbClr>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64" name="Rectangle 38"/>
              <p:cNvSpPr/>
              <p:nvPr/>
            </p:nvSpPr>
            <p:spPr bwMode="auto">
              <a:xfrm>
                <a:off x="4974757" y="4374030"/>
                <a:ext cx="134765" cy="110414"/>
              </a:xfrm>
              <a:prstGeom prst="rect">
                <a:avLst/>
              </a:prstGeom>
              <a:solidFill>
                <a:srgbClr val="990000">
                  <a:lumMod val="20000"/>
                  <a:lumOff val="80000"/>
                </a:srgbClr>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sp>
            <p:nvSpPr>
              <p:cNvPr id="165" name="Rectangle 39"/>
              <p:cNvSpPr/>
              <p:nvPr/>
            </p:nvSpPr>
            <p:spPr bwMode="auto">
              <a:xfrm>
                <a:off x="4975028" y="4520551"/>
                <a:ext cx="134765" cy="110414"/>
              </a:xfrm>
              <a:prstGeom prst="rect">
                <a:avLst/>
              </a:prstGeom>
              <a:solidFill>
                <a:srgbClr val="990000">
                  <a:lumMod val="20000"/>
                  <a:lumOff val="80000"/>
                </a:srgbClr>
              </a:solidFill>
              <a:ln w="9525" cap="flat" cmpd="sng" algn="ctr">
                <a:solidFill>
                  <a:srgbClr val="4F81BD"/>
                </a:solidFill>
                <a:prstDash val="solid"/>
                <a:round/>
                <a:headEnd type="none" w="med" len="med"/>
                <a:tailEnd type="none" w="med" len="med"/>
              </a:ln>
              <a:effectLst/>
            </p:spPr>
            <p:txBody>
              <a:bodyPr vert="horz" wrap="square" lIns="91317" tIns="45658" rIns="91317" bIns="45658" numCol="1" rtlCol="0" anchor="t" anchorCtr="0" compatLnSpc="1">
                <a:prstTxWarp prst="textNoShape">
                  <a:avLst/>
                </a:prstTxWarp>
                <a:noAutofit/>
              </a:bodyPr>
              <a:lstStyle/>
              <a:p>
                <a:pPr algn="ctr" defTabSz="876748" eaLnBrk="0" hangingPunct="0">
                  <a:defRPr/>
                </a:pPr>
                <a:endParaRPr lang="en-US" sz="900" kern="0">
                  <a:solidFill>
                    <a:srgbClr val="990000">
                      <a:lumMod val="60000"/>
                      <a:lumOff val="40000"/>
                    </a:srgbClr>
                  </a:solidFill>
                  <a:latin typeface="Calibri" panose="020F0502020204030204" pitchFamily="34" charset="0"/>
                  <a:ea typeface="Microsoft YaHei UI" panose="020B0503020204020204" pitchFamily="34" charset="-122"/>
                  <a:cs typeface="Calibri" panose="020F0502020204030204" pitchFamily="34" charset="0"/>
                </a:endParaRPr>
              </a:p>
            </p:txBody>
          </p:sp>
        </p:grpSp>
        <p:sp>
          <p:nvSpPr>
            <p:cNvPr id="166" name="矩形 165"/>
            <p:cNvSpPr/>
            <p:nvPr/>
          </p:nvSpPr>
          <p:spPr>
            <a:xfrm>
              <a:off x="6751994" y="5204141"/>
              <a:ext cx="996756" cy="338196"/>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r>
                <a:rPr lang="zh-CN" altLang="en-US" sz="770" kern="0">
                  <a:solidFill>
                    <a:srgbClr val="666666"/>
                  </a:solidFill>
                  <a:latin typeface="Calibri" panose="020F0502020204030204" pitchFamily="34" charset="0"/>
                  <a:cs typeface="Calibri" panose="020F0502020204030204" pitchFamily="34" charset="0"/>
                </a:rPr>
                <a:t>Data source C</a:t>
              </a:r>
            </a:p>
            <a:p>
              <a:pPr algn="ctr">
                <a:defRPr/>
              </a:pPr>
              <a:r>
                <a:rPr lang="en-US" altLang="zh-CN" sz="770" kern="0">
                  <a:solidFill>
                    <a:srgbClr val="666666"/>
                  </a:solidFill>
                  <a:latin typeface="Calibri" panose="020F0502020204030204" pitchFamily="34" charset="0"/>
                  <a:cs typeface="Calibri" panose="020F0502020204030204" pitchFamily="34" charset="0"/>
                </a:rPr>
                <a:t>ES</a:t>
              </a:r>
              <a:endParaRPr lang="zh-CN" altLang="en-US" sz="1100" kern="0">
                <a:solidFill>
                  <a:srgbClr val="666666"/>
                </a:solidFill>
                <a:latin typeface="Calibri" panose="020F0502020204030204" pitchFamily="34" charset="0"/>
                <a:cs typeface="Calibri" panose="020F0502020204030204" pitchFamily="34" charset="0"/>
              </a:endParaRPr>
            </a:p>
          </p:txBody>
        </p:sp>
        <p:sp>
          <p:nvSpPr>
            <p:cNvPr id="167" name="矩形 166"/>
            <p:cNvSpPr/>
            <p:nvPr/>
          </p:nvSpPr>
          <p:spPr>
            <a:xfrm>
              <a:off x="4297192" y="3481637"/>
              <a:ext cx="3404613" cy="394479"/>
            </a:xfrm>
            <a:prstGeom prst="rect">
              <a:avLst/>
            </a:prstGeom>
            <a:solidFill>
              <a:srgbClr val="FFC000"/>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979" kern="0">
                  <a:solidFill>
                    <a:srgbClr val="1D1D1A"/>
                  </a:solidFill>
                  <a:latin typeface="Calibri" panose="020F0502020204030204" pitchFamily="34" charset="0"/>
                  <a:cs typeface="Calibri" panose="020F0502020204030204" pitchFamily="34" charset="0"/>
                </a:rPr>
                <a:t>ANSI SQL Unified Interface</a:t>
              </a:r>
            </a:p>
          </p:txBody>
        </p:sp>
        <p:cxnSp>
          <p:nvCxnSpPr>
            <p:cNvPr id="168" name="直接箭头连接符 167"/>
            <p:cNvCxnSpPr>
              <a:stCxn id="92" idx="2"/>
              <a:endCxn id="143" idx="0"/>
            </p:cNvCxnSpPr>
            <p:nvPr/>
          </p:nvCxnSpPr>
          <p:spPr>
            <a:xfrm>
              <a:off x="6006620" y="4633644"/>
              <a:ext cx="11791" cy="564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矩形 168"/>
            <p:cNvSpPr/>
            <p:nvPr/>
          </p:nvSpPr>
          <p:spPr>
            <a:xfrm>
              <a:off x="4264491" y="2230356"/>
              <a:ext cx="3492904" cy="832799"/>
            </a:xfrm>
            <a:prstGeom prst="rect">
              <a:avLst/>
            </a:prstGeom>
            <a:solidFill>
              <a:srgbClr val="B2B2B2">
                <a:lumMod val="20000"/>
                <a:lumOff val="80000"/>
              </a:srgbClr>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defRPr/>
              </a:pPr>
              <a:r>
                <a:rPr lang="zh-CN" altLang="en-US" sz="979" b="1" kern="0" smtClean="0">
                  <a:solidFill>
                    <a:srgbClr val="666666"/>
                  </a:solidFill>
                  <a:latin typeface="Calibri" panose="020F0502020204030204" pitchFamily="34" charset="0"/>
                  <a:cs typeface="Calibri" panose="020F0502020204030204" pitchFamily="34" charset="0"/>
                </a:rPr>
                <a:t>A Data Analysis System</a:t>
              </a:r>
            </a:p>
          </p:txBody>
        </p:sp>
        <p:cxnSp>
          <p:nvCxnSpPr>
            <p:cNvPr id="170" name="直接箭头连接符 169"/>
            <p:cNvCxnSpPr>
              <a:stCxn id="92" idx="2"/>
            </p:cNvCxnSpPr>
            <p:nvPr/>
          </p:nvCxnSpPr>
          <p:spPr>
            <a:xfrm>
              <a:off x="6006620" y="4633644"/>
              <a:ext cx="1376518" cy="542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矩形 170"/>
            <p:cNvSpPr/>
            <p:nvPr/>
          </p:nvSpPr>
          <p:spPr>
            <a:xfrm>
              <a:off x="4314002" y="4001295"/>
              <a:ext cx="3404613" cy="587103"/>
            </a:xfrm>
            <a:prstGeom prst="rect">
              <a:avLst/>
            </a:prstGeom>
            <a:solidFill>
              <a:srgbClr val="FFC000"/>
            </a:solidFill>
            <a:ln w="12700" cap="flat" cmpd="sng" algn="ctr">
              <a:solidFill>
                <a:srgbClr val="EBEBEB">
                  <a:lumMod val="1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979" kern="0">
                  <a:solidFill>
                    <a:srgbClr val="1D1D1A"/>
                  </a:solidFill>
                  <a:latin typeface="Calibri" panose="020F0502020204030204" pitchFamily="34" charset="0"/>
                  <a:cs typeface="Calibri" panose="020F0502020204030204" pitchFamily="34" charset="0"/>
                </a:rPr>
                <a:t>High-performance MPP analysis engine</a:t>
              </a:r>
            </a:p>
          </p:txBody>
        </p:sp>
        <p:sp>
          <p:nvSpPr>
            <p:cNvPr id="172" name="文本框 171"/>
            <p:cNvSpPr txBox="1"/>
            <p:nvPr/>
          </p:nvSpPr>
          <p:spPr>
            <a:xfrm>
              <a:off x="5479613" y="2622127"/>
              <a:ext cx="1025341" cy="322629"/>
            </a:xfrm>
            <a:prstGeom prst="rect">
              <a:avLst/>
            </a:prstGeom>
            <a:solidFill>
              <a:schemeClr val="accent6">
                <a:lumMod val="20000"/>
                <a:lumOff val="80000"/>
              </a:schemeClr>
            </a:solidFill>
            <a:ln>
              <a:solidFill>
                <a:schemeClr val="tx1"/>
              </a:solidFill>
            </a:ln>
          </p:spPr>
          <p:txBody>
            <a:bodyPr wrap="square" rtlCol="0" anchor="ctr">
              <a:noAutofit/>
            </a:bodyPr>
            <a:lstStyle>
              <a:defPPr>
                <a:defRPr lang="en-US"/>
              </a:defPPr>
              <a:lvl1pPr algn="ctr">
                <a:defRPr sz="1050">
                  <a:latin typeface="微软雅黑" panose="020B0503020204020204" pitchFamily="34" charset="-122"/>
                  <a:ea typeface="微软雅黑" panose="020B0503020204020204" pitchFamily="34" charset="-122"/>
                </a:defRPr>
              </a:lvl1pPr>
            </a:lstStyle>
            <a:p>
              <a:pPr defTabSz="914112"/>
              <a:r>
                <a:rPr lang="en-US" altLang="zh-CN">
                  <a:solidFill>
                    <a:srgbClr val="1D1D1A"/>
                  </a:solidFill>
                  <a:latin typeface="Calibri" panose="020F0502020204030204" pitchFamily="34" charset="0"/>
                  <a:cs typeface="Calibri" panose="020F0502020204030204" pitchFamily="34" charset="0"/>
                </a:rPr>
                <a:t>ANSI SQL Driver</a:t>
              </a:r>
            </a:p>
          </p:txBody>
        </p:sp>
        <p:cxnSp>
          <p:nvCxnSpPr>
            <p:cNvPr id="173" name="直接箭头连接符 172"/>
            <p:cNvCxnSpPr>
              <a:stCxn id="172" idx="2"/>
              <a:endCxn id="167" idx="0"/>
            </p:cNvCxnSpPr>
            <p:nvPr/>
          </p:nvCxnSpPr>
          <p:spPr>
            <a:xfrm>
              <a:off x="5992284" y="2944756"/>
              <a:ext cx="7215" cy="536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19" idx="2"/>
              <a:endCxn id="172" idx="0"/>
            </p:cNvCxnSpPr>
            <p:nvPr/>
          </p:nvCxnSpPr>
          <p:spPr>
            <a:xfrm>
              <a:off x="5992283" y="2170730"/>
              <a:ext cx="1" cy="451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bwMode="auto">
            <a:xfrm>
              <a:off x="6551637" y="2669082"/>
              <a:ext cx="274213" cy="274213"/>
            </a:xfrm>
            <a:prstGeom prst="ellipse">
              <a:avLst/>
            </a:prstGeom>
            <a:solidFill>
              <a:srgbClr val="C00000"/>
            </a:solidFill>
            <a:ln>
              <a:solidFill>
                <a:srgbClr val="000000"/>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0"/>
                </a:spcBef>
                <a:spcAft>
                  <a:spcPct val="0"/>
                </a:spcAft>
                <a:buClr>
                  <a:srgbClr val="CC9900"/>
                </a:buClr>
                <a:defRPr/>
              </a:pPr>
              <a:r>
                <a:rPr lang="en-US" altLang="zh-CN" sz="1119" kern="0" dirty="0">
                  <a:solidFill>
                    <a:srgbClr val="FFFFFF"/>
                  </a:solidFill>
                  <a:latin typeface="Calibri" panose="020F0502020204030204" pitchFamily="34" charset="0"/>
                  <a:ea typeface="宋体" charset="-122"/>
                  <a:cs typeface="Calibri" panose="020F0502020204030204" pitchFamily="34" charset="0"/>
                </a:rPr>
                <a:t>1</a:t>
              </a:r>
              <a:endParaRPr lang="zh-CN" altLang="en-US" sz="1599" kern="0" dirty="0">
                <a:solidFill>
                  <a:srgbClr val="FFFFFF"/>
                </a:solidFill>
                <a:latin typeface="Calibri" panose="020F0502020204030204" pitchFamily="34" charset="0"/>
                <a:ea typeface="宋体" charset="-122"/>
                <a:cs typeface="Calibri" panose="020F0502020204030204" pitchFamily="34" charset="0"/>
              </a:endParaRPr>
            </a:p>
          </p:txBody>
        </p:sp>
        <p:cxnSp>
          <p:nvCxnSpPr>
            <p:cNvPr id="178" name="直接箭头连接符 177"/>
            <p:cNvCxnSpPr>
              <a:endCxn id="119" idx="0"/>
            </p:cNvCxnSpPr>
            <p:nvPr/>
          </p:nvCxnSpPr>
          <p:spPr>
            <a:xfrm flipH="1">
              <a:off x="5992283" y="1626694"/>
              <a:ext cx="2940" cy="2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118" idx="0"/>
            </p:cNvCxnSpPr>
            <p:nvPr/>
          </p:nvCxnSpPr>
          <p:spPr>
            <a:xfrm>
              <a:off x="1963365" y="1612116"/>
              <a:ext cx="265" cy="170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0" name="图片 179"/>
            <p:cNvPicPr>
              <a:picLocks noChangeAspect="1"/>
            </p:cNvPicPr>
            <p:nvPr/>
          </p:nvPicPr>
          <p:blipFill>
            <a:blip r:embed="rId3"/>
            <a:stretch>
              <a:fillRect/>
            </a:stretch>
          </p:blipFill>
          <p:spPr>
            <a:xfrm>
              <a:off x="5729495" y="1263117"/>
              <a:ext cx="729910" cy="543759"/>
            </a:xfrm>
            <a:prstGeom prst="rect">
              <a:avLst/>
            </a:prstGeom>
          </p:spPr>
        </p:pic>
        <p:pic>
          <p:nvPicPr>
            <p:cNvPr id="181" name="图片 180"/>
            <p:cNvPicPr>
              <a:picLocks noChangeAspect="1"/>
            </p:cNvPicPr>
            <p:nvPr/>
          </p:nvPicPr>
          <p:blipFill>
            <a:blip r:embed="rId3"/>
            <a:stretch>
              <a:fillRect/>
            </a:stretch>
          </p:blipFill>
          <p:spPr>
            <a:xfrm>
              <a:off x="1697637" y="1199552"/>
              <a:ext cx="729910" cy="543759"/>
            </a:xfrm>
            <a:prstGeom prst="rect">
              <a:avLst/>
            </a:prstGeom>
          </p:spPr>
        </p:pic>
      </p:grpSp>
    </p:spTree>
    <p:extLst>
      <p:ext uri="{BB962C8B-B14F-4D97-AF65-F5344CB8AC3E}">
        <p14:creationId xmlns:p14="http://schemas.microsoft.com/office/powerpoint/2010/main" val="490163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5336</TotalTime>
  <Words>4429</Words>
  <Application>Microsoft Office PowerPoint</Application>
  <PresentationFormat>Widescreen</PresentationFormat>
  <Paragraphs>761</Paragraphs>
  <Slides>25</Slides>
  <Notes>5</Notes>
  <HiddenSlides>0</HiddenSlides>
  <MMClips>0</MMClips>
  <ScaleCrop>false</ScaleCrop>
  <HeadingPairs>
    <vt:vector size="6" baseType="variant">
      <vt:variant>
        <vt:lpstr>Fonts Used</vt:lpstr>
      </vt:variant>
      <vt:variant>
        <vt:i4>23</vt:i4>
      </vt:variant>
      <vt:variant>
        <vt:lpstr>Theme</vt:lpstr>
      </vt:variant>
      <vt:variant>
        <vt:i4>3</vt:i4>
      </vt:variant>
      <vt:variant>
        <vt:lpstr>Slide Titles</vt:lpstr>
      </vt:variant>
      <vt:variant>
        <vt:i4>25</vt:i4>
      </vt:variant>
    </vt:vector>
  </HeadingPairs>
  <TitlesOfParts>
    <vt:vector size="51" baseType="lpstr">
      <vt:lpstr>Arial Unicode MS</vt:lpstr>
      <vt:lpstr>等线</vt:lpstr>
      <vt:lpstr>FrutigerNext LT Bold</vt:lpstr>
      <vt:lpstr>FrutigerNext LT Medium</vt:lpstr>
      <vt:lpstr>FrutigerNext LT Regular</vt:lpstr>
      <vt:lpstr>FZLanTingHei-R-GBK</vt:lpstr>
      <vt:lpstr>Helvetica Neue</vt:lpstr>
      <vt:lpstr>Huawei Sans</vt:lpstr>
      <vt:lpstr>Malgun Gothic</vt:lpstr>
      <vt:lpstr>Microsoft YaHei</vt:lpstr>
      <vt:lpstr>Microsoft YaHei</vt:lpstr>
      <vt:lpstr>Microsoft YaHei UI</vt:lpstr>
      <vt:lpstr>MS PGothic</vt:lpstr>
      <vt:lpstr>MS PGothic</vt:lpstr>
      <vt:lpstr>黑体</vt:lpstr>
      <vt:lpstr>SimSun</vt:lpstr>
      <vt:lpstr>SimSun</vt:lpstr>
      <vt:lpstr>华文细黑</vt:lpstr>
      <vt:lpstr>微软雅黑 Light</vt:lpstr>
      <vt:lpstr>方正兰亭黑简体</vt:lpstr>
      <vt:lpstr>Arial</vt:lpstr>
      <vt:lpstr>Calibri</vt:lpstr>
      <vt:lpstr>Wingdings</vt:lpstr>
      <vt:lpstr>Office 主题</vt:lpstr>
      <vt:lpstr>9_主题1</vt:lpstr>
      <vt:lpstr>10_主题1</vt:lpstr>
      <vt:lpstr>Data Analysis across Disparate Data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lvzixin</dc:creator>
  <cp:lastModifiedBy>Raghunandan subramanya</cp:lastModifiedBy>
  <cp:revision>182</cp:revision>
  <dcterms:created xsi:type="dcterms:W3CDTF">2020-07-13T03:13:03Z</dcterms:created>
  <dcterms:modified xsi:type="dcterms:W3CDTF">2021-10-04T12:00:42Z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(3)fPOteunGEzCDaUHJrZThLQuqsjvLoOR8lmONUObFV7/F7wSZtN83Wnj9sJH5cWKm9DvUVt14
mamZuMKAq/77PtuxCbXR+YBWYM6C/zFQyRWcGu2kiI8AcpycCHVqUcuhTc7NwuukPZwWA5kw
Hsh+1kkwSXLpm5aS5JLheIwjsyI7ZVVReg2NT8ANNTYS+4UUfzOIUk1APV7AmZMKyJ04TFjd
FG9JeNq9GW2z+mg/bD</vt:lpwstr>
  </property>
  <property fmtid="{D5CDD505-2E9C-101B-9397-08002B2CF9AE}" pid="3" name="_2015_ms_pID_7253431">
    <vt:lpwstr>WjF6F92OpjjqOTVN2GavyU3LJtdWF/wzIfWrX39IjlfZsnhzJgK/IK
NK2Qf9DifD43fJgSf/Ocbv2ZmHyDe2fC2yNIkkvr6js0qrvt+ugVVPbKGasiVl6/JwrXqwyl
/cpKyqPxujNJwAE4Dt3hWBLq/KFbv7NNMGa6Gc/pHNNz11DN/HmbcRxE4U+uzHjrMRyl9hRz
nTajxHO71pJR2V7QiyFEJD/u12Hw3/k2w5PV</vt:lpwstr>
  </property>
  <property fmtid="{D5CDD505-2E9C-101B-9397-08002B2CF9AE}" pid="4" name="_2015_ms_pID_7253432">
    <vt:lpwstr>HA==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1598837890</vt:lpwstr>
  </property>
</Properties>
</file>