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84" r:id="rId3"/>
    <p:sldId id="258" r:id="rId4"/>
    <p:sldId id="259" r:id="rId5"/>
    <p:sldId id="260" r:id="rId6"/>
    <p:sldId id="261" r:id="rId7"/>
    <p:sldId id="262" r:id="rId8"/>
    <p:sldId id="265" r:id="rId9"/>
    <p:sldId id="266" r:id="rId10"/>
    <p:sldId id="267" r:id="rId11"/>
    <p:sldId id="268" r:id="rId12"/>
    <p:sldId id="263" r:id="rId13"/>
    <p:sldId id="326" r:id="rId14"/>
    <p:sldId id="328" r:id="rId15"/>
    <p:sldId id="264" r:id="rId16"/>
    <p:sldId id="277" r:id="rId17"/>
    <p:sldId id="269" r:id="rId18"/>
    <p:sldId id="278" r:id="rId19"/>
    <p:sldId id="270" r:id="rId20"/>
    <p:sldId id="279" r:id="rId21"/>
    <p:sldId id="271" r:id="rId22"/>
    <p:sldId id="272" r:id="rId23"/>
    <p:sldId id="273" r:id="rId24"/>
    <p:sldId id="274" r:id="rId25"/>
    <p:sldId id="280" r:id="rId26"/>
    <p:sldId id="275" r:id="rId27"/>
    <p:sldId id="281" r:id="rId28"/>
    <p:sldId id="276" r:id="rId29"/>
    <p:sldId id="282" r:id="rId30"/>
    <p:sldId id="286" r:id="rId31"/>
    <p:sldId id="338" r:id="rId32"/>
    <p:sldId id="344" r:id="rId33"/>
    <p:sldId id="345" r:id="rId34"/>
    <p:sldId id="346" r:id="rId35"/>
    <p:sldId id="334" r:id="rId36"/>
    <p:sldId id="329" r:id="rId37"/>
    <p:sldId id="330" r:id="rId38"/>
    <p:sldId id="347" r:id="rId39"/>
    <p:sldId id="348" r:id="rId40"/>
    <p:sldId id="349" r:id="rId41"/>
    <p:sldId id="350" r:id="rId42"/>
    <p:sldId id="351" r:id="rId43"/>
    <p:sldId id="352" r:id="rId44"/>
    <p:sldId id="353" r:id="rId45"/>
    <p:sldId id="354" r:id="rId46"/>
    <p:sldId id="355" r:id="rId47"/>
    <p:sldId id="356" r:id="rId48"/>
    <p:sldId id="357" r:id="rId49"/>
    <p:sldId id="287" r:id="rId50"/>
    <p:sldId id="288" r:id="rId51"/>
    <p:sldId id="289" r:id="rId52"/>
    <p:sldId id="290" r:id="rId53"/>
    <p:sldId id="291" r:id="rId54"/>
    <p:sldId id="292" r:id="rId55"/>
    <p:sldId id="293" r:id="rId56"/>
    <p:sldId id="294" r:id="rId57"/>
    <p:sldId id="295" r:id="rId58"/>
    <p:sldId id="296" r:id="rId59"/>
    <p:sldId id="335"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37"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B329A7-0228-449D-A521-B23314CBBFC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3423F-374A-454C-BD2F-BDB2632403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3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329A7-0228-449D-A521-B23314CBBFC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303103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329A7-0228-449D-A521-B23314CBBFC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1485531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664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B329A7-0228-449D-A521-B23314CBBFC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144726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B329A7-0228-449D-A521-B23314CBBFC0}"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3423F-374A-454C-BD2F-BDB2632403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35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B329A7-0228-449D-A521-B23314CBBFC0}"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339044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B329A7-0228-449D-A521-B23314CBBFC0}"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24616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B329A7-0228-449D-A521-B23314CBBFC0}"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305475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AB329A7-0228-449D-A521-B23314CBBFC0}" type="datetimeFigureOut">
              <a:rPr lang="en-IN" smtClean="0"/>
              <a:t>02-11-2023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331755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B329A7-0228-449D-A521-B23314CBBFC0}" type="datetimeFigureOut">
              <a:rPr lang="en-IN" smtClean="0"/>
              <a:t>02-11-2023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E3423F-374A-454C-BD2F-BDB263240330}" type="slidenum">
              <a:rPr lang="en-IN" smtClean="0"/>
              <a:t>‹#›</a:t>
            </a:fld>
            <a:endParaRPr lang="en-IN"/>
          </a:p>
        </p:txBody>
      </p:sp>
    </p:spTree>
    <p:extLst>
      <p:ext uri="{BB962C8B-B14F-4D97-AF65-F5344CB8AC3E}">
        <p14:creationId xmlns:p14="http://schemas.microsoft.com/office/powerpoint/2010/main" val="78439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B329A7-0228-449D-A521-B23314CBBFC0}"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3423F-374A-454C-BD2F-BDB263240330}" type="slidenum">
              <a:rPr lang="en-IN" smtClean="0"/>
              <a:t>‹#›</a:t>
            </a:fld>
            <a:endParaRPr lang="en-IN"/>
          </a:p>
        </p:txBody>
      </p:sp>
    </p:spTree>
    <p:extLst>
      <p:ext uri="{BB962C8B-B14F-4D97-AF65-F5344CB8AC3E}">
        <p14:creationId xmlns:p14="http://schemas.microsoft.com/office/powerpoint/2010/main" val="178611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AB329A7-0228-449D-A521-B23314CBBFC0}" type="datetimeFigureOut">
              <a:rPr lang="en-IN" smtClean="0"/>
              <a:t>02-11-2023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E3423F-374A-454C-BD2F-BDB26324033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0505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pcakhilnadh/Introduction-To-Python-Programming/tree/master/Exerci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7825"/>
            <a:ext cx="9144000" cy="2387600"/>
          </a:xfrm>
        </p:spPr>
        <p:txBody>
          <a:bodyPr>
            <a:normAutofit fontScale="90000"/>
          </a:bodyPr>
          <a:lstStyle/>
          <a:p>
            <a:r>
              <a:rPr lang="en-US" dirty="0" smtClean="0"/>
              <a:t>Dictionaries ,Functions , Modules and Packages , Exception Handling in Python</a:t>
            </a:r>
            <a:endParaRPr lang="en-IN" dirty="0"/>
          </a:p>
        </p:txBody>
      </p:sp>
    </p:spTree>
    <p:extLst>
      <p:ext uri="{BB962C8B-B14F-4D97-AF65-F5344CB8AC3E}">
        <p14:creationId xmlns:p14="http://schemas.microsoft.com/office/powerpoint/2010/main" val="4157291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4</a:t>
            </a:r>
            <a:endParaRPr lang="en-IN" b="1" dirty="0"/>
          </a:p>
        </p:txBody>
      </p:sp>
      <p:sp>
        <p:nvSpPr>
          <p:cNvPr id="3" name="Content Placeholder 2"/>
          <p:cNvSpPr>
            <a:spLocks noGrp="1"/>
          </p:cNvSpPr>
          <p:nvPr>
            <p:ph idx="1"/>
          </p:nvPr>
        </p:nvSpPr>
        <p:spPr/>
        <p:txBody>
          <a:bodyPr/>
          <a:lstStyle/>
          <a:p>
            <a:pPr marL="0" indent="0">
              <a:buNone/>
            </a:pPr>
            <a:r>
              <a:rPr lang="en-US" dirty="0" smtClean="0"/>
              <a:t># Given a list of words, create a dictionary '</a:t>
            </a:r>
            <a:r>
              <a:rPr lang="en-US" dirty="0" err="1" smtClean="0"/>
              <a:t>word_lengths</a:t>
            </a:r>
            <a:r>
              <a:rPr lang="en-US" dirty="0" smtClean="0"/>
              <a:t>' where the keys are words and the values are their lengths.</a:t>
            </a:r>
          </a:p>
          <a:p>
            <a:pPr marL="0" indent="0">
              <a:buNone/>
            </a:pPr>
            <a:r>
              <a:rPr lang="en-US" dirty="0" smtClean="0"/>
              <a:t>words = ["apple", "banana", "cherry", "date"]</a:t>
            </a:r>
          </a:p>
          <a:p>
            <a:pPr marL="0" indent="0">
              <a:buNone/>
            </a:pPr>
            <a:endParaRPr lang="en-US" dirty="0" smtClean="0"/>
          </a:p>
          <a:p>
            <a:pPr marL="0" indent="0">
              <a:buNone/>
            </a:pPr>
            <a:r>
              <a:rPr lang="en-US" dirty="0" smtClean="0"/>
              <a:t># Your code here</a:t>
            </a:r>
          </a:p>
          <a:p>
            <a:pPr marL="0" indent="0">
              <a:buNone/>
            </a:pPr>
            <a:endParaRPr lang="en-IN" dirty="0"/>
          </a:p>
        </p:txBody>
      </p:sp>
    </p:spTree>
    <p:extLst>
      <p:ext uri="{BB962C8B-B14F-4D97-AF65-F5344CB8AC3E}">
        <p14:creationId xmlns:p14="http://schemas.microsoft.com/office/powerpoint/2010/main" val="3037194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5</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You have a dictionary 'inventory' with items and their quantities. Add 10 more apples to the inventory.</a:t>
            </a:r>
          </a:p>
          <a:p>
            <a:pPr marL="0" indent="0">
              <a:buNone/>
            </a:pPr>
            <a:endParaRPr lang="en-US" dirty="0" smtClean="0"/>
          </a:p>
          <a:p>
            <a:pPr marL="0" indent="0">
              <a:buNone/>
            </a:pPr>
            <a:r>
              <a:rPr lang="en-US" dirty="0" smtClean="0"/>
              <a:t>inventory = {</a:t>
            </a:r>
          </a:p>
          <a:p>
            <a:pPr marL="0" indent="0">
              <a:buNone/>
            </a:pPr>
            <a:r>
              <a:rPr lang="en-US" dirty="0" smtClean="0"/>
              <a:t>    "apples": 25,</a:t>
            </a:r>
          </a:p>
          <a:p>
            <a:pPr marL="0" indent="0">
              <a:buNone/>
            </a:pPr>
            <a:r>
              <a:rPr lang="en-US" dirty="0" smtClean="0"/>
              <a:t>    "bananas": 15,</a:t>
            </a:r>
          </a:p>
          <a:p>
            <a:pPr marL="0" indent="0">
              <a:buNone/>
            </a:pPr>
            <a:r>
              <a:rPr lang="en-US" dirty="0" smtClean="0"/>
              <a:t>    "oranges": 30</a:t>
            </a:r>
          </a:p>
          <a:p>
            <a:pPr marL="0" indent="0">
              <a:buNone/>
            </a:pPr>
            <a:r>
              <a:rPr lang="en-US" dirty="0" smtClean="0"/>
              <a:t>}</a:t>
            </a:r>
          </a:p>
          <a:p>
            <a:pPr marL="0" indent="0">
              <a:buNone/>
            </a:pPr>
            <a:endParaRPr lang="en-US" dirty="0" smtClean="0"/>
          </a:p>
          <a:p>
            <a:pPr marL="0" indent="0">
              <a:buNone/>
            </a:pPr>
            <a:r>
              <a:rPr lang="en-US" dirty="0" smtClean="0"/>
              <a:t># Your code here</a:t>
            </a:r>
          </a:p>
          <a:p>
            <a:pPr marL="0" indent="0">
              <a:buNone/>
            </a:pPr>
            <a:endParaRPr lang="en-IN" dirty="0"/>
          </a:p>
        </p:txBody>
      </p:sp>
    </p:spTree>
    <p:extLst>
      <p:ext uri="{BB962C8B-B14F-4D97-AF65-F5344CB8AC3E}">
        <p14:creationId xmlns:p14="http://schemas.microsoft.com/office/powerpoint/2010/main" val="865173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Functions</a:t>
            </a:r>
            <a:endParaRPr lang="en-IN" b="1" u="sng" dirty="0"/>
          </a:p>
        </p:txBody>
      </p:sp>
      <p:sp>
        <p:nvSpPr>
          <p:cNvPr id="3" name="Content Placeholder 2"/>
          <p:cNvSpPr>
            <a:spLocks noGrp="1"/>
          </p:cNvSpPr>
          <p:nvPr>
            <p:ph idx="1"/>
          </p:nvPr>
        </p:nvSpPr>
        <p:spPr/>
        <p:txBody>
          <a:bodyPr/>
          <a:lstStyle/>
          <a:p>
            <a:r>
              <a:rPr lang="en-US" dirty="0" smtClean="0"/>
              <a:t> A </a:t>
            </a:r>
            <a:r>
              <a:rPr lang="en-US" dirty="0"/>
              <a:t>function is a block of code which only runs when it is called. You can pass data, known as parameters, into a function. A function can return data as a result</a:t>
            </a:r>
            <a:r>
              <a:rPr lang="en-US" dirty="0" smtClean="0"/>
              <a:t>.</a:t>
            </a:r>
          </a:p>
          <a:p>
            <a:r>
              <a:rPr lang="en-US" b="1" dirty="0" smtClean="0"/>
              <a:t>Types </a:t>
            </a:r>
            <a:r>
              <a:rPr lang="en-US" b="1" dirty="0"/>
              <a:t>of Python Functions:</a:t>
            </a:r>
            <a:endParaRPr lang="en-US" dirty="0"/>
          </a:p>
          <a:p>
            <a:pPr marL="0" indent="0">
              <a:buNone/>
            </a:pPr>
            <a:r>
              <a:rPr lang="en-US" dirty="0"/>
              <a:t>Python Built-in Functions.</a:t>
            </a:r>
          </a:p>
          <a:p>
            <a:pPr marL="0" indent="0">
              <a:buNone/>
            </a:pPr>
            <a:r>
              <a:rPr lang="en-US" dirty="0"/>
              <a:t>Python Recursion Functions.</a:t>
            </a:r>
          </a:p>
          <a:p>
            <a:pPr marL="0" indent="0">
              <a:buNone/>
            </a:pPr>
            <a:r>
              <a:rPr lang="en-US" dirty="0"/>
              <a:t>Python Lambda Functions.</a:t>
            </a:r>
          </a:p>
          <a:p>
            <a:pPr marL="0" indent="0">
              <a:buNone/>
            </a:pPr>
            <a:r>
              <a:rPr lang="en-US" dirty="0"/>
              <a:t>Python User-defined Functions.</a:t>
            </a:r>
          </a:p>
          <a:p>
            <a:pPr marL="0" indent="0">
              <a:buNone/>
            </a:pPr>
            <a:endParaRPr lang="en-IN" dirty="0"/>
          </a:p>
        </p:txBody>
      </p:sp>
    </p:spTree>
    <p:extLst>
      <p:ext uri="{BB962C8B-B14F-4D97-AF65-F5344CB8AC3E}">
        <p14:creationId xmlns:p14="http://schemas.microsoft.com/office/powerpoint/2010/main" val="6508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4215-9D0A-6E44-9EDA-DBC9EE02B8B0}"/>
              </a:ext>
            </a:extLst>
          </p:cNvPr>
          <p:cNvSpPr>
            <a:spLocks noGrp="1"/>
          </p:cNvSpPr>
          <p:nvPr>
            <p:ph type="title"/>
          </p:nvPr>
        </p:nvSpPr>
        <p:spPr>
          <a:xfrm>
            <a:off x="415600" y="298938"/>
            <a:ext cx="11360800" cy="665125"/>
          </a:xfrm>
        </p:spPr>
        <p:txBody>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Basic Syntax Rules </a:t>
            </a:r>
            <a:r>
              <a:rPr lang="en-US" sz="2400" dirty="0"/>
              <a:t/>
            </a:r>
            <a:br>
              <a:rPr lang="en-US" sz="2400" dirty="0"/>
            </a:br>
            <a:endParaRPr lang="en-US" sz="2400" dirty="0"/>
          </a:p>
        </p:txBody>
      </p:sp>
      <p:sp>
        <p:nvSpPr>
          <p:cNvPr id="3" name="Text Placeholder 2">
            <a:extLst>
              <a:ext uri="{FF2B5EF4-FFF2-40B4-BE49-F238E27FC236}">
                <a16:creationId xmlns:a16="http://schemas.microsoft.com/office/drawing/2014/main" id="{5088845F-1673-F344-9908-44B71768F182}"/>
              </a:ext>
            </a:extLst>
          </p:cNvPr>
          <p:cNvSpPr>
            <a:spLocks noGrp="1"/>
          </p:cNvSpPr>
          <p:nvPr>
            <p:ph type="body" idx="1"/>
          </p:nvPr>
        </p:nvSpPr>
        <p:spPr>
          <a:xfrm>
            <a:off x="415600" y="1240138"/>
            <a:ext cx="11360800" cy="4851695"/>
          </a:xfrm>
        </p:spPr>
        <p:txBody>
          <a:bodyPr/>
          <a:lstStyle/>
          <a:p>
            <a:r>
              <a:rPr lang="en-US" sz="2400" dirty="0">
                <a:solidFill>
                  <a:schemeClr val="tx1"/>
                </a:solidFill>
                <a:ea typeface="Open Sans" panose="020B0606030504020204" pitchFamily="34" charset="0"/>
                <a:cs typeface="Open Sans" panose="020B0606030504020204" pitchFamily="34" charset="0"/>
              </a:rPr>
              <a:t>Function Syntax </a:t>
            </a:r>
          </a:p>
          <a:p>
            <a:pPr lvl="1"/>
            <a:r>
              <a:rPr lang="en-US" b="1" dirty="0">
                <a:solidFill>
                  <a:srgbClr val="F8A81B"/>
                </a:solidFill>
                <a:ea typeface="Open Sans" panose="020B0606030504020204" pitchFamily="34" charset="0"/>
                <a:cs typeface="Open Sans" panose="020B0606030504020204" pitchFamily="34" charset="0"/>
              </a:rPr>
              <a:t>def</a:t>
            </a:r>
            <a:r>
              <a:rPr lang="en-US" b="1" dirty="0">
                <a:ea typeface="Open Sans" panose="020B0606030504020204" pitchFamily="34" charset="0"/>
                <a:cs typeface="Open Sans" panose="020B0606030504020204" pitchFamily="34" charset="0"/>
              </a:rPr>
              <a:t>...: </a:t>
            </a:r>
            <a:r>
              <a:rPr lang="en-US" dirty="0">
                <a:ea typeface="Open Sans" panose="020B0606030504020204" pitchFamily="34" charset="0"/>
                <a:cs typeface="Open Sans" panose="020B0606030504020204" pitchFamily="34" charset="0"/>
              </a:rPr>
              <a:t>indicates that you are defining a new function. </a:t>
            </a:r>
          </a:p>
          <a:p>
            <a:pPr lvl="1"/>
            <a:r>
              <a:rPr lang="en-US" b="1" dirty="0">
                <a:solidFill>
                  <a:srgbClr val="6091BA"/>
                </a:solidFill>
                <a:ea typeface="Open Sans" panose="020B0606030504020204" pitchFamily="34" charset="0"/>
                <a:cs typeface="Open Sans" panose="020B0606030504020204" pitchFamily="34" charset="0"/>
              </a:rPr>
              <a:t>function() </a:t>
            </a:r>
            <a:r>
              <a:rPr lang="en-US" dirty="0">
                <a:ea typeface="Open Sans" panose="020B0606030504020204" pitchFamily="34" charset="0"/>
                <a:cs typeface="Open Sans" panose="020B0606030504020204" pitchFamily="34" charset="0"/>
              </a:rPr>
              <a:t>refers to the name of your function. By convention, this name is typically lowercase and represents a verb/action. </a:t>
            </a:r>
          </a:p>
          <a:p>
            <a:pPr lvl="1"/>
            <a:r>
              <a:rPr lang="en-US" b="1" dirty="0" err="1">
                <a:solidFill>
                  <a:srgbClr val="A0CC3A"/>
                </a:solidFill>
                <a:ea typeface="Open Sans" panose="020B0606030504020204" pitchFamily="34" charset="0"/>
                <a:cs typeface="Open Sans" panose="020B0606030504020204" pitchFamily="34" charset="0"/>
              </a:rPr>
              <a:t>a,b</a:t>
            </a:r>
            <a:r>
              <a:rPr lang="en-US" b="1" dirty="0">
                <a:solidFill>
                  <a:srgbClr val="A0CC3A"/>
                </a:solidFill>
                <a:ea typeface="Open Sans" panose="020B0606030504020204" pitchFamily="34" charset="0"/>
                <a:cs typeface="Open Sans" panose="020B0606030504020204" pitchFamily="34" charset="0"/>
              </a:rPr>
              <a:t> </a:t>
            </a:r>
            <a:r>
              <a:rPr lang="en-US" dirty="0">
                <a:ea typeface="Open Sans" panose="020B0606030504020204" pitchFamily="34" charset="0"/>
                <a:cs typeface="Open Sans" panose="020B0606030504020204" pitchFamily="34" charset="0"/>
              </a:rPr>
              <a:t>refers to </a:t>
            </a:r>
            <a:r>
              <a:rPr lang="en-US" b="1" dirty="0">
                <a:ea typeface="Open Sans" panose="020B0606030504020204" pitchFamily="34" charset="0"/>
                <a:cs typeface="Open Sans" panose="020B0606030504020204" pitchFamily="34" charset="0"/>
              </a:rPr>
              <a:t>parameters </a:t>
            </a:r>
            <a:r>
              <a:rPr lang="en-US" dirty="0">
                <a:ea typeface="Open Sans" panose="020B0606030504020204" pitchFamily="34" charset="0"/>
                <a:cs typeface="Open Sans" panose="020B0606030504020204" pitchFamily="34" charset="0"/>
              </a:rPr>
              <a:t>(values or variables) that can be used within the statements of your function’s definition (......). If your function has no parameters, an empty parenthetical () is used. </a:t>
            </a:r>
          </a:p>
          <a:p>
            <a:pPr lvl="1"/>
            <a:r>
              <a:rPr lang="en-US" dirty="0">
                <a:ea typeface="Open Sans" panose="020B0606030504020204" pitchFamily="34" charset="0"/>
                <a:cs typeface="Open Sans" panose="020B0606030504020204" pitchFamily="34" charset="0"/>
              </a:rPr>
              <a:t>The </a:t>
            </a:r>
            <a:r>
              <a:rPr lang="en-US" b="1" dirty="0">
                <a:solidFill>
                  <a:srgbClr val="8D64AA"/>
                </a:solidFill>
                <a:ea typeface="Open Sans" panose="020B0606030504020204" pitchFamily="34" charset="0"/>
                <a:cs typeface="Open Sans" panose="020B0606030504020204" pitchFamily="34" charset="0"/>
              </a:rPr>
              <a:t>return</a:t>
            </a:r>
            <a:r>
              <a:rPr lang="en-US" b="1" dirty="0">
                <a:ea typeface="Open Sans" panose="020B0606030504020204" pitchFamily="34" charset="0"/>
                <a:cs typeface="Open Sans" panose="020B0606030504020204" pitchFamily="34" charset="0"/>
              </a:rPr>
              <a:t> </a:t>
            </a:r>
            <a:r>
              <a:rPr lang="en-US" dirty="0">
                <a:ea typeface="Open Sans" panose="020B0606030504020204" pitchFamily="34" charset="0"/>
                <a:cs typeface="Open Sans" panose="020B0606030504020204" pitchFamily="34" charset="0"/>
              </a:rPr>
              <a:t>statement is an optional statement that will return a value for your function to your original call. </a:t>
            </a:r>
          </a:p>
          <a:p>
            <a:endParaRPr lang="en-US" sz="2400" dirty="0"/>
          </a:p>
        </p:txBody>
      </p:sp>
      <p:pic>
        <p:nvPicPr>
          <p:cNvPr id="3077" name="Picture 5" descr="page5image54627904">
            <a:extLst>
              <a:ext uri="{FF2B5EF4-FFF2-40B4-BE49-F238E27FC236}">
                <a16:creationId xmlns:a16="http://schemas.microsoft.com/office/drawing/2014/main" id="{E6E8F834-0D46-9040-8AAB-F1F1A477A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08" y="4394497"/>
            <a:ext cx="3810000" cy="18457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CB383AB-72C0-9646-AAAE-E5AE53E4281C}"/>
              </a:ext>
            </a:extLst>
          </p:cNvPr>
          <p:cNvSpPr/>
          <p:nvPr/>
        </p:nvSpPr>
        <p:spPr>
          <a:xfrm>
            <a:off x="4994032" y="4642338"/>
            <a:ext cx="2822330" cy="1569660"/>
          </a:xfrm>
          <a:prstGeom prst="rect">
            <a:avLst/>
          </a:prstGeom>
        </p:spPr>
        <p:txBody>
          <a:bodyPr wrap="square">
            <a:spAutoFit/>
          </a:bodyPr>
          <a:lstStyle/>
          <a:p>
            <a:pPr lvl="0" eaLnBrk="0" fontAlgn="base" hangingPunct="0">
              <a:spcBef>
                <a:spcPct val="0"/>
              </a:spcBef>
              <a:spcAft>
                <a:spcPct val="0"/>
              </a:spcAft>
              <a:buClrTx/>
            </a:pPr>
            <a:r>
              <a:rPr lang="en-US" altLang="en-US" sz="2400" dirty="0">
                <a:solidFill>
                  <a:srgbClr val="F8A81B"/>
                </a:solidFill>
                <a:latin typeface="Open Sans" panose="020B0606030504020204" pitchFamily="34" charset="0"/>
                <a:ea typeface="Open Sans" panose="020B0606030504020204" pitchFamily="34" charset="0"/>
                <a:cs typeface="Open Sans" panose="020B0606030504020204" pitchFamily="34" charset="0"/>
              </a:rPr>
              <a:t>def</a:t>
            </a:r>
            <a:r>
              <a:rPr lang="en-US"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6091BA"/>
                </a:solidFill>
                <a:latin typeface="Open Sans" panose="020B0606030504020204" pitchFamily="34" charset="0"/>
                <a:ea typeface="Open Sans" panose="020B0606030504020204" pitchFamily="34" charset="0"/>
                <a:cs typeface="Open Sans" panose="020B0606030504020204" pitchFamily="34" charset="0"/>
              </a:rPr>
              <a:t>function</a:t>
            </a:r>
            <a:r>
              <a:rPr lang="en-US" altLang="en-US" sz="2400" dirty="0">
                <a:solidFill>
                  <a:srgbClr val="4270C1"/>
                </a:solidFill>
                <a:latin typeface="Open Sans" panose="020B0606030504020204" pitchFamily="34" charset="0"/>
                <a:ea typeface="Open Sans" panose="020B0606030504020204" pitchFamily="34" charset="0"/>
                <a:cs typeface="Open Sans" panose="020B0606030504020204" pitchFamily="34" charset="0"/>
              </a:rPr>
              <a:t>(</a:t>
            </a:r>
            <a:r>
              <a:rPr lang="en-US" altLang="en-US" sz="2400" dirty="0">
                <a:solidFill>
                  <a:srgbClr val="A0CC3A"/>
                </a:solidFill>
                <a:latin typeface="Open Sans" panose="020B0606030504020204" pitchFamily="34" charset="0"/>
                <a:ea typeface="Open Sans" panose="020B0606030504020204" pitchFamily="34" charset="0"/>
                <a:cs typeface="Open Sans" panose="020B0606030504020204" pitchFamily="34" charset="0"/>
              </a:rPr>
              <a:t>a, b</a:t>
            </a:r>
            <a:r>
              <a:rPr lang="en-US" altLang="en-US" sz="2400" dirty="0">
                <a:latin typeface="Open Sans" panose="020B0606030504020204" pitchFamily="34" charset="0"/>
                <a:ea typeface="Open Sans" panose="020B0606030504020204" pitchFamily="34" charset="0"/>
                <a:cs typeface="Open Sans" panose="020B0606030504020204" pitchFamily="34" charset="0"/>
              </a:rPr>
              <a:t>): </a:t>
            </a:r>
          </a:p>
          <a:p>
            <a:pPr lvl="0" eaLnBrk="0" fontAlgn="base" hangingPunct="0">
              <a:spcBef>
                <a:spcPct val="0"/>
              </a:spcBef>
              <a:spcAft>
                <a:spcPct val="0"/>
              </a:spcAft>
              <a:buClrTx/>
            </a:pPr>
            <a:r>
              <a:rPr lang="en-US" altLang="en-US" sz="2400"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6DAA44"/>
                </a:solidFill>
                <a:latin typeface="Open Sans" panose="020B0606030504020204" pitchFamily="34" charset="0"/>
                <a:ea typeface="Open Sans" panose="020B0606030504020204" pitchFamily="34" charset="0"/>
                <a:cs typeface="Open Sans" panose="020B0606030504020204" pitchFamily="34" charset="0"/>
              </a:rPr>
              <a:t>...... </a:t>
            </a:r>
            <a:endParaRPr lang="en-US" altLang="en-US" sz="2400" dirty="0">
              <a:latin typeface="Open Sans" panose="020B0606030504020204" pitchFamily="34" charset="0"/>
              <a:ea typeface="Open Sans" panose="020B0606030504020204" pitchFamily="34" charset="0"/>
              <a:cs typeface="Open Sans" panose="020B0606030504020204" pitchFamily="34" charset="0"/>
            </a:endParaRPr>
          </a:p>
          <a:p>
            <a:pPr lvl="0" eaLnBrk="0" fontAlgn="base" hangingPunct="0">
              <a:spcBef>
                <a:spcPct val="0"/>
              </a:spcBef>
              <a:spcAft>
                <a:spcPct val="0"/>
              </a:spcAft>
              <a:buClrTx/>
            </a:pPr>
            <a:r>
              <a:rPr lang="en-US" altLang="en-US" sz="24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8D64AA"/>
                </a:solidFill>
                <a:latin typeface="Open Sans" panose="020B0606030504020204" pitchFamily="34" charset="0"/>
                <a:ea typeface="Open Sans" panose="020B0606030504020204" pitchFamily="34" charset="0"/>
                <a:cs typeface="Open Sans" panose="020B0606030504020204" pitchFamily="34" charset="0"/>
              </a:rPr>
              <a:t>return</a:t>
            </a:r>
            <a:r>
              <a:rPr lang="en-US" altLang="en-US" sz="24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A0CC3A"/>
                </a:solidFill>
                <a:latin typeface="Open Sans" panose="020B0606030504020204" pitchFamily="34" charset="0"/>
                <a:ea typeface="Open Sans" panose="020B0606030504020204" pitchFamily="34" charset="0"/>
                <a:cs typeface="Open Sans" panose="020B0606030504020204" pitchFamily="34" charset="0"/>
              </a:rPr>
              <a:t>a</a:t>
            </a:r>
            <a:r>
              <a:rPr lang="en-US" altLang="en-US" sz="2400" dirty="0">
                <a:solidFill>
                  <a:srgbClr val="6DAA44"/>
                </a:solidFill>
                <a:latin typeface="Open Sans" panose="020B0606030504020204" pitchFamily="34" charset="0"/>
                <a:ea typeface="Open Sans" panose="020B0606030504020204" pitchFamily="34" charset="0"/>
                <a:cs typeface="Open Sans" panose="020B0606030504020204" pitchFamily="34" charset="0"/>
              </a:rPr>
              <a:t> </a:t>
            </a:r>
            <a:r>
              <a:rPr lang="en-US"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en-US" sz="2400" dirty="0">
                <a:solidFill>
                  <a:srgbClr val="A0CC3A"/>
                </a:solidFill>
                <a:latin typeface="Open Sans" panose="020B0606030504020204" pitchFamily="34" charset="0"/>
                <a:ea typeface="Open Sans" panose="020B0606030504020204" pitchFamily="34" charset="0"/>
                <a:cs typeface="Open Sans" panose="020B0606030504020204" pitchFamily="34" charset="0"/>
              </a:rPr>
              <a:t>b</a:t>
            </a:r>
          </a:p>
          <a:p>
            <a:pPr lvl="0" eaLnBrk="0" fontAlgn="base" hangingPunct="0">
              <a:spcBef>
                <a:spcPct val="0"/>
              </a:spcBef>
              <a:spcAft>
                <a:spcPct val="0"/>
              </a:spcAft>
              <a:buClrTx/>
            </a:pPr>
            <a:r>
              <a:rPr lang="en-US" altLang="en-US" sz="2400" dirty="0">
                <a:latin typeface="Arial" panose="020B0604020202020204" pitchFamily="34" charset="0"/>
              </a:rPr>
              <a:t>     </a:t>
            </a:r>
          </a:p>
        </p:txBody>
      </p:sp>
    </p:spTree>
    <p:extLst>
      <p:ext uri="{BB962C8B-B14F-4D97-AF65-F5344CB8AC3E}">
        <p14:creationId xmlns:p14="http://schemas.microsoft.com/office/powerpoint/2010/main" val="654139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0CDC-3B6E-A442-A660-18240E474465}"/>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Basic Syntax Rules (cont.)</a:t>
            </a:r>
          </a:p>
        </p:txBody>
      </p:sp>
      <p:sp>
        <p:nvSpPr>
          <p:cNvPr id="3" name="Text Placeholder 2">
            <a:extLst>
              <a:ext uri="{FF2B5EF4-FFF2-40B4-BE49-F238E27FC236}">
                <a16:creationId xmlns:a16="http://schemas.microsoft.com/office/drawing/2014/main" id="{DC29BE5D-CDA0-8F46-AEFE-A50C5394879B}"/>
              </a:ext>
            </a:extLst>
          </p:cNvPr>
          <p:cNvSpPr>
            <a:spLocks noGrp="1"/>
          </p:cNvSpPr>
          <p:nvPr>
            <p:ph type="body" idx="1"/>
          </p:nvPr>
        </p:nvSpPr>
        <p:spPr>
          <a:xfrm>
            <a:off x="415600" y="1356967"/>
            <a:ext cx="11360800" cy="4734866"/>
          </a:xfrm>
        </p:spPr>
        <p:txBody>
          <a:bodyP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Calling a function</a:t>
            </a:r>
          </a:p>
          <a:p>
            <a:pPr lvl="1"/>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Call the function by referring to its name (</a:t>
            </a:r>
            <a:r>
              <a:rPr lang="en-US" b="1" dirty="0">
                <a:solidFill>
                  <a:srgbClr val="6091BA"/>
                </a:solidFill>
                <a:latin typeface="Open Sans" panose="020B0606030504020204" pitchFamily="34" charset="0"/>
                <a:ea typeface="Open Sans" panose="020B0606030504020204" pitchFamily="34" charset="0"/>
                <a:cs typeface="Open Sans" panose="020B0606030504020204" pitchFamily="34" charset="0"/>
              </a:rPr>
              <a:t>function()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and by placing</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any necessary arguments (</a:t>
            </a:r>
            <a:r>
              <a:rPr lang="en-US" b="1" dirty="0">
                <a:solidFill>
                  <a:srgbClr val="A0CC3A"/>
                </a:solidFill>
                <a:latin typeface="Open Sans" panose="020B0606030504020204" pitchFamily="34" charset="0"/>
                <a:ea typeface="Open Sans" panose="020B0606030504020204" pitchFamily="34" charset="0"/>
                <a:cs typeface="Open Sans" panose="020B0606030504020204" pitchFamily="34" charset="0"/>
              </a:rPr>
              <a:t>1, 2</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within the parenthesis separated by</a:t>
            </a:r>
            <a:b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b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commas.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myValue</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 function(1, 2) </a:t>
            </a:r>
          </a:p>
          <a:p>
            <a:pPr lvl="1"/>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If you wish, you can set your function call equal to a variable (</a:t>
            </a:r>
            <a:r>
              <a:rPr lang="en-US" b="1" dirty="0" err="1">
                <a:solidFill>
                  <a:srgbClr val="F8A81B"/>
                </a:solidFill>
                <a:latin typeface="Open Sans" panose="020B0606030504020204" pitchFamily="34" charset="0"/>
                <a:ea typeface="Open Sans" panose="020B0606030504020204" pitchFamily="34" charset="0"/>
                <a:cs typeface="Open Sans" panose="020B0606030504020204" pitchFamily="34" charset="0"/>
              </a:rPr>
              <a:t>myValue</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The value returned by the function will be assigned to your variable name. </a:t>
            </a:r>
          </a:p>
          <a:p>
            <a:endParaRPr lang="en-US" dirty="0"/>
          </a:p>
        </p:txBody>
      </p:sp>
      <p:pic>
        <p:nvPicPr>
          <p:cNvPr id="4097" name="Picture 1" descr="page5image54627712">
            <a:extLst>
              <a:ext uri="{FF2B5EF4-FFF2-40B4-BE49-F238E27FC236}">
                <a16:creationId xmlns:a16="http://schemas.microsoft.com/office/drawing/2014/main" id="{6FCDB6FF-512C-044F-9E68-9A0F20212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534" y="4669433"/>
            <a:ext cx="4588933" cy="14224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64E953-9527-1249-A9F0-39B6AEC9E033}"/>
              </a:ext>
            </a:extLst>
          </p:cNvPr>
          <p:cNvSpPr/>
          <p:nvPr/>
        </p:nvSpPr>
        <p:spPr>
          <a:xfrm>
            <a:off x="4210655" y="5134413"/>
            <a:ext cx="3592265" cy="461665"/>
          </a:xfrm>
          <a:prstGeom prst="rect">
            <a:avLst/>
          </a:prstGeom>
        </p:spPr>
        <p:txBody>
          <a:bodyPr wrap="none">
            <a:spAutoFit/>
          </a:bodyPr>
          <a:lstStyle/>
          <a:p>
            <a:r>
              <a:rPr lang="en-US" sz="2400" dirty="0" err="1">
                <a:solidFill>
                  <a:srgbClr val="F8A81B"/>
                </a:solidFill>
                <a:latin typeface="Open Sans" panose="020B0606030504020204" pitchFamily="34" charset="0"/>
                <a:ea typeface="Open Sans" panose="020B0606030504020204" pitchFamily="34" charset="0"/>
                <a:cs typeface="Open Sans" panose="020B0606030504020204" pitchFamily="34" charset="0"/>
              </a:rPr>
              <a:t>myValue</a:t>
            </a:r>
            <a:r>
              <a:rPr lang="en-US" sz="2400" dirty="0">
                <a:solidFill>
                  <a:srgbClr val="FFBF00"/>
                </a:solidFill>
                <a:latin typeface="Open Sans" panose="020B0606030504020204" pitchFamily="34" charset="0"/>
                <a:ea typeface="Open Sans" panose="020B0606030504020204" pitchFamily="34" charset="0"/>
                <a:cs typeface="Open Sans" panose="020B0606030504020204" pitchFamily="34" charset="0"/>
              </a:rPr>
              <a:t> </a:t>
            </a:r>
            <a:r>
              <a:rPr lang="en-US" sz="2400" dirty="0">
                <a:latin typeface="Open Sans" panose="020B0606030504020204" pitchFamily="34" charset="0"/>
                <a:ea typeface="Open Sans" panose="020B0606030504020204" pitchFamily="34" charset="0"/>
                <a:cs typeface="Open Sans" panose="020B0606030504020204" pitchFamily="34" charset="0"/>
              </a:rPr>
              <a:t>= </a:t>
            </a:r>
            <a:r>
              <a:rPr lang="en-US" sz="2400" dirty="0">
                <a:solidFill>
                  <a:srgbClr val="6091BA"/>
                </a:solidFill>
                <a:latin typeface="Open Sans" panose="020B0606030504020204" pitchFamily="34" charset="0"/>
                <a:ea typeface="Open Sans" panose="020B0606030504020204" pitchFamily="34" charset="0"/>
                <a:cs typeface="Open Sans" panose="020B0606030504020204" pitchFamily="34" charset="0"/>
              </a:rPr>
              <a:t>function</a:t>
            </a:r>
            <a:r>
              <a:rPr lang="en-US" sz="2400" dirty="0">
                <a:solidFill>
                  <a:srgbClr val="4270C1"/>
                </a:solidFill>
                <a:latin typeface="Open Sans" panose="020B0606030504020204" pitchFamily="34" charset="0"/>
                <a:ea typeface="Open Sans" panose="020B0606030504020204" pitchFamily="34" charset="0"/>
                <a:cs typeface="Open Sans" panose="020B0606030504020204" pitchFamily="34" charset="0"/>
              </a:rPr>
              <a:t>(</a:t>
            </a:r>
            <a:r>
              <a:rPr lang="en-US" sz="2400" dirty="0">
                <a:solidFill>
                  <a:srgbClr val="A0CC3A"/>
                </a:solidFill>
                <a:latin typeface="Open Sans" panose="020B0606030504020204" pitchFamily="34" charset="0"/>
                <a:ea typeface="Open Sans" panose="020B0606030504020204" pitchFamily="34" charset="0"/>
                <a:cs typeface="Open Sans" panose="020B0606030504020204" pitchFamily="34" charset="0"/>
              </a:rPr>
              <a:t>1, 2</a:t>
            </a:r>
            <a:r>
              <a:rPr lang="en-US" sz="2400" dirty="0">
                <a:solidFill>
                  <a:srgbClr val="4270C1"/>
                </a:solidFill>
                <a:latin typeface="Open Sans" panose="020B0606030504020204" pitchFamily="34" charset="0"/>
                <a:ea typeface="Open Sans" panose="020B0606030504020204" pitchFamily="34" charset="0"/>
                <a:cs typeface="Open Sans" panose="020B0606030504020204" pitchFamily="34" charset="0"/>
              </a:rPr>
              <a:t>) </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0872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613035"/>
          </a:xfrm>
        </p:spPr>
        <p:txBody>
          <a:bodyPr>
            <a:normAutofit fontScale="90000"/>
          </a:bodyPr>
          <a:lstStyle/>
          <a:p>
            <a:pPr lvl="0" eaLnBrk="0" fontAlgn="base" hangingPunct="0">
              <a:lnSpc>
                <a:spcPct val="100000"/>
              </a:lnSpc>
              <a:spcAft>
                <a:spcPct val="0"/>
              </a:spcAft>
            </a:pP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IN" sz="3200" b="1" dirty="0">
                <a:latin typeface="Calibri" panose="020F0502020204030204" pitchFamily="34" charset="0"/>
                <a:ea typeface="Calibri" panose="020F0502020204030204" pitchFamily="34" charset="0"/>
                <a:cs typeface="Calibri" panose="020F0502020204030204" pitchFamily="34" charset="0"/>
              </a:rPr>
              <a:t/>
            </a:r>
            <a:br>
              <a:rPr lang="en-IN" sz="3200" b="1" dirty="0">
                <a:latin typeface="Calibri" panose="020F0502020204030204" pitchFamily="34" charset="0"/>
                <a:ea typeface="Calibri" panose="020F0502020204030204" pitchFamily="34" charset="0"/>
                <a:cs typeface="Calibri" panose="020F0502020204030204" pitchFamily="34" charset="0"/>
              </a:rPr>
            </a:br>
            <a:r>
              <a:rPr lang="en-US" altLang="en-US" sz="3100" b="1" dirty="0">
                <a:latin typeface="Calibri" panose="020F0502020204030204" pitchFamily="34" charset="0"/>
                <a:ea typeface="Calibri" panose="020F0502020204030204" pitchFamily="34" charset="0"/>
                <a:cs typeface="Calibri" panose="020F0502020204030204" pitchFamily="34" charset="0"/>
              </a:rPr>
              <a:t>1. Defining a Function:</a:t>
            </a:r>
            <a:br>
              <a:rPr lang="en-US" altLang="en-US" sz="3100" b="1"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You define a function using the `</a:t>
            </a:r>
            <a:r>
              <a:rPr lang="en-US" altLang="en-US" sz="3100" dirty="0" err="1">
                <a:latin typeface="Calibri" panose="020F0502020204030204" pitchFamily="34" charset="0"/>
                <a:ea typeface="Calibri" panose="020F0502020204030204" pitchFamily="34" charset="0"/>
                <a:cs typeface="Calibri" panose="020F0502020204030204" pitchFamily="34" charset="0"/>
              </a:rPr>
              <a:t>def</a:t>
            </a:r>
            <a:r>
              <a:rPr lang="en-US" altLang="en-US" sz="3100" dirty="0">
                <a:latin typeface="Calibri" panose="020F0502020204030204" pitchFamily="34" charset="0"/>
                <a:ea typeface="Calibri" panose="020F0502020204030204" pitchFamily="34" charset="0"/>
                <a:cs typeface="Calibri" panose="020F0502020204030204" pitchFamily="34" charset="0"/>
              </a:rPr>
              <a:t>` keyword followed by the function name and a pair of parentheses. Function names should be descriptive and follow Python naming conventions.</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```python</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a:t>
            </a:r>
            <a:r>
              <a:rPr lang="en-US" altLang="en-US" sz="3100" dirty="0" err="1">
                <a:latin typeface="Calibri" panose="020F0502020204030204" pitchFamily="34" charset="0"/>
                <a:ea typeface="Calibri" panose="020F0502020204030204" pitchFamily="34" charset="0"/>
                <a:cs typeface="Calibri" panose="020F0502020204030204" pitchFamily="34" charset="0"/>
              </a:rPr>
              <a:t>def</a:t>
            </a:r>
            <a:r>
              <a:rPr lang="en-US" altLang="en-US" sz="3100" dirty="0">
                <a:latin typeface="Calibri" panose="020F0502020204030204" pitchFamily="34" charset="0"/>
                <a:ea typeface="Calibri" panose="020F0502020204030204" pitchFamily="34" charset="0"/>
                <a:cs typeface="Calibri" panose="020F0502020204030204" pitchFamily="34" charset="0"/>
              </a:rPr>
              <a:t> </a:t>
            </a:r>
            <a:r>
              <a:rPr lang="en-US" altLang="en-US" sz="3100" dirty="0" err="1">
                <a:latin typeface="Calibri" panose="020F0502020204030204" pitchFamily="34" charset="0"/>
                <a:ea typeface="Calibri" panose="020F0502020204030204" pitchFamily="34" charset="0"/>
                <a:cs typeface="Calibri" panose="020F0502020204030204" pitchFamily="34" charset="0"/>
              </a:rPr>
              <a:t>my_function</a:t>
            </a:r>
            <a:r>
              <a:rPr lang="en-US" altLang="en-US" sz="3100" dirty="0">
                <a:latin typeface="Calibri" panose="020F0502020204030204" pitchFamily="34" charset="0"/>
                <a:ea typeface="Calibri" panose="020F0502020204030204" pitchFamily="34" charset="0"/>
                <a:cs typeface="Calibri" panose="020F0502020204030204" pitchFamily="34" charset="0"/>
              </a:rPr>
              <a:t>():</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 Function code goes here</a:t>
            </a:r>
            <a:br>
              <a:rPr lang="en-US" altLang="en-US" sz="3100" dirty="0">
                <a:latin typeface="Calibri" panose="020F0502020204030204" pitchFamily="34" charset="0"/>
                <a:ea typeface="Calibri" panose="020F0502020204030204" pitchFamily="34" charset="0"/>
                <a:cs typeface="Calibri" panose="020F0502020204030204" pitchFamily="34" charset="0"/>
              </a:rPr>
            </a:br>
            <a:r>
              <a:rPr lang="en-US" altLang="en-US" sz="3100" dirty="0">
                <a:latin typeface="Calibri" panose="020F0502020204030204" pitchFamily="34" charset="0"/>
                <a:ea typeface="Calibri" panose="020F0502020204030204" pitchFamily="34" charset="0"/>
                <a:cs typeface="Calibri" panose="020F0502020204030204" pitchFamily="34" charset="0"/>
              </a:rPr>
              <a:t>   ```</a:t>
            </a:r>
            <a:br>
              <a:rPr lang="en-US" altLang="en-US" sz="3100" dirty="0">
                <a:latin typeface="Calibri" panose="020F0502020204030204" pitchFamily="34" charset="0"/>
                <a:ea typeface="Calibri" panose="020F0502020204030204" pitchFamily="34" charset="0"/>
                <a:cs typeface="Calibri" panose="020F0502020204030204" pitchFamily="34" charset="0"/>
              </a:rPr>
            </a:br>
            <a:endParaRPr lang="en-IN" sz="3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2372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1791"/>
            <a:ext cx="10515600" cy="5025171"/>
          </a:xfrm>
        </p:spPr>
        <p:txBody>
          <a:bodyPr/>
          <a:lstStyle/>
          <a:p>
            <a:pPr marL="0" indent="0">
              <a:buNone/>
            </a:pPr>
            <a:r>
              <a:rPr lang="en-US" altLang="en-US" sz="2400" b="1" dirty="0" smtClean="0"/>
              <a:t>2. Function Parameters:</a:t>
            </a:r>
          </a:p>
          <a:p>
            <a:pPr marL="0" indent="0">
              <a:buNone/>
            </a:pPr>
            <a:r>
              <a:rPr lang="en-US" altLang="en-US" sz="2400" dirty="0" smtClean="0"/>
              <a:t/>
            </a:r>
            <a:br>
              <a:rPr lang="en-US" altLang="en-US" sz="2400" dirty="0" smtClean="0"/>
            </a:br>
            <a:r>
              <a:rPr lang="en-US" altLang="en-US" sz="2400" dirty="0" smtClean="0"/>
              <a:t>   You can pass zero or more parameters to a function, which are specified within the parentheses. These parameters allow you to pass data into the function.</a:t>
            </a:r>
            <a:br>
              <a:rPr lang="en-US" altLang="en-US" sz="2400" dirty="0" smtClean="0"/>
            </a:br>
            <a:r>
              <a:rPr lang="en-US" altLang="en-US" sz="2400" dirty="0" smtClean="0"/>
              <a:t/>
            </a:r>
            <a:br>
              <a:rPr lang="en-US" altLang="en-US" sz="2400" dirty="0" smtClean="0"/>
            </a:br>
            <a:r>
              <a:rPr lang="en-US" altLang="en-US" sz="2400" dirty="0" smtClean="0"/>
              <a:t>   ```python</a:t>
            </a:r>
            <a:br>
              <a:rPr lang="en-US" altLang="en-US" sz="2400" dirty="0" smtClean="0"/>
            </a:br>
            <a:r>
              <a:rPr lang="en-US" altLang="en-US" sz="2400" dirty="0" smtClean="0"/>
              <a:t>   </a:t>
            </a:r>
            <a:r>
              <a:rPr lang="en-US" altLang="en-US" sz="2400" dirty="0" err="1" smtClean="0"/>
              <a:t>def</a:t>
            </a:r>
            <a:r>
              <a:rPr lang="en-US" altLang="en-US" sz="2400" dirty="0" smtClean="0"/>
              <a:t> greet(name):</a:t>
            </a:r>
            <a:br>
              <a:rPr lang="en-US" altLang="en-US" sz="2400" dirty="0" smtClean="0"/>
            </a:br>
            <a:r>
              <a:rPr lang="en-US" altLang="en-US" sz="2400" dirty="0" smtClean="0"/>
              <a:t>       print(</a:t>
            </a:r>
            <a:r>
              <a:rPr lang="en-US" altLang="en-US" sz="2400" dirty="0" err="1" smtClean="0"/>
              <a:t>f"Hello</a:t>
            </a:r>
            <a:r>
              <a:rPr lang="en-US" altLang="en-US" sz="2400" dirty="0" smtClean="0"/>
              <a:t>, {name}!")</a:t>
            </a:r>
          </a:p>
          <a:p>
            <a:pPr marL="0" indent="0">
              <a:buNone/>
            </a:pPr>
            <a:r>
              <a:rPr lang="en-US" altLang="en-US" dirty="0"/>
              <a:t/>
            </a:r>
            <a:br>
              <a:rPr lang="en-US" altLang="en-US" dirty="0"/>
            </a:br>
            <a:endParaRPr lang="en-IN" dirty="0"/>
          </a:p>
        </p:txBody>
      </p:sp>
    </p:spTree>
    <p:extLst>
      <p:ext uri="{BB962C8B-B14F-4D97-AF65-F5344CB8AC3E}">
        <p14:creationId xmlns:p14="http://schemas.microsoft.com/office/powerpoint/2010/main" val="1782427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877" y="1116622"/>
            <a:ext cx="10515600" cy="5851648"/>
          </a:xfrm>
        </p:spPr>
        <p:txBody>
          <a:bodyPr>
            <a:noAutofit/>
          </a:bodyPr>
          <a:lstStyle/>
          <a:p>
            <a:pPr marL="0" lvl="0" indent="0">
              <a:lnSpc>
                <a:spcPct val="100000"/>
              </a:lnSpc>
              <a:buNone/>
            </a:pPr>
            <a:r>
              <a:rPr lang="en-US" altLang="en-US" dirty="0" smtClean="0"/>
              <a:t>3</a:t>
            </a:r>
            <a:r>
              <a:rPr lang="en-US" altLang="en-US" dirty="0"/>
              <a:t>. </a:t>
            </a:r>
            <a:r>
              <a:rPr lang="en-US" altLang="en-US" b="1" dirty="0" smtClean="0"/>
              <a:t>Function </a:t>
            </a:r>
            <a:r>
              <a:rPr lang="en-US" altLang="en-US" b="1" dirty="0"/>
              <a:t>Invocation</a:t>
            </a:r>
            <a:r>
              <a:rPr lang="en-US" altLang="en-US" b="1" dirty="0" smtClean="0"/>
              <a:t>:</a:t>
            </a:r>
          </a:p>
          <a:p>
            <a:pPr marL="0" lvl="0" indent="0">
              <a:lnSpc>
                <a:spcPct val="100000"/>
              </a:lnSpc>
              <a:buNone/>
            </a:pPr>
            <a:endParaRPr lang="en-US" altLang="en-US" b="1" dirty="0"/>
          </a:p>
          <a:p>
            <a:pPr marL="0" lvl="0" indent="0">
              <a:lnSpc>
                <a:spcPct val="100000"/>
              </a:lnSpc>
              <a:buNone/>
            </a:pPr>
            <a:r>
              <a:rPr lang="en-US" altLang="en-US" dirty="0"/>
              <a:t>   You call (or invoke) a function by using its name followed by parentheses. If the function has parameters, you provide the required arguments within the parentheses.</a:t>
            </a:r>
          </a:p>
          <a:p>
            <a:pPr marL="0" lvl="0" indent="0">
              <a:lnSpc>
                <a:spcPct val="100000"/>
              </a:lnSpc>
              <a:buNone/>
            </a:pPr>
            <a:endParaRPr lang="en-US" altLang="en-US" dirty="0"/>
          </a:p>
          <a:p>
            <a:pPr marL="0" lvl="0" indent="0">
              <a:lnSpc>
                <a:spcPct val="100000"/>
              </a:lnSpc>
              <a:buNone/>
            </a:pPr>
            <a:r>
              <a:rPr lang="en-US" altLang="en-US" dirty="0"/>
              <a:t>   ```python</a:t>
            </a:r>
          </a:p>
          <a:p>
            <a:pPr marL="0" lvl="0" indent="0">
              <a:lnSpc>
                <a:spcPct val="100000"/>
              </a:lnSpc>
              <a:buNone/>
            </a:pPr>
            <a:r>
              <a:rPr lang="en-US" altLang="en-US" dirty="0"/>
              <a:t>   greet("Alice")</a:t>
            </a:r>
          </a:p>
          <a:p>
            <a:pPr marL="0" lvl="0" indent="0">
              <a:lnSpc>
                <a:spcPct val="100000"/>
              </a:lnSpc>
              <a:buNone/>
            </a:pPr>
            <a:r>
              <a:rPr lang="en-US" altLang="en-US" dirty="0"/>
              <a:t>   ```</a:t>
            </a:r>
          </a:p>
          <a:p>
            <a:pPr marL="0" lvl="0" indent="0">
              <a:lnSpc>
                <a:spcPct val="100000"/>
              </a:lnSpc>
              <a:buNone/>
            </a:pPr>
            <a:endParaRPr lang="en-US" altLang="en-US" dirty="0"/>
          </a:p>
          <a:p>
            <a:pPr marL="0" lvl="0" indent="0">
              <a:lnSpc>
                <a:spcPct val="100000"/>
              </a:lnSpc>
              <a:buNone/>
            </a:pPr>
            <a:endParaRPr lang="en-US" altLang="en-US" dirty="0"/>
          </a:p>
        </p:txBody>
      </p:sp>
    </p:spTree>
    <p:extLst>
      <p:ext uri="{BB962C8B-B14F-4D97-AF65-F5344CB8AC3E}">
        <p14:creationId xmlns:p14="http://schemas.microsoft.com/office/powerpoint/2010/main" val="2332783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8539" y="1243745"/>
            <a:ext cx="10515600" cy="5614255"/>
          </a:xfrm>
        </p:spPr>
        <p:txBody>
          <a:bodyPr/>
          <a:lstStyle/>
          <a:p>
            <a:pPr marL="0" lvl="0" indent="0">
              <a:lnSpc>
                <a:spcPct val="100000"/>
              </a:lnSpc>
              <a:buNone/>
            </a:pPr>
            <a:r>
              <a:rPr lang="en-US" altLang="en-US" b="1" dirty="0" smtClean="0"/>
              <a:t>4. Function Return Value:</a:t>
            </a:r>
          </a:p>
          <a:p>
            <a:pPr marL="0" lvl="0" indent="0">
              <a:lnSpc>
                <a:spcPct val="100000"/>
              </a:lnSpc>
              <a:buNone/>
            </a:pPr>
            <a:r>
              <a:rPr lang="en-US" altLang="en-US" dirty="0" smtClean="0"/>
              <a:t>   Functions can return values using the `return` statement. You can capture the return value when you call the function.</a:t>
            </a:r>
          </a:p>
          <a:p>
            <a:pPr marL="0" lvl="0" indent="0">
              <a:lnSpc>
                <a:spcPct val="100000"/>
              </a:lnSpc>
              <a:buNone/>
            </a:pPr>
            <a:endParaRPr lang="en-US" altLang="en-US" dirty="0" smtClean="0"/>
          </a:p>
          <a:p>
            <a:pPr marL="0" lvl="0" indent="0">
              <a:lnSpc>
                <a:spcPct val="100000"/>
              </a:lnSpc>
              <a:buNone/>
            </a:pPr>
            <a:r>
              <a:rPr lang="en-US" altLang="en-US" dirty="0" smtClean="0"/>
              <a:t>   ```python</a:t>
            </a:r>
          </a:p>
          <a:p>
            <a:pPr marL="0" lvl="0" indent="0">
              <a:lnSpc>
                <a:spcPct val="100000"/>
              </a:lnSpc>
              <a:buNone/>
            </a:pPr>
            <a:r>
              <a:rPr lang="en-US" altLang="en-US" dirty="0" smtClean="0"/>
              <a:t>   </a:t>
            </a:r>
            <a:r>
              <a:rPr lang="en-US" altLang="en-US" dirty="0" err="1" smtClean="0"/>
              <a:t>def</a:t>
            </a:r>
            <a:r>
              <a:rPr lang="en-US" altLang="en-US" dirty="0" smtClean="0"/>
              <a:t> add(a, b):</a:t>
            </a:r>
          </a:p>
          <a:p>
            <a:pPr marL="0" lvl="0" indent="0">
              <a:lnSpc>
                <a:spcPct val="100000"/>
              </a:lnSpc>
              <a:buNone/>
            </a:pPr>
            <a:r>
              <a:rPr lang="en-US" altLang="en-US" dirty="0" smtClean="0"/>
              <a:t>       return a + b</a:t>
            </a:r>
          </a:p>
          <a:p>
            <a:pPr marL="0" lvl="0" indent="0">
              <a:lnSpc>
                <a:spcPct val="100000"/>
              </a:lnSpc>
              <a:buNone/>
            </a:pPr>
            <a:endParaRPr lang="en-US" altLang="en-US" dirty="0" smtClean="0"/>
          </a:p>
          <a:p>
            <a:pPr marL="0" lvl="0" indent="0">
              <a:lnSpc>
                <a:spcPct val="100000"/>
              </a:lnSpc>
              <a:buNone/>
            </a:pPr>
            <a:r>
              <a:rPr lang="en-US" altLang="en-US" dirty="0" smtClean="0"/>
              <a:t>   result = add(5, 3)</a:t>
            </a:r>
          </a:p>
          <a:p>
            <a:pPr marL="0" lvl="0" indent="0">
              <a:lnSpc>
                <a:spcPct val="100000"/>
              </a:lnSpc>
              <a:buNone/>
            </a:pPr>
            <a:r>
              <a:rPr lang="en-US" altLang="en-US" dirty="0" smtClean="0"/>
              <a:t>   ```</a:t>
            </a:r>
          </a:p>
          <a:p>
            <a:pPr marL="0" indent="0">
              <a:buNone/>
            </a:pPr>
            <a:endParaRPr lang="en-IN" dirty="0"/>
          </a:p>
        </p:txBody>
      </p:sp>
    </p:spTree>
    <p:extLst>
      <p:ext uri="{BB962C8B-B14F-4D97-AF65-F5344CB8AC3E}">
        <p14:creationId xmlns:p14="http://schemas.microsoft.com/office/powerpoint/2010/main" val="1446751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248508"/>
            <a:ext cx="10515600" cy="5930778"/>
          </a:xfrm>
        </p:spPr>
        <p:txBody>
          <a:bodyPr>
            <a:normAutofit/>
          </a:bodyPr>
          <a:lstStyle/>
          <a:p>
            <a:pPr marL="0" lvl="0" indent="0">
              <a:lnSpc>
                <a:spcPct val="100000"/>
              </a:lnSpc>
              <a:buNone/>
            </a:pPr>
            <a:r>
              <a:rPr lang="en-US" altLang="en-US" b="1" dirty="0" smtClean="0"/>
              <a:t>5. Default Parameters:</a:t>
            </a:r>
          </a:p>
          <a:p>
            <a:pPr marL="0" lvl="0" indent="0">
              <a:lnSpc>
                <a:spcPct val="100000"/>
              </a:lnSpc>
              <a:buNone/>
            </a:pPr>
            <a:r>
              <a:rPr lang="en-US" altLang="en-US" dirty="0" smtClean="0"/>
              <a:t>   You can assign default values to function parameters, allowing them to be optional. If a value is not provided, the default is used.</a:t>
            </a:r>
          </a:p>
          <a:p>
            <a:pPr marL="0" lvl="0" indent="0">
              <a:lnSpc>
                <a:spcPct val="100000"/>
              </a:lnSpc>
              <a:buNone/>
            </a:pPr>
            <a:endParaRPr lang="en-US" altLang="en-US" dirty="0" smtClean="0"/>
          </a:p>
          <a:p>
            <a:pPr marL="0" lvl="0" indent="0">
              <a:lnSpc>
                <a:spcPct val="100000"/>
              </a:lnSpc>
              <a:buNone/>
            </a:pPr>
            <a:r>
              <a:rPr lang="en-US" altLang="en-US" dirty="0" smtClean="0"/>
              <a:t>   ```python</a:t>
            </a:r>
          </a:p>
          <a:p>
            <a:pPr marL="0" lvl="0" indent="0">
              <a:lnSpc>
                <a:spcPct val="100000"/>
              </a:lnSpc>
              <a:buNone/>
            </a:pPr>
            <a:r>
              <a:rPr lang="en-US" altLang="en-US" dirty="0" smtClean="0"/>
              <a:t>   </a:t>
            </a:r>
            <a:r>
              <a:rPr lang="en-US" altLang="en-US" dirty="0" err="1" smtClean="0"/>
              <a:t>def</a:t>
            </a:r>
            <a:r>
              <a:rPr lang="en-US" altLang="en-US" dirty="0" smtClean="0"/>
              <a:t> greet(name="Guest"):</a:t>
            </a:r>
          </a:p>
          <a:p>
            <a:pPr marL="0" lvl="0" indent="0">
              <a:lnSpc>
                <a:spcPct val="100000"/>
              </a:lnSpc>
              <a:buNone/>
            </a:pPr>
            <a:r>
              <a:rPr lang="en-US" altLang="en-US" dirty="0" smtClean="0"/>
              <a:t>       print(</a:t>
            </a:r>
            <a:r>
              <a:rPr lang="en-US" altLang="en-US" dirty="0" err="1" smtClean="0"/>
              <a:t>f"Hello</a:t>
            </a:r>
            <a:r>
              <a:rPr lang="en-US" altLang="en-US" dirty="0" smtClean="0"/>
              <a:t>, {name}!")</a:t>
            </a:r>
          </a:p>
          <a:p>
            <a:pPr marL="0" lvl="0" indent="0">
              <a:lnSpc>
                <a:spcPct val="100000"/>
              </a:lnSpc>
              <a:buNone/>
            </a:pPr>
            <a:r>
              <a:rPr lang="en-US" altLang="en-US" dirty="0" smtClean="0"/>
              <a:t>   ```</a:t>
            </a:r>
          </a:p>
          <a:p>
            <a:pPr marL="0" lvl="0" indent="0">
              <a:lnSpc>
                <a:spcPct val="100000"/>
              </a:lnSpc>
              <a:buNone/>
            </a:pPr>
            <a:endParaRPr lang="en-US" altLang="en-US" dirty="0" smtClean="0"/>
          </a:p>
          <a:p>
            <a:pPr marL="0" lvl="0" indent="0">
              <a:lnSpc>
                <a:spcPct val="100000"/>
              </a:lnSpc>
              <a:buNone/>
            </a:pPr>
            <a:endParaRPr lang="en-US" altLang="en-US" dirty="0" smtClean="0"/>
          </a:p>
        </p:txBody>
      </p:sp>
    </p:spTree>
    <p:extLst>
      <p:ext uri="{BB962C8B-B14F-4D97-AF65-F5344CB8AC3E}">
        <p14:creationId xmlns:p14="http://schemas.microsoft.com/office/powerpoint/2010/main" val="407924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t>Dictionaries</a:t>
            </a:r>
            <a:endParaRPr lang="en-GB" b="1" u="sng" dirty="0"/>
          </a:p>
        </p:txBody>
      </p:sp>
      <p:sp>
        <p:nvSpPr>
          <p:cNvPr id="3" name="Content Placeholder 2"/>
          <p:cNvSpPr>
            <a:spLocks noGrp="1"/>
          </p:cNvSpPr>
          <p:nvPr>
            <p:ph idx="1"/>
          </p:nvPr>
        </p:nvSpPr>
        <p:spPr>
          <a:xfrm>
            <a:off x="838200" y="1552576"/>
            <a:ext cx="10515600" cy="664844"/>
          </a:xfrm>
        </p:spPr>
        <p:txBody>
          <a:bodyPr>
            <a:normAutofit fontScale="85000" lnSpcReduction="20000"/>
          </a:bodyPr>
          <a:lstStyle/>
          <a:p>
            <a:endParaRPr lang="en-GB" dirty="0" smtClean="0"/>
          </a:p>
          <a:p>
            <a:r>
              <a:rPr lang="en-GB" dirty="0" smtClean="0"/>
              <a:t>Dictionaries are lists of key-valued pairs.</a:t>
            </a:r>
            <a:endParaRPr lang="en-GB" dirty="0"/>
          </a:p>
        </p:txBody>
      </p:sp>
      <p:pic>
        <p:nvPicPr>
          <p:cNvPr id="4" name="Picture 3"/>
          <p:cNvPicPr>
            <a:picLocks noChangeAspect="1"/>
          </p:cNvPicPr>
          <p:nvPr/>
        </p:nvPicPr>
        <p:blipFill>
          <a:blip r:embed="rId2"/>
          <a:stretch>
            <a:fillRect/>
          </a:stretch>
        </p:blipFill>
        <p:spPr>
          <a:xfrm>
            <a:off x="2452687" y="2287588"/>
            <a:ext cx="6821304" cy="2234565"/>
          </a:xfrm>
          <a:prstGeom prst="rect">
            <a:avLst/>
          </a:prstGeom>
        </p:spPr>
      </p:pic>
      <p:pic>
        <p:nvPicPr>
          <p:cNvPr id="5" name="Picture 4"/>
          <p:cNvPicPr>
            <a:picLocks noChangeAspect="1"/>
          </p:cNvPicPr>
          <p:nvPr/>
        </p:nvPicPr>
        <p:blipFill>
          <a:blip r:embed="rId3"/>
          <a:stretch>
            <a:fillRect/>
          </a:stretch>
        </p:blipFill>
        <p:spPr>
          <a:xfrm>
            <a:off x="2452687" y="4952684"/>
            <a:ext cx="8346758" cy="1314450"/>
          </a:xfrm>
          <a:prstGeom prst="rect">
            <a:avLst/>
          </a:prstGeom>
        </p:spPr>
      </p:pic>
      <p:sp>
        <p:nvSpPr>
          <p:cNvPr id="6" name="TextBox 5"/>
          <p:cNvSpPr txBox="1"/>
          <p:nvPr/>
        </p:nvSpPr>
        <p:spPr>
          <a:xfrm>
            <a:off x="1885950" y="2119599"/>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7" name="TextBox 6"/>
          <p:cNvSpPr txBox="1"/>
          <p:nvPr/>
        </p:nvSpPr>
        <p:spPr>
          <a:xfrm>
            <a:off x="1885950" y="4738024"/>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225467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38"/>
            <a:ext cx="10515600" cy="6247301"/>
          </a:xfrm>
        </p:spPr>
        <p:txBody>
          <a:bodyPr>
            <a:noAutofit/>
          </a:bodyPr>
          <a:lstStyle/>
          <a:p>
            <a:pPr marL="0" lvl="0" indent="0">
              <a:lnSpc>
                <a:spcPct val="100000"/>
              </a:lnSpc>
              <a:buNone/>
            </a:pPr>
            <a:r>
              <a:rPr lang="en-US" altLang="en-US" b="1" dirty="0" smtClean="0"/>
              <a:t>6. </a:t>
            </a:r>
            <a:r>
              <a:rPr lang="en-US" altLang="en-US" b="1" dirty="0" err="1" smtClean="0"/>
              <a:t>Docstrings</a:t>
            </a:r>
            <a:r>
              <a:rPr lang="en-US" altLang="en-US" b="1" dirty="0" smtClean="0"/>
              <a:t>:</a:t>
            </a:r>
          </a:p>
          <a:p>
            <a:pPr marL="0" lvl="0" indent="0">
              <a:lnSpc>
                <a:spcPct val="100000"/>
              </a:lnSpc>
              <a:buNone/>
            </a:pPr>
            <a:r>
              <a:rPr lang="en-US" altLang="en-US" dirty="0" smtClean="0"/>
              <a:t>   It's good practice to include a </a:t>
            </a:r>
            <a:r>
              <a:rPr lang="en-US" altLang="en-US" dirty="0" err="1" smtClean="0"/>
              <a:t>docstring</a:t>
            </a:r>
            <a:r>
              <a:rPr lang="en-US" altLang="en-US" dirty="0" smtClean="0"/>
              <a:t> that explains the function's purpose, parameters, and return value. </a:t>
            </a:r>
            <a:r>
              <a:rPr lang="en-US" altLang="en-US" dirty="0" err="1" smtClean="0"/>
              <a:t>Docstrings</a:t>
            </a:r>
            <a:r>
              <a:rPr lang="en-US" altLang="en-US" dirty="0" smtClean="0"/>
              <a:t> are enclosed in triple quotes.</a:t>
            </a:r>
          </a:p>
          <a:p>
            <a:pPr marL="0" lvl="0" indent="0">
              <a:lnSpc>
                <a:spcPct val="100000"/>
              </a:lnSpc>
              <a:buNone/>
            </a:pPr>
            <a:endParaRPr lang="en-US" altLang="en-US" dirty="0" smtClean="0"/>
          </a:p>
          <a:p>
            <a:pPr marL="0" lvl="0" indent="0">
              <a:lnSpc>
                <a:spcPct val="100000"/>
              </a:lnSpc>
              <a:buNone/>
            </a:pPr>
            <a:r>
              <a:rPr lang="en-US" altLang="en-US" dirty="0" smtClean="0"/>
              <a:t>   ```python</a:t>
            </a:r>
          </a:p>
          <a:p>
            <a:pPr marL="0" lvl="0" indent="0">
              <a:lnSpc>
                <a:spcPct val="100000"/>
              </a:lnSpc>
              <a:buNone/>
            </a:pPr>
            <a:r>
              <a:rPr lang="en-US" altLang="en-US" dirty="0" smtClean="0"/>
              <a:t>   </a:t>
            </a:r>
            <a:r>
              <a:rPr lang="en-US" altLang="en-US" dirty="0" err="1" smtClean="0"/>
              <a:t>def</a:t>
            </a:r>
            <a:r>
              <a:rPr lang="en-US" altLang="en-US" dirty="0" smtClean="0"/>
              <a:t> add(a, b):</a:t>
            </a:r>
          </a:p>
          <a:p>
            <a:pPr marL="0" lvl="0" indent="0">
              <a:lnSpc>
                <a:spcPct val="100000"/>
              </a:lnSpc>
              <a:buNone/>
            </a:pPr>
            <a:r>
              <a:rPr lang="en-US" altLang="en-US" dirty="0" smtClean="0"/>
              <a:t>       """</a:t>
            </a:r>
          </a:p>
          <a:p>
            <a:pPr marL="0" lvl="0" indent="0">
              <a:lnSpc>
                <a:spcPct val="100000"/>
              </a:lnSpc>
              <a:buNone/>
            </a:pPr>
            <a:r>
              <a:rPr lang="en-US" altLang="en-US" dirty="0" smtClean="0"/>
              <a:t>       Add two numbers and return the result.</a:t>
            </a:r>
          </a:p>
          <a:p>
            <a:pPr marL="0" lvl="0" indent="0">
              <a:lnSpc>
                <a:spcPct val="100000"/>
              </a:lnSpc>
              <a:buNone/>
            </a:pPr>
            <a:r>
              <a:rPr lang="en-US" altLang="en-US" dirty="0" smtClean="0"/>
              <a:t>       Parameters:</a:t>
            </a:r>
          </a:p>
          <a:p>
            <a:pPr marL="0" lvl="0" indent="0">
              <a:lnSpc>
                <a:spcPct val="100000"/>
              </a:lnSpc>
              <a:buNone/>
            </a:pPr>
            <a:r>
              <a:rPr lang="en-US" altLang="en-US" dirty="0" smtClean="0"/>
              <a:t>       a (</a:t>
            </a:r>
            <a:r>
              <a:rPr lang="en-US" altLang="en-US" dirty="0" err="1" smtClean="0"/>
              <a:t>int</a:t>
            </a:r>
            <a:r>
              <a:rPr lang="en-US" altLang="en-US" dirty="0" smtClean="0"/>
              <a:t>): The first number.</a:t>
            </a:r>
          </a:p>
          <a:p>
            <a:pPr marL="0" lvl="0" indent="0">
              <a:lnSpc>
                <a:spcPct val="100000"/>
              </a:lnSpc>
              <a:buNone/>
            </a:pPr>
            <a:r>
              <a:rPr lang="en-US" altLang="en-US" dirty="0" smtClean="0"/>
              <a:t>       b (</a:t>
            </a:r>
            <a:r>
              <a:rPr lang="en-US" altLang="en-US" dirty="0" err="1" smtClean="0"/>
              <a:t>int</a:t>
            </a:r>
            <a:r>
              <a:rPr lang="en-US" altLang="en-US" dirty="0" smtClean="0"/>
              <a:t>): The second number.</a:t>
            </a:r>
          </a:p>
          <a:p>
            <a:pPr marL="0" lvl="0" indent="0">
              <a:lnSpc>
                <a:spcPct val="100000"/>
              </a:lnSpc>
              <a:buNone/>
            </a:pPr>
            <a:r>
              <a:rPr lang="en-US" altLang="en-US" dirty="0" smtClean="0"/>
              <a:t>       Returns:</a:t>
            </a:r>
          </a:p>
          <a:p>
            <a:pPr marL="0" lvl="0" indent="0">
              <a:lnSpc>
                <a:spcPct val="100000"/>
              </a:lnSpc>
              <a:buNone/>
            </a:pPr>
            <a:r>
              <a:rPr lang="en-US" altLang="en-US" dirty="0" smtClean="0"/>
              <a:t>       </a:t>
            </a:r>
            <a:r>
              <a:rPr lang="en-US" altLang="en-US" dirty="0" err="1" smtClean="0"/>
              <a:t>int</a:t>
            </a:r>
            <a:r>
              <a:rPr lang="en-US" altLang="en-US" dirty="0" smtClean="0"/>
              <a:t>: The sum of a and b.</a:t>
            </a:r>
          </a:p>
          <a:p>
            <a:pPr marL="0" lvl="0" indent="0">
              <a:lnSpc>
                <a:spcPct val="100000"/>
              </a:lnSpc>
              <a:buNone/>
            </a:pPr>
            <a:r>
              <a:rPr lang="en-US" altLang="en-US" dirty="0" smtClean="0"/>
              <a:t>       return a + b</a:t>
            </a:r>
          </a:p>
          <a:p>
            <a:pPr marL="0" lvl="0" indent="0">
              <a:lnSpc>
                <a:spcPct val="100000"/>
              </a:lnSpc>
              <a:buNone/>
            </a:pPr>
            <a:r>
              <a:rPr lang="en-US" altLang="en-US" sz="2400" dirty="0" smtClean="0"/>
              <a:t>   </a:t>
            </a:r>
          </a:p>
          <a:p>
            <a:pPr marL="0" indent="0">
              <a:buNone/>
            </a:pPr>
            <a:endParaRPr lang="en-IN" sz="2400" dirty="0"/>
          </a:p>
        </p:txBody>
      </p:sp>
    </p:spTree>
    <p:extLst>
      <p:ext uri="{BB962C8B-B14F-4D97-AF65-F5344CB8AC3E}">
        <p14:creationId xmlns:p14="http://schemas.microsoft.com/office/powerpoint/2010/main" val="2633133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2161" y="1230922"/>
            <a:ext cx="10515600" cy="6444761"/>
          </a:xfrm>
        </p:spPr>
        <p:txBody>
          <a:bodyPr>
            <a:normAutofit/>
          </a:bodyPr>
          <a:lstStyle/>
          <a:p>
            <a:pPr marL="0" lvl="0" indent="0">
              <a:lnSpc>
                <a:spcPct val="100000"/>
              </a:lnSpc>
              <a:buNone/>
            </a:pPr>
            <a:r>
              <a:rPr lang="en-US" altLang="en-US" b="1" dirty="0" smtClean="0"/>
              <a:t>7. Scope:</a:t>
            </a:r>
          </a:p>
          <a:p>
            <a:pPr marL="0" lvl="0" indent="0">
              <a:lnSpc>
                <a:spcPct val="100000"/>
              </a:lnSpc>
              <a:buNone/>
            </a:pPr>
            <a:r>
              <a:rPr lang="en-US" altLang="en-US" dirty="0" smtClean="0"/>
              <a:t>   Functions have their own local scope, which means variables defined inside a function are not accessible outside of it. Global variables can be accessed within a function, but to modify them, you need to declare them as `global`.</a:t>
            </a:r>
          </a:p>
          <a:p>
            <a:pPr marL="0" lvl="0" indent="0">
              <a:lnSpc>
                <a:spcPct val="100000"/>
              </a:lnSpc>
              <a:buNone/>
            </a:pPr>
            <a:endParaRPr lang="en-US" altLang="en-US" dirty="0" smtClean="0"/>
          </a:p>
          <a:p>
            <a:pPr marL="0" lvl="0" indent="0">
              <a:lnSpc>
                <a:spcPct val="100000"/>
              </a:lnSpc>
              <a:buNone/>
            </a:pPr>
            <a:r>
              <a:rPr lang="en-US" altLang="en-US" b="1" dirty="0" smtClean="0"/>
              <a:t>8. Lambda Functions:</a:t>
            </a:r>
          </a:p>
          <a:p>
            <a:pPr marL="0" lvl="0" indent="0">
              <a:lnSpc>
                <a:spcPct val="100000"/>
              </a:lnSpc>
              <a:buNone/>
            </a:pPr>
            <a:r>
              <a:rPr lang="en-US" altLang="en-US" dirty="0" smtClean="0"/>
              <a:t>   Python supports anonymous functions (functions with no names) known as lambda functions. They are often used for small, simple operations.</a:t>
            </a:r>
          </a:p>
          <a:p>
            <a:pPr marL="0" lvl="0" indent="0">
              <a:lnSpc>
                <a:spcPct val="100000"/>
              </a:lnSpc>
              <a:buNone/>
            </a:pPr>
            <a:endParaRPr lang="en-US" altLang="en-US" dirty="0" smtClean="0"/>
          </a:p>
          <a:p>
            <a:pPr marL="0" lvl="0" indent="0">
              <a:lnSpc>
                <a:spcPct val="100000"/>
              </a:lnSpc>
              <a:buNone/>
            </a:pPr>
            <a:r>
              <a:rPr lang="en-US" altLang="en-US" dirty="0" smtClean="0"/>
              <a:t>   ```python</a:t>
            </a:r>
          </a:p>
          <a:p>
            <a:pPr marL="0" lvl="0" indent="0">
              <a:lnSpc>
                <a:spcPct val="100000"/>
              </a:lnSpc>
              <a:buNone/>
            </a:pPr>
            <a:r>
              <a:rPr lang="en-US" altLang="en-US" dirty="0" smtClean="0"/>
              <a:t>   double = lambda x: x * 2</a:t>
            </a:r>
          </a:p>
          <a:p>
            <a:pPr marL="0" lvl="0" indent="0">
              <a:lnSpc>
                <a:spcPct val="100000"/>
              </a:lnSpc>
              <a:buNone/>
            </a:pPr>
            <a:r>
              <a:rPr lang="en-US" altLang="en-US" dirty="0" smtClean="0"/>
              <a:t>   result = double(5)</a:t>
            </a:r>
          </a:p>
          <a:p>
            <a:pPr marL="0" lvl="0" indent="0">
              <a:lnSpc>
                <a:spcPct val="100000"/>
              </a:lnSpc>
              <a:buNone/>
            </a:pPr>
            <a:r>
              <a:rPr lang="en-US" altLang="en-US" dirty="0" smtClean="0"/>
              <a:t>   ```</a:t>
            </a:r>
          </a:p>
          <a:p>
            <a:pPr marL="0" lvl="0" indent="0">
              <a:lnSpc>
                <a:spcPct val="100000"/>
              </a:lnSpc>
              <a:buNone/>
            </a:pPr>
            <a:endParaRPr lang="en-US" altLang="en-US"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804876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86"/>
            <a:ext cx="10515600" cy="6045078"/>
          </a:xfrm>
        </p:spPr>
        <p:txBody>
          <a:bodyPr>
            <a:normAutofit fontScale="47500" lnSpcReduction="20000"/>
          </a:bodyPr>
          <a:lstStyle/>
          <a:p>
            <a:pPr marL="0" lvl="0" indent="0">
              <a:lnSpc>
                <a:spcPct val="100000"/>
              </a:lnSpc>
              <a:buNone/>
            </a:pPr>
            <a:r>
              <a:rPr lang="en-US" altLang="en-US" sz="5100" b="1" dirty="0" smtClean="0"/>
              <a:t>9. Recursion:</a:t>
            </a:r>
          </a:p>
          <a:p>
            <a:pPr marL="0" lvl="0" indent="0" algn="just">
              <a:lnSpc>
                <a:spcPct val="100000"/>
              </a:lnSpc>
              <a:buNone/>
            </a:pPr>
            <a:r>
              <a:rPr lang="en-US" altLang="en-US" sz="5100" dirty="0" smtClean="0"/>
              <a:t>   Python functions can be recursive, meaning they can call themselves. This is useful for solving problems that can be broken down into smaller, similar </a:t>
            </a:r>
            <a:r>
              <a:rPr lang="en-US" altLang="en-US" sz="5100" dirty="0" err="1" smtClean="0"/>
              <a:t>subproblems</a:t>
            </a:r>
            <a:r>
              <a:rPr lang="en-US" altLang="en-US" sz="5100" dirty="0" smtClean="0"/>
              <a:t>.</a:t>
            </a:r>
          </a:p>
          <a:p>
            <a:pPr marL="0" lvl="0" indent="0" algn="just">
              <a:lnSpc>
                <a:spcPct val="100000"/>
              </a:lnSpc>
              <a:buNone/>
            </a:pPr>
            <a:endParaRPr lang="en-US" altLang="en-US" sz="5100" dirty="0" smtClean="0"/>
          </a:p>
          <a:p>
            <a:pPr marL="0" lvl="0" indent="0" algn="just">
              <a:lnSpc>
                <a:spcPct val="100000"/>
              </a:lnSpc>
              <a:buNone/>
            </a:pPr>
            <a:r>
              <a:rPr lang="en-US" altLang="en-US" sz="5100" dirty="0" smtClean="0"/>
              <a:t>   ```python</a:t>
            </a:r>
          </a:p>
          <a:p>
            <a:pPr marL="0" lvl="0" indent="0" algn="just">
              <a:lnSpc>
                <a:spcPct val="100000"/>
              </a:lnSpc>
              <a:buNone/>
            </a:pPr>
            <a:r>
              <a:rPr lang="en-US" altLang="en-US" sz="5100" dirty="0" smtClean="0"/>
              <a:t>   </a:t>
            </a:r>
            <a:r>
              <a:rPr lang="en-US" altLang="en-US" sz="5100" dirty="0" err="1" smtClean="0"/>
              <a:t>def</a:t>
            </a:r>
            <a:r>
              <a:rPr lang="en-US" altLang="en-US" sz="5100" dirty="0" smtClean="0"/>
              <a:t> factorial(n):</a:t>
            </a:r>
          </a:p>
          <a:p>
            <a:pPr marL="0" lvl="0" indent="0" algn="just">
              <a:lnSpc>
                <a:spcPct val="100000"/>
              </a:lnSpc>
              <a:buNone/>
            </a:pPr>
            <a:r>
              <a:rPr lang="en-US" altLang="en-US" sz="5100" dirty="0" smtClean="0"/>
              <a:t>       if n == 0:</a:t>
            </a:r>
          </a:p>
          <a:p>
            <a:pPr marL="0" lvl="0" indent="0" algn="just">
              <a:lnSpc>
                <a:spcPct val="100000"/>
              </a:lnSpc>
              <a:buNone/>
            </a:pPr>
            <a:r>
              <a:rPr lang="en-US" altLang="en-US" sz="5100" dirty="0" smtClean="0"/>
              <a:t>           return 1</a:t>
            </a:r>
          </a:p>
          <a:p>
            <a:pPr marL="0" lvl="0" indent="0" algn="just">
              <a:lnSpc>
                <a:spcPct val="100000"/>
              </a:lnSpc>
              <a:buNone/>
            </a:pPr>
            <a:r>
              <a:rPr lang="en-US" altLang="en-US" sz="5100" dirty="0" smtClean="0"/>
              <a:t>       else:</a:t>
            </a:r>
          </a:p>
          <a:p>
            <a:pPr marL="0" lvl="0" indent="0" algn="just">
              <a:lnSpc>
                <a:spcPct val="100000"/>
              </a:lnSpc>
              <a:buNone/>
            </a:pPr>
            <a:r>
              <a:rPr lang="en-US" altLang="en-US" sz="5100" dirty="0" smtClean="0"/>
              <a:t>           return n * factorial(n-1)</a:t>
            </a:r>
          </a:p>
          <a:p>
            <a:pPr marL="0" lvl="0" indent="0" algn="just">
              <a:lnSpc>
                <a:spcPct val="100000"/>
              </a:lnSpc>
              <a:buNone/>
            </a:pPr>
            <a:r>
              <a:rPr lang="en-US" altLang="en-US" sz="5100" dirty="0" smtClean="0"/>
              <a:t>   ```</a:t>
            </a:r>
          </a:p>
          <a:p>
            <a:pPr marL="0" lvl="0" indent="0" algn="just">
              <a:lnSpc>
                <a:spcPct val="100000"/>
              </a:lnSpc>
              <a:buNone/>
            </a:pPr>
            <a:r>
              <a:rPr lang="en-US" altLang="en-US" sz="5100" dirty="0" smtClean="0"/>
              <a:t>Functions are a fundamental concept in Python and are used extensively in Python programming for a wide range of tasks. They help make your code modular and more maintainable.</a:t>
            </a:r>
            <a:endParaRPr lang="en-US" altLang="en-US" sz="5100" dirty="0" smtClean="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533835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6477" y="1090246"/>
            <a:ext cx="11043137" cy="5503985"/>
          </a:xfrm>
        </p:spPr>
        <p:txBody>
          <a:bodyPr>
            <a:normAutofit/>
          </a:bodyPr>
          <a:lstStyle/>
          <a:p>
            <a:pPr marL="0" indent="0">
              <a:buNone/>
            </a:pPr>
            <a:r>
              <a:rPr lang="en-US" b="1" dirty="0" smtClean="0"/>
              <a:t>Question 1:</a:t>
            </a:r>
          </a:p>
          <a:p>
            <a:pPr marL="0" indent="0">
              <a:buNone/>
            </a:pPr>
            <a:endParaRPr lang="en-US" dirty="0" smtClean="0"/>
          </a:p>
          <a:p>
            <a:pPr marL="0" indent="0">
              <a:buNone/>
            </a:pPr>
            <a:r>
              <a:rPr lang="en-US" dirty="0" smtClean="0"/>
              <a:t>```python</a:t>
            </a:r>
          </a:p>
          <a:p>
            <a:pPr marL="0" indent="0">
              <a:buNone/>
            </a:pPr>
            <a:r>
              <a:rPr lang="en-US" dirty="0" smtClean="0"/>
              <a:t># Define a function '</a:t>
            </a:r>
            <a:r>
              <a:rPr lang="en-US" dirty="0" err="1" smtClean="0"/>
              <a:t>add_numbers</a:t>
            </a:r>
            <a:r>
              <a:rPr lang="en-US" dirty="0" smtClean="0"/>
              <a:t>' that takes two numbers as input and returns their sum.</a:t>
            </a:r>
          </a:p>
          <a:p>
            <a:pPr marL="0" indent="0">
              <a:buNone/>
            </a:pPr>
            <a:endParaRPr lang="en-US" dirty="0" smtClean="0"/>
          </a:p>
          <a:p>
            <a:pPr marL="0" indent="0">
              <a:buNone/>
            </a:pPr>
            <a:r>
              <a:rPr lang="en-US" dirty="0" smtClean="0"/>
              <a:t># Your code here</a:t>
            </a:r>
          </a:p>
          <a:p>
            <a:pPr marL="0" indent="0">
              <a:buNone/>
            </a:pPr>
            <a:r>
              <a:rPr lang="en-US" dirty="0" smtClean="0"/>
              <a:t>```</a:t>
            </a:r>
          </a:p>
          <a:p>
            <a:pPr marL="0" indent="0">
              <a:buNone/>
            </a:pPr>
            <a:r>
              <a:rPr lang="en-US" dirty="0" smtClean="0"/>
              <a:t>*Explanation*: This question tests your ability to define a basic function. The function should accept two numbers as arguments and return their sum.</a:t>
            </a:r>
          </a:p>
          <a:p>
            <a:pPr marL="0" indent="0">
              <a:buNone/>
            </a:pPr>
            <a:endParaRPr lang="en-US" dirty="0" smtClean="0"/>
          </a:p>
        </p:txBody>
      </p:sp>
    </p:spTree>
    <p:extLst>
      <p:ext uri="{BB962C8B-B14F-4D97-AF65-F5344CB8AC3E}">
        <p14:creationId xmlns:p14="http://schemas.microsoft.com/office/powerpoint/2010/main" val="847406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969" y="1274884"/>
            <a:ext cx="11122269" cy="5284177"/>
          </a:xfrm>
        </p:spPr>
        <p:txBody>
          <a:bodyPr>
            <a:noAutofit/>
          </a:bodyPr>
          <a:lstStyle/>
          <a:p>
            <a:pPr marL="0" indent="0">
              <a:buNone/>
            </a:pPr>
            <a:r>
              <a:rPr lang="en-US" b="1" dirty="0" smtClean="0"/>
              <a:t>Question 2:</a:t>
            </a:r>
          </a:p>
          <a:p>
            <a:pPr marL="0" indent="0" algn="just">
              <a:buNone/>
            </a:pPr>
            <a:endParaRPr lang="en-US" dirty="0" smtClean="0"/>
          </a:p>
          <a:p>
            <a:pPr marL="0" indent="0" algn="just">
              <a:buNone/>
            </a:pPr>
            <a:r>
              <a:rPr lang="en-US" dirty="0" smtClean="0"/>
              <a:t>```python</a:t>
            </a:r>
          </a:p>
          <a:p>
            <a:pPr marL="0" indent="0" algn="just">
              <a:buNone/>
            </a:pPr>
            <a:r>
              <a:rPr lang="en-US" dirty="0" smtClean="0"/>
              <a:t># Create a function '</a:t>
            </a:r>
            <a:r>
              <a:rPr lang="en-US" dirty="0" err="1" smtClean="0"/>
              <a:t>is_even</a:t>
            </a:r>
            <a:r>
              <a:rPr lang="en-US" dirty="0" smtClean="0"/>
              <a:t>' that takes an integer as input and returns True if it's even, and False if it's not.</a:t>
            </a:r>
          </a:p>
          <a:p>
            <a:pPr marL="0" indent="0" algn="just">
              <a:buNone/>
            </a:pPr>
            <a:endParaRPr lang="en-US" dirty="0" smtClean="0"/>
          </a:p>
          <a:p>
            <a:pPr marL="0" indent="0" algn="just">
              <a:buNone/>
            </a:pPr>
            <a:r>
              <a:rPr lang="en-US" dirty="0" smtClean="0"/>
              <a:t># Your code here</a:t>
            </a:r>
          </a:p>
          <a:p>
            <a:pPr marL="0" indent="0" algn="just">
              <a:buNone/>
            </a:pPr>
            <a:r>
              <a:rPr lang="en-US" dirty="0" smtClean="0"/>
              <a:t>```</a:t>
            </a:r>
          </a:p>
          <a:p>
            <a:pPr marL="0" indent="0" algn="just">
              <a:buNone/>
            </a:pPr>
            <a:r>
              <a:rPr lang="en-US" dirty="0" smtClean="0"/>
              <a:t>*Explanation*: This question checks your understanding of using functions with conditionals. The function should determine if the input integer is even and return a Boolean value.</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439202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6139" y="1336431"/>
            <a:ext cx="10990384" cy="5081954"/>
          </a:xfrm>
        </p:spPr>
        <p:txBody>
          <a:bodyPr/>
          <a:lstStyle/>
          <a:p>
            <a:pPr marL="0" indent="0">
              <a:buNone/>
            </a:pPr>
            <a:r>
              <a:rPr lang="en-US" b="1" dirty="0" smtClean="0"/>
              <a:t>Question 3:</a:t>
            </a:r>
          </a:p>
          <a:p>
            <a:pPr marL="0" indent="0" algn="just">
              <a:buNone/>
            </a:pPr>
            <a:r>
              <a:rPr lang="en-US" dirty="0" smtClean="0"/>
              <a:t>```python</a:t>
            </a:r>
          </a:p>
          <a:p>
            <a:pPr marL="0" indent="0" algn="just">
              <a:buNone/>
            </a:pPr>
            <a:r>
              <a:rPr lang="en-US" dirty="0" smtClean="0"/>
              <a:t># Define a function '</a:t>
            </a:r>
            <a:r>
              <a:rPr lang="en-US" dirty="0" err="1" smtClean="0"/>
              <a:t>calculate_average</a:t>
            </a:r>
            <a:r>
              <a:rPr lang="en-US" dirty="0" smtClean="0"/>
              <a:t>' that accepts a list of numbers as input and returns the average value.</a:t>
            </a:r>
          </a:p>
          <a:p>
            <a:pPr marL="0" indent="0" algn="just">
              <a:buNone/>
            </a:pPr>
            <a:endParaRPr lang="en-US" dirty="0" smtClean="0"/>
          </a:p>
          <a:p>
            <a:pPr marL="0" indent="0" algn="just">
              <a:buNone/>
            </a:pPr>
            <a:r>
              <a:rPr lang="en-US" dirty="0" smtClean="0"/>
              <a:t># Your code here</a:t>
            </a:r>
          </a:p>
          <a:p>
            <a:pPr marL="0" indent="0" algn="just">
              <a:buNone/>
            </a:pPr>
            <a:r>
              <a:rPr lang="en-US" dirty="0" smtClean="0"/>
              <a:t>```</a:t>
            </a:r>
          </a:p>
          <a:p>
            <a:pPr marL="0" indent="0" algn="just">
              <a:buNone/>
            </a:pPr>
            <a:r>
              <a:rPr lang="en-US" dirty="0" smtClean="0"/>
              <a:t>*Explanation*: This question evaluates your understanding of working with functions and lists. The function should compute the average of the numbers in the input list.</a:t>
            </a:r>
          </a:p>
          <a:p>
            <a:pPr marL="0" indent="0">
              <a:buNone/>
            </a:pPr>
            <a:endParaRPr lang="en-IN" dirty="0"/>
          </a:p>
        </p:txBody>
      </p:sp>
    </p:spTree>
    <p:extLst>
      <p:ext uri="{BB962C8B-B14F-4D97-AF65-F5344CB8AC3E}">
        <p14:creationId xmlns:p14="http://schemas.microsoft.com/office/powerpoint/2010/main" val="3618853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892" y="1283677"/>
            <a:ext cx="10544908" cy="4893286"/>
          </a:xfrm>
        </p:spPr>
        <p:txBody>
          <a:bodyPr>
            <a:normAutofit/>
          </a:bodyPr>
          <a:lstStyle/>
          <a:p>
            <a:pPr marL="0" indent="0" algn="just">
              <a:buNone/>
            </a:pPr>
            <a:r>
              <a:rPr lang="en-US" b="1" dirty="0" smtClean="0"/>
              <a:t>Question 4:</a:t>
            </a:r>
          </a:p>
          <a:p>
            <a:pPr marL="0" indent="0" algn="just">
              <a:buNone/>
            </a:pPr>
            <a:r>
              <a:rPr lang="en-US" dirty="0" smtClean="0"/>
              <a:t>```python</a:t>
            </a:r>
          </a:p>
          <a:p>
            <a:pPr marL="0" indent="0" algn="just">
              <a:buNone/>
            </a:pPr>
            <a:r>
              <a:rPr lang="en-US" dirty="0" smtClean="0"/>
              <a:t># Create a function '</a:t>
            </a:r>
            <a:r>
              <a:rPr lang="en-US" dirty="0" err="1" smtClean="0"/>
              <a:t>find_max</a:t>
            </a:r>
            <a:r>
              <a:rPr lang="en-US" dirty="0" smtClean="0"/>
              <a:t>' that takes a list of numbers as input and returns the maximum value in the list.</a:t>
            </a:r>
          </a:p>
          <a:p>
            <a:pPr marL="0" indent="0" algn="just">
              <a:buNone/>
            </a:pPr>
            <a:endParaRPr lang="en-US" dirty="0" smtClean="0"/>
          </a:p>
          <a:p>
            <a:pPr marL="0" indent="0" algn="just">
              <a:buNone/>
            </a:pPr>
            <a:r>
              <a:rPr lang="en-US" dirty="0" smtClean="0"/>
              <a:t># Your code here</a:t>
            </a:r>
          </a:p>
          <a:p>
            <a:pPr marL="0" indent="0" algn="just">
              <a:buNone/>
            </a:pPr>
            <a:r>
              <a:rPr lang="en-US" dirty="0" smtClean="0"/>
              <a:t>```</a:t>
            </a:r>
          </a:p>
          <a:p>
            <a:pPr marL="0" indent="0" algn="just">
              <a:buNone/>
            </a:pPr>
            <a:r>
              <a:rPr lang="en-US" dirty="0" smtClean="0"/>
              <a:t>*Explanation*: This question assesses your knowledge of functions and working with lists. The function should find and return the maximum value from the input list.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68394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346" y="1362808"/>
            <a:ext cx="10606454" cy="4814155"/>
          </a:xfrm>
        </p:spPr>
        <p:txBody>
          <a:bodyPr/>
          <a:lstStyle/>
          <a:p>
            <a:pPr marL="0" indent="0">
              <a:buNone/>
            </a:pPr>
            <a:r>
              <a:rPr lang="en-US" b="1" dirty="0" smtClean="0"/>
              <a:t>Question 5:</a:t>
            </a:r>
          </a:p>
          <a:p>
            <a:pPr marL="0" indent="0" algn="just">
              <a:buNone/>
            </a:pPr>
            <a:r>
              <a:rPr lang="en-US" dirty="0" smtClean="0"/>
              <a:t>```python</a:t>
            </a:r>
          </a:p>
          <a:p>
            <a:pPr marL="0" indent="0" algn="just">
              <a:buNone/>
            </a:pPr>
            <a:r>
              <a:rPr lang="en-US" dirty="0" smtClean="0"/>
              <a:t># Write a function '</a:t>
            </a:r>
            <a:r>
              <a:rPr lang="en-US" dirty="0" err="1" smtClean="0"/>
              <a:t>is_prime</a:t>
            </a:r>
            <a:r>
              <a:rPr lang="en-US" dirty="0" smtClean="0"/>
              <a:t>' that checks if a given number is a prime number and returns True if it is, and False if it's not.</a:t>
            </a:r>
          </a:p>
          <a:p>
            <a:pPr marL="0" indent="0" algn="just">
              <a:buNone/>
            </a:pPr>
            <a:endParaRPr lang="en-US" dirty="0" smtClean="0"/>
          </a:p>
          <a:p>
            <a:pPr marL="0" indent="0" algn="just">
              <a:buNone/>
            </a:pPr>
            <a:r>
              <a:rPr lang="en-US" dirty="0" smtClean="0"/>
              <a:t># Your code here</a:t>
            </a:r>
          </a:p>
          <a:p>
            <a:pPr marL="0" indent="0" algn="just">
              <a:buNone/>
            </a:pPr>
            <a:r>
              <a:rPr lang="en-US" dirty="0" smtClean="0"/>
              <a:t>```</a:t>
            </a:r>
          </a:p>
          <a:p>
            <a:pPr marL="0" indent="0" algn="just">
              <a:buNone/>
            </a:pPr>
            <a:r>
              <a:rPr lang="en-US" dirty="0" smtClean="0"/>
              <a:t>*Explanation*: This question evaluates your understanding of functions and prime number checking. The function should determine if the input number is prime and return a Boolean value.</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40777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022" y="1336431"/>
            <a:ext cx="10465777" cy="4840532"/>
          </a:xfrm>
        </p:spPr>
        <p:txBody>
          <a:bodyPr>
            <a:normAutofit/>
          </a:bodyPr>
          <a:lstStyle/>
          <a:p>
            <a:pPr marL="0" indent="0" algn="just">
              <a:buNone/>
            </a:pPr>
            <a:r>
              <a:rPr lang="en-US" b="1" dirty="0" smtClean="0"/>
              <a:t>Question 6:</a:t>
            </a:r>
          </a:p>
          <a:p>
            <a:pPr marL="0" indent="0" algn="just">
              <a:buNone/>
            </a:pPr>
            <a:r>
              <a:rPr lang="en-US" dirty="0" smtClean="0"/>
              <a:t>```python</a:t>
            </a:r>
          </a:p>
          <a:p>
            <a:pPr marL="0" indent="0" algn="just">
              <a:buNone/>
            </a:pPr>
            <a:r>
              <a:rPr lang="en-US" dirty="0" smtClean="0"/>
              <a:t># Define a function '</a:t>
            </a:r>
            <a:r>
              <a:rPr lang="en-US" dirty="0" err="1" smtClean="0"/>
              <a:t>reverse_string</a:t>
            </a:r>
            <a:r>
              <a:rPr lang="en-US" dirty="0" smtClean="0"/>
              <a:t>' that takes a string as input and returns the reverse of that string.</a:t>
            </a:r>
          </a:p>
          <a:p>
            <a:pPr marL="0" indent="0" algn="just">
              <a:buNone/>
            </a:pPr>
            <a:endParaRPr lang="en-US" dirty="0" smtClean="0"/>
          </a:p>
          <a:p>
            <a:pPr marL="0" indent="0" algn="just">
              <a:buNone/>
            </a:pPr>
            <a:r>
              <a:rPr lang="en-US" dirty="0" smtClean="0"/>
              <a:t># Your code here</a:t>
            </a:r>
          </a:p>
          <a:p>
            <a:pPr marL="0" indent="0" algn="just">
              <a:buNone/>
            </a:pPr>
            <a:r>
              <a:rPr lang="en-US" dirty="0" smtClean="0"/>
              <a:t>```</a:t>
            </a:r>
          </a:p>
          <a:p>
            <a:pPr marL="0" indent="0" algn="just">
              <a:buNone/>
            </a:pPr>
            <a:endParaRPr lang="en-US" dirty="0" smtClean="0"/>
          </a:p>
          <a:p>
            <a:pPr marL="0" indent="0" algn="just">
              <a:buNone/>
            </a:pPr>
            <a:r>
              <a:rPr lang="en-US" dirty="0" smtClean="0"/>
              <a:t>*Explanation*: This question checks your knowledge of string manipulation in functions. The function should reverse the input string and return the result.</a:t>
            </a:r>
          </a:p>
          <a:p>
            <a:pPr marL="0" indent="0" algn="just">
              <a:buNone/>
            </a:pPr>
            <a:endParaRPr lang="en-US" dirty="0" smtClean="0"/>
          </a:p>
          <a:p>
            <a:pPr marL="0" indent="0" algn="just">
              <a:buNone/>
            </a:pPr>
            <a:endParaRPr lang="en-IN" dirty="0" smtClean="0"/>
          </a:p>
          <a:p>
            <a:pPr marL="0" indent="0" algn="just">
              <a:buNone/>
            </a:pPr>
            <a:endParaRPr lang="en-IN" dirty="0" smtClean="0"/>
          </a:p>
          <a:p>
            <a:pPr marL="0" indent="0" algn="just">
              <a:buNone/>
            </a:pPr>
            <a:endParaRPr lang="en-IN" dirty="0"/>
          </a:p>
        </p:txBody>
      </p:sp>
    </p:spTree>
    <p:extLst>
      <p:ext uri="{BB962C8B-B14F-4D97-AF65-F5344CB8AC3E}">
        <p14:creationId xmlns:p14="http://schemas.microsoft.com/office/powerpoint/2010/main" val="507249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923"/>
            <a:ext cx="10515600" cy="1820007"/>
          </a:xfrm>
        </p:spPr>
        <p:txBody>
          <a:bodyPr>
            <a:normAutofit/>
          </a:bodyPr>
          <a:lstStyle/>
          <a:p>
            <a:pPr algn="ctr"/>
            <a:r>
              <a:rPr lang="en-US" b="1" dirty="0" smtClean="0"/>
              <a:t/>
            </a:r>
            <a:br>
              <a:rPr lang="en-US" b="1" dirty="0" smtClean="0"/>
            </a:br>
            <a:r>
              <a:rPr lang="en-US" b="1" dirty="0" smtClean="0"/>
              <a:t>Modules and Packages</a:t>
            </a:r>
            <a:endParaRPr lang="en-IN" b="1" dirty="0"/>
          </a:p>
        </p:txBody>
      </p:sp>
      <p:sp>
        <p:nvSpPr>
          <p:cNvPr id="3" name="Content Placeholder 2"/>
          <p:cNvSpPr>
            <a:spLocks noGrp="1"/>
          </p:cNvSpPr>
          <p:nvPr>
            <p:ph idx="1"/>
          </p:nvPr>
        </p:nvSpPr>
        <p:spPr>
          <a:xfrm>
            <a:off x="404447" y="2004646"/>
            <a:ext cx="11667392" cy="4739054"/>
          </a:xfrm>
        </p:spPr>
        <p:txBody>
          <a:bodyPr>
            <a:normAutofit/>
          </a:bodyPr>
          <a:lstStyle/>
          <a:p>
            <a:pPr marL="0" indent="0" algn="just">
              <a:lnSpc>
                <a:spcPct val="100000"/>
              </a:lnSpc>
              <a:buNone/>
            </a:pPr>
            <a:r>
              <a:rPr lang="en-US" dirty="0" smtClean="0"/>
              <a:t>	In Python, </a:t>
            </a:r>
            <a:r>
              <a:rPr lang="en-US" b="1" dirty="0" smtClean="0"/>
              <a:t>modules and packages </a:t>
            </a:r>
            <a:r>
              <a:rPr lang="en-US" dirty="0" smtClean="0"/>
              <a:t>are organizational structures that help you manage and structure your code. They allow you to break your code into smaller, more manageable pieces, making it easier to develop, maintain, and collaborate on large projects. Here's an overview of modules and packages in Python:</a:t>
            </a:r>
          </a:p>
          <a:p>
            <a:pPr marL="0" indent="0" algn="just">
              <a:lnSpc>
                <a:spcPct val="100000"/>
              </a:lnSpc>
              <a:buNone/>
            </a:pPr>
            <a:r>
              <a:rPr lang="en-US" dirty="0" smtClean="0"/>
              <a:t> - A module is a single Python file that can contain variables, functions, and classes.</a:t>
            </a:r>
          </a:p>
          <a:p>
            <a:pPr marL="0" indent="0" algn="just">
              <a:lnSpc>
                <a:spcPct val="100000"/>
              </a:lnSpc>
              <a:buNone/>
            </a:pPr>
            <a:r>
              <a:rPr lang="en-US" dirty="0" smtClean="0"/>
              <a:t>  - Modules are used to organize code and make it reusable. You can import and use the contents of a module in other Python scripts.</a:t>
            </a:r>
          </a:p>
          <a:p>
            <a:pPr marL="0" indent="0" algn="just">
              <a:lnSpc>
                <a:spcPct val="100000"/>
              </a:lnSpc>
              <a:buNone/>
            </a:pPr>
            <a:r>
              <a:rPr lang="en-US" dirty="0" smtClean="0"/>
              <a:t> - To create a module, you simply create a `.</a:t>
            </a:r>
            <a:r>
              <a:rPr lang="en-US" dirty="0" err="1" smtClean="0"/>
              <a:t>py</a:t>
            </a:r>
            <a:r>
              <a:rPr lang="en-US" dirty="0" smtClean="0"/>
              <a:t>` file with Python code. For example, you can create a file named `my_module.py`.</a:t>
            </a:r>
          </a:p>
          <a:p>
            <a:pPr marL="0" indent="0">
              <a:buNone/>
            </a:pPr>
            <a:endParaRPr lang="en-US" dirty="0" smtClean="0"/>
          </a:p>
        </p:txBody>
      </p:sp>
    </p:spTree>
    <p:extLst>
      <p:ext uri="{BB962C8B-B14F-4D97-AF65-F5344CB8AC3E}">
        <p14:creationId xmlns:p14="http://schemas.microsoft.com/office/powerpoint/2010/main" val="347911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364028"/>
          </a:xfrm>
        </p:spPr>
        <p:txBody>
          <a:bodyPr>
            <a:normAutofit fontScale="90000"/>
          </a:bodyPr>
          <a:lstStyle/>
          <a:p>
            <a:r>
              <a:rPr lang="en-US" sz="3600" b="1" dirty="0" smtClean="0"/>
              <a:t>1.</a:t>
            </a:r>
            <a:r>
              <a:rPr lang="en-IN" sz="3600" b="1" dirty="0"/>
              <a:t> Creating a Dictionary:</a:t>
            </a:r>
          </a:p>
        </p:txBody>
      </p:sp>
      <p:sp>
        <p:nvSpPr>
          <p:cNvPr id="3" name="Content Placeholder 2"/>
          <p:cNvSpPr>
            <a:spLocks noGrp="1"/>
          </p:cNvSpPr>
          <p:nvPr>
            <p:ph idx="1"/>
          </p:nvPr>
        </p:nvSpPr>
        <p:spPr>
          <a:xfrm>
            <a:off x="1113106" y="1002323"/>
            <a:ext cx="10058400" cy="4893148"/>
          </a:xfrm>
        </p:spPr>
        <p:txBody>
          <a:bodyPr>
            <a:noAutofit/>
          </a:bodyPr>
          <a:lstStyle/>
          <a:p>
            <a:pPr marL="0" indent="0">
              <a:buNone/>
            </a:pPr>
            <a:r>
              <a:rPr lang="en-US" sz="3200" dirty="0" smtClean="0"/>
              <a:t># Creating an empty dictionary</a:t>
            </a:r>
          </a:p>
          <a:p>
            <a:pPr marL="0" indent="0">
              <a:buNone/>
            </a:pPr>
            <a:r>
              <a:rPr lang="en-US" sz="3200" dirty="0" err="1" smtClean="0"/>
              <a:t>my_dict</a:t>
            </a:r>
            <a:r>
              <a:rPr lang="en-US" sz="3200" dirty="0" smtClean="0"/>
              <a:t> = {}</a:t>
            </a:r>
          </a:p>
          <a:p>
            <a:pPr marL="0" indent="0">
              <a:buNone/>
            </a:pPr>
            <a:endParaRPr lang="en-US" sz="3200" dirty="0" smtClean="0"/>
          </a:p>
          <a:p>
            <a:pPr marL="0" indent="0">
              <a:buNone/>
            </a:pPr>
            <a:r>
              <a:rPr lang="en-US" sz="3200" dirty="0" smtClean="0"/>
              <a:t># Creating a dictionary with key-value pairs</a:t>
            </a:r>
          </a:p>
          <a:p>
            <a:pPr marL="0" indent="0">
              <a:buNone/>
            </a:pPr>
            <a:r>
              <a:rPr lang="en-US" sz="3200" dirty="0" smtClean="0"/>
              <a:t>student = {</a:t>
            </a:r>
          </a:p>
          <a:p>
            <a:pPr marL="0" indent="0">
              <a:buNone/>
            </a:pPr>
            <a:r>
              <a:rPr lang="en-US" sz="3200" dirty="0" smtClean="0"/>
              <a:t>    "name": "Alice",</a:t>
            </a:r>
          </a:p>
          <a:p>
            <a:pPr marL="0" indent="0">
              <a:buNone/>
            </a:pPr>
            <a:r>
              <a:rPr lang="en-US" sz="3200" dirty="0" smtClean="0"/>
              <a:t>    "age": 25,</a:t>
            </a:r>
          </a:p>
          <a:p>
            <a:pPr marL="0" indent="0">
              <a:buNone/>
            </a:pPr>
            <a:r>
              <a:rPr lang="en-US" sz="3200" dirty="0" smtClean="0"/>
              <a:t>    "grade": "A"</a:t>
            </a:r>
          </a:p>
          <a:p>
            <a:pPr marL="0" indent="0">
              <a:buNone/>
            </a:pPr>
            <a:r>
              <a:rPr lang="en-US" sz="3200" dirty="0" smtClean="0"/>
              <a:t>}</a:t>
            </a:r>
          </a:p>
          <a:p>
            <a:endParaRPr lang="en-IN" sz="3200" dirty="0"/>
          </a:p>
        </p:txBody>
      </p:sp>
    </p:spTree>
    <p:extLst>
      <p:ext uri="{BB962C8B-B14F-4D97-AF65-F5344CB8AC3E}">
        <p14:creationId xmlns:p14="http://schemas.microsoft.com/office/powerpoint/2010/main" val="1341994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269" y="905607"/>
            <a:ext cx="10518531" cy="5271355"/>
          </a:xfrm>
        </p:spPr>
        <p:txBody>
          <a:bodyPr>
            <a:normAutofit/>
          </a:bodyPr>
          <a:lstStyle/>
          <a:p>
            <a:pPr marL="0" indent="0">
              <a:buNone/>
            </a:pPr>
            <a:endParaRPr lang="en-US" dirty="0" smtClean="0"/>
          </a:p>
          <a:p>
            <a:pPr marL="0" indent="0" algn="just">
              <a:buNone/>
            </a:pPr>
            <a:r>
              <a:rPr lang="en-US" b="1" dirty="0" smtClean="0"/>
              <a:t>Importing a Module:</a:t>
            </a:r>
          </a:p>
          <a:p>
            <a:pPr marL="0" indent="0" algn="just">
              <a:buNone/>
            </a:pPr>
            <a:r>
              <a:rPr lang="en-US" dirty="0" smtClean="0"/>
              <a:t>   - You can import a module in another Python script using the `import` statement. For example: `import </a:t>
            </a:r>
            <a:r>
              <a:rPr lang="en-US" dirty="0" err="1" smtClean="0"/>
              <a:t>my_module</a:t>
            </a:r>
            <a:r>
              <a:rPr lang="en-US" dirty="0" smtClean="0"/>
              <a:t>`.</a:t>
            </a:r>
          </a:p>
          <a:p>
            <a:pPr marL="0" indent="0" algn="just">
              <a:buNone/>
            </a:pPr>
            <a:endParaRPr lang="en-US" dirty="0"/>
          </a:p>
          <a:p>
            <a:pPr marL="0" indent="0" algn="just">
              <a:buNone/>
            </a:pPr>
            <a:r>
              <a:rPr lang="en-US" b="1" dirty="0" smtClean="0"/>
              <a:t>Accessing Module Contents:</a:t>
            </a:r>
          </a:p>
          <a:p>
            <a:pPr marL="0" indent="0" algn="just">
              <a:buNone/>
            </a:pPr>
            <a:r>
              <a:rPr lang="en-US" dirty="0" smtClean="0"/>
              <a:t>   - You can access variables, functions, and classes in a module using dot notation, such as `</a:t>
            </a:r>
            <a:r>
              <a:rPr lang="en-US" dirty="0" err="1" smtClean="0"/>
              <a:t>my_module.my_function</a:t>
            </a:r>
            <a:r>
              <a:rPr lang="en-US" dirty="0" smtClean="0"/>
              <a:t>()` or `</a:t>
            </a:r>
            <a:r>
              <a:rPr lang="en-US" dirty="0" err="1" smtClean="0"/>
              <a:t>my_module.my_variable</a:t>
            </a:r>
            <a:r>
              <a:rPr lang="en-US" dirty="0" smtClean="0"/>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68545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958361"/>
            <a:ext cx="10553700" cy="5218601"/>
          </a:xfrm>
        </p:spPr>
        <p:txBody>
          <a:bodyPr>
            <a:normAutofit fontScale="92500" lnSpcReduction="20000"/>
          </a:bodyPr>
          <a:lstStyle/>
          <a:p>
            <a:pPr marL="0" indent="0" algn="just">
              <a:buNone/>
            </a:pPr>
            <a:r>
              <a:rPr lang="en-US" b="1" dirty="0" smtClean="0"/>
              <a:t>Creating a Python module </a:t>
            </a:r>
            <a:r>
              <a:rPr lang="en-US" dirty="0" smtClean="0"/>
              <a:t>is quite straightforward. Here's a step-by-step guide on how to create a simple module along with an example:</a:t>
            </a:r>
          </a:p>
          <a:p>
            <a:pPr marL="0" indent="0" algn="just">
              <a:buNone/>
            </a:pPr>
            <a:endParaRPr lang="en-US" dirty="0" smtClean="0"/>
          </a:p>
          <a:p>
            <a:pPr marL="0" indent="0" algn="just">
              <a:buNone/>
            </a:pPr>
            <a:r>
              <a:rPr lang="en-US" b="1" dirty="0" smtClean="0"/>
              <a:t>Step 1: Create a Module File</a:t>
            </a:r>
          </a:p>
          <a:p>
            <a:pPr marL="0" indent="0" algn="just">
              <a:buNone/>
            </a:pPr>
            <a:endParaRPr lang="en-US" dirty="0" smtClean="0"/>
          </a:p>
          <a:p>
            <a:pPr marL="0" indent="0" algn="just">
              <a:buNone/>
            </a:pPr>
            <a:r>
              <a:rPr lang="en-US" dirty="0" smtClean="0"/>
              <a:t>1. Open a text editor or an integrated development environment (IDE) like Visual Studio Code, </a:t>
            </a:r>
            <a:r>
              <a:rPr lang="en-US" dirty="0" err="1" smtClean="0"/>
              <a:t>PyCharm</a:t>
            </a:r>
            <a:r>
              <a:rPr lang="en-US" dirty="0" smtClean="0"/>
              <a:t>, or even a simple text editor like Notepad.</a:t>
            </a:r>
          </a:p>
          <a:p>
            <a:pPr marL="0" indent="0" algn="just">
              <a:buNone/>
            </a:pPr>
            <a:endParaRPr lang="en-US" dirty="0" smtClean="0"/>
          </a:p>
          <a:p>
            <a:pPr marL="0" indent="0" algn="just">
              <a:buNone/>
            </a:pPr>
            <a:r>
              <a:rPr lang="en-US" dirty="0" smtClean="0"/>
              <a:t>2. Create a new file and save it with a `.</a:t>
            </a:r>
            <a:r>
              <a:rPr lang="en-US" dirty="0" err="1" smtClean="0"/>
              <a:t>py</a:t>
            </a:r>
            <a:r>
              <a:rPr lang="en-US" dirty="0" smtClean="0"/>
              <a:t>` extension. You can name the file something meaningful to your module. For this example, let's create a module for basic math operations and name it `math_operations.py`.</a:t>
            </a:r>
          </a:p>
          <a:p>
            <a:pPr marL="0" indent="0" algn="just">
              <a:buNone/>
            </a:pPr>
            <a:endParaRPr lang="en-US" dirty="0" smtClean="0"/>
          </a:p>
          <a:p>
            <a:pPr marL="0" indent="0" algn="just">
              <a:buNone/>
            </a:pPr>
            <a:r>
              <a:rPr lang="en-US" b="1" dirty="0" smtClean="0"/>
              <a:t>Step 2: Define Functions in the Module</a:t>
            </a:r>
          </a:p>
          <a:p>
            <a:pPr marL="0" indent="0" algn="just">
              <a:buNone/>
            </a:pPr>
            <a:endParaRPr lang="en-US" dirty="0" smtClean="0"/>
          </a:p>
          <a:p>
            <a:pPr marL="0" indent="0" algn="just">
              <a:buNone/>
            </a:pPr>
            <a:r>
              <a:rPr lang="en-US" dirty="0" smtClean="0"/>
              <a:t>In the `math_operations.py` file, you can define functions that perform various mathematical operations. Here's an example with a few basic operations:</a:t>
            </a:r>
          </a:p>
          <a:p>
            <a:pPr marL="0" indent="0">
              <a:buNone/>
            </a:pPr>
            <a:endParaRPr lang="en-US" dirty="0" smtClean="0"/>
          </a:p>
        </p:txBody>
      </p:sp>
    </p:spTree>
    <p:extLst>
      <p:ext uri="{BB962C8B-B14F-4D97-AF65-F5344CB8AC3E}">
        <p14:creationId xmlns:p14="http://schemas.microsoft.com/office/powerpoint/2010/main" val="37432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1162"/>
            <a:ext cx="10515600" cy="5675801"/>
          </a:xfrm>
        </p:spPr>
        <p:txBody>
          <a:bodyPr>
            <a:normAutofit fontScale="70000" lnSpcReduction="20000"/>
          </a:bodyPr>
          <a:lstStyle/>
          <a:p>
            <a:pPr marL="0" indent="0">
              <a:buNone/>
            </a:pPr>
            <a:r>
              <a:rPr lang="en-US" dirty="0" smtClean="0"/>
              <a:t>```python</a:t>
            </a:r>
          </a:p>
          <a:p>
            <a:pPr marL="0" indent="0">
              <a:buNone/>
            </a:pPr>
            <a:r>
              <a:rPr lang="en-US" dirty="0" smtClean="0"/>
              <a:t># math_operations.py</a:t>
            </a:r>
          </a:p>
          <a:p>
            <a:pPr marL="0" indent="0">
              <a:buNone/>
            </a:pPr>
            <a:endParaRPr lang="en-US" dirty="0" smtClean="0"/>
          </a:p>
          <a:p>
            <a:pPr marL="0" indent="0">
              <a:buNone/>
            </a:pPr>
            <a:r>
              <a:rPr lang="en-US" dirty="0" err="1" smtClean="0"/>
              <a:t>def</a:t>
            </a:r>
            <a:r>
              <a:rPr lang="en-US" dirty="0" smtClean="0"/>
              <a:t> add(x, y):</a:t>
            </a:r>
          </a:p>
          <a:p>
            <a:pPr marL="0" indent="0">
              <a:buNone/>
            </a:pPr>
            <a:r>
              <a:rPr lang="en-US" dirty="0" smtClean="0"/>
              <a:t>    return x + y</a:t>
            </a:r>
          </a:p>
          <a:p>
            <a:pPr marL="0" indent="0">
              <a:buNone/>
            </a:pPr>
            <a:endParaRPr lang="en-US" dirty="0" smtClean="0"/>
          </a:p>
          <a:p>
            <a:pPr marL="0" indent="0">
              <a:buNone/>
            </a:pPr>
            <a:r>
              <a:rPr lang="en-US" dirty="0" err="1" smtClean="0"/>
              <a:t>def</a:t>
            </a:r>
            <a:r>
              <a:rPr lang="en-US" dirty="0" smtClean="0"/>
              <a:t> subtract(x, y):</a:t>
            </a:r>
          </a:p>
          <a:p>
            <a:pPr marL="0" indent="0">
              <a:buNone/>
            </a:pPr>
            <a:r>
              <a:rPr lang="en-US" dirty="0" smtClean="0"/>
              <a:t>    return x - y</a:t>
            </a:r>
          </a:p>
          <a:p>
            <a:pPr marL="0" indent="0">
              <a:buNone/>
            </a:pPr>
            <a:endParaRPr lang="en-US" dirty="0" smtClean="0"/>
          </a:p>
          <a:p>
            <a:pPr marL="0" indent="0">
              <a:buNone/>
            </a:pPr>
            <a:r>
              <a:rPr lang="en-US" dirty="0" err="1" smtClean="0"/>
              <a:t>def</a:t>
            </a:r>
            <a:r>
              <a:rPr lang="en-US" dirty="0" smtClean="0"/>
              <a:t> multiply(x, y):</a:t>
            </a:r>
          </a:p>
          <a:p>
            <a:pPr marL="0" indent="0">
              <a:buNone/>
            </a:pPr>
            <a:r>
              <a:rPr lang="en-US" dirty="0" smtClean="0"/>
              <a:t>    return x * y</a:t>
            </a:r>
          </a:p>
          <a:p>
            <a:pPr marL="0" indent="0">
              <a:buNone/>
            </a:pPr>
            <a:endParaRPr lang="en-US" dirty="0" smtClean="0"/>
          </a:p>
          <a:p>
            <a:pPr marL="0" indent="0">
              <a:buNone/>
            </a:pPr>
            <a:r>
              <a:rPr lang="en-US" dirty="0" err="1" smtClean="0"/>
              <a:t>def</a:t>
            </a:r>
            <a:r>
              <a:rPr lang="en-US" dirty="0" smtClean="0"/>
              <a:t> divide(x, y):</a:t>
            </a:r>
          </a:p>
          <a:p>
            <a:pPr marL="0" indent="0">
              <a:buNone/>
            </a:pPr>
            <a:r>
              <a:rPr lang="en-US" dirty="0" smtClean="0"/>
              <a:t>    if y == 0:</a:t>
            </a:r>
          </a:p>
          <a:p>
            <a:pPr marL="0" indent="0">
              <a:buNone/>
            </a:pPr>
            <a:r>
              <a:rPr lang="en-US" dirty="0" smtClean="0"/>
              <a:t>        return "Division by zero is not allowed"</a:t>
            </a:r>
          </a:p>
          <a:p>
            <a:pPr marL="0" indent="0">
              <a:buNone/>
            </a:pPr>
            <a:r>
              <a:rPr lang="en-US" dirty="0" smtClean="0"/>
              <a:t>    return x / y</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29266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7"/>
            <a:ext cx="10515600" cy="5693386"/>
          </a:xfrm>
        </p:spPr>
        <p:txBody>
          <a:bodyPr>
            <a:normAutofit fontScale="70000" lnSpcReduction="20000"/>
          </a:bodyPr>
          <a:lstStyle/>
          <a:p>
            <a:pPr marL="0" indent="0">
              <a:buNone/>
            </a:pPr>
            <a:r>
              <a:rPr lang="en-US" b="1" dirty="0" smtClean="0"/>
              <a:t>Step 3: Using the Module</a:t>
            </a:r>
          </a:p>
          <a:p>
            <a:pPr marL="0" indent="0">
              <a:buNone/>
            </a:pPr>
            <a:endParaRPr lang="en-US" dirty="0" smtClean="0"/>
          </a:p>
          <a:p>
            <a:pPr marL="0" indent="0">
              <a:buNone/>
            </a:pPr>
            <a:r>
              <a:rPr lang="en-US" dirty="0" smtClean="0"/>
              <a:t>Now that you've created your module, you can use it in other Python scripts.</a:t>
            </a:r>
          </a:p>
          <a:p>
            <a:pPr marL="0" indent="0">
              <a:buNone/>
            </a:pPr>
            <a:endParaRPr lang="en-US" dirty="0" smtClean="0"/>
          </a:p>
          <a:p>
            <a:pPr marL="0" indent="0">
              <a:buNone/>
            </a:pPr>
            <a:r>
              <a:rPr lang="en-US" dirty="0" smtClean="0"/>
              <a:t>Create a new Python script, and you can import and use the `</a:t>
            </a:r>
            <a:r>
              <a:rPr lang="en-US" dirty="0" err="1" smtClean="0"/>
              <a:t>math_operations</a:t>
            </a:r>
            <a:r>
              <a:rPr lang="en-US" dirty="0" smtClean="0"/>
              <a:t>` module:</a:t>
            </a:r>
          </a:p>
          <a:p>
            <a:pPr marL="0" indent="0">
              <a:buNone/>
            </a:pPr>
            <a:endParaRPr lang="en-US" dirty="0" smtClean="0"/>
          </a:p>
          <a:p>
            <a:pPr marL="0" indent="0">
              <a:buNone/>
            </a:pPr>
            <a:r>
              <a:rPr lang="en-US" dirty="0" smtClean="0"/>
              <a:t>```python</a:t>
            </a:r>
          </a:p>
          <a:p>
            <a:pPr marL="0" indent="0">
              <a:buNone/>
            </a:pPr>
            <a:r>
              <a:rPr lang="en-US" dirty="0" smtClean="0"/>
              <a:t># main.py</a:t>
            </a:r>
          </a:p>
          <a:p>
            <a:pPr marL="0" indent="0">
              <a:buNone/>
            </a:pPr>
            <a:endParaRPr lang="en-US" dirty="0" smtClean="0"/>
          </a:p>
          <a:p>
            <a:pPr marL="0" indent="0">
              <a:buNone/>
            </a:pPr>
            <a:r>
              <a:rPr lang="en-US" dirty="0" smtClean="0"/>
              <a:t># Import the </a:t>
            </a:r>
            <a:r>
              <a:rPr lang="en-US" dirty="0" err="1" smtClean="0"/>
              <a:t>math_operations</a:t>
            </a:r>
            <a:r>
              <a:rPr lang="en-US" dirty="0" smtClean="0"/>
              <a:t> module</a:t>
            </a:r>
          </a:p>
          <a:p>
            <a:pPr marL="0" indent="0">
              <a:buNone/>
            </a:pPr>
            <a:r>
              <a:rPr lang="en-US" dirty="0" smtClean="0"/>
              <a:t>import </a:t>
            </a:r>
            <a:r>
              <a:rPr lang="en-US" dirty="0" err="1" smtClean="0"/>
              <a:t>math_operations</a:t>
            </a:r>
            <a:endParaRPr lang="en-US" dirty="0" smtClean="0"/>
          </a:p>
          <a:p>
            <a:pPr marL="0" indent="0">
              <a:buNone/>
            </a:pPr>
            <a:endParaRPr lang="en-US" dirty="0" smtClean="0"/>
          </a:p>
          <a:p>
            <a:pPr marL="0" indent="0">
              <a:buNone/>
            </a:pPr>
            <a:r>
              <a:rPr lang="en-US" dirty="0" smtClean="0"/>
              <a:t># Use functions from the module</a:t>
            </a:r>
          </a:p>
          <a:p>
            <a:pPr marL="0" indent="0">
              <a:buNone/>
            </a:pPr>
            <a:r>
              <a:rPr lang="en-US" dirty="0" smtClean="0"/>
              <a:t>result1 = </a:t>
            </a:r>
            <a:r>
              <a:rPr lang="en-US" dirty="0" err="1" smtClean="0"/>
              <a:t>math_operations.add</a:t>
            </a:r>
            <a:r>
              <a:rPr lang="en-US" dirty="0" smtClean="0"/>
              <a:t>(5, 3)</a:t>
            </a:r>
          </a:p>
          <a:p>
            <a:pPr marL="0" indent="0">
              <a:buNone/>
            </a:pPr>
            <a:r>
              <a:rPr lang="en-US" dirty="0" smtClean="0"/>
              <a:t>result2 = </a:t>
            </a:r>
            <a:r>
              <a:rPr lang="en-US" dirty="0" err="1" smtClean="0"/>
              <a:t>math_operations.subtract</a:t>
            </a:r>
            <a:r>
              <a:rPr lang="en-US" dirty="0" smtClean="0"/>
              <a:t>(10, 4)</a:t>
            </a:r>
          </a:p>
          <a:p>
            <a:pPr marL="0" indent="0">
              <a:buNone/>
            </a:pPr>
            <a:r>
              <a:rPr lang="en-US" dirty="0" smtClean="0"/>
              <a:t>result3 = </a:t>
            </a:r>
            <a:r>
              <a:rPr lang="en-US" dirty="0" err="1" smtClean="0"/>
              <a:t>math_operations.multiply</a:t>
            </a:r>
            <a:r>
              <a:rPr lang="en-US" dirty="0" smtClean="0"/>
              <a:t>(7, 2)</a:t>
            </a:r>
          </a:p>
          <a:p>
            <a:pPr marL="0" indent="0">
              <a:buNone/>
            </a:pPr>
            <a:r>
              <a:rPr lang="en-US" dirty="0" smtClean="0"/>
              <a:t>result4 = </a:t>
            </a:r>
            <a:r>
              <a:rPr lang="en-US" dirty="0" err="1" smtClean="0"/>
              <a:t>math_operations.divide</a:t>
            </a:r>
            <a:r>
              <a:rPr lang="en-US" dirty="0" smtClean="0"/>
              <a:t>(9, 3)</a:t>
            </a:r>
          </a:p>
          <a:p>
            <a:pPr marL="0" indent="0">
              <a:buNone/>
            </a:pPr>
            <a:endParaRPr lang="en-US" dirty="0" smtClean="0"/>
          </a:p>
        </p:txBody>
      </p:sp>
    </p:spTree>
    <p:extLst>
      <p:ext uri="{BB962C8B-B14F-4D97-AF65-F5344CB8AC3E}">
        <p14:creationId xmlns:p14="http://schemas.microsoft.com/office/powerpoint/2010/main" val="3775578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81354"/>
            <a:ext cx="11136923" cy="6453554"/>
          </a:xfrm>
        </p:spPr>
        <p:txBody>
          <a:bodyPr>
            <a:normAutofit fontScale="70000" lnSpcReduction="20000"/>
          </a:bodyPr>
          <a:lstStyle/>
          <a:p>
            <a:pPr marL="0" indent="0">
              <a:buNone/>
            </a:pPr>
            <a:r>
              <a:rPr lang="en-US" dirty="0" smtClean="0"/>
              <a:t># Print the results</a:t>
            </a:r>
          </a:p>
          <a:p>
            <a:pPr marL="0" indent="0">
              <a:buNone/>
            </a:pPr>
            <a:r>
              <a:rPr lang="en-US" dirty="0" smtClean="0"/>
              <a:t>print("Addition:", result1)</a:t>
            </a:r>
          </a:p>
          <a:p>
            <a:pPr marL="0" indent="0">
              <a:buNone/>
            </a:pPr>
            <a:r>
              <a:rPr lang="en-US" dirty="0" smtClean="0"/>
              <a:t>print("Subtraction:", result2)</a:t>
            </a:r>
          </a:p>
          <a:p>
            <a:pPr marL="0" indent="0">
              <a:buNone/>
            </a:pPr>
            <a:r>
              <a:rPr lang="en-US" dirty="0" smtClean="0"/>
              <a:t>print("Multiplication:", result3)</a:t>
            </a:r>
          </a:p>
          <a:p>
            <a:pPr marL="0" indent="0">
              <a:buNone/>
            </a:pPr>
            <a:r>
              <a:rPr lang="en-US" dirty="0" smtClean="0"/>
              <a:t>print("Division:", result4)</a:t>
            </a:r>
          </a:p>
          <a:p>
            <a:pPr marL="0" indent="0">
              <a:buNone/>
            </a:pPr>
            <a:r>
              <a:rPr lang="en-US" dirty="0" smtClean="0"/>
              <a:t>```</a:t>
            </a:r>
          </a:p>
          <a:p>
            <a:pPr marL="0" indent="0">
              <a:buNone/>
            </a:pPr>
            <a:endParaRPr lang="en-US" b="1" dirty="0" smtClean="0"/>
          </a:p>
          <a:p>
            <a:pPr marL="0" indent="0">
              <a:buNone/>
            </a:pPr>
            <a:r>
              <a:rPr lang="en-US" b="1" dirty="0" smtClean="0"/>
              <a:t>Step 4: Running the Main Script</a:t>
            </a:r>
          </a:p>
          <a:p>
            <a:pPr marL="0" indent="0">
              <a:buNone/>
            </a:pPr>
            <a:endParaRPr lang="en-US" dirty="0" smtClean="0"/>
          </a:p>
          <a:p>
            <a:pPr marL="0" indent="0">
              <a:buNone/>
            </a:pPr>
            <a:r>
              <a:rPr lang="en-US" dirty="0" smtClean="0"/>
              <a:t>Save the `main.py` script and run it. You should see the results of the mathematical operations:</a:t>
            </a:r>
          </a:p>
          <a:p>
            <a:pPr marL="0" indent="0">
              <a:buNone/>
            </a:pPr>
            <a:endParaRPr lang="en-US" dirty="0" smtClean="0"/>
          </a:p>
          <a:p>
            <a:pPr marL="0" indent="0">
              <a:buNone/>
            </a:pPr>
            <a:r>
              <a:rPr lang="en-US" dirty="0" smtClean="0"/>
              <a:t>```plaintext</a:t>
            </a:r>
          </a:p>
          <a:p>
            <a:pPr marL="0" indent="0">
              <a:buNone/>
            </a:pPr>
            <a:r>
              <a:rPr lang="en-US" dirty="0" smtClean="0"/>
              <a:t>Addition: 8</a:t>
            </a:r>
          </a:p>
          <a:p>
            <a:pPr marL="0" indent="0">
              <a:buNone/>
            </a:pPr>
            <a:r>
              <a:rPr lang="en-US" dirty="0" smtClean="0"/>
              <a:t>Subtraction: 6</a:t>
            </a:r>
          </a:p>
          <a:p>
            <a:pPr marL="0" indent="0">
              <a:buNone/>
            </a:pPr>
            <a:r>
              <a:rPr lang="en-US" dirty="0" smtClean="0"/>
              <a:t>Multiplication: 14</a:t>
            </a:r>
          </a:p>
          <a:p>
            <a:pPr marL="0" indent="0">
              <a:buNone/>
            </a:pPr>
            <a:r>
              <a:rPr lang="en-US" dirty="0" smtClean="0"/>
              <a:t>Division: 3.0</a:t>
            </a:r>
          </a:p>
          <a:p>
            <a:pPr marL="0" indent="0">
              <a:buNone/>
            </a:pPr>
            <a:r>
              <a:rPr lang="en-US" dirty="0" smtClean="0"/>
              <a:t>```</a:t>
            </a:r>
          </a:p>
          <a:p>
            <a:pPr marL="0" indent="0">
              <a:buNone/>
            </a:pPr>
            <a:endParaRPr lang="en-US" dirty="0" smtClean="0"/>
          </a:p>
          <a:p>
            <a:pPr marL="0" indent="0">
              <a:buNone/>
            </a:pPr>
            <a:r>
              <a:rPr lang="en-US" dirty="0" smtClean="0"/>
              <a:t>In this example, the `</a:t>
            </a:r>
            <a:r>
              <a:rPr lang="en-US" dirty="0" err="1" smtClean="0"/>
              <a:t>math_operations</a:t>
            </a:r>
            <a:r>
              <a:rPr lang="en-US" dirty="0" smtClean="0"/>
              <a:t>` module contains functions for basic math operations, and you import and use these functions in your `main.py` script. This demonstrates how you can create and use a simple Python module for code organization and reusability.</a:t>
            </a:r>
            <a:endParaRPr lang="en-IN" dirty="0" smtClean="0"/>
          </a:p>
          <a:p>
            <a:pPr marL="0" indent="0">
              <a:buNone/>
            </a:pPr>
            <a:endParaRPr lang="en-IN" dirty="0"/>
          </a:p>
        </p:txBody>
      </p:sp>
    </p:spTree>
    <p:extLst>
      <p:ext uri="{BB962C8B-B14F-4D97-AF65-F5344CB8AC3E}">
        <p14:creationId xmlns:p14="http://schemas.microsoft.com/office/powerpoint/2010/main" val="3752951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230" y="896815"/>
            <a:ext cx="10474569" cy="5280148"/>
          </a:xfrm>
        </p:spPr>
        <p:txBody>
          <a:bodyPr>
            <a:normAutofit/>
          </a:bodyPr>
          <a:lstStyle/>
          <a:p>
            <a:pPr marL="0" indent="0">
              <a:buNone/>
            </a:pPr>
            <a:endParaRPr lang="en-US" b="1" dirty="0" smtClean="0"/>
          </a:p>
          <a:p>
            <a:pPr marL="0" indent="0">
              <a:buNone/>
            </a:pPr>
            <a:r>
              <a:rPr lang="en-US" b="1" dirty="0" smtClean="0"/>
              <a:t>Packages:</a:t>
            </a:r>
          </a:p>
          <a:p>
            <a:pPr marL="0" indent="0">
              <a:buNone/>
            </a:pPr>
            <a:r>
              <a:rPr lang="en-US" dirty="0" smtClean="0"/>
              <a:t>- A package is a directory (folder) that contains one or more modules. It allows you to organize related modules together.</a:t>
            </a:r>
          </a:p>
          <a:p>
            <a:pPr marL="0" indent="0">
              <a:buNone/>
            </a:pPr>
            <a:endParaRPr lang="en-US" dirty="0" smtClean="0"/>
          </a:p>
          <a:p>
            <a:pPr marL="0" indent="0">
              <a:buNone/>
            </a:pPr>
            <a:r>
              <a:rPr lang="en-US" b="1" dirty="0" smtClean="0"/>
              <a:t>Creating a Package:</a:t>
            </a:r>
          </a:p>
          <a:p>
            <a:pPr marL="0" indent="0">
              <a:buNone/>
            </a:pPr>
            <a:r>
              <a:rPr lang="en-US" dirty="0" smtClean="0"/>
              <a:t>   - To create a package, you need to create a directory and place one or more module files inside that directory.</a:t>
            </a:r>
          </a:p>
          <a:p>
            <a:pPr marL="0" indent="0">
              <a:buNone/>
            </a:pPr>
            <a:r>
              <a:rPr lang="en-US" dirty="0" smtClean="0"/>
              <a:t>   - The directory must contain a special file named `__init__.py`. This file can be empty or contain initialization code.</a:t>
            </a:r>
          </a:p>
          <a:p>
            <a:pPr marL="0" indent="0">
              <a:buNone/>
            </a:pPr>
            <a:endParaRPr lang="en-US" dirty="0" smtClean="0"/>
          </a:p>
          <a:p>
            <a:endParaRPr lang="en-IN" dirty="0"/>
          </a:p>
        </p:txBody>
      </p:sp>
    </p:spTree>
    <p:extLst>
      <p:ext uri="{BB962C8B-B14F-4D97-AF65-F5344CB8AC3E}">
        <p14:creationId xmlns:p14="http://schemas.microsoft.com/office/powerpoint/2010/main" val="3098787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0776" y="1283677"/>
            <a:ext cx="10413023" cy="4893286"/>
          </a:xfrm>
        </p:spPr>
        <p:txBody>
          <a:bodyPr>
            <a:normAutofit/>
          </a:bodyPr>
          <a:lstStyle/>
          <a:p>
            <a:pPr marL="0" indent="0" algn="just">
              <a:buNone/>
            </a:pPr>
            <a:r>
              <a:rPr lang="en-US" b="1" dirty="0" smtClean="0"/>
              <a:t>Importing from a Package:</a:t>
            </a:r>
          </a:p>
          <a:p>
            <a:pPr marL="0" indent="0" algn="just">
              <a:buNone/>
            </a:pPr>
            <a:r>
              <a:rPr lang="en-US" dirty="0" smtClean="0"/>
              <a:t>   - You can import modules from a package using dot notation. For example, if you have a package named `</a:t>
            </a:r>
            <a:r>
              <a:rPr lang="en-US" dirty="0" err="1" smtClean="0"/>
              <a:t>my_package</a:t>
            </a:r>
            <a:r>
              <a:rPr lang="en-US" dirty="0" smtClean="0"/>
              <a:t>` with a module named `</a:t>
            </a:r>
            <a:r>
              <a:rPr lang="en-US" dirty="0" err="1" smtClean="0"/>
              <a:t>my_module</a:t>
            </a:r>
            <a:r>
              <a:rPr lang="en-US" dirty="0" smtClean="0"/>
              <a:t>`, you can import it as `import </a:t>
            </a:r>
            <a:r>
              <a:rPr lang="en-US" dirty="0" err="1" smtClean="0"/>
              <a:t>my_package.my_module</a:t>
            </a:r>
            <a:r>
              <a:rPr lang="en-US" dirty="0" smtClean="0"/>
              <a:t>`.</a:t>
            </a:r>
          </a:p>
          <a:p>
            <a:pPr marL="0" indent="0" algn="just">
              <a:buNone/>
            </a:pPr>
            <a:endParaRPr lang="en-US" dirty="0" smtClean="0"/>
          </a:p>
          <a:p>
            <a:pPr marL="0" indent="0" algn="just">
              <a:buNone/>
            </a:pPr>
            <a:r>
              <a:rPr lang="en-US" b="1" dirty="0" err="1" smtClean="0"/>
              <a:t>Subpackages</a:t>
            </a:r>
            <a:r>
              <a:rPr lang="en-US" b="1" dirty="0" smtClean="0"/>
              <a:t>:</a:t>
            </a:r>
          </a:p>
          <a:p>
            <a:pPr marL="0" indent="0" algn="just">
              <a:buNone/>
            </a:pPr>
            <a:r>
              <a:rPr lang="en-US" dirty="0" smtClean="0"/>
              <a:t>   - Packages can also contain </a:t>
            </a:r>
            <a:r>
              <a:rPr lang="en-US" dirty="0" err="1" smtClean="0"/>
              <a:t>subpackages</a:t>
            </a:r>
            <a:r>
              <a:rPr lang="en-US" dirty="0" smtClean="0"/>
              <a:t>, which are simply packages within packages. This allows for a hierarchical organization of code.</a:t>
            </a:r>
          </a:p>
          <a:p>
            <a:pPr marL="0" indent="0" algn="just">
              <a:buNone/>
            </a:pPr>
            <a:endParaRPr lang="en-US" dirty="0" smtClean="0"/>
          </a:p>
          <a:p>
            <a:pPr marL="0" indent="0" algn="just">
              <a:buNone/>
            </a:pPr>
            <a:r>
              <a:rPr lang="en-US" b="1" dirty="0" smtClean="0"/>
              <a:t>Namespace Management:</a:t>
            </a:r>
          </a:p>
          <a:p>
            <a:pPr marL="0" indent="0" algn="just">
              <a:buNone/>
            </a:pPr>
            <a:r>
              <a:rPr lang="en-US" dirty="0" smtClean="0"/>
              <a:t>   - Packages and modules help manage namespaces. They prevent naming conflicts by organizing code into separate scopes, which makes it easier to avoid naming collisions.</a:t>
            </a:r>
          </a:p>
          <a:p>
            <a:pPr marL="0" indent="0">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453764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92368"/>
            <a:ext cx="11128131" cy="6251331"/>
          </a:xfrm>
        </p:spPr>
        <p:txBody>
          <a:bodyPr>
            <a:normAutofit fontScale="92500" lnSpcReduction="20000"/>
          </a:bodyPr>
          <a:lstStyle/>
          <a:p>
            <a:pPr marL="0" indent="0">
              <a:buNone/>
            </a:pPr>
            <a:r>
              <a:rPr lang="en-US" i="1" dirty="0" smtClean="0"/>
              <a:t>Here's an example of a simple module and package structure</a:t>
            </a:r>
            <a:r>
              <a:rPr lang="en-US" dirty="0" smtClean="0"/>
              <a:t>:</a:t>
            </a:r>
          </a:p>
          <a:p>
            <a:pPr marL="0" indent="0">
              <a:buNone/>
            </a:pPr>
            <a:endParaRPr lang="en-US" dirty="0" smtClean="0"/>
          </a:p>
          <a:p>
            <a:pPr marL="0" indent="0">
              <a:buNone/>
            </a:pPr>
            <a:r>
              <a:rPr lang="en-US" dirty="0" smtClean="0"/>
              <a:t>```plaintext</a:t>
            </a:r>
          </a:p>
          <a:p>
            <a:pPr marL="0" indent="0">
              <a:buNone/>
            </a:pPr>
            <a:r>
              <a:rPr lang="en-US" dirty="0" err="1" smtClean="0"/>
              <a:t>my_package</a:t>
            </a:r>
            <a:r>
              <a:rPr lang="en-US" dirty="0" smtClean="0"/>
              <a:t>/</a:t>
            </a:r>
          </a:p>
          <a:p>
            <a:pPr marL="0" indent="0">
              <a:buNone/>
            </a:pPr>
            <a:r>
              <a:rPr lang="en-US" dirty="0" smtClean="0"/>
              <a:t>    __init__.py</a:t>
            </a:r>
          </a:p>
          <a:p>
            <a:pPr marL="0" indent="0">
              <a:buNone/>
            </a:pPr>
            <a:r>
              <a:rPr lang="en-US" dirty="0" smtClean="0"/>
              <a:t>    module1.py</a:t>
            </a:r>
          </a:p>
          <a:p>
            <a:pPr marL="0" indent="0">
              <a:buNone/>
            </a:pPr>
            <a:r>
              <a:rPr lang="en-US" dirty="0" smtClean="0"/>
              <a:t>    module2.py</a:t>
            </a:r>
          </a:p>
          <a:p>
            <a:pPr marL="0" indent="0">
              <a:buNone/>
            </a:pPr>
            <a:r>
              <a:rPr lang="en-US" dirty="0" smtClean="0"/>
              <a:t>    </a:t>
            </a:r>
            <a:r>
              <a:rPr lang="en-US" dirty="0" err="1" smtClean="0"/>
              <a:t>subpackage</a:t>
            </a:r>
            <a:r>
              <a:rPr lang="en-US" dirty="0" smtClean="0"/>
              <a:t>/</a:t>
            </a:r>
          </a:p>
          <a:p>
            <a:pPr marL="0" indent="0">
              <a:buNone/>
            </a:pPr>
            <a:r>
              <a:rPr lang="en-US" dirty="0" smtClean="0"/>
              <a:t>        __init__.py</a:t>
            </a:r>
          </a:p>
          <a:p>
            <a:pPr marL="0" indent="0">
              <a:buNone/>
            </a:pPr>
            <a:r>
              <a:rPr lang="en-US" dirty="0" smtClean="0"/>
              <a:t>        sub_module1.py</a:t>
            </a:r>
          </a:p>
          <a:p>
            <a:pPr marL="0" indent="0" algn="just">
              <a:buNone/>
            </a:pPr>
            <a:r>
              <a:rPr lang="en-US" dirty="0" smtClean="0"/>
              <a:t>```</a:t>
            </a:r>
          </a:p>
          <a:p>
            <a:pPr marL="0" indent="0" algn="just">
              <a:buNone/>
            </a:pPr>
            <a:endParaRPr lang="en-US" dirty="0" smtClean="0"/>
          </a:p>
          <a:p>
            <a:pPr marL="0" indent="0" algn="just">
              <a:buNone/>
            </a:pPr>
            <a:r>
              <a:rPr lang="en-US" dirty="0" smtClean="0"/>
              <a:t>In this example, you can import `module1` from `</a:t>
            </a:r>
            <a:r>
              <a:rPr lang="en-US" dirty="0" err="1" smtClean="0"/>
              <a:t>my_package</a:t>
            </a:r>
            <a:r>
              <a:rPr lang="en-US" dirty="0" smtClean="0"/>
              <a:t>` as `import my_package.module1`, and you can import `sub_module1` from the `</a:t>
            </a:r>
            <a:r>
              <a:rPr lang="en-US" dirty="0" err="1" smtClean="0"/>
              <a:t>subpackage</a:t>
            </a:r>
            <a:r>
              <a:rPr lang="en-US" dirty="0" smtClean="0"/>
              <a:t>` as `import my_package.subpackage.sub_module1`.</a:t>
            </a:r>
          </a:p>
          <a:p>
            <a:pPr marL="0" indent="0" algn="just">
              <a:buNone/>
            </a:pPr>
            <a:endParaRPr lang="en-US" dirty="0" smtClean="0"/>
          </a:p>
          <a:p>
            <a:pPr marL="0" indent="0" algn="just">
              <a:buNone/>
            </a:pPr>
            <a:r>
              <a:rPr lang="en-US" dirty="0" smtClean="0"/>
              <a:t>Modules and packages are essential for building modular, maintainable, and scalable Python projects. They help in structuring your codebase and promoting code reusability.</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310866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931" y="518746"/>
            <a:ext cx="11157438" cy="5658217"/>
          </a:xfrm>
        </p:spPr>
        <p:txBody>
          <a:bodyPr>
            <a:normAutofit fontScale="85000" lnSpcReduction="20000"/>
          </a:bodyPr>
          <a:lstStyle/>
          <a:p>
            <a:pPr marL="0" indent="0" algn="just">
              <a:buNone/>
            </a:pPr>
            <a:r>
              <a:rPr lang="en-US" b="1" dirty="0" smtClean="0"/>
              <a:t>Creating a Python package</a:t>
            </a:r>
            <a:r>
              <a:rPr lang="en-US" dirty="0" smtClean="0"/>
              <a:t> involves organizing modules into directories and using an `__init__.py` file within those directories. Here's how to create a package with an example:</a:t>
            </a:r>
          </a:p>
          <a:p>
            <a:pPr marL="0" indent="0" algn="just">
              <a:buNone/>
            </a:pPr>
            <a:endParaRPr lang="en-US" dirty="0" smtClean="0"/>
          </a:p>
          <a:p>
            <a:pPr marL="0" indent="0" algn="just">
              <a:buNone/>
            </a:pPr>
            <a:r>
              <a:rPr lang="en-US" b="1" dirty="0" smtClean="0"/>
              <a:t>Step 1: Create a Package Directory</a:t>
            </a:r>
          </a:p>
          <a:p>
            <a:pPr marL="0" indent="0" algn="just">
              <a:buNone/>
            </a:pPr>
            <a:endParaRPr lang="en-US" dirty="0" smtClean="0"/>
          </a:p>
          <a:p>
            <a:pPr marL="0" indent="0" algn="just">
              <a:buNone/>
            </a:pPr>
            <a:r>
              <a:rPr lang="en-US" dirty="0" smtClean="0"/>
              <a:t>1. Create a directory (folder) to serve as your package. Give it a meaningful name. For this example, let's create a package called "</a:t>
            </a:r>
            <a:r>
              <a:rPr lang="en-US" dirty="0" err="1" smtClean="0"/>
              <a:t>my_package</a:t>
            </a:r>
            <a:r>
              <a:rPr lang="en-US" dirty="0" smtClean="0"/>
              <a:t>."</a:t>
            </a:r>
          </a:p>
          <a:p>
            <a:pPr marL="0" indent="0" algn="just">
              <a:buNone/>
            </a:pPr>
            <a:endParaRPr lang="en-US" dirty="0" smtClean="0"/>
          </a:p>
          <a:p>
            <a:pPr marL="0" indent="0" algn="just">
              <a:buNone/>
            </a:pPr>
            <a:r>
              <a:rPr lang="en-US" dirty="0" smtClean="0"/>
              <a:t>2. Inside the "</a:t>
            </a:r>
            <a:r>
              <a:rPr lang="en-US" dirty="0" err="1" smtClean="0"/>
              <a:t>my_package</a:t>
            </a:r>
            <a:r>
              <a:rPr lang="en-US" dirty="0" smtClean="0"/>
              <a:t>" directory, create an empty file named `__init__.py`. This file is necessary to indicate that the directory should be treated as a package.</a:t>
            </a:r>
          </a:p>
          <a:p>
            <a:pPr marL="0" indent="0" algn="just">
              <a:buNone/>
            </a:pPr>
            <a:endParaRPr lang="en-US" dirty="0" smtClean="0"/>
          </a:p>
          <a:p>
            <a:pPr marL="0" indent="0" algn="just">
              <a:buNone/>
            </a:pPr>
            <a:r>
              <a:rPr lang="en-US" dirty="0" smtClean="0"/>
              <a:t>Your package directory structure should look like this:</a:t>
            </a:r>
          </a:p>
          <a:p>
            <a:pPr marL="0" indent="0" algn="just">
              <a:buNone/>
            </a:pPr>
            <a:endParaRPr lang="en-US" dirty="0" smtClean="0"/>
          </a:p>
          <a:p>
            <a:pPr marL="0" indent="0" algn="just">
              <a:buNone/>
            </a:pPr>
            <a:r>
              <a:rPr lang="en-US" dirty="0" smtClean="0"/>
              <a:t>```</a:t>
            </a:r>
          </a:p>
          <a:p>
            <a:pPr marL="0" indent="0" algn="just">
              <a:buNone/>
            </a:pPr>
            <a:r>
              <a:rPr lang="en-US" dirty="0" err="1" smtClean="0"/>
              <a:t>my_package</a:t>
            </a:r>
            <a:r>
              <a:rPr lang="en-US" dirty="0" smtClean="0"/>
              <a:t>/</a:t>
            </a:r>
          </a:p>
          <a:p>
            <a:pPr marL="0" indent="0" algn="just">
              <a:buNone/>
            </a:pPr>
            <a:r>
              <a:rPr lang="en-US" dirty="0" smtClean="0"/>
              <a:t>    __init__.py</a:t>
            </a:r>
          </a:p>
          <a:p>
            <a:pPr marL="0" indent="0" algn="just">
              <a:buNone/>
            </a:pPr>
            <a:r>
              <a:rPr lang="en-US" dirty="0" smtClean="0"/>
              <a:t>```</a:t>
            </a:r>
          </a:p>
          <a:p>
            <a:pPr marL="0" indent="0">
              <a:buNone/>
            </a:pPr>
            <a:endParaRPr lang="en-US" dirty="0" smtClean="0"/>
          </a:p>
        </p:txBody>
      </p:sp>
    </p:spTree>
    <p:extLst>
      <p:ext uri="{BB962C8B-B14F-4D97-AF65-F5344CB8AC3E}">
        <p14:creationId xmlns:p14="http://schemas.microsoft.com/office/powerpoint/2010/main" val="24251522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308" y="1028700"/>
            <a:ext cx="11201400" cy="5148263"/>
          </a:xfrm>
        </p:spPr>
        <p:txBody>
          <a:bodyPr>
            <a:normAutofit/>
          </a:bodyPr>
          <a:lstStyle/>
          <a:p>
            <a:pPr marL="0" indent="0">
              <a:buNone/>
            </a:pPr>
            <a:r>
              <a:rPr lang="en-US" b="1" dirty="0" smtClean="0"/>
              <a:t>Step 2: Create Module Files Inside the Package</a:t>
            </a:r>
            <a:endParaRPr lang="en-US" dirty="0" smtClean="0"/>
          </a:p>
          <a:p>
            <a:pPr marL="0" indent="0">
              <a:buNone/>
            </a:pPr>
            <a:endParaRPr lang="en-US" dirty="0" smtClean="0"/>
          </a:p>
          <a:p>
            <a:pPr marL="0" indent="0" algn="just">
              <a:buNone/>
            </a:pPr>
            <a:r>
              <a:rPr lang="en-US" dirty="0" smtClean="0"/>
              <a:t>Inside the "</a:t>
            </a:r>
            <a:r>
              <a:rPr lang="en-US" dirty="0" err="1" smtClean="0"/>
              <a:t>my_package</a:t>
            </a:r>
            <a:r>
              <a:rPr lang="en-US" dirty="0" smtClean="0"/>
              <a:t>" directory, create one or more module files. These are Python files that contain code. For this example, let's create two modules: `module1.py` and `module2.py`.</a:t>
            </a:r>
          </a:p>
          <a:p>
            <a:pPr marL="0" indent="0">
              <a:buNone/>
            </a:pPr>
            <a:endParaRPr lang="en-US" dirty="0" smtClean="0"/>
          </a:p>
          <a:p>
            <a:pPr marL="0" indent="0">
              <a:buNone/>
            </a:pPr>
            <a:r>
              <a:rPr lang="en-US" dirty="0" smtClean="0"/>
              <a:t>```plaintext</a:t>
            </a:r>
          </a:p>
          <a:p>
            <a:pPr marL="0" indent="0">
              <a:buNone/>
            </a:pPr>
            <a:r>
              <a:rPr lang="en-US" dirty="0" err="1" smtClean="0"/>
              <a:t>my_package</a:t>
            </a:r>
            <a:r>
              <a:rPr lang="en-US" dirty="0" smtClean="0"/>
              <a:t>/</a:t>
            </a:r>
          </a:p>
          <a:p>
            <a:pPr marL="0" indent="0">
              <a:buNone/>
            </a:pPr>
            <a:r>
              <a:rPr lang="en-US" dirty="0" smtClean="0"/>
              <a:t>    __init__.py</a:t>
            </a:r>
          </a:p>
          <a:p>
            <a:pPr marL="0" indent="0">
              <a:buNone/>
            </a:pPr>
            <a:r>
              <a:rPr lang="en-US" dirty="0" smtClean="0"/>
              <a:t>    module1.py</a:t>
            </a:r>
          </a:p>
          <a:p>
            <a:pPr marL="0" indent="0">
              <a:buNone/>
            </a:pPr>
            <a:r>
              <a:rPr lang="en-US" dirty="0" smtClean="0"/>
              <a:t>    module2.py</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776227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2807"/>
            <a:ext cx="9853246" cy="5855677"/>
          </a:xfrm>
        </p:spPr>
        <p:txBody>
          <a:bodyPr>
            <a:normAutofit/>
          </a:bodyPr>
          <a:lstStyle/>
          <a:p>
            <a:pPr marL="0" indent="0">
              <a:buNone/>
            </a:pPr>
            <a:r>
              <a:rPr lang="en-IN" b="1" dirty="0" smtClean="0"/>
              <a:t>2.Accessing </a:t>
            </a:r>
            <a:r>
              <a:rPr lang="en-IN" b="1" dirty="0"/>
              <a:t>Dictionary Values</a:t>
            </a:r>
            <a:r>
              <a:rPr lang="en-IN" b="1" dirty="0" smtClean="0"/>
              <a:t>:</a:t>
            </a:r>
          </a:p>
          <a:p>
            <a:pPr marL="0" indent="0">
              <a:buNone/>
            </a:pPr>
            <a:r>
              <a:rPr lang="en-US" dirty="0" smtClean="0"/>
              <a:t># Accessing values by key</a:t>
            </a:r>
          </a:p>
          <a:p>
            <a:pPr marL="0" indent="0">
              <a:buNone/>
            </a:pPr>
            <a:r>
              <a:rPr lang="en-US" dirty="0" smtClean="0"/>
              <a:t>name = student["name"]</a:t>
            </a:r>
          </a:p>
          <a:p>
            <a:pPr marL="0" indent="0">
              <a:buNone/>
            </a:pPr>
            <a:r>
              <a:rPr lang="en-US" dirty="0" smtClean="0"/>
              <a:t>age = student["age"]</a:t>
            </a:r>
          </a:p>
          <a:p>
            <a:pPr marL="0" indent="0">
              <a:buNone/>
            </a:pPr>
            <a:endParaRPr lang="en-US" dirty="0"/>
          </a:p>
          <a:p>
            <a:pPr marL="0" indent="0">
              <a:buNone/>
            </a:pPr>
            <a:r>
              <a:rPr lang="en-US" b="1" dirty="0" smtClean="0"/>
              <a:t>3.</a:t>
            </a:r>
            <a:r>
              <a:rPr lang="en-IN" b="1" dirty="0"/>
              <a:t> Modifying Dictionary Values</a:t>
            </a:r>
            <a:r>
              <a:rPr lang="en-IN" b="1" dirty="0" smtClean="0"/>
              <a:t>:</a:t>
            </a:r>
          </a:p>
          <a:p>
            <a:pPr marL="0" indent="0">
              <a:buNone/>
            </a:pPr>
            <a:r>
              <a:rPr lang="en-US" dirty="0" smtClean="0"/>
              <a:t># Modifying a value</a:t>
            </a:r>
          </a:p>
          <a:p>
            <a:pPr marL="0" indent="0">
              <a:buNone/>
            </a:pPr>
            <a:r>
              <a:rPr lang="en-US" dirty="0" smtClean="0"/>
              <a:t>student["age"] = 26</a:t>
            </a:r>
          </a:p>
          <a:p>
            <a:pPr marL="0" indent="0">
              <a:buNone/>
            </a:pPr>
            <a:r>
              <a:rPr lang="en-US" dirty="0" smtClean="0"/>
              <a:t># Adding a new key-value pair</a:t>
            </a:r>
          </a:p>
          <a:p>
            <a:pPr marL="0" indent="0">
              <a:buNone/>
            </a:pPr>
            <a:r>
              <a:rPr lang="en-US" dirty="0" smtClean="0"/>
              <a:t>student["city"] = "New York"</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799916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823" y="1055076"/>
            <a:ext cx="10881946" cy="5886817"/>
          </a:xfrm>
        </p:spPr>
        <p:txBody>
          <a:bodyPr>
            <a:normAutofit fontScale="92500" lnSpcReduction="20000"/>
          </a:bodyPr>
          <a:lstStyle/>
          <a:p>
            <a:pPr marL="0" indent="0">
              <a:buNone/>
            </a:pPr>
            <a:r>
              <a:rPr lang="en-US" b="1" dirty="0" smtClean="0"/>
              <a:t>Step 3: Define Functions in the Modules</a:t>
            </a:r>
            <a:endParaRPr lang="en-US" dirty="0" smtClean="0"/>
          </a:p>
          <a:p>
            <a:pPr marL="0" indent="0">
              <a:buNone/>
            </a:pPr>
            <a:endParaRPr lang="en-US" dirty="0" smtClean="0"/>
          </a:p>
          <a:p>
            <a:pPr marL="0" indent="0">
              <a:buNone/>
            </a:pPr>
            <a:r>
              <a:rPr lang="en-US" dirty="0" smtClean="0"/>
              <a:t>In the `module1.py` and `module2.py` files, define some functions:</a:t>
            </a:r>
          </a:p>
          <a:p>
            <a:pPr marL="0" indent="0">
              <a:buNone/>
            </a:pPr>
            <a:endParaRPr lang="en-US" dirty="0" smtClean="0"/>
          </a:p>
          <a:p>
            <a:pPr marL="0" indent="0">
              <a:buNone/>
            </a:pPr>
            <a:r>
              <a:rPr lang="en-US" dirty="0" smtClean="0"/>
              <a:t>```python</a:t>
            </a:r>
          </a:p>
          <a:p>
            <a:pPr marL="0" indent="0">
              <a:buNone/>
            </a:pPr>
            <a:r>
              <a:rPr lang="en-US" dirty="0" smtClean="0"/>
              <a:t># module1.py</a:t>
            </a:r>
          </a:p>
          <a:p>
            <a:pPr marL="0" indent="0">
              <a:buNone/>
            </a:pPr>
            <a:endParaRPr lang="en-US" dirty="0" smtClean="0"/>
          </a:p>
          <a:p>
            <a:pPr marL="0" indent="0">
              <a:buNone/>
            </a:pPr>
            <a:r>
              <a:rPr lang="en-US" dirty="0" err="1" smtClean="0"/>
              <a:t>def</a:t>
            </a:r>
            <a:r>
              <a:rPr lang="en-US" dirty="0" smtClean="0"/>
              <a:t> greet(name):</a:t>
            </a:r>
          </a:p>
          <a:p>
            <a:pPr marL="0" indent="0">
              <a:buNone/>
            </a:pPr>
            <a:r>
              <a:rPr lang="en-US" dirty="0" smtClean="0"/>
              <a:t>    return </a:t>
            </a:r>
            <a:r>
              <a:rPr lang="en-US" dirty="0" err="1" smtClean="0"/>
              <a:t>f"Hello</a:t>
            </a:r>
            <a:r>
              <a:rPr lang="en-US" dirty="0" smtClean="0"/>
              <a:t>, {name}!"</a:t>
            </a:r>
          </a:p>
          <a:p>
            <a:pPr marL="0" indent="0">
              <a:buNone/>
            </a:pPr>
            <a:endParaRPr lang="en-US" dirty="0" smtClean="0"/>
          </a:p>
          <a:p>
            <a:pPr marL="0" indent="0">
              <a:buNone/>
            </a:pPr>
            <a:r>
              <a:rPr lang="en-US" dirty="0" smtClean="0"/>
              <a:t># module2.py</a:t>
            </a:r>
          </a:p>
          <a:p>
            <a:pPr marL="0" indent="0">
              <a:buNone/>
            </a:pPr>
            <a:endParaRPr lang="en-US" dirty="0" smtClean="0"/>
          </a:p>
          <a:p>
            <a:pPr marL="0" indent="0">
              <a:buNone/>
            </a:pPr>
            <a:r>
              <a:rPr lang="en-US" dirty="0" err="1" smtClean="0"/>
              <a:t>def</a:t>
            </a:r>
            <a:r>
              <a:rPr lang="en-US" dirty="0" smtClean="0"/>
              <a:t> square(x):</a:t>
            </a:r>
          </a:p>
          <a:p>
            <a:pPr marL="0" indent="0">
              <a:buNone/>
            </a:pPr>
            <a:r>
              <a:rPr lang="en-US" dirty="0" smtClean="0"/>
              <a:t>    return x * x</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8956902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177" y="501162"/>
            <a:ext cx="11479823" cy="6189784"/>
          </a:xfrm>
        </p:spPr>
        <p:txBody>
          <a:bodyPr>
            <a:normAutofit fontScale="92500" lnSpcReduction="20000"/>
          </a:bodyPr>
          <a:lstStyle/>
          <a:p>
            <a:pPr marL="0" indent="0" algn="just">
              <a:buNone/>
            </a:pPr>
            <a:r>
              <a:rPr lang="en-US" b="1" dirty="0" smtClean="0"/>
              <a:t>Step 4: Using the Package</a:t>
            </a:r>
            <a:endParaRPr lang="en-US" dirty="0" smtClean="0"/>
          </a:p>
          <a:p>
            <a:pPr marL="0" indent="0" algn="just">
              <a:buNone/>
            </a:pPr>
            <a:endParaRPr lang="en-US" dirty="0" smtClean="0"/>
          </a:p>
          <a:p>
            <a:pPr marL="0" indent="0" algn="just">
              <a:buNone/>
            </a:pPr>
            <a:r>
              <a:rPr lang="en-US" dirty="0" smtClean="0"/>
              <a:t>You can use the modules within your package in other Python scripts.</a:t>
            </a:r>
          </a:p>
          <a:p>
            <a:pPr marL="0" indent="0" algn="just">
              <a:buNone/>
            </a:pPr>
            <a:endParaRPr lang="en-US" dirty="0" smtClean="0"/>
          </a:p>
          <a:p>
            <a:pPr marL="0" indent="0" algn="just">
              <a:buNone/>
            </a:pPr>
            <a:r>
              <a:rPr lang="en-US" dirty="0" smtClean="0"/>
              <a:t>Create a new Python script, and you can import and use the modules from the "</a:t>
            </a:r>
            <a:r>
              <a:rPr lang="en-US" dirty="0" err="1" smtClean="0"/>
              <a:t>my_package</a:t>
            </a:r>
            <a:r>
              <a:rPr lang="en-US" dirty="0" smtClean="0"/>
              <a:t>" package:</a:t>
            </a:r>
          </a:p>
          <a:p>
            <a:pPr marL="0" indent="0" algn="just">
              <a:buNone/>
            </a:pPr>
            <a:endParaRPr lang="en-US" dirty="0" smtClean="0"/>
          </a:p>
          <a:p>
            <a:pPr marL="0" indent="0" algn="just">
              <a:buNone/>
            </a:pPr>
            <a:r>
              <a:rPr lang="en-US" dirty="0" smtClean="0"/>
              <a:t>```python</a:t>
            </a:r>
          </a:p>
          <a:p>
            <a:pPr marL="0" indent="0" algn="just">
              <a:buNone/>
            </a:pPr>
            <a:r>
              <a:rPr lang="en-US" dirty="0" smtClean="0"/>
              <a:t># main.py</a:t>
            </a:r>
          </a:p>
          <a:p>
            <a:pPr marL="0" indent="0" algn="just">
              <a:buNone/>
            </a:pPr>
            <a:endParaRPr lang="en-US" dirty="0" smtClean="0"/>
          </a:p>
          <a:p>
            <a:pPr marL="0" indent="0" algn="just">
              <a:buNone/>
            </a:pPr>
            <a:r>
              <a:rPr lang="en-US" dirty="0" smtClean="0"/>
              <a:t>from </a:t>
            </a:r>
            <a:r>
              <a:rPr lang="en-US" dirty="0" err="1" smtClean="0"/>
              <a:t>my_package</a:t>
            </a:r>
            <a:r>
              <a:rPr lang="en-US" dirty="0" smtClean="0"/>
              <a:t> import module1, module2</a:t>
            </a:r>
          </a:p>
          <a:p>
            <a:pPr marL="0" indent="0" algn="just">
              <a:buNone/>
            </a:pPr>
            <a:endParaRPr lang="en-US" dirty="0" smtClean="0"/>
          </a:p>
          <a:p>
            <a:pPr marL="0" indent="0" algn="just">
              <a:buNone/>
            </a:pPr>
            <a:r>
              <a:rPr lang="en-US" dirty="0" smtClean="0"/>
              <a:t>greeting = module1.greet("Alice")</a:t>
            </a:r>
          </a:p>
          <a:p>
            <a:pPr marL="0" indent="0" algn="just">
              <a:buNone/>
            </a:pPr>
            <a:r>
              <a:rPr lang="en-US" dirty="0" smtClean="0"/>
              <a:t>squared = module2.square(5)</a:t>
            </a:r>
          </a:p>
          <a:p>
            <a:pPr marL="0" indent="0" algn="just">
              <a:buNone/>
            </a:pPr>
            <a:r>
              <a:rPr lang="en-US" dirty="0" smtClean="0"/>
              <a:t>print(greeting)</a:t>
            </a:r>
          </a:p>
          <a:p>
            <a:pPr marL="0" indent="0" algn="just">
              <a:buNone/>
            </a:pPr>
            <a:r>
              <a:rPr lang="en-US" dirty="0" smtClean="0"/>
              <a:t>print(f"5 squared is {squared}")</a:t>
            </a:r>
          </a:p>
          <a:p>
            <a:pPr marL="0" indent="0">
              <a:buNone/>
            </a:pPr>
            <a:r>
              <a:rPr lang="en-US" dirty="0" smtClean="0"/>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6380632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192" y="712177"/>
            <a:ext cx="11095892" cy="5899638"/>
          </a:xfrm>
        </p:spPr>
        <p:txBody>
          <a:bodyPr>
            <a:normAutofit/>
          </a:bodyPr>
          <a:lstStyle/>
          <a:p>
            <a:pPr marL="0" indent="0">
              <a:buNone/>
            </a:pPr>
            <a:endParaRPr lang="en-US" dirty="0" smtClean="0"/>
          </a:p>
          <a:p>
            <a:pPr marL="0" indent="0">
              <a:buNone/>
            </a:pPr>
            <a:r>
              <a:rPr lang="en-US" b="1" dirty="0" smtClean="0"/>
              <a:t>Step 5: Running the Main Script</a:t>
            </a:r>
          </a:p>
          <a:p>
            <a:pPr marL="0" indent="0" algn="just">
              <a:buNone/>
            </a:pPr>
            <a:endParaRPr lang="en-US" dirty="0" smtClean="0"/>
          </a:p>
          <a:p>
            <a:pPr marL="0" indent="0" algn="just">
              <a:buNone/>
            </a:pPr>
            <a:r>
              <a:rPr lang="en-US" dirty="0" smtClean="0"/>
              <a:t>Save the `main.py` script and run it. You should see the following output:</a:t>
            </a:r>
          </a:p>
          <a:p>
            <a:pPr marL="0" indent="0" algn="just">
              <a:buNone/>
            </a:pPr>
            <a:endParaRPr lang="en-US" dirty="0" smtClean="0"/>
          </a:p>
          <a:p>
            <a:pPr marL="0" indent="0" algn="just">
              <a:buNone/>
            </a:pPr>
            <a:r>
              <a:rPr lang="en-US" dirty="0" smtClean="0"/>
              <a:t>```plaintext</a:t>
            </a:r>
          </a:p>
          <a:p>
            <a:pPr marL="0" indent="0" algn="just">
              <a:buNone/>
            </a:pPr>
            <a:r>
              <a:rPr lang="en-US" dirty="0" smtClean="0"/>
              <a:t>Hello, Alice!</a:t>
            </a:r>
          </a:p>
          <a:p>
            <a:pPr marL="0" indent="0" algn="just">
              <a:buNone/>
            </a:pPr>
            <a:r>
              <a:rPr lang="en-US" dirty="0" smtClean="0"/>
              <a:t>5 squared is 25</a:t>
            </a:r>
          </a:p>
          <a:p>
            <a:pPr marL="0" indent="0" algn="just">
              <a:buNone/>
            </a:pPr>
            <a:r>
              <a:rPr lang="en-US" dirty="0" smtClean="0"/>
              <a:t>```</a:t>
            </a:r>
          </a:p>
          <a:p>
            <a:pPr marL="0" indent="0" algn="just">
              <a:buNone/>
            </a:pPr>
            <a:endParaRPr lang="en-US" dirty="0" smtClean="0"/>
          </a:p>
          <a:p>
            <a:pPr marL="0" indent="0" algn="just">
              <a:buNone/>
            </a:pPr>
            <a:r>
              <a:rPr lang="en-US" dirty="0" smtClean="0"/>
              <a:t>In this example, we've created a Python package named "</a:t>
            </a:r>
            <a:r>
              <a:rPr lang="en-US" dirty="0" err="1" smtClean="0"/>
              <a:t>my_package</a:t>
            </a:r>
            <a:r>
              <a:rPr lang="en-US" dirty="0" smtClean="0"/>
              <a:t>" that contains two modules, "module1" and "module2." We then imported and used these modules in the `main.py` script. This demonstrates how you can create and use a package with modules in Python for better code organization and reusability.</a:t>
            </a:r>
            <a:endParaRPr lang="en-IN" dirty="0" smtClean="0"/>
          </a:p>
          <a:p>
            <a:pPr marL="0" indent="0">
              <a:buNone/>
            </a:pPr>
            <a:endParaRPr lang="en-IN" dirty="0" smtClean="0"/>
          </a:p>
          <a:p>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9393004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3091"/>
            <a:ext cx="11075377" cy="7095393"/>
          </a:xfrm>
        </p:spPr>
        <p:txBody>
          <a:bodyPr>
            <a:normAutofit/>
          </a:bodyPr>
          <a:lstStyle/>
          <a:p>
            <a:pPr marL="0" indent="0" algn="just">
              <a:buNone/>
            </a:pPr>
            <a:r>
              <a:rPr lang="en-US" b="1" dirty="0" smtClean="0"/>
              <a:t>Exception handling </a:t>
            </a:r>
            <a:r>
              <a:rPr lang="en-US" dirty="0" smtClean="0"/>
              <a:t>in Python is a technique used to handle and manage runtime errors or exceptions that may occur during the execution of a program. Exceptions are events or errors that can disrupt the normal flow of your program. Python provides a robust mechanism to handle these exceptions using `try`, `except`, and optionally `finally` blocks. Here's an overview of exception handling in Python:</a:t>
            </a:r>
          </a:p>
          <a:p>
            <a:pPr marL="0" indent="0" algn="just">
              <a:buNone/>
            </a:pPr>
            <a:endParaRPr lang="en-US" dirty="0" smtClean="0"/>
          </a:p>
          <a:p>
            <a:pPr marL="0" indent="0" algn="just">
              <a:buNone/>
            </a:pPr>
            <a:r>
              <a:rPr lang="en-US" b="1" dirty="0" smtClean="0"/>
              <a:t>1. The `try` Block:</a:t>
            </a:r>
          </a:p>
          <a:p>
            <a:pPr marL="0" indent="0" algn="just">
              <a:buNone/>
            </a:pPr>
            <a:r>
              <a:rPr lang="en-US" dirty="0" smtClean="0"/>
              <a:t>The `try` block is used to enclose the code that might raise an exception. You put the code you want to test for exceptions within this block.</a:t>
            </a:r>
          </a:p>
          <a:p>
            <a:pPr marL="0" indent="0" algn="just">
              <a:buNone/>
            </a:pPr>
            <a:endParaRPr lang="en-US" dirty="0" smtClean="0"/>
          </a:p>
          <a:p>
            <a:pPr marL="0" indent="0" algn="just">
              <a:buNone/>
            </a:pPr>
            <a:r>
              <a:rPr lang="en-US" dirty="0" smtClean="0"/>
              <a:t>```python</a:t>
            </a:r>
          </a:p>
          <a:p>
            <a:pPr marL="0" indent="0" algn="just">
              <a:buNone/>
            </a:pPr>
            <a:r>
              <a:rPr lang="en-US" dirty="0" smtClean="0"/>
              <a:t>try:</a:t>
            </a:r>
          </a:p>
          <a:p>
            <a:pPr marL="0" indent="0" algn="just">
              <a:buNone/>
            </a:pPr>
            <a:r>
              <a:rPr lang="en-US" dirty="0" smtClean="0"/>
              <a:t>    # Code that might raise an exception</a:t>
            </a:r>
          </a:p>
          <a:p>
            <a:pPr marL="0" indent="0" algn="just">
              <a:buNone/>
            </a:pPr>
            <a:r>
              <a:rPr lang="en-US" dirty="0" smtClean="0"/>
              <a:t>    result = 10 / 0</a:t>
            </a:r>
          </a:p>
          <a:p>
            <a:pPr marL="0" indent="0" algn="just">
              <a:buNone/>
            </a:pPr>
            <a:r>
              <a:rPr lang="en-US" dirty="0" smtClean="0"/>
              <a:t>except:</a:t>
            </a:r>
          </a:p>
          <a:p>
            <a:pPr marL="0" indent="0" algn="just">
              <a:buNone/>
            </a:pPr>
            <a:r>
              <a:rPr lang="en-US" dirty="0" smtClean="0"/>
              <a:t>    # Code to handle the exception</a:t>
            </a:r>
          </a:p>
          <a:p>
            <a:pPr marL="0" indent="0" algn="just">
              <a:buNone/>
            </a:pPr>
            <a:r>
              <a:rPr lang="en-US" dirty="0" smtClean="0"/>
              <a:t>    print("An exception occurred")</a:t>
            </a:r>
          </a:p>
          <a:p>
            <a:pPr marL="0" indent="0" algn="just">
              <a:buNone/>
            </a:pPr>
            <a:r>
              <a:rPr lang="en-US" dirty="0" smtClean="0"/>
              <a:t>```</a:t>
            </a:r>
          </a:p>
          <a:p>
            <a:pPr marL="0" indent="0">
              <a:buNone/>
            </a:pPr>
            <a:endParaRPr lang="en-US" dirty="0" smtClean="0"/>
          </a:p>
        </p:txBody>
      </p:sp>
    </p:spTree>
    <p:extLst>
      <p:ext uri="{BB962C8B-B14F-4D97-AF65-F5344CB8AC3E}">
        <p14:creationId xmlns:p14="http://schemas.microsoft.com/office/powerpoint/2010/main" val="1552799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27538"/>
            <a:ext cx="11031416" cy="6031524"/>
          </a:xfrm>
        </p:spPr>
        <p:txBody>
          <a:bodyPr>
            <a:normAutofit/>
          </a:bodyPr>
          <a:lstStyle/>
          <a:p>
            <a:pPr marL="0" indent="0">
              <a:buNone/>
            </a:pPr>
            <a:r>
              <a:rPr lang="en-US" b="1" dirty="0" smtClean="0"/>
              <a:t>2. The `except` Block:</a:t>
            </a:r>
            <a:endParaRPr lang="en-US" dirty="0" smtClean="0"/>
          </a:p>
          <a:p>
            <a:pPr marL="0" indent="0">
              <a:buNone/>
            </a:pPr>
            <a:r>
              <a:rPr lang="en-US" dirty="0" smtClean="0"/>
              <a:t>The `except` block follows the `try` block and contains code to handle specific exceptions. You can specify the type of exception you want to catch.</a:t>
            </a:r>
          </a:p>
          <a:p>
            <a:pPr marL="0" indent="0">
              <a:buNone/>
            </a:pPr>
            <a:endParaRPr lang="en-US" dirty="0" smtClean="0"/>
          </a:p>
          <a:p>
            <a:pPr marL="0" indent="0">
              <a:buNone/>
            </a:pPr>
            <a:r>
              <a:rPr lang="en-US" dirty="0" smtClean="0"/>
              <a:t>```python</a:t>
            </a:r>
          </a:p>
          <a:p>
            <a:pPr marL="0" indent="0">
              <a:buNone/>
            </a:pPr>
            <a:r>
              <a:rPr lang="en-US" dirty="0" smtClean="0"/>
              <a:t>try:</a:t>
            </a:r>
          </a:p>
          <a:p>
            <a:pPr marL="0" indent="0">
              <a:buNone/>
            </a:pPr>
            <a:r>
              <a:rPr lang="en-US" dirty="0" smtClean="0"/>
              <a:t>    result = 10 / 0</a:t>
            </a:r>
          </a:p>
          <a:p>
            <a:pPr marL="0" indent="0">
              <a:buNone/>
            </a:pPr>
            <a:r>
              <a:rPr lang="en-US" dirty="0" smtClean="0"/>
              <a:t>except </a:t>
            </a:r>
            <a:r>
              <a:rPr lang="en-US" dirty="0" err="1" smtClean="0"/>
              <a:t>ZeroDivisionError</a:t>
            </a:r>
            <a:r>
              <a:rPr lang="en-US" dirty="0" smtClean="0"/>
              <a:t>:</a:t>
            </a:r>
          </a:p>
          <a:p>
            <a:pPr marL="0" indent="0">
              <a:buNone/>
            </a:pPr>
            <a:r>
              <a:rPr lang="en-US" dirty="0" smtClean="0"/>
              <a:t>    print("Division by zero is not allowed")</a:t>
            </a:r>
          </a:p>
          <a:p>
            <a:pPr marL="0" indent="0">
              <a:buNone/>
            </a:pPr>
            <a:r>
              <a:rPr lang="en-US" dirty="0" smtClean="0"/>
              <a:t>except:</a:t>
            </a:r>
          </a:p>
          <a:p>
            <a:pPr marL="0" indent="0">
              <a:buNone/>
            </a:pPr>
            <a:r>
              <a:rPr lang="en-US" dirty="0" smtClean="0"/>
              <a:t>    print("An exception occurred")</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3381161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277" y="1380392"/>
            <a:ext cx="11031415" cy="5798894"/>
          </a:xfrm>
        </p:spPr>
        <p:txBody>
          <a:bodyPr>
            <a:normAutofit/>
          </a:bodyPr>
          <a:lstStyle/>
          <a:p>
            <a:pPr marL="0" indent="0">
              <a:buNone/>
            </a:pPr>
            <a:r>
              <a:rPr lang="en-US" b="1" dirty="0" smtClean="0"/>
              <a:t>3. Handling Multiple Exceptions:</a:t>
            </a:r>
            <a:endParaRPr lang="en-US" dirty="0" smtClean="0"/>
          </a:p>
          <a:p>
            <a:pPr marL="0" indent="0">
              <a:buNone/>
            </a:pPr>
            <a:r>
              <a:rPr lang="en-US" dirty="0" smtClean="0"/>
              <a:t>You can handle multiple exceptions by having multiple `except` blocks or using a tuple of exception types.</a:t>
            </a:r>
          </a:p>
          <a:p>
            <a:pPr marL="0" indent="0">
              <a:buNone/>
            </a:pPr>
            <a:endParaRPr lang="en-US" dirty="0" smtClean="0"/>
          </a:p>
          <a:p>
            <a:pPr marL="0" indent="0">
              <a:buNone/>
            </a:pPr>
            <a:r>
              <a:rPr lang="en-US" dirty="0" smtClean="0"/>
              <a:t>```python</a:t>
            </a:r>
          </a:p>
          <a:p>
            <a:pPr marL="0" indent="0">
              <a:buNone/>
            </a:pPr>
            <a:r>
              <a:rPr lang="en-US" dirty="0" smtClean="0"/>
              <a:t>try:</a:t>
            </a:r>
          </a:p>
          <a:p>
            <a:pPr marL="0" indent="0">
              <a:buNone/>
            </a:pPr>
            <a:r>
              <a:rPr lang="en-US" dirty="0" smtClean="0"/>
              <a:t>    value = </a:t>
            </a:r>
            <a:r>
              <a:rPr lang="en-US" dirty="0" err="1" smtClean="0"/>
              <a:t>int</a:t>
            </a:r>
            <a:r>
              <a:rPr lang="en-US" dirty="0" smtClean="0"/>
              <a:t>("</a:t>
            </a:r>
            <a:r>
              <a:rPr lang="en-US" dirty="0" err="1" smtClean="0"/>
              <a:t>abc</a:t>
            </a:r>
            <a:r>
              <a:rPr lang="en-US" dirty="0" smtClean="0"/>
              <a:t>")</a:t>
            </a:r>
          </a:p>
          <a:p>
            <a:pPr marL="0" indent="0">
              <a:buNone/>
            </a:pPr>
            <a:r>
              <a:rPr lang="en-US" dirty="0" smtClean="0"/>
              <a:t>except (</a:t>
            </a:r>
            <a:r>
              <a:rPr lang="en-US" dirty="0" err="1" smtClean="0"/>
              <a:t>ValueError</a:t>
            </a:r>
            <a:r>
              <a:rPr lang="en-US" dirty="0" smtClean="0"/>
              <a:t>, </a:t>
            </a:r>
            <a:r>
              <a:rPr lang="en-US" dirty="0" err="1" smtClean="0"/>
              <a:t>TypeError</a:t>
            </a:r>
            <a:r>
              <a:rPr lang="en-US" dirty="0" smtClean="0"/>
              <a:t>):</a:t>
            </a:r>
          </a:p>
          <a:p>
            <a:pPr marL="0" indent="0">
              <a:buNone/>
            </a:pPr>
            <a:r>
              <a:rPr lang="en-US" dirty="0" smtClean="0"/>
              <a:t>    print("An error occurred")</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9963621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406" y="1380392"/>
            <a:ext cx="10785231" cy="5904401"/>
          </a:xfrm>
        </p:spPr>
        <p:txBody>
          <a:bodyPr>
            <a:normAutofit/>
          </a:bodyPr>
          <a:lstStyle/>
          <a:p>
            <a:pPr marL="0" indent="0">
              <a:buNone/>
            </a:pPr>
            <a:r>
              <a:rPr lang="en-US" b="1" dirty="0" smtClean="0"/>
              <a:t>4. The `else` Block (optional):</a:t>
            </a:r>
            <a:endParaRPr lang="en-US" dirty="0" smtClean="0"/>
          </a:p>
          <a:p>
            <a:pPr marL="0" indent="0">
              <a:buNone/>
            </a:pPr>
            <a:r>
              <a:rPr lang="en-US" dirty="0" smtClean="0"/>
              <a:t>The `else` block is executed if no exceptions occur within the `try` block.</a:t>
            </a:r>
          </a:p>
          <a:p>
            <a:pPr marL="0" indent="0">
              <a:buNone/>
            </a:pPr>
            <a:endParaRPr lang="en-US" dirty="0" smtClean="0"/>
          </a:p>
          <a:p>
            <a:pPr marL="0" indent="0">
              <a:buNone/>
            </a:pPr>
            <a:r>
              <a:rPr lang="en-US" dirty="0" smtClean="0"/>
              <a:t>```python</a:t>
            </a:r>
          </a:p>
          <a:p>
            <a:pPr marL="0" indent="0">
              <a:buNone/>
            </a:pPr>
            <a:r>
              <a:rPr lang="en-US" dirty="0" smtClean="0"/>
              <a:t>try:</a:t>
            </a:r>
          </a:p>
          <a:p>
            <a:pPr marL="0" indent="0">
              <a:buNone/>
            </a:pPr>
            <a:r>
              <a:rPr lang="en-US" dirty="0" smtClean="0"/>
              <a:t>    result = 10 / 2</a:t>
            </a:r>
          </a:p>
          <a:p>
            <a:pPr marL="0" indent="0">
              <a:buNone/>
            </a:pPr>
            <a:r>
              <a:rPr lang="en-US" dirty="0" smtClean="0"/>
              <a:t>except </a:t>
            </a:r>
            <a:r>
              <a:rPr lang="en-US" dirty="0" err="1" smtClean="0"/>
              <a:t>ZeroDivisionError</a:t>
            </a:r>
            <a:r>
              <a:rPr lang="en-US" dirty="0" smtClean="0"/>
              <a:t>:</a:t>
            </a:r>
          </a:p>
          <a:p>
            <a:pPr marL="0" indent="0">
              <a:buNone/>
            </a:pPr>
            <a:r>
              <a:rPr lang="en-US" dirty="0" smtClean="0"/>
              <a:t>    print("Division by zero is not allowed")</a:t>
            </a:r>
          </a:p>
          <a:p>
            <a:pPr marL="0" indent="0">
              <a:buNone/>
            </a:pPr>
            <a:r>
              <a:rPr lang="en-US" dirty="0" smtClean="0"/>
              <a:t>else:</a:t>
            </a:r>
          </a:p>
          <a:p>
            <a:pPr marL="0" indent="0">
              <a:buNone/>
            </a:pPr>
            <a:r>
              <a:rPr lang="en-US" dirty="0" smtClean="0"/>
              <a:t>    print("No exceptions occurred. Result is:", result)</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12948976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237" y="1354015"/>
            <a:ext cx="11198469" cy="5869232"/>
          </a:xfrm>
        </p:spPr>
        <p:txBody>
          <a:bodyPr>
            <a:normAutofit fontScale="92500" lnSpcReduction="20000"/>
          </a:bodyPr>
          <a:lstStyle/>
          <a:p>
            <a:pPr marL="0" indent="0">
              <a:buNone/>
            </a:pPr>
            <a:r>
              <a:rPr lang="en-US" b="1" dirty="0" smtClean="0"/>
              <a:t>5. The `finally` Block (optional):</a:t>
            </a:r>
          </a:p>
          <a:p>
            <a:pPr marL="0" indent="0">
              <a:buNone/>
            </a:pPr>
            <a:endParaRPr lang="en-US" dirty="0" smtClean="0"/>
          </a:p>
          <a:p>
            <a:pPr marL="0" indent="0">
              <a:buNone/>
            </a:pPr>
            <a:r>
              <a:rPr lang="en-US" dirty="0" smtClean="0"/>
              <a:t>The `finally` block is used to execute code whether an exception occurs or not. This block is often used for cleanup operations.</a:t>
            </a:r>
          </a:p>
          <a:p>
            <a:pPr marL="0" indent="0">
              <a:buNone/>
            </a:pPr>
            <a:endParaRPr lang="en-US" dirty="0" smtClean="0"/>
          </a:p>
          <a:p>
            <a:pPr marL="0" indent="0">
              <a:buNone/>
            </a:pPr>
            <a:r>
              <a:rPr lang="en-US" dirty="0" smtClean="0"/>
              <a:t>```python</a:t>
            </a:r>
          </a:p>
          <a:p>
            <a:pPr marL="0" indent="0">
              <a:buNone/>
            </a:pPr>
            <a:r>
              <a:rPr lang="en-US" dirty="0" smtClean="0"/>
              <a:t>try:</a:t>
            </a:r>
          </a:p>
          <a:p>
            <a:pPr marL="0" indent="0">
              <a:buNone/>
            </a:pPr>
            <a:r>
              <a:rPr lang="en-US" dirty="0" smtClean="0"/>
              <a:t>    result = 10 / 2</a:t>
            </a:r>
          </a:p>
          <a:p>
            <a:pPr marL="0" indent="0">
              <a:buNone/>
            </a:pPr>
            <a:r>
              <a:rPr lang="en-US" dirty="0" smtClean="0"/>
              <a:t>except </a:t>
            </a:r>
            <a:r>
              <a:rPr lang="en-US" dirty="0" err="1" smtClean="0"/>
              <a:t>ZeroDivisionError</a:t>
            </a:r>
            <a:r>
              <a:rPr lang="en-US" dirty="0" smtClean="0"/>
              <a:t>:</a:t>
            </a:r>
          </a:p>
          <a:p>
            <a:pPr marL="0" indent="0">
              <a:buNone/>
            </a:pPr>
            <a:r>
              <a:rPr lang="en-US" dirty="0" smtClean="0"/>
              <a:t>    print("Division by zero is not allowed")</a:t>
            </a:r>
          </a:p>
          <a:p>
            <a:pPr marL="0" indent="0">
              <a:buNone/>
            </a:pPr>
            <a:r>
              <a:rPr lang="en-US" dirty="0" smtClean="0"/>
              <a:t>else:</a:t>
            </a:r>
          </a:p>
          <a:p>
            <a:pPr marL="0" indent="0">
              <a:buNone/>
            </a:pPr>
            <a:r>
              <a:rPr lang="en-US" dirty="0" smtClean="0"/>
              <a:t>    print("No exceptions occurred. Result is:", result)</a:t>
            </a:r>
          </a:p>
          <a:p>
            <a:pPr marL="0" indent="0">
              <a:buNone/>
            </a:pPr>
            <a:r>
              <a:rPr lang="en-US" dirty="0" smtClean="0"/>
              <a:t>finally:</a:t>
            </a:r>
          </a:p>
          <a:p>
            <a:pPr marL="0" indent="0">
              <a:buNone/>
            </a:pPr>
            <a:r>
              <a:rPr lang="en-US" dirty="0" smtClean="0"/>
              <a:t>    print("This code always gets executed")</a:t>
            </a:r>
          </a:p>
          <a:p>
            <a:pPr marL="0" indent="0">
              <a:buNone/>
            </a:pPr>
            <a:r>
              <a:rPr lang="en-US" dirty="0" smtClean="0"/>
              <a:t>```</a:t>
            </a:r>
          </a:p>
          <a:p>
            <a:pPr marL="0" indent="0">
              <a:buNone/>
            </a:pPr>
            <a:endParaRPr lang="en-US" dirty="0" smtClean="0"/>
          </a:p>
        </p:txBody>
      </p:sp>
    </p:spTree>
    <p:extLst>
      <p:ext uri="{BB962C8B-B14F-4D97-AF65-F5344CB8AC3E}">
        <p14:creationId xmlns:p14="http://schemas.microsoft.com/office/powerpoint/2010/main" val="16545490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19808"/>
            <a:ext cx="11198469" cy="6453554"/>
          </a:xfrm>
        </p:spPr>
        <p:txBody>
          <a:bodyPr>
            <a:normAutofit fontScale="92500" lnSpcReduction="10000"/>
          </a:bodyPr>
          <a:lstStyle/>
          <a:p>
            <a:pPr marL="0" indent="0">
              <a:buNone/>
            </a:pPr>
            <a:r>
              <a:rPr lang="en-US" sz="3600" b="1" dirty="0" smtClean="0"/>
              <a:t>6. Custom Exceptions:</a:t>
            </a:r>
          </a:p>
          <a:p>
            <a:pPr marL="0" indent="0">
              <a:buNone/>
            </a:pPr>
            <a:r>
              <a:rPr lang="en-US" dirty="0" smtClean="0"/>
              <a:t>	You can define custom exceptions by creating a new class that inherits from the `Exception` class. This allows you to handle application-specific exceptions.</a:t>
            </a:r>
          </a:p>
          <a:p>
            <a:pPr marL="0" indent="0">
              <a:buNone/>
            </a:pPr>
            <a:endParaRPr lang="en-US" dirty="0" smtClean="0"/>
          </a:p>
          <a:p>
            <a:pPr marL="0" indent="0">
              <a:buNone/>
            </a:pPr>
            <a:r>
              <a:rPr lang="en-US" dirty="0" smtClean="0"/>
              <a:t>```python</a:t>
            </a:r>
          </a:p>
          <a:p>
            <a:pPr marL="0" indent="0">
              <a:buNone/>
            </a:pPr>
            <a:r>
              <a:rPr lang="en-US" dirty="0" smtClean="0"/>
              <a:t>class </a:t>
            </a:r>
            <a:r>
              <a:rPr lang="en-US" dirty="0" err="1" smtClean="0"/>
              <a:t>CustomError</a:t>
            </a:r>
            <a:r>
              <a:rPr lang="en-US" dirty="0" smtClean="0"/>
              <a:t>(Exception):</a:t>
            </a:r>
          </a:p>
          <a:p>
            <a:pPr marL="0" indent="0">
              <a:buNone/>
            </a:pPr>
            <a:r>
              <a:rPr lang="en-US" dirty="0" smtClean="0"/>
              <a:t>    </a:t>
            </a:r>
            <a:r>
              <a:rPr lang="en-US" dirty="0" err="1" smtClean="0"/>
              <a:t>def</a:t>
            </a:r>
            <a:r>
              <a:rPr lang="en-US" dirty="0" smtClean="0"/>
              <a:t> __</a:t>
            </a:r>
            <a:r>
              <a:rPr lang="en-US" dirty="0" err="1" smtClean="0"/>
              <a:t>init</a:t>
            </a:r>
            <a:r>
              <a:rPr lang="en-US" dirty="0" smtClean="0"/>
              <a:t>__(self, message):</a:t>
            </a:r>
          </a:p>
          <a:p>
            <a:pPr marL="0" indent="0">
              <a:buNone/>
            </a:pPr>
            <a:r>
              <a:rPr lang="en-US" dirty="0" smtClean="0"/>
              <a:t>        </a:t>
            </a:r>
            <a:r>
              <a:rPr lang="en-US" dirty="0" err="1" smtClean="0"/>
              <a:t>self.message</a:t>
            </a:r>
            <a:r>
              <a:rPr lang="en-US" dirty="0" smtClean="0"/>
              <a:t> = message</a:t>
            </a:r>
          </a:p>
          <a:p>
            <a:pPr marL="0" indent="0">
              <a:buNone/>
            </a:pPr>
            <a:endParaRPr lang="en-US" dirty="0" smtClean="0"/>
          </a:p>
          <a:p>
            <a:pPr marL="0" indent="0">
              <a:buNone/>
            </a:pPr>
            <a:r>
              <a:rPr lang="en-US" dirty="0" smtClean="0"/>
              <a:t>try:</a:t>
            </a:r>
          </a:p>
          <a:p>
            <a:pPr marL="0" indent="0">
              <a:buNone/>
            </a:pPr>
            <a:r>
              <a:rPr lang="en-US" dirty="0" smtClean="0"/>
              <a:t>    raise </a:t>
            </a:r>
            <a:r>
              <a:rPr lang="en-US" dirty="0" err="1" smtClean="0"/>
              <a:t>CustomError</a:t>
            </a:r>
            <a:r>
              <a:rPr lang="en-US" dirty="0" smtClean="0"/>
              <a:t>("This is a custom exception")</a:t>
            </a:r>
          </a:p>
          <a:p>
            <a:pPr marL="0" indent="0">
              <a:buNone/>
            </a:pPr>
            <a:r>
              <a:rPr lang="en-US" dirty="0" smtClean="0"/>
              <a:t>except </a:t>
            </a:r>
            <a:r>
              <a:rPr lang="en-US" dirty="0" err="1" smtClean="0"/>
              <a:t>CustomError</a:t>
            </a:r>
            <a:r>
              <a:rPr lang="en-US" dirty="0" smtClean="0"/>
              <a:t> as </a:t>
            </a:r>
            <a:r>
              <a:rPr lang="en-US" dirty="0" err="1" smtClean="0"/>
              <a:t>ce</a:t>
            </a:r>
            <a:r>
              <a:rPr lang="en-US" dirty="0" smtClean="0"/>
              <a:t>:</a:t>
            </a:r>
          </a:p>
          <a:p>
            <a:pPr marL="0" indent="0">
              <a:buNone/>
            </a:pPr>
            <a:r>
              <a:rPr lang="en-US" dirty="0" smtClean="0"/>
              <a:t>    print(</a:t>
            </a:r>
            <a:r>
              <a:rPr lang="en-US" dirty="0" err="1" smtClean="0"/>
              <a:t>f"Custom</a:t>
            </a:r>
            <a:r>
              <a:rPr lang="en-US" dirty="0" smtClean="0"/>
              <a:t> exception occurred: {</a:t>
            </a:r>
            <a:r>
              <a:rPr lang="en-US" dirty="0" err="1" smtClean="0"/>
              <a:t>ce.message</a:t>
            </a:r>
            <a:r>
              <a:rPr lang="en-US" dirty="0" smtClean="0"/>
              <a:t>}")</a:t>
            </a:r>
          </a:p>
          <a:p>
            <a:pPr marL="0" indent="0">
              <a:buNone/>
            </a:pPr>
            <a:r>
              <a:rPr lang="en-US" dirty="0" smtClean="0"/>
              <a:t>```</a:t>
            </a:r>
          </a:p>
          <a:p>
            <a:pPr marL="0" indent="0">
              <a:buNone/>
            </a:pPr>
            <a:r>
              <a:rPr lang="en-US" dirty="0" smtClean="0"/>
              <a:t>Properly handling exceptions in your Python code helps make your programs more robust and user-friendly by preventing crashes and providing informative error messages.</a:t>
            </a: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615119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Reading and writing </a:t>
            </a:r>
            <a:r>
              <a:rPr lang="en-GB" dirty="0" smtClean="0"/>
              <a:t>to files in Python: The </a:t>
            </a:r>
            <a:r>
              <a:rPr lang="en-GB" dirty="0"/>
              <a:t>f</a:t>
            </a:r>
            <a:r>
              <a:rPr lang="en-GB" dirty="0" smtClean="0"/>
              <a:t>ile object</a:t>
            </a:r>
            <a:endParaRPr lang="en-GB" dirty="0"/>
          </a:p>
        </p:txBody>
      </p:sp>
      <p:sp>
        <p:nvSpPr>
          <p:cNvPr id="3" name="Content Placeholder 2"/>
          <p:cNvSpPr>
            <a:spLocks noGrp="1"/>
          </p:cNvSpPr>
          <p:nvPr>
            <p:ph idx="1"/>
          </p:nvPr>
        </p:nvSpPr>
        <p:spPr>
          <a:xfrm>
            <a:off x="838199" y="2181576"/>
            <a:ext cx="10515600" cy="4351338"/>
          </a:xfrm>
        </p:spPr>
        <p:txBody>
          <a:bodyPr/>
          <a:lstStyle/>
          <a:p>
            <a:r>
              <a:rPr lang="en-GB" dirty="0" smtClean="0"/>
              <a:t>File handling in Python can easily be done with the built-in object </a:t>
            </a:r>
            <a:r>
              <a:rPr lang="en-GB" dirty="0" smtClean="0">
                <a:solidFill>
                  <a:schemeClr val="accent5">
                    <a:lumMod val="75000"/>
                  </a:schemeClr>
                </a:solidFill>
                <a:latin typeface="Agency FB" panose="020B0503020202020204" pitchFamily="34" charset="0"/>
              </a:rPr>
              <a:t>file</a:t>
            </a:r>
            <a:r>
              <a:rPr lang="en-GB" dirty="0" smtClean="0"/>
              <a:t>.</a:t>
            </a:r>
          </a:p>
          <a:p>
            <a:r>
              <a:rPr lang="en-GB" dirty="0" smtClean="0"/>
              <a:t>The </a:t>
            </a:r>
            <a:r>
              <a:rPr lang="en-GB" dirty="0" smtClean="0">
                <a:solidFill>
                  <a:schemeClr val="accent5">
                    <a:lumMod val="75000"/>
                  </a:schemeClr>
                </a:solidFill>
                <a:latin typeface="Agency FB" panose="020B0503020202020204" pitchFamily="34" charset="0"/>
              </a:rPr>
              <a:t>file</a:t>
            </a:r>
            <a:r>
              <a:rPr lang="en-GB" dirty="0" smtClean="0">
                <a:latin typeface="Agency FB" panose="020B0503020202020204" pitchFamily="34" charset="0"/>
              </a:rPr>
              <a:t> </a:t>
            </a:r>
            <a:r>
              <a:rPr lang="en-GB" dirty="0" smtClean="0"/>
              <a:t>object provides all of the basic functions necessary in order to manipulate files.</a:t>
            </a:r>
          </a:p>
          <a:p>
            <a:pPr marL="0" indent="0">
              <a:buNone/>
            </a:pPr>
            <a:endParaRPr lang="en-GB" dirty="0"/>
          </a:p>
        </p:txBody>
      </p:sp>
      <p:sp>
        <p:nvSpPr>
          <p:cNvPr id="4" name="Rectangle 3"/>
          <p:cNvSpPr/>
          <p:nvPr/>
        </p:nvSpPr>
        <p:spPr>
          <a:xfrm>
            <a:off x="922637" y="3880192"/>
            <a:ext cx="10346725" cy="954107"/>
          </a:xfrm>
          <a:prstGeom prst="rect">
            <a:avLst/>
          </a:prstGeom>
        </p:spPr>
        <p:txBody>
          <a:bodyPr wrap="square">
            <a:spAutoFit/>
          </a:bodyPr>
          <a:lstStyle/>
          <a:p>
            <a:pPr marL="457200" indent="-457200">
              <a:buFont typeface="Arial" panose="020B0604020202020204" pitchFamily="34" charset="0"/>
              <a:buChar char="•"/>
            </a:pPr>
            <a:r>
              <a:rPr lang="en-GB" sz="2800" dirty="0">
                <a:solidFill>
                  <a:schemeClr val="accent2">
                    <a:lumMod val="50000"/>
                  </a:schemeClr>
                </a:solidFill>
              </a:rPr>
              <a:t>Open up notepad or notepad++. Write some text and save the file to a location and with a name you’ll remember.</a:t>
            </a:r>
          </a:p>
        </p:txBody>
      </p:sp>
    </p:spTree>
    <p:extLst>
      <p:ext uri="{BB962C8B-B14F-4D97-AF65-F5344CB8AC3E}">
        <p14:creationId xmlns:p14="http://schemas.microsoft.com/office/powerpoint/2010/main" val="34461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6" y="140678"/>
            <a:ext cx="11520854" cy="6339254"/>
          </a:xfrm>
        </p:spPr>
        <p:txBody>
          <a:bodyPr>
            <a:normAutofit/>
          </a:bodyPr>
          <a:lstStyle/>
          <a:p>
            <a:pPr marL="0" indent="0">
              <a:buNone/>
            </a:pPr>
            <a:r>
              <a:rPr lang="en-US" b="1" dirty="0" smtClean="0"/>
              <a:t>4.</a:t>
            </a:r>
            <a:r>
              <a:rPr lang="en-IN" b="1" dirty="0"/>
              <a:t> Iterating Through a Dictionary</a:t>
            </a:r>
            <a:r>
              <a:rPr lang="en-IN" b="1" dirty="0" smtClean="0"/>
              <a:t>:</a:t>
            </a:r>
          </a:p>
          <a:p>
            <a:pPr marL="0" indent="0">
              <a:buNone/>
            </a:pPr>
            <a:r>
              <a:rPr lang="en-US" dirty="0" smtClean="0"/>
              <a:t>for key, value in </a:t>
            </a:r>
            <a:r>
              <a:rPr lang="en-US" dirty="0" err="1" smtClean="0"/>
              <a:t>student.items</a:t>
            </a:r>
            <a:r>
              <a:rPr lang="en-US" dirty="0" smtClean="0"/>
              <a:t>():</a:t>
            </a:r>
          </a:p>
          <a:p>
            <a:pPr marL="0" indent="0">
              <a:buNone/>
            </a:pPr>
            <a:r>
              <a:rPr lang="en-US" dirty="0" smtClean="0"/>
              <a:t>    print(f"{key}: {value}")</a:t>
            </a:r>
          </a:p>
          <a:p>
            <a:pPr marL="0" indent="0">
              <a:buNone/>
            </a:pPr>
            <a:endParaRPr lang="en-US" dirty="0" smtClean="0"/>
          </a:p>
          <a:p>
            <a:pPr marL="0" indent="0">
              <a:buNone/>
            </a:pPr>
            <a:r>
              <a:rPr lang="en-US" b="1" dirty="0" smtClean="0"/>
              <a:t>5.</a:t>
            </a:r>
            <a:r>
              <a:rPr lang="en-US" b="1" dirty="0"/>
              <a:t> Checking if a Key Exists</a:t>
            </a:r>
            <a:r>
              <a:rPr lang="en-US" b="1" dirty="0" smtClean="0"/>
              <a:t>:</a:t>
            </a:r>
          </a:p>
          <a:p>
            <a:pPr marL="0" indent="0">
              <a:buNone/>
            </a:pPr>
            <a:r>
              <a:rPr lang="en-US" dirty="0" smtClean="0"/>
              <a:t>if "age" in student:</a:t>
            </a:r>
          </a:p>
          <a:p>
            <a:pPr marL="0" indent="0">
              <a:buNone/>
            </a:pPr>
            <a:r>
              <a:rPr lang="en-US" dirty="0" smtClean="0"/>
              <a:t>    print("Age exists in the dictionary")</a:t>
            </a:r>
          </a:p>
          <a:p>
            <a:pPr marL="0" indent="0">
              <a:buNone/>
            </a:pPr>
            <a:endParaRPr lang="en-US" dirty="0" smtClean="0"/>
          </a:p>
          <a:p>
            <a:pPr marL="0" indent="0">
              <a:buNone/>
            </a:pPr>
            <a:r>
              <a:rPr lang="en-US" b="1" dirty="0" smtClean="0"/>
              <a:t>6.</a:t>
            </a:r>
            <a:r>
              <a:rPr lang="en-IN" b="1" dirty="0"/>
              <a:t> Dictionary Methods</a:t>
            </a:r>
            <a:r>
              <a:rPr lang="en-IN" b="1" dirty="0" smtClean="0"/>
              <a:t>:</a:t>
            </a:r>
          </a:p>
          <a:p>
            <a:pPr marL="0" indent="0">
              <a:buNone/>
            </a:pPr>
            <a:r>
              <a:rPr lang="en-US" dirty="0" smtClean="0"/>
              <a:t># Getting all keys</a:t>
            </a:r>
          </a:p>
          <a:p>
            <a:pPr marL="0" indent="0">
              <a:buNone/>
            </a:pPr>
            <a:r>
              <a:rPr lang="en-US" dirty="0" smtClean="0"/>
              <a:t>keys = </a:t>
            </a:r>
            <a:r>
              <a:rPr lang="en-US" dirty="0" err="1" smtClean="0"/>
              <a:t>student.keys</a:t>
            </a:r>
            <a:r>
              <a:rPr lang="en-US" dirty="0" smtClean="0"/>
              <a:t>()</a:t>
            </a:r>
          </a:p>
          <a:p>
            <a:pPr marL="0" indent="0">
              <a:buNone/>
            </a:pPr>
            <a:r>
              <a:rPr lang="en-US" dirty="0" smtClean="0"/>
              <a:t># Getting all values</a:t>
            </a:r>
          </a:p>
          <a:p>
            <a:pPr marL="0" indent="0">
              <a:buNone/>
            </a:pPr>
            <a:r>
              <a:rPr lang="en-US" dirty="0" smtClean="0"/>
              <a:t>values = </a:t>
            </a:r>
            <a:r>
              <a:rPr lang="en-US" dirty="0" err="1" smtClean="0"/>
              <a:t>student.values</a:t>
            </a:r>
            <a:r>
              <a:rPr lang="en-US" dirty="0" smtClean="0"/>
              <a:t>()</a:t>
            </a:r>
          </a:p>
          <a:p>
            <a:pPr marL="0" indent="0">
              <a:buNone/>
            </a:pP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3013843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open() </a:t>
            </a:r>
            <a:r>
              <a:rPr lang="en-GB" dirty="0" smtClean="0"/>
              <a:t>function</a:t>
            </a:r>
            <a:endParaRPr lang="en-GB" dirty="0"/>
          </a:p>
        </p:txBody>
      </p:sp>
      <p:sp>
        <p:nvSpPr>
          <p:cNvPr id="3" name="Content Placeholder 2"/>
          <p:cNvSpPr>
            <a:spLocks noGrp="1"/>
          </p:cNvSpPr>
          <p:nvPr>
            <p:ph idx="1"/>
          </p:nvPr>
        </p:nvSpPr>
        <p:spPr>
          <a:xfrm>
            <a:off x="838200" y="1587757"/>
            <a:ext cx="10515600" cy="1766072"/>
          </a:xfrm>
        </p:spPr>
        <p:txBody>
          <a:bodyPr>
            <a:normAutofit/>
          </a:bodyPr>
          <a:lstStyle/>
          <a:p>
            <a:r>
              <a:rPr lang="en-GB" sz="2400" dirty="0" smtClean="0"/>
              <a:t>Before you can work with a file, you first have to open it using Python’s in-built </a:t>
            </a:r>
            <a:r>
              <a:rPr lang="en-GB" sz="2400" dirty="0" smtClean="0">
                <a:solidFill>
                  <a:schemeClr val="accent5">
                    <a:lumMod val="75000"/>
                  </a:schemeClr>
                </a:solidFill>
                <a:latin typeface="Agency FB" panose="020B0503020202020204" pitchFamily="34" charset="0"/>
              </a:rPr>
              <a:t>open()</a:t>
            </a:r>
            <a:r>
              <a:rPr lang="en-GB" sz="2400" dirty="0" smtClean="0">
                <a:solidFill>
                  <a:schemeClr val="accent5">
                    <a:lumMod val="75000"/>
                  </a:schemeClr>
                </a:solidFill>
              </a:rPr>
              <a:t> </a:t>
            </a:r>
            <a:r>
              <a:rPr lang="en-GB" sz="2400" dirty="0" smtClean="0"/>
              <a:t>function.</a:t>
            </a:r>
          </a:p>
          <a:p>
            <a:r>
              <a:rPr lang="en-GB" sz="2400" dirty="0" smtClean="0"/>
              <a:t>The </a:t>
            </a:r>
            <a:r>
              <a:rPr lang="en-GB" sz="2400" dirty="0" smtClean="0">
                <a:solidFill>
                  <a:schemeClr val="accent5">
                    <a:lumMod val="75000"/>
                  </a:schemeClr>
                </a:solidFill>
                <a:latin typeface="Agency FB" panose="020B0503020202020204" pitchFamily="34" charset="0"/>
              </a:rPr>
              <a:t>open() </a:t>
            </a:r>
            <a:r>
              <a:rPr lang="en-GB" sz="2400" dirty="0" smtClean="0"/>
              <a:t>function takes two arguments; the name of the file that you wish to use and the mode for which we would like to open the file</a:t>
            </a:r>
          </a:p>
        </p:txBody>
      </p:sp>
      <p:pic>
        <p:nvPicPr>
          <p:cNvPr id="4" name="Picture 3"/>
          <p:cNvPicPr>
            <a:picLocks noChangeAspect="1"/>
          </p:cNvPicPr>
          <p:nvPr/>
        </p:nvPicPr>
        <p:blipFill>
          <a:blip r:embed="rId2"/>
          <a:stretch>
            <a:fillRect/>
          </a:stretch>
        </p:blipFill>
        <p:spPr>
          <a:xfrm>
            <a:off x="1700599" y="3190617"/>
            <a:ext cx="8106196" cy="326424"/>
          </a:xfrm>
          <a:prstGeom prst="rect">
            <a:avLst/>
          </a:prstGeom>
        </p:spPr>
      </p:pic>
      <p:sp>
        <p:nvSpPr>
          <p:cNvPr id="6" name="Content Placeholder 2"/>
          <p:cNvSpPr txBox="1">
            <a:spLocks/>
          </p:cNvSpPr>
          <p:nvPr/>
        </p:nvSpPr>
        <p:spPr>
          <a:xfrm>
            <a:off x="838200" y="3617441"/>
            <a:ext cx="10515600"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By default, the </a:t>
            </a:r>
            <a:r>
              <a:rPr lang="en-GB" sz="2400" dirty="0" smtClean="0">
                <a:solidFill>
                  <a:schemeClr val="accent5">
                    <a:lumMod val="75000"/>
                  </a:schemeClr>
                </a:solidFill>
                <a:latin typeface="Agency FB" panose="020B0503020202020204" pitchFamily="34" charset="0"/>
              </a:rPr>
              <a:t>open() </a:t>
            </a:r>
            <a:r>
              <a:rPr lang="en-GB" sz="2400" dirty="0" smtClean="0"/>
              <a:t>function opens a file in ‘read mode’; this is what the </a:t>
            </a:r>
            <a:r>
              <a:rPr lang="en-GB" sz="2400" dirty="0" smtClean="0">
                <a:solidFill>
                  <a:schemeClr val="accent5">
                    <a:lumMod val="75000"/>
                  </a:schemeClr>
                </a:solidFill>
                <a:latin typeface="Agency FB" panose="020B0503020202020204" pitchFamily="34" charset="0"/>
              </a:rPr>
              <a:t>‘r’</a:t>
            </a:r>
            <a:r>
              <a:rPr lang="en-GB" sz="2400" dirty="0" smtClean="0">
                <a:latin typeface="Agency FB" panose="020B0503020202020204" pitchFamily="34" charset="0"/>
              </a:rPr>
              <a:t> </a:t>
            </a:r>
            <a:r>
              <a:rPr lang="en-GB" sz="2400" dirty="0" smtClean="0"/>
              <a:t>above signifies.</a:t>
            </a:r>
          </a:p>
          <a:p>
            <a:r>
              <a:rPr lang="en-GB" sz="2400" dirty="0" smtClean="0"/>
              <a:t>There are a number of different file opening modes. The most common are: </a:t>
            </a:r>
            <a:r>
              <a:rPr lang="en-GB" sz="2400" dirty="0" smtClean="0">
                <a:solidFill>
                  <a:schemeClr val="accent5">
                    <a:lumMod val="75000"/>
                  </a:schemeClr>
                </a:solidFill>
              </a:rPr>
              <a:t>‘r’</a:t>
            </a:r>
            <a:r>
              <a:rPr lang="en-GB" sz="2400" dirty="0" smtClean="0"/>
              <a:t>= read, </a:t>
            </a:r>
            <a:r>
              <a:rPr lang="en-GB" sz="2400" dirty="0" smtClean="0">
                <a:solidFill>
                  <a:schemeClr val="accent5">
                    <a:lumMod val="75000"/>
                  </a:schemeClr>
                </a:solidFill>
              </a:rPr>
              <a:t>‘w’</a:t>
            </a:r>
            <a:r>
              <a:rPr lang="en-GB" sz="2400" dirty="0" smtClean="0"/>
              <a:t>=write, </a:t>
            </a:r>
            <a:r>
              <a:rPr lang="en-GB" sz="2400" dirty="0" smtClean="0">
                <a:solidFill>
                  <a:schemeClr val="accent5">
                    <a:lumMod val="75000"/>
                  </a:schemeClr>
                </a:solidFill>
              </a:rPr>
              <a:t>‘r+’</a:t>
            </a:r>
            <a:r>
              <a:rPr lang="en-GB" sz="2400" dirty="0" smtClean="0"/>
              <a:t>=both reading and writing, </a:t>
            </a:r>
            <a:r>
              <a:rPr lang="en-GB" sz="2400" dirty="0" smtClean="0">
                <a:solidFill>
                  <a:schemeClr val="accent5">
                    <a:lumMod val="75000"/>
                  </a:schemeClr>
                </a:solidFill>
              </a:rPr>
              <a:t>‘a’</a:t>
            </a:r>
            <a:r>
              <a:rPr lang="en-GB" sz="2400" dirty="0" smtClean="0"/>
              <a:t>=appending.</a:t>
            </a:r>
          </a:p>
          <a:p>
            <a:pPr marL="0" indent="0">
              <a:buNone/>
            </a:pPr>
            <a:endParaRPr lang="en-GB" sz="2400" dirty="0"/>
          </a:p>
        </p:txBody>
      </p:sp>
      <p:sp>
        <p:nvSpPr>
          <p:cNvPr id="5" name="Rectangle 4"/>
          <p:cNvSpPr/>
          <p:nvPr/>
        </p:nvSpPr>
        <p:spPr>
          <a:xfrm>
            <a:off x="838200" y="5440832"/>
            <a:ext cx="7963298" cy="461665"/>
          </a:xfrm>
          <a:prstGeom prst="rect">
            <a:avLst/>
          </a:prstGeom>
        </p:spPr>
        <p:txBody>
          <a:bodyPr wrap="square">
            <a:spAutoFit/>
          </a:bodyPr>
          <a:lstStyle/>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read the file in.</a:t>
            </a:r>
          </a:p>
        </p:txBody>
      </p:sp>
    </p:spTree>
    <p:extLst>
      <p:ext uri="{BB962C8B-B14F-4D97-AF65-F5344CB8AC3E}">
        <p14:creationId xmlns:p14="http://schemas.microsoft.com/office/powerpoint/2010/main" val="230148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GB" dirty="0" smtClean="0"/>
              <a:t>The </a:t>
            </a:r>
            <a:r>
              <a:rPr lang="en-GB" dirty="0" smtClean="0">
                <a:latin typeface="Agency FB" panose="020B0503020202020204" pitchFamily="34" charset="0"/>
              </a:rPr>
              <a:t>close() </a:t>
            </a:r>
            <a:r>
              <a:rPr lang="en-GB" dirty="0" smtClean="0"/>
              <a:t>function</a:t>
            </a:r>
            <a:endParaRPr lang="en-GB" dirty="0"/>
          </a:p>
        </p:txBody>
      </p:sp>
      <p:sp>
        <p:nvSpPr>
          <p:cNvPr id="8" name="Content Placeholder 2"/>
          <p:cNvSpPr>
            <a:spLocks noGrp="1"/>
          </p:cNvSpPr>
          <p:nvPr>
            <p:ph idx="1"/>
          </p:nvPr>
        </p:nvSpPr>
        <p:spPr>
          <a:xfrm>
            <a:off x="838200" y="1825625"/>
            <a:ext cx="10515600" cy="1329467"/>
          </a:xfrm>
        </p:spPr>
        <p:txBody>
          <a:bodyPr>
            <a:normAutofit/>
          </a:bodyPr>
          <a:lstStyle/>
          <a:p>
            <a:r>
              <a:rPr lang="en-GB" dirty="0" smtClean="0"/>
              <a:t>Likewise, once you’re done working with a file, you can close it with the </a:t>
            </a:r>
            <a:r>
              <a:rPr lang="en-GB" dirty="0" smtClean="0">
                <a:solidFill>
                  <a:schemeClr val="accent5">
                    <a:lumMod val="75000"/>
                  </a:schemeClr>
                </a:solidFill>
                <a:latin typeface="Agency FB" panose="020B0503020202020204" pitchFamily="34" charset="0"/>
              </a:rPr>
              <a:t>close() </a:t>
            </a:r>
            <a:r>
              <a:rPr lang="en-GB" dirty="0" smtClean="0"/>
              <a:t>function.</a:t>
            </a:r>
          </a:p>
          <a:p>
            <a:r>
              <a:rPr lang="en-GB" dirty="0" smtClean="0"/>
              <a:t>Using this function will free up any system resources that are being used up by having the file open.</a:t>
            </a:r>
            <a:endParaRPr lang="en-GB" dirty="0"/>
          </a:p>
        </p:txBody>
      </p:sp>
      <p:pic>
        <p:nvPicPr>
          <p:cNvPr id="9" name="Picture 8"/>
          <p:cNvPicPr>
            <a:picLocks noChangeAspect="1"/>
          </p:cNvPicPr>
          <p:nvPr/>
        </p:nvPicPr>
        <p:blipFill>
          <a:blip r:embed="rId2"/>
          <a:stretch>
            <a:fillRect/>
          </a:stretch>
        </p:blipFill>
        <p:spPr>
          <a:xfrm>
            <a:off x="1208902" y="3605211"/>
            <a:ext cx="2266950" cy="257175"/>
          </a:xfrm>
          <a:prstGeom prst="rect">
            <a:avLst/>
          </a:prstGeom>
        </p:spPr>
      </p:pic>
    </p:spTree>
    <p:extLst>
      <p:ext uri="{BB962C8B-B14F-4D97-AF65-F5344CB8AC3E}">
        <p14:creationId xmlns:p14="http://schemas.microsoft.com/office/powerpoint/2010/main" val="7058962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in a file and printing to screen example</a:t>
            </a:r>
            <a:endParaRPr lang="en-GB" dirty="0"/>
          </a:p>
        </p:txBody>
      </p:sp>
      <p:sp>
        <p:nvSpPr>
          <p:cNvPr id="3" name="Content Placeholder 2"/>
          <p:cNvSpPr>
            <a:spLocks noGrp="1"/>
          </p:cNvSpPr>
          <p:nvPr>
            <p:ph idx="1"/>
          </p:nvPr>
        </p:nvSpPr>
        <p:spPr>
          <a:xfrm>
            <a:off x="838200" y="1825625"/>
            <a:ext cx="10515600" cy="1280040"/>
          </a:xfrm>
        </p:spPr>
        <p:txBody>
          <a:bodyPr/>
          <a:lstStyle/>
          <a:p>
            <a:pPr marL="0" indent="0">
              <a:buNone/>
            </a:pPr>
            <a:r>
              <a:rPr lang="en-GB" dirty="0" smtClean="0"/>
              <a:t>Using what you have now learned about for loops, it is possible to open a file for reading and then print each line in the file to the screen using a for loop.</a:t>
            </a:r>
            <a:endParaRPr lang="en-GB" dirty="0"/>
          </a:p>
        </p:txBody>
      </p:sp>
      <p:pic>
        <p:nvPicPr>
          <p:cNvPr id="5" name="Picture 4"/>
          <p:cNvPicPr>
            <a:picLocks noChangeAspect="1"/>
          </p:cNvPicPr>
          <p:nvPr/>
        </p:nvPicPr>
        <p:blipFill>
          <a:blip r:embed="rId2"/>
          <a:stretch>
            <a:fillRect/>
          </a:stretch>
        </p:blipFill>
        <p:spPr>
          <a:xfrm>
            <a:off x="7454727" y="4196191"/>
            <a:ext cx="3600451" cy="2552779"/>
          </a:xfrm>
          <a:prstGeom prst="rect">
            <a:avLst/>
          </a:prstGeom>
        </p:spPr>
      </p:pic>
      <p:sp>
        <p:nvSpPr>
          <p:cNvPr id="6" name="Rectangle 5"/>
          <p:cNvSpPr/>
          <p:nvPr/>
        </p:nvSpPr>
        <p:spPr>
          <a:xfrm>
            <a:off x="662839" y="3155857"/>
            <a:ext cx="9865346" cy="830997"/>
          </a:xfrm>
          <a:prstGeom prst="rect">
            <a:avLst/>
          </a:prstGeom>
        </p:spPr>
        <p:txBody>
          <a:bodyPr wrap="square">
            <a:spAutoFit/>
          </a:bodyPr>
          <a:lstStyle/>
          <a:p>
            <a:pPr marL="285750" indent="-285750">
              <a:buFont typeface="Arial" panose="020B0604020202020204" pitchFamily="34" charset="0"/>
              <a:buChar char="•"/>
            </a:pPr>
            <a:r>
              <a:rPr lang="en-GB" sz="2400" dirty="0" smtClean="0">
                <a:solidFill>
                  <a:schemeClr val="accent2">
                    <a:lumMod val="50000"/>
                  </a:schemeClr>
                </a:solidFill>
              </a:rPr>
              <a:t>Use a for loop and the variable name that you assigned the open file to in order to print each of the lines in your file to the screen.</a:t>
            </a:r>
            <a:endParaRPr lang="en-GB" sz="2400" dirty="0">
              <a:solidFill>
                <a:schemeClr val="accent2">
                  <a:lumMod val="50000"/>
                </a:schemeClr>
              </a:solidFill>
            </a:endParaRPr>
          </a:p>
        </p:txBody>
      </p:sp>
      <p:sp>
        <p:nvSpPr>
          <p:cNvPr id="8" name="TextBox 7"/>
          <p:cNvSpPr txBox="1"/>
          <p:nvPr/>
        </p:nvSpPr>
        <p:spPr>
          <a:xfrm>
            <a:off x="376623" y="4195931"/>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9" name="TextBox 8"/>
          <p:cNvSpPr txBox="1"/>
          <p:nvPr/>
        </p:nvSpPr>
        <p:spPr>
          <a:xfrm>
            <a:off x="6887990" y="4128498"/>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Out:</a:t>
            </a:r>
            <a:endParaRPr lang="en-GB" sz="3200" dirty="0">
              <a:solidFill>
                <a:srgbClr val="0070C0"/>
              </a:solidFill>
              <a:latin typeface="Agency FB" panose="020B0503020202020204" pitchFamily="34" charset="0"/>
            </a:endParaRPr>
          </a:p>
        </p:txBody>
      </p:sp>
      <p:pic>
        <p:nvPicPr>
          <p:cNvPr id="7" name="Picture 6"/>
          <p:cNvPicPr>
            <a:picLocks noChangeAspect="1"/>
          </p:cNvPicPr>
          <p:nvPr/>
        </p:nvPicPr>
        <p:blipFill>
          <a:blip r:embed="rId3"/>
          <a:stretch>
            <a:fillRect/>
          </a:stretch>
        </p:blipFill>
        <p:spPr>
          <a:xfrm>
            <a:off x="943360" y="4351608"/>
            <a:ext cx="4781550" cy="638175"/>
          </a:xfrm>
          <a:prstGeom prst="rect">
            <a:avLst/>
          </a:prstGeom>
        </p:spPr>
      </p:pic>
    </p:spTree>
    <p:extLst>
      <p:ext uri="{BB962C8B-B14F-4D97-AF65-F5344CB8AC3E}">
        <p14:creationId xmlns:p14="http://schemas.microsoft.com/office/powerpoint/2010/main" val="33647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read() </a:t>
            </a:r>
            <a:r>
              <a:rPr lang="en-GB" dirty="0" smtClean="0"/>
              <a:t>function</a:t>
            </a:r>
            <a:endParaRPr lang="en-GB" dirty="0"/>
          </a:p>
        </p:txBody>
      </p:sp>
      <p:sp>
        <p:nvSpPr>
          <p:cNvPr id="3" name="Content Placeholder 2"/>
          <p:cNvSpPr>
            <a:spLocks noGrp="1"/>
          </p:cNvSpPr>
          <p:nvPr>
            <p:ph idx="1"/>
          </p:nvPr>
        </p:nvSpPr>
        <p:spPr>
          <a:xfrm>
            <a:off x="838200" y="1690688"/>
            <a:ext cx="10515600" cy="835197"/>
          </a:xfrm>
        </p:spPr>
        <p:txBody>
          <a:bodyPr>
            <a:normAutofit/>
          </a:bodyPr>
          <a:lstStyle/>
          <a:p>
            <a:r>
              <a:rPr lang="en-GB" dirty="0" smtClean="0"/>
              <a:t>However, you don’t need to use any loops to access file contents. Python has three in-built file reading commands:</a:t>
            </a:r>
            <a:endParaRPr lang="en-GB" dirty="0"/>
          </a:p>
        </p:txBody>
      </p:sp>
      <p:sp>
        <p:nvSpPr>
          <p:cNvPr id="4" name="TextBox 3"/>
          <p:cNvSpPr txBox="1"/>
          <p:nvPr/>
        </p:nvSpPr>
        <p:spPr>
          <a:xfrm>
            <a:off x="838200" y="2525885"/>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&lt;file&gt;.read()</a:t>
            </a:r>
            <a:r>
              <a:rPr lang="en-GB" dirty="0" smtClean="0">
                <a:solidFill>
                  <a:schemeClr val="accent5">
                    <a:lumMod val="75000"/>
                  </a:schemeClr>
                </a:solidFill>
              </a:rPr>
              <a:t> </a:t>
            </a:r>
            <a:r>
              <a:rPr lang="en-GB" dirty="0" smtClean="0"/>
              <a:t>= Returns the entire contents of the file as a single string:</a:t>
            </a:r>
            <a:endParaRPr lang="en-GB" dirty="0">
              <a:latin typeface="Agency FB" panose="020B0503020202020204" pitchFamily="34" charset="0"/>
            </a:endParaRPr>
          </a:p>
        </p:txBody>
      </p:sp>
      <p:pic>
        <p:nvPicPr>
          <p:cNvPr id="6" name="Picture 5"/>
          <p:cNvPicPr>
            <a:picLocks noChangeAspect="1"/>
          </p:cNvPicPr>
          <p:nvPr/>
        </p:nvPicPr>
        <p:blipFill>
          <a:blip r:embed="rId2"/>
          <a:stretch>
            <a:fillRect/>
          </a:stretch>
        </p:blipFill>
        <p:spPr>
          <a:xfrm>
            <a:off x="6991350" y="3004069"/>
            <a:ext cx="2677812" cy="1253216"/>
          </a:xfrm>
          <a:prstGeom prst="rect">
            <a:avLst/>
          </a:prstGeom>
        </p:spPr>
      </p:pic>
      <p:sp>
        <p:nvSpPr>
          <p:cNvPr id="7" name="TextBox 6"/>
          <p:cNvSpPr txBox="1"/>
          <p:nvPr/>
        </p:nvSpPr>
        <p:spPr>
          <a:xfrm>
            <a:off x="838200" y="4209595"/>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a:t>
            </a:r>
            <a:r>
              <a:rPr lang="en-GB" dirty="0" smtClean="0">
                <a:solidFill>
                  <a:schemeClr val="accent5">
                    <a:lumMod val="75000"/>
                  </a:schemeClr>
                </a:solidFill>
                <a:latin typeface="Agency FB" panose="020B0503020202020204" pitchFamily="34" charset="0"/>
              </a:rPr>
              <a:t>()</a:t>
            </a:r>
            <a:r>
              <a:rPr lang="en-GB" dirty="0" smtClean="0"/>
              <a:t> = Returns one line at a time:</a:t>
            </a:r>
            <a:endParaRPr lang="en-GB" dirty="0">
              <a:latin typeface="Agency FB" panose="020B0503020202020204" pitchFamily="34" charset="0"/>
            </a:endParaRPr>
          </a:p>
        </p:txBody>
      </p:sp>
      <p:pic>
        <p:nvPicPr>
          <p:cNvPr id="9" name="Picture 8"/>
          <p:cNvPicPr>
            <a:picLocks noChangeAspect="1"/>
          </p:cNvPicPr>
          <p:nvPr/>
        </p:nvPicPr>
        <p:blipFill>
          <a:blip r:embed="rId3"/>
          <a:stretch>
            <a:fillRect/>
          </a:stretch>
        </p:blipFill>
        <p:spPr>
          <a:xfrm>
            <a:off x="6885031" y="4617529"/>
            <a:ext cx="2191780" cy="726623"/>
          </a:xfrm>
          <a:prstGeom prst="rect">
            <a:avLst/>
          </a:prstGeom>
        </p:spPr>
      </p:pic>
      <p:sp>
        <p:nvSpPr>
          <p:cNvPr id="10" name="TextBox 9"/>
          <p:cNvSpPr txBox="1"/>
          <p:nvPr/>
        </p:nvSpPr>
        <p:spPr>
          <a:xfrm>
            <a:off x="751702" y="5462811"/>
            <a:ext cx="9654746" cy="369332"/>
          </a:xfrm>
          <a:prstGeom prst="rect">
            <a:avLst/>
          </a:prstGeom>
          <a:noFill/>
        </p:spPr>
        <p:txBody>
          <a:bodyPr wrap="square" rtlCol="0">
            <a:spAutoFit/>
          </a:bodyPr>
          <a:lstStyle/>
          <a:p>
            <a:r>
              <a:rPr lang="en-GB" dirty="0" smtClean="0"/>
              <a:t>3.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readlines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Returns a list of lines:</a:t>
            </a:r>
            <a:endParaRPr lang="en-GB" dirty="0">
              <a:latin typeface="Agency FB" panose="020B0503020202020204" pitchFamily="34" charset="0"/>
            </a:endParaRPr>
          </a:p>
        </p:txBody>
      </p:sp>
      <p:pic>
        <p:nvPicPr>
          <p:cNvPr id="13" name="Picture 12"/>
          <p:cNvPicPr>
            <a:picLocks noChangeAspect="1"/>
          </p:cNvPicPr>
          <p:nvPr/>
        </p:nvPicPr>
        <p:blipFill>
          <a:blip r:embed="rId4"/>
          <a:stretch>
            <a:fillRect/>
          </a:stretch>
        </p:blipFill>
        <p:spPr>
          <a:xfrm>
            <a:off x="6885031" y="5793176"/>
            <a:ext cx="5181600" cy="723900"/>
          </a:xfrm>
          <a:prstGeom prst="rect">
            <a:avLst/>
          </a:prstGeom>
        </p:spPr>
      </p:pic>
      <p:pic>
        <p:nvPicPr>
          <p:cNvPr id="12" name="Picture 11"/>
          <p:cNvPicPr>
            <a:picLocks noChangeAspect="1"/>
          </p:cNvPicPr>
          <p:nvPr/>
        </p:nvPicPr>
        <p:blipFill>
          <a:blip r:embed="rId5"/>
          <a:stretch>
            <a:fillRect/>
          </a:stretch>
        </p:blipFill>
        <p:spPr>
          <a:xfrm>
            <a:off x="896870" y="2995346"/>
            <a:ext cx="5623983" cy="529316"/>
          </a:xfrm>
          <a:prstGeom prst="rect">
            <a:avLst/>
          </a:prstGeom>
        </p:spPr>
      </p:pic>
      <p:pic>
        <p:nvPicPr>
          <p:cNvPr id="14" name="Picture 13"/>
          <p:cNvPicPr>
            <a:picLocks noChangeAspect="1"/>
          </p:cNvPicPr>
          <p:nvPr/>
        </p:nvPicPr>
        <p:blipFill>
          <a:blip r:embed="rId6"/>
          <a:stretch>
            <a:fillRect/>
          </a:stretch>
        </p:blipFill>
        <p:spPr>
          <a:xfrm>
            <a:off x="896870" y="4637351"/>
            <a:ext cx="5848300" cy="524409"/>
          </a:xfrm>
          <a:prstGeom prst="rect">
            <a:avLst/>
          </a:prstGeom>
        </p:spPr>
      </p:pic>
      <p:pic>
        <p:nvPicPr>
          <p:cNvPr id="15" name="Picture 14"/>
          <p:cNvPicPr>
            <a:picLocks noChangeAspect="1"/>
          </p:cNvPicPr>
          <p:nvPr/>
        </p:nvPicPr>
        <p:blipFill>
          <a:blip r:embed="rId7"/>
          <a:stretch>
            <a:fillRect/>
          </a:stretch>
        </p:blipFill>
        <p:spPr>
          <a:xfrm>
            <a:off x="912598" y="5914119"/>
            <a:ext cx="5514210" cy="508324"/>
          </a:xfrm>
          <a:prstGeom prst="rect">
            <a:avLst/>
          </a:prstGeom>
        </p:spPr>
      </p:pic>
    </p:spTree>
    <p:extLst>
      <p:ext uri="{BB962C8B-B14F-4D97-AF65-F5344CB8AC3E}">
        <p14:creationId xmlns:p14="http://schemas.microsoft.com/office/powerpoint/2010/main" val="14604832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write() </a:t>
            </a:r>
            <a:r>
              <a:rPr lang="en-GB" dirty="0" smtClean="0"/>
              <a:t>function</a:t>
            </a:r>
            <a:endParaRPr lang="en-GB" dirty="0"/>
          </a:p>
        </p:txBody>
      </p:sp>
      <p:sp>
        <p:nvSpPr>
          <p:cNvPr id="3" name="Content Placeholder 2"/>
          <p:cNvSpPr>
            <a:spLocks noGrp="1"/>
          </p:cNvSpPr>
          <p:nvPr>
            <p:ph idx="1"/>
          </p:nvPr>
        </p:nvSpPr>
        <p:spPr>
          <a:xfrm>
            <a:off x="838200" y="1417198"/>
            <a:ext cx="10515600" cy="917575"/>
          </a:xfrm>
        </p:spPr>
        <p:txBody>
          <a:bodyPr/>
          <a:lstStyle/>
          <a:p>
            <a:r>
              <a:rPr lang="en-GB" dirty="0" smtClean="0"/>
              <a:t>Likewise, there are two similar in-built functions for getting Python to write to a file:</a:t>
            </a:r>
            <a:endParaRPr lang="en-GB" dirty="0"/>
          </a:p>
        </p:txBody>
      </p:sp>
      <p:sp>
        <p:nvSpPr>
          <p:cNvPr id="4" name="TextBox 3"/>
          <p:cNvSpPr txBox="1"/>
          <p:nvPr/>
        </p:nvSpPr>
        <p:spPr>
          <a:xfrm>
            <a:off x="838200" y="2334773"/>
            <a:ext cx="9654746" cy="369332"/>
          </a:xfrm>
          <a:prstGeom prst="rect">
            <a:avLst/>
          </a:prstGeom>
          <a:noFill/>
        </p:spPr>
        <p:txBody>
          <a:bodyPr wrap="square" rtlCol="0">
            <a:spAutoFit/>
          </a:bodyPr>
          <a:lstStyle/>
          <a:p>
            <a:r>
              <a:rPr lang="en-GB" dirty="0" smtClean="0"/>
              <a:t>1. </a:t>
            </a:r>
            <a:r>
              <a:rPr lang="en-GB" dirty="0" smtClean="0">
                <a:solidFill>
                  <a:schemeClr val="accent5">
                    <a:lumMod val="75000"/>
                  </a:schemeClr>
                </a:solidFill>
                <a:latin typeface="Agency FB" panose="020B0503020202020204" pitchFamily="34" charset="0"/>
              </a:rPr>
              <a:t>&lt;file&gt;.write()</a:t>
            </a:r>
            <a:r>
              <a:rPr lang="en-GB" dirty="0" smtClean="0">
                <a:solidFill>
                  <a:schemeClr val="accent5">
                    <a:lumMod val="75000"/>
                  </a:schemeClr>
                </a:solidFill>
              </a:rPr>
              <a:t> </a:t>
            </a:r>
            <a:r>
              <a:rPr lang="en-GB" dirty="0" smtClean="0"/>
              <a:t>= Writes a specified sequence of characters to a file:</a:t>
            </a:r>
            <a:endParaRPr lang="en-GB" dirty="0">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838200" y="2839042"/>
            <a:ext cx="5629275" cy="466725"/>
          </a:xfrm>
          <a:prstGeom prst="rect">
            <a:avLst/>
          </a:prstGeom>
        </p:spPr>
      </p:pic>
      <p:pic>
        <p:nvPicPr>
          <p:cNvPr id="6" name="Picture 5"/>
          <p:cNvPicPr>
            <a:picLocks noChangeAspect="1"/>
          </p:cNvPicPr>
          <p:nvPr/>
        </p:nvPicPr>
        <p:blipFill>
          <a:blip r:embed="rId3"/>
          <a:stretch>
            <a:fillRect/>
          </a:stretch>
        </p:blipFill>
        <p:spPr>
          <a:xfrm>
            <a:off x="7486778" y="2704105"/>
            <a:ext cx="2530433" cy="836419"/>
          </a:xfrm>
          <a:prstGeom prst="rect">
            <a:avLst/>
          </a:prstGeom>
        </p:spPr>
      </p:pic>
      <p:sp>
        <p:nvSpPr>
          <p:cNvPr id="7" name="TextBox 6"/>
          <p:cNvSpPr txBox="1"/>
          <p:nvPr/>
        </p:nvSpPr>
        <p:spPr>
          <a:xfrm>
            <a:off x="838200" y="3598214"/>
            <a:ext cx="9654746" cy="369332"/>
          </a:xfrm>
          <a:prstGeom prst="rect">
            <a:avLst/>
          </a:prstGeom>
          <a:noFill/>
        </p:spPr>
        <p:txBody>
          <a:bodyPr wrap="square" rtlCol="0">
            <a:spAutoFit/>
          </a:bodyPr>
          <a:lstStyle/>
          <a:p>
            <a:r>
              <a:rPr lang="en-GB" dirty="0"/>
              <a:t>2</a:t>
            </a:r>
            <a:r>
              <a:rPr lang="en-GB" dirty="0" smtClean="0"/>
              <a:t>. </a:t>
            </a:r>
            <a:r>
              <a:rPr lang="en-GB" dirty="0" smtClean="0">
                <a:solidFill>
                  <a:schemeClr val="accent5">
                    <a:lumMod val="75000"/>
                  </a:schemeClr>
                </a:solidFill>
                <a:latin typeface="Agency FB" panose="020B0503020202020204" pitchFamily="34" charset="0"/>
              </a:rPr>
              <a:t>&lt;file&gt;.</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a:t>
            </a:r>
            <a:r>
              <a:rPr lang="en-GB" dirty="0" smtClean="0">
                <a:solidFill>
                  <a:schemeClr val="accent5">
                    <a:lumMod val="75000"/>
                  </a:schemeClr>
                </a:solidFill>
              </a:rPr>
              <a:t> </a:t>
            </a:r>
            <a:r>
              <a:rPr lang="en-GB" dirty="0" smtClean="0"/>
              <a:t>= Writes a list of strings to a file:</a:t>
            </a:r>
            <a:endParaRPr lang="en-GB" dirty="0">
              <a:latin typeface="Agency FB" panose="020B0503020202020204" pitchFamily="34" charset="0"/>
            </a:endParaRPr>
          </a:p>
        </p:txBody>
      </p:sp>
      <p:pic>
        <p:nvPicPr>
          <p:cNvPr id="8" name="Picture 7"/>
          <p:cNvPicPr>
            <a:picLocks noChangeAspect="1"/>
          </p:cNvPicPr>
          <p:nvPr/>
        </p:nvPicPr>
        <p:blipFill>
          <a:blip r:embed="rId4"/>
          <a:stretch>
            <a:fillRect/>
          </a:stretch>
        </p:blipFill>
        <p:spPr>
          <a:xfrm>
            <a:off x="7486778" y="4816471"/>
            <a:ext cx="4162425" cy="942975"/>
          </a:xfrm>
          <a:prstGeom prst="rect">
            <a:avLst/>
          </a:prstGeom>
        </p:spPr>
      </p:pic>
      <p:pic>
        <p:nvPicPr>
          <p:cNvPr id="9" name="Picture 8"/>
          <p:cNvPicPr>
            <a:picLocks noChangeAspect="1"/>
          </p:cNvPicPr>
          <p:nvPr/>
        </p:nvPicPr>
        <p:blipFill>
          <a:blip r:embed="rId5"/>
          <a:stretch>
            <a:fillRect/>
          </a:stretch>
        </p:blipFill>
        <p:spPr>
          <a:xfrm>
            <a:off x="838200" y="4082208"/>
            <a:ext cx="11449050" cy="704850"/>
          </a:xfrm>
          <a:prstGeom prst="rect">
            <a:avLst/>
          </a:prstGeom>
        </p:spPr>
      </p:pic>
      <p:sp>
        <p:nvSpPr>
          <p:cNvPr id="10" name="Content Placeholder 2"/>
          <p:cNvSpPr txBox="1">
            <a:spLocks/>
          </p:cNvSpPr>
          <p:nvPr/>
        </p:nvSpPr>
        <p:spPr>
          <a:xfrm>
            <a:off x="702276" y="5829888"/>
            <a:ext cx="10515600" cy="917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Important: Using the </a:t>
            </a:r>
            <a:r>
              <a:rPr lang="en-GB" dirty="0" smtClean="0">
                <a:solidFill>
                  <a:schemeClr val="accent5">
                    <a:lumMod val="75000"/>
                  </a:schemeClr>
                </a:solidFill>
                <a:latin typeface="Agency FB" panose="020B0503020202020204" pitchFamily="34" charset="0"/>
              </a:rPr>
              <a:t>write() </a:t>
            </a:r>
            <a:r>
              <a:rPr lang="en-GB" dirty="0" smtClean="0"/>
              <a:t>or </a:t>
            </a:r>
            <a:r>
              <a:rPr lang="en-GB" dirty="0" err="1" smtClean="0">
                <a:solidFill>
                  <a:schemeClr val="accent5">
                    <a:lumMod val="75000"/>
                  </a:schemeClr>
                </a:solidFill>
                <a:latin typeface="Agency FB" panose="020B0503020202020204" pitchFamily="34" charset="0"/>
              </a:rPr>
              <a:t>writelines</a:t>
            </a:r>
            <a:r>
              <a:rPr lang="en-GB" dirty="0" smtClean="0">
                <a:solidFill>
                  <a:schemeClr val="accent5">
                    <a:lumMod val="75000"/>
                  </a:schemeClr>
                </a:solidFill>
                <a:latin typeface="Agency FB" panose="020B0503020202020204" pitchFamily="34" charset="0"/>
              </a:rPr>
              <a:t>() </a:t>
            </a:r>
            <a:r>
              <a:rPr lang="en-GB" dirty="0" smtClean="0"/>
              <a:t>function will overwrite anything contained within a file, if a file of the same name already exists in the working directory.</a:t>
            </a:r>
            <a:endParaRPr lang="en-GB" dirty="0"/>
          </a:p>
        </p:txBody>
      </p:sp>
    </p:spTree>
    <p:extLst>
      <p:ext uri="{BB962C8B-B14F-4D97-AF65-F5344CB8AC3E}">
        <p14:creationId xmlns:p14="http://schemas.microsoft.com/office/powerpoint/2010/main" val="26383067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writing to a file in Python</a:t>
            </a:r>
            <a:endParaRPr lang="en-GB" dirty="0"/>
          </a:p>
        </p:txBody>
      </p:sp>
      <p:sp>
        <p:nvSpPr>
          <p:cNvPr id="3" name="Content Placeholder 2"/>
          <p:cNvSpPr>
            <a:spLocks noGrp="1"/>
          </p:cNvSpPr>
          <p:nvPr>
            <p:ph idx="1"/>
          </p:nvPr>
        </p:nvSpPr>
        <p:spPr>
          <a:xfrm>
            <a:off x="838200" y="1825625"/>
            <a:ext cx="10515600" cy="2812278"/>
          </a:xfrm>
        </p:spPr>
        <p:txBody>
          <a:bodyPr>
            <a:normAutofit/>
          </a:bodyPr>
          <a:lstStyle/>
          <a:p>
            <a:pPr marL="0" indent="0">
              <a:buNone/>
            </a:pPr>
            <a:r>
              <a:rPr lang="en-GB" sz="2400" b="1" dirty="0" smtClean="0">
                <a:solidFill>
                  <a:schemeClr val="accent2">
                    <a:lumMod val="50000"/>
                  </a:schemeClr>
                </a:solidFill>
              </a:rPr>
              <a:t>Part 1:</a:t>
            </a:r>
          </a:p>
          <a:p>
            <a:r>
              <a:rPr lang="en-GB" sz="2400" dirty="0" smtClean="0">
                <a:solidFill>
                  <a:schemeClr val="accent2">
                    <a:lumMod val="50000"/>
                  </a:schemeClr>
                </a:solidFill>
              </a:rPr>
              <a:t>Open the file you created in the last practice and ready it for being written to.</a:t>
            </a:r>
          </a:p>
          <a:p>
            <a:r>
              <a:rPr lang="en-GB" sz="2400" dirty="0" smtClean="0">
                <a:solidFill>
                  <a:schemeClr val="accent2">
                    <a:lumMod val="50000"/>
                  </a:schemeClr>
                </a:solidFill>
              </a:rPr>
              <a:t>Write a string to that file. Note: this will overwrite the old contents.</a:t>
            </a:r>
          </a:p>
          <a:p>
            <a:r>
              <a:rPr lang="en-GB" sz="2400" dirty="0" smtClean="0">
                <a:solidFill>
                  <a:schemeClr val="accent2">
                    <a:lumMod val="50000"/>
                  </a:schemeClr>
                </a:solidFill>
              </a:rPr>
              <a:t>Remember to close the file once you are done.</a:t>
            </a:r>
          </a:p>
          <a:p>
            <a:endParaRPr lang="en-GB" dirty="0"/>
          </a:p>
        </p:txBody>
      </p:sp>
      <p:sp>
        <p:nvSpPr>
          <p:cNvPr id="4" name="Rectangle 3"/>
          <p:cNvSpPr/>
          <p:nvPr/>
        </p:nvSpPr>
        <p:spPr>
          <a:xfrm>
            <a:off x="838200" y="4172675"/>
            <a:ext cx="10151076" cy="1938992"/>
          </a:xfrm>
          <a:prstGeom prst="rect">
            <a:avLst/>
          </a:prstGeom>
        </p:spPr>
        <p:txBody>
          <a:bodyPr wrap="square">
            <a:spAutoFit/>
          </a:bodyPr>
          <a:lstStyle/>
          <a:p>
            <a:r>
              <a:rPr lang="en-GB" sz="2400" b="1" dirty="0">
                <a:solidFill>
                  <a:schemeClr val="accent2">
                    <a:lumMod val="50000"/>
                  </a:schemeClr>
                </a:solidFill>
              </a:rPr>
              <a:t>Part 2:</a:t>
            </a:r>
          </a:p>
          <a:p>
            <a:pPr marL="285750" indent="-285750">
              <a:buFont typeface="Arial" panose="020B0604020202020204" pitchFamily="34" charset="0"/>
              <a:buChar char="•"/>
            </a:pPr>
            <a:r>
              <a:rPr lang="en-GB" sz="2400" dirty="0">
                <a:solidFill>
                  <a:schemeClr val="accent2">
                    <a:lumMod val="50000"/>
                  </a:schemeClr>
                </a:solidFill>
              </a:rPr>
              <a:t>Create a list of strings.</a:t>
            </a:r>
          </a:p>
          <a:p>
            <a:pPr marL="285750" indent="-285750">
              <a:buFont typeface="Arial" panose="020B0604020202020204" pitchFamily="34" charset="0"/>
              <a:buChar char="•"/>
            </a:pPr>
            <a:r>
              <a:rPr lang="en-GB" sz="2400" dirty="0">
                <a:solidFill>
                  <a:schemeClr val="accent2">
                    <a:lumMod val="50000"/>
                  </a:schemeClr>
                </a:solidFill>
              </a:rPr>
              <a:t>Use the </a:t>
            </a:r>
            <a:r>
              <a:rPr lang="en-GB" sz="2400" dirty="0">
                <a:solidFill>
                  <a:schemeClr val="accent5">
                    <a:lumMod val="75000"/>
                  </a:schemeClr>
                </a:solidFill>
                <a:latin typeface="Agency FB" panose="020B0503020202020204" pitchFamily="34" charset="0"/>
              </a:rPr>
              <a:t>open() </a:t>
            </a:r>
            <a:r>
              <a:rPr lang="en-GB" sz="2400" dirty="0">
                <a:solidFill>
                  <a:schemeClr val="accent2">
                    <a:lumMod val="50000"/>
                  </a:schemeClr>
                </a:solidFill>
              </a:rPr>
              <a:t>function to create a new </a:t>
            </a:r>
            <a:r>
              <a:rPr lang="en-GB" sz="2400" dirty="0">
                <a:solidFill>
                  <a:schemeClr val="accent5">
                    <a:lumMod val="75000"/>
                  </a:schemeClr>
                </a:solidFill>
                <a:latin typeface="Agency FB" panose="020B0503020202020204" pitchFamily="34" charset="0"/>
              </a:rPr>
              <a:t>.txt </a:t>
            </a:r>
            <a:r>
              <a:rPr lang="en-GB" sz="2400" dirty="0">
                <a:solidFill>
                  <a:schemeClr val="accent2">
                    <a:lumMod val="50000"/>
                  </a:schemeClr>
                </a:solidFill>
              </a:rPr>
              <a:t>file and write your list of strings to this file.</a:t>
            </a:r>
          </a:p>
          <a:p>
            <a:pPr marL="285750" indent="-285750">
              <a:buFont typeface="Arial" panose="020B0604020202020204" pitchFamily="34" charset="0"/>
              <a:buChar char="•"/>
            </a:pPr>
            <a:r>
              <a:rPr lang="en-GB" sz="2400" dirty="0">
                <a:solidFill>
                  <a:schemeClr val="accent2">
                    <a:lumMod val="50000"/>
                  </a:schemeClr>
                </a:solidFill>
              </a:rPr>
              <a:t>Remember to close the file once you are done.</a:t>
            </a:r>
          </a:p>
        </p:txBody>
      </p:sp>
    </p:spTree>
    <p:extLst>
      <p:ext uri="{BB962C8B-B14F-4D97-AF65-F5344CB8AC3E}">
        <p14:creationId xmlns:p14="http://schemas.microsoft.com/office/powerpoint/2010/main" val="272520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append() </a:t>
            </a:r>
            <a:r>
              <a:rPr lang="en-GB" dirty="0" smtClean="0"/>
              <a:t>function</a:t>
            </a:r>
            <a:endParaRPr lang="en-GB" dirty="0"/>
          </a:p>
        </p:txBody>
      </p:sp>
      <p:sp>
        <p:nvSpPr>
          <p:cNvPr id="3" name="Content Placeholder 2"/>
          <p:cNvSpPr>
            <a:spLocks noGrp="1"/>
          </p:cNvSpPr>
          <p:nvPr>
            <p:ph idx="1"/>
          </p:nvPr>
        </p:nvSpPr>
        <p:spPr>
          <a:xfrm>
            <a:off x="838200" y="1611441"/>
            <a:ext cx="10515600" cy="934051"/>
          </a:xfrm>
        </p:spPr>
        <p:txBody>
          <a:bodyPr>
            <a:normAutofit/>
          </a:bodyPr>
          <a:lstStyle/>
          <a:p>
            <a:r>
              <a:rPr lang="en-GB" dirty="0" smtClean="0"/>
              <a:t>If you do not want to overwrite a file’s contents, you can use the </a:t>
            </a:r>
            <a:r>
              <a:rPr lang="en-GB" dirty="0" smtClean="0">
                <a:solidFill>
                  <a:schemeClr val="accent5">
                    <a:lumMod val="75000"/>
                  </a:schemeClr>
                </a:solidFill>
                <a:latin typeface="Agency FB" panose="020B0503020202020204" pitchFamily="34" charset="0"/>
              </a:rPr>
              <a:t>append() </a:t>
            </a:r>
            <a:r>
              <a:rPr lang="en-GB" dirty="0" smtClean="0"/>
              <a:t>function.</a:t>
            </a:r>
          </a:p>
          <a:p>
            <a:r>
              <a:rPr lang="en-GB" dirty="0" smtClean="0"/>
              <a:t>To append to an existing file, simply put </a:t>
            </a:r>
            <a:r>
              <a:rPr lang="en-GB" dirty="0" smtClean="0">
                <a:solidFill>
                  <a:schemeClr val="accent5">
                    <a:lumMod val="75000"/>
                  </a:schemeClr>
                </a:solidFill>
              </a:rPr>
              <a:t>‘a’</a:t>
            </a:r>
            <a:r>
              <a:rPr lang="en-GB" dirty="0" smtClean="0"/>
              <a:t> instead of </a:t>
            </a:r>
            <a:r>
              <a:rPr lang="en-GB" dirty="0" smtClean="0">
                <a:solidFill>
                  <a:schemeClr val="accent5">
                    <a:lumMod val="75000"/>
                  </a:schemeClr>
                </a:solidFill>
              </a:rPr>
              <a:t>‘r’</a:t>
            </a:r>
            <a:r>
              <a:rPr lang="en-GB" dirty="0" smtClean="0"/>
              <a:t> or </a:t>
            </a:r>
            <a:r>
              <a:rPr lang="en-GB" dirty="0" smtClean="0">
                <a:solidFill>
                  <a:schemeClr val="accent5">
                    <a:lumMod val="75000"/>
                  </a:schemeClr>
                </a:solidFill>
              </a:rPr>
              <a:t>‘w’</a:t>
            </a:r>
            <a:r>
              <a:rPr lang="en-GB" dirty="0" smtClean="0"/>
              <a:t> in the </a:t>
            </a:r>
            <a:r>
              <a:rPr lang="en-GB" dirty="0" smtClean="0">
                <a:solidFill>
                  <a:schemeClr val="accent5">
                    <a:lumMod val="75000"/>
                  </a:schemeClr>
                </a:solidFill>
                <a:latin typeface="Agency FB" panose="020B0503020202020204" pitchFamily="34" charset="0"/>
              </a:rPr>
              <a:t>open() </a:t>
            </a:r>
            <a:r>
              <a:rPr lang="en-GB" dirty="0" smtClean="0"/>
              <a:t>when opening a file.</a:t>
            </a:r>
            <a:endParaRPr lang="en-GB" dirty="0"/>
          </a:p>
        </p:txBody>
      </p:sp>
      <p:pic>
        <p:nvPicPr>
          <p:cNvPr id="4" name="Picture 3"/>
          <p:cNvPicPr>
            <a:picLocks noChangeAspect="1"/>
          </p:cNvPicPr>
          <p:nvPr/>
        </p:nvPicPr>
        <p:blipFill>
          <a:blip r:embed="rId2"/>
          <a:stretch>
            <a:fillRect/>
          </a:stretch>
        </p:blipFill>
        <p:spPr>
          <a:xfrm>
            <a:off x="6989290" y="2747447"/>
            <a:ext cx="4098840" cy="1147325"/>
          </a:xfrm>
          <a:prstGeom prst="rect">
            <a:avLst/>
          </a:prstGeom>
        </p:spPr>
      </p:pic>
      <p:pic>
        <p:nvPicPr>
          <p:cNvPr id="5" name="Picture 4"/>
          <p:cNvPicPr>
            <a:picLocks noChangeAspect="1"/>
          </p:cNvPicPr>
          <p:nvPr/>
        </p:nvPicPr>
        <p:blipFill>
          <a:blip r:embed="rId3"/>
          <a:stretch>
            <a:fillRect/>
          </a:stretch>
        </p:blipFill>
        <p:spPr>
          <a:xfrm>
            <a:off x="6989290" y="4254586"/>
            <a:ext cx="2800350" cy="1314450"/>
          </a:xfrm>
          <a:prstGeom prst="rect">
            <a:avLst/>
          </a:prstGeom>
        </p:spPr>
      </p:pic>
      <p:pic>
        <p:nvPicPr>
          <p:cNvPr id="6" name="Picture 5"/>
          <p:cNvPicPr>
            <a:picLocks noChangeAspect="1"/>
          </p:cNvPicPr>
          <p:nvPr/>
        </p:nvPicPr>
        <p:blipFill>
          <a:blip r:embed="rId4"/>
          <a:stretch>
            <a:fillRect/>
          </a:stretch>
        </p:blipFill>
        <p:spPr>
          <a:xfrm>
            <a:off x="874240" y="3244060"/>
            <a:ext cx="6115050" cy="657225"/>
          </a:xfrm>
          <a:prstGeom prst="rect">
            <a:avLst/>
          </a:prstGeom>
        </p:spPr>
      </p:pic>
    </p:spTree>
    <p:extLst>
      <p:ext uri="{BB962C8B-B14F-4D97-AF65-F5344CB8AC3E}">
        <p14:creationId xmlns:p14="http://schemas.microsoft.com/office/powerpoint/2010/main" val="25249337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appending to a file in Python</a:t>
            </a:r>
            <a:endParaRPr lang="en-GB" dirty="0"/>
          </a:p>
        </p:txBody>
      </p:sp>
      <p:sp>
        <p:nvSpPr>
          <p:cNvPr id="3" name="Content Placeholder 2"/>
          <p:cNvSpPr>
            <a:spLocks noGrp="1"/>
          </p:cNvSpPr>
          <p:nvPr>
            <p:ph idx="1"/>
          </p:nvPr>
        </p:nvSpPr>
        <p:spPr>
          <a:xfrm>
            <a:off x="838200" y="1825625"/>
            <a:ext cx="11040762" cy="4351338"/>
          </a:xfrm>
        </p:spPr>
        <p:txBody>
          <a:bodyPr>
            <a:normAutofit/>
          </a:bodyPr>
          <a:lstStyle/>
          <a:p>
            <a:r>
              <a:rPr lang="en-GB" sz="2400" dirty="0" smtClean="0">
                <a:solidFill>
                  <a:schemeClr val="accent2">
                    <a:lumMod val="50000"/>
                  </a:schemeClr>
                </a:solidFill>
              </a:rPr>
              <a:t>Open the text file you created in part two of the writing to a file practice, and ready it for appending.</a:t>
            </a:r>
          </a:p>
          <a:p>
            <a:r>
              <a:rPr lang="en-GB" sz="2400" dirty="0" smtClean="0">
                <a:solidFill>
                  <a:schemeClr val="accent2">
                    <a:lumMod val="50000"/>
                  </a:schemeClr>
                </a:solidFill>
              </a:rPr>
              <a:t>Define a string object.</a:t>
            </a:r>
          </a:p>
          <a:p>
            <a:r>
              <a:rPr lang="en-GB" sz="2400" dirty="0" smtClean="0">
                <a:solidFill>
                  <a:schemeClr val="accent2">
                    <a:lumMod val="50000"/>
                  </a:schemeClr>
                </a:solidFill>
              </a:rPr>
              <a:t>Appending this new string object to the file.</a:t>
            </a:r>
          </a:p>
          <a:p>
            <a:r>
              <a:rPr lang="en-GB" sz="2400" dirty="0" smtClean="0">
                <a:solidFill>
                  <a:schemeClr val="accent2">
                    <a:lumMod val="50000"/>
                  </a:schemeClr>
                </a:solidFill>
              </a:rPr>
              <a:t>Remember to close the file once you are done.</a:t>
            </a:r>
          </a:p>
        </p:txBody>
      </p:sp>
    </p:spTree>
    <p:extLst>
      <p:ext uri="{BB962C8B-B14F-4D97-AF65-F5344CB8AC3E}">
        <p14:creationId xmlns:p14="http://schemas.microsoft.com/office/powerpoint/2010/main" val="21600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word on </a:t>
            </a:r>
            <a:r>
              <a:rPr lang="en-GB" dirty="0" smtClean="0">
                <a:latin typeface="Agency FB" panose="020B0503020202020204" pitchFamily="34" charset="0"/>
              </a:rPr>
              <a:t>import</a:t>
            </a:r>
            <a:endParaRPr lang="en-GB" dirty="0">
              <a:latin typeface="Agency FB" panose="020B0503020202020204" pitchFamily="34" charset="0"/>
            </a:endParaRPr>
          </a:p>
        </p:txBody>
      </p:sp>
      <p:sp>
        <p:nvSpPr>
          <p:cNvPr id="3" name="Content Placeholder 2"/>
          <p:cNvSpPr>
            <a:spLocks noGrp="1"/>
          </p:cNvSpPr>
          <p:nvPr>
            <p:ph idx="1"/>
          </p:nvPr>
        </p:nvSpPr>
        <p:spPr>
          <a:xfrm>
            <a:off x="838200" y="1800911"/>
            <a:ext cx="10515600" cy="1041143"/>
          </a:xfrm>
        </p:spPr>
        <p:txBody>
          <a:bodyPr/>
          <a:lstStyle/>
          <a:p>
            <a:r>
              <a:rPr lang="en-GB" dirty="0" smtClean="0"/>
              <a:t>To use a package in your code, you must first make it accessible.</a:t>
            </a:r>
          </a:p>
          <a:p>
            <a:r>
              <a:rPr lang="en-GB" dirty="0" smtClean="0"/>
              <a:t>This is one of the features of Python that make it so popular.</a:t>
            </a:r>
            <a:endParaRPr lang="en-GB" dirty="0"/>
          </a:p>
        </p:txBody>
      </p:sp>
      <p:pic>
        <p:nvPicPr>
          <p:cNvPr id="4" name="Picture 3"/>
          <p:cNvPicPr>
            <a:picLocks noChangeAspect="1"/>
          </p:cNvPicPr>
          <p:nvPr/>
        </p:nvPicPr>
        <p:blipFill>
          <a:blip r:embed="rId2"/>
          <a:stretch>
            <a:fillRect/>
          </a:stretch>
        </p:blipFill>
        <p:spPr>
          <a:xfrm>
            <a:off x="1530692" y="3153160"/>
            <a:ext cx="3818252" cy="685672"/>
          </a:xfrm>
          <a:prstGeom prst="rect">
            <a:avLst/>
          </a:prstGeom>
        </p:spPr>
      </p:pic>
      <p:sp>
        <p:nvSpPr>
          <p:cNvPr id="6" name="TextBox 5"/>
          <p:cNvSpPr txBox="1"/>
          <p:nvPr/>
        </p:nvSpPr>
        <p:spPr>
          <a:xfrm>
            <a:off x="1142741" y="2952277"/>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
        <p:nvSpPr>
          <p:cNvPr id="8" name="Content Placeholder 2"/>
          <p:cNvSpPr txBox="1">
            <a:spLocks/>
          </p:cNvSpPr>
          <p:nvPr/>
        </p:nvSpPr>
        <p:spPr>
          <a:xfrm>
            <a:off x="838200" y="4039715"/>
            <a:ext cx="10515600" cy="1041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There are pre-built Python packages for pretty much everything.</a:t>
            </a:r>
            <a:endParaRPr lang="en-GB" dirty="0"/>
          </a:p>
        </p:txBody>
      </p:sp>
      <p:pic>
        <p:nvPicPr>
          <p:cNvPr id="9" name="Picture 8"/>
          <p:cNvPicPr>
            <a:picLocks noChangeAspect="1"/>
          </p:cNvPicPr>
          <p:nvPr/>
        </p:nvPicPr>
        <p:blipFill>
          <a:blip r:embed="rId3"/>
          <a:stretch>
            <a:fillRect/>
          </a:stretch>
        </p:blipFill>
        <p:spPr>
          <a:xfrm>
            <a:off x="1530691" y="4871308"/>
            <a:ext cx="2143385" cy="327462"/>
          </a:xfrm>
          <a:prstGeom prst="rect">
            <a:avLst/>
          </a:prstGeom>
        </p:spPr>
      </p:pic>
      <p:sp>
        <p:nvSpPr>
          <p:cNvPr id="10" name="TextBox 9"/>
          <p:cNvSpPr txBox="1"/>
          <p:nvPr/>
        </p:nvSpPr>
        <p:spPr>
          <a:xfrm>
            <a:off x="1165908" y="4680062"/>
            <a:ext cx="1133474" cy="584775"/>
          </a:xfrm>
          <a:prstGeom prst="rect">
            <a:avLst/>
          </a:prstGeom>
          <a:noFill/>
        </p:spPr>
        <p:txBody>
          <a:bodyPr wrap="square" rtlCol="0">
            <a:spAutoFit/>
          </a:bodyPr>
          <a:lstStyle/>
          <a:p>
            <a:r>
              <a:rPr lang="en-GB" sz="3200" dirty="0" smtClean="0">
                <a:solidFill>
                  <a:srgbClr val="0070C0"/>
                </a:solidFill>
                <a:latin typeface="Agency FB" panose="020B0503020202020204" pitchFamily="34" charset="0"/>
              </a:rPr>
              <a:t>In:</a:t>
            </a:r>
            <a:endParaRPr lang="en-GB" sz="3200" dirty="0">
              <a:solidFill>
                <a:srgbClr val="0070C0"/>
              </a:solidFill>
              <a:latin typeface="Agency FB" panose="020B0503020202020204" pitchFamily="34" charset="0"/>
            </a:endParaRPr>
          </a:p>
        </p:txBody>
      </p:sp>
    </p:spTree>
    <p:extLst>
      <p:ext uri="{BB962C8B-B14F-4D97-AF65-F5344CB8AC3E}">
        <p14:creationId xmlns:p14="http://schemas.microsoft.com/office/powerpoint/2010/main" val="95491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54" y="2598371"/>
            <a:ext cx="10515600" cy="1325563"/>
          </a:xfrm>
        </p:spPr>
        <p:txBody>
          <a:bodyPr/>
          <a:lstStyle/>
          <a:p>
            <a:pPr algn="ctr"/>
            <a:r>
              <a:rPr lang="en-US" b="1" dirty="0" smtClean="0"/>
              <a:t>Real time Applications </a:t>
            </a:r>
            <a:endParaRPr lang="en-IN" b="1" dirty="0"/>
          </a:p>
        </p:txBody>
      </p:sp>
    </p:spTree>
    <p:extLst>
      <p:ext uri="{BB962C8B-B14F-4D97-AF65-F5344CB8AC3E}">
        <p14:creationId xmlns:p14="http://schemas.microsoft.com/office/powerpoint/2010/main" val="375935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65992" y="298938"/>
            <a:ext cx="10887808" cy="17957521"/>
          </a:xfrm>
        </p:spPr>
        <p:txBody>
          <a:bodyPr/>
          <a:lstStyle/>
          <a:p>
            <a:pPr marL="0" indent="0">
              <a:buNone/>
            </a:pPr>
            <a:r>
              <a:rPr lang="en-US" b="1" dirty="0" smtClean="0"/>
              <a:t>7.</a:t>
            </a:r>
            <a:r>
              <a:rPr lang="en-IN" b="1" dirty="0"/>
              <a:t> Dictionary Comprehension</a:t>
            </a:r>
            <a:r>
              <a:rPr lang="en-IN" b="1" dirty="0" smtClean="0"/>
              <a:t>:</a:t>
            </a:r>
          </a:p>
          <a:p>
            <a:pPr marL="0" indent="0">
              <a:buNone/>
            </a:pPr>
            <a:r>
              <a:rPr lang="en-US" dirty="0" smtClean="0"/>
              <a:t># Creating a new dictionary with comprehension</a:t>
            </a:r>
          </a:p>
          <a:p>
            <a:pPr marL="0" indent="0">
              <a:buNone/>
            </a:pPr>
            <a:r>
              <a:rPr lang="en-US" dirty="0" smtClean="0"/>
              <a:t>squares = {</a:t>
            </a:r>
            <a:r>
              <a:rPr lang="en-US" dirty="0" err="1" smtClean="0"/>
              <a:t>num</a:t>
            </a:r>
            <a:r>
              <a:rPr lang="en-US" dirty="0" smtClean="0"/>
              <a:t>: </a:t>
            </a:r>
            <a:r>
              <a:rPr lang="en-US" dirty="0" err="1" smtClean="0"/>
              <a:t>num</a:t>
            </a:r>
            <a:r>
              <a:rPr lang="en-US" dirty="0" smtClean="0"/>
              <a:t>**2 for </a:t>
            </a:r>
            <a:r>
              <a:rPr lang="en-US" dirty="0" err="1" smtClean="0"/>
              <a:t>num</a:t>
            </a:r>
            <a:r>
              <a:rPr lang="en-US" dirty="0" smtClean="0"/>
              <a:t> in range(1, 6)}</a:t>
            </a:r>
          </a:p>
          <a:p>
            <a:pPr marL="0" indent="0">
              <a:buNone/>
            </a:pPr>
            <a:endParaRPr lang="en-US" dirty="0" smtClean="0"/>
          </a:p>
          <a:p>
            <a:pPr marL="0" indent="0">
              <a:buNone/>
            </a:pPr>
            <a:r>
              <a:rPr lang="en-US" b="1" dirty="0" smtClean="0"/>
              <a:t>8.</a:t>
            </a:r>
            <a:r>
              <a:rPr lang="en-IN" b="1" dirty="0"/>
              <a:t> Removing a Key-Value Pair</a:t>
            </a:r>
            <a:r>
              <a:rPr lang="en-IN" b="1" dirty="0" smtClean="0"/>
              <a:t>:</a:t>
            </a:r>
          </a:p>
          <a:p>
            <a:pPr marL="0" indent="0">
              <a:buNone/>
            </a:pPr>
            <a:r>
              <a:rPr lang="en-US" dirty="0" smtClean="0"/>
              <a:t># Removing a key-value pair</a:t>
            </a:r>
          </a:p>
          <a:p>
            <a:pPr marL="0" indent="0">
              <a:buNone/>
            </a:pPr>
            <a:r>
              <a:rPr lang="en-US" dirty="0" smtClean="0"/>
              <a:t>del student["grade"]</a:t>
            </a:r>
          </a:p>
          <a:p>
            <a:pPr marL="0" indent="0">
              <a:buNone/>
            </a:pPr>
            <a:endParaRPr lang="en-US" dirty="0" smtClean="0"/>
          </a:p>
          <a:p>
            <a:pPr marL="0" indent="0">
              <a:buNone/>
            </a:pPr>
            <a:r>
              <a:rPr lang="en-US" b="1" dirty="0" smtClean="0"/>
              <a:t>9. Default values with ‘get()’:</a:t>
            </a:r>
          </a:p>
          <a:p>
            <a:pPr marL="0" indent="0">
              <a:buNone/>
            </a:pPr>
            <a:r>
              <a:rPr lang="en-US" dirty="0" smtClean="0"/>
              <a:t># Using get() to provide a default value</a:t>
            </a:r>
          </a:p>
          <a:p>
            <a:pPr marL="0" indent="0">
              <a:buNone/>
            </a:pPr>
            <a:r>
              <a:rPr lang="en-US" dirty="0" smtClean="0"/>
              <a:t>grade = </a:t>
            </a:r>
            <a:r>
              <a:rPr lang="en-US" dirty="0" err="1" smtClean="0"/>
              <a:t>student.get</a:t>
            </a:r>
            <a:r>
              <a:rPr lang="en-US" dirty="0" smtClean="0"/>
              <a:t>("grade", "N/A")</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0405007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Plotting in Python</a:t>
            </a:r>
            <a:endParaRPr lang="en-GB" dirty="0"/>
          </a:p>
        </p:txBody>
      </p:sp>
      <p:sp>
        <p:nvSpPr>
          <p:cNvPr id="3" name="Content Placeholder 2"/>
          <p:cNvSpPr>
            <a:spLocks noGrp="1"/>
          </p:cNvSpPr>
          <p:nvPr>
            <p:ph idx="1"/>
          </p:nvPr>
        </p:nvSpPr>
        <p:spPr/>
        <p:txBody>
          <a:bodyPr/>
          <a:lstStyle/>
          <a:p>
            <a:r>
              <a:rPr lang="en-GB" dirty="0" smtClean="0"/>
              <a:t>Before creating an plots, it is worth spending sometime familiarising ourselves with the </a:t>
            </a:r>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module. It will save a lot of time later on.</a:t>
            </a:r>
            <a:endParaRPr lang="en-GB" dirty="0"/>
          </a:p>
        </p:txBody>
      </p:sp>
    </p:spTree>
    <p:extLst>
      <p:ext uri="{BB962C8B-B14F-4D97-AF65-F5344CB8AC3E}">
        <p14:creationId xmlns:p14="http://schemas.microsoft.com/office/powerpoint/2010/main" val="27353281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79"/>
            <a:ext cx="10515600" cy="858229"/>
          </a:xfrm>
        </p:spPr>
        <p:txBody>
          <a:bodyPr/>
          <a:lstStyle/>
          <a:p>
            <a:r>
              <a:rPr lang="en-GB" dirty="0" smtClean="0"/>
              <a:t>Some history….</a:t>
            </a:r>
            <a:endParaRPr lang="en-GB" dirty="0"/>
          </a:p>
        </p:txBody>
      </p:sp>
      <p:sp>
        <p:nvSpPr>
          <p:cNvPr id="3" name="Content Placeholder 2"/>
          <p:cNvSpPr>
            <a:spLocks noGrp="1"/>
          </p:cNvSpPr>
          <p:nvPr>
            <p:ph idx="1"/>
          </p:nvPr>
        </p:nvSpPr>
        <p:spPr>
          <a:xfrm>
            <a:off x="838200" y="1133647"/>
            <a:ext cx="10515600" cy="3767867"/>
          </a:xfrm>
        </p:spPr>
        <p:txBody>
          <a:bodyPr>
            <a:normAutofit/>
          </a:bodyPr>
          <a:lstStyle/>
          <a:p>
            <a:r>
              <a:rPr lang="en-GB" dirty="0" err="1" smtClean="0">
                <a:solidFill>
                  <a:schemeClr val="accent5">
                    <a:lumMod val="75000"/>
                  </a:schemeClr>
                </a:solidFill>
                <a:latin typeface="Agency FB" panose="020B0503020202020204" pitchFamily="34" charset="0"/>
              </a:rPr>
              <a:t>Matplotlib</a:t>
            </a:r>
            <a:r>
              <a:rPr lang="en-GB" dirty="0" smtClean="0">
                <a:solidFill>
                  <a:schemeClr val="accent5">
                    <a:lumMod val="75000"/>
                  </a:schemeClr>
                </a:solidFill>
                <a:latin typeface="Agency FB" panose="020B0503020202020204" pitchFamily="34" charset="0"/>
              </a:rPr>
              <a:t> </a:t>
            </a:r>
            <a:r>
              <a:rPr lang="en-GB" dirty="0" smtClean="0"/>
              <a:t>was originally developed by a neurobiologist in order to emulate aspects of the MATLAB software.</a:t>
            </a:r>
          </a:p>
          <a:p>
            <a:r>
              <a:rPr lang="en-GB" dirty="0" smtClean="0"/>
              <a:t>The </a:t>
            </a:r>
            <a:r>
              <a:rPr lang="en-GB" dirty="0" err="1"/>
              <a:t>p</a:t>
            </a:r>
            <a:r>
              <a:rPr lang="en-GB" dirty="0" err="1" smtClean="0"/>
              <a:t>ythonic</a:t>
            </a:r>
            <a:r>
              <a:rPr lang="en-GB" dirty="0" smtClean="0"/>
              <a:t> concept of importing is not utilised by MATLAB, and this is why something called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exists.</a:t>
            </a:r>
          </a:p>
          <a:p>
            <a:r>
              <a:rPr lang="en-GB" dirty="0" err="1" smtClean="0">
                <a:solidFill>
                  <a:schemeClr val="accent5">
                    <a:lumMod val="75000"/>
                  </a:schemeClr>
                </a:solidFill>
                <a:latin typeface="Agency FB" panose="020B0503020202020204" pitchFamily="34" charset="0"/>
              </a:rPr>
              <a:t>Pylab</a:t>
            </a:r>
            <a:r>
              <a:rPr lang="en-GB" dirty="0" smtClean="0"/>
              <a:t> is a module within the </a:t>
            </a:r>
            <a:r>
              <a:rPr lang="en-GB" dirty="0" err="1" smtClean="0"/>
              <a:t>Matplotlib</a:t>
            </a:r>
            <a:r>
              <a:rPr lang="en-GB" dirty="0" smtClean="0"/>
              <a:t> library that was built to mimic the MATLAB style. It only exists in order to bring aspects of </a:t>
            </a:r>
            <a:r>
              <a:rPr lang="en-GB" dirty="0" err="1" smtClean="0">
                <a:solidFill>
                  <a:schemeClr val="accent5">
                    <a:lumMod val="75000"/>
                  </a:schemeClr>
                </a:solidFill>
                <a:latin typeface="Agency FB" panose="020B0503020202020204" pitchFamily="34" charset="0"/>
              </a:rPr>
              <a:t>NumPy</a:t>
            </a:r>
            <a:r>
              <a:rPr lang="en-GB" dirty="0" smtClean="0"/>
              <a:t> and </a:t>
            </a:r>
            <a:r>
              <a:rPr lang="en-GB" dirty="0" err="1">
                <a:solidFill>
                  <a:schemeClr val="accent5">
                    <a:lumMod val="75000"/>
                  </a:schemeClr>
                </a:solidFill>
                <a:latin typeface="Agency FB" panose="020B0503020202020204" pitchFamily="34" charset="0"/>
              </a:rPr>
              <a:t>M</a:t>
            </a:r>
            <a:r>
              <a:rPr lang="en-GB" dirty="0" err="1" smtClean="0">
                <a:solidFill>
                  <a:schemeClr val="accent5">
                    <a:lumMod val="75000"/>
                  </a:schemeClr>
                </a:solidFill>
                <a:latin typeface="Agency FB" panose="020B0503020202020204" pitchFamily="34" charset="0"/>
              </a:rPr>
              <a:t>atplotlib</a:t>
            </a:r>
            <a:r>
              <a:rPr lang="en-GB" dirty="0" smtClean="0">
                <a:solidFill>
                  <a:schemeClr val="accent5">
                    <a:lumMod val="75000"/>
                  </a:schemeClr>
                </a:solidFill>
                <a:latin typeface="Agency FB" panose="020B0503020202020204" pitchFamily="34" charset="0"/>
              </a:rPr>
              <a:t> </a:t>
            </a:r>
            <a:r>
              <a:rPr lang="en-GB" dirty="0" smtClean="0"/>
              <a:t>into the namespace, thus making for an easier transition for ex-MATLAB users, because they only had to do one import in order to access the necessary functions:</a:t>
            </a:r>
          </a:p>
          <a:p>
            <a:pPr marL="0" indent="0">
              <a:buNone/>
            </a:pPr>
            <a:endParaRPr lang="en-GB" dirty="0"/>
          </a:p>
        </p:txBody>
      </p:sp>
      <p:sp>
        <p:nvSpPr>
          <p:cNvPr id="4" name="TextBox 3"/>
          <p:cNvSpPr txBox="1"/>
          <p:nvPr/>
        </p:nvSpPr>
        <p:spPr>
          <a:xfrm>
            <a:off x="838200" y="5297554"/>
            <a:ext cx="10892481"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However, using the above command is now considered bad practice, and </a:t>
            </a:r>
            <a:r>
              <a:rPr lang="en-GB" sz="2800" dirty="0" err="1">
                <a:solidFill>
                  <a:schemeClr val="accent5">
                    <a:lumMod val="75000"/>
                  </a:schemeClr>
                </a:solidFill>
                <a:latin typeface="Agency FB" panose="020B0503020202020204" pitchFamily="34" charset="0"/>
              </a:rPr>
              <a:t>M</a:t>
            </a:r>
            <a:r>
              <a:rPr lang="en-GB" sz="2800" dirty="0" err="1" smtClean="0">
                <a:solidFill>
                  <a:schemeClr val="accent5">
                    <a:lumMod val="75000"/>
                  </a:schemeClr>
                </a:solidFill>
                <a:latin typeface="Agency FB" panose="020B0503020202020204" pitchFamily="34" charset="0"/>
              </a:rPr>
              <a:t>atplotlib</a:t>
            </a:r>
            <a:r>
              <a:rPr lang="en-GB" sz="2800" dirty="0" smtClean="0"/>
              <a:t> actually advises against using it due to the way in which it creates many opportunities for conflicted name bugs.</a:t>
            </a:r>
            <a:endParaRPr lang="en-GB" sz="2800" dirty="0"/>
          </a:p>
        </p:txBody>
      </p:sp>
      <p:pic>
        <p:nvPicPr>
          <p:cNvPr id="5" name="Picture 4"/>
          <p:cNvPicPr>
            <a:picLocks noChangeAspect="1"/>
          </p:cNvPicPr>
          <p:nvPr/>
        </p:nvPicPr>
        <p:blipFill>
          <a:blip r:embed="rId2"/>
          <a:stretch>
            <a:fillRect/>
          </a:stretch>
        </p:blipFill>
        <p:spPr>
          <a:xfrm>
            <a:off x="3955964" y="4621712"/>
            <a:ext cx="3769091" cy="559603"/>
          </a:xfrm>
          <a:prstGeom prst="rect">
            <a:avLst/>
          </a:prstGeom>
        </p:spPr>
      </p:pic>
    </p:spTree>
    <p:extLst>
      <p:ext uri="{BB962C8B-B14F-4D97-AF65-F5344CB8AC3E}">
        <p14:creationId xmlns:p14="http://schemas.microsoft.com/office/powerpoint/2010/main" val="17136769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sp>
        <p:nvSpPr>
          <p:cNvPr id="3" name="Content Placeholder 2"/>
          <p:cNvSpPr>
            <a:spLocks noGrp="1"/>
          </p:cNvSpPr>
          <p:nvPr>
            <p:ph idx="1"/>
          </p:nvPr>
        </p:nvSpPr>
        <p:spPr>
          <a:xfrm>
            <a:off x="838200" y="1825625"/>
            <a:ext cx="10515600" cy="1980256"/>
          </a:xfrm>
        </p:spPr>
        <p:txBody>
          <a:bodyPr/>
          <a:lstStyle/>
          <a:p>
            <a:r>
              <a:rPr lang="en-GB" dirty="0" smtClean="0"/>
              <a:t>Without </a:t>
            </a:r>
            <a:r>
              <a:rPr lang="en-GB" dirty="0" err="1">
                <a:solidFill>
                  <a:schemeClr val="accent5">
                    <a:lumMod val="75000"/>
                  </a:schemeClr>
                </a:solidFill>
                <a:latin typeface="Agency FB" panose="020B0503020202020204" pitchFamily="34" charset="0"/>
              </a:rPr>
              <a:t>P</a:t>
            </a:r>
            <a:r>
              <a:rPr lang="en-GB" dirty="0" err="1" smtClean="0">
                <a:solidFill>
                  <a:schemeClr val="accent5">
                    <a:lumMod val="75000"/>
                  </a:schemeClr>
                </a:solidFill>
                <a:latin typeface="Agency FB" panose="020B0503020202020204" pitchFamily="34" charset="0"/>
              </a:rPr>
              <a:t>ylab</a:t>
            </a:r>
            <a:r>
              <a:rPr lang="en-GB" dirty="0" smtClean="0"/>
              <a:t>, we can normally get away with just one canonical import; the top line from the example below.</a:t>
            </a:r>
          </a:p>
          <a:p>
            <a:r>
              <a:rPr lang="en-GB" dirty="0" smtClean="0"/>
              <a:t>We are also going to import </a:t>
            </a:r>
            <a:r>
              <a:rPr lang="en-GB" dirty="0" err="1" smtClean="0">
                <a:solidFill>
                  <a:schemeClr val="accent5">
                    <a:lumMod val="75000"/>
                  </a:schemeClr>
                </a:solidFill>
                <a:latin typeface="Agency FB" panose="020B0503020202020204" pitchFamily="34" charset="0"/>
              </a:rPr>
              <a:t>NumPy</a:t>
            </a:r>
            <a:r>
              <a:rPr lang="en-GB" dirty="0" smtClean="0"/>
              <a:t>, which we are going to use to generate random data for our examples.</a:t>
            </a:r>
          </a:p>
        </p:txBody>
      </p:sp>
      <p:pic>
        <p:nvPicPr>
          <p:cNvPr id="4" name="Picture 3"/>
          <p:cNvPicPr>
            <a:picLocks noChangeAspect="1"/>
          </p:cNvPicPr>
          <p:nvPr/>
        </p:nvPicPr>
        <p:blipFill>
          <a:blip r:embed="rId2"/>
          <a:stretch>
            <a:fillRect/>
          </a:stretch>
        </p:blipFill>
        <p:spPr>
          <a:xfrm>
            <a:off x="3487952" y="4250466"/>
            <a:ext cx="4387421" cy="774251"/>
          </a:xfrm>
          <a:prstGeom prst="rect">
            <a:avLst/>
          </a:prstGeom>
        </p:spPr>
      </p:pic>
    </p:spTree>
    <p:extLst>
      <p:ext uri="{BB962C8B-B14F-4D97-AF65-F5344CB8AC3E}">
        <p14:creationId xmlns:p14="http://schemas.microsoft.com/office/powerpoint/2010/main" val="3902630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graph types</a:t>
            </a:r>
            <a:endParaRPr lang="en-GB" dirty="0"/>
          </a:p>
        </p:txBody>
      </p:sp>
      <p:sp>
        <p:nvSpPr>
          <p:cNvPr id="3" name="Content Placeholder 2"/>
          <p:cNvSpPr>
            <a:spLocks noGrp="1"/>
          </p:cNvSpPr>
          <p:nvPr>
            <p:ph idx="1"/>
          </p:nvPr>
        </p:nvSpPr>
        <p:spPr/>
        <p:txBody>
          <a:bodyPr/>
          <a:lstStyle/>
          <a:p>
            <a:r>
              <a:rPr lang="en-GB" dirty="0" smtClean="0"/>
              <a:t>A simple line graph can be plotted with </a:t>
            </a:r>
            <a:r>
              <a:rPr lang="en-GB" dirty="0" smtClean="0">
                <a:solidFill>
                  <a:schemeClr val="accent5">
                    <a:lumMod val="75000"/>
                  </a:schemeClr>
                </a:solidFill>
                <a:latin typeface="Agency FB" panose="020B0503020202020204" pitchFamily="34" charset="0"/>
              </a:rPr>
              <a:t>plot()</a:t>
            </a:r>
            <a:r>
              <a:rPr lang="en-GB" dirty="0" smtClean="0"/>
              <a:t>.</a:t>
            </a:r>
          </a:p>
          <a:p>
            <a:r>
              <a:rPr lang="en-GB" dirty="0" smtClean="0"/>
              <a:t>A histogram can be created with </a:t>
            </a:r>
            <a:r>
              <a:rPr lang="en-GB" dirty="0" err="1" smtClean="0">
                <a:solidFill>
                  <a:schemeClr val="accent5">
                    <a:lumMod val="75000"/>
                  </a:schemeClr>
                </a:solidFill>
                <a:latin typeface="Agency FB" panose="020B0503020202020204" pitchFamily="34" charset="0"/>
              </a:rPr>
              <a:t>hist</a:t>
            </a:r>
            <a:r>
              <a:rPr lang="en-GB" dirty="0" smtClean="0">
                <a:solidFill>
                  <a:schemeClr val="accent5">
                    <a:lumMod val="75000"/>
                  </a:schemeClr>
                </a:solidFill>
                <a:latin typeface="Agency FB" panose="020B0503020202020204" pitchFamily="34" charset="0"/>
              </a:rPr>
              <a:t>()</a:t>
            </a:r>
            <a:r>
              <a:rPr lang="en-GB" dirty="0" smtClean="0"/>
              <a:t>.</a:t>
            </a:r>
          </a:p>
          <a:p>
            <a:r>
              <a:rPr lang="en-GB" dirty="0" smtClean="0"/>
              <a:t>A bar chart can be created with </a:t>
            </a:r>
            <a:r>
              <a:rPr lang="en-GB" dirty="0" smtClean="0">
                <a:solidFill>
                  <a:schemeClr val="accent5">
                    <a:lumMod val="75000"/>
                  </a:schemeClr>
                </a:solidFill>
                <a:latin typeface="Agency FB" panose="020B0503020202020204" pitchFamily="34" charset="0"/>
              </a:rPr>
              <a:t>bar()</a:t>
            </a:r>
            <a:r>
              <a:rPr lang="en-GB" dirty="0" smtClean="0"/>
              <a:t>.</a:t>
            </a:r>
          </a:p>
          <a:p>
            <a:r>
              <a:rPr lang="en-GB" dirty="0" smtClean="0"/>
              <a:t>A pie chart can be created with </a:t>
            </a:r>
            <a:r>
              <a:rPr lang="en-GB" dirty="0" smtClean="0">
                <a:solidFill>
                  <a:schemeClr val="accent5">
                    <a:lumMod val="75000"/>
                  </a:schemeClr>
                </a:solidFill>
                <a:latin typeface="Agency FB" panose="020B0503020202020204" pitchFamily="34" charset="0"/>
              </a:rPr>
              <a:t>pie()</a:t>
            </a:r>
            <a:r>
              <a:rPr lang="en-GB" dirty="0" smtClean="0"/>
              <a:t>.</a:t>
            </a:r>
          </a:p>
          <a:p>
            <a:r>
              <a:rPr lang="en-GB" dirty="0"/>
              <a:t>A scatter plot can be created with </a:t>
            </a:r>
            <a:r>
              <a:rPr lang="en-GB" dirty="0">
                <a:solidFill>
                  <a:schemeClr val="accent5">
                    <a:lumMod val="75000"/>
                  </a:schemeClr>
                </a:solidFill>
                <a:latin typeface="Agency FB" panose="020B0503020202020204" pitchFamily="34" charset="0"/>
              </a:rPr>
              <a:t>scatter</a:t>
            </a:r>
            <a:r>
              <a:rPr lang="en-GB" dirty="0" smtClean="0">
                <a:solidFill>
                  <a:schemeClr val="accent5">
                    <a:lumMod val="75000"/>
                  </a:schemeClr>
                </a:solidFill>
                <a:latin typeface="Agency FB" panose="020B0503020202020204" pitchFamily="34" charset="0"/>
              </a:rPr>
              <a:t>()</a:t>
            </a:r>
            <a:r>
              <a:rPr lang="en-GB" dirty="0" smtClean="0">
                <a:latin typeface="Agency FB" panose="020B0503020202020204" pitchFamily="34" charset="0"/>
              </a:rPr>
              <a:t>.</a:t>
            </a:r>
            <a:endParaRPr lang="en-GB" dirty="0" smtClean="0"/>
          </a:p>
          <a:p>
            <a:r>
              <a:rPr lang="en-GB" dirty="0" smtClean="0"/>
              <a:t>The </a:t>
            </a:r>
            <a:r>
              <a:rPr lang="en-GB" dirty="0" smtClean="0">
                <a:solidFill>
                  <a:schemeClr val="accent5">
                    <a:lumMod val="75000"/>
                  </a:schemeClr>
                </a:solidFill>
                <a:latin typeface="Agency FB" panose="020B0503020202020204" pitchFamily="34" charset="0"/>
              </a:rPr>
              <a:t>table() </a:t>
            </a:r>
            <a:r>
              <a:rPr lang="en-GB" dirty="0" smtClean="0"/>
              <a:t>function adds a text table to an axes.</a:t>
            </a:r>
          </a:p>
          <a:p>
            <a:r>
              <a:rPr lang="en-GB" dirty="0" smtClean="0"/>
              <a:t>Plus many more….</a:t>
            </a:r>
            <a:endParaRPr lang="en-GB" dirty="0"/>
          </a:p>
        </p:txBody>
      </p:sp>
    </p:spTree>
    <p:extLst>
      <p:ext uri="{BB962C8B-B14F-4D97-AF65-F5344CB8AC3E}">
        <p14:creationId xmlns:p14="http://schemas.microsoft.com/office/powerpoint/2010/main" val="27958836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first plot</a:t>
            </a:r>
            <a:endParaRPr lang="en-GB" dirty="0"/>
          </a:p>
        </p:txBody>
      </p:sp>
      <p:pic>
        <p:nvPicPr>
          <p:cNvPr id="4" name="Picture 3"/>
          <p:cNvPicPr>
            <a:picLocks noChangeAspect="1"/>
          </p:cNvPicPr>
          <p:nvPr/>
        </p:nvPicPr>
        <p:blipFill>
          <a:blip r:embed="rId2"/>
          <a:stretch>
            <a:fillRect/>
          </a:stretch>
        </p:blipFill>
        <p:spPr>
          <a:xfrm>
            <a:off x="6412374" y="2118455"/>
            <a:ext cx="4941426" cy="3378970"/>
          </a:xfrm>
          <a:prstGeom prst="rect">
            <a:avLst/>
          </a:prstGeom>
        </p:spPr>
      </p:pic>
      <p:pic>
        <p:nvPicPr>
          <p:cNvPr id="5" name="Picture 4"/>
          <p:cNvPicPr>
            <a:picLocks noChangeAspect="1"/>
          </p:cNvPicPr>
          <p:nvPr/>
        </p:nvPicPr>
        <p:blipFill>
          <a:blip r:embed="rId3"/>
          <a:stretch>
            <a:fillRect/>
          </a:stretch>
        </p:blipFill>
        <p:spPr>
          <a:xfrm>
            <a:off x="838200" y="1721409"/>
            <a:ext cx="4223491" cy="1807433"/>
          </a:xfrm>
          <a:prstGeom prst="rect">
            <a:avLst/>
          </a:prstGeom>
        </p:spPr>
      </p:pic>
      <p:sp>
        <p:nvSpPr>
          <p:cNvPr id="6" name="TextBox 5"/>
          <p:cNvSpPr txBox="1"/>
          <p:nvPr/>
        </p:nvSpPr>
        <p:spPr>
          <a:xfrm>
            <a:off x="726367" y="3594961"/>
            <a:ext cx="5686007" cy="2862322"/>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You may be wondering why the x-axis ranges from 0-3 and the y-axis from 1-4.</a:t>
            </a:r>
          </a:p>
          <a:p>
            <a:pPr marL="285750" indent="-285750">
              <a:buFont typeface="Arial" panose="020B0604020202020204" pitchFamily="34" charset="0"/>
              <a:buChar char="•"/>
            </a:pPr>
            <a:r>
              <a:rPr lang="en-GB" sz="2000" dirty="0"/>
              <a:t>I</a:t>
            </a:r>
            <a:r>
              <a:rPr lang="en-GB" sz="2000" dirty="0" smtClean="0"/>
              <a:t>f you provide a single list or array to the </a:t>
            </a:r>
            <a:r>
              <a:rPr lang="en-GB" sz="2000" dirty="0" smtClean="0">
                <a:solidFill>
                  <a:schemeClr val="accent5">
                    <a:lumMod val="75000"/>
                  </a:schemeClr>
                </a:solidFill>
                <a:latin typeface="Agency FB" panose="020B0503020202020204" pitchFamily="34" charset="0"/>
              </a:rPr>
              <a:t>plot() </a:t>
            </a:r>
            <a:r>
              <a:rPr lang="en-GB" sz="2000" dirty="0" smtClean="0"/>
              <a:t>command, </a:t>
            </a:r>
            <a:r>
              <a:rPr lang="en-GB" sz="2000" dirty="0" err="1"/>
              <a:t>M</a:t>
            </a:r>
            <a:r>
              <a:rPr lang="en-GB" sz="2000" dirty="0" err="1" smtClean="0"/>
              <a:t>atplotlib</a:t>
            </a:r>
            <a:r>
              <a:rPr lang="en-GB" sz="2000" dirty="0" smtClean="0"/>
              <a:t> assumes it is a sequence of y values, and automatically generates the x values for you. </a:t>
            </a:r>
          </a:p>
          <a:p>
            <a:pPr marL="285750" indent="-285750">
              <a:buFont typeface="Arial" panose="020B0604020202020204" pitchFamily="34" charset="0"/>
              <a:buChar char="•"/>
            </a:pPr>
            <a:r>
              <a:rPr lang="en-GB" sz="2000" dirty="0" smtClean="0"/>
              <a:t>Since python ranges start with 0, the default x vector has the same length as y but starts with 0. </a:t>
            </a:r>
          </a:p>
          <a:p>
            <a:pPr marL="285750" indent="-285750">
              <a:buFont typeface="Arial" panose="020B0604020202020204" pitchFamily="34" charset="0"/>
              <a:buChar char="•"/>
            </a:pPr>
            <a:r>
              <a:rPr lang="en-GB" sz="2000" dirty="0" smtClean="0"/>
              <a:t>Hence the x data are [0,1,2,3].</a:t>
            </a:r>
            <a:endParaRPr lang="en-GB" sz="2000" dirty="0"/>
          </a:p>
        </p:txBody>
      </p:sp>
    </p:spTree>
    <p:extLst>
      <p:ext uri="{BB962C8B-B14F-4D97-AF65-F5344CB8AC3E}">
        <p14:creationId xmlns:p14="http://schemas.microsoft.com/office/powerpoint/2010/main" val="4791096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pic>
        <p:nvPicPr>
          <p:cNvPr id="4" name="Content Placeholder 3"/>
          <p:cNvPicPr>
            <a:picLocks noGrp="1" noChangeAspect="1"/>
          </p:cNvPicPr>
          <p:nvPr>
            <p:ph idx="1"/>
          </p:nvPr>
        </p:nvPicPr>
        <p:blipFill>
          <a:blip r:embed="rId2"/>
          <a:stretch>
            <a:fillRect/>
          </a:stretch>
        </p:blipFill>
        <p:spPr>
          <a:xfrm>
            <a:off x="6450483" y="1932868"/>
            <a:ext cx="4903317" cy="3378970"/>
          </a:xfrm>
          <a:prstGeom prst="rect">
            <a:avLst/>
          </a:prstGeom>
        </p:spPr>
      </p:pic>
      <p:sp>
        <p:nvSpPr>
          <p:cNvPr id="5" name="TextBox 4"/>
          <p:cNvSpPr txBox="1"/>
          <p:nvPr/>
        </p:nvSpPr>
        <p:spPr>
          <a:xfrm>
            <a:off x="838199" y="1791855"/>
            <a:ext cx="5202383"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The </a:t>
            </a:r>
            <a:r>
              <a:rPr lang="en-GB" sz="2400" dirty="0" smtClean="0">
                <a:solidFill>
                  <a:schemeClr val="accent5">
                    <a:lumMod val="75000"/>
                  </a:schemeClr>
                </a:solidFill>
                <a:latin typeface="Agency FB" panose="020B0503020202020204" pitchFamily="34" charset="0"/>
              </a:rPr>
              <a:t>plot() </a:t>
            </a:r>
            <a:r>
              <a:rPr lang="en-GB" sz="2400" dirty="0" smtClean="0"/>
              <a:t>argument is quite versatile, and will take any arbitrary collection of numbers. For example, if we add an extra entry to the x axis, and replace the last entry in the Y axis and add another entry:</a:t>
            </a:r>
            <a:endParaRPr lang="en-GB" sz="2400" dirty="0"/>
          </a:p>
        </p:txBody>
      </p:sp>
      <p:pic>
        <p:nvPicPr>
          <p:cNvPr id="6" name="Picture 5"/>
          <p:cNvPicPr>
            <a:picLocks noChangeAspect="1"/>
          </p:cNvPicPr>
          <p:nvPr/>
        </p:nvPicPr>
        <p:blipFill>
          <a:blip r:embed="rId3"/>
          <a:stretch>
            <a:fillRect/>
          </a:stretch>
        </p:blipFill>
        <p:spPr>
          <a:xfrm>
            <a:off x="1169122" y="4201346"/>
            <a:ext cx="4943948" cy="1506727"/>
          </a:xfrm>
          <a:prstGeom prst="rect">
            <a:avLst/>
          </a:prstGeom>
        </p:spPr>
      </p:pic>
    </p:spTree>
    <p:extLst>
      <p:ext uri="{BB962C8B-B14F-4D97-AF65-F5344CB8AC3E}">
        <p14:creationId xmlns:p14="http://schemas.microsoft.com/office/powerpoint/2010/main" val="35565459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689"/>
            <a:ext cx="10515600" cy="1325563"/>
          </a:xfrm>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64308" y="1302759"/>
            <a:ext cx="11012056" cy="4351338"/>
          </a:xfrm>
        </p:spPr>
        <p:txBody>
          <a:bodyPr/>
          <a:lstStyle/>
          <a:p>
            <a:r>
              <a:rPr lang="en-GB" dirty="0" smtClean="0"/>
              <a:t>The </a:t>
            </a:r>
            <a:r>
              <a:rPr lang="en-GB" dirty="0" smtClean="0">
                <a:solidFill>
                  <a:schemeClr val="accent5">
                    <a:lumMod val="75000"/>
                  </a:schemeClr>
                </a:solidFill>
                <a:latin typeface="Agency FB" panose="020B0503020202020204" pitchFamily="34" charset="0"/>
              </a:rPr>
              <a:t>plot() </a:t>
            </a:r>
            <a:r>
              <a:rPr lang="en-GB" dirty="0" smtClean="0"/>
              <a:t>function has an optional third argument that specifies the appearance of the data points.</a:t>
            </a:r>
          </a:p>
          <a:p>
            <a:r>
              <a:rPr lang="en-GB" dirty="0" smtClean="0"/>
              <a:t>The default is </a:t>
            </a:r>
            <a:r>
              <a:rPr lang="en-GB" dirty="0" smtClean="0">
                <a:solidFill>
                  <a:schemeClr val="accent5">
                    <a:lumMod val="75000"/>
                  </a:schemeClr>
                </a:solidFill>
                <a:latin typeface="Agency FB" panose="020B0503020202020204" pitchFamily="34" charset="0"/>
              </a:rPr>
              <a:t>b-</a:t>
            </a:r>
            <a:r>
              <a:rPr lang="en-GB" dirty="0" smtClean="0"/>
              <a:t>, which is the blue solid line seen in the last two examples. The full list of styles can be found in the documentation for the </a:t>
            </a:r>
            <a:r>
              <a:rPr lang="en-GB" dirty="0" smtClean="0">
                <a:solidFill>
                  <a:schemeClr val="accent5">
                    <a:lumMod val="75000"/>
                  </a:schemeClr>
                </a:solidFill>
                <a:latin typeface="Agency FB" panose="020B0503020202020204" pitchFamily="34" charset="0"/>
              </a:rPr>
              <a:t>plot() </a:t>
            </a:r>
            <a:r>
              <a:rPr lang="en-GB" dirty="0" smtClean="0"/>
              <a:t>on the </a:t>
            </a:r>
            <a:r>
              <a:rPr lang="en-GB" dirty="0" err="1"/>
              <a:t>M</a:t>
            </a:r>
            <a:r>
              <a:rPr lang="en-GB" dirty="0" err="1" smtClean="0"/>
              <a:t>atplotlib</a:t>
            </a:r>
            <a:r>
              <a:rPr lang="en-GB" dirty="0" smtClean="0"/>
              <a:t> page</a:t>
            </a:r>
          </a:p>
          <a:p>
            <a:pPr marL="0" indent="0">
              <a:buNone/>
            </a:pPr>
            <a:endParaRPr lang="en-GB" dirty="0"/>
          </a:p>
        </p:txBody>
      </p:sp>
      <p:pic>
        <p:nvPicPr>
          <p:cNvPr id="4" name="Picture 3"/>
          <p:cNvPicPr>
            <a:picLocks noChangeAspect="1"/>
          </p:cNvPicPr>
          <p:nvPr/>
        </p:nvPicPr>
        <p:blipFill>
          <a:blip r:embed="rId2"/>
          <a:stretch>
            <a:fillRect/>
          </a:stretch>
        </p:blipFill>
        <p:spPr>
          <a:xfrm>
            <a:off x="1017151" y="3584248"/>
            <a:ext cx="5183325" cy="230370"/>
          </a:xfrm>
          <a:prstGeom prst="rect">
            <a:avLst/>
          </a:prstGeom>
        </p:spPr>
      </p:pic>
      <p:pic>
        <p:nvPicPr>
          <p:cNvPr id="6" name="Picture 5"/>
          <p:cNvPicPr>
            <a:picLocks noChangeAspect="1"/>
          </p:cNvPicPr>
          <p:nvPr/>
        </p:nvPicPr>
        <p:blipFill>
          <a:blip r:embed="rId3"/>
          <a:stretch>
            <a:fillRect/>
          </a:stretch>
        </p:blipFill>
        <p:spPr>
          <a:xfrm>
            <a:off x="838200" y="3898179"/>
            <a:ext cx="4094018" cy="2821266"/>
          </a:xfrm>
          <a:prstGeom prst="rect">
            <a:avLst/>
          </a:prstGeom>
        </p:spPr>
      </p:pic>
      <p:pic>
        <p:nvPicPr>
          <p:cNvPr id="7" name="Picture 6"/>
          <p:cNvPicPr>
            <a:picLocks noChangeAspect="1"/>
          </p:cNvPicPr>
          <p:nvPr/>
        </p:nvPicPr>
        <p:blipFill>
          <a:blip r:embed="rId4"/>
          <a:stretch>
            <a:fillRect/>
          </a:stretch>
        </p:blipFill>
        <p:spPr>
          <a:xfrm>
            <a:off x="7381577" y="3898179"/>
            <a:ext cx="4053041" cy="2793028"/>
          </a:xfrm>
          <a:prstGeom prst="rect">
            <a:avLst/>
          </a:prstGeom>
        </p:spPr>
      </p:pic>
      <p:pic>
        <p:nvPicPr>
          <p:cNvPr id="8" name="Picture 7"/>
          <p:cNvPicPr>
            <a:picLocks noChangeAspect="1"/>
          </p:cNvPicPr>
          <p:nvPr/>
        </p:nvPicPr>
        <p:blipFill>
          <a:blip r:embed="rId5"/>
          <a:stretch>
            <a:fillRect/>
          </a:stretch>
        </p:blipFill>
        <p:spPr>
          <a:xfrm>
            <a:off x="7381577" y="3613042"/>
            <a:ext cx="4233096" cy="201576"/>
          </a:xfrm>
          <a:prstGeom prst="rect">
            <a:avLst/>
          </a:prstGeom>
        </p:spPr>
      </p:pic>
    </p:spTree>
    <p:extLst>
      <p:ext uri="{BB962C8B-B14F-4D97-AF65-F5344CB8AC3E}">
        <p14:creationId xmlns:p14="http://schemas.microsoft.com/office/powerpoint/2010/main" val="23394905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plot() </a:t>
            </a:r>
            <a:r>
              <a:rPr lang="en-GB" dirty="0" smtClean="0"/>
              <a:t>function</a:t>
            </a:r>
            <a:endParaRPr lang="en-GB" dirty="0"/>
          </a:p>
        </p:txBody>
      </p:sp>
      <p:sp>
        <p:nvSpPr>
          <p:cNvPr id="3" name="Content Placeholder 2"/>
          <p:cNvSpPr>
            <a:spLocks noGrp="1"/>
          </p:cNvSpPr>
          <p:nvPr>
            <p:ph idx="1"/>
          </p:nvPr>
        </p:nvSpPr>
        <p:spPr>
          <a:xfrm>
            <a:off x="745836" y="1816389"/>
            <a:ext cx="11150600" cy="548120"/>
          </a:xfrm>
        </p:spPr>
        <p:txBody>
          <a:bodyPr/>
          <a:lstStyle/>
          <a:p>
            <a:r>
              <a:rPr lang="en-GB" dirty="0" smtClean="0"/>
              <a:t>You can quite easily alter the properties of the line with the </a:t>
            </a:r>
            <a:r>
              <a:rPr lang="en-GB" dirty="0" smtClean="0">
                <a:solidFill>
                  <a:schemeClr val="accent5">
                    <a:lumMod val="75000"/>
                  </a:schemeClr>
                </a:solidFill>
                <a:latin typeface="Agency FB" panose="020B0503020202020204" pitchFamily="34" charset="0"/>
              </a:rPr>
              <a:t>plot() </a:t>
            </a:r>
            <a:r>
              <a:rPr lang="en-GB" dirty="0" smtClean="0"/>
              <a:t>function.</a:t>
            </a:r>
            <a:endParaRPr lang="en-GB" dirty="0"/>
          </a:p>
        </p:txBody>
      </p:sp>
      <p:pic>
        <p:nvPicPr>
          <p:cNvPr id="4" name="Picture 3"/>
          <p:cNvPicPr>
            <a:picLocks noChangeAspect="1"/>
          </p:cNvPicPr>
          <p:nvPr/>
        </p:nvPicPr>
        <p:blipFill>
          <a:blip r:embed="rId2"/>
          <a:stretch>
            <a:fillRect/>
          </a:stretch>
        </p:blipFill>
        <p:spPr>
          <a:xfrm>
            <a:off x="838200" y="2490210"/>
            <a:ext cx="4429125" cy="790575"/>
          </a:xfrm>
          <a:prstGeom prst="rect">
            <a:avLst/>
          </a:prstGeom>
        </p:spPr>
      </p:pic>
      <p:pic>
        <p:nvPicPr>
          <p:cNvPr id="5" name="Picture 4"/>
          <p:cNvPicPr>
            <a:picLocks noChangeAspect="1"/>
          </p:cNvPicPr>
          <p:nvPr/>
        </p:nvPicPr>
        <p:blipFill>
          <a:blip r:embed="rId3"/>
          <a:stretch>
            <a:fillRect/>
          </a:stretch>
        </p:blipFill>
        <p:spPr>
          <a:xfrm>
            <a:off x="6567343" y="2504497"/>
            <a:ext cx="4248150" cy="762000"/>
          </a:xfrm>
          <a:prstGeom prst="rect">
            <a:avLst/>
          </a:prstGeom>
        </p:spPr>
      </p:pic>
      <p:pic>
        <p:nvPicPr>
          <p:cNvPr id="6" name="Picture 5"/>
          <p:cNvPicPr>
            <a:picLocks noChangeAspect="1"/>
          </p:cNvPicPr>
          <p:nvPr/>
        </p:nvPicPr>
        <p:blipFill>
          <a:blip r:embed="rId4"/>
          <a:stretch>
            <a:fillRect/>
          </a:stretch>
        </p:blipFill>
        <p:spPr>
          <a:xfrm>
            <a:off x="670969" y="3406486"/>
            <a:ext cx="4763585" cy="3201129"/>
          </a:xfrm>
          <a:prstGeom prst="rect">
            <a:avLst/>
          </a:prstGeom>
        </p:spPr>
      </p:pic>
      <p:pic>
        <p:nvPicPr>
          <p:cNvPr id="7" name="Picture 6"/>
          <p:cNvPicPr>
            <a:picLocks noChangeAspect="1"/>
          </p:cNvPicPr>
          <p:nvPr/>
        </p:nvPicPr>
        <p:blipFill>
          <a:blip r:embed="rId5"/>
          <a:stretch>
            <a:fillRect/>
          </a:stretch>
        </p:blipFill>
        <p:spPr>
          <a:xfrm>
            <a:off x="6457407" y="3406485"/>
            <a:ext cx="4763585" cy="3201129"/>
          </a:xfrm>
          <a:prstGeom prst="rect">
            <a:avLst/>
          </a:prstGeom>
        </p:spPr>
      </p:pic>
    </p:spTree>
    <p:extLst>
      <p:ext uri="{BB962C8B-B14F-4D97-AF65-F5344CB8AC3E}">
        <p14:creationId xmlns:p14="http://schemas.microsoft.com/office/powerpoint/2010/main" val="21482647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Altering tick labels</a:t>
            </a:r>
            <a:endParaRPr lang="en-GB" dirty="0"/>
          </a:p>
        </p:txBody>
      </p:sp>
      <p:sp>
        <p:nvSpPr>
          <p:cNvPr id="3" name="Content Placeholder 2"/>
          <p:cNvSpPr>
            <a:spLocks noGrp="1"/>
          </p:cNvSpPr>
          <p:nvPr>
            <p:ph idx="1"/>
          </p:nvPr>
        </p:nvSpPr>
        <p:spPr>
          <a:xfrm>
            <a:off x="632254" y="1784435"/>
            <a:ext cx="4261022" cy="4351338"/>
          </a:xfrm>
        </p:spPr>
        <p:txBody>
          <a:bodyPr/>
          <a:lstStyle/>
          <a:p>
            <a:r>
              <a:rPr lang="en-GB" dirty="0" smtClean="0"/>
              <a:t>The </a:t>
            </a:r>
            <a:r>
              <a:rPr lang="en-GB" dirty="0" err="1" smtClean="0">
                <a:solidFill>
                  <a:schemeClr val="accent5">
                    <a:lumMod val="75000"/>
                  </a:schemeClr>
                </a:solidFill>
                <a:latin typeface="Agency FB" panose="020B0503020202020204" pitchFamily="34" charset="0"/>
              </a:rPr>
              <a:t>plt.xticks</a:t>
            </a:r>
            <a:r>
              <a:rPr lang="en-GB" dirty="0" smtClean="0">
                <a:solidFill>
                  <a:schemeClr val="accent5">
                    <a:lumMod val="75000"/>
                  </a:schemeClr>
                </a:solidFill>
                <a:latin typeface="Agency FB" panose="020B0503020202020204" pitchFamily="34" charset="0"/>
              </a:rPr>
              <a:t>() </a:t>
            </a:r>
            <a:r>
              <a:rPr lang="en-GB" dirty="0" smtClean="0"/>
              <a:t>and </a:t>
            </a:r>
            <a:r>
              <a:rPr lang="en-GB" dirty="0" err="1" smtClean="0">
                <a:solidFill>
                  <a:schemeClr val="accent5">
                    <a:lumMod val="75000"/>
                  </a:schemeClr>
                </a:solidFill>
                <a:latin typeface="Agency FB" panose="020B0503020202020204" pitchFamily="34" charset="0"/>
              </a:rPr>
              <a:t>plt.yticks</a:t>
            </a:r>
            <a:r>
              <a:rPr lang="en-GB" dirty="0" smtClean="0">
                <a:solidFill>
                  <a:schemeClr val="accent5">
                    <a:lumMod val="75000"/>
                  </a:schemeClr>
                </a:solidFill>
                <a:latin typeface="Agency FB" panose="020B0503020202020204" pitchFamily="34" charset="0"/>
              </a:rPr>
              <a:t>() </a:t>
            </a:r>
            <a:r>
              <a:rPr lang="en-GB" dirty="0" smtClean="0"/>
              <a:t>allows you to manually alter the ticks on the x-axis and y-axis respectively.</a:t>
            </a:r>
          </a:p>
          <a:p>
            <a:r>
              <a:rPr lang="en-GB" dirty="0" smtClean="0"/>
              <a:t>Note that the tick values have to be contained within a list object.</a:t>
            </a:r>
            <a:endParaRPr lang="en-GB" dirty="0"/>
          </a:p>
        </p:txBody>
      </p:sp>
      <p:pic>
        <p:nvPicPr>
          <p:cNvPr id="4" name="Picture 3"/>
          <p:cNvPicPr>
            <a:picLocks noChangeAspect="1"/>
          </p:cNvPicPr>
          <p:nvPr/>
        </p:nvPicPr>
        <p:blipFill>
          <a:blip r:embed="rId2"/>
          <a:stretch>
            <a:fillRect/>
          </a:stretch>
        </p:blipFill>
        <p:spPr>
          <a:xfrm>
            <a:off x="5888380" y="1690688"/>
            <a:ext cx="5092658" cy="1170086"/>
          </a:xfrm>
          <a:prstGeom prst="rect">
            <a:avLst/>
          </a:prstGeom>
        </p:spPr>
      </p:pic>
      <p:pic>
        <p:nvPicPr>
          <p:cNvPr id="5" name="Picture 4"/>
          <p:cNvPicPr>
            <a:picLocks noChangeAspect="1"/>
          </p:cNvPicPr>
          <p:nvPr/>
        </p:nvPicPr>
        <p:blipFill>
          <a:blip r:embed="rId3"/>
          <a:stretch>
            <a:fillRect/>
          </a:stretch>
        </p:blipFill>
        <p:spPr>
          <a:xfrm>
            <a:off x="5888380" y="3105300"/>
            <a:ext cx="4993804" cy="3355836"/>
          </a:xfrm>
          <a:prstGeom prst="rect">
            <a:avLst/>
          </a:prstGeom>
        </p:spPr>
      </p:pic>
    </p:spTree>
    <p:extLst>
      <p:ext uri="{BB962C8B-B14F-4D97-AF65-F5344CB8AC3E}">
        <p14:creationId xmlns:p14="http://schemas.microsoft.com/office/powerpoint/2010/main" val="40654555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 Basic line graph</a:t>
            </a:r>
            <a:endParaRPr lang="en-GB" dirty="0"/>
          </a:p>
        </p:txBody>
      </p:sp>
      <p:sp>
        <p:nvSpPr>
          <p:cNvPr id="3" name="Content Placeholder 2"/>
          <p:cNvSpPr>
            <a:spLocks noGrp="1"/>
          </p:cNvSpPr>
          <p:nvPr>
            <p:ph idx="1"/>
          </p:nvPr>
        </p:nvSpPr>
        <p:spPr>
          <a:xfrm>
            <a:off x="376882" y="1837756"/>
            <a:ext cx="10515600" cy="958764"/>
          </a:xfrm>
        </p:spPr>
        <p:txBody>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draw a </a:t>
            </a:r>
            <a:r>
              <a:rPr lang="en-GB" dirty="0" smtClean="0">
                <a:solidFill>
                  <a:schemeClr val="accent2">
                    <a:lumMod val="50000"/>
                  </a:schemeClr>
                </a:solidFill>
              </a:rPr>
              <a:t>line graph </a:t>
            </a:r>
            <a:r>
              <a:rPr lang="en-GB" dirty="0">
                <a:solidFill>
                  <a:schemeClr val="accent2">
                    <a:lumMod val="50000"/>
                  </a:schemeClr>
                </a:solidFill>
              </a:rPr>
              <a:t>with suitable </a:t>
            </a:r>
            <a:r>
              <a:rPr lang="en-GB" dirty="0" smtClean="0">
                <a:solidFill>
                  <a:schemeClr val="accent2">
                    <a:lumMod val="50000"/>
                  </a:schemeClr>
                </a:solidFill>
              </a:rPr>
              <a:t>labels for </a:t>
            </a:r>
            <a:r>
              <a:rPr lang="en-GB" dirty="0">
                <a:solidFill>
                  <a:schemeClr val="accent2">
                    <a:lumMod val="50000"/>
                  </a:schemeClr>
                </a:solidFill>
              </a:rPr>
              <a:t>the </a:t>
            </a:r>
            <a:r>
              <a:rPr lang="en-GB" dirty="0" smtClean="0">
                <a:solidFill>
                  <a:schemeClr val="accent2">
                    <a:lumMod val="50000"/>
                  </a:schemeClr>
                </a:solidFill>
              </a:rPr>
              <a:t>x-axis</a:t>
            </a:r>
            <a:r>
              <a:rPr lang="en-GB" dirty="0">
                <a:solidFill>
                  <a:schemeClr val="accent2">
                    <a:lumMod val="50000"/>
                  </a:schemeClr>
                </a:solidFill>
              </a:rPr>
              <a:t> </a:t>
            </a:r>
            <a:r>
              <a:rPr lang="en-GB" dirty="0" smtClean="0">
                <a:solidFill>
                  <a:schemeClr val="accent2">
                    <a:lumMod val="50000"/>
                  </a:schemeClr>
                </a:solidFill>
              </a:rPr>
              <a:t>and y-axis. Include a </a:t>
            </a:r>
            <a:r>
              <a:rPr lang="en-GB" dirty="0">
                <a:solidFill>
                  <a:schemeClr val="accent2">
                    <a:lumMod val="50000"/>
                  </a:schemeClr>
                </a:solidFill>
              </a:rPr>
              <a:t>title.</a:t>
            </a:r>
          </a:p>
        </p:txBody>
      </p:sp>
      <p:pic>
        <p:nvPicPr>
          <p:cNvPr id="3074" name="Picture 2" descr="Matplotlib Basic: Draw a line with suitable label in the x axis, y axis and a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82" y="3089189"/>
            <a:ext cx="4657124" cy="34928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81750" y="2955839"/>
            <a:ext cx="3695700" cy="266700"/>
          </a:xfrm>
          <a:prstGeom prst="rect">
            <a:avLst/>
          </a:prstGeom>
        </p:spPr>
      </p:pic>
      <p:pic>
        <p:nvPicPr>
          <p:cNvPr id="6" name="Picture 5"/>
          <p:cNvPicPr>
            <a:picLocks noChangeAspect="1"/>
          </p:cNvPicPr>
          <p:nvPr/>
        </p:nvPicPr>
        <p:blipFill>
          <a:blip r:embed="rId4"/>
          <a:stretch>
            <a:fillRect/>
          </a:stretch>
        </p:blipFill>
        <p:spPr>
          <a:xfrm>
            <a:off x="6469792" y="3208830"/>
            <a:ext cx="4010025" cy="1409700"/>
          </a:xfrm>
          <a:prstGeom prst="rect">
            <a:avLst/>
          </a:prstGeom>
        </p:spPr>
      </p:pic>
      <p:pic>
        <p:nvPicPr>
          <p:cNvPr id="7" name="Picture 6"/>
          <p:cNvPicPr>
            <a:picLocks noChangeAspect="1"/>
          </p:cNvPicPr>
          <p:nvPr/>
        </p:nvPicPr>
        <p:blipFill>
          <a:blip r:embed="rId5"/>
          <a:stretch>
            <a:fillRect/>
          </a:stretch>
        </p:blipFill>
        <p:spPr>
          <a:xfrm>
            <a:off x="6469792" y="4618530"/>
            <a:ext cx="3852219" cy="405497"/>
          </a:xfrm>
          <a:prstGeom prst="rect">
            <a:avLst/>
          </a:prstGeom>
        </p:spPr>
      </p:pic>
      <p:pic>
        <p:nvPicPr>
          <p:cNvPr id="8" name="Picture 7"/>
          <p:cNvPicPr>
            <a:picLocks noChangeAspect="1"/>
          </p:cNvPicPr>
          <p:nvPr/>
        </p:nvPicPr>
        <p:blipFill>
          <a:blip r:embed="rId6"/>
          <a:stretch>
            <a:fillRect/>
          </a:stretch>
        </p:blipFill>
        <p:spPr>
          <a:xfrm>
            <a:off x="6469792" y="5024027"/>
            <a:ext cx="4346489" cy="1277403"/>
          </a:xfrm>
          <a:prstGeom prst="rect">
            <a:avLst/>
          </a:prstGeom>
        </p:spPr>
      </p:pic>
      <p:pic>
        <p:nvPicPr>
          <p:cNvPr id="9" name="Picture 8"/>
          <p:cNvPicPr>
            <a:picLocks noChangeAspect="1"/>
          </p:cNvPicPr>
          <p:nvPr/>
        </p:nvPicPr>
        <p:blipFill>
          <a:blip r:embed="rId7"/>
          <a:stretch>
            <a:fillRect/>
          </a:stretch>
        </p:blipFill>
        <p:spPr>
          <a:xfrm>
            <a:off x="6483004" y="6301430"/>
            <a:ext cx="2059289" cy="405497"/>
          </a:xfrm>
          <a:prstGeom prst="rect">
            <a:avLst/>
          </a:prstGeom>
        </p:spPr>
      </p:pic>
    </p:spTree>
    <p:extLst>
      <p:ext uri="{BB962C8B-B14F-4D97-AF65-F5344CB8AC3E}">
        <p14:creationId xmlns:p14="http://schemas.microsoft.com/office/powerpoint/2010/main" val="253443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1</a:t>
            </a:r>
            <a:endParaRPr lang="en-IN" b="1" dirty="0"/>
          </a:p>
        </p:txBody>
      </p:sp>
      <p:sp>
        <p:nvSpPr>
          <p:cNvPr id="3" name="Content Placeholder 2"/>
          <p:cNvSpPr>
            <a:spLocks noGrp="1"/>
          </p:cNvSpPr>
          <p:nvPr>
            <p:ph idx="1"/>
          </p:nvPr>
        </p:nvSpPr>
        <p:spPr/>
        <p:txBody>
          <a:bodyPr/>
          <a:lstStyle/>
          <a:p>
            <a:pPr marL="0" indent="0">
              <a:buNone/>
            </a:pPr>
            <a:r>
              <a:rPr lang="en-US" dirty="0" smtClean="0"/>
              <a:t># Given a dictionary 'student', remove the 'age' key-value pair.</a:t>
            </a:r>
          </a:p>
          <a:p>
            <a:pPr marL="0" indent="0">
              <a:buNone/>
            </a:pPr>
            <a:r>
              <a:rPr lang="en-US" dirty="0" smtClean="0"/>
              <a:t>student = {</a:t>
            </a:r>
          </a:p>
          <a:p>
            <a:pPr marL="0" indent="0">
              <a:buNone/>
            </a:pPr>
            <a:r>
              <a:rPr lang="en-US" dirty="0" smtClean="0"/>
              <a:t>    "name": "Alice",</a:t>
            </a:r>
          </a:p>
          <a:p>
            <a:pPr marL="0" indent="0">
              <a:buNone/>
            </a:pPr>
            <a:r>
              <a:rPr lang="en-US" dirty="0" smtClean="0"/>
              <a:t>    "age": 25,</a:t>
            </a:r>
          </a:p>
          <a:p>
            <a:pPr marL="0" indent="0">
              <a:buNone/>
            </a:pPr>
            <a:r>
              <a:rPr lang="en-US" dirty="0" smtClean="0"/>
              <a:t>    "grade": "A"</a:t>
            </a:r>
          </a:p>
          <a:p>
            <a:pPr marL="0" indent="0">
              <a:buNone/>
            </a:pPr>
            <a:r>
              <a:rPr lang="en-US" dirty="0" smtClean="0"/>
              <a:t>}</a:t>
            </a:r>
          </a:p>
          <a:p>
            <a:pPr marL="0" indent="0">
              <a:buNone/>
            </a:pPr>
            <a:endParaRPr lang="en-US" dirty="0" smtClean="0"/>
          </a:p>
          <a:p>
            <a:pPr marL="0" indent="0">
              <a:buNone/>
            </a:pPr>
            <a:r>
              <a:rPr lang="en-US" dirty="0" smtClean="0"/>
              <a:t># Your code here</a:t>
            </a:r>
          </a:p>
          <a:p>
            <a:pPr marL="0" indent="0">
              <a:buNone/>
            </a:pPr>
            <a:r>
              <a:rPr lang="en-IN" b="1" dirty="0"/>
              <a:t>del student["age"]</a:t>
            </a:r>
          </a:p>
        </p:txBody>
      </p:sp>
    </p:spTree>
    <p:extLst>
      <p:ext uri="{BB962C8B-B14F-4D97-AF65-F5344CB8AC3E}">
        <p14:creationId xmlns:p14="http://schemas.microsoft.com/office/powerpoint/2010/main" val="8690067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latin typeface="Agency FB" panose="020B0503020202020204" pitchFamily="34" charset="0"/>
              </a:rPr>
              <a:t>setp</a:t>
            </a:r>
            <a:r>
              <a:rPr lang="en-GB" dirty="0" smtClean="0">
                <a:latin typeface="Agency FB" panose="020B0503020202020204" pitchFamily="34" charset="0"/>
              </a:rPr>
              <a:t>() </a:t>
            </a:r>
            <a:r>
              <a:rPr lang="en-GB" dirty="0" smtClean="0"/>
              <a:t>function</a:t>
            </a:r>
            <a:endParaRPr lang="en-GB" dirty="0"/>
          </a:p>
        </p:txBody>
      </p:sp>
      <p:sp>
        <p:nvSpPr>
          <p:cNvPr id="3" name="Content Placeholder 2"/>
          <p:cNvSpPr>
            <a:spLocks noGrp="1"/>
          </p:cNvSpPr>
          <p:nvPr>
            <p:ph idx="1"/>
          </p:nvPr>
        </p:nvSpPr>
        <p:spPr>
          <a:xfrm>
            <a:off x="906162" y="1465839"/>
            <a:ext cx="10515600" cy="678893"/>
          </a:xfrm>
        </p:spPr>
        <p:txBody>
          <a:bodyPr>
            <a:normAutofit/>
          </a:bodyPr>
          <a:lstStyle/>
          <a:p>
            <a:r>
              <a:rPr lang="en-GB" dirty="0" smtClean="0"/>
              <a:t>The </a:t>
            </a:r>
            <a:r>
              <a:rPr lang="en-GB" dirty="0" err="1" smtClean="0">
                <a:solidFill>
                  <a:schemeClr val="accent5">
                    <a:lumMod val="75000"/>
                  </a:schemeClr>
                </a:solidFill>
                <a:latin typeface="Agency FB" panose="020B0503020202020204" pitchFamily="34" charset="0"/>
              </a:rPr>
              <a:t>setp</a:t>
            </a:r>
            <a:r>
              <a:rPr lang="en-GB" dirty="0" smtClean="0">
                <a:solidFill>
                  <a:schemeClr val="accent5">
                    <a:lumMod val="75000"/>
                  </a:schemeClr>
                </a:solidFill>
                <a:latin typeface="Agency FB" panose="020B0503020202020204" pitchFamily="34" charset="0"/>
              </a:rPr>
              <a:t>() </a:t>
            </a:r>
            <a:r>
              <a:rPr lang="en-GB" dirty="0" smtClean="0"/>
              <a:t>allows you to set multiple properties for a list of lines, if you want all the lines to be matching.</a:t>
            </a:r>
            <a:endParaRPr lang="en-GB" dirty="0"/>
          </a:p>
        </p:txBody>
      </p:sp>
      <p:pic>
        <p:nvPicPr>
          <p:cNvPr id="4" name="Picture 3"/>
          <p:cNvPicPr>
            <a:picLocks noChangeAspect="1"/>
          </p:cNvPicPr>
          <p:nvPr/>
        </p:nvPicPr>
        <p:blipFill>
          <a:blip r:embed="rId2"/>
          <a:stretch>
            <a:fillRect/>
          </a:stretch>
        </p:blipFill>
        <p:spPr>
          <a:xfrm>
            <a:off x="906162" y="2124475"/>
            <a:ext cx="5704516" cy="1613911"/>
          </a:xfrm>
          <a:prstGeom prst="rect">
            <a:avLst/>
          </a:prstGeom>
        </p:spPr>
      </p:pic>
      <p:pic>
        <p:nvPicPr>
          <p:cNvPr id="5" name="Picture 4"/>
          <p:cNvPicPr>
            <a:picLocks noChangeAspect="1"/>
          </p:cNvPicPr>
          <p:nvPr/>
        </p:nvPicPr>
        <p:blipFill>
          <a:blip r:embed="rId3"/>
          <a:stretch>
            <a:fillRect/>
          </a:stretch>
        </p:blipFill>
        <p:spPr>
          <a:xfrm>
            <a:off x="7568662" y="2042098"/>
            <a:ext cx="3214668" cy="2143112"/>
          </a:xfrm>
          <a:prstGeom prst="rect">
            <a:avLst/>
          </a:prstGeom>
        </p:spPr>
      </p:pic>
      <p:sp>
        <p:nvSpPr>
          <p:cNvPr id="6" name="TextBox 5"/>
          <p:cNvSpPr txBox="1"/>
          <p:nvPr/>
        </p:nvSpPr>
        <p:spPr>
          <a:xfrm>
            <a:off x="519821" y="4431137"/>
            <a:ext cx="11152358"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You can use the </a:t>
            </a:r>
            <a:r>
              <a:rPr lang="en-GB" sz="2400" dirty="0" err="1" smtClean="0">
                <a:solidFill>
                  <a:schemeClr val="accent5">
                    <a:lumMod val="75000"/>
                  </a:schemeClr>
                </a:solidFill>
                <a:latin typeface="Agency FB" panose="020B0503020202020204" pitchFamily="34" charset="0"/>
              </a:rPr>
              <a:t>setp</a:t>
            </a:r>
            <a:r>
              <a:rPr lang="en-GB" sz="2400" dirty="0" smtClean="0">
                <a:solidFill>
                  <a:schemeClr val="accent5">
                    <a:lumMod val="75000"/>
                  </a:schemeClr>
                </a:solidFill>
                <a:latin typeface="Agency FB" panose="020B0503020202020204" pitchFamily="34" charset="0"/>
              </a:rPr>
              <a:t>() </a:t>
            </a:r>
            <a:r>
              <a:rPr lang="en-GB" sz="2400" dirty="0" smtClean="0"/>
              <a:t>function along with either the </a:t>
            </a:r>
            <a:r>
              <a:rPr lang="en-GB" sz="2400" dirty="0" smtClean="0">
                <a:latin typeface="Agency FB" panose="020B0503020202020204" pitchFamily="34" charset="0"/>
              </a:rPr>
              <a:t>line</a:t>
            </a:r>
            <a:r>
              <a:rPr lang="en-GB" sz="2400" dirty="0" smtClean="0"/>
              <a:t> or </a:t>
            </a:r>
            <a:r>
              <a:rPr lang="en-GB" sz="2400" dirty="0" smtClean="0">
                <a:latin typeface="Agency FB" panose="020B0503020202020204" pitchFamily="34" charset="0"/>
              </a:rPr>
              <a:t>lines</a:t>
            </a:r>
            <a:r>
              <a:rPr lang="en-GB" sz="2400" dirty="0" smtClean="0"/>
              <a:t> function in order to get a list of settable line properties.</a:t>
            </a:r>
            <a:endParaRPr lang="en-GB" sz="2400" dirty="0"/>
          </a:p>
        </p:txBody>
      </p:sp>
      <p:pic>
        <p:nvPicPr>
          <p:cNvPr id="7" name="Picture 6"/>
          <p:cNvPicPr>
            <a:picLocks noChangeAspect="1"/>
          </p:cNvPicPr>
          <p:nvPr/>
        </p:nvPicPr>
        <p:blipFill>
          <a:blip r:embed="rId4"/>
          <a:stretch>
            <a:fillRect/>
          </a:stretch>
        </p:blipFill>
        <p:spPr>
          <a:xfrm>
            <a:off x="277162" y="5604329"/>
            <a:ext cx="7291500" cy="449476"/>
          </a:xfrm>
          <a:prstGeom prst="rect">
            <a:avLst/>
          </a:prstGeom>
        </p:spPr>
      </p:pic>
      <p:pic>
        <p:nvPicPr>
          <p:cNvPr id="8" name="Picture 7"/>
          <p:cNvPicPr>
            <a:picLocks noChangeAspect="1"/>
          </p:cNvPicPr>
          <p:nvPr/>
        </p:nvPicPr>
        <p:blipFill>
          <a:blip r:embed="rId5"/>
          <a:stretch>
            <a:fillRect/>
          </a:stretch>
        </p:blipFill>
        <p:spPr>
          <a:xfrm>
            <a:off x="6929694" y="5169391"/>
            <a:ext cx="4791075" cy="1543050"/>
          </a:xfrm>
          <a:prstGeom prst="rect">
            <a:avLst/>
          </a:prstGeom>
        </p:spPr>
      </p:pic>
    </p:spTree>
    <p:extLst>
      <p:ext uri="{BB962C8B-B14F-4D97-AF65-F5344CB8AC3E}">
        <p14:creationId xmlns:p14="http://schemas.microsoft.com/office/powerpoint/2010/main" val="31420664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smtClean="0">
                <a:latin typeface="Agency FB" panose="020B0503020202020204" pitchFamily="34" charset="0"/>
              </a:rPr>
              <a:t>axis() </a:t>
            </a:r>
            <a:r>
              <a:rPr lang="en-GB" dirty="0" smtClean="0"/>
              <a:t>function</a:t>
            </a:r>
            <a:endParaRPr lang="en-GB" dirty="0"/>
          </a:p>
        </p:txBody>
      </p:sp>
      <p:sp>
        <p:nvSpPr>
          <p:cNvPr id="3" name="Content Placeholder 2"/>
          <p:cNvSpPr>
            <a:spLocks noGrp="1"/>
          </p:cNvSpPr>
          <p:nvPr>
            <p:ph idx="1"/>
          </p:nvPr>
        </p:nvSpPr>
        <p:spPr>
          <a:xfrm>
            <a:off x="838200" y="1825625"/>
            <a:ext cx="8684492" cy="1120775"/>
          </a:xfrm>
        </p:spPr>
        <p:txBody>
          <a:bodyPr>
            <a:normAutofit/>
          </a:bodyPr>
          <a:lstStyle/>
          <a:p>
            <a:r>
              <a:rPr lang="en-GB" dirty="0" smtClean="0"/>
              <a:t>The </a:t>
            </a:r>
            <a:r>
              <a:rPr lang="en-GB" dirty="0" smtClean="0">
                <a:solidFill>
                  <a:schemeClr val="accent5">
                    <a:lumMod val="75000"/>
                  </a:schemeClr>
                </a:solidFill>
                <a:latin typeface="Agency FB" panose="020B0503020202020204" pitchFamily="34" charset="0"/>
              </a:rPr>
              <a:t>axis() </a:t>
            </a:r>
            <a:r>
              <a:rPr lang="en-GB" dirty="0" smtClean="0"/>
              <a:t>function allows us to specify the range of the axis.</a:t>
            </a:r>
          </a:p>
          <a:p>
            <a:r>
              <a:rPr lang="en-GB" dirty="0" smtClean="0"/>
              <a:t>It requires a list that contains the following:</a:t>
            </a:r>
            <a:br>
              <a:rPr lang="en-GB" dirty="0" smtClean="0"/>
            </a:br>
            <a:endParaRPr lang="en-GB" dirty="0"/>
          </a:p>
        </p:txBody>
      </p:sp>
      <p:sp>
        <p:nvSpPr>
          <p:cNvPr id="4" name="TextBox 3"/>
          <p:cNvSpPr txBox="1"/>
          <p:nvPr/>
        </p:nvSpPr>
        <p:spPr>
          <a:xfrm>
            <a:off x="1052944" y="2770909"/>
            <a:ext cx="9624291" cy="461665"/>
          </a:xfrm>
          <a:prstGeom prst="rect">
            <a:avLst/>
          </a:prstGeom>
          <a:noFill/>
        </p:spPr>
        <p:txBody>
          <a:bodyPr wrap="square" rtlCol="0">
            <a:spAutoFit/>
          </a:bodyPr>
          <a:lstStyle/>
          <a:p>
            <a:r>
              <a:rPr lang="en-GB" sz="2400" dirty="0" smtClean="0">
                <a:solidFill>
                  <a:schemeClr val="accent5">
                    <a:lumMod val="75000"/>
                  </a:schemeClr>
                </a:solidFill>
                <a:latin typeface="Agency FB" panose="020B0503020202020204" pitchFamily="34" charset="0"/>
              </a:rPr>
              <a:t>[The min x-axis value, the max x-axis value, the min y-axis, the max y-axis value]</a:t>
            </a:r>
          </a:p>
        </p:txBody>
      </p:sp>
      <p:pic>
        <p:nvPicPr>
          <p:cNvPr id="5" name="Picture 4"/>
          <p:cNvPicPr>
            <a:picLocks noChangeAspect="1"/>
          </p:cNvPicPr>
          <p:nvPr/>
        </p:nvPicPr>
        <p:blipFill>
          <a:blip r:embed="rId2"/>
          <a:stretch>
            <a:fillRect/>
          </a:stretch>
        </p:blipFill>
        <p:spPr>
          <a:xfrm>
            <a:off x="838200" y="3612283"/>
            <a:ext cx="5079608" cy="1227572"/>
          </a:xfrm>
          <a:prstGeom prst="rect">
            <a:avLst/>
          </a:prstGeom>
        </p:spPr>
      </p:pic>
      <p:pic>
        <p:nvPicPr>
          <p:cNvPr id="6" name="Picture 5"/>
          <p:cNvPicPr>
            <a:picLocks noChangeAspect="1"/>
          </p:cNvPicPr>
          <p:nvPr/>
        </p:nvPicPr>
        <p:blipFill>
          <a:blip r:embed="rId3"/>
          <a:stretch>
            <a:fillRect/>
          </a:stretch>
        </p:blipFill>
        <p:spPr>
          <a:xfrm>
            <a:off x="6669844" y="3343199"/>
            <a:ext cx="4763585" cy="3201129"/>
          </a:xfrm>
          <a:prstGeom prst="rect">
            <a:avLst/>
          </a:prstGeom>
        </p:spPr>
      </p:pic>
    </p:spTree>
    <p:extLst>
      <p:ext uri="{BB962C8B-B14F-4D97-AF65-F5344CB8AC3E}">
        <p14:creationId xmlns:p14="http://schemas.microsoft.com/office/powerpoint/2010/main" val="2649119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Matplotlib</a:t>
            </a:r>
            <a:r>
              <a:rPr lang="en-GB" dirty="0" smtClean="0"/>
              <a:t> and </a:t>
            </a:r>
            <a:r>
              <a:rPr lang="en-GB" dirty="0" err="1" smtClean="0"/>
              <a:t>NumPy</a:t>
            </a:r>
            <a:r>
              <a:rPr lang="en-GB" dirty="0" smtClean="0"/>
              <a:t> arrays</a:t>
            </a:r>
            <a:endParaRPr lang="en-GB" dirty="0"/>
          </a:p>
        </p:txBody>
      </p:sp>
      <p:sp>
        <p:nvSpPr>
          <p:cNvPr id="3" name="Content Placeholder 2"/>
          <p:cNvSpPr>
            <a:spLocks noGrp="1"/>
          </p:cNvSpPr>
          <p:nvPr>
            <p:ph idx="1"/>
          </p:nvPr>
        </p:nvSpPr>
        <p:spPr>
          <a:xfrm>
            <a:off x="838200" y="1502352"/>
            <a:ext cx="10937556" cy="4351338"/>
          </a:xfrm>
        </p:spPr>
        <p:txBody>
          <a:bodyPr/>
          <a:lstStyle/>
          <a:p>
            <a:r>
              <a:rPr lang="en-GB" dirty="0" smtClean="0"/>
              <a:t>Normally when working with numerical data, you’ll be using </a:t>
            </a:r>
            <a:r>
              <a:rPr lang="en-GB" dirty="0" err="1" smtClean="0"/>
              <a:t>NumPy</a:t>
            </a:r>
            <a:r>
              <a:rPr lang="en-GB" dirty="0" smtClean="0"/>
              <a:t> arrays.</a:t>
            </a:r>
          </a:p>
          <a:p>
            <a:r>
              <a:rPr lang="en-GB" dirty="0" smtClean="0"/>
              <a:t>This is still straight forward to do in </a:t>
            </a:r>
            <a:r>
              <a:rPr lang="en-GB" dirty="0" err="1"/>
              <a:t>M</a:t>
            </a:r>
            <a:r>
              <a:rPr lang="en-GB" dirty="0" err="1" smtClean="0"/>
              <a:t>atplotlib</a:t>
            </a:r>
            <a:r>
              <a:rPr lang="en-GB" dirty="0" smtClean="0"/>
              <a:t>; in fact all sequences are converted into </a:t>
            </a:r>
            <a:r>
              <a:rPr lang="en-GB" dirty="0" err="1" smtClean="0"/>
              <a:t>NumPy</a:t>
            </a:r>
            <a:r>
              <a:rPr lang="en-GB" dirty="0" smtClean="0"/>
              <a:t> arrays internally anyway.</a:t>
            </a:r>
            <a:endParaRPr lang="en-GB" dirty="0"/>
          </a:p>
        </p:txBody>
      </p:sp>
      <p:pic>
        <p:nvPicPr>
          <p:cNvPr id="4" name="Picture 3"/>
          <p:cNvPicPr>
            <a:picLocks noChangeAspect="1"/>
          </p:cNvPicPr>
          <p:nvPr/>
        </p:nvPicPr>
        <p:blipFill>
          <a:blip r:embed="rId2"/>
          <a:stretch>
            <a:fillRect/>
          </a:stretch>
        </p:blipFill>
        <p:spPr>
          <a:xfrm>
            <a:off x="6552106" y="3398617"/>
            <a:ext cx="4801694" cy="3201129"/>
          </a:xfrm>
          <a:prstGeom prst="rect">
            <a:avLst/>
          </a:prstGeom>
        </p:spPr>
      </p:pic>
      <p:pic>
        <p:nvPicPr>
          <p:cNvPr id="5" name="Picture 4"/>
          <p:cNvPicPr>
            <a:picLocks noChangeAspect="1"/>
          </p:cNvPicPr>
          <p:nvPr/>
        </p:nvPicPr>
        <p:blipFill>
          <a:blip r:embed="rId3"/>
          <a:stretch>
            <a:fillRect/>
          </a:stretch>
        </p:blipFill>
        <p:spPr>
          <a:xfrm>
            <a:off x="998013" y="3933391"/>
            <a:ext cx="5394281" cy="1793154"/>
          </a:xfrm>
          <a:prstGeom prst="rect">
            <a:avLst/>
          </a:prstGeom>
        </p:spPr>
      </p:pic>
    </p:spTree>
    <p:extLst>
      <p:ext uri="{BB962C8B-B14F-4D97-AF65-F5344CB8AC3E}">
        <p14:creationId xmlns:p14="http://schemas.microsoft.com/office/powerpoint/2010/main" val="8019310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524" y="101515"/>
            <a:ext cx="10515600" cy="992381"/>
          </a:xfrm>
        </p:spPr>
        <p:txBody>
          <a:bodyPr/>
          <a:lstStyle/>
          <a:p>
            <a:r>
              <a:rPr lang="en-GB" dirty="0" smtClean="0"/>
              <a:t>Working with text</a:t>
            </a:r>
            <a:endParaRPr lang="en-GB" dirty="0"/>
          </a:p>
        </p:txBody>
      </p:sp>
      <p:sp>
        <p:nvSpPr>
          <p:cNvPr id="3" name="Content Placeholder 2"/>
          <p:cNvSpPr>
            <a:spLocks noGrp="1"/>
          </p:cNvSpPr>
          <p:nvPr>
            <p:ph idx="1"/>
          </p:nvPr>
        </p:nvSpPr>
        <p:spPr>
          <a:xfrm>
            <a:off x="93706" y="1093896"/>
            <a:ext cx="6952220" cy="5591932"/>
          </a:xfrm>
        </p:spPr>
        <p:txBody>
          <a:bodyPr>
            <a:normAutofit lnSpcReduction="10000"/>
          </a:bodyPr>
          <a:lstStyle/>
          <a:p>
            <a:r>
              <a:rPr lang="en-GB" sz="2400" dirty="0" smtClean="0"/>
              <a:t>There are a number of different ways in which to add text to your graph:</a:t>
            </a:r>
          </a:p>
          <a:p>
            <a:pPr marL="0" indent="0">
              <a:buNone/>
            </a:pPr>
            <a:r>
              <a:rPr lang="en-GB" sz="2400" dirty="0" smtClean="0"/>
              <a:t>	</a:t>
            </a:r>
            <a:r>
              <a:rPr lang="en-GB" sz="2400" dirty="0" smtClean="0">
                <a:latin typeface="Agency FB" panose="020B0503020202020204" pitchFamily="34" charset="0"/>
              </a:rPr>
              <a:t> - </a:t>
            </a:r>
            <a:r>
              <a:rPr lang="en-GB" sz="2400" dirty="0" smtClean="0">
                <a:solidFill>
                  <a:schemeClr val="accent5">
                    <a:lumMod val="75000"/>
                  </a:schemeClr>
                </a:solidFill>
                <a:latin typeface="Agency FB" panose="020B0503020202020204" pitchFamily="34" charset="0"/>
              </a:rPr>
              <a:t>title() </a:t>
            </a:r>
            <a:r>
              <a:rPr lang="en-GB" sz="2400" dirty="0" smtClean="0">
                <a:latin typeface="Agency FB" panose="020B0503020202020204" pitchFamily="34" charset="0"/>
              </a:rPr>
              <a:t>= </a:t>
            </a:r>
            <a:r>
              <a:rPr lang="en-GB" sz="2400" dirty="0" smtClean="0"/>
              <a:t>Adds a title to your graph, 				 takes a string as an argument</a:t>
            </a:r>
          </a:p>
          <a:p>
            <a:pPr marL="0" indent="0">
              <a:buNone/>
            </a:pP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Add a title to the x-axis, also 			    takes a string as an argument</a:t>
            </a:r>
          </a:p>
          <a:p>
            <a:pPr marL="0" indent="0">
              <a:buNone/>
            </a:pPr>
            <a:r>
              <a:rPr lang="en-GB" sz="2400" dirty="0" smtClean="0"/>
              <a:t>	</a:t>
            </a:r>
            <a:r>
              <a:rPr lang="en-GB" sz="2400" dirty="0" smtClean="0">
                <a:latin typeface="Agency FB" panose="020B0503020202020204" pitchFamily="34" charset="0"/>
              </a:rPr>
              <a:t> - </a:t>
            </a:r>
            <a:r>
              <a:rPr lang="en-GB" sz="2400" dirty="0" err="1" smtClean="0">
                <a:solidFill>
                  <a:schemeClr val="accent5">
                    <a:lumMod val="75000"/>
                  </a:schemeClr>
                </a:solidFill>
                <a:latin typeface="Agency FB" panose="020B0503020202020204" pitchFamily="34" charset="0"/>
              </a:rPr>
              <a:t>ylabel</a:t>
            </a:r>
            <a:r>
              <a:rPr lang="en-GB" sz="2400" dirty="0" smtClean="0">
                <a:solidFill>
                  <a:schemeClr val="accent5">
                    <a:lumMod val="75000"/>
                  </a:schemeClr>
                </a:solidFill>
                <a:latin typeface="Agency FB" panose="020B0503020202020204" pitchFamily="34" charset="0"/>
              </a:rPr>
              <a:t>()</a:t>
            </a:r>
            <a:r>
              <a:rPr lang="en-GB" sz="2400" dirty="0" smtClean="0">
                <a:solidFill>
                  <a:schemeClr val="accent5">
                    <a:lumMod val="75000"/>
                  </a:schemeClr>
                </a:solidFill>
              </a:rPr>
              <a:t> </a:t>
            </a:r>
            <a:r>
              <a:rPr lang="en-GB" sz="2400" dirty="0" smtClean="0"/>
              <a:t>= Same as </a:t>
            </a:r>
            <a:r>
              <a:rPr lang="en-GB" sz="2400" dirty="0" err="1" smtClean="0">
                <a:solidFill>
                  <a:schemeClr val="accent5">
                    <a:lumMod val="75000"/>
                  </a:schemeClr>
                </a:solidFill>
                <a:latin typeface="Agency FB" panose="020B0503020202020204" pitchFamily="34" charset="0"/>
              </a:rPr>
              <a:t>xlabel</a:t>
            </a:r>
            <a:r>
              <a:rPr lang="en-GB" sz="2400" dirty="0" smtClean="0">
                <a:solidFill>
                  <a:schemeClr val="accent5">
                    <a:lumMod val="75000"/>
                  </a:schemeClr>
                </a:solidFill>
                <a:latin typeface="Agency FB" panose="020B0503020202020204" pitchFamily="34" charset="0"/>
              </a:rPr>
              <a:t>()</a:t>
            </a:r>
            <a:endParaRPr lang="en-GB" sz="2400" dirty="0" smtClean="0">
              <a:solidFill>
                <a:schemeClr val="accent5">
                  <a:lumMod val="75000"/>
                </a:schemeClr>
              </a:solidFill>
            </a:endParaRPr>
          </a:p>
          <a:p>
            <a:pPr marL="0" indent="0">
              <a:buNone/>
            </a:pPr>
            <a:r>
              <a:rPr lang="en-GB" sz="2400" dirty="0" smtClean="0"/>
              <a:t>	 - </a:t>
            </a:r>
            <a:r>
              <a:rPr lang="en-GB" sz="2400" dirty="0" smtClean="0">
                <a:solidFill>
                  <a:schemeClr val="accent5">
                    <a:lumMod val="75000"/>
                  </a:schemeClr>
                </a:solidFill>
                <a:latin typeface="Agency FB" panose="020B0503020202020204" pitchFamily="34" charset="0"/>
              </a:rPr>
              <a:t>text()  </a:t>
            </a:r>
            <a:r>
              <a:rPr lang="en-GB" sz="2400" dirty="0" smtClean="0">
                <a:latin typeface="Agency FB" panose="020B0503020202020204" pitchFamily="34" charset="0"/>
              </a:rPr>
              <a:t>= </a:t>
            </a:r>
            <a:r>
              <a:rPr lang="en-GB" sz="2400" dirty="0" smtClean="0"/>
              <a:t>Can be used to add text to an 			  arbitrary location on your graph. 			  Requires the following arguments:</a:t>
            </a:r>
            <a:br>
              <a:rPr lang="en-GB" sz="2400" dirty="0" smtClean="0"/>
            </a:br>
            <a:r>
              <a:rPr lang="en-GB" sz="2400" dirty="0" smtClean="0"/>
              <a:t>		  </a:t>
            </a:r>
            <a:r>
              <a:rPr lang="en-GB" sz="2400" dirty="0" smtClean="0">
                <a:solidFill>
                  <a:schemeClr val="accent5">
                    <a:lumMod val="75000"/>
                  </a:schemeClr>
                </a:solidFill>
                <a:latin typeface="Agency FB" panose="020B0503020202020204" pitchFamily="34" charset="0"/>
              </a:rPr>
              <a:t>text(x-axis location, y-axis location, the string 			of text to be added)</a:t>
            </a:r>
          </a:p>
          <a:p>
            <a:r>
              <a:rPr lang="en-GB" sz="2400" dirty="0" err="1" smtClean="0"/>
              <a:t>Matplotlib</a:t>
            </a:r>
            <a:r>
              <a:rPr lang="en-GB" sz="2400" dirty="0" smtClean="0"/>
              <a:t> uses </a:t>
            </a:r>
            <a:r>
              <a:rPr lang="en-GB" sz="2400" dirty="0" err="1" smtClean="0"/>
              <a:t>TeX</a:t>
            </a:r>
            <a:r>
              <a:rPr lang="en-GB" sz="2400" dirty="0" smtClean="0"/>
              <a:t> equation expressions. So, as an example, if you wanted to put           in one of the text blocks, you would </a:t>
            </a:r>
            <a:r>
              <a:rPr lang="en-GB" sz="2400" dirty="0"/>
              <a:t>write </a:t>
            </a:r>
            <a:r>
              <a:rPr lang="en-GB" sz="2400" dirty="0" err="1">
                <a:solidFill>
                  <a:schemeClr val="accent5">
                    <a:lumMod val="75000"/>
                  </a:schemeClr>
                </a:solidFill>
                <a:latin typeface="Agency FB" panose="020B0503020202020204" pitchFamily="34" charset="0"/>
              </a:rPr>
              <a:t>plt.title</a:t>
            </a:r>
            <a:r>
              <a:rPr lang="en-GB" sz="2400" dirty="0">
                <a:solidFill>
                  <a:schemeClr val="accent5">
                    <a:lumMod val="75000"/>
                  </a:schemeClr>
                </a:solidFill>
                <a:latin typeface="Agency FB" panose="020B0503020202020204" pitchFamily="34" charset="0"/>
              </a:rPr>
              <a:t>(r'$\</a:t>
            </a:r>
            <a:r>
              <a:rPr lang="en-GB" sz="2400" dirty="0" err="1">
                <a:solidFill>
                  <a:schemeClr val="accent5">
                    <a:lumMod val="75000"/>
                  </a:schemeClr>
                </a:solidFill>
                <a:latin typeface="Agency FB" panose="020B0503020202020204" pitchFamily="34" charset="0"/>
              </a:rPr>
              <a:t>sigma_i</a:t>
            </a:r>
            <a:r>
              <a:rPr lang="en-GB" sz="2400" dirty="0">
                <a:solidFill>
                  <a:schemeClr val="accent5">
                    <a:lumMod val="75000"/>
                  </a:schemeClr>
                </a:solidFill>
                <a:latin typeface="Agency FB" panose="020B0503020202020204" pitchFamily="34" charset="0"/>
              </a:rPr>
              <a:t>=15</a:t>
            </a:r>
            <a:r>
              <a:rPr lang="en-GB" sz="2400" dirty="0" smtClean="0">
                <a:solidFill>
                  <a:schemeClr val="accent5">
                    <a:lumMod val="75000"/>
                  </a:schemeClr>
                </a:solidFill>
                <a:latin typeface="Agency FB" panose="020B0503020202020204" pitchFamily="34" charset="0"/>
              </a:rPr>
              <a:t>$')</a:t>
            </a:r>
            <a:r>
              <a:rPr lang="en-GB" sz="2400" dirty="0" smtClean="0"/>
              <a:t>.</a:t>
            </a:r>
          </a:p>
        </p:txBody>
      </p:sp>
      <p:pic>
        <p:nvPicPr>
          <p:cNvPr id="4" name="Picture 3"/>
          <p:cNvPicPr>
            <a:picLocks noChangeAspect="1"/>
          </p:cNvPicPr>
          <p:nvPr/>
        </p:nvPicPr>
        <p:blipFill>
          <a:blip r:embed="rId2"/>
          <a:stretch>
            <a:fillRect/>
          </a:stretch>
        </p:blipFill>
        <p:spPr>
          <a:xfrm>
            <a:off x="6986201" y="1690688"/>
            <a:ext cx="4991100" cy="1905000"/>
          </a:xfrm>
          <a:prstGeom prst="rect">
            <a:avLst/>
          </a:prstGeom>
        </p:spPr>
      </p:pic>
      <p:pic>
        <p:nvPicPr>
          <p:cNvPr id="1026" name="Picture 2" descr="https://matplotlib.org/_images/mathmpl/math-4cd9a237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215" y="5631078"/>
            <a:ext cx="5715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7387400" y="3714587"/>
            <a:ext cx="4022006" cy="2852342"/>
          </a:xfrm>
          <a:prstGeom prst="rect">
            <a:avLst/>
          </a:prstGeom>
        </p:spPr>
      </p:pic>
    </p:spTree>
    <p:extLst>
      <p:ext uri="{BB962C8B-B14F-4D97-AF65-F5344CB8AC3E}">
        <p14:creationId xmlns:p14="http://schemas.microsoft.com/office/powerpoint/2010/main" val="4079932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87898"/>
          </a:xfrm>
        </p:spPr>
        <p:txBody>
          <a:bodyPr/>
          <a:lstStyle/>
          <a:p>
            <a:r>
              <a:rPr lang="en-GB" dirty="0" smtClean="0"/>
              <a:t>Annotating data points</a:t>
            </a:r>
            <a:endParaRPr lang="en-GB" dirty="0"/>
          </a:p>
        </p:txBody>
      </p:sp>
      <p:sp>
        <p:nvSpPr>
          <p:cNvPr id="3" name="Content Placeholder 2"/>
          <p:cNvSpPr>
            <a:spLocks noGrp="1"/>
          </p:cNvSpPr>
          <p:nvPr>
            <p:ph idx="1"/>
          </p:nvPr>
        </p:nvSpPr>
        <p:spPr>
          <a:xfrm>
            <a:off x="838200" y="1758462"/>
            <a:ext cx="10768914" cy="4154890"/>
          </a:xfrm>
        </p:spPr>
        <p:txBody>
          <a:bodyPr/>
          <a:lstStyle/>
          <a:p>
            <a:r>
              <a:rPr lang="en-GB" dirty="0" smtClean="0"/>
              <a:t>The </a:t>
            </a:r>
            <a:r>
              <a:rPr lang="en-GB" dirty="0" smtClean="0">
                <a:solidFill>
                  <a:schemeClr val="accent5">
                    <a:lumMod val="75000"/>
                  </a:schemeClr>
                </a:solidFill>
              </a:rPr>
              <a:t>annotate() </a:t>
            </a:r>
            <a:r>
              <a:rPr lang="en-GB" dirty="0" smtClean="0"/>
              <a:t>function allows you to easily annotate data points or specific area on a graph.</a:t>
            </a:r>
            <a:endParaRPr lang="en-GB" dirty="0"/>
          </a:p>
        </p:txBody>
      </p:sp>
      <p:pic>
        <p:nvPicPr>
          <p:cNvPr id="4" name="Picture 3"/>
          <p:cNvPicPr>
            <a:picLocks noChangeAspect="1"/>
          </p:cNvPicPr>
          <p:nvPr/>
        </p:nvPicPr>
        <p:blipFill>
          <a:blip r:embed="rId2"/>
          <a:stretch>
            <a:fillRect/>
          </a:stretch>
        </p:blipFill>
        <p:spPr>
          <a:xfrm>
            <a:off x="615392" y="2887576"/>
            <a:ext cx="5422943" cy="1865087"/>
          </a:xfrm>
          <a:prstGeom prst="rect">
            <a:avLst/>
          </a:prstGeom>
        </p:spPr>
      </p:pic>
      <p:pic>
        <p:nvPicPr>
          <p:cNvPr id="6" name="Picture 5"/>
          <p:cNvPicPr>
            <a:picLocks noChangeAspect="1"/>
          </p:cNvPicPr>
          <p:nvPr/>
        </p:nvPicPr>
        <p:blipFill>
          <a:blip r:embed="rId3"/>
          <a:stretch>
            <a:fillRect/>
          </a:stretch>
        </p:blipFill>
        <p:spPr>
          <a:xfrm>
            <a:off x="6627580" y="2569460"/>
            <a:ext cx="4979534" cy="3531405"/>
          </a:xfrm>
          <a:prstGeom prst="rect">
            <a:avLst/>
          </a:prstGeom>
        </p:spPr>
      </p:pic>
    </p:spTree>
    <p:extLst>
      <p:ext uri="{BB962C8B-B14F-4D97-AF65-F5344CB8AC3E}">
        <p14:creationId xmlns:p14="http://schemas.microsoft.com/office/powerpoint/2010/main" val="32886782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Legends</a:t>
            </a:r>
            <a:endParaRPr lang="en-GB" dirty="0"/>
          </a:p>
        </p:txBody>
      </p:sp>
      <p:sp>
        <p:nvSpPr>
          <p:cNvPr id="3" name="Content Placeholder 2"/>
          <p:cNvSpPr>
            <a:spLocks noGrp="1"/>
          </p:cNvSpPr>
          <p:nvPr>
            <p:ph idx="1"/>
          </p:nvPr>
        </p:nvSpPr>
        <p:spPr>
          <a:xfrm>
            <a:off x="689919" y="1817387"/>
            <a:ext cx="6139249" cy="4351338"/>
          </a:xfrm>
        </p:spPr>
        <p:txBody>
          <a:bodyPr>
            <a:normAutofit/>
          </a:bodyPr>
          <a:lstStyle/>
          <a:p>
            <a:r>
              <a:rPr lang="en-GB" dirty="0" smtClean="0"/>
              <a:t>The location of a legend is specified by the </a:t>
            </a:r>
            <a:r>
              <a:rPr lang="en-GB" dirty="0" err="1" smtClean="0">
                <a:solidFill>
                  <a:schemeClr val="accent5">
                    <a:lumMod val="75000"/>
                  </a:schemeClr>
                </a:solidFill>
                <a:latin typeface="Agency FB" panose="020B0503020202020204" pitchFamily="34" charset="0"/>
              </a:rPr>
              <a:t>loc</a:t>
            </a:r>
            <a:r>
              <a:rPr lang="en-GB" dirty="0" smtClean="0">
                <a:latin typeface="Agency FB" panose="020B0503020202020204" pitchFamily="34" charset="0"/>
              </a:rPr>
              <a:t> </a:t>
            </a:r>
            <a:r>
              <a:rPr lang="en-GB" dirty="0" smtClean="0"/>
              <a:t>command. There are a number of in-built locations that can be altered by replacing the number. The </a:t>
            </a:r>
            <a:r>
              <a:rPr lang="en-GB" dirty="0" err="1"/>
              <a:t>M</a:t>
            </a:r>
            <a:r>
              <a:rPr lang="en-GB" dirty="0" err="1" smtClean="0"/>
              <a:t>atplotlib</a:t>
            </a:r>
            <a:r>
              <a:rPr lang="en-GB" dirty="0" smtClean="0"/>
              <a:t> website has a list of all locations in the documentation page for </a:t>
            </a:r>
            <a:r>
              <a:rPr lang="en-GB" dirty="0" smtClean="0">
                <a:solidFill>
                  <a:schemeClr val="accent5">
                    <a:lumMod val="75000"/>
                  </a:schemeClr>
                </a:solidFill>
                <a:latin typeface="Agency FB" panose="020B0503020202020204" pitchFamily="34" charset="0"/>
              </a:rPr>
              <a:t>location()</a:t>
            </a:r>
            <a:r>
              <a:rPr lang="en-GB" dirty="0" smtClean="0"/>
              <a:t>.</a:t>
            </a:r>
          </a:p>
          <a:p>
            <a:r>
              <a:rPr lang="en-GB" dirty="0" smtClean="0"/>
              <a:t>You can then use the </a:t>
            </a:r>
            <a:r>
              <a:rPr lang="en-GB" dirty="0" err="1" smtClean="0">
                <a:solidFill>
                  <a:schemeClr val="accent5">
                    <a:lumMod val="75000"/>
                  </a:schemeClr>
                </a:solidFill>
                <a:latin typeface="Agency FB" panose="020B0503020202020204" pitchFamily="34" charset="0"/>
              </a:rPr>
              <a:t>bbox_to_anchor</a:t>
            </a:r>
            <a:r>
              <a:rPr lang="en-GB" dirty="0" smtClean="0">
                <a:solidFill>
                  <a:schemeClr val="accent5">
                    <a:lumMod val="75000"/>
                  </a:schemeClr>
                </a:solidFill>
                <a:latin typeface="Agency FB" panose="020B0503020202020204" pitchFamily="34" charset="0"/>
              </a:rPr>
              <a:t>() </a:t>
            </a:r>
            <a:r>
              <a:rPr lang="en-GB" dirty="0" smtClean="0"/>
              <a:t>function to manually place the legend, or when used with </a:t>
            </a:r>
            <a:r>
              <a:rPr lang="en-GB" dirty="0" err="1" smtClean="0">
                <a:solidFill>
                  <a:schemeClr val="accent5">
                    <a:lumMod val="75000"/>
                  </a:schemeClr>
                </a:solidFill>
                <a:latin typeface="Agency FB" panose="020B0503020202020204" pitchFamily="34" charset="0"/>
              </a:rPr>
              <a:t>loc</a:t>
            </a:r>
            <a:r>
              <a:rPr lang="en-GB" dirty="0" smtClean="0"/>
              <a:t>, to make slight alterations to the placement.</a:t>
            </a:r>
            <a:endParaRPr lang="en-GB" dirty="0"/>
          </a:p>
        </p:txBody>
      </p:sp>
      <p:pic>
        <p:nvPicPr>
          <p:cNvPr id="4" name="Picture 3"/>
          <p:cNvPicPr>
            <a:picLocks noChangeAspect="1"/>
          </p:cNvPicPr>
          <p:nvPr/>
        </p:nvPicPr>
        <p:blipFill>
          <a:blip r:embed="rId2"/>
          <a:stretch>
            <a:fillRect/>
          </a:stretch>
        </p:blipFill>
        <p:spPr>
          <a:xfrm>
            <a:off x="7107581" y="1817387"/>
            <a:ext cx="4352925" cy="1971675"/>
          </a:xfrm>
          <a:prstGeom prst="rect">
            <a:avLst/>
          </a:prstGeom>
        </p:spPr>
      </p:pic>
      <p:pic>
        <p:nvPicPr>
          <p:cNvPr id="5" name="Picture 4"/>
          <p:cNvPicPr>
            <a:picLocks noChangeAspect="1"/>
          </p:cNvPicPr>
          <p:nvPr/>
        </p:nvPicPr>
        <p:blipFill>
          <a:blip r:embed="rId3"/>
          <a:stretch>
            <a:fillRect/>
          </a:stretch>
        </p:blipFill>
        <p:spPr>
          <a:xfrm>
            <a:off x="7107581" y="3915761"/>
            <a:ext cx="4786183" cy="2777786"/>
          </a:xfrm>
          <a:prstGeom prst="rect">
            <a:avLst/>
          </a:prstGeom>
        </p:spPr>
      </p:pic>
    </p:spTree>
    <p:extLst>
      <p:ext uri="{BB962C8B-B14F-4D97-AF65-F5344CB8AC3E}">
        <p14:creationId xmlns:p14="http://schemas.microsoft.com/office/powerpoint/2010/main" val="30001741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Saving a figure as a file</a:t>
            </a:r>
            <a:endParaRPr lang="en-GB" dirty="0"/>
          </a:p>
        </p:txBody>
      </p:sp>
      <p:sp>
        <p:nvSpPr>
          <p:cNvPr id="3" name="Content Placeholder 2"/>
          <p:cNvSpPr>
            <a:spLocks noGrp="1"/>
          </p:cNvSpPr>
          <p:nvPr>
            <p:ph idx="1"/>
          </p:nvPr>
        </p:nvSpPr>
        <p:spPr>
          <a:xfrm>
            <a:off x="500449" y="1850339"/>
            <a:ext cx="4211594" cy="4351338"/>
          </a:xfrm>
        </p:spPr>
        <p:txBody>
          <a:bodyPr>
            <a:normAutofit/>
          </a:bodyPr>
          <a:lstStyle/>
          <a:p>
            <a:r>
              <a:rPr lang="en-GB" dirty="0" smtClean="0"/>
              <a:t>The </a:t>
            </a:r>
            <a:r>
              <a:rPr lang="en-GB" dirty="0" err="1" smtClean="0">
                <a:solidFill>
                  <a:schemeClr val="accent5">
                    <a:lumMod val="75000"/>
                  </a:schemeClr>
                </a:solidFill>
                <a:latin typeface="Agency FB" panose="020B0503020202020204" pitchFamily="34" charset="0"/>
              </a:rPr>
              <a:t>plt.savefig</a:t>
            </a:r>
            <a:r>
              <a:rPr lang="en-GB" dirty="0" smtClean="0">
                <a:solidFill>
                  <a:schemeClr val="accent5">
                    <a:lumMod val="75000"/>
                  </a:schemeClr>
                </a:solidFill>
                <a:latin typeface="Agency FB" panose="020B0503020202020204" pitchFamily="34" charset="0"/>
              </a:rPr>
              <a:t>() </a:t>
            </a:r>
            <a:r>
              <a:rPr lang="en-GB" dirty="0" smtClean="0"/>
              <a:t>allows you to save your plot as a file.</a:t>
            </a:r>
          </a:p>
          <a:p>
            <a:r>
              <a:rPr lang="en-GB" dirty="0" smtClean="0"/>
              <a:t>It takes a string as an argument, which will be the name of the file. You must remember to state which file type you want the figure saved as; i.e. </a:t>
            </a:r>
            <a:r>
              <a:rPr lang="en-GB" dirty="0" err="1" smtClean="0"/>
              <a:t>png</a:t>
            </a:r>
            <a:r>
              <a:rPr lang="en-GB" dirty="0" smtClean="0"/>
              <a:t> or jpeg.</a:t>
            </a:r>
          </a:p>
          <a:p>
            <a:r>
              <a:rPr lang="en-GB" dirty="0" smtClean="0"/>
              <a:t>Make sure you put the </a:t>
            </a:r>
            <a:r>
              <a:rPr lang="en-GB" dirty="0" err="1">
                <a:solidFill>
                  <a:schemeClr val="accent5">
                    <a:lumMod val="75000"/>
                  </a:schemeClr>
                </a:solidFill>
                <a:latin typeface="Agency FB" panose="020B0503020202020204" pitchFamily="34" charset="0"/>
              </a:rPr>
              <a:t>plt.savefig</a:t>
            </a:r>
            <a:r>
              <a:rPr lang="en-GB" dirty="0">
                <a:solidFill>
                  <a:schemeClr val="accent5">
                    <a:lumMod val="75000"/>
                  </a:schemeClr>
                </a:solidFill>
                <a:latin typeface="Agency FB" panose="020B0503020202020204" pitchFamily="34" charset="0"/>
              </a:rPr>
              <a:t>() </a:t>
            </a:r>
            <a:r>
              <a:rPr lang="en-GB" dirty="0" smtClean="0"/>
              <a:t>before the </a:t>
            </a:r>
            <a:r>
              <a:rPr lang="en-GB" dirty="0" err="1" smtClean="0">
                <a:solidFill>
                  <a:schemeClr val="accent5">
                    <a:lumMod val="75000"/>
                  </a:schemeClr>
                </a:solidFill>
                <a:latin typeface="Agency FB" panose="020B0503020202020204" pitchFamily="34" charset="0"/>
              </a:rPr>
              <a:t>plt.show</a:t>
            </a:r>
            <a:r>
              <a:rPr lang="en-GB" dirty="0" smtClean="0">
                <a:solidFill>
                  <a:schemeClr val="accent5">
                    <a:lumMod val="75000"/>
                  </a:schemeClr>
                </a:solidFill>
                <a:latin typeface="Agency FB" panose="020B0503020202020204" pitchFamily="34" charset="0"/>
              </a:rPr>
              <a:t>() </a:t>
            </a:r>
            <a:r>
              <a:rPr lang="en-GB" dirty="0" smtClean="0"/>
              <a:t>function. Otherwise, the file will be a blank file.</a:t>
            </a:r>
          </a:p>
        </p:txBody>
      </p:sp>
      <p:pic>
        <p:nvPicPr>
          <p:cNvPr id="5" name="Picture 4"/>
          <p:cNvPicPr>
            <a:picLocks noChangeAspect="1"/>
          </p:cNvPicPr>
          <p:nvPr/>
        </p:nvPicPr>
        <p:blipFill>
          <a:blip r:embed="rId2"/>
          <a:stretch>
            <a:fillRect/>
          </a:stretch>
        </p:blipFill>
        <p:spPr>
          <a:xfrm>
            <a:off x="5121360" y="2282525"/>
            <a:ext cx="6604942" cy="2240048"/>
          </a:xfrm>
          <a:prstGeom prst="rect">
            <a:avLst/>
          </a:prstGeom>
        </p:spPr>
      </p:pic>
    </p:spTree>
    <p:extLst>
      <p:ext uri="{BB962C8B-B14F-4D97-AF65-F5344CB8AC3E}">
        <p14:creationId xmlns:p14="http://schemas.microsoft.com/office/powerpoint/2010/main" val="15831370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Scatter plot exercise</a:t>
            </a:r>
            <a:endParaRPr lang="en-GB" dirty="0"/>
          </a:p>
        </p:txBody>
      </p:sp>
      <p:sp>
        <p:nvSpPr>
          <p:cNvPr id="3" name="Content Placeholder 2"/>
          <p:cNvSpPr>
            <a:spLocks noGrp="1"/>
          </p:cNvSpPr>
          <p:nvPr>
            <p:ph idx="1"/>
          </p:nvPr>
        </p:nvSpPr>
        <p:spPr>
          <a:xfrm>
            <a:off x="838200" y="1825625"/>
            <a:ext cx="10515600" cy="711629"/>
          </a:xfrm>
        </p:spPr>
        <p:txBody>
          <a:bodyPr>
            <a:normAutofit/>
          </a:bodyPr>
          <a:lstStyle/>
          <a:p>
            <a:pPr marL="0" indent="0">
              <a:buNone/>
            </a:pPr>
            <a:r>
              <a:rPr lang="en-GB" dirty="0" smtClean="0">
                <a:solidFill>
                  <a:schemeClr val="accent2">
                    <a:lumMod val="50000"/>
                  </a:schemeClr>
                </a:solidFill>
              </a:rPr>
              <a:t>Let’s write </a:t>
            </a:r>
            <a:r>
              <a:rPr lang="en-GB" dirty="0">
                <a:solidFill>
                  <a:schemeClr val="accent2">
                    <a:lumMod val="50000"/>
                  </a:schemeClr>
                </a:solidFill>
              </a:rPr>
              <a:t>a Python program to plot quantities which have an x and y </a:t>
            </a:r>
            <a:r>
              <a:rPr lang="en-GB" dirty="0" smtClean="0">
                <a:solidFill>
                  <a:schemeClr val="accent2">
                    <a:lumMod val="50000"/>
                  </a:schemeClr>
                </a:solidFill>
              </a:rPr>
              <a:t>position; a scatter graph.</a:t>
            </a:r>
            <a:endParaRPr lang="en-GB" dirty="0">
              <a:solidFill>
                <a:schemeClr val="accent2">
                  <a:lumMod val="50000"/>
                </a:schemeClr>
              </a:solidFill>
            </a:endParaRPr>
          </a:p>
        </p:txBody>
      </p:sp>
      <p:pic>
        <p:nvPicPr>
          <p:cNvPr id="5" name="Picture 4"/>
          <p:cNvPicPr>
            <a:picLocks noChangeAspect="1"/>
          </p:cNvPicPr>
          <p:nvPr/>
        </p:nvPicPr>
        <p:blipFill>
          <a:blip r:embed="rId2"/>
          <a:stretch>
            <a:fillRect/>
          </a:stretch>
        </p:blipFill>
        <p:spPr>
          <a:xfrm>
            <a:off x="6196375" y="2982054"/>
            <a:ext cx="4725477" cy="3201129"/>
          </a:xfrm>
          <a:prstGeom prst="rect">
            <a:avLst/>
          </a:prstGeom>
        </p:spPr>
      </p:pic>
      <p:pic>
        <p:nvPicPr>
          <p:cNvPr id="6" name="Picture 5"/>
          <p:cNvPicPr>
            <a:picLocks noChangeAspect="1"/>
          </p:cNvPicPr>
          <p:nvPr/>
        </p:nvPicPr>
        <p:blipFill>
          <a:blip r:embed="rId3"/>
          <a:stretch>
            <a:fillRect/>
          </a:stretch>
        </p:blipFill>
        <p:spPr>
          <a:xfrm>
            <a:off x="943876" y="2982054"/>
            <a:ext cx="1819275" cy="438150"/>
          </a:xfrm>
          <a:prstGeom prst="rect">
            <a:avLst/>
          </a:prstGeom>
        </p:spPr>
      </p:pic>
      <p:pic>
        <p:nvPicPr>
          <p:cNvPr id="7" name="Picture 6"/>
          <p:cNvPicPr>
            <a:picLocks noChangeAspect="1"/>
          </p:cNvPicPr>
          <p:nvPr/>
        </p:nvPicPr>
        <p:blipFill>
          <a:blip r:embed="rId4"/>
          <a:stretch>
            <a:fillRect/>
          </a:stretch>
        </p:blipFill>
        <p:spPr>
          <a:xfrm>
            <a:off x="943876" y="3478298"/>
            <a:ext cx="4371975" cy="1647825"/>
          </a:xfrm>
          <a:prstGeom prst="rect">
            <a:avLst/>
          </a:prstGeom>
        </p:spPr>
      </p:pic>
      <p:pic>
        <p:nvPicPr>
          <p:cNvPr id="8" name="Picture 7"/>
          <p:cNvPicPr>
            <a:picLocks noChangeAspect="1"/>
          </p:cNvPicPr>
          <p:nvPr/>
        </p:nvPicPr>
        <p:blipFill>
          <a:blip r:embed="rId5"/>
          <a:stretch>
            <a:fillRect/>
          </a:stretch>
        </p:blipFill>
        <p:spPr>
          <a:xfrm>
            <a:off x="943876" y="5128053"/>
            <a:ext cx="2828925" cy="400050"/>
          </a:xfrm>
          <a:prstGeom prst="rect">
            <a:avLst/>
          </a:prstGeom>
        </p:spPr>
      </p:pic>
      <p:pic>
        <p:nvPicPr>
          <p:cNvPr id="9" name="Picture 8"/>
          <p:cNvPicPr>
            <a:picLocks noChangeAspect="1"/>
          </p:cNvPicPr>
          <p:nvPr/>
        </p:nvPicPr>
        <p:blipFill>
          <a:blip r:embed="rId6"/>
          <a:stretch>
            <a:fillRect/>
          </a:stretch>
        </p:blipFill>
        <p:spPr>
          <a:xfrm>
            <a:off x="939113" y="5502660"/>
            <a:ext cx="4381500" cy="857250"/>
          </a:xfrm>
          <a:prstGeom prst="rect">
            <a:avLst/>
          </a:prstGeom>
        </p:spPr>
      </p:pic>
    </p:spTree>
    <p:extLst>
      <p:ext uri="{BB962C8B-B14F-4D97-AF65-F5344CB8AC3E}">
        <p14:creationId xmlns:p14="http://schemas.microsoft.com/office/powerpoint/2010/main" val="270455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11" y="896815"/>
            <a:ext cx="10515600" cy="1415562"/>
          </a:xfrm>
        </p:spPr>
        <p:txBody>
          <a:bodyPr>
            <a:normAutofit fontScale="90000"/>
          </a:bodyPr>
          <a:lstStyle/>
          <a:p>
            <a:r>
              <a:rPr lang="en-GB" dirty="0" smtClean="0"/>
              <a:t/>
            </a:r>
            <a:br>
              <a:rPr lang="en-GB" dirty="0" smtClean="0"/>
            </a:br>
            <a:r>
              <a:rPr lang="en-GB" dirty="0"/>
              <a:t/>
            </a:r>
            <a:br>
              <a:rPr lang="en-GB" dirty="0"/>
            </a:br>
            <a:r>
              <a:rPr lang="en-GB" dirty="0" smtClean="0"/>
              <a:t>Debugging</a:t>
            </a:r>
            <a:br>
              <a:rPr lang="en-GB" dirty="0" smtClean="0"/>
            </a:br>
            <a:endParaRPr lang="en-GB" dirty="0"/>
          </a:p>
        </p:txBody>
      </p:sp>
      <p:sp>
        <p:nvSpPr>
          <p:cNvPr id="3" name="Content Placeholder 2"/>
          <p:cNvSpPr>
            <a:spLocks noGrp="1"/>
          </p:cNvSpPr>
          <p:nvPr>
            <p:ph idx="1"/>
          </p:nvPr>
        </p:nvSpPr>
        <p:spPr>
          <a:xfrm>
            <a:off x="549875" y="1828800"/>
            <a:ext cx="10515600" cy="2637691"/>
          </a:xfrm>
        </p:spPr>
        <p:txBody>
          <a:bodyPr>
            <a:normAutofit lnSpcReduction="10000"/>
          </a:bodyPr>
          <a:lstStyle/>
          <a:p>
            <a:r>
              <a:rPr lang="en-GB" dirty="0" smtClean="0"/>
              <a:t>Debugging is in fundamental aspect of coding, and you will probably spend more time debugging than actually writing code.</a:t>
            </a:r>
          </a:p>
          <a:p>
            <a:r>
              <a:rPr lang="en-GB" dirty="0" smtClean="0"/>
              <a:t>EVERYONE has to debug, it is nothing to be ashamed of.</a:t>
            </a:r>
          </a:p>
          <a:p>
            <a:r>
              <a:rPr lang="en-GB" dirty="0" smtClean="0"/>
              <a:t>In fact, you should be particularly concerned if you do write a programme that does not display any obvious errors, as it likely means that you are just unaware of them.</a:t>
            </a:r>
          </a:p>
          <a:p>
            <a:r>
              <a:rPr lang="en-GB" dirty="0" smtClean="0"/>
              <a:t>There are a number of debugging programmes available to coders. However, debugging the most common issues that you’ll encounter when developing programmes can be done by following a few key principles.</a:t>
            </a:r>
          </a:p>
        </p:txBody>
      </p:sp>
      <p:sp>
        <p:nvSpPr>
          <p:cNvPr id="4" name="TextBox 3"/>
          <p:cNvSpPr txBox="1"/>
          <p:nvPr/>
        </p:nvSpPr>
        <p:spPr>
          <a:xfrm>
            <a:off x="668215" y="4712677"/>
            <a:ext cx="10397260" cy="738664"/>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However, always remember that sometimes fixing a bug can create new bugs.</a:t>
            </a:r>
          </a:p>
          <a:p>
            <a:endParaRPr lang="en-GB" dirty="0"/>
          </a:p>
        </p:txBody>
      </p:sp>
    </p:spTree>
    <p:extLst>
      <p:ext uri="{BB962C8B-B14F-4D97-AF65-F5344CB8AC3E}">
        <p14:creationId xmlns:p14="http://schemas.microsoft.com/office/powerpoint/2010/main" val="23564593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368"/>
            <a:ext cx="10515600" cy="1325563"/>
          </a:xfrm>
        </p:spPr>
        <p:txBody>
          <a:bodyPr/>
          <a:lstStyle/>
          <a:p>
            <a:r>
              <a:rPr lang="en-GB" dirty="0" smtClean="0"/>
              <a:t>Print everything</a:t>
            </a:r>
            <a:endParaRPr lang="en-GB" dirty="0"/>
          </a:p>
        </p:txBody>
      </p:sp>
      <p:sp>
        <p:nvSpPr>
          <p:cNvPr id="3" name="Content Placeholder 2"/>
          <p:cNvSpPr>
            <a:spLocks noGrp="1"/>
          </p:cNvSpPr>
          <p:nvPr>
            <p:ph idx="1"/>
          </p:nvPr>
        </p:nvSpPr>
        <p:spPr>
          <a:xfrm>
            <a:off x="838200" y="1846384"/>
            <a:ext cx="10515600" cy="3753929"/>
          </a:xfrm>
        </p:spPr>
        <p:txBody>
          <a:bodyPr>
            <a:normAutofit/>
          </a:bodyPr>
          <a:lstStyle/>
          <a:p>
            <a:r>
              <a:rPr lang="en-GB" dirty="0" smtClean="0"/>
              <a:t>When debugging, the most important function at your disposal is the </a:t>
            </a:r>
            <a:r>
              <a:rPr lang="en-GB" dirty="0" smtClean="0">
                <a:solidFill>
                  <a:schemeClr val="accent5">
                    <a:lumMod val="75000"/>
                  </a:schemeClr>
                </a:solidFill>
                <a:latin typeface="Agency FB" panose="020B0503020202020204" pitchFamily="34" charset="0"/>
              </a:rPr>
              <a:t>print</a:t>
            </a:r>
            <a:r>
              <a:rPr lang="en-GB" dirty="0" smtClean="0"/>
              <a:t> command. Every coder uses this as a debugging tool, regardless of their amount of experience.</a:t>
            </a:r>
          </a:p>
          <a:p>
            <a:r>
              <a:rPr lang="en-GB" dirty="0" smtClean="0"/>
              <a:t>You should have some sense as to what every line of code you have written does. </a:t>
            </a:r>
            <a:r>
              <a:rPr lang="en-GB" dirty="0"/>
              <a:t>If </a:t>
            </a:r>
            <a:r>
              <a:rPr lang="en-GB" dirty="0" smtClean="0"/>
              <a:t>not, </a:t>
            </a:r>
            <a:r>
              <a:rPr lang="en-GB" dirty="0"/>
              <a:t>print </a:t>
            </a:r>
            <a:r>
              <a:rPr lang="en-GB" dirty="0" smtClean="0"/>
              <a:t>those lines out. You will then be able to see how the values of variables are changing as the programme runs through.</a:t>
            </a:r>
          </a:p>
          <a:p>
            <a:r>
              <a:rPr lang="en-GB" dirty="0" smtClean="0"/>
              <a:t>Even if you think you know what each line does, it is still recommended that you print out certain lines as often this can aid you in realising errors that you may have overlooked.</a:t>
            </a:r>
          </a:p>
        </p:txBody>
      </p:sp>
    </p:spTree>
    <p:extLst>
      <p:ext uri="{BB962C8B-B14F-4D97-AF65-F5344CB8AC3E}">
        <p14:creationId xmlns:p14="http://schemas.microsoft.com/office/powerpoint/2010/main" val="3207991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2</a:t>
            </a:r>
            <a:endParaRPr lang="en-IN" b="1" dirty="0"/>
          </a:p>
        </p:txBody>
      </p:sp>
      <p:sp>
        <p:nvSpPr>
          <p:cNvPr id="3" name="Content Placeholder 2"/>
          <p:cNvSpPr>
            <a:spLocks noGrp="1"/>
          </p:cNvSpPr>
          <p:nvPr>
            <p:ph idx="1"/>
          </p:nvPr>
        </p:nvSpPr>
        <p:spPr/>
        <p:txBody>
          <a:bodyPr/>
          <a:lstStyle/>
          <a:p>
            <a:pPr marL="0" indent="0">
              <a:buNone/>
            </a:pPr>
            <a:r>
              <a:rPr lang="en-US" dirty="0" smtClean="0"/>
              <a:t># Create a dictionary 'colors' with the following color codes:</a:t>
            </a:r>
          </a:p>
          <a:p>
            <a:pPr marL="0" indent="0">
              <a:buNone/>
            </a:pPr>
            <a:r>
              <a:rPr lang="en-US" dirty="0" smtClean="0"/>
              <a:t># Red: #FF0000, Green: #00FF00, Blue: #0000FF</a:t>
            </a:r>
          </a:p>
          <a:p>
            <a:pPr marL="0" indent="0">
              <a:buNone/>
            </a:pPr>
            <a:endParaRPr lang="en-US" dirty="0" smtClean="0"/>
          </a:p>
          <a:p>
            <a:pPr marL="0" indent="0">
              <a:buNone/>
            </a:pPr>
            <a:r>
              <a:rPr lang="en-US" dirty="0" smtClean="0"/>
              <a:t># Your code here</a:t>
            </a:r>
          </a:p>
          <a:p>
            <a:pPr marL="0" indent="0">
              <a:buNone/>
            </a:pPr>
            <a:r>
              <a:rPr lang="en-US" b="1" dirty="0"/>
              <a:t> colors = {</a:t>
            </a:r>
          </a:p>
          <a:p>
            <a:pPr marL="0" indent="0">
              <a:buNone/>
            </a:pPr>
            <a:r>
              <a:rPr lang="en-US" b="1" dirty="0"/>
              <a:t>...     "Red" : "#FF0000",</a:t>
            </a:r>
          </a:p>
          <a:p>
            <a:pPr marL="0" indent="0">
              <a:buNone/>
            </a:pPr>
            <a:r>
              <a:rPr lang="en-US" b="1" dirty="0"/>
              <a:t>...     "Green" : "#00FF00",</a:t>
            </a:r>
          </a:p>
          <a:p>
            <a:pPr marL="0" indent="0">
              <a:buNone/>
            </a:pPr>
            <a:r>
              <a:rPr lang="en-US" b="1" dirty="0"/>
              <a:t>...     "Blue" : "0000FF"</a:t>
            </a:r>
          </a:p>
          <a:p>
            <a:pPr marL="0" indent="0">
              <a:buNone/>
            </a:pPr>
            <a:r>
              <a:rPr lang="en-US" b="1" dirty="0"/>
              <a:t>... }</a:t>
            </a:r>
            <a:endParaRPr lang="en-US" b="1" dirty="0" smtClean="0"/>
          </a:p>
          <a:p>
            <a:pPr marL="0" indent="0">
              <a:buNone/>
            </a:pPr>
            <a:endParaRPr lang="en-IN" dirty="0"/>
          </a:p>
        </p:txBody>
      </p:sp>
    </p:spTree>
    <p:extLst>
      <p:ext uri="{BB962C8B-B14F-4D97-AF65-F5344CB8AC3E}">
        <p14:creationId xmlns:p14="http://schemas.microsoft.com/office/powerpoint/2010/main" val="22720529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examples</a:t>
            </a:r>
            <a:endParaRPr lang="en-GB" dirty="0"/>
          </a:p>
        </p:txBody>
      </p:sp>
      <p:pic>
        <p:nvPicPr>
          <p:cNvPr id="5" name="Picture 4"/>
          <p:cNvPicPr>
            <a:picLocks noChangeAspect="1"/>
          </p:cNvPicPr>
          <p:nvPr/>
        </p:nvPicPr>
        <p:blipFill>
          <a:blip r:embed="rId2"/>
          <a:stretch>
            <a:fillRect/>
          </a:stretch>
        </p:blipFill>
        <p:spPr>
          <a:xfrm>
            <a:off x="6846028" y="4522316"/>
            <a:ext cx="2194150" cy="544856"/>
          </a:xfrm>
          <a:prstGeom prst="rect">
            <a:avLst/>
          </a:prstGeom>
        </p:spPr>
      </p:pic>
      <p:pic>
        <p:nvPicPr>
          <p:cNvPr id="7" name="Picture 6"/>
          <p:cNvPicPr>
            <a:picLocks noChangeAspect="1"/>
          </p:cNvPicPr>
          <p:nvPr/>
        </p:nvPicPr>
        <p:blipFill>
          <a:blip r:embed="rId3"/>
          <a:stretch>
            <a:fillRect/>
          </a:stretch>
        </p:blipFill>
        <p:spPr>
          <a:xfrm>
            <a:off x="838200" y="4775499"/>
            <a:ext cx="2373888" cy="554381"/>
          </a:xfrm>
          <a:prstGeom prst="rect">
            <a:avLst/>
          </a:prstGeom>
        </p:spPr>
      </p:pic>
      <p:sp>
        <p:nvSpPr>
          <p:cNvPr id="8" name="TextBox 7"/>
          <p:cNvSpPr txBox="1"/>
          <p:nvPr/>
        </p:nvSpPr>
        <p:spPr>
          <a:xfrm>
            <a:off x="6784168" y="1939715"/>
            <a:ext cx="4789993" cy="923330"/>
          </a:xfrm>
          <a:prstGeom prst="rect">
            <a:avLst/>
          </a:prstGeom>
          <a:noFill/>
        </p:spPr>
        <p:txBody>
          <a:bodyPr wrap="square" rtlCol="0">
            <a:spAutoFit/>
          </a:bodyPr>
          <a:lstStyle/>
          <a:p>
            <a:r>
              <a:rPr lang="en-GB" dirty="0" smtClean="0"/>
              <a:t>I want the value of variable to be 10 upon completion of the for loop. Did the for loop work correctly?</a:t>
            </a:r>
            <a:endParaRPr lang="en-GB" dirty="0"/>
          </a:p>
        </p:txBody>
      </p:sp>
      <p:sp>
        <p:nvSpPr>
          <p:cNvPr id="9" name="TextBox 8"/>
          <p:cNvSpPr txBox="1"/>
          <p:nvPr/>
        </p:nvSpPr>
        <p:spPr>
          <a:xfrm>
            <a:off x="764059" y="4337650"/>
            <a:ext cx="3257550" cy="369332"/>
          </a:xfrm>
          <a:prstGeom prst="rect">
            <a:avLst/>
          </a:prstGeom>
          <a:noFill/>
        </p:spPr>
        <p:txBody>
          <a:bodyPr wrap="square" rtlCol="0">
            <a:spAutoFit/>
          </a:bodyPr>
          <a:lstStyle/>
          <a:p>
            <a:r>
              <a:rPr lang="en-GB" dirty="0" smtClean="0"/>
              <a:t>Yes, it did.</a:t>
            </a:r>
            <a:endParaRPr lang="en-GB" dirty="0"/>
          </a:p>
        </p:txBody>
      </p:sp>
      <p:sp>
        <p:nvSpPr>
          <p:cNvPr id="10" name="TextBox 9"/>
          <p:cNvSpPr txBox="1"/>
          <p:nvPr/>
        </p:nvSpPr>
        <p:spPr>
          <a:xfrm>
            <a:off x="764059" y="1992224"/>
            <a:ext cx="3257550" cy="369332"/>
          </a:xfrm>
          <a:prstGeom prst="rect">
            <a:avLst/>
          </a:prstGeom>
          <a:noFill/>
        </p:spPr>
        <p:txBody>
          <a:bodyPr wrap="square" rtlCol="0">
            <a:spAutoFit/>
          </a:bodyPr>
          <a:lstStyle/>
          <a:p>
            <a:r>
              <a:rPr lang="en-GB" dirty="0" smtClean="0"/>
              <a:t>Did this chunk of code run?</a:t>
            </a:r>
            <a:endParaRPr lang="en-GB" dirty="0"/>
          </a:p>
        </p:txBody>
      </p:sp>
      <p:sp>
        <p:nvSpPr>
          <p:cNvPr id="11" name="TextBox 10"/>
          <p:cNvSpPr txBox="1"/>
          <p:nvPr/>
        </p:nvSpPr>
        <p:spPr>
          <a:xfrm>
            <a:off x="6846028" y="3969977"/>
            <a:ext cx="3257550" cy="369332"/>
          </a:xfrm>
          <a:prstGeom prst="rect">
            <a:avLst/>
          </a:prstGeom>
          <a:noFill/>
        </p:spPr>
        <p:txBody>
          <a:bodyPr wrap="square" rtlCol="0">
            <a:spAutoFit/>
          </a:bodyPr>
          <a:lstStyle/>
          <a:p>
            <a:r>
              <a:rPr lang="en-GB" dirty="0" smtClean="0"/>
              <a:t>No.</a:t>
            </a:r>
            <a:endParaRPr lang="en-GB" dirty="0"/>
          </a:p>
        </p:txBody>
      </p:sp>
      <p:pic>
        <p:nvPicPr>
          <p:cNvPr id="3" name="Picture 2"/>
          <p:cNvPicPr>
            <a:picLocks noChangeAspect="1"/>
          </p:cNvPicPr>
          <p:nvPr/>
        </p:nvPicPr>
        <p:blipFill>
          <a:blip r:embed="rId4"/>
          <a:stretch>
            <a:fillRect/>
          </a:stretch>
        </p:blipFill>
        <p:spPr>
          <a:xfrm>
            <a:off x="897942" y="2401380"/>
            <a:ext cx="3208573" cy="1839060"/>
          </a:xfrm>
          <a:prstGeom prst="rect">
            <a:avLst/>
          </a:prstGeom>
        </p:spPr>
      </p:pic>
      <p:pic>
        <p:nvPicPr>
          <p:cNvPr id="12" name="Picture 11"/>
          <p:cNvPicPr>
            <a:picLocks noChangeAspect="1"/>
          </p:cNvPicPr>
          <p:nvPr/>
        </p:nvPicPr>
        <p:blipFill>
          <a:blip r:embed="rId5"/>
          <a:stretch>
            <a:fillRect/>
          </a:stretch>
        </p:blipFill>
        <p:spPr>
          <a:xfrm>
            <a:off x="6846027" y="2959311"/>
            <a:ext cx="3053625" cy="958000"/>
          </a:xfrm>
          <a:prstGeom prst="rect">
            <a:avLst/>
          </a:prstGeom>
        </p:spPr>
      </p:pic>
    </p:spTree>
    <p:extLst>
      <p:ext uri="{BB962C8B-B14F-4D97-AF65-F5344CB8AC3E}">
        <p14:creationId xmlns:p14="http://schemas.microsoft.com/office/powerpoint/2010/main" val="326459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your code when you make changes</a:t>
            </a:r>
            <a:endParaRPr lang="en-GB" dirty="0"/>
          </a:p>
        </p:txBody>
      </p:sp>
      <p:sp>
        <p:nvSpPr>
          <p:cNvPr id="3" name="Content Placeholder 2"/>
          <p:cNvSpPr>
            <a:spLocks noGrp="1"/>
          </p:cNvSpPr>
          <p:nvPr>
            <p:ph idx="1"/>
          </p:nvPr>
        </p:nvSpPr>
        <p:spPr/>
        <p:txBody>
          <a:bodyPr/>
          <a:lstStyle/>
          <a:p>
            <a:r>
              <a:rPr lang="en-GB" dirty="0" smtClean="0"/>
              <a:t>Do not sit down and code for a hour or so without running the code you are writing. Chances are, you will never get to the bottom of all of the errors that your programme reports when it runs.</a:t>
            </a:r>
          </a:p>
          <a:p>
            <a:r>
              <a:rPr lang="en-GB" dirty="0" smtClean="0"/>
              <a:t>Instead, you should run your script every few minutes. It is not possible to run your code too many times.</a:t>
            </a:r>
          </a:p>
          <a:p>
            <a:r>
              <a:rPr lang="en-GB" dirty="0" smtClean="0"/>
              <a:t>Remember, the more code you write or edit between test runs, the more places you are going to have to go back an investigate when your code hits an error.</a:t>
            </a:r>
            <a:endParaRPr lang="en-GB" dirty="0"/>
          </a:p>
        </p:txBody>
      </p:sp>
    </p:spTree>
    <p:extLst>
      <p:ext uri="{BB962C8B-B14F-4D97-AF65-F5344CB8AC3E}">
        <p14:creationId xmlns:p14="http://schemas.microsoft.com/office/powerpoint/2010/main" val="1943106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your error messages</a:t>
            </a:r>
            <a:endParaRPr lang="en-GB" dirty="0"/>
          </a:p>
        </p:txBody>
      </p:sp>
      <p:sp>
        <p:nvSpPr>
          <p:cNvPr id="3" name="Content Placeholder 2"/>
          <p:cNvSpPr>
            <a:spLocks noGrp="1"/>
          </p:cNvSpPr>
          <p:nvPr>
            <p:ph idx="1"/>
          </p:nvPr>
        </p:nvSpPr>
        <p:spPr/>
        <p:txBody>
          <a:bodyPr/>
          <a:lstStyle/>
          <a:p>
            <a:r>
              <a:rPr lang="en-GB" dirty="0" smtClean="0"/>
              <a:t>Do not be disheartened when you get an error message. More often than not, you’ll realise what the error is as soon as you read the message; i.e. the for loop doesn’t work on a list because the list is empty.</a:t>
            </a:r>
          </a:p>
          <a:p>
            <a:r>
              <a:rPr lang="en-GB" dirty="0" smtClean="0"/>
              <a:t>This is particularly the case with Python, which provides you with error messages in ‘clear English’ compared to the cryptic messages given by offered by other languages.</a:t>
            </a:r>
          </a:p>
          <a:p>
            <a:r>
              <a:rPr lang="en-GB" dirty="0" smtClean="0"/>
              <a:t>At the very least, the error message will let you know which lines is experiencing the error. However, this may not be the line causing the error. Still, this offers a good starting point for your bug search.</a:t>
            </a:r>
          </a:p>
        </p:txBody>
      </p:sp>
    </p:spTree>
    <p:extLst>
      <p:ext uri="{BB962C8B-B14F-4D97-AF65-F5344CB8AC3E}">
        <p14:creationId xmlns:p14="http://schemas.microsoft.com/office/powerpoint/2010/main" val="6347773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276"/>
            <a:ext cx="10515600" cy="1325563"/>
          </a:xfrm>
        </p:spPr>
        <p:txBody>
          <a:bodyPr/>
          <a:lstStyle/>
          <a:p>
            <a:r>
              <a:rPr lang="en-GB" dirty="0" smtClean="0"/>
              <a:t>Google the error message</a:t>
            </a:r>
            <a:endParaRPr lang="en-GB" dirty="0"/>
          </a:p>
        </p:txBody>
      </p:sp>
      <p:sp>
        <p:nvSpPr>
          <p:cNvPr id="3" name="Content Placeholder 2"/>
          <p:cNvSpPr>
            <a:spLocks noGrp="1"/>
          </p:cNvSpPr>
          <p:nvPr>
            <p:ph idx="1"/>
          </p:nvPr>
        </p:nvSpPr>
        <p:spPr>
          <a:xfrm>
            <a:off x="640491" y="2016734"/>
            <a:ext cx="11106665" cy="1929189"/>
          </a:xfrm>
        </p:spPr>
        <p:txBody>
          <a:bodyPr>
            <a:normAutofit lnSpcReduction="10000"/>
          </a:bodyPr>
          <a:lstStyle/>
          <a:p>
            <a:r>
              <a:rPr lang="en-GB" sz="2400" dirty="0" smtClean="0"/>
              <a:t>This can sometimes be a bit of a hit-or-miss, depending on the nature of the error.</a:t>
            </a:r>
          </a:p>
          <a:p>
            <a:r>
              <a:rPr lang="en-GB" sz="2400" dirty="0" smtClean="0"/>
              <a:t>If your error is fairly specific, then there will nearly always be a webpage where someone has already asked for help with an error that is either identical or very similar to the one you are experiencing; stackoverflow.com is the most common page you’ll come across in this scenario.</a:t>
            </a:r>
          </a:p>
          <a:p>
            <a:pPr marL="0" indent="0">
              <a:buNone/>
            </a:pPr>
            <a:endParaRPr lang="en-GB" sz="2400" dirty="0" smtClean="0"/>
          </a:p>
          <a:p>
            <a:pPr marL="0" indent="0">
              <a:buNone/>
            </a:pPr>
            <a:endParaRPr lang="en-GB" dirty="0"/>
          </a:p>
        </p:txBody>
      </p:sp>
      <p:pic>
        <p:nvPicPr>
          <p:cNvPr id="1026" name="Picture 2" descr="Googling an Error Mess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971" y="3855795"/>
            <a:ext cx="4619625"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0491" y="3945923"/>
            <a:ext cx="6023920" cy="2554545"/>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Do make sure that you read the description of the problem carefully to ensure that the problem is the same as the one you are dealing with. Then read the first two or three replies to see if page contains a workable solution.</a:t>
            </a:r>
          </a:p>
          <a:p>
            <a:pPr marL="285750" indent="-285750">
              <a:buFont typeface="Arial" panose="020B0604020202020204" pitchFamily="34" charset="0"/>
              <a:buChar char="•"/>
            </a:pPr>
            <a:endParaRPr lang="en-GB" sz="1600" dirty="0"/>
          </a:p>
        </p:txBody>
      </p:sp>
      <p:pic>
        <p:nvPicPr>
          <p:cNvPr id="6" name="Picture 5"/>
          <p:cNvPicPr>
            <a:picLocks noChangeAspect="1"/>
          </p:cNvPicPr>
          <p:nvPr/>
        </p:nvPicPr>
        <p:blipFill>
          <a:blip r:embed="rId3"/>
          <a:stretch>
            <a:fillRect/>
          </a:stretch>
        </p:blipFill>
        <p:spPr>
          <a:xfrm>
            <a:off x="7137070" y="177673"/>
            <a:ext cx="4372104" cy="1839061"/>
          </a:xfrm>
          <a:prstGeom prst="rect">
            <a:avLst/>
          </a:prstGeom>
        </p:spPr>
      </p:pic>
      <p:sp>
        <p:nvSpPr>
          <p:cNvPr id="5" name="TextBox 4"/>
          <p:cNvSpPr txBox="1"/>
          <p:nvPr/>
        </p:nvSpPr>
        <p:spPr>
          <a:xfrm>
            <a:off x="640491" y="1185737"/>
            <a:ext cx="6496579"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If you cannot work out the cause of an error message, google the error code and description</a:t>
            </a:r>
            <a:r>
              <a:rPr lang="en-GB" sz="2400" dirty="0" smtClean="0"/>
              <a:t>.</a:t>
            </a:r>
            <a:endParaRPr lang="en-GB" sz="2400" dirty="0"/>
          </a:p>
        </p:txBody>
      </p:sp>
    </p:spTree>
    <p:extLst>
      <p:ext uri="{BB962C8B-B14F-4D97-AF65-F5344CB8AC3E}">
        <p14:creationId xmlns:p14="http://schemas.microsoft.com/office/powerpoint/2010/main" val="6584297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Comment out code</a:t>
            </a:r>
            <a:endParaRPr lang="en-GB" dirty="0"/>
          </a:p>
        </p:txBody>
      </p:sp>
      <p:sp>
        <p:nvSpPr>
          <p:cNvPr id="3" name="Content Placeholder 2"/>
          <p:cNvSpPr>
            <a:spLocks noGrp="1"/>
          </p:cNvSpPr>
          <p:nvPr>
            <p:ph idx="1"/>
          </p:nvPr>
        </p:nvSpPr>
        <p:spPr/>
        <p:txBody>
          <a:bodyPr/>
          <a:lstStyle/>
          <a:p>
            <a:r>
              <a:rPr lang="en-GB" dirty="0" smtClean="0"/>
              <a:t>You can often comment out bits of code that are not related to the chunk of code that contains the error.</a:t>
            </a:r>
          </a:p>
          <a:p>
            <a:r>
              <a:rPr lang="en-GB" dirty="0" smtClean="0"/>
              <a:t>This will obviously make the code run faster and might make it easier to isolate the error.</a:t>
            </a:r>
            <a:endParaRPr lang="en-GB" dirty="0"/>
          </a:p>
        </p:txBody>
      </p:sp>
    </p:spTree>
    <p:extLst>
      <p:ext uri="{BB962C8B-B14F-4D97-AF65-F5344CB8AC3E}">
        <p14:creationId xmlns:p14="http://schemas.microsoft.com/office/powerpoint/2010/main" val="5152293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searches</a:t>
            </a:r>
            <a:endParaRPr lang="en-GB" dirty="0"/>
          </a:p>
        </p:txBody>
      </p:sp>
      <p:sp>
        <p:nvSpPr>
          <p:cNvPr id="3" name="Content Placeholder 2"/>
          <p:cNvSpPr>
            <a:spLocks noGrp="1"/>
          </p:cNvSpPr>
          <p:nvPr>
            <p:ph idx="1"/>
          </p:nvPr>
        </p:nvSpPr>
        <p:spPr/>
        <p:txBody>
          <a:bodyPr/>
          <a:lstStyle/>
          <a:p>
            <a:r>
              <a:rPr lang="en-GB" dirty="0" smtClean="0"/>
              <a:t>This method draws upon a lot of the methods we have already covered.</a:t>
            </a:r>
          </a:p>
          <a:p>
            <a:r>
              <a:rPr lang="en-GB" dirty="0" smtClean="0"/>
              <a:t>Here, you want to break the code into chunks; normally two chunks, hence this method’s name.</a:t>
            </a:r>
          </a:p>
          <a:p>
            <a:r>
              <a:rPr lang="en-GB" dirty="0" smtClean="0"/>
              <a:t>You then isolate which chunk of code the error is in.</a:t>
            </a:r>
          </a:p>
          <a:p>
            <a:r>
              <a:rPr lang="en-GB" dirty="0" smtClean="0"/>
              <a:t>After which, you take the chunk of code in question, and divide that up, and work out which of these new chunks contains the error.</a:t>
            </a:r>
          </a:p>
          <a:p>
            <a:r>
              <a:rPr lang="en-GB" dirty="0" smtClean="0"/>
              <a:t>So on until you’ve isolate the cause of the error.</a:t>
            </a:r>
          </a:p>
        </p:txBody>
      </p:sp>
    </p:spTree>
    <p:extLst>
      <p:ext uri="{BB962C8B-B14F-4D97-AF65-F5344CB8AC3E}">
        <p14:creationId xmlns:p14="http://schemas.microsoft.com/office/powerpoint/2010/main" val="18662849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Links</a:t>
            </a:r>
            <a:endParaRPr lang="en-IN" dirty="0"/>
          </a:p>
        </p:txBody>
      </p:sp>
      <p:sp>
        <p:nvSpPr>
          <p:cNvPr id="3" name="Content Placeholder 2"/>
          <p:cNvSpPr>
            <a:spLocks noGrp="1"/>
          </p:cNvSpPr>
          <p:nvPr>
            <p:ph idx="1"/>
          </p:nvPr>
        </p:nvSpPr>
        <p:spPr/>
        <p:txBody>
          <a:bodyPr/>
          <a:lstStyle/>
          <a:p>
            <a:r>
              <a:rPr lang="en-IN" dirty="0" smtClean="0">
                <a:hlinkClick r:id="rId2"/>
              </a:rPr>
              <a:t>https://github.com/pcakhilnadh/Introduction-To-Python-Programming/tree/master/Exercise</a:t>
            </a:r>
            <a:endParaRPr lang="en-IN" dirty="0" smtClean="0"/>
          </a:p>
          <a:p>
            <a:endParaRPr lang="en-US" dirty="0"/>
          </a:p>
          <a:p>
            <a:endParaRPr lang="en-IN" dirty="0"/>
          </a:p>
        </p:txBody>
      </p:sp>
    </p:spTree>
    <p:extLst>
      <p:ext uri="{BB962C8B-B14F-4D97-AF65-F5344CB8AC3E}">
        <p14:creationId xmlns:p14="http://schemas.microsoft.com/office/powerpoint/2010/main" val="1212623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Question 3</a:t>
            </a:r>
            <a:endParaRPr lang="en-IN" b="1" dirty="0"/>
          </a:p>
        </p:txBody>
      </p:sp>
      <p:sp>
        <p:nvSpPr>
          <p:cNvPr id="3" name="Content Placeholder 2"/>
          <p:cNvSpPr>
            <a:spLocks noGrp="1"/>
          </p:cNvSpPr>
          <p:nvPr>
            <p:ph idx="1"/>
          </p:nvPr>
        </p:nvSpPr>
        <p:spPr/>
        <p:txBody>
          <a:bodyPr>
            <a:normAutofit/>
          </a:bodyPr>
          <a:lstStyle/>
          <a:p>
            <a:pPr marL="0" indent="0">
              <a:buNone/>
            </a:pPr>
            <a:r>
              <a:rPr lang="en-US" dirty="0" smtClean="0"/>
              <a:t># Given a dictionary 'scores', find and print the keys (subject names) with scores less than 60.</a:t>
            </a:r>
          </a:p>
          <a:p>
            <a:pPr marL="0" indent="0">
              <a:buNone/>
            </a:pPr>
            <a:r>
              <a:rPr lang="en-US" dirty="0" smtClean="0"/>
              <a:t>scores = {</a:t>
            </a:r>
          </a:p>
          <a:p>
            <a:pPr marL="0" indent="0">
              <a:buNone/>
            </a:pPr>
            <a:r>
              <a:rPr lang="en-US" dirty="0" smtClean="0"/>
              <a:t>    "Math": 75,</a:t>
            </a:r>
          </a:p>
          <a:p>
            <a:pPr marL="0" indent="0">
              <a:buNone/>
            </a:pPr>
            <a:r>
              <a:rPr lang="en-US" dirty="0" smtClean="0"/>
              <a:t>    "Science": 58,</a:t>
            </a:r>
          </a:p>
          <a:p>
            <a:pPr marL="0" indent="0">
              <a:buNone/>
            </a:pPr>
            <a:r>
              <a:rPr lang="en-US" dirty="0" smtClean="0"/>
              <a:t>    "History": 92,</a:t>
            </a:r>
          </a:p>
          <a:p>
            <a:pPr marL="0" indent="0">
              <a:buNone/>
            </a:pPr>
            <a:r>
              <a:rPr lang="en-US" dirty="0" smtClean="0"/>
              <a:t>    "English": 45</a:t>
            </a:r>
          </a:p>
          <a:p>
            <a:pPr marL="0" indent="0">
              <a:buNone/>
            </a:pPr>
            <a:r>
              <a:rPr lang="en-US" dirty="0" smtClean="0"/>
              <a:t>}</a:t>
            </a:r>
          </a:p>
          <a:p>
            <a:pPr marL="0" indent="0">
              <a:buNone/>
            </a:pPr>
            <a:endParaRPr lang="en-US" dirty="0" smtClean="0"/>
          </a:p>
          <a:p>
            <a:pPr marL="0" indent="0">
              <a:buNone/>
            </a:pPr>
            <a:r>
              <a:rPr lang="en-US" dirty="0" smtClean="0"/>
              <a:t># Your code here</a:t>
            </a:r>
          </a:p>
          <a:p>
            <a:pPr marL="0" indent="0">
              <a:buNone/>
            </a:pPr>
            <a:endParaRPr lang="en-IN" dirty="0"/>
          </a:p>
        </p:txBody>
      </p:sp>
    </p:spTree>
    <p:extLst>
      <p:ext uri="{BB962C8B-B14F-4D97-AF65-F5344CB8AC3E}">
        <p14:creationId xmlns:p14="http://schemas.microsoft.com/office/powerpoint/2010/main" val="2401093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237</TotalTime>
  <Words>6050</Words>
  <Application>Microsoft Office PowerPoint</Application>
  <PresentationFormat>Widescreen</PresentationFormat>
  <Paragraphs>631</Paragraphs>
  <Slides>86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Agency FB</vt:lpstr>
      <vt:lpstr>Arial</vt:lpstr>
      <vt:lpstr>Calibri</vt:lpstr>
      <vt:lpstr>Calibri Light</vt:lpstr>
      <vt:lpstr>Open Sans</vt:lpstr>
      <vt:lpstr>Retrospect</vt:lpstr>
      <vt:lpstr>Dictionaries ,Functions , Modules and Packages , Exception Handling in Python</vt:lpstr>
      <vt:lpstr>Dictionaries</vt:lpstr>
      <vt:lpstr>1. Creating a Dictionary:</vt:lpstr>
      <vt:lpstr>PowerPoint Presentation</vt:lpstr>
      <vt:lpstr>PowerPoint Presentation</vt:lpstr>
      <vt:lpstr>PowerPoint Presentation</vt:lpstr>
      <vt:lpstr>Question 1</vt:lpstr>
      <vt:lpstr>Question 2</vt:lpstr>
      <vt:lpstr>Question 3</vt:lpstr>
      <vt:lpstr>Question 4</vt:lpstr>
      <vt:lpstr>Question 5</vt:lpstr>
      <vt:lpstr>Functions</vt:lpstr>
      <vt:lpstr>Basic Syntax Rules  </vt:lpstr>
      <vt:lpstr>Basic Syntax Rules (cont.)</vt:lpstr>
      <vt:lpstr>       1. Defining a Function:     You define a function using the `def` keyword followed by the function name and a pair of parentheses. Function names should be descriptive and follow Python naming conventions.     ```python    def my_function():        # Function code goes here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 and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and writing to files in Python: The file object</vt:lpstr>
      <vt:lpstr>The open() function</vt:lpstr>
      <vt:lpstr>The close() function</vt:lpstr>
      <vt:lpstr>Reading in a file and printing to screen example</vt:lpstr>
      <vt:lpstr>The read() function</vt:lpstr>
      <vt:lpstr>The write() function</vt:lpstr>
      <vt:lpstr>Practice – writing to a file in Python</vt:lpstr>
      <vt:lpstr>The append() function</vt:lpstr>
      <vt:lpstr>Practice – appending to a file in Python</vt:lpstr>
      <vt:lpstr>A word on import</vt:lpstr>
      <vt:lpstr>Real time Applications </vt:lpstr>
      <vt:lpstr>Plotting in Python</vt:lpstr>
      <vt:lpstr>Some history….</vt:lpstr>
      <vt:lpstr>Getting started</vt:lpstr>
      <vt:lpstr>Different graph types</vt:lpstr>
      <vt:lpstr>Our first plot</vt:lpstr>
      <vt:lpstr>The plot() function</vt:lpstr>
      <vt:lpstr>The plot() function</vt:lpstr>
      <vt:lpstr>The plot() function</vt:lpstr>
      <vt:lpstr>Altering tick labels</vt:lpstr>
      <vt:lpstr>Practice - Basic line graph</vt:lpstr>
      <vt:lpstr>The setp() function</vt:lpstr>
      <vt:lpstr>The axis() function</vt:lpstr>
      <vt:lpstr>Matplotlib and NumPy arrays</vt:lpstr>
      <vt:lpstr>Working with text</vt:lpstr>
      <vt:lpstr>Annotating data points</vt:lpstr>
      <vt:lpstr>Legends</vt:lpstr>
      <vt:lpstr>Saving a figure as a file</vt:lpstr>
      <vt:lpstr>Scatter plot exercise</vt:lpstr>
      <vt:lpstr>  Debugging </vt:lpstr>
      <vt:lpstr>Print everything</vt:lpstr>
      <vt:lpstr>Print examples</vt:lpstr>
      <vt:lpstr>Run your code when you make changes</vt:lpstr>
      <vt:lpstr>Read your error messages</vt:lpstr>
      <vt:lpstr>Google the error message</vt:lpstr>
      <vt:lpstr>Comment out code</vt:lpstr>
      <vt:lpstr>Binary searches</vt:lpstr>
      <vt:lpstr>Git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Rajeeve Dharmaraj</dc:creator>
  <cp:lastModifiedBy>Rajeeve Dharmaraj</cp:lastModifiedBy>
  <cp:revision>44</cp:revision>
  <dcterms:created xsi:type="dcterms:W3CDTF">2023-10-25T15:34:09Z</dcterms:created>
  <dcterms:modified xsi:type="dcterms:W3CDTF">2023-11-02T04:19:21Z</dcterms:modified>
</cp:coreProperties>
</file>