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20202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0202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222884"/>
            <a:ext cx="8234680" cy="691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8604" y="1075436"/>
            <a:ext cx="8206790" cy="1497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20202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1546" y="438150"/>
            <a:ext cx="6552565" cy="993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ts val="3335"/>
              </a:lnSpc>
              <a:spcBef>
                <a:spcPts val="95"/>
              </a:spcBef>
            </a:pPr>
            <a:r>
              <a:rPr sz="2800" spc="-10" dirty="0">
                <a:solidFill>
                  <a:srgbClr val="7AD1E3"/>
                </a:solidFill>
              </a:rPr>
              <a:t>Project</a:t>
            </a:r>
            <a:endParaRPr sz="2800" dirty="0"/>
          </a:p>
          <a:p>
            <a:pPr algn="ctr">
              <a:lnSpc>
                <a:spcPts val="4295"/>
              </a:lnSpc>
            </a:pPr>
            <a:r>
              <a:rPr lang="en-IN" sz="3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Music Recommendation Engine</a:t>
            </a:r>
            <a:endParaRPr lang="en-IN" sz="3600" dirty="0">
              <a:solidFill>
                <a:srgbClr val="FF0000"/>
              </a:solidFill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" y="1865110"/>
            <a:ext cx="8608237" cy="9406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0" algn="ctr">
              <a:lnSpc>
                <a:spcPct val="100000"/>
              </a:lnSpc>
              <a:spcBef>
                <a:spcPts val="95"/>
              </a:spcBef>
            </a:pPr>
            <a:r>
              <a:rPr sz="2800" spc="-90" dirty="0">
                <a:solidFill>
                  <a:srgbClr val="7AD1E3"/>
                </a:solidFill>
                <a:latin typeface="Verdana"/>
                <a:cs typeface="Verdana"/>
              </a:rPr>
              <a:t>Team</a:t>
            </a:r>
            <a:r>
              <a:rPr sz="2800" spc="-165" dirty="0">
                <a:solidFill>
                  <a:srgbClr val="7AD1E3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7AD1E3"/>
                </a:solidFill>
                <a:latin typeface="Verdana"/>
                <a:cs typeface="Verdana"/>
              </a:rPr>
              <a:t>members</a:t>
            </a:r>
            <a:endParaRPr sz="2800" dirty="0">
              <a:latin typeface="Verdana"/>
              <a:cs typeface="Verdana"/>
            </a:endParaRPr>
          </a:p>
          <a:p>
            <a:pPr marL="387350" lvl="1" algn="l">
              <a:spcBef>
                <a:spcPts val="2210"/>
              </a:spcBef>
            </a:pPr>
            <a:r>
              <a:rPr lang="en-IN" sz="1400" b="1" dirty="0">
                <a:solidFill>
                  <a:srgbClr val="124F5C"/>
                </a:solidFill>
                <a:latin typeface="Verdana"/>
                <a:cs typeface="Verdana"/>
              </a:rPr>
              <a:t>		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Verdana"/>
              <a:cs typeface="Verdana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04620C-5CB8-EE45-A9E6-1BA2B24B8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077526"/>
              </p:ext>
            </p:extLst>
          </p:nvPr>
        </p:nvGraphicFramePr>
        <p:xfrm>
          <a:off x="1524000" y="2571750"/>
          <a:ext cx="6400800" cy="18745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688312080"/>
                    </a:ext>
                  </a:extLst>
                </a:gridCol>
                <a:gridCol w="3530600">
                  <a:extLst>
                    <a:ext uri="{9D8B030D-6E8A-4147-A177-3AD203B41FA5}">
                      <a16:colId xmlns:a16="http://schemas.microsoft.com/office/drawing/2014/main" val="3423027769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3887996712"/>
                    </a:ext>
                  </a:extLst>
                </a:gridCol>
              </a:tblGrid>
              <a:tr h="199813"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S. No</a:t>
                      </a:r>
                    </a:p>
                  </a:txBody>
                  <a:tcPr marL="49953" marR="49953" marT="24977" marB="24977" anchor="ctr"/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Name</a:t>
                      </a:r>
                    </a:p>
                  </a:txBody>
                  <a:tcPr marL="49953" marR="49953" marT="24977" marB="24977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Roll Number</a:t>
                      </a:r>
                    </a:p>
                  </a:txBody>
                  <a:tcPr marL="49953" marR="49953" marT="24977" marB="24977" anchor="ctr"/>
                </a:tc>
                <a:extLst>
                  <a:ext uri="{0D108BD9-81ED-4DB2-BD59-A6C34878D82A}">
                    <a16:rowId xmlns:a16="http://schemas.microsoft.com/office/drawing/2014/main" val="1821388657"/>
                  </a:ext>
                </a:extLst>
              </a:tr>
              <a:tr h="349673"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 marL="49953" marR="49953" marT="24977" marB="24977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ABHISHIKTH VENKAT SAGAR</a:t>
                      </a:r>
                    </a:p>
                  </a:txBody>
                  <a:tcPr marL="49953" marR="49953" marT="24977" marB="24977" anchor="ctr"/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2311CS020319</a:t>
                      </a:r>
                    </a:p>
                  </a:txBody>
                  <a:tcPr marL="49953" marR="49953" marT="24977" marB="24977" anchor="ctr"/>
                </a:tc>
                <a:extLst>
                  <a:ext uri="{0D108BD9-81ED-4DB2-BD59-A6C34878D82A}">
                    <a16:rowId xmlns:a16="http://schemas.microsoft.com/office/drawing/2014/main" val="3146040412"/>
                  </a:ext>
                </a:extLst>
              </a:tr>
              <a:tr h="199813"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 marL="49953" marR="49953" marT="24977" marB="24977" anchor="ctr"/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KAVALA RAJEEV</a:t>
                      </a:r>
                    </a:p>
                  </a:txBody>
                  <a:tcPr marL="49953" marR="49953" marT="24977" marB="24977" anchor="ctr"/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2311CS020320</a:t>
                      </a:r>
                    </a:p>
                  </a:txBody>
                  <a:tcPr marL="49953" marR="49953" marT="24977" marB="24977" anchor="ctr"/>
                </a:tc>
                <a:extLst>
                  <a:ext uri="{0D108BD9-81ED-4DB2-BD59-A6C34878D82A}">
                    <a16:rowId xmlns:a16="http://schemas.microsoft.com/office/drawing/2014/main" val="28139590"/>
                  </a:ext>
                </a:extLst>
              </a:tr>
              <a:tr h="199813"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marL="49953" marR="49953" marT="24977" marB="24977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KELLA SAI KUMAR</a:t>
                      </a:r>
                    </a:p>
                  </a:txBody>
                  <a:tcPr marL="49953" marR="49953" marT="24977" marB="24977" anchor="ctr"/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2311CS020321</a:t>
                      </a:r>
                    </a:p>
                  </a:txBody>
                  <a:tcPr marL="49953" marR="49953" marT="24977" marB="24977" anchor="ctr"/>
                </a:tc>
                <a:extLst>
                  <a:ext uri="{0D108BD9-81ED-4DB2-BD59-A6C34878D82A}">
                    <a16:rowId xmlns:a16="http://schemas.microsoft.com/office/drawing/2014/main" val="425810153"/>
                  </a:ext>
                </a:extLst>
              </a:tr>
              <a:tr h="349673"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marL="49953" marR="49953" marT="24977" marB="24977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KETHAMREDDY NIHAS REDDY</a:t>
                      </a:r>
                    </a:p>
                  </a:txBody>
                  <a:tcPr marL="49953" marR="49953" marT="24977" marB="24977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2311CS020322</a:t>
                      </a:r>
                    </a:p>
                  </a:txBody>
                  <a:tcPr marL="49953" marR="49953" marT="24977" marB="24977" anchor="ctr"/>
                </a:tc>
                <a:extLst>
                  <a:ext uri="{0D108BD9-81ED-4DB2-BD59-A6C34878D82A}">
                    <a16:rowId xmlns:a16="http://schemas.microsoft.com/office/drawing/2014/main" val="3686620272"/>
                  </a:ext>
                </a:extLst>
              </a:tr>
              <a:tr h="199813"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 marL="49953" marR="49953" marT="24977" marB="24977" anchor="ctr"/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KETHINENI KOUSHITHA</a:t>
                      </a:r>
                    </a:p>
                  </a:txBody>
                  <a:tcPr marL="49953" marR="49953" marT="24977" marB="24977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2311CS020323</a:t>
                      </a:r>
                    </a:p>
                  </a:txBody>
                  <a:tcPr marL="49953" marR="49953" marT="24977" marB="24977" anchor="ctr"/>
                </a:tc>
                <a:extLst>
                  <a:ext uri="{0D108BD9-81ED-4DB2-BD59-A6C34878D82A}">
                    <a16:rowId xmlns:a16="http://schemas.microsoft.com/office/drawing/2014/main" val="3142863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09550"/>
            <a:ext cx="8234680" cy="691464"/>
          </a:xfrm>
          <a:prstGeom prst="rect">
            <a:avLst/>
          </a:prstGeom>
        </p:spPr>
        <p:txBody>
          <a:bodyPr vert="horz" wrap="square" lIns="0" tIns="30619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282" y="1183005"/>
            <a:ext cx="2975518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SzPct val="125000"/>
              <a:buFont typeface="Arial MT"/>
              <a:buChar char="•"/>
              <a:tabLst>
                <a:tab pos="354965" algn="l"/>
              </a:tabLst>
            </a:pP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Introduction</a:t>
            </a:r>
            <a:endParaRPr sz="16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buClr>
                <a:srgbClr val="202020"/>
              </a:buClr>
              <a:buFont typeface="Arial MT"/>
              <a:buChar char="•"/>
            </a:pPr>
            <a:endParaRPr sz="1600" dirty="0">
              <a:latin typeface="Roboto"/>
              <a:cs typeface="Roboto"/>
            </a:endParaRPr>
          </a:p>
          <a:p>
            <a:pPr marL="354965" indent="-342265">
              <a:lnSpc>
                <a:spcPct val="100000"/>
              </a:lnSpc>
              <a:buSzPct val="125000"/>
              <a:buFont typeface="Arial MT"/>
              <a:buChar char="•"/>
              <a:tabLst>
                <a:tab pos="354965" algn="l"/>
              </a:tabLst>
            </a:pP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Problem</a:t>
            </a:r>
            <a:r>
              <a:rPr sz="1600" spc="-7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Statement</a:t>
            </a:r>
            <a:endParaRPr sz="16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buClr>
                <a:srgbClr val="202020"/>
              </a:buClr>
              <a:buFont typeface="Arial MT"/>
              <a:buChar char="•"/>
            </a:pPr>
            <a:endParaRPr sz="1600" dirty="0">
              <a:latin typeface="Roboto"/>
              <a:cs typeface="Roboto"/>
            </a:endParaRPr>
          </a:p>
          <a:p>
            <a:pPr marL="354965" indent="-342265">
              <a:lnSpc>
                <a:spcPct val="100000"/>
              </a:lnSpc>
              <a:buSzPct val="125000"/>
              <a:buFont typeface="Arial MT"/>
              <a:buChar char="•"/>
              <a:tabLst>
                <a:tab pos="354965" algn="l"/>
              </a:tabLst>
            </a:pP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Points</a:t>
            </a:r>
            <a:r>
              <a:rPr sz="16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for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discussion</a:t>
            </a:r>
            <a:endParaRPr sz="16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buClr>
                <a:srgbClr val="202020"/>
              </a:buClr>
              <a:buFont typeface="Arial MT"/>
              <a:buChar char="•"/>
            </a:pPr>
            <a:endParaRPr sz="1600" dirty="0">
              <a:latin typeface="Roboto"/>
              <a:cs typeface="Roboto"/>
            </a:endParaRPr>
          </a:p>
          <a:p>
            <a:pPr marL="354965" indent="-342265">
              <a:lnSpc>
                <a:spcPct val="100000"/>
              </a:lnSpc>
              <a:buSzPct val="125000"/>
              <a:buFont typeface="Arial MT"/>
              <a:buChar char="•"/>
              <a:tabLst>
                <a:tab pos="354965" algn="l"/>
              </a:tabLst>
            </a:pPr>
            <a:r>
              <a:rPr lang="en-IN" sz="1600" spc="-10" dirty="0">
                <a:solidFill>
                  <a:srgbClr val="202020"/>
                </a:solidFill>
                <a:latin typeface="Roboto"/>
                <a:cs typeface="Roboto"/>
              </a:rPr>
              <a:t>Data Analysis Steps</a:t>
            </a:r>
          </a:p>
          <a:p>
            <a:pPr marL="354965" indent="-342265">
              <a:lnSpc>
                <a:spcPct val="100000"/>
              </a:lnSpc>
              <a:buSzPct val="125000"/>
              <a:buFont typeface="Arial MT"/>
              <a:buChar char="•"/>
              <a:tabLst>
                <a:tab pos="354965" algn="l"/>
              </a:tabLst>
            </a:pPr>
            <a:endParaRPr lang="en-IN" sz="1600" dirty="0">
              <a:latin typeface="Roboto"/>
              <a:cs typeface="Roboto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SzPct val="125000"/>
              <a:buFont typeface="Arial MT"/>
              <a:buChar char="•"/>
              <a:tabLst>
                <a:tab pos="354965" algn="l"/>
              </a:tabLst>
            </a:pPr>
            <a:r>
              <a:rPr lang="en-IN" sz="1600" spc="-10" dirty="0">
                <a:solidFill>
                  <a:srgbClr val="202020"/>
                </a:solidFill>
                <a:latin typeface="Roboto"/>
                <a:cs typeface="Roboto"/>
              </a:rPr>
              <a:t>Attributes of each variable</a:t>
            </a:r>
            <a:endParaRPr lang="en-IN" sz="1600" dirty="0">
              <a:latin typeface="Roboto"/>
              <a:cs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8FC6A1-5C05-3481-7123-C0A3F147C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080" y="915418"/>
            <a:ext cx="4800600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039" y="285750"/>
            <a:ext cx="8234680" cy="691464"/>
          </a:xfrm>
          <a:prstGeom prst="rect">
            <a:avLst/>
          </a:prstGeom>
        </p:spPr>
        <p:txBody>
          <a:bodyPr vert="horz" wrap="square" lIns="0" tIns="30619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039" y="1209929"/>
            <a:ext cx="8310245" cy="2382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music recommendation system suggests songs based on user preferences and song attributes. This project focuses on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Yoga, Relaxation, and Devotional music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to enhance user experience.</a:t>
            </a:r>
          </a:p>
          <a:p>
            <a:pPr algn="just"/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Since the client lacks a user base to generate recommendations from listening history, a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content-based filtering approach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will be used to suggest songs based on track features.</a:t>
            </a:r>
          </a:p>
          <a:p>
            <a:pPr algn="just"/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goal is to develop a system that effectively recommends music by analyzing attributes like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danceability, energy, </a:t>
            </a:r>
            <a:r>
              <a:rPr lang="en-US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acousticness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and valence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ensuring users receive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personalized and mood-enhancing music selections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99052"/>
            <a:ext cx="8234680" cy="691464"/>
          </a:xfrm>
          <a:prstGeom prst="rect">
            <a:avLst/>
          </a:prstGeom>
        </p:spPr>
        <p:txBody>
          <a:bodyPr vert="horz" wrap="square" lIns="0" tIns="30772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Problem</a:t>
            </a:r>
            <a:r>
              <a:rPr spc="-105" dirty="0"/>
              <a:t> </a:t>
            </a:r>
            <a:r>
              <a:rPr spc="-5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123950"/>
            <a:ext cx="4662170" cy="3029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Music plays a crucial role in relaxation, meditation, and spiritual well-being. However, finding the right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Yoga, Relaxation, and Devotional music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can be challenging without a proper recommendation system.</a:t>
            </a:r>
          </a:p>
          <a:p>
            <a:pPr algn="just"/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Since the client lacks user listening history, traditional collaborative filtering methods cannot be used. Instead, a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content-based filtering approach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is necessary to recommend songs based on their intrinsic features.</a:t>
            </a:r>
          </a:p>
          <a:p>
            <a:pPr algn="just"/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challenge lies in accurately predicting songs that align with user preferences, ensuring a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personalized and mood-enhancing experience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while maintaining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relevance and diversity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recommendations.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93854E-5EC3-99AD-54A5-B4AFA4498F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036" y="1404958"/>
            <a:ext cx="3111444" cy="23335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514350"/>
            <a:ext cx="2496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Discussion</a:t>
            </a:r>
            <a:r>
              <a:rPr spc="-220" dirty="0"/>
              <a:t> </a:t>
            </a:r>
            <a:r>
              <a:rPr spc="-50" dirty="0"/>
              <a:t>Topics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5507" y="1164954"/>
            <a:ext cx="8525107" cy="28135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✔ </a:t>
            </a: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Music Preferences &amp; User Moods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How song recommendations change based on mood and activity.</a:t>
            </a:r>
          </a:p>
          <a:p>
            <a:pPr algn="just"/>
            <a:endParaRPr lang="en-IN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✔ </a:t>
            </a: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Popularity vs. Audio Features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Analysing </a:t>
            </a: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danceability, energy, and </a:t>
            </a:r>
            <a:r>
              <a:rPr lang="en-IN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acousticness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algn="just"/>
            <a:endParaRPr lang="en-IN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✔ </a:t>
            </a: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Correlation Analysis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Checking relationships between </a:t>
            </a: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tempo, loudness, and user engagement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algn="just"/>
            <a:endParaRPr lang="en-IN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✔ </a:t>
            </a: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Genre &amp; Mood Impact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Influence of different genres on listening behaviour.</a:t>
            </a:r>
          </a:p>
          <a:p>
            <a:pPr algn="just"/>
            <a:endParaRPr lang="en-IN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✔ </a:t>
            </a: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Heatmap &amp; Feature Importance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Identifying key attributes for recommendations.</a:t>
            </a:r>
          </a:p>
          <a:p>
            <a:pPr algn="just"/>
            <a:endParaRPr lang="en-IN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✔ </a:t>
            </a: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ML Models for Recommendation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Collaborative Filtering, Content-Based, and Hybrid approaches.</a:t>
            </a:r>
          </a:p>
          <a:p>
            <a:pPr algn="just"/>
            <a:endParaRPr lang="en-IN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✔ </a:t>
            </a: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Hyperparameter Tuning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Optimizing models with Grid Search CV &amp; Random Search CV.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039" y="494633"/>
            <a:ext cx="2860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70" dirty="0"/>
              <a:t> </a:t>
            </a:r>
            <a:r>
              <a:rPr spc="-125" dirty="0"/>
              <a:t>Analysis</a:t>
            </a:r>
            <a:r>
              <a:rPr spc="-105" dirty="0"/>
              <a:t> </a:t>
            </a:r>
            <a:r>
              <a:rPr spc="-9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039" y="1209929"/>
            <a:ext cx="8646161" cy="3056606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algn="just"/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✔ </a:t>
            </a:r>
            <a:r>
              <a:rPr lang="en-IN" sz="1400" b="1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Imported Libraries</a:t>
            </a:r>
            <a:r>
              <a:rPr lang="en-IN" sz="1400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– Used </a:t>
            </a: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Pandas, NumPy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 data processing and </a:t>
            </a: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Seaborn, Matplotlib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 visualization. </a:t>
            </a: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Scikit-learn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used for building the recommendation model.</a:t>
            </a:r>
          </a:p>
          <a:p>
            <a:pPr algn="just"/>
            <a:endParaRPr lang="en-IN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✔ </a:t>
            </a:r>
            <a:r>
              <a:rPr lang="en-IN" sz="1400" b="1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Descriptive Statistics</a:t>
            </a:r>
            <a:r>
              <a:rPr lang="en-IN" sz="1400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– Analysed attributes like </a:t>
            </a: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tempo, loudness, energy, valence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to understand their influence on recommendations.</a:t>
            </a:r>
          </a:p>
          <a:p>
            <a:pPr algn="just"/>
            <a:endParaRPr lang="en-IN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✔ </a:t>
            </a:r>
            <a:r>
              <a:rPr lang="en-IN" sz="1400" b="1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Missing Value Imputation</a:t>
            </a:r>
            <a:r>
              <a:rPr lang="en-IN" sz="1400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– Checked for missing values and handled them through </a:t>
            </a: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imputation and normalization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algn="just"/>
            <a:endParaRPr lang="en-IN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✔ </a:t>
            </a:r>
            <a:r>
              <a:rPr lang="en-IN" sz="1400" b="1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Graphical Representation</a:t>
            </a:r>
            <a:r>
              <a:rPr lang="en-IN" sz="1400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– Conducted </a:t>
            </a: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Exploratory Data Analysis (EDA)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to examine trends in </a:t>
            </a: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popularity, mood-based segmentation, and track attributes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algn="just"/>
            <a:endParaRPr lang="en-IN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✔ </a:t>
            </a:r>
            <a:r>
              <a:rPr lang="en-IN" sz="1400" b="1" u="sng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Modeling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Implemented </a:t>
            </a: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Content-Based Filtering, KNN, and Hybrid Models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to enhance recommendation accuracy.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-46419"/>
            <a:ext cx="4267200" cy="636969"/>
          </a:xfrm>
          <a:prstGeom prst="rect">
            <a:avLst/>
          </a:prstGeom>
        </p:spPr>
        <p:txBody>
          <a:bodyPr vert="horz" wrap="square" lIns="0" tIns="2650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>
                <a:solidFill>
                  <a:srgbClr val="C00000"/>
                </a:solidFill>
              </a:rPr>
              <a:t>Attributes</a:t>
            </a:r>
            <a:r>
              <a:rPr spc="-180" dirty="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of</a:t>
            </a:r>
            <a:r>
              <a:rPr spc="-145" dirty="0">
                <a:solidFill>
                  <a:srgbClr val="C00000"/>
                </a:solidFill>
              </a:rPr>
              <a:t> </a:t>
            </a:r>
            <a:r>
              <a:rPr spc="140" dirty="0">
                <a:solidFill>
                  <a:srgbClr val="C00000"/>
                </a:solidFill>
              </a:rPr>
              <a:t>each</a:t>
            </a:r>
            <a:r>
              <a:rPr spc="-150" dirty="0">
                <a:solidFill>
                  <a:srgbClr val="C00000"/>
                </a:solidFill>
              </a:rPr>
              <a:t> </a:t>
            </a:r>
            <a:r>
              <a:rPr spc="-10" dirty="0">
                <a:solidFill>
                  <a:srgbClr val="C00000"/>
                </a:solidFill>
              </a:rPr>
              <a:t>variable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3B7BC0-3BDA-7916-0D43-CAA39C1D34CF}"/>
              </a:ext>
            </a:extLst>
          </p:cNvPr>
          <p:cNvSpPr txBox="1"/>
          <p:nvPr/>
        </p:nvSpPr>
        <p:spPr>
          <a:xfrm>
            <a:off x="152400" y="590550"/>
            <a:ext cx="5638800" cy="4483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track_name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– Name of the song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artists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Name of the artist(s)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album_name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Name of the album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popularity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Popularity score of the song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duration_ms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Duration of the song (in milliseconds)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explicit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Whether the song has explicit content (True/False)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danceability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Measure of how danceable the song is (0-1)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energy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Measure of intensity and activity of a song (0-1)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speechiness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Presence of spoken words in the track (0-1)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A62FF5-E92E-4762-3D28-38882C4EA6A4}"/>
              </a:ext>
            </a:extLst>
          </p:cNvPr>
          <p:cNvSpPr txBox="1"/>
          <p:nvPr/>
        </p:nvSpPr>
        <p:spPr>
          <a:xfrm>
            <a:off x="5791200" y="514776"/>
            <a:ext cx="3276600" cy="4113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acousticness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Probability of the song being acoustic (0-1)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instrumentalness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Whether the song is mostly instrumental (0-1)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valence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Positivity of the song’s musical mood (0-1)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Tempo of the song in BPM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track_genre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– Genre of the song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1E2D60-8E6F-E9C8-56DB-55BBF6FF0721}"/>
              </a:ext>
            </a:extLst>
          </p:cNvPr>
          <p:cNvCxnSpPr>
            <a:cxnSpLocks/>
          </p:cNvCxnSpPr>
          <p:nvPr/>
        </p:nvCxnSpPr>
        <p:spPr>
          <a:xfrm>
            <a:off x="5822795" y="715160"/>
            <a:ext cx="0" cy="42187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601</Words>
  <Application>Microsoft Office PowerPoint</Application>
  <PresentationFormat>On-screen Show (16:9)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MT</vt:lpstr>
      <vt:lpstr>Calibri</vt:lpstr>
      <vt:lpstr>Roboto</vt:lpstr>
      <vt:lpstr>Verdana</vt:lpstr>
      <vt:lpstr>Wingdings</vt:lpstr>
      <vt:lpstr>Office Theme</vt:lpstr>
      <vt:lpstr>Project Music Recommendation Engine</vt:lpstr>
      <vt:lpstr>Contents</vt:lpstr>
      <vt:lpstr>Introduction</vt:lpstr>
      <vt:lpstr>Problem Statement</vt:lpstr>
      <vt:lpstr>Discussion Topics</vt:lpstr>
      <vt:lpstr>Data Analysis Steps</vt:lpstr>
      <vt:lpstr>Attributes of each variable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Seoul Bike Sharing Demand Prediction</dc:title>
  <dc:creator>lova kumar</dc:creator>
  <cp:lastModifiedBy>Rajeev Kavala</cp:lastModifiedBy>
  <cp:revision>28</cp:revision>
  <dcterms:created xsi:type="dcterms:W3CDTF">2025-02-24T13:36:16Z</dcterms:created>
  <dcterms:modified xsi:type="dcterms:W3CDTF">2025-02-24T16:03:53Z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2025-02-24T00:00:00Z</vt:filetime>
  </property>
  <property fmtid="{D5CDD505-2E9C-101B-9397-08002B2CF9AE}" pid="5" name="Producer">
    <vt:lpwstr>Microsoft® PowerPoint® 2019</vt:lpwstr>
  </property>
</Properties>
</file>