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6" r:id="rId1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0202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0202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22884"/>
            <a:ext cx="8234680" cy="691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8604" y="1075436"/>
            <a:ext cx="8206790" cy="1497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0202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1546" y="438150"/>
            <a:ext cx="6552565" cy="993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ts val="3335"/>
              </a:lnSpc>
              <a:spcBef>
                <a:spcPts val="95"/>
              </a:spcBef>
            </a:pPr>
            <a:r>
              <a:rPr sz="2800" spc="-10" dirty="0">
                <a:solidFill>
                  <a:srgbClr val="7AD1E3"/>
                </a:solidFill>
              </a:rPr>
              <a:t>Project</a:t>
            </a:r>
            <a:endParaRPr sz="2800" dirty="0"/>
          </a:p>
          <a:p>
            <a:pPr algn="ctr">
              <a:lnSpc>
                <a:spcPts val="4295"/>
              </a:lnSpc>
            </a:pPr>
            <a:r>
              <a:rPr lang="en-IN" sz="3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Music Recommendation Engine</a:t>
            </a:r>
            <a:endParaRPr lang="en-IN" sz="3600" dirty="0">
              <a:solidFill>
                <a:srgbClr val="FF0000"/>
              </a:solidFill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" y="1865110"/>
            <a:ext cx="8608237" cy="9406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algn="ctr">
              <a:lnSpc>
                <a:spcPct val="100000"/>
              </a:lnSpc>
              <a:spcBef>
                <a:spcPts val="95"/>
              </a:spcBef>
            </a:pPr>
            <a:r>
              <a:rPr sz="2800" spc="-90" dirty="0">
                <a:solidFill>
                  <a:srgbClr val="7AD1E3"/>
                </a:solidFill>
                <a:latin typeface="Verdana"/>
                <a:cs typeface="Verdana"/>
              </a:rPr>
              <a:t>Team</a:t>
            </a:r>
            <a:r>
              <a:rPr sz="2800" spc="-165" dirty="0">
                <a:solidFill>
                  <a:srgbClr val="7AD1E3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7AD1E3"/>
                </a:solidFill>
                <a:latin typeface="Verdana"/>
                <a:cs typeface="Verdana"/>
              </a:rPr>
              <a:t>members</a:t>
            </a:r>
            <a:endParaRPr sz="2800" dirty="0">
              <a:latin typeface="Verdana"/>
              <a:cs typeface="Verdana"/>
            </a:endParaRPr>
          </a:p>
          <a:p>
            <a:pPr marL="387350" lvl="1" algn="l">
              <a:spcBef>
                <a:spcPts val="2210"/>
              </a:spcBef>
            </a:pPr>
            <a:r>
              <a:rPr lang="en-IN" sz="1400" b="1" dirty="0">
                <a:solidFill>
                  <a:srgbClr val="124F5C"/>
                </a:solidFill>
                <a:latin typeface="Verdana"/>
                <a:cs typeface="Verdana"/>
              </a:rPr>
              <a:t>		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Verdana"/>
              <a:cs typeface="Verdan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04620C-5CB8-EE45-A9E6-1BA2B24B8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077526"/>
              </p:ext>
            </p:extLst>
          </p:nvPr>
        </p:nvGraphicFramePr>
        <p:xfrm>
          <a:off x="1524000" y="2571750"/>
          <a:ext cx="6400800" cy="18745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688312080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3423027769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3887996712"/>
                    </a:ext>
                  </a:extLst>
                </a:gridCol>
              </a:tblGrid>
              <a:tr h="199813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S. No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Name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Roll Number</a:t>
                      </a:r>
                    </a:p>
                  </a:txBody>
                  <a:tcPr marL="49953" marR="49953" marT="24977" marB="24977" anchor="ctr"/>
                </a:tc>
                <a:extLst>
                  <a:ext uri="{0D108BD9-81ED-4DB2-BD59-A6C34878D82A}">
                    <a16:rowId xmlns:a16="http://schemas.microsoft.com/office/drawing/2014/main" val="1821388657"/>
                  </a:ext>
                </a:extLst>
              </a:tr>
              <a:tr h="349673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ABHISHIKTH VENKAT SAGAR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2311CS020319</a:t>
                      </a:r>
                    </a:p>
                  </a:txBody>
                  <a:tcPr marL="49953" marR="49953" marT="24977" marB="24977" anchor="ctr"/>
                </a:tc>
                <a:extLst>
                  <a:ext uri="{0D108BD9-81ED-4DB2-BD59-A6C34878D82A}">
                    <a16:rowId xmlns:a16="http://schemas.microsoft.com/office/drawing/2014/main" val="3146040412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KAVALA RAJEEV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2311CS020320</a:t>
                      </a:r>
                    </a:p>
                  </a:txBody>
                  <a:tcPr marL="49953" marR="49953" marT="24977" marB="24977" anchor="ctr"/>
                </a:tc>
                <a:extLst>
                  <a:ext uri="{0D108BD9-81ED-4DB2-BD59-A6C34878D82A}">
                    <a16:rowId xmlns:a16="http://schemas.microsoft.com/office/drawing/2014/main" val="28139590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KELLA SAI KUMAR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2311CS020321</a:t>
                      </a:r>
                    </a:p>
                  </a:txBody>
                  <a:tcPr marL="49953" marR="49953" marT="24977" marB="24977" anchor="ctr"/>
                </a:tc>
                <a:extLst>
                  <a:ext uri="{0D108BD9-81ED-4DB2-BD59-A6C34878D82A}">
                    <a16:rowId xmlns:a16="http://schemas.microsoft.com/office/drawing/2014/main" val="425810153"/>
                  </a:ext>
                </a:extLst>
              </a:tr>
              <a:tr h="349673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KETHAMREDDY NIHAS REDDY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2311CS020322</a:t>
                      </a:r>
                    </a:p>
                  </a:txBody>
                  <a:tcPr marL="49953" marR="49953" marT="24977" marB="24977" anchor="ctr"/>
                </a:tc>
                <a:extLst>
                  <a:ext uri="{0D108BD9-81ED-4DB2-BD59-A6C34878D82A}">
                    <a16:rowId xmlns:a16="http://schemas.microsoft.com/office/drawing/2014/main" val="3686620272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KETHINENI KOUSHITHA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2311CS020323</a:t>
                      </a:r>
                    </a:p>
                  </a:txBody>
                  <a:tcPr marL="49953" marR="49953" marT="24977" marB="24977" anchor="ctr"/>
                </a:tc>
                <a:extLst>
                  <a:ext uri="{0D108BD9-81ED-4DB2-BD59-A6C34878D82A}">
                    <a16:rowId xmlns:a16="http://schemas.microsoft.com/office/drawing/2014/main" val="3142863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9B2567-A6E6-869A-F101-750DB55A37ED}"/>
              </a:ext>
            </a:extLst>
          </p:cNvPr>
          <p:cNvSpPr txBox="1"/>
          <p:nvPr/>
        </p:nvSpPr>
        <p:spPr>
          <a:xfrm>
            <a:off x="457200" y="285750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Numerical Features Scaling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76F56-3FA1-BB76-49B3-B4AF3A41A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19150"/>
            <a:ext cx="8001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1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5345E6-CFA1-67F8-9925-E19E6922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" y="742950"/>
            <a:ext cx="8363585" cy="106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990F94-5130-3AE2-820B-091AAECAB752}"/>
              </a:ext>
            </a:extLst>
          </p:cNvPr>
          <p:cNvSpPr txBox="1"/>
          <p:nvPr/>
        </p:nvSpPr>
        <p:spPr>
          <a:xfrm>
            <a:off x="228600" y="2857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Initializing Nearest Neighbours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287B0-D389-5D0B-8056-EFE8F2D0905A}"/>
              </a:ext>
            </a:extLst>
          </p:cNvPr>
          <p:cNvSpPr txBox="1"/>
          <p:nvPr/>
        </p:nvSpPr>
        <p:spPr>
          <a:xfrm>
            <a:off x="228600" y="2058308"/>
            <a:ext cx="8534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NearestNeighbors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from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sklearn.neighbors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 songs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numerical features in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df_scaled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measure song similarity by comparing feature vector angles.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Searches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 nearest neighbors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 input song + 5 most similar songs).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scaled numerical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acousticness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energy, tempo,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speechiness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instrumentalness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accurate recommendations.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6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626BCE-D8A3-BA13-B6C7-AA904D08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46362"/>
            <a:ext cx="7696200" cy="4205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4436F4-9C74-888B-3667-536FB1CF6C75}"/>
              </a:ext>
            </a:extLst>
          </p:cNvPr>
          <p:cNvSpPr txBox="1"/>
          <p:nvPr/>
        </p:nvSpPr>
        <p:spPr>
          <a:xfrm>
            <a:off x="304800" y="133350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Output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3206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919352-06E0-E967-0964-8FF30A5323E5}"/>
              </a:ext>
            </a:extLst>
          </p:cNvPr>
          <p:cNvSpPr txBox="1"/>
          <p:nvPr/>
        </p:nvSpPr>
        <p:spPr>
          <a:xfrm>
            <a:off x="3113908" y="2187029"/>
            <a:ext cx="2738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419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234680" cy="691464"/>
          </a:xfrm>
          <a:prstGeom prst="rect">
            <a:avLst/>
          </a:prstGeom>
        </p:spPr>
        <p:txBody>
          <a:bodyPr vert="horz" wrap="square" lIns="0" tIns="3061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282" y="1183005"/>
            <a:ext cx="297551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SzPct val="125000"/>
              <a:buFont typeface="Arial MT"/>
              <a:buChar char="•"/>
              <a:tabLst>
                <a:tab pos="354965" algn="l"/>
              </a:tabLst>
            </a:pP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Introduction</a:t>
            </a:r>
            <a:endParaRPr sz="16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202020"/>
              </a:buClr>
              <a:buFont typeface="Arial MT"/>
              <a:buChar char="•"/>
            </a:pPr>
            <a:endParaRPr sz="1600" dirty="0">
              <a:latin typeface="Roboto"/>
              <a:cs typeface="Roboto"/>
            </a:endParaRPr>
          </a:p>
          <a:p>
            <a:pPr marL="354965" indent="-342265">
              <a:lnSpc>
                <a:spcPct val="100000"/>
              </a:lnSpc>
              <a:buSzPct val="125000"/>
              <a:buFont typeface="Arial MT"/>
              <a:buChar char="•"/>
              <a:tabLst>
                <a:tab pos="354965" algn="l"/>
              </a:tabLst>
            </a:pPr>
            <a:r>
              <a:rPr lang="en-IN" sz="1600" dirty="0">
                <a:solidFill>
                  <a:srgbClr val="202020"/>
                </a:solidFill>
                <a:latin typeface="Roboto"/>
                <a:cs typeface="Roboto"/>
              </a:rPr>
              <a:t>Dataset Overview</a:t>
            </a:r>
          </a:p>
          <a:p>
            <a:pPr marL="354965" indent="-342265">
              <a:lnSpc>
                <a:spcPct val="100000"/>
              </a:lnSpc>
              <a:buSzPct val="125000"/>
              <a:buFont typeface="Arial MT"/>
              <a:buChar char="•"/>
              <a:tabLst>
                <a:tab pos="354965" algn="l"/>
              </a:tabLst>
            </a:pPr>
            <a:endParaRPr lang="en-IN" sz="1600" dirty="0">
              <a:latin typeface="Roboto"/>
              <a:cs typeface="Roboto"/>
            </a:endParaRPr>
          </a:p>
          <a:p>
            <a:pPr marL="354965" indent="-342265">
              <a:lnSpc>
                <a:spcPct val="100000"/>
              </a:lnSpc>
              <a:buSzPct val="125000"/>
              <a:buFont typeface="Arial MT"/>
              <a:buChar char="•"/>
              <a:tabLst>
                <a:tab pos="354965" algn="l"/>
              </a:tabLst>
            </a:pPr>
            <a:r>
              <a:rPr lang="en-IN" sz="1600" spc="-10" dirty="0">
                <a:solidFill>
                  <a:srgbClr val="202020"/>
                </a:solidFill>
                <a:latin typeface="Roboto"/>
                <a:cs typeface="Roboto"/>
              </a:rPr>
              <a:t>Attributes of each variable</a:t>
            </a:r>
          </a:p>
          <a:p>
            <a:pPr marL="354965" indent="-342265">
              <a:lnSpc>
                <a:spcPct val="100000"/>
              </a:lnSpc>
              <a:buSzPct val="125000"/>
              <a:buFont typeface="Arial MT"/>
              <a:buChar char="•"/>
              <a:tabLst>
                <a:tab pos="354965" algn="l"/>
              </a:tabLst>
            </a:pPr>
            <a:endParaRPr lang="en-IN" sz="1600" dirty="0">
              <a:latin typeface="Roboto"/>
              <a:cs typeface="Roboto"/>
            </a:endParaRPr>
          </a:p>
          <a:p>
            <a:pPr marL="354965" indent="-342265">
              <a:lnSpc>
                <a:spcPct val="100000"/>
              </a:lnSpc>
              <a:buSzPct val="125000"/>
              <a:buFont typeface="Arial MT"/>
              <a:buChar char="•"/>
              <a:tabLst>
                <a:tab pos="354965" algn="l"/>
              </a:tabLst>
            </a:pPr>
            <a:r>
              <a:rPr lang="en-IN" sz="1600" spc="-10" dirty="0">
                <a:solidFill>
                  <a:srgbClr val="202020"/>
                </a:solidFill>
                <a:latin typeface="Roboto"/>
                <a:cs typeface="Roboto"/>
              </a:rPr>
              <a:t>Data Preprocessing</a:t>
            </a:r>
          </a:p>
          <a:p>
            <a:pPr marL="354965" indent="-342265">
              <a:lnSpc>
                <a:spcPct val="100000"/>
              </a:lnSpc>
              <a:buSzPct val="125000"/>
              <a:buFont typeface="Arial MT"/>
              <a:buChar char="•"/>
              <a:tabLst>
                <a:tab pos="354965" algn="l"/>
              </a:tabLst>
            </a:pPr>
            <a:endParaRPr lang="en-IN" sz="1600" dirty="0">
              <a:latin typeface="Roboto"/>
              <a:cs typeface="Roboto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SzPct val="125000"/>
              <a:buFont typeface="Arial MT"/>
              <a:buChar char="•"/>
              <a:tabLst>
                <a:tab pos="354965" algn="l"/>
              </a:tabLst>
            </a:pPr>
            <a:r>
              <a:rPr lang="en-IN" sz="1600" spc="-10" dirty="0">
                <a:solidFill>
                  <a:srgbClr val="202020"/>
                </a:solidFill>
                <a:latin typeface="Roboto"/>
                <a:cs typeface="Roboto"/>
              </a:rPr>
              <a:t>Data Analysis Steps</a:t>
            </a:r>
            <a:endParaRPr lang="en-IN" sz="16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FC6A1-5C05-3481-7123-C0A3F147C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080" y="915418"/>
            <a:ext cx="48006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39" y="285750"/>
            <a:ext cx="8234680" cy="691464"/>
          </a:xfrm>
          <a:prstGeom prst="rect">
            <a:avLst/>
          </a:prstGeom>
        </p:spPr>
        <p:txBody>
          <a:bodyPr vert="horz" wrap="square" lIns="0" tIns="3061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39" y="1276350"/>
            <a:ext cx="8310245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Python-based system leveraging Spotify dataset to recommend songs with similar audio features using machine learning.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Music recommendation enhances user experience on platforms like Spotify by suggesting songs matching taste.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Helps users discover songs akin to their favorites (e.g., "Train of Love") by analyzing features like danceability and valence.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629" y="-171450"/>
            <a:ext cx="2837985" cy="680058"/>
          </a:xfrm>
          <a:prstGeom prst="rect">
            <a:avLst/>
          </a:prstGeom>
        </p:spPr>
        <p:txBody>
          <a:bodyPr vert="horz" wrap="square" lIns="0" tIns="307721" rIns="0" bIns="0" rtlCol="0">
            <a:spAutoFit/>
          </a:bodyPr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630" y="508608"/>
            <a:ext cx="860874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Spotify dataset (data.csv) loaded via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170,653 songs, 19 features (Cell 4: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df.shape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lvl="8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Danceability, Valence, Energy, Tempo, Loudness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6B2DF-CD8E-EE3A-CF79-0C0AAD95A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09750"/>
            <a:ext cx="8382000" cy="29727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-46419"/>
            <a:ext cx="4267200" cy="636969"/>
          </a:xfrm>
          <a:prstGeom prst="rect">
            <a:avLst/>
          </a:prstGeom>
        </p:spPr>
        <p:txBody>
          <a:bodyPr vert="horz" wrap="square" lIns="0" tIns="2650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solidFill>
                  <a:srgbClr val="C00000"/>
                </a:solidFill>
              </a:rPr>
              <a:t>Attributes</a:t>
            </a:r>
            <a:r>
              <a:rPr spc="-180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of</a:t>
            </a:r>
            <a:r>
              <a:rPr spc="-145" dirty="0">
                <a:solidFill>
                  <a:srgbClr val="C00000"/>
                </a:solidFill>
              </a:rPr>
              <a:t> </a:t>
            </a:r>
            <a:r>
              <a:rPr spc="140" dirty="0">
                <a:solidFill>
                  <a:srgbClr val="C00000"/>
                </a:solidFill>
              </a:rPr>
              <a:t>each</a:t>
            </a:r>
            <a:r>
              <a:rPr spc="-150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variable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B7BC0-3BDA-7916-0D43-CAA39C1D34CF}"/>
              </a:ext>
            </a:extLst>
          </p:cNvPr>
          <p:cNvSpPr txBox="1"/>
          <p:nvPr/>
        </p:nvSpPr>
        <p:spPr>
          <a:xfrm>
            <a:off x="152400" y="590550"/>
            <a:ext cx="5638800" cy="4483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Name of the song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artists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Name of the artist(s)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album_name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Name of the album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popularity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Popularity score of the song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duration_ms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Duration of the song (in milliseconds)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explicit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Whether the song has explicit content (True/False)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danceability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Measure of how danceable the song is (0-1)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energy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Measure of intensity and activity of a song (0-1)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speechiness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Presence of spoken words in the track (0-1)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A62FF5-E92E-4762-3D28-38882C4EA6A4}"/>
              </a:ext>
            </a:extLst>
          </p:cNvPr>
          <p:cNvSpPr txBox="1"/>
          <p:nvPr/>
        </p:nvSpPr>
        <p:spPr>
          <a:xfrm>
            <a:off x="5791200" y="514776"/>
            <a:ext cx="3276600" cy="4113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acousticness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Probability of the song being acoustic (0-1)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instrumentalness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Whether the song is mostly instrumental (0-1)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valence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Positivity of the song’s musical mood (0-1)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Tempo of the song in BPM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track_genre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Genre of the song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1E2D60-8E6F-E9C8-56DB-55BBF6FF0721}"/>
              </a:ext>
            </a:extLst>
          </p:cNvPr>
          <p:cNvCxnSpPr>
            <a:cxnSpLocks/>
          </p:cNvCxnSpPr>
          <p:nvPr/>
        </p:nvCxnSpPr>
        <p:spPr>
          <a:xfrm>
            <a:off x="5822795" y="715160"/>
            <a:ext cx="0" cy="42187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14350"/>
            <a:ext cx="3352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971550"/>
            <a:ext cx="8525107" cy="2184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No null values (Cell 5: df.info() shows 170,653 non-null entries).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applied to numerical features (Cell 8: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scaler.fit_transform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()), ensuring consistent scaling 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NearestNeighbors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9 key features (valence, danceability, etc.) chosen for similarity (Cell 8);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filtered subset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df_filtered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(1,199 rows) for Relaxation/Yoga (Cell 12).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24369-BC75-A93D-9F9D-87888A54BD63}"/>
              </a:ext>
            </a:extLst>
          </p:cNvPr>
          <p:cNvSpPr txBox="1"/>
          <p:nvPr/>
        </p:nvSpPr>
        <p:spPr>
          <a:xfrm>
            <a:off x="266700" y="2810550"/>
            <a:ext cx="8420100" cy="1894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Categorizing music tracks into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Relaxation/Yoga, Devotional, or Other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their acoustic, speech, energy, instrumental, and tempo features. It assigns: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Relaxation/Yoga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track is highly acoustic, low-energy, and has a moderate tempo.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Devotional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track has a high speech component and is largely instrumental.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it doesn’t fit the above categories.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878" y="209550"/>
            <a:ext cx="2860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70" dirty="0"/>
              <a:t> </a:t>
            </a:r>
            <a:r>
              <a:rPr spc="-125" dirty="0"/>
              <a:t>Analysis</a:t>
            </a:r>
            <a:r>
              <a:rPr spc="-105" dirty="0"/>
              <a:t> </a:t>
            </a:r>
            <a:r>
              <a:rPr spc="-9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878" y="578789"/>
            <a:ext cx="4174522" cy="456471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algn="just"/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✔ </a:t>
            </a:r>
            <a:r>
              <a:rPr lang="en-IN" sz="14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Imported Libraries</a:t>
            </a:r>
            <a:r>
              <a:rPr lang="en-IN" sz="14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Used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Pandas, NumPy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data processing and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Seaborn, Matplotlib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visualization.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Scikit-learn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used for building the recommendation model.</a:t>
            </a:r>
          </a:p>
          <a:p>
            <a:pPr algn="just"/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✔ </a:t>
            </a:r>
            <a:r>
              <a:rPr lang="en-IN" sz="14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Descriptive Statistics</a:t>
            </a:r>
            <a:r>
              <a:rPr lang="en-IN" sz="14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Analysed attributes like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tempo, loudness, energy, valence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understand their influence on recommendations.</a:t>
            </a:r>
          </a:p>
          <a:p>
            <a:pPr algn="just"/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✔ </a:t>
            </a:r>
            <a:r>
              <a:rPr lang="en-IN" sz="14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Missing Value Imputation</a:t>
            </a:r>
            <a:r>
              <a:rPr lang="en-IN" sz="14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Checked for missing values and handled them through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imputation and normalization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✔ </a:t>
            </a:r>
            <a:r>
              <a:rPr lang="en-IN" sz="14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Graphical Representation</a:t>
            </a:r>
            <a:r>
              <a:rPr lang="en-IN" sz="14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Conducted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Exploratory Data Analysis (EDA)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examine trends in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popularity, mood-based segmentation, and track attributes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✔ </a:t>
            </a:r>
            <a:r>
              <a:rPr lang="en-IN" sz="1400" b="1" u="sng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Modeling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Implemented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Content-Based Filtering, KNN, and Hybrid Models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enhance recommendation accuracy.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48B5F-B767-3F15-BE53-26F4A4D69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945" y="819150"/>
            <a:ext cx="4419601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5DBEDD-600F-EAF0-B4B3-D705F7FDD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38150"/>
            <a:ext cx="8686800" cy="4629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73CEAB-C668-F0F7-5FFE-9F3EB692E2A4}"/>
              </a:ext>
            </a:extLst>
          </p:cNvPr>
          <p:cNvSpPr txBox="1"/>
          <p:nvPr/>
        </p:nvSpPr>
        <p:spPr>
          <a:xfrm>
            <a:off x="228600" y="68818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Boxplot: For Detecting outliers.</a:t>
            </a:r>
          </a:p>
        </p:txBody>
      </p:sp>
    </p:spTree>
    <p:extLst>
      <p:ext uri="{BB962C8B-B14F-4D97-AF65-F5344CB8AC3E}">
        <p14:creationId xmlns:p14="http://schemas.microsoft.com/office/powerpoint/2010/main" val="103769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67E3A1-876A-0C3D-2068-5ED2A756C1CD}"/>
              </a:ext>
            </a:extLst>
          </p:cNvPr>
          <p:cNvSpPr txBox="1"/>
          <p:nvPr/>
        </p:nvSpPr>
        <p:spPr>
          <a:xfrm>
            <a:off x="304800" y="285750"/>
            <a:ext cx="701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Scatter Plot for Relationship between Energy and Danceability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3353D-13DA-D663-BA88-37199FDB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16" y="830884"/>
            <a:ext cx="7997283" cy="373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9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659</Words>
  <Application>Microsoft Office PowerPoint</Application>
  <PresentationFormat>On-screen Show (16:9)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MT</vt:lpstr>
      <vt:lpstr>Calibri</vt:lpstr>
      <vt:lpstr>Roboto</vt:lpstr>
      <vt:lpstr>Times New Roman</vt:lpstr>
      <vt:lpstr>Verdana</vt:lpstr>
      <vt:lpstr>Wingdings</vt:lpstr>
      <vt:lpstr>Office Theme</vt:lpstr>
      <vt:lpstr>Project Music Recommendation Engine</vt:lpstr>
      <vt:lpstr>Contents</vt:lpstr>
      <vt:lpstr>Introduction</vt:lpstr>
      <vt:lpstr>Dataset Overview</vt:lpstr>
      <vt:lpstr>Attributes of each variable</vt:lpstr>
      <vt:lpstr>Data Preprocessing</vt:lpstr>
      <vt:lpstr>Data Analysis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Bike Sharing Demand Prediction</dc:title>
  <dc:creator>lova kumar</dc:creator>
  <cp:lastModifiedBy>Rajeev Kavala</cp:lastModifiedBy>
  <cp:revision>69</cp:revision>
  <dcterms:created xsi:type="dcterms:W3CDTF">2025-02-24T13:36:16Z</dcterms:created>
  <dcterms:modified xsi:type="dcterms:W3CDTF">2025-03-12T06:29:33Z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2025-02-24T00:00:00Z</vt:filetime>
  </property>
  <property fmtid="{D5CDD505-2E9C-101B-9397-08002B2CF9AE}" pid="5" name="Producer">
    <vt:lpwstr>Microsoft® PowerPoint® 2019</vt:lpwstr>
  </property>
</Properties>
</file>