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97" autoAdjust="0"/>
    <p:restoredTop sz="94660"/>
  </p:normalViewPr>
  <p:slideViewPr>
    <p:cSldViewPr snapToGrid="0">
      <p:cViewPr varScale="1">
        <p:scale>
          <a:sx n="150" d="100"/>
          <a:sy n="150" d="100"/>
        </p:scale>
        <p:origin x="1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562C-F1CD-D229-5695-31316CFB4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E2D0F-0BE4-0413-0651-D232F19B1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89EFBE-31A9-F5A8-5DB4-9ACCF1C16489}"/>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5" name="Footer Placeholder 4">
            <a:extLst>
              <a:ext uri="{FF2B5EF4-FFF2-40B4-BE49-F238E27FC236}">
                <a16:creationId xmlns:a16="http://schemas.microsoft.com/office/drawing/2014/main" id="{AA05962C-4FA6-F0B2-738E-194D44CEC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8F143-4784-7D45-7FC6-9CEA8A073FA4}"/>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57551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E814-1178-B591-1105-D04FDE6DF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599B4-2C70-A37A-250E-DE32E599D6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CE276-255E-6980-B956-B68CF4D18FF1}"/>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5" name="Footer Placeholder 4">
            <a:extLst>
              <a:ext uri="{FF2B5EF4-FFF2-40B4-BE49-F238E27FC236}">
                <a16:creationId xmlns:a16="http://schemas.microsoft.com/office/drawing/2014/main" id="{A1FD00CC-CF83-4E79-9BF6-11C27E269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840F4-D7F2-086F-76CA-4C9972D54513}"/>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261454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DBE79-C199-673E-E872-380742B0A6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4D5B70-732E-5D49-6643-F1A00E2AC1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F59A2-87C7-7093-41CA-10355C001229}"/>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5" name="Footer Placeholder 4">
            <a:extLst>
              <a:ext uri="{FF2B5EF4-FFF2-40B4-BE49-F238E27FC236}">
                <a16:creationId xmlns:a16="http://schemas.microsoft.com/office/drawing/2014/main" id="{0BDBF473-AFE5-E7E5-27F1-37C5F1B9D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D91F3-9A89-B0E1-9451-E8F6110F4317}"/>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161154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B0F2-3D01-0384-BDE2-80275A063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4F7ED-B8F7-076C-49D6-1C18D8A10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364C5-4BBE-CF5F-9E44-82A8890FDAE1}"/>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5" name="Footer Placeholder 4">
            <a:extLst>
              <a:ext uri="{FF2B5EF4-FFF2-40B4-BE49-F238E27FC236}">
                <a16:creationId xmlns:a16="http://schemas.microsoft.com/office/drawing/2014/main" id="{F1405EC9-E9DF-0258-825B-36E31424E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AD283-7A55-4422-42BE-7F9F2784DEA4}"/>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30802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062C-763D-AE39-C6C7-DEE6B57B8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EE5A3-E5A5-150E-6D64-81B96BE22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6D5E55-F178-4A49-F8F8-A8CD5ABD0AF0}"/>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5" name="Footer Placeholder 4">
            <a:extLst>
              <a:ext uri="{FF2B5EF4-FFF2-40B4-BE49-F238E27FC236}">
                <a16:creationId xmlns:a16="http://schemas.microsoft.com/office/drawing/2014/main" id="{09874C11-0F40-17DF-DF50-EBFA82E18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EC6B-0FF2-642D-9740-376A3D6E9733}"/>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415106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6875-D3F5-3AB1-CF39-CF3934F16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F6385-10DC-893C-DF99-9840E654D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B59FC-7EFB-87D4-63E8-EB442CED0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6A1EC6-E60D-E298-A9B3-A303115F850D}"/>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6" name="Footer Placeholder 5">
            <a:extLst>
              <a:ext uri="{FF2B5EF4-FFF2-40B4-BE49-F238E27FC236}">
                <a16:creationId xmlns:a16="http://schemas.microsoft.com/office/drawing/2014/main" id="{4065BE70-BB03-2BDF-E861-6B062C859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50FE8-1A14-4FE0-140E-5ADC952860B8}"/>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231878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18BB-D5A0-8FDC-5EC4-3EB11E0B3C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5BC09A-111B-3392-E7FD-1B68B8E7D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9DD96-D8A2-5794-9A9C-B044AA557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D07060-6BED-731B-65A5-2749B739C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506D7-581A-2317-34F9-6174282D5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11F21-83DD-CFAF-A832-EE2D62A5325F}"/>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8" name="Footer Placeholder 7">
            <a:extLst>
              <a:ext uri="{FF2B5EF4-FFF2-40B4-BE49-F238E27FC236}">
                <a16:creationId xmlns:a16="http://schemas.microsoft.com/office/drawing/2014/main" id="{50C7836A-4CE2-ECBF-1A1E-657381232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292789-6281-1C3B-E441-03205F22063C}"/>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7275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E220-D475-3FAA-45CC-B6C701DEB8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F21E98-B626-F744-7E1B-5372E31FA8B5}"/>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4" name="Footer Placeholder 3">
            <a:extLst>
              <a:ext uri="{FF2B5EF4-FFF2-40B4-BE49-F238E27FC236}">
                <a16:creationId xmlns:a16="http://schemas.microsoft.com/office/drawing/2014/main" id="{29ADB3AC-BA93-95DD-C2A2-97375561BB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351864-0B71-1EE2-E06B-72EFC4673456}"/>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302380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999AC-E3A4-F180-E7D2-AB7F1B8FFC92}"/>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3" name="Footer Placeholder 2">
            <a:extLst>
              <a:ext uri="{FF2B5EF4-FFF2-40B4-BE49-F238E27FC236}">
                <a16:creationId xmlns:a16="http://schemas.microsoft.com/office/drawing/2014/main" id="{1505DFFF-F9CE-7BD7-84A6-FF13423CE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43BFFA-F2E6-1D72-96DC-C149CFAD59D1}"/>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51055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5566-E277-2930-C992-82A34F8CE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DF5B6-3CC5-4DF6-D970-F55EB0EE2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50B831-166D-06BD-9844-F38BC19A9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69B72-CF72-A9BC-1228-A63B2C7C61D8}"/>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6" name="Footer Placeholder 5">
            <a:extLst>
              <a:ext uri="{FF2B5EF4-FFF2-40B4-BE49-F238E27FC236}">
                <a16:creationId xmlns:a16="http://schemas.microsoft.com/office/drawing/2014/main" id="{29FE35CA-AB57-4038-89D3-53624DCD1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3557D-F503-0BE8-3AB0-36BB9CE215AD}"/>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317355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1B91-F38E-6348-AC27-9B12D36C4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BF4E0-5F59-5524-A762-82537CF36E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DA267-F6E4-E761-D05B-955066F9F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319F5-7919-557C-90B7-2E04BED79D9A}"/>
              </a:ext>
            </a:extLst>
          </p:cNvPr>
          <p:cNvSpPr>
            <a:spLocks noGrp="1"/>
          </p:cNvSpPr>
          <p:nvPr>
            <p:ph type="dt" sz="half" idx="10"/>
          </p:nvPr>
        </p:nvSpPr>
        <p:spPr/>
        <p:txBody>
          <a:bodyPr/>
          <a:lstStyle/>
          <a:p>
            <a:fld id="{F860A3F0-BA81-4F4C-91BE-CFF4835E713A}" type="datetimeFigureOut">
              <a:rPr lang="en-US" smtClean="0"/>
              <a:t>11/30/23</a:t>
            </a:fld>
            <a:endParaRPr lang="en-US"/>
          </a:p>
        </p:txBody>
      </p:sp>
      <p:sp>
        <p:nvSpPr>
          <p:cNvPr id="6" name="Footer Placeholder 5">
            <a:extLst>
              <a:ext uri="{FF2B5EF4-FFF2-40B4-BE49-F238E27FC236}">
                <a16:creationId xmlns:a16="http://schemas.microsoft.com/office/drawing/2014/main" id="{C2099497-581C-27FC-ABF7-DF3072571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43AD7-EB5A-6CAC-8FA4-C249FAC9799C}"/>
              </a:ext>
            </a:extLst>
          </p:cNvPr>
          <p:cNvSpPr>
            <a:spLocks noGrp="1"/>
          </p:cNvSpPr>
          <p:nvPr>
            <p:ph type="sldNum" sz="quarter" idx="12"/>
          </p:nvPr>
        </p:nvSpPr>
        <p:spPr/>
        <p:txBody>
          <a:bodyPr/>
          <a:lstStyle/>
          <a:p>
            <a:fld id="{2E7DA149-496B-4CC5-AE00-B7EC222056F2}" type="slidenum">
              <a:rPr lang="en-US" smtClean="0"/>
              <a:t>‹#›</a:t>
            </a:fld>
            <a:endParaRPr lang="en-US"/>
          </a:p>
        </p:txBody>
      </p:sp>
    </p:spTree>
    <p:extLst>
      <p:ext uri="{BB962C8B-B14F-4D97-AF65-F5344CB8AC3E}">
        <p14:creationId xmlns:p14="http://schemas.microsoft.com/office/powerpoint/2010/main" val="190396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C3B7A6-02AF-6E52-5C8C-C88B06D58C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A3B3C-BF3F-97DE-9B0C-724664499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A8644-2D15-75A8-BA91-F58030DB4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0A3F0-BA81-4F4C-91BE-CFF4835E713A}" type="datetimeFigureOut">
              <a:rPr lang="en-US" smtClean="0"/>
              <a:t>11/30/23</a:t>
            </a:fld>
            <a:endParaRPr lang="en-US"/>
          </a:p>
        </p:txBody>
      </p:sp>
      <p:sp>
        <p:nvSpPr>
          <p:cNvPr id="5" name="Footer Placeholder 4">
            <a:extLst>
              <a:ext uri="{FF2B5EF4-FFF2-40B4-BE49-F238E27FC236}">
                <a16:creationId xmlns:a16="http://schemas.microsoft.com/office/drawing/2014/main" id="{520039EF-35BE-3226-9920-25E314DF1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0313B-50E5-5405-163B-78E2DACAF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DA149-496B-4CC5-AE00-B7EC222056F2}" type="slidenum">
              <a:rPr lang="en-US" smtClean="0"/>
              <a:t>‹#›</a:t>
            </a:fld>
            <a:endParaRPr lang="en-US"/>
          </a:p>
        </p:txBody>
      </p:sp>
    </p:spTree>
    <p:extLst>
      <p:ext uri="{BB962C8B-B14F-4D97-AF65-F5344CB8AC3E}">
        <p14:creationId xmlns:p14="http://schemas.microsoft.com/office/powerpoint/2010/main" val="2732179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raft alphabet on a black surface">
            <a:extLst>
              <a:ext uri="{FF2B5EF4-FFF2-40B4-BE49-F238E27FC236}">
                <a16:creationId xmlns:a16="http://schemas.microsoft.com/office/drawing/2014/main" id="{008D249B-CE24-2051-29AA-F721DCD6E774}"/>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9DE22C-C97E-E51A-B3A7-A0A1E4D81EE9}"/>
              </a:ext>
            </a:extLst>
          </p:cNvPr>
          <p:cNvSpPr>
            <a:spLocks noGrp="1"/>
          </p:cNvSpPr>
          <p:nvPr>
            <p:ph type="ctrTitle"/>
          </p:nvPr>
        </p:nvSpPr>
        <p:spPr>
          <a:xfrm>
            <a:off x="477981" y="1122363"/>
            <a:ext cx="4023360" cy="3204134"/>
          </a:xfrm>
        </p:spPr>
        <p:txBody>
          <a:bodyPr anchor="b">
            <a:normAutofit/>
          </a:bodyPr>
          <a:lstStyle/>
          <a:p>
            <a:pPr algn="l"/>
            <a:r>
              <a:rPr lang="en-US" sz="4800" b="1" i="0">
                <a:solidFill>
                  <a:schemeClr val="bg1"/>
                </a:solidFill>
                <a:effectLst/>
                <a:latin typeface="Times New Roman" panose="02020603050405020304" pitchFamily="18" charset="0"/>
                <a:cs typeface="Times New Roman" panose="02020603050405020304" pitchFamily="18" charset="0"/>
              </a:rPr>
              <a:t>Language Model Book Processing </a:t>
            </a:r>
            <a:endParaRPr lang="en-US" sz="4800" b="1">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E3EEF4-B472-9A05-2586-3A696D85BBE2}"/>
              </a:ext>
            </a:extLst>
          </p:cNvPr>
          <p:cNvSpPr>
            <a:spLocks noGrp="1"/>
          </p:cNvSpPr>
          <p:nvPr>
            <p:ph type="subTitle" idx="1"/>
          </p:nvPr>
        </p:nvSpPr>
        <p:spPr>
          <a:xfrm>
            <a:off x="477980" y="4872922"/>
            <a:ext cx="4023359" cy="1208141"/>
          </a:xfrm>
        </p:spPr>
        <p:txBody>
          <a:bodyPr>
            <a:normAutofit fontScale="85000" lnSpcReduction="10000"/>
          </a:bodyPr>
          <a:lstStyle/>
          <a:p>
            <a:pPr algn="l"/>
            <a:r>
              <a:rPr lang="en-US" sz="2000" b="0" i="0" dirty="0">
                <a:solidFill>
                  <a:schemeClr val="bg1"/>
                </a:solidFill>
                <a:effectLst/>
                <a:latin typeface="Times New Roman" panose="02020603050405020304" pitchFamily="18" charset="0"/>
                <a:cs typeface="Times New Roman" panose="02020603050405020304" pitchFamily="18" charset="0"/>
              </a:rPr>
              <a:t>Leveraging GPT-3/LLM for Interactive Book Insights </a:t>
            </a:r>
          </a:p>
          <a:p>
            <a:pPr algn="l"/>
            <a:r>
              <a:rPr lang="en-US" sz="2000" dirty="0">
                <a:solidFill>
                  <a:schemeClr val="bg1"/>
                </a:solidFill>
                <a:latin typeface="Times New Roman" panose="02020603050405020304" pitchFamily="18" charset="0"/>
                <a:cs typeface="Times New Roman" panose="02020603050405020304" pitchFamily="18" charset="0"/>
              </a:rPr>
              <a:t>Team Members: Rajeev Koneru, </a:t>
            </a:r>
            <a:r>
              <a:rPr lang="en-US" sz="2000" dirty="0" err="1">
                <a:solidFill>
                  <a:schemeClr val="bg1"/>
                </a:solidFill>
                <a:latin typeface="Times New Roman" panose="02020603050405020304" pitchFamily="18" charset="0"/>
                <a:cs typeface="Times New Roman" panose="02020603050405020304" pitchFamily="18" charset="0"/>
              </a:rPr>
              <a:t>Nischay</a:t>
            </a:r>
            <a:r>
              <a:rPr lang="en-US" sz="2000" dirty="0">
                <a:solidFill>
                  <a:schemeClr val="bg1"/>
                </a:solidFill>
                <a:latin typeface="Times New Roman" panose="02020603050405020304" pitchFamily="18" charset="0"/>
                <a:cs typeface="Times New Roman" panose="02020603050405020304" pitchFamily="18" charset="0"/>
              </a:rPr>
              <a:t> Sai </a:t>
            </a:r>
            <a:r>
              <a:rPr lang="en-US" sz="2000" dirty="0" err="1">
                <a:solidFill>
                  <a:schemeClr val="bg1"/>
                </a:solidFill>
                <a:latin typeface="Times New Roman" panose="02020603050405020304" pitchFamily="18" charset="0"/>
                <a:cs typeface="Times New Roman" panose="02020603050405020304" pitchFamily="18" charset="0"/>
              </a:rPr>
              <a:t>Cherukuri</a:t>
            </a:r>
            <a:r>
              <a:rPr lang="en-US" sz="2000" dirty="0">
                <a:solidFill>
                  <a:schemeClr val="bg1"/>
                </a:solidFill>
                <a:latin typeface="Times New Roman" panose="02020603050405020304" pitchFamily="18" charset="0"/>
                <a:cs typeface="Times New Roman" panose="02020603050405020304" pitchFamily="18" charset="0"/>
              </a:rPr>
              <a:t>, Pranav Sai </a:t>
            </a:r>
            <a:r>
              <a:rPr lang="en-US" sz="2000" dirty="0" err="1">
                <a:solidFill>
                  <a:schemeClr val="bg1"/>
                </a:solidFill>
                <a:latin typeface="Times New Roman" panose="02020603050405020304" pitchFamily="18" charset="0"/>
                <a:cs typeface="Times New Roman" panose="02020603050405020304" pitchFamily="18" charset="0"/>
              </a:rPr>
              <a:t>Putta</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26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3FF0E-F49D-E34A-3EDF-E75CE6184D3F}"/>
              </a:ext>
            </a:extLst>
          </p:cNvPr>
          <p:cNvSpPr>
            <a:spLocks noGrp="1"/>
          </p:cNvSpPr>
          <p:nvPr>
            <p:ph type="title"/>
          </p:nvPr>
        </p:nvSpPr>
        <p:spPr>
          <a:xfrm>
            <a:off x="6513788" y="365125"/>
            <a:ext cx="4840010" cy="1807305"/>
          </a:xfrm>
        </p:spPr>
        <p:txBody>
          <a:bodyPr>
            <a:normAutofit/>
          </a:bodyPr>
          <a:lstStyle/>
          <a:p>
            <a:r>
              <a:rPr lang="en-US" b="1" i="0">
                <a:effectLst/>
                <a:latin typeface="Söhne"/>
              </a:rPr>
              <a:t>Introduction</a:t>
            </a:r>
            <a:r>
              <a:rPr lang="en-US" b="0" i="0">
                <a:effectLst/>
                <a:latin typeface="Söhne"/>
              </a:rPr>
              <a:t>:</a:t>
            </a:r>
            <a:br>
              <a:rPr lang="en-US" b="0" i="0">
                <a:effectLst/>
                <a:latin typeface="Söhne"/>
              </a:rPr>
            </a:br>
            <a:endParaRPr lang="en-US"/>
          </a:p>
        </p:txBody>
      </p:sp>
      <p:pic>
        <p:nvPicPr>
          <p:cNvPr id="7" name="Picture 6" descr="Complex maths formulae on a blackboard">
            <a:extLst>
              <a:ext uri="{FF2B5EF4-FFF2-40B4-BE49-F238E27FC236}">
                <a16:creationId xmlns:a16="http://schemas.microsoft.com/office/drawing/2014/main" id="{E7721CDF-10B4-57C7-FEAF-4427401E1685}"/>
              </a:ext>
            </a:extLst>
          </p:cNvPr>
          <p:cNvPicPr>
            <a:picLocks noChangeAspect="1"/>
          </p:cNvPicPr>
          <p:nvPr/>
        </p:nvPicPr>
        <p:blipFill rotWithShape="1">
          <a:blip r:embed="rId2"/>
          <a:srcRect l="24408" r="1048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 name="Content Placeholder 2">
            <a:extLst>
              <a:ext uri="{FF2B5EF4-FFF2-40B4-BE49-F238E27FC236}">
                <a16:creationId xmlns:a16="http://schemas.microsoft.com/office/drawing/2014/main" id="{D3D93B3F-4C99-2A2F-8A52-56AC480E2EEB}"/>
              </a:ext>
            </a:extLst>
          </p:cNvPr>
          <p:cNvSpPr>
            <a:spLocks noGrp="1"/>
          </p:cNvSpPr>
          <p:nvPr>
            <p:ph idx="1"/>
          </p:nvPr>
        </p:nvSpPr>
        <p:spPr>
          <a:xfrm>
            <a:off x="6513788" y="2333297"/>
            <a:ext cx="4840010" cy="3843666"/>
          </a:xfrm>
        </p:spPr>
        <p:txBody>
          <a:bodyPr>
            <a:normAutofit/>
          </a:bodyPr>
          <a:lstStyle/>
          <a:p>
            <a:pPr algn="just"/>
            <a:r>
              <a:rPr lang="en-US" sz="2000" b="1" i="0" dirty="0">
                <a:effectLst/>
                <a:latin typeface="Söhne"/>
              </a:rPr>
              <a:t>Project Concept</a:t>
            </a:r>
            <a:r>
              <a:rPr lang="en-US" sz="2000" b="0" i="0" dirty="0">
                <a:effectLst/>
                <a:latin typeface="Söhne"/>
              </a:rPr>
              <a:t>: In the era of digitization, reading has transformed. We aim to harness the power of modern language models to extract insights from any book, enhancing the reading experience and optimizing the process of information extraction.</a:t>
            </a:r>
          </a:p>
          <a:p>
            <a:endParaRPr lang="en-US" sz="2000" dirty="0"/>
          </a:p>
        </p:txBody>
      </p:sp>
    </p:spTree>
    <p:extLst>
      <p:ext uri="{BB962C8B-B14F-4D97-AF65-F5344CB8AC3E}">
        <p14:creationId xmlns:p14="http://schemas.microsoft.com/office/powerpoint/2010/main" val="20452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CE73B-4E2E-EA21-4C36-0F6C64A7059E}"/>
              </a:ext>
            </a:extLst>
          </p:cNvPr>
          <p:cNvSpPr>
            <a:spLocks noGrp="1"/>
          </p:cNvSpPr>
          <p:nvPr>
            <p:ph type="title"/>
          </p:nvPr>
        </p:nvSpPr>
        <p:spPr>
          <a:xfrm>
            <a:off x="6513788" y="365125"/>
            <a:ext cx="4840010" cy="1807305"/>
          </a:xfrm>
        </p:spPr>
        <p:txBody>
          <a:bodyPr>
            <a:normAutofit/>
          </a:bodyPr>
          <a:lstStyle/>
          <a:p>
            <a:r>
              <a:rPr lang="en-US" sz="4100" b="1" i="0" dirty="0">
                <a:effectLst/>
                <a:latin typeface="Söhne"/>
              </a:rPr>
              <a:t>Scope of the Project</a:t>
            </a:r>
            <a:r>
              <a:rPr lang="en-US" sz="4100" b="0" i="0" dirty="0">
                <a:effectLst/>
                <a:latin typeface="Söhne"/>
              </a:rPr>
              <a:t>:</a:t>
            </a:r>
            <a:br>
              <a:rPr lang="en-US" sz="4100" b="0" i="0" dirty="0">
                <a:effectLst/>
                <a:latin typeface="Söhne"/>
              </a:rPr>
            </a:br>
            <a:endParaRPr lang="en-US" sz="4100" dirty="0"/>
          </a:p>
        </p:txBody>
      </p:sp>
      <p:pic>
        <p:nvPicPr>
          <p:cNvPr id="14" name="Picture 13" descr="Complex maths formulae on a blackboard">
            <a:extLst>
              <a:ext uri="{FF2B5EF4-FFF2-40B4-BE49-F238E27FC236}">
                <a16:creationId xmlns:a16="http://schemas.microsoft.com/office/drawing/2014/main" id="{F3DF700B-8304-D23B-A00B-B75EF9BDFE3B}"/>
              </a:ext>
            </a:extLst>
          </p:cNvPr>
          <p:cNvPicPr>
            <a:picLocks noChangeAspect="1"/>
          </p:cNvPicPr>
          <p:nvPr/>
        </p:nvPicPr>
        <p:blipFill rotWithShape="1">
          <a:blip r:embed="rId2"/>
          <a:srcRect l="24408" r="10484"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68150FF-AC82-0F37-27F8-5A900F3BFE5A}"/>
              </a:ext>
            </a:extLst>
          </p:cNvPr>
          <p:cNvSpPr>
            <a:spLocks noGrp="1"/>
          </p:cNvSpPr>
          <p:nvPr>
            <p:ph idx="1"/>
          </p:nvPr>
        </p:nvSpPr>
        <p:spPr>
          <a:xfrm>
            <a:off x="5801710" y="1666323"/>
            <a:ext cx="5552088" cy="3843666"/>
          </a:xfrm>
        </p:spPr>
        <p:txBody>
          <a:bodyPr>
            <a:noAutofit/>
          </a:bodyPr>
          <a:lstStyle/>
          <a:p>
            <a:pPr algn="just">
              <a:buFont typeface="Arial" panose="020B0604020202020204" pitchFamily="34" charset="0"/>
              <a:buChar char="•"/>
            </a:pPr>
            <a:r>
              <a:rPr lang="en-US" sz="2300" b="1" i="0" dirty="0">
                <a:effectLst/>
                <a:latin typeface="Söhne"/>
              </a:rPr>
              <a:t>Book Processing</a:t>
            </a:r>
            <a:r>
              <a:rPr lang="en-US" sz="2300" b="0" i="0" dirty="0">
                <a:effectLst/>
                <a:latin typeface="Söhne"/>
              </a:rPr>
              <a:t>: Our primary focus is to develop a platform where users can upload books in various formats (e.g., PDF).</a:t>
            </a:r>
          </a:p>
          <a:p>
            <a:pPr algn="just">
              <a:buFont typeface="Arial" panose="020B0604020202020204" pitchFamily="34" charset="0"/>
              <a:buChar char="•"/>
            </a:pPr>
            <a:r>
              <a:rPr lang="en-US" sz="2300" b="1" i="0" dirty="0">
                <a:effectLst/>
                <a:latin typeface="Söhne"/>
              </a:rPr>
              <a:t>AI-Powered Analysis</a:t>
            </a:r>
            <a:r>
              <a:rPr lang="en-US" sz="2300" b="0" i="0" dirty="0">
                <a:effectLst/>
                <a:latin typeface="Söhne"/>
              </a:rPr>
              <a:t>: Using GPT-3/LLM, the system will generate summaries, conduct Q&amp;A sessions based on the book's content, and extract main topics or themes.</a:t>
            </a:r>
          </a:p>
          <a:p>
            <a:pPr algn="just">
              <a:buFont typeface="Arial" panose="020B0604020202020204" pitchFamily="34" charset="0"/>
              <a:buChar char="•"/>
            </a:pPr>
            <a:r>
              <a:rPr lang="en-US" sz="2300" b="1" i="0" dirty="0">
                <a:effectLst/>
                <a:latin typeface="Söhne"/>
              </a:rPr>
              <a:t>User-Centric Platform</a:t>
            </a:r>
            <a:r>
              <a:rPr lang="en-US" sz="2300" b="0" i="0" dirty="0">
                <a:effectLst/>
                <a:latin typeface="Söhne"/>
              </a:rPr>
              <a:t>: The project will be hosted as a </a:t>
            </a:r>
            <a:r>
              <a:rPr lang="en-US" sz="2300" b="0" i="0" dirty="0" err="1">
                <a:effectLst/>
                <a:latin typeface="Söhne"/>
              </a:rPr>
              <a:t>Streamlit</a:t>
            </a:r>
            <a:r>
              <a:rPr lang="en-US" sz="2300" b="0" i="0" dirty="0">
                <a:effectLst/>
                <a:latin typeface="Söhne"/>
              </a:rPr>
              <a:t> application on AWS, prioritizing user experience and interactivity.</a:t>
            </a:r>
          </a:p>
        </p:txBody>
      </p:sp>
    </p:spTree>
    <p:extLst>
      <p:ext uri="{BB962C8B-B14F-4D97-AF65-F5344CB8AC3E}">
        <p14:creationId xmlns:p14="http://schemas.microsoft.com/office/powerpoint/2010/main" val="288784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A004F-42FC-AAB8-0471-380FFE14E1A0}"/>
              </a:ext>
            </a:extLst>
          </p:cNvPr>
          <p:cNvSpPr>
            <a:spLocks noGrp="1"/>
          </p:cNvSpPr>
          <p:nvPr>
            <p:ph type="title"/>
          </p:nvPr>
        </p:nvSpPr>
        <p:spPr>
          <a:xfrm>
            <a:off x="1371599" y="294538"/>
            <a:ext cx="9895951" cy="1033669"/>
          </a:xfrm>
        </p:spPr>
        <p:txBody>
          <a:bodyPr>
            <a:normAutofit/>
          </a:bodyPr>
          <a:lstStyle/>
          <a:p>
            <a:r>
              <a:rPr lang="en-US" sz="3400" b="1" i="0">
                <a:solidFill>
                  <a:srgbClr val="FFFFFF"/>
                </a:solidFill>
                <a:effectLst/>
                <a:latin typeface="Söhne"/>
              </a:rPr>
              <a:t>Data Sources</a:t>
            </a:r>
            <a:r>
              <a:rPr lang="en-US" sz="3400" b="0" i="0">
                <a:solidFill>
                  <a:srgbClr val="FFFFFF"/>
                </a:solidFill>
                <a:effectLst/>
                <a:latin typeface="Söhne"/>
              </a:rPr>
              <a:t>:</a:t>
            </a:r>
            <a:br>
              <a:rPr lang="en-US" sz="3400" b="0" i="0">
                <a:solidFill>
                  <a:srgbClr val="FFFFFF"/>
                </a:solidFill>
                <a:effectLst/>
                <a:latin typeface="Söhne"/>
              </a:rPr>
            </a:br>
            <a:endParaRPr lang="en-US" sz="3400">
              <a:solidFill>
                <a:srgbClr val="FFFFFF"/>
              </a:solidFill>
            </a:endParaRPr>
          </a:p>
        </p:txBody>
      </p:sp>
      <p:sp>
        <p:nvSpPr>
          <p:cNvPr id="52" name="Content Placeholder 2">
            <a:extLst>
              <a:ext uri="{FF2B5EF4-FFF2-40B4-BE49-F238E27FC236}">
                <a16:creationId xmlns:a16="http://schemas.microsoft.com/office/drawing/2014/main" id="{1D0E2EAE-0C52-DB78-375D-58F9E77DBAF7}"/>
              </a:ext>
            </a:extLst>
          </p:cNvPr>
          <p:cNvSpPr>
            <a:spLocks noGrp="1"/>
          </p:cNvSpPr>
          <p:nvPr>
            <p:ph idx="1"/>
          </p:nvPr>
        </p:nvSpPr>
        <p:spPr>
          <a:xfrm>
            <a:off x="1371599" y="2388197"/>
            <a:ext cx="9724031" cy="3613357"/>
          </a:xfrm>
        </p:spPr>
        <p:txBody>
          <a:bodyPr anchor="ctr">
            <a:noAutofit/>
          </a:bodyPr>
          <a:lstStyle/>
          <a:p>
            <a:r>
              <a:rPr lang="en-US" sz="2300" b="1" i="0" dirty="0">
                <a:effectLst/>
                <a:latin typeface="Söhne"/>
              </a:rPr>
              <a:t>User-Uploaded Books</a:t>
            </a:r>
            <a:r>
              <a:rPr lang="en-US" sz="2300" b="0" i="0" dirty="0">
                <a:effectLst/>
                <a:latin typeface="Söhne"/>
              </a:rPr>
              <a:t>:</a:t>
            </a:r>
          </a:p>
          <a:p>
            <a:pPr>
              <a:buFont typeface="Arial" panose="020B0604020202020204" pitchFamily="34" charset="0"/>
              <a:buChar char="•"/>
            </a:pPr>
            <a:r>
              <a:rPr lang="en-US" sz="2300" b="1" i="0" dirty="0">
                <a:effectLst/>
                <a:latin typeface="Söhne"/>
              </a:rPr>
              <a:t>Description</a:t>
            </a:r>
            <a:r>
              <a:rPr lang="en-US" sz="2300" b="0" i="0" dirty="0">
                <a:effectLst/>
                <a:latin typeface="Söhne"/>
              </a:rPr>
              <a:t>: "Our primary data source is the content users provide. They have the ability to upload books to our platform."</a:t>
            </a:r>
          </a:p>
          <a:p>
            <a:pPr>
              <a:buFont typeface="Arial" panose="020B0604020202020204" pitchFamily="34" charset="0"/>
              <a:buChar char="•"/>
            </a:pPr>
            <a:r>
              <a:rPr lang="en-US" sz="2300" b="1" i="0" dirty="0">
                <a:effectLst/>
                <a:latin typeface="Söhne"/>
              </a:rPr>
              <a:t>Formats Supported</a:t>
            </a:r>
            <a:r>
              <a:rPr lang="en-US" sz="2300" b="0" i="0" dirty="0">
                <a:effectLst/>
                <a:latin typeface="Söhne"/>
              </a:rPr>
              <a:t>:</a:t>
            </a:r>
          </a:p>
          <a:p>
            <a:pPr marL="742950" lvl="1" indent="-285750">
              <a:buFont typeface="Arial" panose="020B0604020202020204" pitchFamily="34" charset="0"/>
              <a:buChar char="•"/>
            </a:pPr>
            <a:r>
              <a:rPr lang="en-US" sz="2300" b="1" i="0" dirty="0">
                <a:effectLst/>
                <a:latin typeface="Söhne"/>
              </a:rPr>
              <a:t>PDF</a:t>
            </a:r>
            <a:r>
              <a:rPr lang="en-US" sz="2300" b="0" i="0" dirty="0">
                <a:effectLst/>
                <a:latin typeface="Söhne"/>
              </a:rPr>
              <a:t>: "A widely used format for digital books and documents."</a:t>
            </a:r>
          </a:p>
          <a:p>
            <a:r>
              <a:rPr lang="en-US" sz="2300" b="1" i="0" dirty="0">
                <a:effectLst/>
                <a:latin typeface="Söhne"/>
              </a:rPr>
              <a:t>Language Model:</a:t>
            </a:r>
            <a:endParaRPr lang="en-US" sz="2300" b="0" i="0" dirty="0">
              <a:effectLst/>
              <a:latin typeface="Söhne"/>
            </a:endParaRPr>
          </a:p>
          <a:p>
            <a:pPr>
              <a:buFont typeface="Arial" panose="020B0604020202020204" pitchFamily="34" charset="0"/>
              <a:buChar char="•"/>
            </a:pPr>
            <a:r>
              <a:rPr lang="en-US" sz="2300" b="1" i="0" dirty="0">
                <a:effectLst/>
                <a:latin typeface="Söhne"/>
              </a:rPr>
              <a:t>Description</a:t>
            </a:r>
            <a:r>
              <a:rPr lang="en-US" sz="2300" b="0" i="0" dirty="0">
                <a:effectLst/>
                <a:latin typeface="Söhne"/>
              </a:rPr>
              <a:t>: "Though not a traditional 'data source,' interactions and feedback from the GPT-3/LLM model constitute significant input-output dynamics integral to our system. This interaction shapes the insights and answers generated."</a:t>
            </a:r>
          </a:p>
          <a:p>
            <a:r>
              <a:rPr lang="en-US" sz="2300" b="1" i="0" dirty="0">
                <a:effectLst/>
                <a:latin typeface="Söhne"/>
              </a:rPr>
              <a:t>Data Security &amp; Ethics</a:t>
            </a:r>
            <a:r>
              <a:rPr lang="en-US" sz="2300" b="0" i="0" dirty="0">
                <a:effectLst/>
                <a:latin typeface="Söhne"/>
              </a:rPr>
              <a:t>:</a:t>
            </a:r>
          </a:p>
          <a:p>
            <a:r>
              <a:rPr lang="en-US" sz="2300" b="1" i="0" dirty="0">
                <a:effectLst/>
                <a:latin typeface="Söhne"/>
              </a:rPr>
              <a:t>No Personal Data Collection</a:t>
            </a:r>
            <a:r>
              <a:rPr lang="en-US" sz="2300" b="0" i="0" dirty="0">
                <a:effectLst/>
                <a:latin typeface="Söhne"/>
              </a:rPr>
              <a:t>: "Our system focuses solely on the content of the books and does not require or store personal data of the users."</a:t>
            </a:r>
          </a:p>
        </p:txBody>
      </p:sp>
    </p:spTree>
    <p:extLst>
      <p:ext uri="{BB962C8B-B14F-4D97-AF65-F5344CB8AC3E}">
        <p14:creationId xmlns:p14="http://schemas.microsoft.com/office/powerpoint/2010/main" val="41525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34741-C929-3C46-8628-C0FD0CF648B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i="0" kern="1200">
                <a:solidFill>
                  <a:srgbClr val="FFFFFF"/>
                </a:solidFill>
                <a:effectLst/>
                <a:latin typeface="+mj-lt"/>
                <a:ea typeface="+mj-ea"/>
                <a:cs typeface="+mj-cs"/>
              </a:rPr>
              <a:t>Features to be Implemented</a:t>
            </a:r>
            <a:endParaRPr lang="en-US" sz="4000" kern="120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27B296B3-A5BF-F8DC-29CD-CCD74BB07EC8}"/>
              </a:ext>
            </a:extLst>
          </p:cNvPr>
          <p:cNvPicPr>
            <a:picLocks noGrp="1" noChangeAspect="1"/>
          </p:cNvPicPr>
          <p:nvPr>
            <p:ph idx="1"/>
          </p:nvPr>
        </p:nvPicPr>
        <p:blipFill>
          <a:blip r:embed="rId2"/>
          <a:stretch>
            <a:fillRect/>
          </a:stretch>
        </p:blipFill>
        <p:spPr>
          <a:xfrm>
            <a:off x="1007819" y="1966293"/>
            <a:ext cx="10176361" cy="4452160"/>
          </a:xfrm>
          <a:prstGeom prst="rect">
            <a:avLst/>
          </a:prstGeom>
        </p:spPr>
      </p:pic>
    </p:spTree>
    <p:extLst>
      <p:ext uri="{BB962C8B-B14F-4D97-AF65-F5344CB8AC3E}">
        <p14:creationId xmlns:p14="http://schemas.microsoft.com/office/powerpoint/2010/main" val="269502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1B46C-4661-C89E-7576-0987A2C9469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Logical Architecture</a:t>
            </a:r>
            <a:br>
              <a:rPr lang="en-US" sz="3700" b="1" i="0" kern="1200" dirty="0">
                <a:solidFill>
                  <a:srgbClr val="FFFFFF"/>
                </a:solidFill>
                <a:effectLst/>
                <a:latin typeface="+mj-lt"/>
                <a:ea typeface="+mj-ea"/>
                <a:cs typeface="+mj-cs"/>
              </a:rPr>
            </a:br>
            <a:endParaRPr lang="en-US" sz="3700" kern="1200" dirty="0">
              <a:solidFill>
                <a:srgbClr val="FFFFFF"/>
              </a:solidFill>
              <a:latin typeface="+mj-lt"/>
              <a:ea typeface="+mj-ea"/>
              <a:cs typeface="+mj-cs"/>
            </a:endParaRPr>
          </a:p>
        </p:txBody>
      </p:sp>
      <p:pic>
        <p:nvPicPr>
          <p:cNvPr id="4" name="Picture 3" descr="A computer screen shot of a computer&#10;&#10;Description automatically generated">
            <a:extLst>
              <a:ext uri="{FF2B5EF4-FFF2-40B4-BE49-F238E27FC236}">
                <a16:creationId xmlns:a16="http://schemas.microsoft.com/office/drawing/2014/main" id="{C28BBC4D-E012-6D7C-85DC-E4BB0FE33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9133"/>
            <a:ext cx="12192000" cy="5308867"/>
          </a:xfrm>
          <a:prstGeom prst="rect">
            <a:avLst/>
          </a:prstGeom>
        </p:spPr>
      </p:pic>
    </p:spTree>
    <p:extLst>
      <p:ext uri="{BB962C8B-B14F-4D97-AF65-F5344CB8AC3E}">
        <p14:creationId xmlns:p14="http://schemas.microsoft.com/office/powerpoint/2010/main" val="413884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1B46C-4661-C89E-7576-0987A2C9469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LLM</a:t>
            </a:r>
            <a:r>
              <a:rPr lang="en-US" sz="3700" b="1" i="0" kern="1200" dirty="0">
                <a:solidFill>
                  <a:srgbClr val="FFFFFF"/>
                </a:solidFill>
                <a:effectLst/>
                <a:latin typeface="+mj-lt"/>
                <a:ea typeface="+mj-ea"/>
                <a:cs typeface="+mj-cs"/>
              </a:rPr>
              <a:t> Architecture</a:t>
            </a:r>
            <a:br>
              <a:rPr lang="en-US" sz="3700" b="1" i="0" kern="1200" dirty="0">
                <a:solidFill>
                  <a:srgbClr val="FFFFFF"/>
                </a:solidFill>
                <a:effectLst/>
                <a:latin typeface="+mj-lt"/>
                <a:ea typeface="+mj-ea"/>
                <a:cs typeface="+mj-cs"/>
              </a:rPr>
            </a:br>
            <a:endParaRPr lang="en-US" sz="3700" kern="1200" dirty="0">
              <a:solidFill>
                <a:srgbClr val="FFFFFF"/>
              </a:solidFill>
              <a:latin typeface="+mj-lt"/>
              <a:ea typeface="+mj-ea"/>
              <a:cs typeface="+mj-cs"/>
            </a:endParaRPr>
          </a:p>
        </p:txBody>
      </p:sp>
      <p:pic>
        <p:nvPicPr>
          <p:cNvPr id="5" name="Picture 4" descr="A blackboard with text and images&#10;&#10;Description automatically generated">
            <a:extLst>
              <a:ext uri="{FF2B5EF4-FFF2-40B4-BE49-F238E27FC236}">
                <a16:creationId xmlns:a16="http://schemas.microsoft.com/office/drawing/2014/main" id="{5D7F5FC2-CD30-DAE1-F092-C8ADC7D5A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74310"/>
            <a:ext cx="12192001" cy="5273584"/>
          </a:xfrm>
          <a:prstGeom prst="rect">
            <a:avLst/>
          </a:prstGeom>
        </p:spPr>
      </p:pic>
    </p:spTree>
    <p:extLst>
      <p:ext uri="{BB962C8B-B14F-4D97-AF65-F5344CB8AC3E}">
        <p14:creationId xmlns:p14="http://schemas.microsoft.com/office/powerpoint/2010/main" val="17756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1A129101-9786-7F3F-4E3C-8B9123B978C2}"/>
              </a:ext>
            </a:extLst>
          </p:cNvPr>
          <p:cNvPicPr>
            <a:picLocks noChangeAspect="1"/>
          </p:cNvPicPr>
          <p:nvPr/>
        </p:nvPicPr>
        <p:blipFill rotWithShape="1">
          <a:blip r:embed="rId2"/>
          <a:srcRect t="948" r="23289" b="8143"/>
          <a:stretch/>
        </p:blipFill>
        <p:spPr>
          <a:xfrm>
            <a:off x="3522466" y="-75665"/>
            <a:ext cx="8669532" cy="6857990"/>
          </a:xfrm>
          <a:prstGeom prst="rect">
            <a:avLst/>
          </a:prstGeom>
        </p:spPr>
      </p:pic>
      <p:sp>
        <p:nvSpPr>
          <p:cNvPr id="50" name="Rectangle 4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A73828-DA7C-C88B-1220-9BDBCF01F6BA}"/>
              </a:ext>
            </a:extLst>
          </p:cNvPr>
          <p:cNvSpPr>
            <a:spLocks noGrp="1"/>
          </p:cNvSpPr>
          <p:nvPr>
            <p:ph type="title"/>
          </p:nvPr>
        </p:nvSpPr>
        <p:spPr>
          <a:xfrm>
            <a:off x="233934" y="992352"/>
            <a:ext cx="3438144" cy="1124712"/>
          </a:xfrm>
        </p:spPr>
        <p:txBody>
          <a:bodyPr anchor="b">
            <a:normAutofit/>
          </a:bodyPr>
          <a:lstStyle/>
          <a:p>
            <a:r>
              <a:rPr lang="en-US" sz="2800" i="0" dirty="0">
                <a:ln w="22225">
                  <a:solidFill>
                    <a:srgbClr val="FFFFFF"/>
                  </a:solidFill>
                </a:ln>
                <a:solidFill>
                  <a:schemeClr val="bg1"/>
                </a:solidFill>
                <a:effectLst/>
                <a:latin typeface="Söhne"/>
              </a:rPr>
              <a:t>Outcomes</a:t>
            </a:r>
            <a:br>
              <a:rPr lang="en-US" sz="2800" b="1" i="0" dirty="0">
                <a:ln w="22225">
                  <a:solidFill>
                    <a:srgbClr val="FFFFFF"/>
                  </a:solidFill>
                </a:ln>
                <a:solidFill>
                  <a:schemeClr val="bg1"/>
                </a:solidFill>
                <a:effectLst/>
                <a:latin typeface="Söhne"/>
              </a:rPr>
            </a:br>
            <a:endParaRPr lang="en-US" sz="2800" dirty="0">
              <a:ln w="22225">
                <a:solidFill>
                  <a:srgbClr val="FFFFFF"/>
                </a:solidFill>
              </a:ln>
              <a:solidFill>
                <a:schemeClr val="bg1"/>
              </a:solidFill>
            </a:endParaRPr>
          </a:p>
        </p:txBody>
      </p:sp>
      <p:sp>
        <p:nvSpPr>
          <p:cNvPr id="52" name="Rectangle 5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Content Placeholder 2">
            <a:extLst>
              <a:ext uri="{FF2B5EF4-FFF2-40B4-BE49-F238E27FC236}">
                <a16:creationId xmlns:a16="http://schemas.microsoft.com/office/drawing/2014/main" id="{720507C7-C0D0-B43E-8537-547F0B5B2BCE}"/>
              </a:ext>
            </a:extLst>
          </p:cNvPr>
          <p:cNvSpPr>
            <a:spLocks noGrp="1"/>
          </p:cNvSpPr>
          <p:nvPr>
            <p:ph idx="1"/>
          </p:nvPr>
        </p:nvSpPr>
        <p:spPr>
          <a:xfrm>
            <a:off x="371094" y="2592297"/>
            <a:ext cx="8322332" cy="4144307"/>
          </a:xfrm>
        </p:spPr>
        <p:txBody>
          <a:bodyPr anchor="t">
            <a:normAutofit fontScale="92500" lnSpcReduction="10000"/>
          </a:bodyPr>
          <a:lstStyle/>
          <a:p>
            <a:pPr algn="just"/>
            <a:r>
              <a:rPr lang="en-US" sz="2300" b="1" dirty="0">
                <a:solidFill>
                  <a:schemeClr val="bg1"/>
                </a:solidFill>
                <a:latin typeface="Söhne"/>
              </a:rPr>
              <a:t>1.</a:t>
            </a:r>
            <a:r>
              <a:rPr lang="en-US" sz="2300" b="1" i="0" dirty="0">
                <a:solidFill>
                  <a:schemeClr val="bg1"/>
                </a:solidFill>
                <a:effectLst/>
                <a:latin typeface="Söhne"/>
              </a:rPr>
              <a:t> Enhanced Reading Experience</a:t>
            </a:r>
            <a:r>
              <a:rPr lang="en-US" sz="2300" b="0" i="0" dirty="0">
                <a:solidFill>
                  <a:schemeClr val="bg1"/>
                </a:solidFill>
                <a:effectLst/>
                <a:latin typeface="Söhne"/>
              </a:rPr>
              <a:t>:</a:t>
            </a:r>
          </a:p>
          <a:p>
            <a:pPr algn="just">
              <a:buFont typeface="Arial" panose="020B0604020202020204" pitchFamily="34" charset="0"/>
              <a:buChar char="•"/>
            </a:pPr>
            <a:r>
              <a:rPr lang="en-US" sz="2300" b="0" i="0" dirty="0">
                <a:solidFill>
                  <a:schemeClr val="bg1"/>
                </a:solidFill>
                <a:effectLst/>
                <a:latin typeface="Söhne"/>
              </a:rPr>
              <a:t>Quick, AI-powered summaries allow users to grasp content faster.</a:t>
            </a:r>
          </a:p>
          <a:p>
            <a:pPr algn="just"/>
            <a:r>
              <a:rPr lang="en-US" sz="2300" b="1" i="0" dirty="0">
                <a:solidFill>
                  <a:schemeClr val="bg1"/>
                </a:solidFill>
                <a:effectLst/>
                <a:latin typeface="Söhne"/>
              </a:rPr>
              <a:t>2. Dynamic Interaction</a:t>
            </a:r>
            <a:r>
              <a:rPr lang="en-US" sz="2300" b="0" i="0" dirty="0">
                <a:solidFill>
                  <a:schemeClr val="bg1"/>
                </a:solidFill>
                <a:effectLst/>
                <a:latin typeface="Söhne"/>
              </a:rPr>
              <a:t>:</a:t>
            </a:r>
          </a:p>
          <a:p>
            <a:pPr algn="just">
              <a:buFont typeface="Arial" panose="020B0604020202020204" pitchFamily="34" charset="0"/>
              <a:buChar char="•"/>
            </a:pPr>
            <a:r>
              <a:rPr lang="en-US" sz="2300" b="0" i="0" dirty="0">
                <a:solidFill>
                  <a:schemeClr val="bg1"/>
                </a:solidFill>
                <a:effectLst/>
                <a:latin typeface="Söhne"/>
              </a:rPr>
              <a:t>Q&amp;A functionality offers a deeper dive into specific book content, making reading more interactive.</a:t>
            </a:r>
          </a:p>
          <a:p>
            <a:pPr algn="just"/>
            <a:r>
              <a:rPr lang="en-US" sz="2300" b="1" i="0" dirty="0">
                <a:solidFill>
                  <a:schemeClr val="bg1"/>
                </a:solidFill>
                <a:effectLst/>
                <a:latin typeface="Söhne"/>
              </a:rPr>
              <a:t>3. Time Efficiency</a:t>
            </a:r>
            <a:r>
              <a:rPr lang="en-US" sz="2300" b="0" i="0" dirty="0">
                <a:solidFill>
                  <a:schemeClr val="bg1"/>
                </a:solidFill>
                <a:effectLst/>
                <a:latin typeface="Söhne"/>
              </a:rPr>
              <a:t>:</a:t>
            </a:r>
          </a:p>
          <a:p>
            <a:pPr algn="just">
              <a:buFont typeface="Arial" panose="020B0604020202020204" pitchFamily="34" charset="0"/>
              <a:buChar char="•"/>
            </a:pPr>
            <a:r>
              <a:rPr lang="en-US" sz="2300" b="0" i="0" dirty="0">
                <a:solidFill>
                  <a:schemeClr val="bg1"/>
                </a:solidFill>
                <a:effectLst/>
                <a:latin typeface="Söhne"/>
              </a:rPr>
              <a:t>Users can quickly gain insights without reading the entire book, aiding researchers, students, and casual readers.</a:t>
            </a:r>
          </a:p>
          <a:p>
            <a:pPr algn="just"/>
            <a:r>
              <a:rPr lang="en-US" sz="2300" b="1" dirty="0">
                <a:solidFill>
                  <a:schemeClr val="bg1"/>
                </a:solidFill>
                <a:latin typeface="Söhne"/>
              </a:rPr>
              <a:t>4</a:t>
            </a:r>
            <a:r>
              <a:rPr lang="en-US" sz="2300" b="1" i="0" dirty="0">
                <a:solidFill>
                  <a:schemeClr val="bg1"/>
                </a:solidFill>
                <a:effectLst/>
                <a:latin typeface="Söhne"/>
              </a:rPr>
              <a:t>. User-Centric Platform</a:t>
            </a:r>
            <a:r>
              <a:rPr lang="en-US" sz="2300" b="0" i="0" dirty="0">
                <a:solidFill>
                  <a:schemeClr val="bg1"/>
                </a:solidFill>
                <a:effectLst/>
                <a:latin typeface="Söhne"/>
              </a:rPr>
              <a:t>:</a:t>
            </a:r>
          </a:p>
          <a:p>
            <a:pPr algn="just">
              <a:buFont typeface="Arial" panose="020B0604020202020204" pitchFamily="34" charset="0"/>
              <a:buChar char="•"/>
            </a:pPr>
            <a:r>
              <a:rPr lang="en-US" sz="2300" b="0" i="0" dirty="0" err="1">
                <a:solidFill>
                  <a:schemeClr val="bg1"/>
                </a:solidFill>
                <a:effectLst/>
                <a:latin typeface="Söhne"/>
              </a:rPr>
              <a:t>Streamlit</a:t>
            </a:r>
            <a:r>
              <a:rPr lang="en-US" sz="2300" b="0" i="0" dirty="0">
                <a:solidFill>
                  <a:schemeClr val="bg1"/>
                </a:solidFill>
                <a:effectLst/>
                <a:latin typeface="Söhne"/>
              </a:rPr>
              <a:t> application ensures a seamless and intuitive user interface on AWS.</a:t>
            </a:r>
          </a:p>
          <a:p>
            <a:endParaRPr lang="en-US" sz="1100" dirty="0">
              <a:solidFill>
                <a:schemeClr val="bg1"/>
              </a:solidFill>
            </a:endParaRPr>
          </a:p>
        </p:txBody>
      </p:sp>
    </p:spTree>
    <p:extLst>
      <p:ext uri="{BB962C8B-B14F-4D97-AF65-F5344CB8AC3E}">
        <p14:creationId xmlns:p14="http://schemas.microsoft.com/office/powerpoint/2010/main" val="1084091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369</Words>
  <Application>Microsoft Macintosh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Times New Roman</vt:lpstr>
      <vt:lpstr>Office Theme</vt:lpstr>
      <vt:lpstr>Language Model Book Processing </vt:lpstr>
      <vt:lpstr>Introduction: </vt:lpstr>
      <vt:lpstr>Scope of the Project: </vt:lpstr>
      <vt:lpstr>Data Sources: </vt:lpstr>
      <vt:lpstr>Features to be Implemented</vt:lpstr>
      <vt:lpstr>Logical Architecture </vt:lpstr>
      <vt:lpstr>LLM Architecture </vt:lpstr>
      <vt:lpstr>Outcomes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 Book Processing</dc:title>
  <dc:creator>Koneru, Rajeev</dc:creator>
  <cp:lastModifiedBy>Koneru, Rajeev</cp:lastModifiedBy>
  <cp:revision>12</cp:revision>
  <dcterms:created xsi:type="dcterms:W3CDTF">2023-10-23T18:16:20Z</dcterms:created>
  <dcterms:modified xsi:type="dcterms:W3CDTF">2023-11-30T22:50:31Z</dcterms:modified>
</cp:coreProperties>
</file>