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7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507566"/>
              </p:ext>
            </p:extLst>
          </p:nvPr>
        </p:nvGraphicFramePr>
        <p:xfrm>
          <a:off x="457200" y="762000"/>
          <a:ext cx="65532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86361"/>
                <a:gridCol w="2652239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SELLER_ID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TOTAL_DEMANDS_MADE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TOTAL_VALID_RETURNS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29570"/>
            <a:ext cx="2199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Agency FB" pitchFamily="34" charset="0"/>
              </a:rPr>
              <a:t>SELLER DATABASE</a:t>
            </a:r>
            <a:endParaRPr lang="en-US" sz="2800" dirty="0">
              <a:solidFill>
                <a:srgbClr val="00B0F0"/>
              </a:solidFill>
              <a:latin typeface="Agency FB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295400"/>
            <a:ext cx="2448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Agency FB" pitchFamily="34" charset="0"/>
              </a:rPr>
              <a:t>PRODUCT DATABASE</a:t>
            </a:r>
            <a:endParaRPr lang="en-US" sz="2800" dirty="0">
              <a:solidFill>
                <a:srgbClr val="00B050"/>
              </a:solidFill>
              <a:latin typeface="Agency FB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888715"/>
              </p:ext>
            </p:extLst>
          </p:nvPr>
        </p:nvGraphicFramePr>
        <p:xfrm>
          <a:off x="427703" y="1840743"/>
          <a:ext cx="8382001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/>
                <a:gridCol w="1295400"/>
                <a:gridCol w="2743200"/>
                <a:gridCol w="2819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SELLER_ID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TOTAL_DEMANDS_MADE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TOTAL_VALID_RETURNS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1070" y="2691549"/>
            <a:ext cx="81580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As we know a Product can be sold by many Sellers, that is why while we are judging a product we should also judge the concerned seller.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Whenever a transaction is made Product and Seller of the Product are independently  judged.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The judgment criteria will be the ratio :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    1 – (TOTAL_VALID_RETURNS / TOTAL_DEMANDS_MADE)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The ratios will reflect the </a:t>
            </a:r>
            <a:r>
              <a:rPr lang="en-US" b="1" dirty="0" smtClean="0"/>
              <a:t>trustworthiness of seller</a:t>
            </a:r>
            <a:r>
              <a:rPr lang="en-US" dirty="0" smtClean="0"/>
              <a:t> and </a:t>
            </a:r>
            <a:r>
              <a:rPr lang="en-US" b="1" dirty="0" smtClean="0"/>
              <a:t>quality of product </a:t>
            </a:r>
            <a:r>
              <a:rPr lang="en-US" dirty="0"/>
              <a:t> </a:t>
            </a:r>
            <a:r>
              <a:rPr lang="en-US" dirty="0" smtClean="0"/>
              <a:t>respectively.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We will use these ratios as </a:t>
            </a:r>
            <a:r>
              <a:rPr lang="en-US" b="1" dirty="0" smtClean="0"/>
              <a:t>probability of seller being trustworthy</a:t>
            </a:r>
            <a:r>
              <a:rPr lang="en-US" dirty="0" smtClean="0"/>
              <a:t> and the </a:t>
            </a:r>
            <a:r>
              <a:rPr lang="en-US" b="1" dirty="0" smtClean="0"/>
              <a:t>probability of product being ok</a:t>
            </a:r>
            <a:r>
              <a:rPr lang="en-US" dirty="0" smtClean="0"/>
              <a:t> when a return back or cancellation is made. </a:t>
            </a:r>
            <a:endParaRPr lang="en-US" dirty="0"/>
          </a:p>
          <a:p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12" y="2691549"/>
            <a:ext cx="1078907" cy="81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7200" y="3546676"/>
            <a:ext cx="125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09338" y="3149387"/>
            <a:ext cx="18720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61009" y="3177344"/>
            <a:ext cx="139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Demands for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273" y="2691549"/>
            <a:ext cx="1798638" cy="855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114800" y="3546676"/>
            <a:ext cx="110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30" name="Donut 29"/>
          <p:cNvSpPr/>
          <p:nvPr/>
        </p:nvSpPr>
        <p:spPr>
          <a:xfrm>
            <a:off x="1828800" y="652790"/>
            <a:ext cx="2667000" cy="642610"/>
          </a:xfrm>
          <a:prstGeom prst="donut">
            <a:avLst>
              <a:gd name="adj" fmla="val 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3255580" y="1676400"/>
            <a:ext cx="2667000" cy="642610"/>
          </a:xfrm>
          <a:prstGeom prst="donut">
            <a:avLst>
              <a:gd name="adj" fmla="val 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03409" y="1187678"/>
            <a:ext cx="2327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Both incremented by 1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70" y="5029200"/>
            <a:ext cx="1347019" cy="855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99128" y="601000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SELLER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1028" idx="0"/>
          </p:cNvCxnSpPr>
          <p:nvPr/>
        </p:nvCxnSpPr>
        <p:spPr>
          <a:xfrm flipV="1">
            <a:off x="1204580" y="3916008"/>
            <a:ext cx="12290" cy="1113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75864" y="4472604"/>
            <a:ext cx="173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Gives product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7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build="allAtOnce"/>
      <p:bldP spid="10" grpId="0"/>
      <p:bldP spid="17" grpId="0"/>
      <p:bldP spid="20" grpId="0"/>
      <p:bldP spid="30" grpId="0" animBg="1"/>
      <p:bldP spid="33" grpId="0" animBg="1"/>
      <p:bldP spid="31" grpId="0"/>
      <p:bldP spid="32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89252"/>
              </p:ext>
            </p:extLst>
          </p:nvPr>
        </p:nvGraphicFramePr>
        <p:xfrm>
          <a:off x="457200" y="762000"/>
          <a:ext cx="65532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86361"/>
                <a:gridCol w="2652239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SELLER_ID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TOTAL_DEMANDS_MADE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TOTAL_VALID_RETURNS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29570"/>
            <a:ext cx="2199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Agency FB" pitchFamily="34" charset="0"/>
              </a:rPr>
              <a:t>SELLER DATABASE</a:t>
            </a:r>
            <a:endParaRPr lang="en-US" sz="2800" dirty="0">
              <a:solidFill>
                <a:srgbClr val="00B0F0"/>
              </a:solidFill>
              <a:latin typeface="Agency FB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295400"/>
            <a:ext cx="2448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Agency FB" pitchFamily="34" charset="0"/>
              </a:rPr>
              <a:t>PRODUCT DATABASE</a:t>
            </a:r>
            <a:endParaRPr lang="en-US" sz="2800" dirty="0">
              <a:solidFill>
                <a:srgbClr val="00B050"/>
              </a:solidFill>
              <a:latin typeface="Agency FB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659519"/>
              </p:ext>
            </p:extLst>
          </p:nvPr>
        </p:nvGraphicFramePr>
        <p:xfrm>
          <a:off x="427703" y="1840743"/>
          <a:ext cx="8382001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/>
                <a:gridCol w="1295400"/>
                <a:gridCol w="2743200"/>
                <a:gridCol w="2819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SELLER_ID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TOTAL_DEMANDS_MADE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TOTAL_VALID_RETURNS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31" y="3546676"/>
            <a:ext cx="1078907" cy="81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9519" y="4401803"/>
            <a:ext cx="125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776057"/>
            <a:ext cx="6616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In Case of valid return back </a:t>
            </a:r>
            <a:r>
              <a:rPr lang="en-US" dirty="0" smtClean="0"/>
              <a:t>(defective/unexpected product)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057400" y="4038600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05306" y="3953501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Returns product to</a:t>
            </a:r>
            <a:endParaRPr lang="en-US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362" y="3467706"/>
            <a:ext cx="1347019" cy="855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987420" y="4448506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SELLER</a:t>
            </a:r>
            <a:endParaRPr lang="en-US" dirty="0"/>
          </a:p>
        </p:txBody>
      </p:sp>
      <p:sp>
        <p:nvSpPr>
          <p:cNvPr id="17" name="Donut 16"/>
          <p:cNvSpPr/>
          <p:nvPr/>
        </p:nvSpPr>
        <p:spPr>
          <a:xfrm>
            <a:off x="4277033" y="593796"/>
            <a:ext cx="2667000" cy="642610"/>
          </a:xfrm>
          <a:prstGeom prst="donu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Donut 17"/>
          <p:cNvSpPr/>
          <p:nvPr/>
        </p:nvSpPr>
        <p:spPr>
          <a:xfrm>
            <a:off x="5977588" y="1756815"/>
            <a:ext cx="2667000" cy="642610"/>
          </a:xfrm>
          <a:prstGeom prst="donut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3409" y="1187678"/>
            <a:ext cx="2327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Both incremented by 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92871" y="4953000"/>
            <a:ext cx="1229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371600" y="5791200"/>
            <a:ext cx="50212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371600" y="4771135"/>
            <a:ext cx="0" cy="1020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37071" y="5712542"/>
            <a:ext cx="2982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Seller redelivers the 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  <p:bldP spid="17" grpId="0" animBg="1"/>
      <p:bldP spid="18" grpId="0" animBg="1"/>
      <p:bldP spid="19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92858"/>
            <a:ext cx="2603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  <a:latin typeface="Agency FB" pitchFamily="34" charset="0"/>
              </a:rPr>
              <a:t>CUSTOMER DATABASE</a:t>
            </a:r>
            <a:endParaRPr lang="en-US" sz="2800" dirty="0">
              <a:solidFill>
                <a:schemeClr val="accent6"/>
              </a:solidFill>
              <a:latin typeface="Agency FB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956931"/>
              </p:ext>
            </p:extLst>
          </p:nvPr>
        </p:nvGraphicFramePr>
        <p:xfrm>
          <a:off x="162232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04568"/>
                <a:gridCol w="685800"/>
                <a:gridCol w="914400"/>
                <a:gridCol w="1066800"/>
                <a:gridCol w="762000"/>
                <a:gridCol w="1828800"/>
                <a:gridCol w="1371600"/>
                <a:gridCol w="1229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CUST_ID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LOGIN_ID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PASSWORD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E-MAIL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TOTAL_TRASACTIONS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TOTAL_FRAUDS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CREDITS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9271" y="1768219"/>
            <a:ext cx="81580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The ratio  </a:t>
            </a:r>
            <a:r>
              <a:rPr lang="en-US" b="1" dirty="0" smtClean="0"/>
              <a:t>TOTAL_FRAUDS/TOTAL_TRANSACTIONS  </a:t>
            </a:r>
            <a:r>
              <a:rPr lang="en-US" dirty="0" smtClean="0"/>
              <a:t>will give the probability of customer </a:t>
            </a:r>
            <a:r>
              <a:rPr lang="en-US" u="sng" dirty="0" smtClean="0"/>
              <a:t>returning the product without a valid reason</a:t>
            </a:r>
            <a:r>
              <a:rPr lang="en-US" dirty="0" smtClean="0"/>
              <a:t> or </a:t>
            </a:r>
            <a:r>
              <a:rPr lang="en-US" u="sng" dirty="0" smtClean="0"/>
              <a:t>cancelling the order after the start of shipment.</a:t>
            </a:r>
            <a:r>
              <a:rPr lang="en-US" dirty="0" smtClean="0"/>
              <a:t>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Credits will be given to the customer whenever he/she makes a healthy transaction, in case of unhealthy transaction credits will be deducted in the following manner :</a:t>
            </a:r>
          </a:p>
          <a:p>
            <a:r>
              <a:rPr lang="en-US" dirty="0" smtClean="0"/>
              <a:t>          Every new customer will be given 1500 credits for free</a:t>
            </a:r>
          </a:p>
          <a:p>
            <a:r>
              <a:rPr lang="en-US" dirty="0"/>
              <a:t> </a:t>
            </a:r>
            <a:r>
              <a:rPr lang="en-US" dirty="0" smtClean="0"/>
              <a:t>         On every healthy transaction: </a:t>
            </a:r>
            <a:r>
              <a:rPr lang="en-US" b="1" dirty="0" smtClean="0"/>
              <a:t>credits = credits + (0.005*</a:t>
            </a:r>
            <a:r>
              <a:rPr lang="en-US" b="1" dirty="0" err="1" smtClean="0"/>
              <a:t>Paid_Amount</a:t>
            </a:r>
            <a:r>
              <a:rPr lang="en-US" b="1" dirty="0" smtClean="0"/>
              <a:t>)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</a:t>
            </a:r>
            <a:r>
              <a:rPr lang="en-US" dirty="0" smtClean="0"/>
              <a:t>On every unhealthy transaction: </a:t>
            </a:r>
            <a:r>
              <a:rPr lang="en-US" b="1" dirty="0" smtClean="0"/>
              <a:t>credits = credits – 100*(S)*(P)*(C)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here, </a:t>
            </a:r>
            <a:r>
              <a:rPr lang="en-US" u="sng" dirty="0" smtClean="0"/>
              <a:t>S=Probability of seller being trustworthy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</a:t>
            </a:r>
            <a:r>
              <a:rPr lang="en-US" u="sng" dirty="0" smtClean="0"/>
              <a:t>P=Probability of product being ok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</a:t>
            </a:r>
            <a:r>
              <a:rPr lang="en-US" u="sng" dirty="0" smtClean="0"/>
              <a:t>C=Probability of customer doing fraud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In case of </a:t>
            </a:r>
            <a:r>
              <a:rPr lang="en-US" b="1" dirty="0" smtClean="0"/>
              <a:t>valid return-backs</a:t>
            </a:r>
            <a:r>
              <a:rPr lang="en-US" dirty="0" smtClean="0"/>
              <a:t> nothing is added or deducted from credits.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CUSTOMERS HAVING CREDITS&lt;=500 WILL NOT BE GIVEN THE CASH ON DELIVARY OPTION.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CUSTOMERS WITH NEGATIVE CREDITS WILL BE ASKED TO GIVE PROCESSING CHARGES WHENEVER THEY ORDER SOMETHING.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24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" y="152400"/>
            <a:ext cx="8901113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1417472"/>
            <a:ext cx="623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Case 1: Healthy Transaction (Product accepted and Amount Paid)</a:t>
            </a:r>
            <a:endParaRPr lang="en-US" u="sng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64" y="2052243"/>
            <a:ext cx="1078907" cy="81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1852" y="2907370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CUSTOMER</a:t>
            </a:r>
            <a:endParaRPr lang="en-US" sz="1000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131" y="2052243"/>
            <a:ext cx="1019070" cy="855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370724" y="2907369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SELLER</a:t>
            </a:r>
            <a:endParaRPr lang="en-US" sz="10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421671" y="2287938"/>
            <a:ext cx="360752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421671" y="2668938"/>
            <a:ext cx="360752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00759" y="1993871"/>
            <a:ext cx="184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Product Accepted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00759" y="2580031"/>
            <a:ext cx="139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Amount Paid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914" y="1685680"/>
            <a:ext cx="757309" cy="81365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17" y="1859509"/>
            <a:ext cx="762000" cy="8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28600" y="3245028"/>
            <a:ext cx="841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Case 2: </a:t>
            </a:r>
            <a:r>
              <a:rPr lang="en-US" u="sng" dirty="0"/>
              <a:t>H</a:t>
            </a:r>
            <a:r>
              <a:rPr lang="en-US" u="sng" dirty="0" smtClean="0"/>
              <a:t>ealthy Transaction (Product returned  due to unexpected or defected product )</a:t>
            </a:r>
            <a:endParaRPr lang="en-US" u="sng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64" y="3879799"/>
            <a:ext cx="1078907" cy="81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21852" y="4734926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CUSTOMER</a:t>
            </a:r>
            <a:endParaRPr lang="en-US" sz="1000" dirty="0"/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131" y="3879799"/>
            <a:ext cx="1019070" cy="855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370724" y="4734925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SELLER</a:t>
            </a:r>
            <a:endParaRPr lang="en-US" sz="10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421671" y="4115494"/>
            <a:ext cx="3607529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452350" y="4307673"/>
            <a:ext cx="3607529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00759" y="3821427"/>
            <a:ext cx="226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Product Not-Accepted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51884" y="4212517"/>
            <a:ext cx="180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Product returned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17" y="3460403"/>
            <a:ext cx="762000" cy="8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670" y="3743545"/>
            <a:ext cx="452912" cy="45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1452350" y="4734925"/>
            <a:ext cx="3607529" cy="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32988" y="4673370"/>
            <a:ext cx="234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New-Product delivered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4504" y="5130468"/>
            <a:ext cx="662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Case 3: Unhealthy Transaction (Product accepted and Amount Paid)</a:t>
            </a:r>
            <a:endParaRPr lang="en-US" u="sng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68" y="5765239"/>
            <a:ext cx="1078907" cy="81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387756" y="6620366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CUSTOMER</a:t>
            </a:r>
            <a:endParaRPr lang="en-US" sz="1000" dirty="0"/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035" y="5765239"/>
            <a:ext cx="1019070" cy="855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5436628" y="6620365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SELLER</a:t>
            </a:r>
            <a:endParaRPr lang="en-US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1487575" y="6000934"/>
            <a:ext cx="3607529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487575" y="6188684"/>
            <a:ext cx="3607529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96860" y="5595495"/>
            <a:ext cx="386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Order Cancelled after start of shipment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71002" y="6093788"/>
            <a:ext cx="184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Product Returned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818" y="5398676"/>
            <a:ext cx="757309" cy="81365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39" y="5538783"/>
            <a:ext cx="452912" cy="45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4" name="Straight Arrow Connector 63"/>
          <p:cNvCxnSpPr/>
          <p:nvPr/>
        </p:nvCxnSpPr>
        <p:spPr>
          <a:xfrm flipH="1" flipV="1">
            <a:off x="1577621" y="6530491"/>
            <a:ext cx="3607529" cy="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258259" y="6468936"/>
            <a:ext cx="234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New-Product delivered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17223" y="2080449"/>
            <a:ext cx="2384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Credits of customer will increase and </a:t>
            </a:r>
            <a:r>
              <a:rPr lang="en-US" b="1" dirty="0" smtClean="0">
                <a:solidFill>
                  <a:srgbClr val="00B050"/>
                </a:solidFill>
              </a:rPr>
              <a:t>trust value of seller will increase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660713" y="3821427"/>
            <a:ext cx="2384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Credits of customer will remain same and </a:t>
            </a:r>
            <a:r>
              <a:rPr lang="en-US" b="1" dirty="0" smtClean="0">
                <a:solidFill>
                  <a:srgbClr val="FF0000"/>
                </a:solidFill>
              </a:rPr>
              <a:t>trust value of seller will decrease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60713" y="5543147"/>
            <a:ext cx="2384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Credits of customer will decrease and </a:t>
            </a:r>
            <a:r>
              <a:rPr lang="en-US" b="1" dirty="0" smtClean="0">
                <a:solidFill>
                  <a:srgbClr val="00B050"/>
                </a:solidFill>
              </a:rPr>
              <a:t>trust value of seller will increase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27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7" grpId="0"/>
      <p:bldP spid="18" grpId="0"/>
      <p:bldP spid="24" grpId="0"/>
      <p:bldP spid="26" grpId="0"/>
      <p:bldP spid="28" grpId="0"/>
      <p:bldP spid="31" grpId="0"/>
      <p:bldP spid="32" grpId="0"/>
      <p:bldP spid="21" grpId="0"/>
      <p:bldP spid="39" grpId="0"/>
      <p:bldP spid="41" grpId="0"/>
      <p:bldP spid="43" grpId="0"/>
      <p:bldP spid="46" grpId="0"/>
      <p:bldP spid="47" grpId="0"/>
      <p:bldP spid="65" grpId="0"/>
      <p:bldP spid="22" grpId="0"/>
      <p:bldP spid="67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28600"/>
            <a:ext cx="5971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solidFill>
                  <a:srgbClr val="FF0000"/>
                </a:solidFill>
              </a:rPr>
              <a:t>Negative Profile Customer( credits &lt;=0 )</a:t>
            </a:r>
            <a:endParaRPr lang="en-US" sz="2800" u="sng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1096963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>
            <a:stCxn id="3074" idx="3"/>
          </p:cNvCxnSpPr>
          <p:nvPr/>
        </p:nvCxnSpPr>
        <p:spPr>
          <a:xfrm flipV="1">
            <a:off x="1477963" y="1709737"/>
            <a:ext cx="5027393" cy="1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282173"/>
            <a:ext cx="1798638" cy="855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69927" y="2137300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PRODUCT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519377" y="1340404"/>
            <a:ext cx="81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Orders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0312" y="2716781"/>
            <a:ext cx="689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the customers with credits &lt;= 500 will not be given Cash On Delivery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613" y="923284"/>
            <a:ext cx="784700" cy="439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55625" y="3257917"/>
            <a:ext cx="647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customers with credits &lt;= 0 will be asked for Processing Charges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" y="5293901"/>
            <a:ext cx="1023937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>
            <a:stCxn id="3077" idx="0"/>
            <a:endCxn id="3074" idx="2"/>
          </p:cNvCxnSpPr>
          <p:nvPr/>
        </p:nvCxnSpPr>
        <p:spPr>
          <a:xfrm flipV="1">
            <a:off x="929481" y="2276475"/>
            <a:ext cx="1" cy="30174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89119" y="3442583"/>
            <a:ext cx="1962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Asks for Processing Charges + Product Amount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73" name="Straight Connector 3072"/>
          <p:cNvCxnSpPr/>
          <p:nvPr/>
        </p:nvCxnSpPr>
        <p:spPr>
          <a:xfrm>
            <a:off x="1295400" y="2137300"/>
            <a:ext cx="2223978" cy="115588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9" name="Straight Connector 3078"/>
          <p:cNvCxnSpPr/>
          <p:nvPr/>
        </p:nvCxnSpPr>
        <p:spPr>
          <a:xfrm>
            <a:off x="3519378" y="3293184"/>
            <a:ext cx="0" cy="89781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1" name="Straight Arrow Connector 3080"/>
          <p:cNvCxnSpPr/>
          <p:nvPr/>
        </p:nvCxnSpPr>
        <p:spPr>
          <a:xfrm flipH="1">
            <a:off x="1477963" y="4191000"/>
            <a:ext cx="2041414" cy="12954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2" name="TextBox 3081"/>
          <p:cNvSpPr txBox="1"/>
          <p:nvPr/>
        </p:nvSpPr>
        <p:spPr>
          <a:xfrm>
            <a:off x="3564087" y="3534916"/>
            <a:ext cx="140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Pays Amount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084" name="Straight Arrow Connector 3083"/>
          <p:cNvCxnSpPr/>
          <p:nvPr/>
        </p:nvCxnSpPr>
        <p:spPr>
          <a:xfrm flipH="1">
            <a:off x="1477964" y="2137300"/>
            <a:ext cx="5027392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6" name="TextBox 3085"/>
          <p:cNvSpPr txBox="1"/>
          <p:nvPr/>
        </p:nvSpPr>
        <p:spPr>
          <a:xfrm>
            <a:off x="3062748" y="2260410"/>
            <a:ext cx="264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Seller delivers the Product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99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11" grpId="0"/>
      <p:bldP spid="11" grpId="1"/>
      <p:bldP spid="11" grpId="2"/>
      <p:bldP spid="12" grpId="0"/>
      <p:bldP spid="12" grpId="1"/>
      <p:bldP spid="12" grpId="2"/>
      <p:bldP spid="18" grpId="0"/>
      <p:bldP spid="3082" grpId="0"/>
      <p:bldP spid="30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38780"/>
            <a:ext cx="1983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solidFill>
                  <a:srgbClr val="7030A0"/>
                </a:solidFill>
              </a:rPr>
              <a:t>Flow Chart</a:t>
            </a:r>
            <a:endParaRPr lang="en-US" sz="3200" u="sng" dirty="0">
              <a:solidFill>
                <a:srgbClr val="7030A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257800" y="531167"/>
            <a:ext cx="914400" cy="459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START</a:t>
            </a:r>
            <a:endParaRPr lang="en-US" sz="1000" dirty="0"/>
          </a:p>
        </p:txBody>
      </p:sp>
      <p:cxnSp>
        <p:nvCxnSpPr>
          <p:cNvPr id="7" name="Straight Arrow Connector 6"/>
          <p:cNvCxnSpPr>
            <a:stCxn id="5" idx="4"/>
            <a:endCxn id="9" idx="0"/>
          </p:cNvCxnSpPr>
          <p:nvPr/>
        </p:nvCxnSpPr>
        <p:spPr>
          <a:xfrm>
            <a:off x="5715000" y="990601"/>
            <a:ext cx="0" cy="533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ecision 8"/>
          <p:cNvSpPr/>
          <p:nvPr/>
        </p:nvSpPr>
        <p:spPr>
          <a:xfrm>
            <a:off x="5067300" y="1524000"/>
            <a:ext cx="1295400" cy="838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Analyses the  Product</a:t>
            </a:r>
            <a:endParaRPr lang="en-US" sz="1000" dirty="0"/>
          </a:p>
        </p:txBody>
      </p:sp>
      <p:cxnSp>
        <p:nvCxnSpPr>
          <p:cNvPr id="14" name="Straight Arrow Connector 13"/>
          <p:cNvCxnSpPr>
            <a:stCxn id="9" idx="3"/>
          </p:cNvCxnSpPr>
          <p:nvPr/>
        </p:nvCxnSpPr>
        <p:spPr>
          <a:xfrm>
            <a:off x="6362700" y="1943100"/>
            <a:ext cx="10658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57717" y="1586058"/>
            <a:ext cx="875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Defective</a:t>
            </a:r>
            <a:endParaRPr lang="en-US" sz="1000" dirty="0"/>
          </a:p>
        </p:txBody>
      </p:sp>
      <p:sp>
        <p:nvSpPr>
          <p:cNvPr id="17" name="Flowchart: Process 16"/>
          <p:cNvSpPr/>
          <p:nvPr/>
        </p:nvSpPr>
        <p:spPr>
          <a:xfrm>
            <a:off x="7428569" y="1586058"/>
            <a:ext cx="1105831" cy="62374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Research &amp; Development</a:t>
            </a:r>
            <a:endParaRPr lang="en-US" sz="1000" dirty="0"/>
          </a:p>
        </p:txBody>
      </p:sp>
      <p:cxnSp>
        <p:nvCxnSpPr>
          <p:cNvPr id="20" name="Straight Arrow Connector 19"/>
          <p:cNvCxnSpPr>
            <a:stCxn id="17" idx="2"/>
          </p:cNvCxnSpPr>
          <p:nvPr/>
        </p:nvCxnSpPr>
        <p:spPr>
          <a:xfrm flipH="1">
            <a:off x="7981484" y="2209800"/>
            <a:ext cx="1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715000" y="2819400"/>
            <a:ext cx="2266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9" idx="2"/>
          </p:cNvCxnSpPr>
          <p:nvPr/>
        </p:nvCxnSpPr>
        <p:spPr>
          <a:xfrm flipV="1">
            <a:off x="5715000" y="2362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1"/>
          </p:cNvCxnSpPr>
          <p:nvPr/>
        </p:nvCxnSpPr>
        <p:spPr>
          <a:xfrm flipH="1">
            <a:off x="2895600" y="1943100"/>
            <a:ext cx="2171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01565" y="1651708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Perfect</a:t>
            </a:r>
            <a:endParaRPr lang="en-US" sz="1000" dirty="0"/>
          </a:p>
        </p:txBody>
      </p:sp>
      <p:sp>
        <p:nvSpPr>
          <p:cNvPr id="28" name="Flowchart: Process 27"/>
          <p:cNvSpPr/>
          <p:nvPr/>
        </p:nvSpPr>
        <p:spPr>
          <a:xfrm>
            <a:off x="1524000" y="1586058"/>
            <a:ext cx="1371600" cy="62374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Transaction made</a:t>
            </a:r>
            <a:endParaRPr lang="en-US" sz="1000" dirty="0"/>
          </a:p>
        </p:txBody>
      </p: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2209800" y="2209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Decision 30"/>
          <p:cNvSpPr/>
          <p:nvPr/>
        </p:nvSpPr>
        <p:spPr>
          <a:xfrm>
            <a:off x="1676400" y="2819400"/>
            <a:ext cx="1066800" cy="685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1" idx="3"/>
          </p:cNvCxnSpPr>
          <p:nvPr/>
        </p:nvCxnSpPr>
        <p:spPr>
          <a:xfrm>
            <a:off x="2743200" y="3162300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95600" y="2849311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Unhealthy (Return)</a:t>
            </a:r>
            <a:endParaRPr lang="en-US" sz="10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250426" y="31623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1"/>
          </p:cNvCxnSpPr>
          <p:nvPr/>
        </p:nvCxnSpPr>
        <p:spPr>
          <a:xfrm flipH="1">
            <a:off x="762000" y="31623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30826" y="2787755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Healthy</a:t>
            </a:r>
            <a:endParaRPr lang="en-US" sz="10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81665" y="31623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Process 48"/>
          <p:cNvSpPr/>
          <p:nvPr/>
        </p:nvSpPr>
        <p:spPr>
          <a:xfrm>
            <a:off x="228600" y="3771900"/>
            <a:ext cx="1295400" cy="5715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earns credits</a:t>
            </a:r>
            <a:endParaRPr lang="en-US" sz="1000" dirty="0"/>
          </a:p>
        </p:txBody>
      </p:sp>
      <p:sp>
        <p:nvSpPr>
          <p:cNvPr id="50" name="Flowchart: Decision 49"/>
          <p:cNvSpPr/>
          <p:nvPr/>
        </p:nvSpPr>
        <p:spPr>
          <a:xfrm>
            <a:off x="4762500" y="3770056"/>
            <a:ext cx="952500" cy="5733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715000" y="4056728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1"/>
          </p:cNvCxnSpPr>
          <p:nvPr/>
        </p:nvCxnSpPr>
        <p:spPr>
          <a:xfrm flipH="1">
            <a:off x="2895600" y="4056728"/>
            <a:ext cx="1866900" cy="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846949" y="3712284"/>
            <a:ext cx="1048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Customer is true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3283067" y="3729187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Customer is False</a:t>
            </a:r>
            <a:endParaRPr lang="en-US" sz="10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548716" y="4038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Process 58"/>
          <p:cNvSpPr/>
          <p:nvPr/>
        </p:nvSpPr>
        <p:spPr>
          <a:xfrm>
            <a:off x="7084214" y="4648200"/>
            <a:ext cx="89727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No Deduction in Credits </a:t>
            </a:r>
            <a:endParaRPr lang="en-US" sz="10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895600" y="4065639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60"/>
          <p:cNvSpPr/>
          <p:nvPr/>
        </p:nvSpPr>
        <p:spPr>
          <a:xfrm>
            <a:off x="1961247" y="4675239"/>
            <a:ext cx="1868705" cy="81116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5</a:t>
            </a:r>
            <a:r>
              <a:rPr lang="en-US" sz="1000" baseline="30000" dirty="0" smtClean="0"/>
              <a:t>th</a:t>
            </a:r>
            <a:r>
              <a:rPr lang="en-US" sz="1000" dirty="0" smtClean="0"/>
              <a:t> continuous unhealthy</a:t>
            </a:r>
            <a:endParaRPr lang="en-US" sz="10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7520559" y="5223387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Process 62"/>
          <p:cNvSpPr/>
          <p:nvPr/>
        </p:nvSpPr>
        <p:spPr>
          <a:xfrm>
            <a:off x="6937923" y="5832986"/>
            <a:ext cx="1221586" cy="6440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New Product Delivered</a:t>
            </a:r>
            <a:endParaRPr lang="en-US" sz="1000" dirty="0"/>
          </a:p>
        </p:txBody>
      </p:sp>
      <p:cxnSp>
        <p:nvCxnSpPr>
          <p:cNvPr id="65" name="Straight Arrow Connector 64"/>
          <p:cNvCxnSpPr>
            <a:stCxn id="61" idx="3"/>
          </p:cNvCxnSpPr>
          <p:nvPr/>
        </p:nvCxnSpPr>
        <p:spPr>
          <a:xfrm flipV="1">
            <a:off x="3829952" y="5080819"/>
            <a:ext cx="66584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495800" y="5080820"/>
            <a:ext cx="0" cy="634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67" y="5080820"/>
            <a:ext cx="158750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3916695" y="5714999"/>
            <a:ext cx="1158210" cy="439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Credits Deducted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3981449" y="4807352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71" name="Straight Arrow Connector 70"/>
          <p:cNvCxnSpPr>
            <a:stCxn id="61" idx="1"/>
          </p:cNvCxnSpPr>
          <p:nvPr/>
        </p:nvCxnSpPr>
        <p:spPr>
          <a:xfrm flipH="1">
            <a:off x="1124336" y="5080820"/>
            <a:ext cx="8369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77784" y="5714998"/>
            <a:ext cx="1158210" cy="439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Credits Deducted plus extra credits deducted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1257538" y="4786651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72" name="Flowchart: Process 71"/>
          <p:cNvSpPr/>
          <p:nvPr/>
        </p:nvSpPr>
        <p:spPr>
          <a:xfrm>
            <a:off x="1735994" y="6476999"/>
            <a:ext cx="2180701" cy="2286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Product redelivered</a:t>
            </a:r>
            <a:endParaRPr lang="en-US" sz="1000" dirty="0"/>
          </a:p>
        </p:txBody>
      </p:sp>
      <p:cxnSp>
        <p:nvCxnSpPr>
          <p:cNvPr id="76" name="Straight Arrow Connector 75"/>
          <p:cNvCxnSpPr>
            <a:stCxn id="73" idx="2"/>
          </p:cNvCxnSpPr>
          <p:nvPr/>
        </p:nvCxnSpPr>
        <p:spPr>
          <a:xfrm>
            <a:off x="1156889" y="6154992"/>
            <a:ext cx="0" cy="436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8" idx="2"/>
          </p:cNvCxnSpPr>
          <p:nvPr/>
        </p:nvCxnSpPr>
        <p:spPr>
          <a:xfrm>
            <a:off x="4495800" y="6154993"/>
            <a:ext cx="0" cy="436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2" idx="1"/>
          </p:cNvCxnSpPr>
          <p:nvPr/>
        </p:nvCxnSpPr>
        <p:spPr>
          <a:xfrm>
            <a:off x="1156889" y="6591299"/>
            <a:ext cx="57910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72" idx="3"/>
          </p:cNvCxnSpPr>
          <p:nvPr/>
        </p:nvCxnSpPr>
        <p:spPr>
          <a:xfrm flipH="1">
            <a:off x="3916695" y="6591299"/>
            <a:ext cx="57910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33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529</Words>
  <Application>Microsoft Office PowerPoint</Application>
  <PresentationFormat>On-screen Show (4:3)</PresentationFormat>
  <Paragraphs>105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PAYTM SELLER</dc:title>
  <dc:creator/>
  <cp:lastModifiedBy>DELL</cp:lastModifiedBy>
  <cp:revision>36</cp:revision>
  <dcterms:created xsi:type="dcterms:W3CDTF">2006-08-16T00:00:00Z</dcterms:created>
  <dcterms:modified xsi:type="dcterms:W3CDTF">2019-02-28T05:51:07Z</dcterms:modified>
</cp:coreProperties>
</file>