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9" r:id="rId4"/>
    <p:sldId id="260" r:id="rId5"/>
    <p:sldId id="274" r:id="rId6"/>
    <p:sldId id="262" r:id="rId7"/>
    <p:sldId id="264" r:id="rId8"/>
    <p:sldId id="268" r:id="rId9"/>
    <p:sldId id="269" r:id="rId10"/>
    <p:sldId id="270" r:id="rId11"/>
    <p:sldId id="271" r:id="rId12"/>
    <p:sldId id="275" r:id="rId13"/>
    <p:sldId id="272" r:id="rId14"/>
    <p:sldId id="273" r:id="rId15"/>
    <p:sldId id="288" r:id="rId16"/>
    <p:sldId id="276" r:id="rId17"/>
    <p:sldId id="277" r:id="rId18"/>
    <p:sldId id="289" r:id="rId19"/>
    <p:sldId id="278" r:id="rId20"/>
    <p:sldId id="279" r:id="rId21"/>
    <p:sldId id="280" r:id="rId22"/>
    <p:sldId id="281" r:id="rId23"/>
    <p:sldId id="282" r:id="rId24"/>
    <p:sldId id="283" r:id="rId25"/>
    <p:sldId id="28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1E7563B-54C8-4468-BCAC-67BA101E254E}">
          <p14:sldIdLst>
            <p14:sldId id="256"/>
            <p14:sldId id="257"/>
            <p14:sldId id="259"/>
            <p14:sldId id="260"/>
            <p14:sldId id="274"/>
            <p14:sldId id="262"/>
            <p14:sldId id="264"/>
            <p14:sldId id="268"/>
            <p14:sldId id="269"/>
            <p14:sldId id="270"/>
            <p14:sldId id="271"/>
            <p14:sldId id="275"/>
            <p14:sldId id="272"/>
            <p14:sldId id="273"/>
            <p14:sldId id="288"/>
            <p14:sldId id="276"/>
            <p14:sldId id="277"/>
            <p14:sldId id="289"/>
            <p14:sldId id="278"/>
            <p14:sldId id="279"/>
            <p14:sldId id="280"/>
            <p14:sldId id="281"/>
            <p14:sldId id="282"/>
            <p14:sldId id="283"/>
            <p14:sldId id="28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D58FD3-CA45-4214-ABFC-1BDFF693A3FF}" v="21" dt="2023-03-09T08:08:08.9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DA6CEE-8071-4B3E-9181-327BB21E2DEE}" type="datetimeFigureOut">
              <a:rPr lang="en-IN" smtClean="0"/>
              <a:t>09-03-2023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1A894B-0825-43CB-9B0C-059F2C6E0AEA}" type="slidenum">
              <a:rPr lang="en-IN" smtClean="0"/>
              <a:t>‹#›</a:t>
            </a:fld>
            <a:endParaRPr lang="en-IN"/>
          </a:p>
        </p:txBody>
      </p:sp>
    </p:spTree>
    <p:extLst>
      <p:ext uri="{BB962C8B-B14F-4D97-AF65-F5344CB8AC3E}">
        <p14:creationId xmlns:p14="http://schemas.microsoft.com/office/powerpoint/2010/main" val="3738204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3CA7E-B7A3-304B-6199-C0B5F0327E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88C15F4-BBE0-CCA9-4A06-BD2520FF4B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7B5E567-0AB2-345D-D890-EF40E1339814}"/>
              </a:ext>
            </a:extLst>
          </p:cNvPr>
          <p:cNvSpPr>
            <a:spLocks noGrp="1"/>
          </p:cNvSpPr>
          <p:nvPr>
            <p:ph type="dt" sz="half" idx="10"/>
          </p:nvPr>
        </p:nvSpPr>
        <p:spPr/>
        <p:txBody>
          <a:bodyPr/>
          <a:lstStyle/>
          <a:p>
            <a:fld id="{DD444D33-6B9A-4307-91C2-D91835CCD7D5}" type="datetimeFigureOut">
              <a:rPr lang="en-IN" smtClean="0"/>
              <a:t>09-03-2023</a:t>
            </a:fld>
            <a:endParaRPr lang="en-IN"/>
          </a:p>
        </p:txBody>
      </p:sp>
      <p:sp>
        <p:nvSpPr>
          <p:cNvPr id="5" name="Footer Placeholder 4">
            <a:extLst>
              <a:ext uri="{FF2B5EF4-FFF2-40B4-BE49-F238E27FC236}">
                <a16:creationId xmlns:a16="http://schemas.microsoft.com/office/drawing/2014/main" id="{CE54579A-934B-24EA-A3A3-2FD30A45F6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46C5E9-B99F-E3A7-5373-13FB8161D94F}"/>
              </a:ext>
            </a:extLst>
          </p:cNvPr>
          <p:cNvSpPr>
            <a:spLocks noGrp="1"/>
          </p:cNvSpPr>
          <p:nvPr>
            <p:ph type="sldNum" sz="quarter" idx="12"/>
          </p:nvPr>
        </p:nvSpPr>
        <p:spPr/>
        <p:txBody>
          <a:bodyPr/>
          <a:lstStyle/>
          <a:p>
            <a:fld id="{6C32EDE1-F9B6-42E5-886E-71E2FB8E6ACE}" type="slidenum">
              <a:rPr lang="en-IN" smtClean="0"/>
              <a:t>‹#›</a:t>
            </a:fld>
            <a:endParaRPr lang="en-IN"/>
          </a:p>
        </p:txBody>
      </p:sp>
    </p:spTree>
    <p:extLst>
      <p:ext uri="{BB962C8B-B14F-4D97-AF65-F5344CB8AC3E}">
        <p14:creationId xmlns:p14="http://schemas.microsoft.com/office/powerpoint/2010/main" val="1508361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795C7-D67A-03C6-AAA1-574CFF1C905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9D54AA2-DBD6-0C54-8C1B-C5399F7E26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63DDCB-E08D-636D-5675-89B7DAAF3237}"/>
              </a:ext>
            </a:extLst>
          </p:cNvPr>
          <p:cNvSpPr>
            <a:spLocks noGrp="1"/>
          </p:cNvSpPr>
          <p:nvPr>
            <p:ph type="dt" sz="half" idx="10"/>
          </p:nvPr>
        </p:nvSpPr>
        <p:spPr/>
        <p:txBody>
          <a:bodyPr/>
          <a:lstStyle/>
          <a:p>
            <a:fld id="{DD444D33-6B9A-4307-91C2-D91835CCD7D5}" type="datetimeFigureOut">
              <a:rPr lang="en-IN" smtClean="0"/>
              <a:t>09-03-2023</a:t>
            </a:fld>
            <a:endParaRPr lang="en-IN"/>
          </a:p>
        </p:txBody>
      </p:sp>
      <p:sp>
        <p:nvSpPr>
          <p:cNvPr id="5" name="Footer Placeholder 4">
            <a:extLst>
              <a:ext uri="{FF2B5EF4-FFF2-40B4-BE49-F238E27FC236}">
                <a16:creationId xmlns:a16="http://schemas.microsoft.com/office/drawing/2014/main" id="{85CB4B32-C1FB-72CB-0232-47C570019B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E02B74-6F49-AC38-0AFD-5997E6E66121}"/>
              </a:ext>
            </a:extLst>
          </p:cNvPr>
          <p:cNvSpPr>
            <a:spLocks noGrp="1"/>
          </p:cNvSpPr>
          <p:nvPr>
            <p:ph type="sldNum" sz="quarter" idx="12"/>
          </p:nvPr>
        </p:nvSpPr>
        <p:spPr/>
        <p:txBody>
          <a:bodyPr/>
          <a:lstStyle/>
          <a:p>
            <a:fld id="{6C32EDE1-F9B6-42E5-886E-71E2FB8E6ACE}" type="slidenum">
              <a:rPr lang="en-IN" smtClean="0"/>
              <a:t>‹#›</a:t>
            </a:fld>
            <a:endParaRPr lang="en-IN"/>
          </a:p>
        </p:txBody>
      </p:sp>
    </p:spTree>
    <p:extLst>
      <p:ext uri="{BB962C8B-B14F-4D97-AF65-F5344CB8AC3E}">
        <p14:creationId xmlns:p14="http://schemas.microsoft.com/office/powerpoint/2010/main" val="2128208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838B4A-B632-6CFA-456B-1702D13E840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ABFA24-9F1A-AE35-C0CE-1B22AB9DB6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CDA5B3-B88B-9C88-509B-8F231663A328}"/>
              </a:ext>
            </a:extLst>
          </p:cNvPr>
          <p:cNvSpPr>
            <a:spLocks noGrp="1"/>
          </p:cNvSpPr>
          <p:nvPr>
            <p:ph type="dt" sz="half" idx="10"/>
          </p:nvPr>
        </p:nvSpPr>
        <p:spPr/>
        <p:txBody>
          <a:bodyPr/>
          <a:lstStyle/>
          <a:p>
            <a:fld id="{DD444D33-6B9A-4307-91C2-D91835CCD7D5}" type="datetimeFigureOut">
              <a:rPr lang="en-IN" smtClean="0"/>
              <a:t>09-03-2023</a:t>
            </a:fld>
            <a:endParaRPr lang="en-IN"/>
          </a:p>
        </p:txBody>
      </p:sp>
      <p:sp>
        <p:nvSpPr>
          <p:cNvPr id="5" name="Footer Placeholder 4">
            <a:extLst>
              <a:ext uri="{FF2B5EF4-FFF2-40B4-BE49-F238E27FC236}">
                <a16:creationId xmlns:a16="http://schemas.microsoft.com/office/drawing/2014/main" id="{DA856402-0327-A36D-8471-CA9A5D3B2E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79E1D9-0BB3-2E4A-E317-4462B84B46D9}"/>
              </a:ext>
            </a:extLst>
          </p:cNvPr>
          <p:cNvSpPr>
            <a:spLocks noGrp="1"/>
          </p:cNvSpPr>
          <p:nvPr>
            <p:ph type="sldNum" sz="quarter" idx="12"/>
          </p:nvPr>
        </p:nvSpPr>
        <p:spPr/>
        <p:txBody>
          <a:bodyPr/>
          <a:lstStyle/>
          <a:p>
            <a:fld id="{6C32EDE1-F9B6-42E5-886E-71E2FB8E6ACE}" type="slidenum">
              <a:rPr lang="en-IN" smtClean="0"/>
              <a:t>‹#›</a:t>
            </a:fld>
            <a:endParaRPr lang="en-IN"/>
          </a:p>
        </p:txBody>
      </p:sp>
    </p:spTree>
    <p:extLst>
      <p:ext uri="{BB962C8B-B14F-4D97-AF65-F5344CB8AC3E}">
        <p14:creationId xmlns:p14="http://schemas.microsoft.com/office/powerpoint/2010/main" val="323366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64C9F-D6A7-A33E-2768-04DD3737311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D7E458C-DF89-6817-FC9B-394CF04E9A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EF81B8-492A-6943-DE60-3C23A189BCAF}"/>
              </a:ext>
            </a:extLst>
          </p:cNvPr>
          <p:cNvSpPr>
            <a:spLocks noGrp="1"/>
          </p:cNvSpPr>
          <p:nvPr>
            <p:ph type="dt" sz="half" idx="10"/>
          </p:nvPr>
        </p:nvSpPr>
        <p:spPr/>
        <p:txBody>
          <a:bodyPr/>
          <a:lstStyle/>
          <a:p>
            <a:fld id="{DD444D33-6B9A-4307-91C2-D91835CCD7D5}" type="datetimeFigureOut">
              <a:rPr lang="en-IN" smtClean="0"/>
              <a:t>09-03-2023</a:t>
            </a:fld>
            <a:endParaRPr lang="en-IN"/>
          </a:p>
        </p:txBody>
      </p:sp>
      <p:sp>
        <p:nvSpPr>
          <p:cNvPr id="5" name="Footer Placeholder 4">
            <a:extLst>
              <a:ext uri="{FF2B5EF4-FFF2-40B4-BE49-F238E27FC236}">
                <a16:creationId xmlns:a16="http://schemas.microsoft.com/office/drawing/2014/main" id="{B838FF92-6DD1-C0AD-B906-097EBE7D3A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191777-81DD-9306-BDDA-B6FD7A484D15}"/>
              </a:ext>
            </a:extLst>
          </p:cNvPr>
          <p:cNvSpPr>
            <a:spLocks noGrp="1"/>
          </p:cNvSpPr>
          <p:nvPr>
            <p:ph type="sldNum" sz="quarter" idx="12"/>
          </p:nvPr>
        </p:nvSpPr>
        <p:spPr/>
        <p:txBody>
          <a:bodyPr/>
          <a:lstStyle/>
          <a:p>
            <a:fld id="{6C32EDE1-F9B6-42E5-886E-71E2FB8E6ACE}" type="slidenum">
              <a:rPr lang="en-IN" smtClean="0"/>
              <a:t>‹#›</a:t>
            </a:fld>
            <a:endParaRPr lang="en-IN"/>
          </a:p>
        </p:txBody>
      </p:sp>
    </p:spTree>
    <p:extLst>
      <p:ext uri="{BB962C8B-B14F-4D97-AF65-F5344CB8AC3E}">
        <p14:creationId xmlns:p14="http://schemas.microsoft.com/office/powerpoint/2010/main" val="1434260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D1B51-4F60-F0B6-0ED8-3DFD8239C4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4CA5607-3D15-EC1B-39EF-783C5898FB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E2FC2C-BD38-0772-634D-D3730D99A880}"/>
              </a:ext>
            </a:extLst>
          </p:cNvPr>
          <p:cNvSpPr>
            <a:spLocks noGrp="1"/>
          </p:cNvSpPr>
          <p:nvPr>
            <p:ph type="dt" sz="half" idx="10"/>
          </p:nvPr>
        </p:nvSpPr>
        <p:spPr/>
        <p:txBody>
          <a:bodyPr/>
          <a:lstStyle/>
          <a:p>
            <a:fld id="{DD444D33-6B9A-4307-91C2-D91835CCD7D5}" type="datetimeFigureOut">
              <a:rPr lang="en-IN" smtClean="0"/>
              <a:t>09-03-2023</a:t>
            </a:fld>
            <a:endParaRPr lang="en-IN"/>
          </a:p>
        </p:txBody>
      </p:sp>
      <p:sp>
        <p:nvSpPr>
          <p:cNvPr id="5" name="Footer Placeholder 4">
            <a:extLst>
              <a:ext uri="{FF2B5EF4-FFF2-40B4-BE49-F238E27FC236}">
                <a16:creationId xmlns:a16="http://schemas.microsoft.com/office/drawing/2014/main" id="{7E4CAEDE-8856-BC9B-1C4A-3D8DCA0D3D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871ED7-9010-89C0-B6D4-EDF9CB565D54}"/>
              </a:ext>
            </a:extLst>
          </p:cNvPr>
          <p:cNvSpPr>
            <a:spLocks noGrp="1"/>
          </p:cNvSpPr>
          <p:nvPr>
            <p:ph type="sldNum" sz="quarter" idx="12"/>
          </p:nvPr>
        </p:nvSpPr>
        <p:spPr/>
        <p:txBody>
          <a:bodyPr/>
          <a:lstStyle/>
          <a:p>
            <a:fld id="{6C32EDE1-F9B6-42E5-886E-71E2FB8E6ACE}" type="slidenum">
              <a:rPr lang="en-IN" smtClean="0"/>
              <a:t>‹#›</a:t>
            </a:fld>
            <a:endParaRPr lang="en-IN"/>
          </a:p>
        </p:txBody>
      </p:sp>
    </p:spTree>
    <p:extLst>
      <p:ext uri="{BB962C8B-B14F-4D97-AF65-F5344CB8AC3E}">
        <p14:creationId xmlns:p14="http://schemas.microsoft.com/office/powerpoint/2010/main" val="3829087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3D242-ECC3-5CC0-3A6D-15380A1C88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9B1359F-0955-7C41-6660-D621AFFF0E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9ACA10A-BB82-0029-2CCF-AB8C485377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741A6BC-ECE9-1BE5-B805-68A7DDDC47C3}"/>
              </a:ext>
            </a:extLst>
          </p:cNvPr>
          <p:cNvSpPr>
            <a:spLocks noGrp="1"/>
          </p:cNvSpPr>
          <p:nvPr>
            <p:ph type="dt" sz="half" idx="10"/>
          </p:nvPr>
        </p:nvSpPr>
        <p:spPr/>
        <p:txBody>
          <a:bodyPr/>
          <a:lstStyle/>
          <a:p>
            <a:fld id="{DD444D33-6B9A-4307-91C2-D91835CCD7D5}" type="datetimeFigureOut">
              <a:rPr lang="en-IN" smtClean="0"/>
              <a:t>09-03-2023</a:t>
            </a:fld>
            <a:endParaRPr lang="en-IN"/>
          </a:p>
        </p:txBody>
      </p:sp>
      <p:sp>
        <p:nvSpPr>
          <p:cNvPr id="6" name="Footer Placeholder 5">
            <a:extLst>
              <a:ext uri="{FF2B5EF4-FFF2-40B4-BE49-F238E27FC236}">
                <a16:creationId xmlns:a16="http://schemas.microsoft.com/office/drawing/2014/main" id="{8EBE2AC6-81F9-CE80-5361-694CA071235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516EAC-B56A-DE93-BA63-E1B999D7008E}"/>
              </a:ext>
            </a:extLst>
          </p:cNvPr>
          <p:cNvSpPr>
            <a:spLocks noGrp="1"/>
          </p:cNvSpPr>
          <p:nvPr>
            <p:ph type="sldNum" sz="quarter" idx="12"/>
          </p:nvPr>
        </p:nvSpPr>
        <p:spPr/>
        <p:txBody>
          <a:bodyPr/>
          <a:lstStyle/>
          <a:p>
            <a:fld id="{6C32EDE1-F9B6-42E5-886E-71E2FB8E6ACE}" type="slidenum">
              <a:rPr lang="en-IN" smtClean="0"/>
              <a:t>‹#›</a:t>
            </a:fld>
            <a:endParaRPr lang="en-IN"/>
          </a:p>
        </p:txBody>
      </p:sp>
    </p:spTree>
    <p:extLst>
      <p:ext uri="{BB962C8B-B14F-4D97-AF65-F5344CB8AC3E}">
        <p14:creationId xmlns:p14="http://schemas.microsoft.com/office/powerpoint/2010/main" val="613287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4EF6D-B286-F18C-4553-E4E8B3FE8A9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1990AD-4650-A023-2733-6D0ACAEC3D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C2CE58-D4E9-A359-B73F-B9F2509946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805D883-AB32-BE25-9EB5-234FB9EBFE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CB26BE-961E-95E5-B58B-3D2F2653C8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B9E553D-D1C4-F6B6-BAE3-99843F4C91D1}"/>
              </a:ext>
            </a:extLst>
          </p:cNvPr>
          <p:cNvSpPr>
            <a:spLocks noGrp="1"/>
          </p:cNvSpPr>
          <p:nvPr>
            <p:ph type="dt" sz="half" idx="10"/>
          </p:nvPr>
        </p:nvSpPr>
        <p:spPr/>
        <p:txBody>
          <a:bodyPr/>
          <a:lstStyle/>
          <a:p>
            <a:fld id="{DD444D33-6B9A-4307-91C2-D91835CCD7D5}" type="datetimeFigureOut">
              <a:rPr lang="en-IN" smtClean="0"/>
              <a:t>09-03-2023</a:t>
            </a:fld>
            <a:endParaRPr lang="en-IN"/>
          </a:p>
        </p:txBody>
      </p:sp>
      <p:sp>
        <p:nvSpPr>
          <p:cNvPr id="8" name="Footer Placeholder 7">
            <a:extLst>
              <a:ext uri="{FF2B5EF4-FFF2-40B4-BE49-F238E27FC236}">
                <a16:creationId xmlns:a16="http://schemas.microsoft.com/office/drawing/2014/main" id="{5AC2E087-4076-F354-6DBB-3CC8B1E86DC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DA0B372-722A-1173-BAA3-AB27B669BE6B}"/>
              </a:ext>
            </a:extLst>
          </p:cNvPr>
          <p:cNvSpPr>
            <a:spLocks noGrp="1"/>
          </p:cNvSpPr>
          <p:nvPr>
            <p:ph type="sldNum" sz="quarter" idx="12"/>
          </p:nvPr>
        </p:nvSpPr>
        <p:spPr/>
        <p:txBody>
          <a:bodyPr/>
          <a:lstStyle/>
          <a:p>
            <a:fld id="{6C32EDE1-F9B6-42E5-886E-71E2FB8E6ACE}" type="slidenum">
              <a:rPr lang="en-IN" smtClean="0"/>
              <a:t>‹#›</a:t>
            </a:fld>
            <a:endParaRPr lang="en-IN"/>
          </a:p>
        </p:txBody>
      </p:sp>
    </p:spTree>
    <p:extLst>
      <p:ext uri="{BB962C8B-B14F-4D97-AF65-F5344CB8AC3E}">
        <p14:creationId xmlns:p14="http://schemas.microsoft.com/office/powerpoint/2010/main" val="1318507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D9475-0C94-8610-9D64-FEC3FABBCE6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B710A44-46B4-7B57-28FA-34C95005CE93}"/>
              </a:ext>
            </a:extLst>
          </p:cNvPr>
          <p:cNvSpPr>
            <a:spLocks noGrp="1"/>
          </p:cNvSpPr>
          <p:nvPr>
            <p:ph type="dt" sz="half" idx="10"/>
          </p:nvPr>
        </p:nvSpPr>
        <p:spPr/>
        <p:txBody>
          <a:bodyPr/>
          <a:lstStyle/>
          <a:p>
            <a:fld id="{DD444D33-6B9A-4307-91C2-D91835CCD7D5}" type="datetimeFigureOut">
              <a:rPr lang="en-IN" smtClean="0"/>
              <a:t>09-03-2023</a:t>
            </a:fld>
            <a:endParaRPr lang="en-IN"/>
          </a:p>
        </p:txBody>
      </p:sp>
      <p:sp>
        <p:nvSpPr>
          <p:cNvPr id="4" name="Footer Placeholder 3">
            <a:extLst>
              <a:ext uri="{FF2B5EF4-FFF2-40B4-BE49-F238E27FC236}">
                <a16:creationId xmlns:a16="http://schemas.microsoft.com/office/drawing/2014/main" id="{CA6ECA94-5AF9-52A1-F9DB-63F2D2DFD84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6CB2223-B49A-34E3-E4A1-4AEBD11CD511}"/>
              </a:ext>
            </a:extLst>
          </p:cNvPr>
          <p:cNvSpPr>
            <a:spLocks noGrp="1"/>
          </p:cNvSpPr>
          <p:nvPr>
            <p:ph type="sldNum" sz="quarter" idx="12"/>
          </p:nvPr>
        </p:nvSpPr>
        <p:spPr/>
        <p:txBody>
          <a:bodyPr/>
          <a:lstStyle/>
          <a:p>
            <a:fld id="{6C32EDE1-F9B6-42E5-886E-71E2FB8E6ACE}" type="slidenum">
              <a:rPr lang="en-IN" smtClean="0"/>
              <a:t>‹#›</a:t>
            </a:fld>
            <a:endParaRPr lang="en-IN"/>
          </a:p>
        </p:txBody>
      </p:sp>
    </p:spTree>
    <p:extLst>
      <p:ext uri="{BB962C8B-B14F-4D97-AF65-F5344CB8AC3E}">
        <p14:creationId xmlns:p14="http://schemas.microsoft.com/office/powerpoint/2010/main" val="1303280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3DA8A0-F9D0-47BB-3819-44B58FF17C60}"/>
              </a:ext>
            </a:extLst>
          </p:cNvPr>
          <p:cNvSpPr>
            <a:spLocks noGrp="1"/>
          </p:cNvSpPr>
          <p:nvPr>
            <p:ph type="dt" sz="half" idx="10"/>
          </p:nvPr>
        </p:nvSpPr>
        <p:spPr/>
        <p:txBody>
          <a:bodyPr/>
          <a:lstStyle/>
          <a:p>
            <a:fld id="{DD444D33-6B9A-4307-91C2-D91835CCD7D5}" type="datetimeFigureOut">
              <a:rPr lang="en-IN" smtClean="0"/>
              <a:t>09-03-2023</a:t>
            </a:fld>
            <a:endParaRPr lang="en-IN"/>
          </a:p>
        </p:txBody>
      </p:sp>
      <p:sp>
        <p:nvSpPr>
          <p:cNvPr id="3" name="Footer Placeholder 2">
            <a:extLst>
              <a:ext uri="{FF2B5EF4-FFF2-40B4-BE49-F238E27FC236}">
                <a16:creationId xmlns:a16="http://schemas.microsoft.com/office/drawing/2014/main" id="{62A85549-8185-4E16-3E0A-AB386D154C6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221C51A-CC30-759F-22A0-FC1F9D14096D}"/>
              </a:ext>
            </a:extLst>
          </p:cNvPr>
          <p:cNvSpPr>
            <a:spLocks noGrp="1"/>
          </p:cNvSpPr>
          <p:nvPr>
            <p:ph type="sldNum" sz="quarter" idx="12"/>
          </p:nvPr>
        </p:nvSpPr>
        <p:spPr/>
        <p:txBody>
          <a:bodyPr/>
          <a:lstStyle/>
          <a:p>
            <a:fld id="{6C32EDE1-F9B6-42E5-886E-71E2FB8E6ACE}" type="slidenum">
              <a:rPr lang="en-IN" smtClean="0"/>
              <a:t>‹#›</a:t>
            </a:fld>
            <a:endParaRPr lang="en-IN"/>
          </a:p>
        </p:txBody>
      </p:sp>
    </p:spTree>
    <p:extLst>
      <p:ext uri="{BB962C8B-B14F-4D97-AF65-F5344CB8AC3E}">
        <p14:creationId xmlns:p14="http://schemas.microsoft.com/office/powerpoint/2010/main" val="2211071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E2E02-DCC2-5A1E-1568-300C2CF935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85F2AC7-58A9-C0D1-457C-7779D389F1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0415D4C-B50D-4D77-F155-EEB917D914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661817-1A45-37E2-8C72-ACE1CBCBC5E7}"/>
              </a:ext>
            </a:extLst>
          </p:cNvPr>
          <p:cNvSpPr>
            <a:spLocks noGrp="1"/>
          </p:cNvSpPr>
          <p:nvPr>
            <p:ph type="dt" sz="half" idx="10"/>
          </p:nvPr>
        </p:nvSpPr>
        <p:spPr/>
        <p:txBody>
          <a:bodyPr/>
          <a:lstStyle/>
          <a:p>
            <a:fld id="{DD444D33-6B9A-4307-91C2-D91835CCD7D5}" type="datetimeFigureOut">
              <a:rPr lang="en-IN" smtClean="0"/>
              <a:t>09-03-2023</a:t>
            </a:fld>
            <a:endParaRPr lang="en-IN"/>
          </a:p>
        </p:txBody>
      </p:sp>
      <p:sp>
        <p:nvSpPr>
          <p:cNvPr id="6" name="Footer Placeholder 5">
            <a:extLst>
              <a:ext uri="{FF2B5EF4-FFF2-40B4-BE49-F238E27FC236}">
                <a16:creationId xmlns:a16="http://schemas.microsoft.com/office/drawing/2014/main" id="{283D2EBD-9C84-92B2-692A-EB59FAB7D6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3FCA07-320B-3B46-C720-B45D76E0C07F}"/>
              </a:ext>
            </a:extLst>
          </p:cNvPr>
          <p:cNvSpPr>
            <a:spLocks noGrp="1"/>
          </p:cNvSpPr>
          <p:nvPr>
            <p:ph type="sldNum" sz="quarter" idx="12"/>
          </p:nvPr>
        </p:nvSpPr>
        <p:spPr/>
        <p:txBody>
          <a:bodyPr/>
          <a:lstStyle/>
          <a:p>
            <a:fld id="{6C32EDE1-F9B6-42E5-886E-71E2FB8E6ACE}" type="slidenum">
              <a:rPr lang="en-IN" smtClean="0"/>
              <a:t>‹#›</a:t>
            </a:fld>
            <a:endParaRPr lang="en-IN"/>
          </a:p>
        </p:txBody>
      </p:sp>
    </p:spTree>
    <p:extLst>
      <p:ext uri="{BB962C8B-B14F-4D97-AF65-F5344CB8AC3E}">
        <p14:creationId xmlns:p14="http://schemas.microsoft.com/office/powerpoint/2010/main" val="2380203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D3079-D4FB-ADFB-B6D3-530B934CE0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1AE9BA1-E042-A8B9-0202-D2CAACE597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26D7DD3-3D7D-1665-171E-1B3F378815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C78FFE-2B4C-FEC9-3443-1DD5676BE5DD}"/>
              </a:ext>
            </a:extLst>
          </p:cNvPr>
          <p:cNvSpPr>
            <a:spLocks noGrp="1"/>
          </p:cNvSpPr>
          <p:nvPr>
            <p:ph type="dt" sz="half" idx="10"/>
          </p:nvPr>
        </p:nvSpPr>
        <p:spPr/>
        <p:txBody>
          <a:bodyPr/>
          <a:lstStyle/>
          <a:p>
            <a:fld id="{DD444D33-6B9A-4307-91C2-D91835CCD7D5}" type="datetimeFigureOut">
              <a:rPr lang="en-IN" smtClean="0"/>
              <a:t>09-03-2023</a:t>
            </a:fld>
            <a:endParaRPr lang="en-IN"/>
          </a:p>
        </p:txBody>
      </p:sp>
      <p:sp>
        <p:nvSpPr>
          <p:cNvPr id="6" name="Footer Placeholder 5">
            <a:extLst>
              <a:ext uri="{FF2B5EF4-FFF2-40B4-BE49-F238E27FC236}">
                <a16:creationId xmlns:a16="http://schemas.microsoft.com/office/drawing/2014/main" id="{4EEDB60B-AF7C-22ED-95B6-22D4182955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5C74B46-2F82-BC8C-DDFA-9AF43493CED2}"/>
              </a:ext>
            </a:extLst>
          </p:cNvPr>
          <p:cNvSpPr>
            <a:spLocks noGrp="1"/>
          </p:cNvSpPr>
          <p:nvPr>
            <p:ph type="sldNum" sz="quarter" idx="12"/>
          </p:nvPr>
        </p:nvSpPr>
        <p:spPr/>
        <p:txBody>
          <a:bodyPr/>
          <a:lstStyle/>
          <a:p>
            <a:fld id="{6C32EDE1-F9B6-42E5-886E-71E2FB8E6ACE}" type="slidenum">
              <a:rPr lang="en-IN" smtClean="0"/>
              <a:t>‹#›</a:t>
            </a:fld>
            <a:endParaRPr lang="en-IN"/>
          </a:p>
        </p:txBody>
      </p:sp>
    </p:spTree>
    <p:extLst>
      <p:ext uri="{BB962C8B-B14F-4D97-AF65-F5344CB8AC3E}">
        <p14:creationId xmlns:p14="http://schemas.microsoft.com/office/powerpoint/2010/main" val="4272229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DB342E-8D90-9E1A-07A2-3393BA8E40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7C16206-3963-884B-075A-899A3D7328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5C881A-F8B4-4813-1FA8-5292CDBFAD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444D33-6B9A-4307-91C2-D91835CCD7D5}" type="datetimeFigureOut">
              <a:rPr lang="en-IN" smtClean="0"/>
              <a:t>09-03-2023</a:t>
            </a:fld>
            <a:endParaRPr lang="en-IN"/>
          </a:p>
        </p:txBody>
      </p:sp>
      <p:sp>
        <p:nvSpPr>
          <p:cNvPr id="5" name="Footer Placeholder 4">
            <a:extLst>
              <a:ext uri="{FF2B5EF4-FFF2-40B4-BE49-F238E27FC236}">
                <a16:creationId xmlns:a16="http://schemas.microsoft.com/office/drawing/2014/main" id="{924DDB90-BF28-0B70-177A-89D2BD5D2A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98C0171-EC19-B28C-116F-497D2A39FE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32EDE1-F9B6-42E5-886E-71E2FB8E6ACE}" type="slidenum">
              <a:rPr lang="en-IN" smtClean="0"/>
              <a:t>‹#›</a:t>
            </a:fld>
            <a:endParaRPr lang="en-IN"/>
          </a:p>
        </p:txBody>
      </p:sp>
    </p:spTree>
    <p:extLst>
      <p:ext uri="{BB962C8B-B14F-4D97-AF65-F5344CB8AC3E}">
        <p14:creationId xmlns:p14="http://schemas.microsoft.com/office/powerpoint/2010/main" val="41896226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C0F70-36DB-6194-B5ED-846168A6CD9A}"/>
              </a:ext>
            </a:extLst>
          </p:cNvPr>
          <p:cNvSpPr>
            <a:spLocks noGrp="1"/>
          </p:cNvSpPr>
          <p:nvPr>
            <p:ph type="ctrTitle"/>
          </p:nvPr>
        </p:nvSpPr>
        <p:spPr/>
        <p:txBody>
          <a:bodyPr/>
          <a:lstStyle/>
          <a:p>
            <a:r>
              <a:rPr lang="en-IN" dirty="0">
                <a:latin typeface="Arial Black" panose="020B0A04020102020204" pitchFamily="34" charset="0"/>
              </a:rPr>
              <a:t>FINAINCIAL SENTIMENTS</a:t>
            </a:r>
          </a:p>
        </p:txBody>
      </p:sp>
      <p:sp>
        <p:nvSpPr>
          <p:cNvPr id="3" name="Subtitle 2">
            <a:extLst>
              <a:ext uri="{FF2B5EF4-FFF2-40B4-BE49-F238E27FC236}">
                <a16:creationId xmlns:a16="http://schemas.microsoft.com/office/drawing/2014/main" id="{2AECCAD0-F908-B74C-2522-F8AC480EEE71}"/>
              </a:ext>
            </a:extLst>
          </p:cNvPr>
          <p:cNvSpPr>
            <a:spLocks noGrp="1"/>
          </p:cNvSpPr>
          <p:nvPr>
            <p:ph type="subTitle" idx="1"/>
          </p:nvPr>
        </p:nvSpPr>
        <p:spPr/>
        <p:txBody>
          <a:bodyPr/>
          <a:lstStyle/>
          <a:p>
            <a:r>
              <a:rPr lang="en-IN" dirty="0"/>
              <a:t>MENTOR – Neha Gupta</a:t>
            </a:r>
          </a:p>
        </p:txBody>
      </p:sp>
      <p:sp>
        <p:nvSpPr>
          <p:cNvPr id="6" name="TextBox 5">
            <a:extLst>
              <a:ext uri="{FF2B5EF4-FFF2-40B4-BE49-F238E27FC236}">
                <a16:creationId xmlns:a16="http://schemas.microsoft.com/office/drawing/2014/main" id="{0C248384-FD67-9BC2-3194-5155DC3FDF0B}"/>
              </a:ext>
            </a:extLst>
          </p:cNvPr>
          <p:cNvSpPr txBox="1"/>
          <p:nvPr/>
        </p:nvSpPr>
        <p:spPr>
          <a:xfrm>
            <a:off x="8313576" y="4348065"/>
            <a:ext cx="3452326" cy="1877437"/>
          </a:xfrm>
          <a:prstGeom prst="rect">
            <a:avLst/>
          </a:prstGeom>
          <a:noFill/>
        </p:spPr>
        <p:txBody>
          <a:bodyPr wrap="square" rtlCol="0">
            <a:spAutoFit/>
          </a:bodyPr>
          <a:lstStyle/>
          <a:p>
            <a:pPr marL="0" algn="ctr" rtl="0" eaLnBrk="1" fontAlgn="b" latinLnBrk="0" hangingPunct="1">
              <a:spcBef>
                <a:spcPts val="0"/>
              </a:spcBef>
              <a:spcAft>
                <a:spcPts val="0"/>
              </a:spcAft>
            </a:pPr>
            <a:r>
              <a:rPr lang="en-IN" sz="1400" b="0" i="0" u="none" strike="noStrike" kern="1200" dirty="0">
                <a:solidFill>
                  <a:srgbClr val="000000"/>
                </a:solidFill>
                <a:effectLst/>
                <a:latin typeface="Verdana" panose="020B0604030504040204" pitchFamily="34" charset="0"/>
              </a:rPr>
              <a:t>PROJECT BY:</a:t>
            </a:r>
          </a:p>
          <a:p>
            <a:pPr marL="0" algn="ctr" rtl="0" eaLnBrk="1" fontAlgn="b" latinLnBrk="0" hangingPunct="1">
              <a:spcBef>
                <a:spcPts val="0"/>
              </a:spcBef>
              <a:spcAft>
                <a:spcPts val="0"/>
              </a:spcAft>
            </a:pPr>
            <a:r>
              <a:rPr lang="en-IN" sz="1400" b="0" i="0" u="none" strike="noStrike" kern="1200" dirty="0">
                <a:solidFill>
                  <a:srgbClr val="000000"/>
                </a:solidFill>
                <a:effectLst/>
                <a:latin typeface="Verdana" panose="020B0604030504040204" pitchFamily="34" charset="0"/>
              </a:rPr>
              <a:t>Mr. </a:t>
            </a:r>
            <a:r>
              <a:rPr lang="en-IN" sz="1400" b="0" i="0" u="none" strike="noStrike" kern="1200" dirty="0" err="1">
                <a:solidFill>
                  <a:srgbClr val="000000"/>
                </a:solidFill>
                <a:effectLst/>
                <a:latin typeface="Verdana" panose="020B0604030504040204" pitchFamily="34" charset="0"/>
              </a:rPr>
              <a:t>Danuka</a:t>
            </a:r>
            <a:r>
              <a:rPr lang="en-IN" sz="1400" b="0" i="0" u="none" strike="noStrike" kern="1200" dirty="0">
                <a:solidFill>
                  <a:srgbClr val="000000"/>
                </a:solidFill>
                <a:effectLst/>
                <a:latin typeface="Verdana" panose="020B0604030504040204" pitchFamily="34" charset="0"/>
              </a:rPr>
              <a:t> </a:t>
            </a:r>
            <a:r>
              <a:rPr lang="en-IN" sz="1400" b="0" i="0" u="none" strike="noStrike" kern="1200" dirty="0" err="1">
                <a:solidFill>
                  <a:srgbClr val="000000"/>
                </a:solidFill>
                <a:effectLst/>
                <a:latin typeface="Verdana" panose="020B0604030504040204" pitchFamily="34" charset="0"/>
              </a:rPr>
              <a:t>Greeshmanth</a:t>
            </a:r>
            <a:endParaRPr lang="en-IN" sz="1400" b="0" i="0" u="none" strike="noStrike" dirty="0">
              <a:effectLst/>
              <a:latin typeface="Arial" panose="020B0604020202020204" pitchFamily="34" charset="0"/>
            </a:endParaRPr>
          </a:p>
          <a:p>
            <a:pPr marL="0" algn="ctr" rtl="0" eaLnBrk="1" fontAlgn="b" latinLnBrk="0" hangingPunct="1">
              <a:spcBef>
                <a:spcPts val="0"/>
              </a:spcBef>
              <a:spcAft>
                <a:spcPts val="0"/>
              </a:spcAft>
            </a:pPr>
            <a:r>
              <a:rPr lang="en-IN" sz="1400" b="0" i="0" u="none" strike="noStrike" kern="1200" dirty="0">
                <a:solidFill>
                  <a:srgbClr val="000000"/>
                </a:solidFill>
                <a:effectLst/>
                <a:latin typeface="Verdana" panose="020B0604030504040204" pitchFamily="34" charset="0"/>
              </a:rPr>
              <a:t>Ms. Divya </a:t>
            </a:r>
            <a:r>
              <a:rPr lang="en-IN" sz="1400" b="0" i="0" u="none" strike="noStrike" kern="1200" dirty="0" err="1">
                <a:solidFill>
                  <a:srgbClr val="000000"/>
                </a:solidFill>
                <a:effectLst/>
                <a:latin typeface="Verdana" panose="020B0604030504040204" pitchFamily="34" charset="0"/>
              </a:rPr>
              <a:t>Mahendra</a:t>
            </a:r>
            <a:r>
              <a:rPr lang="en-IN" sz="1400" b="0" i="0" u="none" strike="noStrike" kern="1200" dirty="0">
                <a:solidFill>
                  <a:srgbClr val="000000"/>
                </a:solidFill>
                <a:effectLst/>
                <a:latin typeface="Verdana" panose="020B0604030504040204" pitchFamily="34" charset="0"/>
              </a:rPr>
              <a:t> </a:t>
            </a:r>
            <a:r>
              <a:rPr lang="en-IN" sz="1400" b="0" i="0" u="none" strike="noStrike" kern="1200" dirty="0" err="1">
                <a:solidFill>
                  <a:srgbClr val="000000"/>
                </a:solidFill>
                <a:effectLst/>
                <a:latin typeface="Verdana" panose="020B0604030504040204" pitchFamily="34" charset="0"/>
              </a:rPr>
              <a:t>Wandhare</a:t>
            </a:r>
            <a:endParaRPr lang="en-IN" sz="1400" b="0" i="0" u="none" strike="noStrike" dirty="0">
              <a:effectLst/>
              <a:latin typeface="Arial" panose="020B0604020202020204" pitchFamily="34" charset="0"/>
            </a:endParaRPr>
          </a:p>
          <a:p>
            <a:pPr marL="0" algn="ctr" rtl="0" eaLnBrk="1" fontAlgn="b" latinLnBrk="0" hangingPunct="1">
              <a:spcBef>
                <a:spcPts val="0"/>
              </a:spcBef>
              <a:spcAft>
                <a:spcPts val="0"/>
              </a:spcAft>
            </a:pPr>
            <a:r>
              <a:rPr lang="en-IN" sz="1400" b="0" i="0" u="none" strike="noStrike" kern="1200" dirty="0" err="1">
                <a:solidFill>
                  <a:srgbClr val="000000"/>
                </a:solidFill>
                <a:effectLst/>
                <a:latin typeface="Verdana" panose="020B0604030504040204" pitchFamily="34" charset="0"/>
              </a:rPr>
              <a:t>Ms.Chitlangiya</a:t>
            </a:r>
            <a:r>
              <a:rPr lang="en-IN" sz="1400" b="0" i="0" u="none" strike="noStrike" kern="1200" dirty="0">
                <a:solidFill>
                  <a:srgbClr val="000000"/>
                </a:solidFill>
                <a:effectLst/>
                <a:latin typeface="Verdana" panose="020B0604030504040204" pitchFamily="34" charset="0"/>
              </a:rPr>
              <a:t> Chhaya </a:t>
            </a:r>
            <a:r>
              <a:rPr lang="en-IN" sz="1400" b="0" i="0" u="none" strike="noStrike" kern="1200" dirty="0" err="1">
                <a:solidFill>
                  <a:srgbClr val="000000"/>
                </a:solidFill>
                <a:effectLst/>
                <a:latin typeface="Verdana" panose="020B0604030504040204" pitchFamily="34" charset="0"/>
              </a:rPr>
              <a:t>Sawarmal</a:t>
            </a:r>
            <a:endParaRPr lang="en-IN" sz="1400" b="0" i="0" u="none" strike="noStrike" dirty="0">
              <a:effectLst/>
              <a:latin typeface="Arial" panose="020B0604020202020204" pitchFamily="34" charset="0"/>
            </a:endParaRPr>
          </a:p>
          <a:p>
            <a:pPr marL="0" algn="ctr" rtl="0" eaLnBrk="1" fontAlgn="b" latinLnBrk="0" hangingPunct="1">
              <a:spcBef>
                <a:spcPts val="0"/>
              </a:spcBef>
              <a:spcAft>
                <a:spcPts val="0"/>
              </a:spcAft>
            </a:pPr>
            <a:r>
              <a:rPr lang="en-IN" sz="1400" b="0" i="0" u="none" strike="noStrike" kern="1200" dirty="0" err="1">
                <a:solidFill>
                  <a:srgbClr val="000000"/>
                </a:solidFill>
                <a:effectLst/>
                <a:latin typeface="Verdana" panose="020B0604030504040204" pitchFamily="34" charset="0"/>
              </a:rPr>
              <a:t>Ms.Pal</a:t>
            </a:r>
            <a:r>
              <a:rPr lang="en-IN" sz="1400" b="0" i="0" u="none" strike="noStrike" kern="1200" dirty="0">
                <a:solidFill>
                  <a:srgbClr val="000000"/>
                </a:solidFill>
                <a:effectLst/>
                <a:latin typeface="Verdana" panose="020B0604030504040204" pitchFamily="34" charset="0"/>
              </a:rPr>
              <a:t> Meera Dinanath</a:t>
            </a:r>
            <a:endParaRPr lang="en-IN" sz="1400" b="0" i="0" u="none" strike="noStrike" dirty="0">
              <a:effectLst/>
              <a:latin typeface="Arial" panose="020B0604020202020204" pitchFamily="34" charset="0"/>
            </a:endParaRPr>
          </a:p>
          <a:p>
            <a:pPr marL="0" algn="ctr" rtl="0" eaLnBrk="1" fontAlgn="b" latinLnBrk="0" hangingPunct="1">
              <a:spcBef>
                <a:spcPts val="0"/>
              </a:spcBef>
              <a:spcAft>
                <a:spcPts val="0"/>
              </a:spcAft>
            </a:pPr>
            <a:r>
              <a:rPr lang="en-IN" sz="1400" b="0" i="0" u="none" strike="noStrike" kern="1200" dirty="0">
                <a:solidFill>
                  <a:srgbClr val="000000"/>
                </a:solidFill>
                <a:effectLst/>
                <a:latin typeface="Verdana" panose="020B0604030504040204" pitchFamily="34" charset="0"/>
              </a:rPr>
              <a:t>Mr Digvijay Sandip Gavhane</a:t>
            </a:r>
            <a:endParaRPr lang="en-IN" sz="1400" b="0" i="0" u="none" strike="noStrike" dirty="0">
              <a:effectLst/>
              <a:latin typeface="Arial" panose="020B0604020202020204" pitchFamily="34" charset="0"/>
            </a:endParaRPr>
          </a:p>
          <a:p>
            <a:pPr marL="0" algn="ctr" rtl="0" eaLnBrk="1" fontAlgn="b" latinLnBrk="0" hangingPunct="1">
              <a:spcBef>
                <a:spcPts val="0"/>
              </a:spcBef>
              <a:spcAft>
                <a:spcPts val="0"/>
              </a:spcAft>
            </a:pPr>
            <a:r>
              <a:rPr lang="en-IN" sz="1400" b="0" i="0" u="none" strike="noStrike" kern="1200" dirty="0" err="1">
                <a:solidFill>
                  <a:srgbClr val="000000"/>
                </a:solidFill>
                <a:effectLst/>
                <a:latin typeface="Verdana" panose="020B0604030504040204" pitchFamily="34" charset="0"/>
              </a:rPr>
              <a:t>Kalavala</a:t>
            </a:r>
            <a:r>
              <a:rPr lang="en-IN" sz="1400" b="0" i="0" u="none" strike="noStrike" kern="1200" dirty="0">
                <a:solidFill>
                  <a:srgbClr val="000000"/>
                </a:solidFill>
                <a:effectLst/>
                <a:latin typeface="Verdana" panose="020B0604030504040204" pitchFamily="34" charset="0"/>
              </a:rPr>
              <a:t> Rajeev Gagan</a:t>
            </a:r>
            <a:endParaRPr lang="en-IN" sz="1400" b="0" i="0" u="none" strike="noStrike" dirty="0">
              <a:effectLst/>
              <a:latin typeface="Arial" panose="020B0604020202020204" pitchFamily="34" charset="0"/>
            </a:endParaRPr>
          </a:p>
          <a:p>
            <a:endParaRPr lang="en-IN" dirty="0"/>
          </a:p>
        </p:txBody>
      </p:sp>
    </p:spTree>
    <p:extLst>
      <p:ext uri="{BB962C8B-B14F-4D97-AF65-F5344CB8AC3E}">
        <p14:creationId xmlns:p14="http://schemas.microsoft.com/office/powerpoint/2010/main" val="3697751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B1D52-DFB6-F979-49CE-3DC975D866A3}"/>
              </a:ext>
            </a:extLst>
          </p:cNvPr>
          <p:cNvSpPr>
            <a:spLocks noGrp="1"/>
          </p:cNvSpPr>
          <p:nvPr>
            <p:ph type="title"/>
          </p:nvPr>
        </p:nvSpPr>
        <p:spPr/>
        <p:txBody>
          <a:bodyPr>
            <a:normAutofit/>
          </a:bodyPr>
          <a:lstStyle/>
          <a:p>
            <a:r>
              <a:rPr lang="en-IN" sz="5400" dirty="0">
                <a:latin typeface="Arial Black" panose="020B0A04020102020204" pitchFamily="34" charset="0"/>
              </a:rPr>
              <a:t>FREQUENCY</a:t>
            </a:r>
          </a:p>
        </p:txBody>
      </p:sp>
      <p:sp>
        <p:nvSpPr>
          <p:cNvPr id="3" name="Content Placeholder 2">
            <a:extLst>
              <a:ext uri="{FF2B5EF4-FFF2-40B4-BE49-F238E27FC236}">
                <a16:creationId xmlns:a16="http://schemas.microsoft.com/office/drawing/2014/main" id="{343AC42B-7CCE-4991-94CC-C8CD6B60EA27}"/>
              </a:ext>
            </a:extLst>
          </p:cNvPr>
          <p:cNvSpPr>
            <a:spLocks noGrp="1"/>
          </p:cNvSpPr>
          <p:nvPr>
            <p:ph idx="1"/>
          </p:nvPr>
        </p:nvSpPr>
        <p:spPr/>
        <p:txBody>
          <a:bodyPr>
            <a:normAutofit/>
          </a:bodyPr>
          <a:lstStyle/>
          <a:p>
            <a:r>
              <a:rPr lang="en-IN" sz="4800" dirty="0"/>
              <a:t>We are finding frequency of word which are in each of sentence in order to get the useful and non-useful words . So that we can remove the non-</a:t>
            </a:r>
            <a:r>
              <a:rPr lang="en-IN" sz="4800" dirty="0" err="1"/>
              <a:t>usefull</a:t>
            </a:r>
            <a:r>
              <a:rPr lang="en-IN" sz="4800" dirty="0"/>
              <a:t>  words</a:t>
            </a:r>
          </a:p>
        </p:txBody>
      </p:sp>
    </p:spTree>
    <p:extLst>
      <p:ext uri="{BB962C8B-B14F-4D97-AF65-F5344CB8AC3E}">
        <p14:creationId xmlns:p14="http://schemas.microsoft.com/office/powerpoint/2010/main" val="1174918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CC3F3-4C6E-988D-F189-1CEBD88082B3}"/>
              </a:ext>
            </a:extLst>
          </p:cNvPr>
          <p:cNvSpPr>
            <a:spLocks noGrp="1"/>
          </p:cNvSpPr>
          <p:nvPr>
            <p:ph type="title"/>
          </p:nvPr>
        </p:nvSpPr>
        <p:spPr/>
        <p:txBody>
          <a:bodyPr>
            <a:normAutofit/>
          </a:bodyPr>
          <a:lstStyle/>
          <a:p>
            <a:r>
              <a:rPr lang="en-IN" sz="5400" dirty="0">
                <a:latin typeface="Arial Black" panose="020B0A04020102020204" pitchFamily="34" charset="0"/>
              </a:rPr>
              <a:t>TEXT MINING</a:t>
            </a:r>
          </a:p>
        </p:txBody>
      </p:sp>
      <p:pic>
        <p:nvPicPr>
          <p:cNvPr id="14" name="Picture Placeholder 6">
            <a:extLst>
              <a:ext uri="{FF2B5EF4-FFF2-40B4-BE49-F238E27FC236}">
                <a16:creationId xmlns:a16="http://schemas.microsoft.com/office/drawing/2014/main" id="{96212BCC-CE53-45B8-849A-369AEF3241E7}"/>
              </a:ext>
            </a:extLst>
          </p:cNvPr>
          <p:cNvPicPr>
            <a:picLocks noGrp="1" noChangeAspect="1"/>
          </p:cNvPicPr>
          <p:nvPr>
            <p:ph idx="1"/>
          </p:nvPr>
        </p:nvPicPr>
        <p:blipFill rotWithShape="1">
          <a:blip r:embed="rId2"/>
          <a:stretch/>
        </p:blipFill>
        <p:spPr>
          <a:xfrm>
            <a:off x="5407796" y="373223"/>
            <a:ext cx="6208816" cy="5606551"/>
          </a:xfrm>
          <a:prstGeom prst="rect">
            <a:avLst/>
          </a:prstGeom>
        </p:spPr>
      </p:pic>
      <p:sp>
        <p:nvSpPr>
          <p:cNvPr id="19" name="Text Placeholder 18">
            <a:extLst>
              <a:ext uri="{FF2B5EF4-FFF2-40B4-BE49-F238E27FC236}">
                <a16:creationId xmlns:a16="http://schemas.microsoft.com/office/drawing/2014/main" id="{35BD3C23-5412-FB50-9743-7F994D8D2C9C}"/>
              </a:ext>
            </a:extLst>
          </p:cNvPr>
          <p:cNvSpPr>
            <a:spLocks noGrp="1"/>
          </p:cNvSpPr>
          <p:nvPr>
            <p:ph type="body" sz="half" idx="2"/>
          </p:nvPr>
        </p:nvSpPr>
        <p:spPr>
          <a:xfrm>
            <a:off x="130630" y="1912777"/>
            <a:ext cx="5277166" cy="4618652"/>
          </a:xfrm>
        </p:spPr>
        <p:txBody>
          <a:bodyPr>
            <a:normAutofit fontScale="85000" lnSpcReduction="20000"/>
          </a:bodyPr>
          <a:lstStyle/>
          <a:p>
            <a:pPr marL="285750" indent="-285750" algn="l" rtl="0">
              <a:buFont typeface="Wingdings" panose="05000000000000000000" pitchFamily="2" charset="2"/>
              <a:buChar char="Ø"/>
            </a:pPr>
            <a:r>
              <a:rPr lang="en-US" sz="1500" b="1" i="0" u="sng" dirty="0">
                <a:solidFill>
                  <a:srgbClr val="000000"/>
                </a:solidFill>
                <a:effectLst/>
                <a:latin typeface="roboto" panose="020B0604020202020204" pitchFamily="2" charset="0"/>
              </a:rPr>
              <a:t>Text Preprocessing</a:t>
            </a:r>
            <a:r>
              <a:rPr lang="en-US" sz="1500" u="sng" dirty="0">
                <a:solidFill>
                  <a:srgbClr val="000000"/>
                </a:solidFill>
                <a:latin typeface="roboto" panose="020B0604020202020204" pitchFamily="2" charset="0"/>
              </a:rPr>
              <a:t>;  </a:t>
            </a:r>
          </a:p>
          <a:p>
            <a:pPr algn="l" rtl="0"/>
            <a:r>
              <a:rPr lang="en-US" sz="1500" b="0" i="0" dirty="0">
                <a:solidFill>
                  <a:srgbClr val="000000"/>
                </a:solidFill>
                <a:effectLst/>
                <a:latin typeface="roboto" panose="020B0604020202020204" pitchFamily="2" charset="0"/>
              </a:rPr>
              <a:t>A large number of documents that contain unstructured and semi-structured data, text preprocessing is applied on it and transforms a raw text file into clearly-explained sequence of linguistically-meaningful units. Text preprocessing incorporates various kind of processing as following</a:t>
            </a:r>
          </a:p>
          <a:p>
            <a:pPr marL="285750" indent="-285750" algn="l" rtl="0">
              <a:buFont typeface="Wingdings" panose="05000000000000000000" pitchFamily="2" charset="2"/>
              <a:buChar char="Ø"/>
            </a:pPr>
            <a:r>
              <a:rPr lang="en-US" sz="1500" b="1" i="0" dirty="0">
                <a:solidFill>
                  <a:srgbClr val="000000"/>
                </a:solidFill>
                <a:effectLst/>
                <a:latin typeface="roboto" panose="020B0604020202020204" pitchFamily="2" charset="0"/>
              </a:rPr>
              <a:t> Text Cleanup: </a:t>
            </a:r>
            <a:r>
              <a:rPr lang="en-US" sz="1500" b="0" i="0" dirty="0">
                <a:solidFill>
                  <a:srgbClr val="000000"/>
                </a:solidFill>
                <a:effectLst/>
                <a:latin typeface="roboto" panose="020B0604020202020204" pitchFamily="2" charset="0"/>
              </a:rPr>
              <a:t>It processes various tasks such as from removing advertisements from web pages to cutting out tables and figures, etc. </a:t>
            </a:r>
          </a:p>
          <a:p>
            <a:pPr marL="285750" indent="-285750" algn="l">
              <a:buFont typeface="Wingdings" panose="05000000000000000000" pitchFamily="2" charset="2"/>
              <a:buChar char="Ø"/>
            </a:pPr>
            <a:r>
              <a:rPr lang="en-US" sz="1500" b="0" i="0" dirty="0">
                <a:solidFill>
                  <a:srgbClr val="000000"/>
                </a:solidFill>
                <a:effectLst/>
                <a:latin typeface="roboto" panose="020B0604020202020204" pitchFamily="2" charset="0"/>
              </a:rPr>
              <a:t> </a:t>
            </a:r>
            <a:r>
              <a:rPr lang="en-US" sz="1500" b="1" i="0" dirty="0">
                <a:solidFill>
                  <a:srgbClr val="000000"/>
                </a:solidFill>
                <a:effectLst/>
                <a:latin typeface="roboto" panose="020B0604020202020204" pitchFamily="2" charset="0"/>
              </a:rPr>
              <a:t>Tokenization: </a:t>
            </a:r>
            <a:r>
              <a:rPr lang="en-US" sz="1500" b="0" i="0" dirty="0">
                <a:solidFill>
                  <a:srgbClr val="000000"/>
                </a:solidFill>
                <a:effectLst/>
                <a:latin typeface="roboto" panose="020B0604020202020204" pitchFamily="2" charset="0"/>
              </a:rPr>
              <a:t>It makes segmentation of sentences into words by erasing spaces, commas etc. </a:t>
            </a:r>
          </a:p>
          <a:p>
            <a:pPr marL="285750" indent="-285750" algn="l">
              <a:buFont typeface="Wingdings" panose="05000000000000000000" pitchFamily="2" charset="2"/>
              <a:buChar char="Ø"/>
            </a:pPr>
            <a:r>
              <a:rPr lang="en-US" sz="1500" b="0" i="0" dirty="0">
                <a:solidFill>
                  <a:srgbClr val="000000"/>
                </a:solidFill>
                <a:effectLst/>
                <a:latin typeface="roboto" panose="020B0604020202020204" pitchFamily="2" charset="0"/>
              </a:rPr>
              <a:t> </a:t>
            </a:r>
            <a:r>
              <a:rPr lang="en-US" sz="1500" b="1" i="0" dirty="0">
                <a:solidFill>
                  <a:srgbClr val="000000"/>
                </a:solidFill>
                <a:effectLst/>
                <a:latin typeface="roboto" panose="020B0604020202020204" pitchFamily="2" charset="0"/>
              </a:rPr>
              <a:t>Filtering: </a:t>
            </a:r>
            <a:r>
              <a:rPr lang="en-US" sz="1500" b="0" i="0" dirty="0">
                <a:solidFill>
                  <a:srgbClr val="000000"/>
                </a:solidFill>
                <a:effectLst/>
                <a:latin typeface="roboto" panose="020B0604020202020204" pitchFamily="2" charset="0"/>
              </a:rPr>
              <a:t>It extricates the words that have no relevant content-information including articles, conjunctions, prepositions, etc. Even the words of frequent repetitions are also removed.</a:t>
            </a:r>
          </a:p>
          <a:p>
            <a:pPr marL="285750" indent="-285750" algn="l">
              <a:buFont typeface="Wingdings" panose="05000000000000000000" pitchFamily="2" charset="2"/>
              <a:buChar char="Ø"/>
            </a:pPr>
            <a:r>
              <a:rPr lang="en-US" sz="1500" b="0" i="0" dirty="0">
                <a:solidFill>
                  <a:srgbClr val="000000"/>
                </a:solidFill>
                <a:effectLst/>
                <a:latin typeface="roboto" panose="020B0604020202020204" pitchFamily="2" charset="0"/>
              </a:rPr>
              <a:t> </a:t>
            </a:r>
            <a:r>
              <a:rPr lang="en-US" sz="1500" b="1" i="0" dirty="0">
                <a:solidFill>
                  <a:srgbClr val="000000"/>
                </a:solidFill>
                <a:effectLst/>
                <a:latin typeface="roboto" panose="020B0604020202020204" pitchFamily="2" charset="0"/>
              </a:rPr>
              <a:t>Stemming: </a:t>
            </a:r>
            <a:r>
              <a:rPr lang="en-US" sz="1500" b="0" i="0" dirty="0">
                <a:solidFill>
                  <a:srgbClr val="000000"/>
                </a:solidFill>
                <a:effectLst/>
                <a:latin typeface="roboto" panose="020B0604020202020204" pitchFamily="2" charset="0"/>
              </a:rPr>
              <a:t>It is the process of transforming words to its </a:t>
            </a:r>
            <a:r>
              <a:rPr lang="en-US" sz="1500" b="0" i="0" dirty="0" err="1">
                <a:solidFill>
                  <a:srgbClr val="000000"/>
                </a:solidFill>
                <a:effectLst/>
                <a:latin typeface="roboto" panose="020B0604020202020204" pitchFamily="2" charset="0"/>
              </a:rPr>
              <a:t>stem,or</a:t>
            </a:r>
            <a:r>
              <a:rPr lang="en-US" sz="1500" b="0" i="0" dirty="0">
                <a:solidFill>
                  <a:srgbClr val="000000"/>
                </a:solidFill>
                <a:effectLst/>
                <a:latin typeface="roboto" panose="020B0604020202020204" pitchFamily="2" charset="0"/>
              </a:rPr>
              <a:t> normalized form by making basic forms of words to recognize words by its root word-forms. For example, the word “go” is the stem goes, going and gone.</a:t>
            </a:r>
          </a:p>
          <a:p>
            <a:pPr marL="285750" indent="-285750" algn="l">
              <a:buFont typeface="Wingdings" panose="05000000000000000000" pitchFamily="2" charset="2"/>
              <a:buChar char="Ø"/>
            </a:pPr>
            <a:r>
              <a:rPr lang="en-US" sz="1500" b="1" i="0" dirty="0">
                <a:solidFill>
                  <a:srgbClr val="000000"/>
                </a:solidFill>
                <a:effectLst/>
                <a:latin typeface="roboto" panose="020B0604020202020204" pitchFamily="2" charset="0"/>
              </a:rPr>
              <a:t>Lemmatization: </a:t>
            </a:r>
            <a:r>
              <a:rPr lang="en-US" sz="1500" b="0" i="0" dirty="0">
                <a:solidFill>
                  <a:srgbClr val="000000"/>
                </a:solidFill>
                <a:effectLst/>
                <a:latin typeface="roboto" panose="020B0604020202020204" pitchFamily="2" charset="0"/>
              </a:rPr>
              <a:t>It reorganizes the word to correct root linguistically, that is the base form of the verb. During the entire process, the first step is to understand the context, and finds out the POS of a word in a sentence and at last identifies the ‘lemma’. For example, go is the lemma of goes, gone, going, went. </a:t>
            </a:r>
          </a:p>
          <a:p>
            <a:pPr marL="285750" indent="-285750" algn="l">
              <a:buFont typeface="Wingdings" panose="05000000000000000000" pitchFamily="2" charset="2"/>
              <a:buChar char="Ø"/>
            </a:pPr>
            <a:r>
              <a:rPr lang="en-US" sz="1500" b="0" i="0" dirty="0">
                <a:solidFill>
                  <a:srgbClr val="000000"/>
                </a:solidFill>
                <a:effectLst/>
                <a:latin typeface="roboto" panose="020B0604020202020204" pitchFamily="2" charset="0"/>
              </a:rPr>
              <a:t> </a:t>
            </a:r>
            <a:r>
              <a:rPr lang="en-US" sz="1500" b="1" i="0" dirty="0">
                <a:solidFill>
                  <a:srgbClr val="000000"/>
                </a:solidFill>
                <a:effectLst/>
                <a:latin typeface="roboto" panose="020B0604020202020204" pitchFamily="2" charset="0"/>
              </a:rPr>
              <a:t>Linguistic processing: </a:t>
            </a:r>
            <a:r>
              <a:rPr lang="en-US" sz="1500" b="0" i="0" dirty="0">
                <a:solidFill>
                  <a:srgbClr val="000000"/>
                </a:solidFill>
                <a:effectLst/>
                <a:latin typeface="roboto" panose="020B0604020202020204" pitchFamily="2" charset="0"/>
              </a:rPr>
              <a:t>Involving Part-of-speech tagging (POS), Word Sense Disambiguation (WSD) and Semantic structure, it works as follow as </a:t>
            </a:r>
          </a:p>
          <a:p>
            <a:pPr algn="l"/>
            <a:endParaRPr lang="en-US" b="0" i="0" dirty="0">
              <a:solidFill>
                <a:srgbClr val="000000"/>
              </a:solidFill>
              <a:effectLst/>
              <a:latin typeface="roboto" panose="020B0604020202020204" pitchFamily="2" charset="0"/>
            </a:endParaRPr>
          </a:p>
          <a:p>
            <a:endParaRPr lang="en-IN" dirty="0"/>
          </a:p>
        </p:txBody>
      </p:sp>
    </p:spTree>
    <p:extLst>
      <p:ext uri="{BB962C8B-B14F-4D97-AF65-F5344CB8AC3E}">
        <p14:creationId xmlns:p14="http://schemas.microsoft.com/office/powerpoint/2010/main" val="227047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17EA6-9B77-91AF-65E4-0AB273E18748}"/>
              </a:ext>
            </a:extLst>
          </p:cNvPr>
          <p:cNvSpPr>
            <a:spLocks noGrp="1"/>
          </p:cNvSpPr>
          <p:nvPr>
            <p:ph type="title"/>
          </p:nvPr>
        </p:nvSpPr>
        <p:spPr/>
        <p:txBody>
          <a:bodyPr>
            <a:normAutofit/>
          </a:bodyPr>
          <a:lstStyle/>
          <a:p>
            <a:r>
              <a:rPr lang="en-IN" dirty="0">
                <a:latin typeface="Arial Black" panose="020B0A04020102020204" pitchFamily="34" charset="0"/>
              </a:rPr>
              <a:t>N-GRAMS</a:t>
            </a:r>
          </a:p>
        </p:txBody>
      </p:sp>
      <p:pic>
        <p:nvPicPr>
          <p:cNvPr id="7" name="Content Placeholder 6">
            <a:extLst>
              <a:ext uri="{FF2B5EF4-FFF2-40B4-BE49-F238E27FC236}">
                <a16:creationId xmlns:a16="http://schemas.microsoft.com/office/drawing/2014/main" id="{92D310E0-13F1-F96D-C279-4A95897DB332}"/>
              </a:ext>
            </a:extLst>
          </p:cNvPr>
          <p:cNvPicPr>
            <a:picLocks noGrp="1" noChangeAspect="1"/>
          </p:cNvPicPr>
          <p:nvPr>
            <p:ph idx="1"/>
          </p:nvPr>
        </p:nvPicPr>
        <p:blipFill>
          <a:blip r:embed="rId2"/>
          <a:stretch>
            <a:fillRect/>
          </a:stretch>
        </p:blipFill>
        <p:spPr>
          <a:xfrm>
            <a:off x="490441" y="1496839"/>
            <a:ext cx="6964718" cy="2709746"/>
          </a:xfrm>
        </p:spPr>
      </p:pic>
      <p:sp>
        <p:nvSpPr>
          <p:cNvPr id="10" name="TextBox 9">
            <a:extLst>
              <a:ext uri="{FF2B5EF4-FFF2-40B4-BE49-F238E27FC236}">
                <a16:creationId xmlns:a16="http://schemas.microsoft.com/office/drawing/2014/main" id="{F7AF2660-1B1F-66BE-3B2E-A707F278D308}"/>
              </a:ext>
            </a:extLst>
          </p:cNvPr>
          <p:cNvSpPr txBox="1"/>
          <p:nvPr/>
        </p:nvSpPr>
        <p:spPr>
          <a:xfrm>
            <a:off x="7562850" y="1343024"/>
            <a:ext cx="4514850" cy="2308324"/>
          </a:xfrm>
          <a:prstGeom prst="rect">
            <a:avLst/>
          </a:prstGeom>
          <a:noFill/>
        </p:spPr>
        <p:txBody>
          <a:bodyPr wrap="square" rtlCol="0">
            <a:spAutoFit/>
          </a:bodyPr>
          <a:lstStyle/>
          <a:p>
            <a:r>
              <a:rPr lang="en-US" b="0" i="0">
                <a:solidFill>
                  <a:srgbClr val="202124"/>
                </a:solidFill>
                <a:effectLst/>
                <a:latin typeface="arial" panose="020B0604020202020204" pitchFamily="34" charset="0"/>
              </a:rPr>
              <a:t>N-grams of texts are extensively used in text mining and natural language processing tasks. They are basically </a:t>
            </a:r>
            <a:r>
              <a:rPr lang="en-US" b="1" i="0">
                <a:solidFill>
                  <a:srgbClr val="202124"/>
                </a:solidFill>
                <a:effectLst/>
                <a:latin typeface="arial" panose="020B0604020202020204" pitchFamily="34" charset="0"/>
              </a:rPr>
              <a:t>a set of co-occurring words within a given window</a:t>
            </a:r>
            <a:r>
              <a:rPr lang="en-US" b="0" i="0">
                <a:solidFill>
                  <a:srgbClr val="202124"/>
                </a:solidFill>
                <a:effectLst/>
                <a:latin typeface="arial" panose="020B0604020202020204" pitchFamily="34" charset="0"/>
              </a:rPr>
              <a:t> and when computing the n-grams you typically move one word forward (although you can move X words forward in more advanced scenarios).</a:t>
            </a:r>
            <a:endParaRPr lang="en-IN" dirty="0"/>
          </a:p>
        </p:txBody>
      </p:sp>
      <p:sp>
        <p:nvSpPr>
          <p:cNvPr id="11" name="TextBox 10">
            <a:extLst>
              <a:ext uri="{FF2B5EF4-FFF2-40B4-BE49-F238E27FC236}">
                <a16:creationId xmlns:a16="http://schemas.microsoft.com/office/drawing/2014/main" id="{C9F01C12-B0F6-C2B3-682E-884F80E3A6A3}"/>
              </a:ext>
            </a:extLst>
          </p:cNvPr>
          <p:cNvSpPr txBox="1"/>
          <p:nvPr/>
        </p:nvSpPr>
        <p:spPr>
          <a:xfrm>
            <a:off x="838200" y="4655453"/>
            <a:ext cx="8229600" cy="1538883"/>
          </a:xfrm>
          <a:prstGeom prst="rect">
            <a:avLst/>
          </a:prstGeom>
          <a:noFill/>
        </p:spPr>
        <p:txBody>
          <a:bodyPr wrap="square" rtlCol="0">
            <a:spAutoFit/>
          </a:bodyPr>
          <a:lstStyle/>
          <a:p>
            <a:r>
              <a:rPr lang="en-IN" sz="4000" dirty="0">
                <a:latin typeface="Arial Black" panose="020B0A04020102020204" pitchFamily="34" charset="0"/>
              </a:rPr>
              <a:t>BI-GRAMS</a:t>
            </a:r>
          </a:p>
          <a:p>
            <a:r>
              <a:rPr lang="en-US" b="0" i="0" dirty="0">
                <a:solidFill>
                  <a:srgbClr val="202124"/>
                </a:solidFill>
                <a:effectLst/>
                <a:latin typeface="arial" panose="020B0604020202020204" pitchFamily="34" charset="0"/>
              </a:rPr>
              <a:t>In Bigram we assume that each occurrence of each word depends only on its previous word. Hence two words are counted as one gram(feature) here.</a:t>
            </a:r>
          </a:p>
          <a:p>
            <a:r>
              <a:rPr lang="en-US" dirty="0">
                <a:solidFill>
                  <a:srgbClr val="202124"/>
                </a:solidFill>
                <a:latin typeface="arial" panose="020B0604020202020204" pitchFamily="34" charset="0"/>
              </a:rPr>
              <a:t>That’s the reason we are using BIGRAM</a:t>
            </a:r>
            <a:endParaRPr lang="en-IN" dirty="0"/>
          </a:p>
        </p:txBody>
      </p:sp>
    </p:spTree>
    <p:extLst>
      <p:ext uri="{BB962C8B-B14F-4D97-AF65-F5344CB8AC3E}">
        <p14:creationId xmlns:p14="http://schemas.microsoft.com/office/powerpoint/2010/main" val="3503005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02B14-09CE-0551-C63F-D3EA67E1F6DE}"/>
              </a:ext>
            </a:extLst>
          </p:cNvPr>
          <p:cNvSpPr>
            <a:spLocks noGrp="1"/>
          </p:cNvSpPr>
          <p:nvPr>
            <p:ph type="title"/>
          </p:nvPr>
        </p:nvSpPr>
        <p:spPr/>
        <p:txBody>
          <a:bodyPr/>
          <a:lstStyle/>
          <a:p>
            <a:r>
              <a:rPr lang="en-IN" dirty="0">
                <a:latin typeface="Arial Black" panose="020B0A04020102020204" pitchFamily="34" charset="0"/>
              </a:rPr>
              <a:t>LABEL ENCODER</a:t>
            </a:r>
          </a:p>
        </p:txBody>
      </p:sp>
      <p:sp>
        <p:nvSpPr>
          <p:cNvPr id="3" name="Content Placeholder 2">
            <a:extLst>
              <a:ext uri="{FF2B5EF4-FFF2-40B4-BE49-F238E27FC236}">
                <a16:creationId xmlns:a16="http://schemas.microsoft.com/office/drawing/2014/main" id="{612BD0EF-B2C3-676A-38E2-3D9826D659AA}"/>
              </a:ext>
            </a:extLst>
          </p:cNvPr>
          <p:cNvSpPr>
            <a:spLocks noGrp="1"/>
          </p:cNvSpPr>
          <p:nvPr>
            <p:ph idx="1"/>
          </p:nvPr>
        </p:nvSpPr>
        <p:spPr/>
        <p:txBody>
          <a:bodyPr/>
          <a:lstStyle/>
          <a:p>
            <a:r>
              <a:rPr lang="en-US" b="0" i="0" dirty="0">
                <a:solidFill>
                  <a:srgbClr val="202124"/>
                </a:solidFill>
                <a:effectLst/>
                <a:latin typeface="arial" panose="020B0604020202020204" pitchFamily="34" charset="0"/>
              </a:rPr>
              <a:t>This approach is very simple and it involves </a:t>
            </a:r>
            <a:r>
              <a:rPr lang="en-US" b="1" i="0" dirty="0">
                <a:solidFill>
                  <a:srgbClr val="202124"/>
                </a:solidFill>
                <a:effectLst/>
                <a:latin typeface="arial" panose="020B0604020202020204" pitchFamily="34" charset="0"/>
              </a:rPr>
              <a:t>converting each value in a column into a number</a:t>
            </a:r>
            <a:r>
              <a:rPr lang="en-US" b="0" i="0" dirty="0">
                <a:solidFill>
                  <a:srgbClr val="202124"/>
                </a:solidFill>
                <a:effectLst/>
                <a:latin typeface="arial" panose="020B0604020202020204" pitchFamily="34" charset="0"/>
              </a:rPr>
              <a:t>. Consider a dataset having many more columns, to understand label-encoding, we will focus on one categorical column only i.e. State which is having below values</a:t>
            </a:r>
          </a:p>
          <a:p>
            <a:r>
              <a:rPr lang="en-US" dirty="0">
                <a:solidFill>
                  <a:srgbClr val="202124"/>
                </a:solidFill>
                <a:latin typeface="arial" panose="020B0604020202020204" pitchFamily="34" charset="0"/>
              </a:rPr>
              <a:t>We have consider </a:t>
            </a:r>
            <a:r>
              <a:rPr lang="en-IN" dirty="0">
                <a:solidFill>
                  <a:srgbClr val="202124"/>
                </a:solidFill>
                <a:latin typeface="arial" panose="020B0604020202020204" pitchFamily="34" charset="0"/>
              </a:rPr>
              <a:t>as:</a:t>
            </a:r>
          </a:p>
          <a:p>
            <a:pPr marL="0" indent="0">
              <a:buNone/>
            </a:pPr>
            <a:r>
              <a:rPr lang="en-IN" dirty="0">
                <a:solidFill>
                  <a:srgbClr val="202124"/>
                </a:solidFill>
                <a:latin typeface="arial" panose="020B0604020202020204" pitchFamily="34" charset="0"/>
              </a:rPr>
              <a:t>0= Negative</a:t>
            </a:r>
          </a:p>
          <a:p>
            <a:pPr marL="0" indent="0">
              <a:buNone/>
            </a:pPr>
            <a:r>
              <a:rPr lang="en-IN" dirty="0">
                <a:solidFill>
                  <a:srgbClr val="202124"/>
                </a:solidFill>
                <a:latin typeface="arial" panose="020B0604020202020204" pitchFamily="34" charset="0"/>
              </a:rPr>
              <a:t>1= Neutral</a:t>
            </a:r>
          </a:p>
          <a:p>
            <a:pPr marL="0" indent="0">
              <a:buNone/>
            </a:pPr>
            <a:r>
              <a:rPr lang="en-IN" dirty="0">
                <a:solidFill>
                  <a:srgbClr val="202124"/>
                </a:solidFill>
                <a:latin typeface="arial" panose="020B0604020202020204" pitchFamily="34" charset="0"/>
              </a:rPr>
              <a:t>2= Positive</a:t>
            </a:r>
            <a:endParaRPr lang="en-US" dirty="0">
              <a:solidFill>
                <a:srgbClr val="202124"/>
              </a:solidFill>
              <a:latin typeface="arial" panose="020B0604020202020204" pitchFamily="34" charset="0"/>
            </a:endParaRPr>
          </a:p>
        </p:txBody>
      </p:sp>
    </p:spTree>
    <p:extLst>
      <p:ext uri="{BB962C8B-B14F-4D97-AF65-F5344CB8AC3E}">
        <p14:creationId xmlns:p14="http://schemas.microsoft.com/office/powerpoint/2010/main" val="4002485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9BBFC-A216-79BD-AAC1-F80D23BBCDBC}"/>
              </a:ext>
            </a:extLst>
          </p:cNvPr>
          <p:cNvSpPr>
            <a:spLocks noGrp="1"/>
          </p:cNvSpPr>
          <p:nvPr>
            <p:ph type="title"/>
          </p:nvPr>
        </p:nvSpPr>
        <p:spPr/>
        <p:txBody>
          <a:bodyPr/>
          <a:lstStyle/>
          <a:p>
            <a:r>
              <a:rPr lang="en-US" dirty="0">
                <a:latin typeface="Arial Black" panose="020B0A04020102020204" pitchFamily="34" charset="0"/>
              </a:rPr>
              <a:t>TFIDF - Term frequency inverse Document Frequency</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A83F01E3-1D69-32A0-8273-DD4A5F84ABD3}"/>
              </a:ext>
            </a:extLst>
          </p:cNvPr>
          <p:cNvSpPr>
            <a:spLocks noGrp="1"/>
          </p:cNvSpPr>
          <p:nvPr>
            <p:ph idx="1"/>
          </p:nvPr>
        </p:nvSpPr>
        <p:spPr/>
        <p:txBody>
          <a:bodyPr/>
          <a:lstStyle/>
          <a:p>
            <a:pPr algn="l"/>
            <a:r>
              <a:rPr lang="en-US" b="0" i="0" dirty="0">
                <a:solidFill>
                  <a:srgbClr val="333333"/>
                </a:solidFill>
                <a:effectLst/>
                <a:latin typeface="proxima-nova"/>
              </a:rPr>
              <a:t>Inverse Document Frequency (TF-IDF) is a widely used statistical method in natural language processing and information retrieval. It measures how important a term is within a document relative to a collection of documents (i.e., relative to a corpus). Words within a text document are transformed into importance numbers by a text vectorization process. There are many different text vectorization scoring schemes, with TF-IDF being one of the most common.</a:t>
            </a:r>
          </a:p>
          <a:p>
            <a:pPr algn="l"/>
            <a:r>
              <a:rPr lang="en-US" b="0" i="0" dirty="0">
                <a:solidFill>
                  <a:srgbClr val="333333"/>
                </a:solidFill>
                <a:effectLst/>
                <a:latin typeface="proxima-nova"/>
              </a:rPr>
              <a:t>As its name implies, TF-IDF vectorizes/scores a word by multiplying the word’s Term Frequency (TF) with the Inverse Document Frequency (IDF).</a:t>
            </a:r>
          </a:p>
          <a:p>
            <a:endParaRPr lang="en-IN" dirty="0"/>
          </a:p>
        </p:txBody>
      </p:sp>
    </p:spTree>
    <p:extLst>
      <p:ext uri="{BB962C8B-B14F-4D97-AF65-F5344CB8AC3E}">
        <p14:creationId xmlns:p14="http://schemas.microsoft.com/office/powerpoint/2010/main" val="3782378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5303E-4A4C-8A59-E23E-926BEC440FC9}"/>
              </a:ext>
            </a:extLst>
          </p:cNvPr>
          <p:cNvSpPr>
            <a:spLocks noGrp="1"/>
          </p:cNvSpPr>
          <p:nvPr>
            <p:ph type="title"/>
          </p:nvPr>
        </p:nvSpPr>
        <p:spPr/>
        <p:txBody>
          <a:bodyPr>
            <a:normAutofit fontScale="90000"/>
          </a:bodyPr>
          <a:lstStyle/>
          <a:p>
            <a:r>
              <a:rPr lang="en-IN" sz="5400" dirty="0">
                <a:latin typeface="Arial Black" panose="020B0A04020102020204" pitchFamily="34" charset="0"/>
              </a:rPr>
              <a:t>MULTINOMIAL NAIVE BAYES</a:t>
            </a:r>
          </a:p>
        </p:txBody>
      </p:sp>
      <p:sp>
        <p:nvSpPr>
          <p:cNvPr id="3" name="Content Placeholder 2">
            <a:extLst>
              <a:ext uri="{FF2B5EF4-FFF2-40B4-BE49-F238E27FC236}">
                <a16:creationId xmlns:a16="http://schemas.microsoft.com/office/drawing/2014/main" id="{DD80C8BB-BB2F-5867-0C12-EC7B86699D5E}"/>
              </a:ext>
            </a:extLst>
          </p:cNvPr>
          <p:cNvSpPr>
            <a:spLocks noGrp="1"/>
          </p:cNvSpPr>
          <p:nvPr>
            <p:ph idx="1"/>
          </p:nvPr>
        </p:nvSpPr>
        <p:spPr/>
        <p:txBody>
          <a:bodyPr/>
          <a:lstStyle/>
          <a:p>
            <a:pPr algn="l"/>
            <a:r>
              <a:rPr lang="en-US" b="0" i="0" dirty="0">
                <a:solidFill>
                  <a:srgbClr val="000000"/>
                </a:solidFill>
                <a:effectLst/>
                <a:latin typeface="proxima_novaregular"/>
              </a:rPr>
              <a:t>Multinomial Naive Bayes algorithm is a probabilistic learning method that is mostly used in Natural Language Processing (NLP). The algorithm is based on the Bayes theorem and predicts the tag of a text such as a piece of email or newspaper article. It calculates the probability of each tag for a given sample and then gives the tag with the highest probability as output.</a:t>
            </a:r>
          </a:p>
          <a:p>
            <a:pPr algn="l"/>
            <a:r>
              <a:rPr lang="en-US" b="0" i="0" dirty="0">
                <a:solidFill>
                  <a:srgbClr val="000000"/>
                </a:solidFill>
                <a:effectLst/>
                <a:latin typeface="proxima_novaregular"/>
              </a:rPr>
              <a:t>Naive Bayes classifier is a collection of many algorithms where all the algorithms share one common principle, and that is each feature being classified is not related to any other feature. </a:t>
            </a:r>
          </a:p>
          <a:p>
            <a:endParaRPr lang="en-IN" dirty="0"/>
          </a:p>
        </p:txBody>
      </p:sp>
    </p:spTree>
    <p:extLst>
      <p:ext uri="{BB962C8B-B14F-4D97-AF65-F5344CB8AC3E}">
        <p14:creationId xmlns:p14="http://schemas.microsoft.com/office/powerpoint/2010/main" val="3999231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8DB01E-91F5-378E-8918-3A6D7F777EA2}"/>
              </a:ext>
            </a:extLst>
          </p:cNvPr>
          <p:cNvSpPr>
            <a:spLocks noGrp="1"/>
          </p:cNvSpPr>
          <p:nvPr>
            <p:ph type="title"/>
          </p:nvPr>
        </p:nvSpPr>
        <p:spPr/>
        <p:txBody>
          <a:bodyPr/>
          <a:lstStyle/>
          <a:p>
            <a:r>
              <a:rPr lang="en-IN" dirty="0">
                <a:latin typeface="Arial Black" panose="020B0A04020102020204" pitchFamily="34" charset="0"/>
              </a:rPr>
              <a:t>CLASSIFICATION REPORT AND FLOWCHART </a:t>
            </a:r>
          </a:p>
        </p:txBody>
      </p:sp>
      <p:pic>
        <p:nvPicPr>
          <p:cNvPr id="8" name="Content Placeholder 7">
            <a:extLst>
              <a:ext uri="{FF2B5EF4-FFF2-40B4-BE49-F238E27FC236}">
                <a16:creationId xmlns:a16="http://schemas.microsoft.com/office/drawing/2014/main" id="{BAD388F2-64B6-0E2F-B69F-9B2E6C5D6509}"/>
              </a:ext>
            </a:extLst>
          </p:cNvPr>
          <p:cNvPicPr>
            <a:picLocks noGrp="1" noChangeAspect="1"/>
          </p:cNvPicPr>
          <p:nvPr>
            <p:ph sz="half" idx="1"/>
          </p:nvPr>
        </p:nvPicPr>
        <p:blipFill>
          <a:blip r:embed="rId2"/>
          <a:stretch>
            <a:fillRect/>
          </a:stretch>
        </p:blipFill>
        <p:spPr>
          <a:xfrm>
            <a:off x="376515" y="2293814"/>
            <a:ext cx="5309910" cy="2105655"/>
          </a:xfrm>
        </p:spPr>
      </p:pic>
      <p:pic>
        <p:nvPicPr>
          <p:cNvPr id="3074" name="Picture 2" descr="Flow chart for Naïve Bayesian classification">
            <a:extLst>
              <a:ext uri="{FF2B5EF4-FFF2-40B4-BE49-F238E27FC236}">
                <a16:creationId xmlns:a16="http://schemas.microsoft.com/office/drawing/2014/main" id="{D0514F64-CB3F-C7B3-0A08-429F45290A18}"/>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096000" y="1337432"/>
            <a:ext cx="4845231" cy="4839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3830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0756F-F23A-5971-457B-6E1E7A22E045}"/>
              </a:ext>
            </a:extLst>
          </p:cNvPr>
          <p:cNvSpPr>
            <a:spLocks noGrp="1"/>
          </p:cNvSpPr>
          <p:nvPr>
            <p:ph type="title"/>
          </p:nvPr>
        </p:nvSpPr>
        <p:spPr/>
        <p:txBody>
          <a:bodyPr>
            <a:normAutofit/>
          </a:bodyPr>
          <a:lstStyle/>
          <a:p>
            <a:r>
              <a:rPr lang="en-IN" sz="4800" dirty="0">
                <a:latin typeface="Arial Black" panose="020B0A04020102020204" pitchFamily="34" charset="0"/>
              </a:rPr>
              <a:t>RANDOM FOREST</a:t>
            </a:r>
          </a:p>
        </p:txBody>
      </p:sp>
      <p:sp>
        <p:nvSpPr>
          <p:cNvPr id="3" name="Content Placeholder 2">
            <a:extLst>
              <a:ext uri="{FF2B5EF4-FFF2-40B4-BE49-F238E27FC236}">
                <a16:creationId xmlns:a16="http://schemas.microsoft.com/office/drawing/2014/main" id="{3710E68D-9592-5162-5EC8-062719F1B43A}"/>
              </a:ext>
            </a:extLst>
          </p:cNvPr>
          <p:cNvSpPr>
            <a:spLocks noGrp="1"/>
          </p:cNvSpPr>
          <p:nvPr>
            <p:ph idx="1"/>
          </p:nvPr>
        </p:nvSpPr>
        <p:spPr/>
        <p:txBody>
          <a:bodyPr>
            <a:normAutofit fontScale="85000" lnSpcReduction="20000"/>
          </a:bodyPr>
          <a:lstStyle/>
          <a:p>
            <a:pPr marL="0" indent="0" algn="l">
              <a:buNone/>
            </a:pPr>
            <a:r>
              <a:rPr lang="en-US" b="0" i="0" dirty="0">
                <a:solidFill>
                  <a:srgbClr val="231F20"/>
                </a:solidFill>
                <a:effectLst/>
                <a:latin typeface="ff2"/>
              </a:rPr>
              <a:t>Random Forests were introduced by Leo </a:t>
            </a:r>
            <a:r>
              <a:rPr lang="en-US" b="0" i="0" dirty="0" err="1">
                <a:solidFill>
                  <a:srgbClr val="231F20"/>
                </a:solidFill>
                <a:effectLst/>
                <a:latin typeface="ff2"/>
              </a:rPr>
              <a:t>Breiman</a:t>
            </a:r>
            <a:r>
              <a:rPr lang="en-US" b="0" i="0" dirty="0">
                <a:solidFill>
                  <a:srgbClr val="231F20"/>
                </a:solidFill>
                <a:effectLst/>
                <a:latin typeface="ff2"/>
              </a:rPr>
              <a:t> ,who was inspired by ear-</a:t>
            </a:r>
            <a:r>
              <a:rPr lang="en-US" b="0" i="0" dirty="0" err="1">
                <a:solidFill>
                  <a:srgbClr val="231F20"/>
                </a:solidFill>
                <a:effectLst/>
                <a:latin typeface="ff2"/>
              </a:rPr>
              <a:t>lier</a:t>
            </a:r>
            <a:r>
              <a:rPr lang="en-US" b="0" i="0" dirty="0">
                <a:solidFill>
                  <a:srgbClr val="231F20"/>
                </a:solidFill>
                <a:effectLst/>
                <a:latin typeface="ff2"/>
              </a:rPr>
              <a:t> work by Amit and </a:t>
            </a:r>
            <a:r>
              <a:rPr lang="en-US" b="0" i="0" dirty="0" err="1">
                <a:solidFill>
                  <a:srgbClr val="231F20"/>
                </a:solidFill>
                <a:effectLst/>
                <a:latin typeface="ff2"/>
              </a:rPr>
              <a:t>Geman</a:t>
            </a:r>
            <a:r>
              <a:rPr lang="en-US" b="0" i="0" dirty="0">
                <a:solidFill>
                  <a:srgbClr val="231F20"/>
                </a:solidFill>
                <a:effectLst/>
                <a:latin typeface="ff2"/>
              </a:rPr>
              <a:t> ,Random Forests are an extension of </a:t>
            </a:r>
            <a:r>
              <a:rPr lang="en-US" b="0" i="0" dirty="0" err="1">
                <a:solidFill>
                  <a:srgbClr val="231F20"/>
                </a:solidFill>
                <a:effectLst/>
                <a:latin typeface="ff2"/>
              </a:rPr>
              <a:t>Breiman’s</a:t>
            </a:r>
            <a:r>
              <a:rPr lang="en-US" b="0" i="0" dirty="0">
                <a:solidFill>
                  <a:srgbClr val="231F20"/>
                </a:solidFill>
                <a:effectLst/>
                <a:latin typeface="ff2"/>
              </a:rPr>
              <a:t> bagging idea and were developed as a competitor to boosting. Random Forests can be used for either a categorical response variable, referred to in as “classiﬁcation”, or a continuous response, referred to as “regression”. Similarly, the predictor variables can be either categorical or continuous.</a:t>
            </a:r>
          </a:p>
          <a:p>
            <a:pPr algn="l"/>
            <a:r>
              <a:rPr lang="en-US" b="0" i="0" dirty="0">
                <a:solidFill>
                  <a:srgbClr val="231F20"/>
                </a:solidFill>
                <a:effectLst/>
                <a:latin typeface="ff2"/>
              </a:rPr>
              <a:t>From a computational standpoint, Random Forests are appealing because they</a:t>
            </a:r>
          </a:p>
          <a:p>
            <a:pPr marL="0" indent="0" algn="l">
              <a:buNone/>
            </a:pPr>
            <a:r>
              <a:rPr lang="en-US" b="0" i="0" dirty="0">
                <a:solidFill>
                  <a:srgbClr val="231F20"/>
                </a:solidFill>
                <a:effectLst/>
                <a:latin typeface="ff3"/>
              </a:rPr>
              <a:t>•</a:t>
            </a:r>
            <a:r>
              <a:rPr lang="en-US" b="0" i="0" dirty="0">
                <a:solidFill>
                  <a:srgbClr val="231F20"/>
                </a:solidFill>
                <a:effectLst/>
                <a:latin typeface="ff2"/>
              </a:rPr>
              <a:t>naturally handle both regression and (multiclass) classiﬁcation;</a:t>
            </a:r>
            <a:endParaRPr lang="en-US" b="0" i="0" dirty="0">
              <a:solidFill>
                <a:srgbClr val="231F20"/>
              </a:solidFill>
              <a:effectLst/>
              <a:latin typeface="ff3"/>
            </a:endParaRPr>
          </a:p>
          <a:p>
            <a:pPr marL="0" indent="0" algn="l">
              <a:buNone/>
            </a:pPr>
            <a:r>
              <a:rPr lang="en-US" b="0" i="0" dirty="0">
                <a:solidFill>
                  <a:srgbClr val="231F20"/>
                </a:solidFill>
                <a:effectLst/>
                <a:latin typeface="ff3"/>
              </a:rPr>
              <a:t>•</a:t>
            </a:r>
            <a:r>
              <a:rPr lang="en-US" b="0" i="0" dirty="0">
                <a:solidFill>
                  <a:srgbClr val="231F20"/>
                </a:solidFill>
                <a:effectLst/>
                <a:latin typeface="ff2"/>
              </a:rPr>
              <a:t>are relatively fast to train and to predict;</a:t>
            </a:r>
            <a:endParaRPr lang="en-US" b="0" i="0" dirty="0">
              <a:solidFill>
                <a:srgbClr val="231F20"/>
              </a:solidFill>
              <a:effectLst/>
              <a:latin typeface="ff3"/>
            </a:endParaRPr>
          </a:p>
          <a:p>
            <a:pPr marL="0" indent="0" algn="l">
              <a:buNone/>
            </a:pPr>
            <a:r>
              <a:rPr lang="en-US" b="0" i="0" dirty="0">
                <a:solidFill>
                  <a:srgbClr val="231F20"/>
                </a:solidFill>
                <a:effectLst/>
                <a:latin typeface="ff3"/>
              </a:rPr>
              <a:t>•</a:t>
            </a:r>
            <a:r>
              <a:rPr lang="en-US" b="0" i="0" dirty="0">
                <a:solidFill>
                  <a:srgbClr val="231F20"/>
                </a:solidFill>
                <a:effectLst/>
                <a:latin typeface="ff2"/>
              </a:rPr>
              <a:t>depend only on one or two tuning parameters;</a:t>
            </a:r>
            <a:endParaRPr lang="en-US" b="0" i="0" dirty="0">
              <a:solidFill>
                <a:srgbClr val="231F20"/>
              </a:solidFill>
              <a:effectLst/>
              <a:latin typeface="ff3"/>
            </a:endParaRPr>
          </a:p>
          <a:p>
            <a:pPr marL="0" indent="0" algn="l">
              <a:buNone/>
            </a:pPr>
            <a:r>
              <a:rPr lang="en-US" b="0" i="0" dirty="0">
                <a:solidFill>
                  <a:srgbClr val="231F20"/>
                </a:solidFill>
                <a:effectLst/>
                <a:latin typeface="ff3"/>
              </a:rPr>
              <a:t>•</a:t>
            </a:r>
            <a:r>
              <a:rPr lang="en-US" b="0" i="0" dirty="0">
                <a:solidFill>
                  <a:srgbClr val="231F20"/>
                </a:solidFill>
                <a:effectLst/>
                <a:latin typeface="ff2"/>
              </a:rPr>
              <a:t>have a built in estimate of generalization error;</a:t>
            </a:r>
            <a:endParaRPr lang="en-US" b="0" i="0" dirty="0">
              <a:solidFill>
                <a:srgbClr val="231F20"/>
              </a:solidFill>
              <a:effectLst/>
              <a:latin typeface="ff3"/>
            </a:endParaRPr>
          </a:p>
          <a:p>
            <a:pPr marL="0" indent="0" algn="l">
              <a:buNone/>
            </a:pPr>
            <a:r>
              <a:rPr lang="en-US" b="0" i="0" dirty="0">
                <a:solidFill>
                  <a:srgbClr val="231F20"/>
                </a:solidFill>
                <a:effectLst/>
                <a:latin typeface="ff3"/>
              </a:rPr>
              <a:t>•</a:t>
            </a:r>
            <a:r>
              <a:rPr lang="en-US" b="0" i="0" dirty="0">
                <a:solidFill>
                  <a:srgbClr val="231F20"/>
                </a:solidFill>
                <a:effectLst/>
                <a:latin typeface="ff2"/>
              </a:rPr>
              <a:t>can be used directly for high-dimensional problems;</a:t>
            </a:r>
            <a:endParaRPr lang="en-US" b="0" i="0" dirty="0">
              <a:solidFill>
                <a:srgbClr val="231F20"/>
              </a:solidFill>
              <a:effectLst/>
              <a:latin typeface="ff3"/>
            </a:endParaRPr>
          </a:p>
          <a:p>
            <a:pPr marL="0" indent="0" algn="l">
              <a:buNone/>
            </a:pPr>
            <a:r>
              <a:rPr lang="en-US" b="0" i="0" dirty="0">
                <a:solidFill>
                  <a:srgbClr val="231F20"/>
                </a:solidFill>
                <a:effectLst/>
                <a:latin typeface="ff3"/>
              </a:rPr>
              <a:t>•</a:t>
            </a:r>
            <a:r>
              <a:rPr lang="en-US" b="0" i="0" dirty="0">
                <a:solidFill>
                  <a:srgbClr val="231F20"/>
                </a:solidFill>
                <a:effectLst/>
                <a:latin typeface="ff2"/>
              </a:rPr>
              <a:t>can easily be implemented in parallel.</a:t>
            </a:r>
            <a:endParaRPr lang="en-US" b="0" i="0" dirty="0">
              <a:solidFill>
                <a:srgbClr val="231F20"/>
              </a:solidFill>
              <a:effectLst/>
              <a:latin typeface="ff3"/>
            </a:endParaRPr>
          </a:p>
          <a:p>
            <a:pPr marL="0" indent="0" algn="l">
              <a:buNone/>
            </a:pPr>
            <a:endParaRPr lang="en-US" b="0" i="0" dirty="0">
              <a:solidFill>
                <a:srgbClr val="231F20"/>
              </a:solidFill>
              <a:effectLst/>
              <a:latin typeface="ff3"/>
            </a:endParaRPr>
          </a:p>
          <a:p>
            <a:pPr marL="0" indent="0" algn="l">
              <a:buNone/>
            </a:pPr>
            <a:endParaRPr lang="en-US" b="0" i="0" dirty="0">
              <a:solidFill>
                <a:srgbClr val="231F20"/>
              </a:solidFill>
              <a:effectLst/>
              <a:latin typeface="ff2"/>
            </a:endParaRPr>
          </a:p>
        </p:txBody>
      </p:sp>
    </p:spTree>
    <p:extLst>
      <p:ext uri="{BB962C8B-B14F-4D97-AF65-F5344CB8AC3E}">
        <p14:creationId xmlns:p14="http://schemas.microsoft.com/office/powerpoint/2010/main" val="4217043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BEF704-28D3-8319-B07E-88A136878BC9}"/>
              </a:ext>
            </a:extLst>
          </p:cNvPr>
          <p:cNvSpPr>
            <a:spLocks noGrp="1"/>
          </p:cNvSpPr>
          <p:nvPr>
            <p:ph type="title"/>
          </p:nvPr>
        </p:nvSpPr>
        <p:spPr/>
        <p:txBody>
          <a:bodyPr/>
          <a:lstStyle/>
          <a:p>
            <a:r>
              <a:rPr lang="en-IN" dirty="0">
                <a:latin typeface="Arial Black" panose="020B0A04020102020204" pitchFamily="34" charset="0"/>
              </a:rPr>
              <a:t>CLASSIFICATION REPORT AND FLOWCHART </a:t>
            </a:r>
            <a:endParaRPr lang="en-IN" dirty="0"/>
          </a:p>
        </p:txBody>
      </p:sp>
      <p:pic>
        <p:nvPicPr>
          <p:cNvPr id="10" name="Content Placeholder 9">
            <a:extLst>
              <a:ext uri="{FF2B5EF4-FFF2-40B4-BE49-F238E27FC236}">
                <a16:creationId xmlns:a16="http://schemas.microsoft.com/office/drawing/2014/main" id="{C2251423-1F57-E21D-A7B2-5A5B26356950}"/>
              </a:ext>
            </a:extLst>
          </p:cNvPr>
          <p:cNvPicPr>
            <a:picLocks noGrp="1" noChangeAspect="1"/>
          </p:cNvPicPr>
          <p:nvPr>
            <p:ph sz="half" idx="1"/>
          </p:nvPr>
        </p:nvPicPr>
        <p:blipFill>
          <a:blip r:embed="rId2"/>
          <a:stretch>
            <a:fillRect/>
          </a:stretch>
        </p:blipFill>
        <p:spPr>
          <a:xfrm>
            <a:off x="491922" y="2442299"/>
            <a:ext cx="5604078" cy="2309630"/>
          </a:xfrm>
        </p:spPr>
      </p:pic>
      <p:pic>
        <p:nvPicPr>
          <p:cNvPr id="4098" name="Picture 2" descr="Random Forest Simple Explanation. Understanding the Random Forest with an…  | by Will Koehrsen | Medium">
            <a:extLst>
              <a:ext uri="{FF2B5EF4-FFF2-40B4-BE49-F238E27FC236}">
                <a16:creationId xmlns:a16="http://schemas.microsoft.com/office/drawing/2014/main" id="{F9C64668-A74E-F89B-4CB2-3ACF4D9AF79C}"/>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0" y="2058194"/>
            <a:ext cx="5181600"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08875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6D33F-1DF8-51DA-646B-652BAB7D3EB0}"/>
              </a:ext>
            </a:extLst>
          </p:cNvPr>
          <p:cNvSpPr>
            <a:spLocks noGrp="1"/>
          </p:cNvSpPr>
          <p:nvPr>
            <p:ph type="title"/>
          </p:nvPr>
        </p:nvSpPr>
        <p:spPr/>
        <p:txBody>
          <a:bodyPr/>
          <a:lstStyle/>
          <a:p>
            <a:r>
              <a:rPr lang="en-IN" dirty="0" err="1">
                <a:latin typeface="Arial Black" panose="020B0A04020102020204" pitchFamily="34" charset="0"/>
              </a:rPr>
              <a:t>XGBoost</a:t>
            </a:r>
            <a:endParaRPr lang="en-IN" dirty="0">
              <a:latin typeface="Arial Black" panose="020B0A04020102020204" pitchFamily="34" charset="0"/>
            </a:endParaRPr>
          </a:p>
        </p:txBody>
      </p:sp>
      <p:pic>
        <p:nvPicPr>
          <p:cNvPr id="5" name="Content Placeholder 4">
            <a:extLst>
              <a:ext uri="{FF2B5EF4-FFF2-40B4-BE49-F238E27FC236}">
                <a16:creationId xmlns:a16="http://schemas.microsoft.com/office/drawing/2014/main" id="{8C3420ED-6C5E-2924-7C5D-42F3D66A2BD2}"/>
              </a:ext>
            </a:extLst>
          </p:cNvPr>
          <p:cNvPicPr>
            <a:picLocks noGrp="1" noChangeAspect="1"/>
          </p:cNvPicPr>
          <p:nvPr>
            <p:ph idx="1"/>
          </p:nvPr>
        </p:nvPicPr>
        <p:blipFill>
          <a:blip r:embed="rId2"/>
          <a:stretch>
            <a:fillRect/>
          </a:stretch>
        </p:blipFill>
        <p:spPr>
          <a:xfrm>
            <a:off x="5425440" y="4219265"/>
            <a:ext cx="5806749" cy="2259640"/>
          </a:xfrm>
        </p:spPr>
      </p:pic>
      <p:sp>
        <p:nvSpPr>
          <p:cNvPr id="6" name="TextBox 5">
            <a:extLst>
              <a:ext uri="{FF2B5EF4-FFF2-40B4-BE49-F238E27FC236}">
                <a16:creationId xmlns:a16="http://schemas.microsoft.com/office/drawing/2014/main" id="{8742B7FE-2D2E-D15C-1FF5-DE3419C8E951}"/>
              </a:ext>
            </a:extLst>
          </p:cNvPr>
          <p:cNvSpPr txBox="1"/>
          <p:nvPr/>
        </p:nvSpPr>
        <p:spPr>
          <a:xfrm>
            <a:off x="333375" y="1571625"/>
            <a:ext cx="11563350" cy="3046988"/>
          </a:xfrm>
          <a:prstGeom prst="rect">
            <a:avLst/>
          </a:prstGeom>
          <a:noFill/>
        </p:spPr>
        <p:txBody>
          <a:bodyPr wrap="square" rtlCol="0">
            <a:spAutoFit/>
          </a:bodyPr>
          <a:lstStyle/>
          <a:p>
            <a:r>
              <a:rPr lang="en-US" sz="3200" b="0" i="0" dirty="0" err="1">
                <a:solidFill>
                  <a:srgbClr val="202124"/>
                </a:solidFill>
                <a:effectLst/>
                <a:latin typeface="arial" panose="020B0604020202020204" pitchFamily="34" charset="0"/>
              </a:rPr>
              <a:t>XGBoost</a:t>
            </a:r>
            <a:r>
              <a:rPr lang="en-US" sz="3200" b="0" i="0" dirty="0">
                <a:solidFill>
                  <a:srgbClr val="202124"/>
                </a:solidFill>
                <a:effectLst/>
                <a:latin typeface="arial" panose="020B0604020202020204" pitchFamily="34" charset="0"/>
              </a:rPr>
              <a:t> is also </a:t>
            </a:r>
            <a:r>
              <a:rPr lang="en-US" sz="3200" b="1" i="0" dirty="0">
                <a:solidFill>
                  <a:srgbClr val="202124"/>
                </a:solidFill>
                <a:effectLst/>
                <a:latin typeface="arial" panose="020B0604020202020204" pitchFamily="34" charset="0"/>
              </a:rPr>
              <a:t>a boosting algorithm in machine learning which is an extreme version of gradient boosting</a:t>
            </a:r>
            <a:r>
              <a:rPr lang="en-US" sz="3200" b="0" i="0" dirty="0">
                <a:solidFill>
                  <a:srgbClr val="202124"/>
                </a:solidFill>
                <a:effectLst/>
                <a:latin typeface="arial" panose="020B0604020202020204" pitchFamily="34" charset="0"/>
              </a:rPr>
              <a:t>. In gradient boosting, there is no implementation of regularization, whereas </a:t>
            </a:r>
            <a:r>
              <a:rPr lang="en-US" sz="3200" b="0" i="0" dirty="0" err="1">
                <a:solidFill>
                  <a:srgbClr val="202124"/>
                </a:solidFill>
                <a:effectLst/>
                <a:latin typeface="arial" panose="020B0604020202020204" pitchFamily="34" charset="0"/>
              </a:rPr>
              <a:t>XGBoost</a:t>
            </a:r>
            <a:r>
              <a:rPr lang="en-US" sz="3200" b="0" i="0" dirty="0">
                <a:solidFill>
                  <a:srgbClr val="202124"/>
                </a:solidFill>
                <a:effectLst/>
                <a:latin typeface="arial" panose="020B0604020202020204" pitchFamily="34" charset="0"/>
              </a:rPr>
              <a:t> is a regularized form of gradient boosting algorithm, where L2 or L1 regularization is already implemented.</a:t>
            </a:r>
            <a:endParaRPr lang="en-IN" sz="3200" dirty="0"/>
          </a:p>
        </p:txBody>
      </p:sp>
      <p:sp>
        <p:nvSpPr>
          <p:cNvPr id="7" name="TextBox 6">
            <a:extLst>
              <a:ext uri="{FF2B5EF4-FFF2-40B4-BE49-F238E27FC236}">
                <a16:creationId xmlns:a16="http://schemas.microsoft.com/office/drawing/2014/main" id="{7C7AD8E3-5A4C-73D4-D2F4-7BE5B5AE49DB}"/>
              </a:ext>
            </a:extLst>
          </p:cNvPr>
          <p:cNvSpPr txBox="1"/>
          <p:nvPr/>
        </p:nvSpPr>
        <p:spPr>
          <a:xfrm>
            <a:off x="752475" y="5038725"/>
            <a:ext cx="5486400" cy="1569660"/>
          </a:xfrm>
          <a:prstGeom prst="rect">
            <a:avLst/>
          </a:prstGeom>
          <a:noFill/>
        </p:spPr>
        <p:txBody>
          <a:bodyPr wrap="square" rtlCol="0">
            <a:spAutoFit/>
          </a:bodyPr>
          <a:lstStyle/>
          <a:p>
            <a:r>
              <a:rPr lang="en-IN" sz="3200" dirty="0"/>
              <a:t>The following is the CLASSIFICATION REPORT OF </a:t>
            </a:r>
            <a:r>
              <a:rPr lang="en-IN" sz="3200" dirty="0" err="1"/>
              <a:t>XGBoost</a:t>
            </a:r>
            <a:r>
              <a:rPr lang="en-IN" sz="3200" dirty="0"/>
              <a:t> of our data</a:t>
            </a:r>
          </a:p>
        </p:txBody>
      </p:sp>
    </p:spTree>
    <p:extLst>
      <p:ext uri="{BB962C8B-B14F-4D97-AF65-F5344CB8AC3E}">
        <p14:creationId xmlns:p14="http://schemas.microsoft.com/office/powerpoint/2010/main" val="1055901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CFDE6-F5F1-F4AA-EA44-6C9A4F766CDE}"/>
              </a:ext>
            </a:extLst>
          </p:cNvPr>
          <p:cNvSpPr>
            <a:spLocks noGrp="1"/>
          </p:cNvSpPr>
          <p:nvPr>
            <p:ph type="title"/>
          </p:nvPr>
        </p:nvSpPr>
        <p:spPr>
          <a:xfrm>
            <a:off x="838200" y="222250"/>
            <a:ext cx="10515600" cy="1325563"/>
          </a:xfrm>
          <a:solidFill>
            <a:schemeClr val="bg1"/>
          </a:solidFill>
        </p:spPr>
        <p:txBody>
          <a:bodyPr>
            <a:normAutofit/>
          </a:bodyPr>
          <a:lstStyle/>
          <a:p>
            <a:pPr algn="ctr"/>
            <a:r>
              <a:rPr lang="en-IN" sz="6000" dirty="0">
                <a:latin typeface="Arial Black" panose="020B0A04020102020204" pitchFamily="34" charset="0"/>
              </a:rPr>
              <a:t>INTRODUCTION</a:t>
            </a:r>
          </a:p>
        </p:txBody>
      </p:sp>
      <p:sp>
        <p:nvSpPr>
          <p:cNvPr id="3" name="Content Placeholder 2">
            <a:extLst>
              <a:ext uri="{FF2B5EF4-FFF2-40B4-BE49-F238E27FC236}">
                <a16:creationId xmlns:a16="http://schemas.microsoft.com/office/drawing/2014/main" id="{E27F33CC-1625-420A-B137-0BF52A1D06DC}"/>
              </a:ext>
            </a:extLst>
          </p:cNvPr>
          <p:cNvSpPr>
            <a:spLocks noGrp="1"/>
          </p:cNvSpPr>
          <p:nvPr>
            <p:ph idx="1"/>
          </p:nvPr>
        </p:nvSpPr>
        <p:spPr>
          <a:solidFill>
            <a:schemeClr val="bg1"/>
          </a:solidFill>
        </p:spPr>
        <p:txBody>
          <a:bodyPr>
            <a:normAutofit fontScale="92500"/>
          </a:bodyPr>
          <a:lstStyle/>
          <a:p>
            <a:r>
              <a:rPr lang="en-IN" sz="3200" dirty="0"/>
              <a:t>Sentiments are feelings, opinions, emotions, likes/dislikes, good/bad</a:t>
            </a:r>
          </a:p>
          <a:p>
            <a:r>
              <a:rPr lang="en-IN" sz="3200" dirty="0"/>
              <a:t>Sentiment Analysis is a Natural Language Processing and Information Extraction task that aims to obtain writer’s feeling expressed in positive or negative comments, questions and requests, by </a:t>
            </a:r>
            <a:r>
              <a:rPr lang="en-IN" sz="3200" dirty="0" err="1"/>
              <a:t>analyzing</a:t>
            </a:r>
            <a:r>
              <a:rPr lang="en-IN" sz="3200" dirty="0"/>
              <a:t> a large number of documents</a:t>
            </a:r>
          </a:p>
          <a:p>
            <a:r>
              <a:rPr lang="en-IN" sz="3200" dirty="0"/>
              <a:t>Sentiment analysis is a study of human </a:t>
            </a:r>
            <a:r>
              <a:rPr lang="en-IN" sz="3200" dirty="0" err="1"/>
              <a:t>behavior</a:t>
            </a:r>
            <a:r>
              <a:rPr lang="en-IN" sz="3200" dirty="0"/>
              <a:t> in which we extract users opinion and emotion from plain text</a:t>
            </a:r>
          </a:p>
          <a:p>
            <a:r>
              <a:rPr lang="en-IN" sz="3200" dirty="0"/>
              <a:t>Sentiment Analysis is also known as Opinion Mining</a:t>
            </a:r>
          </a:p>
          <a:p>
            <a:endParaRPr lang="en-IN" dirty="0"/>
          </a:p>
        </p:txBody>
      </p:sp>
    </p:spTree>
    <p:extLst>
      <p:ext uri="{BB962C8B-B14F-4D97-AF65-F5344CB8AC3E}">
        <p14:creationId xmlns:p14="http://schemas.microsoft.com/office/powerpoint/2010/main" val="20624418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B4E1E-731C-B320-DC16-9BBFE11A8693}"/>
              </a:ext>
            </a:extLst>
          </p:cNvPr>
          <p:cNvSpPr>
            <a:spLocks noGrp="1"/>
          </p:cNvSpPr>
          <p:nvPr>
            <p:ph type="title"/>
          </p:nvPr>
        </p:nvSpPr>
        <p:spPr/>
        <p:txBody>
          <a:bodyPr/>
          <a:lstStyle/>
          <a:p>
            <a:r>
              <a:rPr lang="en-US" b="0" i="0" dirty="0">
                <a:solidFill>
                  <a:srgbClr val="161616"/>
                </a:solidFill>
                <a:effectLst/>
                <a:latin typeface="Arial Black" panose="020B0A04020102020204" pitchFamily="34" charset="0"/>
              </a:rPr>
              <a:t> K-Nearest Neighbors</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2FB1B990-4FD3-5E5B-4A14-5EE251DEF0B7}"/>
              </a:ext>
            </a:extLst>
          </p:cNvPr>
          <p:cNvSpPr>
            <a:spLocks noGrp="1"/>
          </p:cNvSpPr>
          <p:nvPr>
            <p:ph idx="1"/>
          </p:nvPr>
        </p:nvSpPr>
        <p:spPr/>
        <p:txBody>
          <a:bodyPr/>
          <a:lstStyle/>
          <a:p>
            <a:r>
              <a:rPr lang="en-US" b="0" i="0" dirty="0">
                <a:solidFill>
                  <a:srgbClr val="161616"/>
                </a:solidFill>
                <a:effectLst/>
                <a:latin typeface="IBM Plex Sans" panose="020B0604020202020204" pitchFamily="34" charset="0"/>
              </a:rPr>
              <a:t>The k-nearest neighbors algorithm, also known as KNN or k-NN, is a non-parametric, supervised learning classifier, which uses proximity to make classifications or predictions about the grouping of an individual data point. While it can be used for either regression or classification problems, it is typically used as a classification algorithm, working off the assumption that similar points can be found near one another.</a:t>
            </a:r>
            <a:endParaRPr lang="en-IN" dirty="0"/>
          </a:p>
        </p:txBody>
      </p:sp>
    </p:spTree>
    <p:extLst>
      <p:ext uri="{BB962C8B-B14F-4D97-AF65-F5344CB8AC3E}">
        <p14:creationId xmlns:p14="http://schemas.microsoft.com/office/powerpoint/2010/main" val="21138494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CE8FFB4-2119-EC7C-E2B7-859546EFF8AA}"/>
              </a:ext>
            </a:extLst>
          </p:cNvPr>
          <p:cNvSpPr>
            <a:spLocks noGrp="1"/>
          </p:cNvSpPr>
          <p:nvPr>
            <p:ph type="title"/>
          </p:nvPr>
        </p:nvSpPr>
        <p:spPr/>
        <p:txBody>
          <a:bodyPr/>
          <a:lstStyle/>
          <a:p>
            <a:r>
              <a:rPr lang="en-IN" dirty="0">
                <a:latin typeface="Arial Black" panose="020B0A04020102020204" pitchFamily="34" charset="0"/>
              </a:rPr>
              <a:t>CLASSIFICATION REPORT AND FLOWCHART </a:t>
            </a:r>
            <a:endParaRPr lang="en-IN" dirty="0"/>
          </a:p>
        </p:txBody>
      </p:sp>
      <p:pic>
        <p:nvPicPr>
          <p:cNvPr id="8" name="Content Placeholder 7">
            <a:extLst>
              <a:ext uri="{FF2B5EF4-FFF2-40B4-BE49-F238E27FC236}">
                <a16:creationId xmlns:a16="http://schemas.microsoft.com/office/drawing/2014/main" id="{C4CE1C17-ED6E-54B3-9DB7-59EB4CEC36E8}"/>
              </a:ext>
            </a:extLst>
          </p:cNvPr>
          <p:cNvPicPr>
            <a:picLocks noGrp="1" noChangeAspect="1"/>
          </p:cNvPicPr>
          <p:nvPr>
            <p:ph sz="half" idx="1"/>
          </p:nvPr>
        </p:nvPicPr>
        <p:blipFill>
          <a:blip r:embed="rId2"/>
          <a:stretch>
            <a:fillRect/>
          </a:stretch>
        </p:blipFill>
        <p:spPr>
          <a:xfrm>
            <a:off x="1874385" y="3399262"/>
            <a:ext cx="3109229" cy="1204064"/>
          </a:xfrm>
        </p:spPr>
      </p:pic>
      <p:pic>
        <p:nvPicPr>
          <p:cNvPr id="5122" name="Picture 2" descr="A simple flowchart for the k-nearest neighbor modeling.">
            <a:extLst>
              <a:ext uri="{FF2B5EF4-FFF2-40B4-BE49-F238E27FC236}">
                <a16:creationId xmlns:a16="http://schemas.microsoft.com/office/drawing/2014/main" id="{BA0C791F-99FD-2322-5A14-03ACB7305D24}"/>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7450793" y="1825625"/>
            <a:ext cx="262441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6113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415984-C850-D0FA-EF28-BE956EA9A5A6}"/>
              </a:ext>
            </a:extLst>
          </p:cNvPr>
          <p:cNvSpPr>
            <a:spLocks noGrp="1"/>
          </p:cNvSpPr>
          <p:nvPr>
            <p:ph type="title"/>
          </p:nvPr>
        </p:nvSpPr>
        <p:spPr/>
        <p:txBody>
          <a:bodyPr/>
          <a:lstStyle/>
          <a:p>
            <a:r>
              <a:rPr lang="en-IN" dirty="0">
                <a:latin typeface="Arial Black" panose="020B0A04020102020204" pitchFamily="34" charset="0"/>
              </a:rPr>
              <a:t>SMOTE</a:t>
            </a:r>
          </a:p>
        </p:txBody>
      </p:sp>
      <p:sp>
        <p:nvSpPr>
          <p:cNvPr id="5" name="Content Placeholder 4">
            <a:extLst>
              <a:ext uri="{FF2B5EF4-FFF2-40B4-BE49-F238E27FC236}">
                <a16:creationId xmlns:a16="http://schemas.microsoft.com/office/drawing/2014/main" id="{F6B80099-E973-8669-3AED-317A96CB3B1D}"/>
              </a:ext>
            </a:extLst>
          </p:cNvPr>
          <p:cNvSpPr>
            <a:spLocks noGrp="1"/>
          </p:cNvSpPr>
          <p:nvPr>
            <p:ph sz="half" idx="1"/>
          </p:nvPr>
        </p:nvSpPr>
        <p:spPr/>
        <p:txBody>
          <a:bodyPr/>
          <a:lstStyle/>
          <a:p>
            <a:r>
              <a:rPr lang="en-US" b="0" i="0" dirty="0">
                <a:solidFill>
                  <a:srgbClr val="202124"/>
                </a:solidFill>
                <a:effectLst/>
                <a:latin typeface="Google Sans"/>
              </a:rPr>
              <a:t>Synthetic Minority Oversampling Technique (SMOTE) is </a:t>
            </a:r>
            <a:r>
              <a:rPr lang="en-US" b="0" i="0" dirty="0">
                <a:solidFill>
                  <a:srgbClr val="040C28"/>
                </a:solidFill>
                <a:effectLst/>
                <a:latin typeface="Google Sans"/>
              </a:rPr>
              <a:t>a statistical technique for increasing the number of cases in your dataset in a balanced way</a:t>
            </a:r>
            <a:r>
              <a:rPr lang="en-US" b="0" i="0" dirty="0">
                <a:solidFill>
                  <a:srgbClr val="202124"/>
                </a:solidFill>
                <a:effectLst/>
                <a:latin typeface="Google Sans"/>
              </a:rPr>
              <a:t>. The component works by generating new instances from existing minority cases that you supply as input.</a:t>
            </a:r>
            <a:endParaRPr lang="en-IN" dirty="0"/>
          </a:p>
        </p:txBody>
      </p:sp>
      <p:sp>
        <p:nvSpPr>
          <p:cNvPr id="6" name="Content Placeholder 5">
            <a:extLst>
              <a:ext uri="{FF2B5EF4-FFF2-40B4-BE49-F238E27FC236}">
                <a16:creationId xmlns:a16="http://schemas.microsoft.com/office/drawing/2014/main" id="{F7FF5635-2417-857D-9072-8FA1FC15E59B}"/>
              </a:ext>
            </a:extLst>
          </p:cNvPr>
          <p:cNvSpPr>
            <a:spLocks noGrp="1"/>
          </p:cNvSpPr>
          <p:nvPr>
            <p:ph sz="half" idx="2"/>
          </p:nvPr>
        </p:nvSpPr>
        <p:spPr/>
        <p:txBody>
          <a:bodyPr/>
          <a:lstStyle/>
          <a:p>
            <a:endParaRPr lang="en-IN"/>
          </a:p>
        </p:txBody>
      </p:sp>
      <p:pic>
        <p:nvPicPr>
          <p:cNvPr id="8" name="Picture 7">
            <a:extLst>
              <a:ext uri="{FF2B5EF4-FFF2-40B4-BE49-F238E27FC236}">
                <a16:creationId xmlns:a16="http://schemas.microsoft.com/office/drawing/2014/main" id="{8DF6E6EB-837D-3B27-7A44-E47CA9C69341}"/>
              </a:ext>
            </a:extLst>
          </p:cNvPr>
          <p:cNvPicPr>
            <a:picLocks noChangeAspect="1"/>
          </p:cNvPicPr>
          <p:nvPr/>
        </p:nvPicPr>
        <p:blipFill>
          <a:blip r:embed="rId2"/>
          <a:stretch>
            <a:fillRect/>
          </a:stretch>
        </p:blipFill>
        <p:spPr>
          <a:xfrm>
            <a:off x="6172200" y="1825625"/>
            <a:ext cx="4787805" cy="3640313"/>
          </a:xfrm>
          <a:prstGeom prst="rect">
            <a:avLst/>
          </a:prstGeom>
        </p:spPr>
      </p:pic>
    </p:spTree>
    <p:extLst>
      <p:ext uri="{BB962C8B-B14F-4D97-AF65-F5344CB8AC3E}">
        <p14:creationId xmlns:p14="http://schemas.microsoft.com/office/powerpoint/2010/main" val="938299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6172D2D-4252-1CED-F1FA-81FAD5C4CED3}"/>
              </a:ext>
            </a:extLst>
          </p:cNvPr>
          <p:cNvSpPr>
            <a:spLocks noGrp="1"/>
          </p:cNvSpPr>
          <p:nvPr>
            <p:ph type="title"/>
          </p:nvPr>
        </p:nvSpPr>
        <p:spPr/>
        <p:txBody>
          <a:bodyPr/>
          <a:lstStyle/>
          <a:p>
            <a:r>
              <a:rPr lang="en-IN" dirty="0">
                <a:latin typeface="Arial Black" panose="020B0A04020102020204" pitchFamily="34" charset="0"/>
              </a:rPr>
              <a:t>Multinomial Naive Bayes</a:t>
            </a:r>
          </a:p>
        </p:txBody>
      </p:sp>
      <p:sp>
        <p:nvSpPr>
          <p:cNvPr id="13" name="Content Placeholder 12">
            <a:extLst>
              <a:ext uri="{FF2B5EF4-FFF2-40B4-BE49-F238E27FC236}">
                <a16:creationId xmlns:a16="http://schemas.microsoft.com/office/drawing/2014/main" id="{102968F6-B90B-E666-496F-A088101AAC74}"/>
              </a:ext>
            </a:extLst>
          </p:cNvPr>
          <p:cNvSpPr>
            <a:spLocks noGrp="1"/>
          </p:cNvSpPr>
          <p:nvPr>
            <p:ph sz="half" idx="1"/>
          </p:nvPr>
        </p:nvSpPr>
        <p:spPr>
          <a:xfrm>
            <a:off x="623596" y="1816294"/>
            <a:ext cx="5181600" cy="4351338"/>
          </a:xfrm>
        </p:spPr>
        <p:txBody>
          <a:bodyPr>
            <a:normAutofit fontScale="77500" lnSpcReduction="20000"/>
          </a:bodyPr>
          <a:lstStyle/>
          <a:p>
            <a:pPr algn="l"/>
            <a:r>
              <a:rPr lang="en-US" b="0" i="0" dirty="0">
                <a:solidFill>
                  <a:srgbClr val="292929"/>
                </a:solidFill>
                <a:effectLst/>
                <a:latin typeface="source-serif-pro"/>
              </a:rPr>
              <a:t>The multinomial naïve Bayes is widely used for assigning documents to classes based on the statistical analysis of their contents. It provides an alternative to the "heavy" AI-based semantic analysis and drastically simplifies textual data classification.</a:t>
            </a:r>
          </a:p>
          <a:p>
            <a:pPr algn="l"/>
            <a:r>
              <a:rPr lang="en-US" b="0" i="0" dirty="0">
                <a:solidFill>
                  <a:srgbClr val="292929"/>
                </a:solidFill>
                <a:effectLst/>
                <a:latin typeface="source-serif-pro"/>
              </a:rPr>
              <a:t>The classification aims to assign fragments of text (i.e. documents) to classes by determining the probability that a document belongs to the class of other documents, having the same subject</a:t>
            </a:r>
          </a:p>
          <a:p>
            <a:pPr algn="l"/>
            <a:r>
              <a:rPr lang="en-US" b="0" i="0" dirty="0">
                <a:solidFill>
                  <a:srgbClr val="292929"/>
                </a:solidFill>
                <a:effectLst/>
                <a:latin typeface="source-serif-pro"/>
              </a:rPr>
              <a:t>We have used </a:t>
            </a:r>
            <a:r>
              <a:rPr lang="en-IN" dirty="0">
                <a:latin typeface="Arial Black" panose="020B0A04020102020204" pitchFamily="34" charset="0"/>
              </a:rPr>
              <a:t>Multinomial Naive Bayes </a:t>
            </a:r>
            <a:r>
              <a:rPr lang="en-IN" dirty="0">
                <a:latin typeface="+mj-lt"/>
              </a:rPr>
              <a:t>as it was giving the highest </a:t>
            </a:r>
            <a:r>
              <a:rPr lang="en-IN" dirty="0" err="1">
                <a:latin typeface="+mj-lt"/>
              </a:rPr>
              <a:t>accuarcy</a:t>
            </a:r>
            <a:endParaRPr lang="en-US" b="0" i="0" dirty="0">
              <a:solidFill>
                <a:srgbClr val="292929"/>
              </a:solidFill>
              <a:effectLst/>
              <a:latin typeface="+mj-lt"/>
            </a:endParaRPr>
          </a:p>
          <a:p>
            <a:endParaRPr lang="en-IN" dirty="0"/>
          </a:p>
        </p:txBody>
      </p:sp>
      <p:pic>
        <p:nvPicPr>
          <p:cNvPr id="16" name="Content Placeholder 15">
            <a:extLst>
              <a:ext uri="{FF2B5EF4-FFF2-40B4-BE49-F238E27FC236}">
                <a16:creationId xmlns:a16="http://schemas.microsoft.com/office/drawing/2014/main" id="{1C3AF38E-1700-E0BA-AFFB-26A3ED875F13}"/>
              </a:ext>
            </a:extLst>
          </p:cNvPr>
          <p:cNvPicPr>
            <a:picLocks noGrp="1" noChangeAspect="1"/>
          </p:cNvPicPr>
          <p:nvPr>
            <p:ph sz="half" idx="2"/>
          </p:nvPr>
        </p:nvPicPr>
        <p:blipFill>
          <a:blip r:embed="rId2"/>
          <a:stretch>
            <a:fillRect/>
          </a:stretch>
        </p:blipFill>
        <p:spPr>
          <a:xfrm>
            <a:off x="6172202" y="2528596"/>
            <a:ext cx="6010974" cy="2211355"/>
          </a:xfrm>
        </p:spPr>
      </p:pic>
      <p:sp>
        <p:nvSpPr>
          <p:cNvPr id="17" name="TextBox 16">
            <a:extLst>
              <a:ext uri="{FF2B5EF4-FFF2-40B4-BE49-F238E27FC236}">
                <a16:creationId xmlns:a16="http://schemas.microsoft.com/office/drawing/2014/main" id="{0E1A436C-BAC8-C521-B7C5-D55FF4A1451F}"/>
              </a:ext>
            </a:extLst>
          </p:cNvPr>
          <p:cNvSpPr txBox="1"/>
          <p:nvPr/>
        </p:nvSpPr>
        <p:spPr>
          <a:xfrm>
            <a:off x="6172202" y="1903445"/>
            <a:ext cx="6019798" cy="369332"/>
          </a:xfrm>
          <a:prstGeom prst="rect">
            <a:avLst/>
          </a:prstGeom>
          <a:noFill/>
        </p:spPr>
        <p:txBody>
          <a:bodyPr wrap="square" rtlCol="0">
            <a:spAutoFit/>
          </a:bodyPr>
          <a:lstStyle/>
          <a:p>
            <a:r>
              <a:rPr lang="en-IN" dirty="0"/>
              <a:t>The following is the classification report we have obtained</a:t>
            </a:r>
          </a:p>
        </p:txBody>
      </p:sp>
    </p:spTree>
    <p:extLst>
      <p:ext uri="{BB962C8B-B14F-4D97-AF65-F5344CB8AC3E}">
        <p14:creationId xmlns:p14="http://schemas.microsoft.com/office/powerpoint/2010/main" val="29898986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22BC8C-0C7E-4488-EC5A-DFC8B75D413D}"/>
              </a:ext>
            </a:extLst>
          </p:cNvPr>
          <p:cNvSpPr>
            <a:spLocks noGrp="1"/>
          </p:cNvSpPr>
          <p:nvPr>
            <p:ph type="title"/>
          </p:nvPr>
        </p:nvSpPr>
        <p:spPr/>
        <p:txBody>
          <a:bodyPr/>
          <a:lstStyle/>
          <a:p>
            <a:r>
              <a:rPr lang="en-IN" dirty="0">
                <a:latin typeface="Arial Black" panose="020B0A04020102020204" pitchFamily="34" charset="0"/>
              </a:rPr>
              <a:t>Word2vec</a:t>
            </a:r>
          </a:p>
        </p:txBody>
      </p:sp>
      <p:sp>
        <p:nvSpPr>
          <p:cNvPr id="5" name="Content Placeholder 4">
            <a:extLst>
              <a:ext uri="{FF2B5EF4-FFF2-40B4-BE49-F238E27FC236}">
                <a16:creationId xmlns:a16="http://schemas.microsoft.com/office/drawing/2014/main" id="{4231256A-027C-B38E-9808-670D8EE8C176}"/>
              </a:ext>
            </a:extLst>
          </p:cNvPr>
          <p:cNvSpPr>
            <a:spLocks noGrp="1"/>
          </p:cNvSpPr>
          <p:nvPr>
            <p:ph sz="half" idx="1"/>
          </p:nvPr>
        </p:nvSpPr>
        <p:spPr/>
        <p:txBody>
          <a:bodyPr/>
          <a:lstStyle/>
          <a:p>
            <a:r>
              <a:rPr lang="en-US" b="0" i="0" dirty="0">
                <a:solidFill>
                  <a:srgbClr val="202124"/>
                </a:solidFill>
                <a:effectLst/>
                <a:latin typeface="Google Sans"/>
              </a:rPr>
              <a:t>Word2Vec is </a:t>
            </a:r>
            <a:r>
              <a:rPr lang="en-US" b="0" i="0" dirty="0">
                <a:solidFill>
                  <a:srgbClr val="040C28"/>
                </a:solidFill>
                <a:effectLst/>
                <a:latin typeface="Google Sans"/>
              </a:rPr>
              <a:t>a machine learning technique that has been around since 2013, courtesy of Tomas </a:t>
            </a:r>
            <a:r>
              <a:rPr lang="en-US" b="0" i="0" dirty="0" err="1">
                <a:solidFill>
                  <a:srgbClr val="040C28"/>
                </a:solidFill>
                <a:effectLst/>
                <a:latin typeface="Google Sans"/>
              </a:rPr>
              <a:t>Mikolov</a:t>
            </a:r>
            <a:r>
              <a:rPr lang="en-US" b="0" i="0" dirty="0">
                <a:solidFill>
                  <a:srgbClr val="040C28"/>
                </a:solidFill>
                <a:effectLst/>
                <a:latin typeface="Google Sans"/>
              </a:rPr>
              <a:t> and his data science team at Google</a:t>
            </a:r>
            <a:r>
              <a:rPr lang="en-US" b="0" i="0" dirty="0">
                <a:solidFill>
                  <a:srgbClr val="202124"/>
                </a:solidFill>
                <a:effectLst/>
                <a:latin typeface="Google Sans"/>
              </a:rPr>
              <a:t>. It relies on deep learning to train a computer to learn about your language (vocabulary, expressions, context, etc.) using a corpus (content library).</a:t>
            </a:r>
            <a:endParaRPr lang="en-IN" dirty="0"/>
          </a:p>
        </p:txBody>
      </p:sp>
      <p:pic>
        <p:nvPicPr>
          <p:cNvPr id="2050" name="Picture 2" descr="Word2Vec model for sentiment analysis of product reviews in Indonesian  language">
            <a:extLst>
              <a:ext uri="{FF2B5EF4-FFF2-40B4-BE49-F238E27FC236}">
                <a16:creationId xmlns:a16="http://schemas.microsoft.com/office/drawing/2014/main" id="{1905F8C3-D531-9199-9B20-5BF414770D9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492482" y="1912343"/>
            <a:ext cx="2803557" cy="471581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462375A-DFCD-563B-C029-DFF12F7ED2EB}"/>
              </a:ext>
            </a:extLst>
          </p:cNvPr>
          <p:cNvSpPr txBox="1"/>
          <p:nvPr/>
        </p:nvSpPr>
        <p:spPr>
          <a:xfrm>
            <a:off x="6559419" y="1418253"/>
            <a:ext cx="4609323" cy="369332"/>
          </a:xfrm>
          <a:prstGeom prst="rect">
            <a:avLst/>
          </a:prstGeom>
          <a:noFill/>
        </p:spPr>
        <p:txBody>
          <a:bodyPr wrap="square" rtlCol="0">
            <a:spAutoFit/>
          </a:bodyPr>
          <a:lstStyle/>
          <a:p>
            <a:r>
              <a:rPr lang="en-IN" dirty="0"/>
              <a:t>FOLL0WING IS THE FLOWCHART OF </a:t>
            </a:r>
            <a:r>
              <a:rPr lang="en-US" b="0" i="0" dirty="0">
                <a:solidFill>
                  <a:srgbClr val="202124"/>
                </a:solidFill>
                <a:effectLst/>
                <a:latin typeface="Google Sans"/>
              </a:rPr>
              <a:t>Word2Vec:</a:t>
            </a:r>
            <a:r>
              <a:rPr lang="en-IN" dirty="0"/>
              <a:t> </a:t>
            </a:r>
          </a:p>
        </p:txBody>
      </p:sp>
    </p:spTree>
    <p:extLst>
      <p:ext uri="{BB962C8B-B14F-4D97-AF65-F5344CB8AC3E}">
        <p14:creationId xmlns:p14="http://schemas.microsoft.com/office/powerpoint/2010/main" val="41578980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A3506-21BC-7E9E-5F28-4AB544CEA99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63A72F0-E0B1-4AC7-BA01-95597DC6DD0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29353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026543E-8C60-DBFC-24EE-03507D6A0CC7}"/>
              </a:ext>
            </a:extLst>
          </p:cNvPr>
          <p:cNvSpPr>
            <a:spLocks noGrp="1"/>
          </p:cNvSpPr>
          <p:nvPr>
            <p:ph type="title"/>
          </p:nvPr>
        </p:nvSpPr>
        <p:spPr/>
        <p:txBody>
          <a:bodyPr/>
          <a:lstStyle/>
          <a:p>
            <a:r>
              <a:rPr lang="en-IN" dirty="0">
                <a:latin typeface="Arial Black" panose="020B0A04020102020204" pitchFamily="34" charset="0"/>
              </a:rPr>
              <a:t>BUSINESS PROBLEM</a:t>
            </a:r>
          </a:p>
        </p:txBody>
      </p:sp>
      <p:sp>
        <p:nvSpPr>
          <p:cNvPr id="6" name="Content Placeholder 5">
            <a:extLst>
              <a:ext uri="{FF2B5EF4-FFF2-40B4-BE49-F238E27FC236}">
                <a16:creationId xmlns:a16="http://schemas.microsoft.com/office/drawing/2014/main" id="{D31EA095-94A1-EDA3-EFD0-F3783CF18EA2}"/>
              </a:ext>
            </a:extLst>
          </p:cNvPr>
          <p:cNvSpPr>
            <a:spLocks noGrp="1"/>
          </p:cNvSpPr>
          <p:nvPr>
            <p:ph idx="1"/>
          </p:nvPr>
        </p:nvSpPr>
        <p:spPr>
          <a:solidFill>
            <a:schemeClr val="bg1"/>
          </a:solidFill>
        </p:spPr>
        <p:txBody>
          <a:bodyPr/>
          <a:lstStyle/>
          <a:p>
            <a:r>
              <a:rPr lang="en-IN" sz="2800" u="none" strike="noStrike" dirty="0">
                <a:effectLst/>
                <a:latin typeface="Arial" panose="020B0604020202020204" pitchFamily="34" charset="0"/>
                <a:ea typeface="Arial" panose="020B0604020202020204" pitchFamily="34" charset="0"/>
              </a:rPr>
              <a:t>Need to get sentiment analysis of financial statements and gauge its impact i.e. positive, negative or neutral on the business and government.</a:t>
            </a:r>
          </a:p>
          <a:p>
            <a:endParaRPr lang="en-IN" dirty="0"/>
          </a:p>
        </p:txBody>
      </p:sp>
    </p:spTree>
    <p:extLst>
      <p:ext uri="{BB962C8B-B14F-4D97-AF65-F5344CB8AC3E}">
        <p14:creationId xmlns:p14="http://schemas.microsoft.com/office/powerpoint/2010/main" val="3363597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33903F0-065A-5260-9A8A-A269DA4E15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8265" y="1690688"/>
            <a:ext cx="6903551" cy="2834640"/>
          </a:xfrm>
        </p:spPr>
      </p:pic>
      <p:sp>
        <p:nvSpPr>
          <p:cNvPr id="7" name="Title 6">
            <a:extLst>
              <a:ext uri="{FF2B5EF4-FFF2-40B4-BE49-F238E27FC236}">
                <a16:creationId xmlns:a16="http://schemas.microsoft.com/office/drawing/2014/main" id="{64E408CE-6344-6A3A-A815-89E8BD21FB96}"/>
              </a:ext>
            </a:extLst>
          </p:cNvPr>
          <p:cNvSpPr>
            <a:spLocks noGrp="1"/>
          </p:cNvSpPr>
          <p:nvPr>
            <p:ph type="title"/>
          </p:nvPr>
        </p:nvSpPr>
        <p:spPr/>
        <p:txBody>
          <a:bodyPr/>
          <a:lstStyle/>
          <a:p>
            <a:pPr marL="571500" indent="-571500">
              <a:buFont typeface="Arial" panose="020B0604020202020204" pitchFamily="34" charset="0"/>
              <a:buChar char="•"/>
            </a:pPr>
            <a:r>
              <a:rPr lang="en-US" b="0" i="0" dirty="0">
                <a:solidFill>
                  <a:srgbClr val="292929"/>
                </a:solidFill>
                <a:effectLst/>
                <a:latin typeface="source-serif-pro"/>
              </a:rPr>
              <a:t>Here the list of required Python libraries</a:t>
            </a:r>
            <a:endParaRPr lang="en-IN" dirty="0"/>
          </a:p>
        </p:txBody>
      </p:sp>
      <p:sp>
        <p:nvSpPr>
          <p:cNvPr id="10" name="TextBox 9">
            <a:extLst>
              <a:ext uri="{FF2B5EF4-FFF2-40B4-BE49-F238E27FC236}">
                <a16:creationId xmlns:a16="http://schemas.microsoft.com/office/drawing/2014/main" id="{EA23FA77-0B32-F4A7-3A76-18EE05E1C3BF}"/>
              </a:ext>
            </a:extLst>
          </p:cNvPr>
          <p:cNvSpPr txBox="1"/>
          <p:nvPr/>
        </p:nvSpPr>
        <p:spPr>
          <a:xfrm flipH="1">
            <a:off x="1608298" y="4725500"/>
            <a:ext cx="9745501" cy="1754326"/>
          </a:xfrm>
          <a:prstGeom prst="rect">
            <a:avLst/>
          </a:prstGeom>
          <a:noFill/>
        </p:spPr>
        <p:txBody>
          <a:bodyPr wrap="square" rtlCol="0">
            <a:spAutoFit/>
          </a:bodyPr>
          <a:lstStyle/>
          <a:p>
            <a:r>
              <a:rPr lang="en-US" dirty="0">
                <a:solidFill>
                  <a:srgbClr val="040C28"/>
                </a:solidFill>
                <a:latin typeface="Google Sans"/>
              </a:rPr>
              <a:t>Imported </a:t>
            </a:r>
            <a:r>
              <a:rPr lang="en-US" b="0" i="0" dirty="0">
                <a:solidFill>
                  <a:srgbClr val="040C28"/>
                </a:solidFill>
                <a:effectLst/>
                <a:latin typeface="Google Sans"/>
              </a:rPr>
              <a:t>PANDAS for doing data modeling, data analysis and data manipulation</a:t>
            </a:r>
            <a:r>
              <a:rPr lang="en-US" b="0" i="0" dirty="0">
                <a:solidFill>
                  <a:srgbClr val="202124"/>
                </a:solidFill>
                <a:effectLst/>
                <a:latin typeface="Google Sans"/>
              </a:rPr>
              <a:t>.</a:t>
            </a:r>
          </a:p>
          <a:p>
            <a:r>
              <a:rPr lang="en-US" dirty="0">
                <a:solidFill>
                  <a:srgbClr val="040C28"/>
                </a:solidFill>
                <a:latin typeface="Google Sans"/>
              </a:rPr>
              <a:t>Imported NUMPY </a:t>
            </a:r>
            <a:r>
              <a:rPr lang="en-US" b="0" i="0" dirty="0">
                <a:solidFill>
                  <a:srgbClr val="040C28"/>
                </a:solidFill>
                <a:effectLst/>
                <a:latin typeface="Google Sans"/>
              </a:rPr>
              <a:t>to perform a wide variety of mathematical operations on arrays</a:t>
            </a:r>
            <a:r>
              <a:rPr lang="en-US" b="0" i="0" dirty="0">
                <a:solidFill>
                  <a:srgbClr val="202124"/>
                </a:solidFill>
                <a:effectLst/>
                <a:latin typeface="Google Sans"/>
              </a:rPr>
              <a:t>.</a:t>
            </a:r>
          </a:p>
          <a:p>
            <a:r>
              <a:rPr lang="en-US" dirty="0">
                <a:solidFill>
                  <a:srgbClr val="202124"/>
                </a:solidFill>
                <a:latin typeface="Google Sans"/>
              </a:rPr>
              <a:t>Imported SEABORN </a:t>
            </a:r>
            <a:r>
              <a:rPr lang="en-US" b="0" i="0" dirty="0">
                <a:solidFill>
                  <a:srgbClr val="202124"/>
                </a:solidFill>
                <a:effectLst/>
                <a:latin typeface="Google Sans"/>
              </a:rPr>
              <a:t> </a:t>
            </a:r>
            <a:r>
              <a:rPr lang="en-US" b="0" i="0" dirty="0">
                <a:solidFill>
                  <a:srgbClr val="040C28"/>
                </a:solidFill>
                <a:effectLst/>
                <a:latin typeface="Google Sans"/>
              </a:rPr>
              <a:t>to visualize random distributions</a:t>
            </a:r>
            <a:r>
              <a:rPr lang="en-US" b="0" i="0" dirty="0">
                <a:solidFill>
                  <a:srgbClr val="202124"/>
                </a:solidFill>
                <a:effectLst/>
                <a:latin typeface="Google Sans"/>
              </a:rPr>
              <a:t>.</a:t>
            </a:r>
          </a:p>
          <a:p>
            <a:r>
              <a:rPr lang="en-US" dirty="0">
                <a:solidFill>
                  <a:srgbClr val="202124"/>
                </a:solidFill>
                <a:latin typeface="Google Sans"/>
              </a:rPr>
              <a:t>Imported MATPLOTLIB </a:t>
            </a:r>
            <a:r>
              <a:rPr lang="en-US" dirty="0">
                <a:solidFill>
                  <a:srgbClr val="040C28"/>
                </a:solidFill>
                <a:latin typeface="Google Sans"/>
              </a:rPr>
              <a:t>as it </a:t>
            </a:r>
            <a:r>
              <a:rPr lang="en-US" b="0" i="0" dirty="0">
                <a:solidFill>
                  <a:srgbClr val="040C28"/>
                </a:solidFill>
                <a:effectLst/>
                <a:latin typeface="Google Sans"/>
              </a:rPr>
              <a:t>displays numeric data in the form of plots, graphs, and charts in Python</a:t>
            </a:r>
            <a:r>
              <a:rPr lang="en-US" b="0" i="0" dirty="0">
                <a:solidFill>
                  <a:srgbClr val="202124"/>
                </a:solidFill>
                <a:effectLst/>
                <a:latin typeface="Google Sans"/>
              </a:rPr>
              <a:t>.</a:t>
            </a:r>
          </a:p>
          <a:p>
            <a:r>
              <a:rPr lang="en-IN" dirty="0"/>
              <a:t>Imported SKLEARN as it </a:t>
            </a:r>
            <a:r>
              <a:rPr lang="en-US" b="0" i="0" dirty="0">
                <a:solidFill>
                  <a:srgbClr val="040C28"/>
                </a:solidFill>
                <a:effectLst/>
                <a:latin typeface="Google Sans"/>
              </a:rPr>
              <a:t>lets to  perform various Machine Learning tasks and provides a means to implement Machine Learning in Python</a:t>
            </a:r>
            <a:r>
              <a:rPr lang="en-US" b="0" i="0" dirty="0">
                <a:solidFill>
                  <a:srgbClr val="202124"/>
                </a:solidFill>
                <a:effectLst/>
                <a:latin typeface="Google Sans"/>
              </a:rPr>
              <a:t>.</a:t>
            </a:r>
            <a:endParaRPr lang="en-IN" dirty="0"/>
          </a:p>
        </p:txBody>
      </p:sp>
    </p:spTree>
    <p:extLst>
      <p:ext uri="{BB962C8B-B14F-4D97-AF65-F5344CB8AC3E}">
        <p14:creationId xmlns:p14="http://schemas.microsoft.com/office/powerpoint/2010/main" val="3547825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4B746-13F5-4F35-5E0C-5A6886E417E8}"/>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4EA792F8-EA8E-C75A-8B69-290A67AA926C}"/>
              </a:ext>
            </a:extLst>
          </p:cNvPr>
          <p:cNvPicPr>
            <a:picLocks noGrp="1" noChangeAspect="1"/>
          </p:cNvPicPr>
          <p:nvPr>
            <p:ph idx="1"/>
          </p:nvPr>
        </p:nvPicPr>
        <p:blipFill>
          <a:blip r:embed="rId2"/>
          <a:stretch>
            <a:fillRect/>
          </a:stretch>
        </p:blipFill>
        <p:spPr>
          <a:xfrm>
            <a:off x="838200" y="23408"/>
            <a:ext cx="10020300" cy="6811184"/>
          </a:xfrm>
        </p:spPr>
      </p:pic>
    </p:spTree>
    <p:extLst>
      <p:ext uri="{BB962C8B-B14F-4D97-AF65-F5344CB8AC3E}">
        <p14:creationId xmlns:p14="http://schemas.microsoft.com/office/powerpoint/2010/main" val="4173353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14E955E-FCB8-FCCF-E46F-D47D9BB3AF8B}"/>
              </a:ext>
            </a:extLst>
          </p:cNvPr>
          <p:cNvSpPr>
            <a:spLocks noGrp="1"/>
          </p:cNvSpPr>
          <p:nvPr>
            <p:ph type="title"/>
          </p:nvPr>
        </p:nvSpPr>
        <p:spPr/>
        <p:txBody>
          <a:bodyPr>
            <a:normAutofit/>
          </a:bodyPr>
          <a:lstStyle/>
          <a:p>
            <a:r>
              <a:rPr lang="en-IN" sz="3200" dirty="0"/>
              <a:t>The following is the Data Set which we would be working on</a:t>
            </a:r>
          </a:p>
        </p:txBody>
      </p:sp>
      <p:pic>
        <p:nvPicPr>
          <p:cNvPr id="23" name="Content Placeholder 22">
            <a:extLst>
              <a:ext uri="{FF2B5EF4-FFF2-40B4-BE49-F238E27FC236}">
                <a16:creationId xmlns:a16="http://schemas.microsoft.com/office/drawing/2014/main" id="{3E4E9576-3492-7246-9727-D52279254C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6930" y="1690688"/>
            <a:ext cx="7152787" cy="3095534"/>
          </a:xfrm>
        </p:spPr>
      </p:pic>
    </p:spTree>
    <p:extLst>
      <p:ext uri="{BB962C8B-B14F-4D97-AF65-F5344CB8AC3E}">
        <p14:creationId xmlns:p14="http://schemas.microsoft.com/office/powerpoint/2010/main" val="1890388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48E6AC5E-E2EF-284C-5621-E80BCD5EB43B}"/>
              </a:ext>
            </a:extLst>
          </p:cNvPr>
          <p:cNvSpPr>
            <a:spLocks noGrp="1"/>
          </p:cNvSpPr>
          <p:nvPr>
            <p:ph type="title"/>
          </p:nvPr>
        </p:nvSpPr>
        <p:spPr/>
        <p:txBody>
          <a:bodyPr/>
          <a:lstStyle/>
          <a:p>
            <a:r>
              <a:rPr lang="en-IN" dirty="0">
                <a:latin typeface="Arial Black" panose="020B0A04020102020204" pitchFamily="34" charset="0"/>
              </a:rPr>
              <a:t>Exploratory Data Analysis</a:t>
            </a:r>
          </a:p>
        </p:txBody>
      </p:sp>
      <p:pic>
        <p:nvPicPr>
          <p:cNvPr id="12" name="Content Placeholder 11">
            <a:extLst>
              <a:ext uri="{FF2B5EF4-FFF2-40B4-BE49-F238E27FC236}">
                <a16:creationId xmlns:a16="http://schemas.microsoft.com/office/drawing/2014/main" id="{0F509EF5-3912-DE10-4A12-A4667AA678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2524" y="1797049"/>
            <a:ext cx="8092805" cy="4869192"/>
          </a:xfrm>
        </p:spPr>
      </p:pic>
      <p:sp>
        <p:nvSpPr>
          <p:cNvPr id="14" name="TextBox 13">
            <a:extLst>
              <a:ext uri="{FF2B5EF4-FFF2-40B4-BE49-F238E27FC236}">
                <a16:creationId xmlns:a16="http://schemas.microsoft.com/office/drawing/2014/main" id="{B55EACB0-8C70-0343-509C-BBA5D1514E09}"/>
              </a:ext>
            </a:extLst>
          </p:cNvPr>
          <p:cNvSpPr txBox="1"/>
          <p:nvPr/>
        </p:nvSpPr>
        <p:spPr>
          <a:xfrm>
            <a:off x="1666240" y="1321356"/>
            <a:ext cx="6096000" cy="400110"/>
          </a:xfrm>
          <a:prstGeom prst="rect">
            <a:avLst/>
          </a:prstGeom>
          <a:noFill/>
        </p:spPr>
        <p:txBody>
          <a:bodyPr wrap="square">
            <a:spAutoFit/>
          </a:bodyPr>
          <a:lstStyle/>
          <a:p>
            <a:r>
              <a:rPr lang="en-US" sz="2000" dirty="0"/>
              <a:t>The following are the steps which we used for EDA</a:t>
            </a:r>
            <a:endParaRPr lang="en-IN" sz="2000" dirty="0"/>
          </a:p>
        </p:txBody>
      </p:sp>
      <p:sp>
        <p:nvSpPr>
          <p:cNvPr id="2" name="TextBox 1">
            <a:extLst>
              <a:ext uri="{FF2B5EF4-FFF2-40B4-BE49-F238E27FC236}">
                <a16:creationId xmlns:a16="http://schemas.microsoft.com/office/drawing/2014/main" id="{C26277FB-16B0-F8D3-7155-01E4242111CC}"/>
              </a:ext>
            </a:extLst>
          </p:cNvPr>
          <p:cNvSpPr txBox="1"/>
          <p:nvPr/>
        </p:nvSpPr>
        <p:spPr>
          <a:xfrm>
            <a:off x="8826759" y="2015413"/>
            <a:ext cx="2640564" cy="3970318"/>
          </a:xfrm>
          <a:prstGeom prst="rect">
            <a:avLst/>
          </a:prstGeom>
          <a:noFill/>
        </p:spPr>
        <p:txBody>
          <a:bodyPr wrap="square" rtlCol="0">
            <a:spAutoFit/>
          </a:bodyPr>
          <a:lstStyle/>
          <a:p>
            <a:pPr algn="l"/>
            <a:r>
              <a:rPr lang="en-US" b="0" i="0" dirty="0">
                <a:solidFill>
                  <a:srgbClr val="202124"/>
                </a:solidFill>
                <a:effectLst/>
                <a:latin typeface="arial" panose="020B0604020202020204" pitchFamily="34" charset="0"/>
              </a:rPr>
              <a:t>Exploratory Data Analysis - EDA.</a:t>
            </a:r>
          </a:p>
          <a:p>
            <a:pPr algn="l">
              <a:buFont typeface="+mj-lt"/>
              <a:buAutoNum type="arabicPeriod"/>
            </a:pPr>
            <a:r>
              <a:rPr lang="en-US" b="0" i="0" dirty="0">
                <a:solidFill>
                  <a:srgbClr val="202124"/>
                </a:solidFill>
                <a:effectLst/>
                <a:latin typeface="arial" panose="020B0604020202020204" pitchFamily="34" charset="0"/>
              </a:rPr>
              <a:t>Load the Data.</a:t>
            </a:r>
          </a:p>
          <a:p>
            <a:pPr algn="l">
              <a:buFont typeface="+mj-lt"/>
              <a:buAutoNum type="arabicPeriod"/>
            </a:pPr>
            <a:r>
              <a:rPr lang="en-US" b="0" i="0" dirty="0">
                <a:solidFill>
                  <a:srgbClr val="202124"/>
                </a:solidFill>
                <a:effectLst/>
                <a:latin typeface="arial" panose="020B0604020202020204" pitchFamily="34" charset="0"/>
              </a:rPr>
              <a:t>Basic information about data - EDA.</a:t>
            </a:r>
          </a:p>
          <a:p>
            <a:pPr algn="l">
              <a:buFont typeface="+mj-lt"/>
              <a:buAutoNum type="arabicPeriod"/>
            </a:pPr>
            <a:r>
              <a:rPr lang="en-US" b="0" i="0" dirty="0">
                <a:solidFill>
                  <a:srgbClr val="202124"/>
                </a:solidFill>
                <a:effectLst/>
                <a:latin typeface="arial" panose="020B0604020202020204" pitchFamily="34" charset="0"/>
              </a:rPr>
              <a:t>Duplicate values.</a:t>
            </a:r>
          </a:p>
          <a:p>
            <a:pPr algn="l">
              <a:buFont typeface="+mj-lt"/>
              <a:buAutoNum type="arabicPeriod"/>
            </a:pPr>
            <a:r>
              <a:rPr lang="en-US" b="0" i="0" dirty="0">
                <a:solidFill>
                  <a:srgbClr val="202124"/>
                </a:solidFill>
                <a:effectLst/>
                <a:latin typeface="arial" panose="020B0604020202020204" pitchFamily="34" charset="0"/>
              </a:rPr>
              <a:t>Unique values in the data.</a:t>
            </a:r>
          </a:p>
          <a:p>
            <a:pPr algn="l">
              <a:buFont typeface="+mj-lt"/>
              <a:buAutoNum type="arabicPeriod"/>
            </a:pPr>
            <a:r>
              <a:rPr lang="en-US" b="0" i="0" dirty="0">
                <a:solidFill>
                  <a:srgbClr val="202124"/>
                </a:solidFill>
                <a:effectLst/>
                <a:latin typeface="arial" panose="020B0604020202020204" pitchFamily="34" charset="0"/>
              </a:rPr>
              <a:t>Visualize the Unique counts.</a:t>
            </a:r>
          </a:p>
          <a:p>
            <a:pPr algn="l">
              <a:buFont typeface="+mj-lt"/>
              <a:buAutoNum type="arabicPeriod"/>
            </a:pPr>
            <a:r>
              <a:rPr lang="en-US" b="0" i="0" dirty="0">
                <a:solidFill>
                  <a:srgbClr val="202124"/>
                </a:solidFill>
                <a:effectLst/>
                <a:latin typeface="arial" panose="020B0604020202020204" pitchFamily="34" charset="0"/>
              </a:rPr>
              <a:t>Find the Null values.</a:t>
            </a:r>
          </a:p>
          <a:p>
            <a:pPr algn="l">
              <a:buFont typeface="+mj-lt"/>
              <a:buAutoNum type="arabicPeriod"/>
            </a:pPr>
            <a:r>
              <a:rPr lang="en-US" b="0" i="0" dirty="0">
                <a:solidFill>
                  <a:srgbClr val="202124"/>
                </a:solidFill>
                <a:effectLst/>
                <a:latin typeface="arial" panose="020B0604020202020204" pitchFamily="34" charset="0"/>
              </a:rPr>
              <a:t>Replace the Null values.</a:t>
            </a:r>
          </a:p>
          <a:p>
            <a:endParaRPr lang="en-IN" dirty="0"/>
          </a:p>
        </p:txBody>
      </p:sp>
    </p:spTree>
    <p:extLst>
      <p:ext uri="{BB962C8B-B14F-4D97-AF65-F5344CB8AC3E}">
        <p14:creationId xmlns:p14="http://schemas.microsoft.com/office/powerpoint/2010/main" val="867207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6101BD75-42A0-D473-36D5-3F543DEC32DB}"/>
              </a:ext>
            </a:extLst>
          </p:cNvPr>
          <p:cNvSpPr>
            <a:spLocks noGrp="1"/>
          </p:cNvSpPr>
          <p:nvPr>
            <p:ph type="title"/>
          </p:nvPr>
        </p:nvSpPr>
        <p:spPr/>
        <p:txBody>
          <a:bodyPr/>
          <a:lstStyle/>
          <a:p>
            <a:r>
              <a:rPr lang="en-IN" sz="4400" dirty="0">
                <a:latin typeface="Arial Black" panose="020B0A04020102020204" pitchFamily="34" charset="0"/>
              </a:rPr>
              <a:t>CONCLUSION</a:t>
            </a:r>
            <a:endParaRPr lang="en-IN" dirty="0"/>
          </a:p>
        </p:txBody>
      </p:sp>
      <p:pic>
        <p:nvPicPr>
          <p:cNvPr id="7" name="Content Placeholder 6">
            <a:extLst>
              <a:ext uri="{FF2B5EF4-FFF2-40B4-BE49-F238E27FC236}">
                <a16:creationId xmlns:a16="http://schemas.microsoft.com/office/drawing/2014/main" id="{4A1E42A5-A67E-55EF-9143-9A2EAF45E057}"/>
              </a:ext>
            </a:extLst>
          </p:cNvPr>
          <p:cNvPicPr>
            <a:picLocks noGrp="1" noChangeAspect="1"/>
          </p:cNvPicPr>
          <p:nvPr>
            <p:ph sz="half" idx="1"/>
          </p:nvPr>
        </p:nvPicPr>
        <p:blipFill>
          <a:blip r:embed="rId2"/>
          <a:stretch>
            <a:fillRect/>
          </a:stretch>
        </p:blipFill>
        <p:spPr>
          <a:xfrm>
            <a:off x="1311557" y="2790825"/>
            <a:ext cx="4057650" cy="4067175"/>
          </a:xfrm>
          <a:prstGeom prst="rect">
            <a:avLst/>
          </a:prstGeom>
        </p:spPr>
      </p:pic>
      <p:pic>
        <p:nvPicPr>
          <p:cNvPr id="2050" name="Picture 2">
            <a:extLst>
              <a:ext uri="{FF2B5EF4-FFF2-40B4-BE49-F238E27FC236}">
                <a16:creationId xmlns:a16="http://schemas.microsoft.com/office/drawing/2014/main" id="{2AC18989-9062-BD9D-72E6-18721078249B}"/>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6276372" y="2756101"/>
            <a:ext cx="5181600" cy="4064875"/>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4DC3196A-F5B6-96EF-771C-B7615512BD87}"/>
              </a:ext>
            </a:extLst>
          </p:cNvPr>
          <p:cNvSpPr txBox="1"/>
          <p:nvPr/>
        </p:nvSpPr>
        <p:spPr>
          <a:xfrm>
            <a:off x="926457" y="1721614"/>
            <a:ext cx="10335227" cy="954107"/>
          </a:xfrm>
          <a:prstGeom prst="rect">
            <a:avLst/>
          </a:prstGeom>
          <a:noFill/>
        </p:spPr>
        <p:txBody>
          <a:bodyPr wrap="square" rtlCol="0">
            <a:spAutoFit/>
          </a:bodyPr>
          <a:lstStyle/>
          <a:p>
            <a:r>
              <a:rPr lang="en-IN" sz="2800"/>
              <a:t>We hereby come to a conclusion as there are 53.58% of neutral data14.72% of Negative Data and 31.70% of Positive Data</a:t>
            </a:r>
            <a:endParaRPr lang="en-IN" sz="2800" dirty="0"/>
          </a:p>
        </p:txBody>
      </p:sp>
    </p:spTree>
    <p:extLst>
      <p:ext uri="{BB962C8B-B14F-4D97-AF65-F5344CB8AC3E}">
        <p14:creationId xmlns:p14="http://schemas.microsoft.com/office/powerpoint/2010/main" val="4070298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F4C1D-003B-78F4-60B7-E3F166740A42}"/>
              </a:ext>
            </a:extLst>
          </p:cNvPr>
          <p:cNvSpPr>
            <a:spLocks noGrp="1"/>
          </p:cNvSpPr>
          <p:nvPr>
            <p:ph type="title"/>
          </p:nvPr>
        </p:nvSpPr>
        <p:spPr>
          <a:xfrm>
            <a:off x="629039" y="0"/>
            <a:ext cx="10515600" cy="1325563"/>
          </a:xfrm>
        </p:spPr>
        <p:txBody>
          <a:bodyPr/>
          <a:lstStyle/>
          <a:p>
            <a:r>
              <a:rPr lang="en-IN" dirty="0">
                <a:latin typeface="Arial Black" panose="020B0A04020102020204" pitchFamily="34" charset="0"/>
              </a:rPr>
              <a:t>WORD CLOUD</a:t>
            </a:r>
          </a:p>
        </p:txBody>
      </p:sp>
      <p:sp>
        <p:nvSpPr>
          <p:cNvPr id="3" name="Content Placeholder 2">
            <a:extLst>
              <a:ext uri="{FF2B5EF4-FFF2-40B4-BE49-F238E27FC236}">
                <a16:creationId xmlns:a16="http://schemas.microsoft.com/office/drawing/2014/main" id="{4B42C91E-87D0-73BB-F112-C50A4594FF64}"/>
              </a:ext>
            </a:extLst>
          </p:cNvPr>
          <p:cNvSpPr>
            <a:spLocks noGrp="1"/>
          </p:cNvSpPr>
          <p:nvPr>
            <p:ph idx="1"/>
          </p:nvPr>
        </p:nvSpPr>
        <p:spPr>
          <a:xfrm>
            <a:off x="520959" y="1499053"/>
            <a:ext cx="10515600" cy="5153674"/>
          </a:xfrm>
        </p:spPr>
        <p:txBody>
          <a:bodyPr>
            <a:normAutofit fontScale="85000" lnSpcReduction="20000"/>
          </a:bodyPr>
          <a:lstStyle/>
          <a:p>
            <a:pPr algn="l"/>
            <a:r>
              <a:rPr lang="en-US" sz="3600" b="0" i="0" dirty="0">
                <a:solidFill>
                  <a:srgbClr val="202124"/>
                </a:solidFill>
                <a:effectLst/>
                <a:latin typeface="arial" panose="020B0604020202020204" pitchFamily="34" charset="0"/>
              </a:rPr>
              <a:t>A word cloud is </a:t>
            </a:r>
            <a:r>
              <a:rPr lang="en-US" sz="3600" b="1" i="0" dirty="0">
                <a:solidFill>
                  <a:srgbClr val="202124"/>
                </a:solidFill>
                <a:effectLst/>
                <a:latin typeface="arial" panose="020B0604020202020204" pitchFamily="34" charset="0"/>
              </a:rPr>
              <a:t>a technique to show which words are the most frequent in the given text</a:t>
            </a:r>
            <a:r>
              <a:rPr lang="en-US" sz="3600" b="0" i="0" dirty="0">
                <a:solidFill>
                  <a:srgbClr val="202124"/>
                </a:solidFill>
                <a:effectLst/>
                <a:latin typeface="arial" panose="020B0604020202020204" pitchFamily="34" charset="0"/>
              </a:rPr>
              <a:t>. We can use a Python library to help us with this. The first thing you may want to do before using any functions is to check out the docstring of the function and see all required and optional arguments.</a:t>
            </a:r>
          </a:p>
          <a:p>
            <a:r>
              <a:rPr lang="en-US" sz="3600" b="0" i="0" dirty="0">
                <a:solidFill>
                  <a:srgbClr val="202124"/>
                </a:solidFill>
                <a:effectLst/>
                <a:latin typeface="arial" panose="020B0604020202020204" pitchFamily="34" charset="0"/>
              </a:rPr>
              <a:t>Word clouds are great for </a:t>
            </a:r>
            <a:r>
              <a:rPr lang="en-US" sz="3600" b="1" i="0" dirty="0">
                <a:solidFill>
                  <a:srgbClr val="202124"/>
                </a:solidFill>
                <a:effectLst/>
                <a:latin typeface="arial" panose="020B0604020202020204" pitchFamily="34" charset="0"/>
              </a:rPr>
              <a:t>visualizing unstructured text data and getting insights on trends and patterns</a:t>
            </a:r>
            <a:r>
              <a:rPr lang="en-US" sz="3600" b="0" i="0" dirty="0">
                <a:solidFill>
                  <a:srgbClr val="202124"/>
                </a:solidFill>
                <a:effectLst/>
                <a:latin typeface="arial" panose="020B0604020202020204" pitchFamily="34" charset="0"/>
              </a:rPr>
              <a:t>.</a:t>
            </a:r>
          </a:p>
          <a:p>
            <a:pPr algn="l" fontAlgn="base"/>
            <a:r>
              <a:rPr lang="en-US" sz="3600" b="1" i="0" dirty="0">
                <a:solidFill>
                  <a:srgbClr val="273239"/>
                </a:solidFill>
                <a:effectLst/>
                <a:latin typeface="urw-din"/>
              </a:rPr>
              <a:t>Advantages of Word Clouds :</a:t>
            </a:r>
            <a:r>
              <a:rPr lang="en-US" sz="3600" b="0" i="0" dirty="0">
                <a:solidFill>
                  <a:srgbClr val="273239"/>
                </a:solidFill>
                <a:effectLst/>
                <a:latin typeface="urw-din"/>
              </a:rPr>
              <a:t> </a:t>
            </a:r>
          </a:p>
          <a:p>
            <a:pPr marL="0" indent="0" algn="l" fontAlgn="base">
              <a:buNone/>
            </a:pPr>
            <a:r>
              <a:rPr lang="en-US" sz="3600" b="0" i="0" dirty="0">
                <a:solidFill>
                  <a:srgbClr val="273239"/>
                </a:solidFill>
                <a:effectLst/>
                <a:latin typeface="urw-din"/>
              </a:rPr>
              <a:t>1)Analyzing customer and employee feedback.</a:t>
            </a:r>
          </a:p>
          <a:p>
            <a:pPr marL="0" indent="0" algn="l" fontAlgn="base">
              <a:buNone/>
            </a:pPr>
            <a:r>
              <a:rPr lang="en-US" sz="3600" b="0" i="0" dirty="0">
                <a:solidFill>
                  <a:srgbClr val="273239"/>
                </a:solidFill>
                <a:effectLst/>
                <a:latin typeface="urw-din"/>
              </a:rPr>
              <a:t>2)Identifying new SEO keywords to target.</a:t>
            </a:r>
          </a:p>
          <a:p>
            <a:pPr marL="0" indent="0">
              <a:buNone/>
            </a:pPr>
            <a:br>
              <a:rPr lang="en-US" b="0" i="0" dirty="0">
                <a:solidFill>
                  <a:srgbClr val="202124"/>
                </a:solidFill>
                <a:effectLst/>
                <a:latin typeface="arial" panose="020B0604020202020204" pitchFamily="34" charset="0"/>
              </a:rPr>
            </a:br>
            <a:endParaRPr lang="en-IN" dirty="0"/>
          </a:p>
        </p:txBody>
      </p:sp>
    </p:spTree>
    <p:extLst>
      <p:ext uri="{BB962C8B-B14F-4D97-AF65-F5344CB8AC3E}">
        <p14:creationId xmlns:p14="http://schemas.microsoft.com/office/powerpoint/2010/main" val="28551936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742</TotalTime>
  <Words>1586</Words>
  <Application>Microsoft Office PowerPoint</Application>
  <PresentationFormat>Widescreen</PresentationFormat>
  <Paragraphs>97</Paragraphs>
  <Slides>25</Slides>
  <Notes>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25</vt:i4>
      </vt:variant>
    </vt:vector>
  </HeadingPairs>
  <TitlesOfParts>
    <vt:vector size="42" baseType="lpstr">
      <vt:lpstr>Arial</vt:lpstr>
      <vt:lpstr>Arial</vt:lpstr>
      <vt:lpstr>Arial Black</vt:lpstr>
      <vt:lpstr>Calibri</vt:lpstr>
      <vt:lpstr>Calibri Light</vt:lpstr>
      <vt:lpstr>ff2</vt:lpstr>
      <vt:lpstr>ff3</vt:lpstr>
      <vt:lpstr>Google Sans</vt:lpstr>
      <vt:lpstr>IBM Plex Sans</vt:lpstr>
      <vt:lpstr>proxima_novaregular</vt:lpstr>
      <vt:lpstr>proxima-nova</vt:lpstr>
      <vt:lpstr>roboto</vt:lpstr>
      <vt:lpstr>source-serif-pro</vt:lpstr>
      <vt:lpstr>urw-din</vt:lpstr>
      <vt:lpstr>Verdana</vt:lpstr>
      <vt:lpstr>Wingdings</vt:lpstr>
      <vt:lpstr>Office Theme</vt:lpstr>
      <vt:lpstr>FINAINCIAL SENTIMENTS</vt:lpstr>
      <vt:lpstr>INTRODUCTION</vt:lpstr>
      <vt:lpstr>BUSINESS PROBLEM</vt:lpstr>
      <vt:lpstr>Here the list of required Python libraries</vt:lpstr>
      <vt:lpstr>PowerPoint Presentation</vt:lpstr>
      <vt:lpstr>The following is the Data Set which we would be working on</vt:lpstr>
      <vt:lpstr>Exploratory Data Analysis</vt:lpstr>
      <vt:lpstr>CONCLUSION</vt:lpstr>
      <vt:lpstr>WORD CLOUD</vt:lpstr>
      <vt:lpstr>FREQUENCY</vt:lpstr>
      <vt:lpstr>TEXT MINING</vt:lpstr>
      <vt:lpstr>N-GRAMS</vt:lpstr>
      <vt:lpstr>LABEL ENCODER</vt:lpstr>
      <vt:lpstr>TFIDF - Term frequency inverse Document Frequency</vt:lpstr>
      <vt:lpstr>MULTINOMIAL NAIVE BAYES</vt:lpstr>
      <vt:lpstr>CLASSIFICATION REPORT AND FLOWCHART </vt:lpstr>
      <vt:lpstr>RANDOM FOREST</vt:lpstr>
      <vt:lpstr>CLASSIFICATION REPORT AND FLOWCHART </vt:lpstr>
      <vt:lpstr>XGBoost</vt:lpstr>
      <vt:lpstr> K-Nearest Neighbors</vt:lpstr>
      <vt:lpstr>CLASSIFICATION REPORT AND FLOWCHART </vt:lpstr>
      <vt:lpstr>SMOTE</vt:lpstr>
      <vt:lpstr>Multinomial Naive Bayes</vt:lpstr>
      <vt:lpstr>Word2vec</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FINAINCIAL SENTIMENTS</dc:title>
  <dc:creator>digvijay gavhane</dc:creator>
  <cp:lastModifiedBy>digvijay gavhane</cp:lastModifiedBy>
  <cp:revision>3</cp:revision>
  <dcterms:created xsi:type="dcterms:W3CDTF">2023-03-08T08:16:16Z</dcterms:created>
  <dcterms:modified xsi:type="dcterms:W3CDTF">2023-03-09T09:11:58Z</dcterms:modified>
</cp:coreProperties>
</file>