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Source Sans Pro Light"/>
      <p:regular r:id="rId7"/>
      <p:bold r:id="rId8"/>
      <p:italic r:id="rId9"/>
      <p:boldItalic r:id="rId10"/>
    </p:embeddedFont>
    <p:embeddedFont>
      <p:font typeface="Source Sans Pro SemiBold"/>
      <p:regular r:id="rId11"/>
      <p:bold r:id="rId12"/>
      <p:italic r:id="rId13"/>
      <p:boldItalic r:id="rId14"/>
    </p:embeddedFont>
    <p:embeddedFont>
      <p:font typeface="Source Sans Pro Black"/>
      <p:bold r:id="rId15"/>
      <p:boldItalic r:id="rId16"/>
    </p:embeddedFont>
    <p:embeddedFont>
      <p:font typeface="Helvetica Neue"/>
      <p:regular r:id="rId17"/>
      <p:bold r:id="rId18"/>
      <p:italic r:id="rId19"/>
      <p:boldItalic r:id="rId20"/>
    </p:embeddedFont>
    <p:embeddedFont>
      <p:font typeface="Source Sans Pro"/>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font" Target="fonts/SourceSansProSemiBold-regular.fntdata"/><Relationship Id="rId22" Type="http://schemas.openxmlformats.org/officeDocument/2006/relationships/font" Target="fonts/SourceSansPro-boldItalic.fntdata"/><Relationship Id="rId10" Type="http://schemas.openxmlformats.org/officeDocument/2006/relationships/font" Target="fonts/SourceSansProLight-boldItalic.fntdata"/><Relationship Id="rId21" Type="http://schemas.openxmlformats.org/officeDocument/2006/relationships/font" Target="fonts/SourceSansPro-bold.fntdata"/><Relationship Id="rId13" Type="http://schemas.openxmlformats.org/officeDocument/2006/relationships/font" Target="fonts/SourceSansProSemiBold-italic.fntdata"/><Relationship Id="rId12" Type="http://schemas.openxmlformats.org/officeDocument/2006/relationships/font" Target="fonts/SourceSansPro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SourceSansProLight-italic.fntdata"/><Relationship Id="rId15" Type="http://schemas.openxmlformats.org/officeDocument/2006/relationships/font" Target="fonts/SourceSansProBlack-bold.fntdata"/><Relationship Id="rId14" Type="http://schemas.openxmlformats.org/officeDocument/2006/relationships/font" Target="fonts/SourceSansProSemiBold-boldItalic.fntdata"/><Relationship Id="rId17" Type="http://schemas.openxmlformats.org/officeDocument/2006/relationships/font" Target="fonts/HelveticaNeue-regular.fntdata"/><Relationship Id="rId16" Type="http://schemas.openxmlformats.org/officeDocument/2006/relationships/font" Target="fonts/SourceSansProBlack-boldItalic.fntdata"/><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font" Target="fonts/SourceSansProLight-regular.fntdata"/><Relationship Id="rId8" Type="http://schemas.openxmlformats.org/officeDocument/2006/relationships/font" Target="fonts/SourceSansPr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bf40eed7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g9bf40eed7e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latin typeface="Calibri"/>
                <a:ea typeface="Calibri"/>
                <a:cs typeface="Calibri"/>
                <a:sym typeface="Calibri"/>
              </a:rPr>
              <a:t>Notes: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 Powerpoint, click View &gt;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Keep text within gutter guides.</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Author list: Don’t split names onto two lines (e.g., “Jimmy [break] Smith”). If that happens, use a new line, unless you need the space. </a:t>
            </a:r>
            <a:r>
              <a:rPr b="1" lang="en"/>
              <a:t>Bold the first names of anybody who’s presenting</a:t>
            </a:r>
            <a:r>
              <a:rPr lang="en" sz="1200">
                <a:latin typeface="Calibri"/>
                <a:ea typeface="Calibri"/>
                <a:cs typeface="Calibri"/>
                <a:sym typeface="Calibri"/>
              </a:rPr>
              <a:t> in person.</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Intro/methods/result: </a:t>
            </a:r>
            <a:r>
              <a:rPr b="1" lang="en"/>
              <a:t>Do not drop below font size 28</a:t>
            </a:r>
            <a:r>
              <a:rPr lang="en" sz="1200">
                <a:latin typeface="Calibri"/>
                <a:ea typeface="Calibri"/>
                <a:cs typeface="Calibri"/>
                <a:sym typeface="Calibri"/>
              </a:rPr>
              <a:t>, but if you have extra space, jack up the font size until the space is full.</a:t>
            </a:r>
            <a:endParaRPr/>
          </a:p>
          <a:p>
            <a:pPr indent="-171450" lvl="0" marL="171450" rtl="0" algn="l">
              <a:spcBef>
                <a:spcPts val="0"/>
              </a:spcBef>
              <a:spcAft>
                <a:spcPts val="0"/>
              </a:spcAft>
              <a:buSzPts val="1200"/>
              <a:buFont typeface="Arial"/>
              <a:buChar char="•"/>
            </a:pPr>
            <a:r>
              <a:rPr lang="en" sz="1200">
                <a:latin typeface="Calibri"/>
                <a:ea typeface="Calibri"/>
                <a:cs typeface="Calibri"/>
                <a:sym typeface="Calibri"/>
              </a:rPr>
              <a:t>Do not use color in the sidebars except in graphs/figures. It’ll pull attention from the center and slow interpretation for passersby.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85800" y="841772"/>
            <a:ext cx="7772400" cy="1790700"/>
          </a:xfrm>
          <a:prstGeom prst="rect">
            <a:avLst/>
          </a:prstGeom>
          <a:noFill/>
          <a:ln>
            <a:noFill/>
          </a:ln>
        </p:spPr>
        <p:txBody>
          <a:bodyPr anchorCtr="0" anchor="b" bIns="7150" lIns="7150" spcFirstLastPara="1" rIns="7150" wrap="square" tIns="7150">
            <a:noAutofit/>
          </a:bodyPr>
          <a:lstStyle>
            <a:lvl1pPr lvl="0" rtl="0" algn="l">
              <a:lnSpc>
                <a:spcPct val="100000"/>
              </a:lnSpc>
              <a:spcBef>
                <a:spcPts val="0"/>
              </a:spcBef>
              <a:spcAft>
                <a:spcPts val="0"/>
              </a:spcAft>
              <a:buClr>
                <a:srgbClr val="2C365E"/>
              </a:buClr>
              <a:buSzPts val="2200"/>
              <a:buFont typeface="Source Sans Pro Black"/>
              <a:buNone/>
              <a:defRPr sz="2200">
                <a:solidFill>
                  <a:srgbClr val="2C365E"/>
                </a:solidFill>
                <a:latin typeface="Source Sans Pro Black"/>
                <a:ea typeface="Source Sans Pro Black"/>
                <a:cs typeface="Source Sans Pro Black"/>
                <a:sym typeface="Source Sans Pro Black"/>
              </a:defRPr>
            </a:lvl1pPr>
            <a:lvl2pPr lvl="1" rtl="0" algn="l">
              <a:lnSpc>
                <a:spcPct val="90000"/>
              </a:lnSpc>
              <a:spcBef>
                <a:spcPts val="0"/>
              </a:spcBef>
              <a:spcAft>
                <a:spcPts val="0"/>
              </a:spcAft>
              <a:buClr>
                <a:srgbClr val="000000"/>
              </a:buClr>
              <a:buSzPts val="300"/>
              <a:buNone/>
              <a:defRPr/>
            </a:lvl2pPr>
            <a:lvl3pPr lvl="2" rtl="0" algn="l">
              <a:lnSpc>
                <a:spcPct val="90000"/>
              </a:lnSpc>
              <a:spcBef>
                <a:spcPts val="0"/>
              </a:spcBef>
              <a:spcAft>
                <a:spcPts val="0"/>
              </a:spcAft>
              <a:buClr>
                <a:srgbClr val="000000"/>
              </a:buClr>
              <a:buSzPts val="300"/>
              <a:buNone/>
              <a:defRPr/>
            </a:lvl3pPr>
            <a:lvl4pPr lvl="3" rtl="0" algn="l">
              <a:lnSpc>
                <a:spcPct val="90000"/>
              </a:lnSpc>
              <a:spcBef>
                <a:spcPts val="0"/>
              </a:spcBef>
              <a:spcAft>
                <a:spcPts val="0"/>
              </a:spcAft>
              <a:buClr>
                <a:srgbClr val="000000"/>
              </a:buClr>
              <a:buSzPts val="300"/>
              <a:buNone/>
              <a:defRPr/>
            </a:lvl4pPr>
            <a:lvl5pPr lvl="4" rtl="0" algn="l">
              <a:lnSpc>
                <a:spcPct val="90000"/>
              </a:lnSpc>
              <a:spcBef>
                <a:spcPts val="0"/>
              </a:spcBef>
              <a:spcAft>
                <a:spcPts val="0"/>
              </a:spcAft>
              <a:buClr>
                <a:srgbClr val="000000"/>
              </a:buClr>
              <a:buSzPts val="300"/>
              <a:buNone/>
              <a:defRPr/>
            </a:lvl5pPr>
            <a:lvl6pPr lvl="5" rtl="0" algn="l">
              <a:lnSpc>
                <a:spcPct val="90000"/>
              </a:lnSpc>
              <a:spcBef>
                <a:spcPts val="0"/>
              </a:spcBef>
              <a:spcAft>
                <a:spcPts val="0"/>
              </a:spcAft>
              <a:buClr>
                <a:srgbClr val="000000"/>
              </a:buClr>
              <a:buSzPts val="300"/>
              <a:buNone/>
              <a:defRPr/>
            </a:lvl6pPr>
            <a:lvl7pPr lvl="6" rtl="0" algn="l">
              <a:lnSpc>
                <a:spcPct val="90000"/>
              </a:lnSpc>
              <a:spcBef>
                <a:spcPts val="0"/>
              </a:spcBef>
              <a:spcAft>
                <a:spcPts val="0"/>
              </a:spcAft>
              <a:buClr>
                <a:srgbClr val="000000"/>
              </a:buClr>
              <a:buSzPts val="300"/>
              <a:buNone/>
              <a:defRPr/>
            </a:lvl7pPr>
            <a:lvl8pPr lvl="7" rtl="0" algn="l">
              <a:lnSpc>
                <a:spcPct val="90000"/>
              </a:lnSpc>
              <a:spcBef>
                <a:spcPts val="0"/>
              </a:spcBef>
              <a:spcAft>
                <a:spcPts val="0"/>
              </a:spcAft>
              <a:buClr>
                <a:srgbClr val="000000"/>
              </a:buClr>
              <a:buSzPts val="300"/>
              <a:buNone/>
              <a:defRPr/>
            </a:lvl8pPr>
            <a:lvl9pPr lvl="8" rtl="0" algn="l">
              <a:lnSpc>
                <a:spcPct val="90000"/>
              </a:lnSpc>
              <a:spcBef>
                <a:spcPts val="0"/>
              </a:spcBef>
              <a:spcAft>
                <a:spcPts val="0"/>
              </a:spcAft>
              <a:buClr>
                <a:srgbClr val="000000"/>
              </a:buClr>
              <a:buSzPts val="300"/>
              <a:buNone/>
              <a:defRPr/>
            </a:lvl9pPr>
          </a:lstStyle>
          <a:p/>
        </p:txBody>
      </p:sp>
      <p:sp>
        <p:nvSpPr>
          <p:cNvPr id="52" name="Google Shape;52;p13"/>
          <p:cNvSpPr txBox="1"/>
          <p:nvPr>
            <p:ph idx="1" type="body"/>
          </p:nvPr>
        </p:nvSpPr>
        <p:spPr>
          <a:xfrm>
            <a:off x="1143000" y="2701528"/>
            <a:ext cx="6858000" cy="1241700"/>
          </a:xfrm>
          <a:prstGeom prst="rect">
            <a:avLst/>
          </a:prstGeom>
          <a:noFill/>
          <a:ln>
            <a:noFill/>
          </a:ln>
        </p:spPr>
        <p:txBody>
          <a:bodyPr anchorCtr="0" anchor="t" bIns="7150" lIns="7150" spcFirstLastPara="1" rIns="7150" wrap="square" tIns="7150">
            <a:no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247650" lvl="5" marL="2743200" rtl="0" algn="l">
              <a:lnSpc>
                <a:spcPct val="90000"/>
              </a:lnSpc>
              <a:spcBef>
                <a:spcPts val="800"/>
              </a:spcBef>
              <a:spcAft>
                <a:spcPts val="0"/>
              </a:spcAft>
              <a:buClr>
                <a:srgbClr val="000000"/>
              </a:buClr>
              <a:buSzPts val="300"/>
              <a:buChar char="■"/>
              <a:defRPr/>
            </a:lvl6pPr>
            <a:lvl7pPr indent="-247650" lvl="6" marL="3200400" rtl="0" algn="l">
              <a:lnSpc>
                <a:spcPct val="90000"/>
              </a:lnSpc>
              <a:spcBef>
                <a:spcPts val="800"/>
              </a:spcBef>
              <a:spcAft>
                <a:spcPts val="0"/>
              </a:spcAft>
              <a:buClr>
                <a:srgbClr val="000000"/>
              </a:buClr>
              <a:buSzPts val="300"/>
              <a:buChar char="●"/>
              <a:defRPr/>
            </a:lvl7pPr>
            <a:lvl8pPr indent="-247650" lvl="7" marL="3657600" rtl="0" algn="l">
              <a:lnSpc>
                <a:spcPct val="90000"/>
              </a:lnSpc>
              <a:spcBef>
                <a:spcPts val="800"/>
              </a:spcBef>
              <a:spcAft>
                <a:spcPts val="0"/>
              </a:spcAft>
              <a:buClr>
                <a:srgbClr val="000000"/>
              </a:buClr>
              <a:buSzPts val="300"/>
              <a:buChar char="○"/>
              <a:defRPr/>
            </a:lvl8pPr>
            <a:lvl9pPr indent="-247650" lvl="8" marL="4114800" rtl="0" algn="l">
              <a:lnSpc>
                <a:spcPct val="90000"/>
              </a:lnSpc>
              <a:spcBef>
                <a:spcPts val="800"/>
              </a:spcBef>
              <a:spcAft>
                <a:spcPts val="0"/>
              </a:spcAft>
              <a:buClr>
                <a:srgbClr val="000000"/>
              </a:buClr>
              <a:buSzPts val="300"/>
              <a:buChar char="■"/>
              <a:defRPr/>
            </a:lvl9pPr>
          </a:lstStyle>
          <a:p/>
        </p:txBody>
      </p:sp>
      <p:sp>
        <p:nvSpPr>
          <p:cNvPr id="53" name="Google Shape;53;p13"/>
          <p:cNvSpPr txBox="1"/>
          <p:nvPr>
            <p:ph idx="12" type="sldNum"/>
          </p:nvPr>
        </p:nvSpPr>
        <p:spPr>
          <a:xfrm>
            <a:off x="8360177" y="4828581"/>
            <a:ext cx="155100" cy="151200"/>
          </a:xfrm>
          <a:prstGeom prst="rect">
            <a:avLst/>
          </a:prstGeom>
          <a:noFill/>
          <a:ln>
            <a:noFill/>
          </a:ln>
        </p:spPr>
        <p:txBody>
          <a:bodyPr anchorCtr="0" anchor="ctr" bIns="7150" lIns="7150" spcFirstLastPara="1" rIns="7150" wrap="square" tIns="7150">
            <a:noAutofit/>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EF0F2"/>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61074" y="253527"/>
            <a:ext cx="6128700" cy="924900"/>
          </a:xfrm>
          <a:prstGeom prst="rect">
            <a:avLst/>
          </a:prstGeom>
          <a:noFill/>
          <a:ln>
            <a:noFill/>
          </a:ln>
        </p:spPr>
        <p:txBody>
          <a:bodyPr anchorCtr="0" anchor="t" bIns="7150" lIns="7150" spcFirstLastPara="1" rIns="7150" wrap="square" tIns="7150">
            <a:noAutofit/>
          </a:bodyPr>
          <a:lstStyle/>
          <a:p>
            <a:pPr indent="0" lvl="0" marL="0" rtl="0" algn="l">
              <a:lnSpc>
                <a:spcPct val="100000"/>
              </a:lnSpc>
              <a:spcBef>
                <a:spcPts val="0"/>
              </a:spcBef>
              <a:spcAft>
                <a:spcPts val="0"/>
              </a:spcAft>
              <a:buClr>
                <a:srgbClr val="2C365E"/>
              </a:buClr>
              <a:buSzPts val="1900"/>
              <a:buFont typeface="Source Sans Pro Black"/>
              <a:buNone/>
            </a:pPr>
            <a:r>
              <a:rPr b="1" lang="en" sz="1900">
                <a:solidFill>
                  <a:srgbClr val="2C365E"/>
                </a:solidFill>
                <a:latin typeface="Helvetica Neue"/>
                <a:ea typeface="Helvetica Neue"/>
                <a:cs typeface="Helvetica Neue"/>
                <a:sym typeface="Helvetica Neue"/>
              </a:rPr>
              <a:t>The main question goes here, translated into plain English. Strive for simple and clear.</a:t>
            </a:r>
            <a:endParaRPr b="1" sz="1900">
              <a:solidFill>
                <a:srgbClr val="2C365E"/>
              </a:solidFill>
              <a:latin typeface="Helvetica Neue"/>
              <a:ea typeface="Helvetica Neue"/>
              <a:cs typeface="Helvetica Neue"/>
              <a:sym typeface="Helvetica Neue"/>
            </a:endParaRPr>
          </a:p>
        </p:txBody>
      </p:sp>
      <p:cxnSp>
        <p:nvCxnSpPr>
          <p:cNvPr id="59" name="Google Shape;59;p14"/>
          <p:cNvCxnSpPr/>
          <p:nvPr/>
        </p:nvCxnSpPr>
        <p:spPr>
          <a:xfrm flipH="1" rot="10800000">
            <a:off x="361072" y="913232"/>
            <a:ext cx="5426700" cy="12000"/>
          </a:xfrm>
          <a:prstGeom prst="straightConnector1">
            <a:avLst/>
          </a:prstGeom>
          <a:noFill/>
          <a:ln cap="flat" cmpd="sng" w="25400">
            <a:solidFill>
              <a:srgbClr val="2C365E"/>
            </a:solidFill>
            <a:prstDash val="solid"/>
            <a:miter lim="400000"/>
            <a:headEnd len="sm" w="sm" type="none"/>
            <a:tailEnd len="sm" w="sm" type="none"/>
          </a:ln>
        </p:spPr>
      </p:cxnSp>
      <p:sp>
        <p:nvSpPr>
          <p:cNvPr id="60" name="Google Shape;60;p14"/>
          <p:cNvSpPr/>
          <p:nvPr/>
        </p:nvSpPr>
        <p:spPr>
          <a:xfrm>
            <a:off x="-30291" y="-9249"/>
            <a:ext cx="92046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1" name="Google Shape;61;p14"/>
          <p:cNvSpPr/>
          <p:nvPr/>
        </p:nvSpPr>
        <p:spPr>
          <a:xfrm>
            <a:off x="-139" y="5054230"/>
            <a:ext cx="91743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2" name="Google Shape;62;p14"/>
          <p:cNvSpPr/>
          <p:nvPr/>
        </p:nvSpPr>
        <p:spPr>
          <a:xfrm>
            <a:off x="-139" y="1219945"/>
            <a:ext cx="9091200" cy="98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3" name="Google Shape;63;p14"/>
          <p:cNvSpPr/>
          <p:nvPr/>
        </p:nvSpPr>
        <p:spPr>
          <a:xfrm rot="-5400000">
            <a:off x="-2551050" y="2503641"/>
            <a:ext cx="51906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4" name="Google Shape;64;p14"/>
          <p:cNvSpPr/>
          <p:nvPr/>
        </p:nvSpPr>
        <p:spPr>
          <a:xfrm rot="-5400000">
            <a:off x="6496985" y="2506450"/>
            <a:ext cx="51960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5" name="Google Shape;65;p14"/>
          <p:cNvSpPr/>
          <p:nvPr/>
        </p:nvSpPr>
        <p:spPr>
          <a:xfrm rot="-5400000">
            <a:off x="3459692" y="3150460"/>
            <a:ext cx="39054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6" name="Google Shape;66;p14"/>
          <p:cNvSpPr txBox="1"/>
          <p:nvPr/>
        </p:nvSpPr>
        <p:spPr>
          <a:xfrm>
            <a:off x="1975969" y="2300363"/>
            <a:ext cx="1444800" cy="5586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Helvetica Neue"/>
                <a:ea typeface="Helvetica Neue"/>
                <a:cs typeface="Helvetica Neue"/>
                <a:sym typeface="Helvetica Neue"/>
              </a:rPr>
              <a:t>Data</a:t>
            </a:r>
            <a:endParaRPr sz="900">
              <a:latin typeface="Helvetica Neue"/>
              <a:ea typeface="Helvetica Neue"/>
              <a:cs typeface="Helvetica Neue"/>
              <a:sym typeface="Helvetica Neue"/>
            </a:endParaRPr>
          </a:p>
          <a:p>
            <a:pPr indent="0" lvl="0" marL="0" rtl="0" algn="just">
              <a:spcBef>
                <a:spcPts val="400"/>
              </a:spcBef>
              <a:spcAft>
                <a:spcPts val="0"/>
              </a:spcAft>
              <a:buClr>
                <a:srgbClr val="2C365E"/>
              </a:buClr>
              <a:buSzPts val="400"/>
              <a:buFont typeface="Source Sans Pro"/>
              <a:buNone/>
            </a:pPr>
            <a:r>
              <a:rPr lang="en" sz="600">
                <a:solidFill>
                  <a:srgbClr val="2C365E"/>
                </a:solidFill>
                <a:latin typeface="Helvetica Neue"/>
                <a:ea typeface="Helvetica Neue"/>
                <a:cs typeface="Helvetica Neue"/>
                <a:sym typeface="Helvetica Neue"/>
              </a:rPr>
              <a:t>Briefly describe the data that you’re working with as well as how you transformed it to answer your question. Use a flow-chart if possible, like below.</a:t>
            </a:r>
            <a:endParaRPr sz="600">
              <a:latin typeface="Helvetica Neue"/>
              <a:ea typeface="Helvetica Neue"/>
              <a:cs typeface="Helvetica Neue"/>
              <a:sym typeface="Helvetica Neue"/>
            </a:endParaRPr>
          </a:p>
        </p:txBody>
      </p:sp>
      <p:sp>
        <p:nvSpPr>
          <p:cNvPr id="67" name="Google Shape;67;p14"/>
          <p:cNvSpPr txBox="1"/>
          <p:nvPr/>
        </p:nvSpPr>
        <p:spPr>
          <a:xfrm>
            <a:off x="361069" y="983336"/>
            <a:ext cx="5426700" cy="1617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700"/>
              <a:buFont typeface="Source Sans Pro"/>
              <a:buNone/>
            </a:pPr>
            <a:r>
              <a:rPr b="1" lang="en" sz="700">
                <a:solidFill>
                  <a:srgbClr val="2C365E"/>
                </a:solidFill>
                <a:latin typeface="Helvetica Neue"/>
                <a:ea typeface="Helvetica Neue"/>
                <a:cs typeface="Helvetica Neue"/>
                <a:sym typeface="Helvetica Neue"/>
              </a:rPr>
              <a:t>Derek B. Crowe</a:t>
            </a:r>
            <a:r>
              <a:rPr lang="en" sz="700">
                <a:solidFill>
                  <a:srgbClr val="2C365E"/>
                </a:solidFill>
                <a:latin typeface="Helvetica Neue"/>
                <a:ea typeface="Helvetica Neue"/>
                <a:cs typeface="Helvetica Neue"/>
                <a:sym typeface="Helvetica Neue"/>
              </a:rPr>
              <a:t>, Melanie Rogala, S.P. Margolis, Luke H. Shaw, David Sanchez, Sarah Rutherford, Amber V. Odhner</a:t>
            </a:r>
            <a:endParaRPr sz="2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2C365E"/>
              </a:buClr>
              <a:buSzPts val="700"/>
              <a:buFont typeface="Source Sans Pro"/>
              <a:buNone/>
            </a:pPr>
            <a:r>
              <a:t/>
            </a:r>
            <a:endParaRPr b="1" sz="700">
              <a:solidFill>
                <a:srgbClr val="2C365E"/>
              </a:solidFill>
              <a:latin typeface="Source Sans Pro"/>
              <a:ea typeface="Source Sans Pro"/>
              <a:cs typeface="Source Sans Pro"/>
              <a:sym typeface="Source Sans Pro"/>
            </a:endParaRPr>
          </a:p>
        </p:txBody>
      </p:sp>
      <p:sp>
        <p:nvSpPr>
          <p:cNvPr id="68" name="Google Shape;68;p14"/>
          <p:cNvSpPr/>
          <p:nvPr/>
        </p:nvSpPr>
        <p:spPr>
          <a:xfrm rot="-5400000">
            <a:off x="6179733" y="570929"/>
            <a:ext cx="1253400" cy="1170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69" name="Google Shape;69;p14"/>
          <p:cNvSpPr txBox="1"/>
          <p:nvPr/>
        </p:nvSpPr>
        <p:spPr>
          <a:xfrm>
            <a:off x="359600" y="1503391"/>
            <a:ext cx="1428900" cy="716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Helvetica Neue"/>
                <a:ea typeface="Helvetica Neue"/>
                <a:cs typeface="Helvetica Neue"/>
                <a:sym typeface="Helvetica Neue"/>
              </a:rPr>
              <a:t>Background</a:t>
            </a:r>
            <a:endParaRPr sz="900">
              <a:latin typeface="Helvetica Neue"/>
              <a:ea typeface="Helvetica Neue"/>
              <a:cs typeface="Helvetica Neue"/>
              <a:sym typeface="Helvetica Neue"/>
            </a:endParaRPr>
          </a:p>
          <a:p>
            <a:pPr indent="0" lvl="0" marL="0" rtl="0" algn="just">
              <a:lnSpc>
                <a:spcPct val="90000"/>
              </a:lnSpc>
              <a:spcBef>
                <a:spcPts val="400"/>
              </a:spcBef>
              <a:spcAft>
                <a:spcPts val="0"/>
              </a:spcAft>
              <a:buClr>
                <a:srgbClr val="2C365E"/>
              </a:buClr>
              <a:buSzPts val="400"/>
              <a:buFont typeface="Source Sans Pro"/>
              <a:buNone/>
            </a:pPr>
            <a:r>
              <a:rPr lang="en" sz="600">
                <a:solidFill>
                  <a:srgbClr val="2C365E"/>
                </a:solidFill>
                <a:latin typeface="Helvetica Neue"/>
                <a:ea typeface="Helvetica Neue"/>
                <a:cs typeface="Helvetica Neue"/>
                <a:sym typeface="Helvetica Neue"/>
              </a:rPr>
              <a:t>Make the case for why this is an interesting question that is worth answering. What is the broader context and why should the reader should care? Feel free to add graphics if they get the point across faster.</a:t>
            </a:r>
            <a:endParaRPr sz="600">
              <a:latin typeface="Helvetica Neue"/>
              <a:ea typeface="Helvetica Neue"/>
              <a:cs typeface="Helvetica Neue"/>
              <a:sym typeface="Helvetica Neue"/>
            </a:endParaRPr>
          </a:p>
        </p:txBody>
      </p:sp>
      <p:sp>
        <p:nvSpPr>
          <p:cNvPr id="70" name="Google Shape;70;p14"/>
          <p:cNvSpPr txBox="1"/>
          <p:nvPr/>
        </p:nvSpPr>
        <p:spPr>
          <a:xfrm>
            <a:off x="5805976" y="1480687"/>
            <a:ext cx="2908500" cy="2817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lang="en" sz="800">
                <a:solidFill>
                  <a:srgbClr val="2C365E"/>
                </a:solidFill>
                <a:latin typeface="Source Sans Pro SemiBold"/>
                <a:ea typeface="Source Sans Pro SemiBold"/>
                <a:cs typeface="Source Sans Pro SemiBold"/>
                <a:sym typeface="Source Sans Pro SemiBold"/>
              </a:rPr>
              <a:t>Clearly state how to interpret the group of visualizations below and how it relates to the broader findings</a:t>
            </a:r>
            <a:endParaRPr sz="800"/>
          </a:p>
        </p:txBody>
      </p:sp>
      <p:sp>
        <p:nvSpPr>
          <p:cNvPr id="71" name="Google Shape;71;p14"/>
          <p:cNvSpPr/>
          <p:nvPr/>
        </p:nvSpPr>
        <p:spPr>
          <a:xfrm>
            <a:off x="359597" y="2280254"/>
            <a:ext cx="1302900" cy="5052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sp>
        <p:nvSpPr>
          <p:cNvPr id="72" name="Google Shape;72;p14"/>
          <p:cNvSpPr txBox="1"/>
          <p:nvPr/>
        </p:nvSpPr>
        <p:spPr>
          <a:xfrm>
            <a:off x="498374" y="2447937"/>
            <a:ext cx="1025400" cy="247500"/>
          </a:xfrm>
          <a:prstGeom prst="rect">
            <a:avLst/>
          </a:prstGeom>
          <a:noFill/>
          <a:ln>
            <a:noFill/>
          </a:ln>
        </p:spPr>
        <p:txBody>
          <a:bodyPr anchorCtr="0" anchor="ctr" bIns="7150" lIns="7150" spcFirstLastPara="1" rIns="7150" wrap="square" tIns="7150">
            <a:noAutofit/>
          </a:bodyPr>
          <a:lstStyle/>
          <a:p>
            <a:pPr indent="0" lvl="0" marL="0" marR="0" rtl="0" algn="ctr">
              <a:lnSpc>
                <a:spcPct val="100000"/>
              </a:lnSpc>
              <a:spcBef>
                <a:spcPts val="0"/>
              </a:spcBef>
              <a:spcAft>
                <a:spcPts val="0"/>
              </a:spcAft>
              <a:buClr>
                <a:srgbClr val="ECAE00"/>
              </a:buClr>
              <a:buSzPts val="1600"/>
              <a:buFont typeface="Source Sans Pro SemiBold"/>
              <a:buNone/>
            </a:pPr>
            <a:r>
              <a:rPr b="0" i="0" lang="en" sz="1600" u="none" cap="none" strike="noStrike">
                <a:solidFill>
                  <a:srgbClr val="ECAE00"/>
                </a:solidFill>
                <a:latin typeface="Source Sans Pro SemiBold"/>
                <a:ea typeface="Source Sans Pro SemiBold"/>
                <a:cs typeface="Source Sans Pro SemiBold"/>
                <a:sym typeface="Source Sans Pro SemiBold"/>
              </a:rPr>
              <a:t>10/20</a:t>
            </a:r>
            <a:endParaRPr sz="200"/>
          </a:p>
        </p:txBody>
      </p:sp>
      <p:sp>
        <p:nvSpPr>
          <p:cNvPr id="73" name="Google Shape;73;p14"/>
          <p:cNvSpPr txBox="1"/>
          <p:nvPr/>
        </p:nvSpPr>
        <p:spPr>
          <a:xfrm>
            <a:off x="387819" y="2313686"/>
            <a:ext cx="1302900" cy="984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Clr>
                <a:srgbClr val="2C365E"/>
              </a:buClr>
              <a:buSzPts val="300"/>
              <a:buFont typeface="Source Sans Pro Light"/>
              <a:buNone/>
            </a:pPr>
            <a:r>
              <a:rPr lang="en" sz="600">
                <a:solidFill>
                  <a:srgbClr val="2C365E"/>
                </a:solidFill>
                <a:latin typeface="Source Sans Pro Light"/>
                <a:ea typeface="Source Sans Pro Light"/>
                <a:cs typeface="Source Sans Pro Light"/>
                <a:sym typeface="Source Sans Pro Light"/>
              </a:rPr>
              <a:t>State the main take-away from this.</a:t>
            </a:r>
            <a:endParaRPr sz="200"/>
          </a:p>
        </p:txBody>
      </p:sp>
      <p:pic>
        <p:nvPicPr>
          <p:cNvPr descr="What's the longest amount of time you'd want to spend talking with someone at your poster_ (1).png" id="74" name="Google Shape;74;p14"/>
          <p:cNvPicPr preferRelativeResize="0"/>
          <p:nvPr/>
        </p:nvPicPr>
        <p:blipFill rotWithShape="1">
          <a:blip r:embed="rId3">
            <a:alphaModFix/>
          </a:blip>
          <a:srcRect b="0" l="0" r="0" t="0"/>
          <a:stretch/>
        </p:blipFill>
        <p:spPr>
          <a:xfrm>
            <a:off x="1987874" y="1444117"/>
            <a:ext cx="1136874" cy="786527"/>
          </a:xfrm>
          <a:prstGeom prst="rect">
            <a:avLst/>
          </a:prstGeom>
          <a:noFill/>
          <a:ln>
            <a:noFill/>
          </a:ln>
        </p:spPr>
      </p:pic>
      <p:sp>
        <p:nvSpPr>
          <p:cNvPr id="75" name="Google Shape;75;p14"/>
          <p:cNvSpPr txBox="1"/>
          <p:nvPr/>
        </p:nvSpPr>
        <p:spPr>
          <a:xfrm>
            <a:off x="3659704" y="1447332"/>
            <a:ext cx="1428900" cy="6744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900"/>
              <a:buFont typeface="Source Sans Pro"/>
              <a:buNone/>
            </a:pPr>
            <a:r>
              <a:rPr b="1" lang="en" sz="900">
                <a:solidFill>
                  <a:srgbClr val="2C365E"/>
                </a:solidFill>
                <a:latin typeface="Helvetica Neue"/>
                <a:ea typeface="Helvetica Neue"/>
                <a:cs typeface="Helvetica Neue"/>
                <a:sym typeface="Helvetica Neue"/>
              </a:rPr>
              <a:t>Model</a:t>
            </a:r>
            <a:endParaRPr sz="200">
              <a:latin typeface="Helvetica Neue"/>
              <a:ea typeface="Helvetica Neue"/>
              <a:cs typeface="Helvetica Neue"/>
              <a:sym typeface="Helvetica Neue"/>
            </a:endParaRPr>
          </a:p>
          <a:p>
            <a:pPr indent="0" lvl="0" marL="0" rtl="0" algn="just">
              <a:spcBef>
                <a:spcPts val="400"/>
              </a:spcBef>
              <a:spcAft>
                <a:spcPts val="0"/>
              </a:spcAft>
              <a:buClr>
                <a:srgbClr val="2C365E"/>
              </a:buClr>
              <a:buSzPts val="400"/>
              <a:buFont typeface="Source Sans Pro"/>
              <a:buNone/>
            </a:pPr>
            <a:r>
              <a:rPr lang="en" sz="600">
                <a:solidFill>
                  <a:srgbClr val="2C365E"/>
                </a:solidFill>
                <a:latin typeface="Helvetica Neue"/>
                <a:ea typeface="Helvetica Neue"/>
                <a:cs typeface="Helvetica Neue"/>
                <a:sym typeface="Helvetica Neue"/>
              </a:rPr>
              <a:t>Deliberate the reasoning behind the model that you have chosen. What decision- making went into this process? Consider mentioned the performance metrics that you prioritized in this case.</a:t>
            </a:r>
            <a:endParaRPr sz="600">
              <a:latin typeface="Helvetica Neue"/>
              <a:ea typeface="Helvetica Neue"/>
              <a:cs typeface="Helvetica Neue"/>
              <a:sym typeface="Helvetica Neue"/>
            </a:endParaRPr>
          </a:p>
        </p:txBody>
      </p:sp>
      <p:sp>
        <p:nvSpPr>
          <p:cNvPr id="76" name="Google Shape;76;p14"/>
          <p:cNvSpPr txBox="1"/>
          <p:nvPr/>
        </p:nvSpPr>
        <p:spPr>
          <a:xfrm>
            <a:off x="5824307" y="4480180"/>
            <a:ext cx="2334300" cy="505200"/>
          </a:xfrm>
          <a:prstGeom prst="rect">
            <a:avLst/>
          </a:prstGeom>
          <a:noFill/>
          <a:ln>
            <a:noFill/>
          </a:ln>
        </p:spPr>
        <p:txBody>
          <a:bodyPr anchorCtr="0" anchor="t" bIns="7150" lIns="7150" spcFirstLastPara="1" rIns="7150" wrap="square" tIns="7150">
            <a:noAutofit/>
          </a:bodyPr>
          <a:lstStyle/>
          <a:p>
            <a:pPr indent="0" lvl="0" marL="0" marR="0" rtl="0" algn="l">
              <a:lnSpc>
                <a:spcPct val="90000"/>
              </a:lnSpc>
              <a:spcBef>
                <a:spcPts val="0"/>
              </a:spcBef>
              <a:spcAft>
                <a:spcPts val="0"/>
              </a:spcAft>
              <a:buClr>
                <a:srgbClr val="2C365E"/>
              </a:buClr>
              <a:buSzPts val="800"/>
              <a:buFont typeface="Source Sans Pro"/>
              <a:buNone/>
            </a:pPr>
            <a:r>
              <a:rPr b="1" lang="en" sz="800">
                <a:solidFill>
                  <a:srgbClr val="2C365E"/>
                </a:solidFill>
                <a:latin typeface="Helvetica Neue"/>
                <a:ea typeface="Helvetica Neue"/>
                <a:cs typeface="Helvetica Neue"/>
                <a:sym typeface="Helvetica Neue"/>
              </a:rPr>
              <a:t>Nuance</a:t>
            </a:r>
            <a:endParaRPr sz="200">
              <a:latin typeface="Helvetica Neue"/>
              <a:ea typeface="Helvetica Neue"/>
              <a:cs typeface="Helvetica Neue"/>
              <a:sym typeface="Helvetica Neue"/>
            </a:endParaRPr>
          </a:p>
          <a:p>
            <a:pPr indent="0" lvl="0" marL="0" marR="0" rtl="0" algn="l">
              <a:lnSpc>
                <a:spcPct val="90000"/>
              </a:lnSpc>
              <a:spcBef>
                <a:spcPts val="300"/>
              </a:spcBef>
              <a:spcAft>
                <a:spcPts val="0"/>
              </a:spcAft>
              <a:buClr>
                <a:srgbClr val="2C365E"/>
              </a:buClr>
              <a:buSzPts val="400"/>
              <a:buFont typeface="Source Sans Pro"/>
              <a:buNone/>
            </a:pPr>
            <a:r>
              <a:rPr i="0" lang="en" sz="600" u="none" cap="none" strike="noStrike">
                <a:solidFill>
                  <a:srgbClr val="2C365E"/>
                </a:solidFill>
                <a:latin typeface="Helvetica Neue"/>
                <a:ea typeface="Helvetica Neue"/>
                <a:cs typeface="Helvetica Neue"/>
                <a:sym typeface="Helvetica Neue"/>
              </a:rPr>
              <a:t>Let your title speak for itself; don’t bold keywords or phrases. Use the white borders as modular dividers to facilitate breathing room for your text and figures. Don’t be afraid of leaving open space</a:t>
            </a:r>
            <a:r>
              <a:rPr lang="en" sz="600">
                <a:solidFill>
                  <a:srgbClr val="2C365E"/>
                </a:solidFill>
                <a:latin typeface="Helvetica Neue"/>
                <a:ea typeface="Helvetica Neue"/>
                <a:cs typeface="Helvetica Neue"/>
                <a:sym typeface="Helvetica Neue"/>
              </a:rPr>
              <a:t>. Play with the columns based on your figure aspect ratio.</a:t>
            </a:r>
            <a:endParaRPr sz="600">
              <a:latin typeface="Helvetica Neue"/>
              <a:ea typeface="Helvetica Neue"/>
              <a:cs typeface="Helvetica Neue"/>
              <a:sym typeface="Helvetica Neue"/>
            </a:endParaRPr>
          </a:p>
        </p:txBody>
      </p:sp>
      <p:sp>
        <p:nvSpPr>
          <p:cNvPr id="77" name="Google Shape;77;p14"/>
          <p:cNvSpPr txBox="1"/>
          <p:nvPr/>
        </p:nvSpPr>
        <p:spPr>
          <a:xfrm>
            <a:off x="5825339" y="3819171"/>
            <a:ext cx="2908500" cy="482100"/>
          </a:xfrm>
          <a:prstGeom prst="rect">
            <a:avLst/>
          </a:prstGeom>
          <a:noFill/>
          <a:ln>
            <a:noFill/>
          </a:ln>
        </p:spPr>
        <p:txBody>
          <a:bodyPr anchorCtr="0" anchor="t" bIns="7150" lIns="7150" spcFirstLastPara="1" rIns="7150" wrap="square" tIns="7150">
            <a:noAutofit/>
          </a:bodyPr>
          <a:lstStyle/>
          <a:p>
            <a:pPr indent="0" lvl="0" marL="0" marR="0" rtl="0" algn="l">
              <a:lnSpc>
                <a:spcPct val="100000"/>
              </a:lnSpc>
              <a:spcBef>
                <a:spcPts val="0"/>
              </a:spcBef>
              <a:spcAft>
                <a:spcPts val="0"/>
              </a:spcAft>
              <a:buClr>
                <a:srgbClr val="2C365E"/>
              </a:buClr>
              <a:buSzPts val="700"/>
              <a:buFont typeface="Source Sans Pro SemiBold"/>
              <a:buNone/>
            </a:pPr>
            <a:r>
              <a:rPr b="1" lang="en" sz="1100">
                <a:solidFill>
                  <a:srgbClr val="2C365E"/>
                </a:solidFill>
                <a:latin typeface="Helvetica Neue"/>
                <a:ea typeface="Helvetica Neue"/>
                <a:cs typeface="Helvetica Neue"/>
                <a:sym typeface="Helvetica Neue"/>
              </a:rPr>
              <a:t>The main finding goes here, translated into plain English. Strive for simple and clear - save the nuance for below.</a:t>
            </a:r>
            <a:endParaRPr b="1" sz="1100">
              <a:latin typeface="Helvetica Neue"/>
              <a:ea typeface="Helvetica Neue"/>
              <a:cs typeface="Helvetica Neue"/>
              <a:sym typeface="Helvetica Neue"/>
            </a:endParaRPr>
          </a:p>
        </p:txBody>
      </p:sp>
      <p:pic>
        <p:nvPicPr>
          <p:cNvPr id="78" name="Google Shape;78;p14"/>
          <p:cNvPicPr preferRelativeResize="0"/>
          <p:nvPr/>
        </p:nvPicPr>
        <p:blipFill rotWithShape="1">
          <a:blip r:embed="rId4">
            <a:alphaModFix/>
          </a:blip>
          <a:srcRect b="2912" l="2405" r="1375" t="0"/>
          <a:stretch/>
        </p:blipFill>
        <p:spPr>
          <a:xfrm>
            <a:off x="5825339" y="1829273"/>
            <a:ext cx="1099313" cy="897773"/>
          </a:xfrm>
          <a:prstGeom prst="rect">
            <a:avLst/>
          </a:prstGeom>
          <a:noFill/>
          <a:ln>
            <a:noFill/>
          </a:ln>
        </p:spPr>
      </p:pic>
      <p:pic>
        <p:nvPicPr>
          <p:cNvPr id="79" name="Google Shape;79;p14"/>
          <p:cNvPicPr preferRelativeResize="0"/>
          <p:nvPr/>
        </p:nvPicPr>
        <p:blipFill rotWithShape="1">
          <a:blip r:embed="rId5">
            <a:alphaModFix/>
          </a:blip>
          <a:srcRect b="1459" l="0" r="0" t="-1399"/>
          <a:stretch/>
        </p:blipFill>
        <p:spPr>
          <a:xfrm>
            <a:off x="7254946" y="1819076"/>
            <a:ext cx="1099312" cy="897254"/>
          </a:xfrm>
          <a:prstGeom prst="rect">
            <a:avLst/>
          </a:prstGeom>
          <a:noFill/>
          <a:ln>
            <a:noFill/>
          </a:ln>
        </p:spPr>
      </p:pic>
      <p:pic>
        <p:nvPicPr>
          <p:cNvPr id="80" name="Google Shape;80;p14"/>
          <p:cNvPicPr preferRelativeResize="0"/>
          <p:nvPr/>
        </p:nvPicPr>
        <p:blipFill rotWithShape="1">
          <a:blip r:embed="rId6">
            <a:alphaModFix/>
          </a:blip>
          <a:srcRect b="487" l="1107" r="0" t="0"/>
          <a:stretch/>
        </p:blipFill>
        <p:spPr>
          <a:xfrm>
            <a:off x="5825339" y="2789348"/>
            <a:ext cx="1099312" cy="897255"/>
          </a:xfrm>
          <a:prstGeom prst="rect">
            <a:avLst/>
          </a:prstGeom>
          <a:noFill/>
          <a:ln>
            <a:noFill/>
          </a:ln>
        </p:spPr>
      </p:pic>
      <p:pic>
        <p:nvPicPr>
          <p:cNvPr id="81" name="Google Shape;81;p14"/>
          <p:cNvPicPr preferRelativeResize="0"/>
          <p:nvPr/>
        </p:nvPicPr>
        <p:blipFill rotWithShape="1">
          <a:blip r:embed="rId7">
            <a:alphaModFix/>
          </a:blip>
          <a:srcRect b="-1317" l="0" r="0" t="0"/>
          <a:stretch/>
        </p:blipFill>
        <p:spPr>
          <a:xfrm>
            <a:off x="7254943" y="2789350"/>
            <a:ext cx="1099312" cy="897255"/>
          </a:xfrm>
          <a:prstGeom prst="rect">
            <a:avLst/>
          </a:prstGeom>
          <a:noFill/>
          <a:ln>
            <a:noFill/>
          </a:ln>
        </p:spPr>
      </p:pic>
      <p:sp>
        <p:nvSpPr>
          <p:cNvPr id="82" name="Google Shape;82;p14"/>
          <p:cNvSpPr txBox="1"/>
          <p:nvPr/>
        </p:nvSpPr>
        <p:spPr>
          <a:xfrm>
            <a:off x="6947734" y="205363"/>
            <a:ext cx="1878000" cy="1093800"/>
          </a:xfrm>
          <a:prstGeom prst="rect">
            <a:avLst/>
          </a:prstGeom>
          <a:noFill/>
          <a:ln>
            <a:noFill/>
          </a:ln>
        </p:spPr>
        <p:txBody>
          <a:bodyPr anchorCtr="0" anchor="t" bIns="7150" lIns="7150" spcFirstLastPara="1" rIns="7150" wrap="square" tIns="7150">
            <a:noAutofit/>
          </a:bodyPr>
          <a:lstStyle/>
          <a:p>
            <a:pPr indent="0" lvl="0" marL="0" rtl="0" algn="l">
              <a:spcBef>
                <a:spcPts val="0"/>
              </a:spcBef>
              <a:spcAft>
                <a:spcPts val="0"/>
              </a:spcAft>
              <a:buNone/>
            </a:pPr>
            <a:r>
              <a:rPr b="1" lang="en" sz="1200">
                <a:solidFill>
                  <a:srgbClr val="2C365E"/>
                </a:solidFill>
                <a:latin typeface="Helvetica Neue"/>
                <a:ea typeface="Helvetica Neue"/>
                <a:cs typeface="Helvetica Neue"/>
                <a:sym typeface="Helvetica Neue"/>
              </a:rPr>
              <a:t>Highlights</a:t>
            </a:r>
            <a:endParaRPr sz="200">
              <a:solidFill>
                <a:schemeClr val="dk1"/>
              </a:solidFill>
              <a:latin typeface="Helvetica Neue"/>
              <a:ea typeface="Helvetica Neue"/>
              <a:cs typeface="Helvetica Neue"/>
              <a:sym typeface="Helvetica Neue"/>
            </a:endParaRPr>
          </a:p>
          <a:p>
            <a:pPr indent="-69850" lvl="0" marL="76200" rtl="0" algn="l">
              <a:spcBef>
                <a:spcPts val="300"/>
              </a:spcBef>
              <a:spcAft>
                <a:spcPts val="0"/>
              </a:spcAft>
              <a:buClr>
                <a:srgbClr val="2C365E"/>
              </a:buClr>
              <a:buSzPts val="500"/>
              <a:buFont typeface="Helvetica Neue"/>
              <a:buChar char="•"/>
            </a:pPr>
            <a:r>
              <a:rPr lang="en" sz="500">
                <a:solidFill>
                  <a:srgbClr val="2C365E"/>
                </a:solidFill>
                <a:latin typeface="Helvetica Neue"/>
                <a:ea typeface="Helvetica Neue"/>
                <a:cs typeface="Helvetica Neue"/>
                <a:sym typeface="Helvetica Neue"/>
              </a:rPr>
              <a:t>A well-crafted message is more important than any layout design. </a:t>
            </a:r>
            <a:endParaRPr sz="200">
              <a:solidFill>
                <a:schemeClr val="dk1"/>
              </a:solidFill>
              <a:latin typeface="Helvetica Neue"/>
              <a:ea typeface="Helvetica Neue"/>
              <a:cs typeface="Helvetica Neue"/>
              <a:sym typeface="Helvetica Neue"/>
            </a:endParaRPr>
          </a:p>
          <a:p>
            <a:pPr indent="-69850" lvl="0" marL="76200" rtl="0" algn="l">
              <a:spcBef>
                <a:spcPts val="300"/>
              </a:spcBef>
              <a:spcAft>
                <a:spcPts val="0"/>
              </a:spcAft>
              <a:buClr>
                <a:srgbClr val="2C365E"/>
              </a:buClr>
              <a:buSzPts val="500"/>
              <a:buFont typeface="Helvetica Neue"/>
              <a:buChar char="•"/>
            </a:pPr>
            <a:r>
              <a:rPr lang="en" sz="500">
                <a:solidFill>
                  <a:srgbClr val="2C365E"/>
                </a:solidFill>
                <a:latin typeface="Helvetica Neue"/>
                <a:ea typeface="Helvetica Neue"/>
                <a:cs typeface="Helvetica Neue"/>
                <a:sym typeface="Helvetica Neue"/>
              </a:rPr>
              <a:t>Visual design strategies can be employed to incorporate lessons from Morrison’s Better Poster without sacrificing valuable poster space.</a:t>
            </a:r>
            <a:endParaRPr sz="200">
              <a:solidFill>
                <a:schemeClr val="dk1"/>
              </a:solidFill>
              <a:latin typeface="Helvetica Neue"/>
              <a:ea typeface="Helvetica Neue"/>
              <a:cs typeface="Helvetica Neue"/>
              <a:sym typeface="Helvetica Neue"/>
            </a:endParaRPr>
          </a:p>
          <a:p>
            <a:pPr indent="-69850" lvl="0" marL="76200" rtl="0" algn="l">
              <a:spcBef>
                <a:spcPts val="300"/>
              </a:spcBef>
              <a:spcAft>
                <a:spcPts val="0"/>
              </a:spcAft>
              <a:buClr>
                <a:srgbClr val="2C365E"/>
              </a:buClr>
              <a:buSzPts val="500"/>
              <a:buFont typeface="Helvetica Neue"/>
              <a:buChar char="•"/>
            </a:pPr>
            <a:r>
              <a:rPr lang="en" sz="500">
                <a:solidFill>
                  <a:srgbClr val="2C365E"/>
                </a:solidFill>
                <a:latin typeface="Helvetica Neue"/>
                <a:ea typeface="Helvetica Neue"/>
                <a:cs typeface="Helvetica Neue"/>
                <a:sym typeface="Helvetica Neue"/>
              </a:rPr>
              <a:t>All academic disciplines can help us approach the world with curiosity.</a:t>
            </a:r>
            <a:endParaRPr b="1" sz="900">
              <a:solidFill>
                <a:srgbClr val="2C365E"/>
              </a:solidFill>
              <a:latin typeface="Helvetica Neue"/>
              <a:ea typeface="Helvetica Neue"/>
              <a:cs typeface="Helvetica Neue"/>
              <a:sym typeface="Helvetica Neue"/>
            </a:endParaRPr>
          </a:p>
        </p:txBody>
      </p:sp>
      <p:pic>
        <p:nvPicPr>
          <p:cNvPr id="83" name="Google Shape;83;p14"/>
          <p:cNvPicPr preferRelativeResize="0"/>
          <p:nvPr/>
        </p:nvPicPr>
        <p:blipFill>
          <a:blip r:embed="rId8">
            <a:alphaModFix/>
          </a:blip>
          <a:stretch>
            <a:fillRect/>
          </a:stretch>
        </p:blipFill>
        <p:spPr>
          <a:xfrm>
            <a:off x="744015" y="2890389"/>
            <a:ext cx="3968654" cy="2132567"/>
          </a:xfrm>
          <a:prstGeom prst="rect">
            <a:avLst/>
          </a:prstGeom>
          <a:noFill/>
          <a:ln>
            <a:noFill/>
          </a:ln>
        </p:spPr>
      </p:pic>
      <p:sp>
        <p:nvSpPr>
          <p:cNvPr id="84" name="Google Shape;84;p14"/>
          <p:cNvSpPr/>
          <p:nvPr/>
        </p:nvSpPr>
        <p:spPr>
          <a:xfrm>
            <a:off x="3659695" y="2110957"/>
            <a:ext cx="1428900" cy="674400"/>
          </a:xfrm>
          <a:prstGeom prst="rect">
            <a:avLst/>
          </a:prstGeom>
          <a:solidFill>
            <a:srgbClr val="FFFFFF"/>
          </a:solidFill>
          <a:ln>
            <a:noFill/>
          </a:ln>
        </p:spPr>
        <p:txBody>
          <a:bodyPr anchorCtr="0" anchor="ctr" bIns="7150" lIns="7150" spcFirstLastPara="1" rIns="7150" wrap="square" tIns="7150">
            <a:noAutofit/>
          </a:bodyPr>
          <a:lstStyle/>
          <a:p>
            <a:pPr indent="0" lvl="0" marL="0" marR="0" rtl="0" algn="l">
              <a:lnSpc>
                <a:spcPct val="100000"/>
              </a:lnSpc>
              <a:spcBef>
                <a:spcPts val="0"/>
              </a:spcBef>
              <a:spcAft>
                <a:spcPts val="0"/>
              </a:spcAft>
              <a:buClr>
                <a:srgbClr val="FFFFFF"/>
              </a:buClr>
              <a:buSzPts val="300"/>
              <a:buFont typeface="Calibri"/>
              <a:buNone/>
            </a:pPr>
            <a:r>
              <a:t/>
            </a:r>
            <a:endParaRPr b="0" i="0" sz="300" u="none" cap="none" strike="noStrike">
              <a:solidFill>
                <a:srgbClr val="000000"/>
              </a:solidFill>
              <a:latin typeface="Calibri"/>
              <a:ea typeface="Calibri"/>
              <a:cs typeface="Calibri"/>
              <a:sym typeface="Calibri"/>
            </a:endParaRPr>
          </a:p>
        </p:txBody>
      </p:sp>
      <p:pic>
        <p:nvPicPr>
          <p:cNvPr descr="Image" id="85" name="Google Shape;85;p14"/>
          <p:cNvPicPr preferRelativeResize="0"/>
          <p:nvPr/>
        </p:nvPicPr>
        <p:blipFill rotWithShape="1">
          <a:blip r:embed="rId9">
            <a:alphaModFix/>
          </a:blip>
          <a:srcRect b="0" l="0" r="0" t="0"/>
          <a:stretch/>
        </p:blipFill>
        <p:spPr>
          <a:xfrm>
            <a:off x="3689976" y="2157820"/>
            <a:ext cx="725890" cy="580712"/>
          </a:xfrm>
          <a:prstGeom prst="rect">
            <a:avLst/>
          </a:prstGeom>
          <a:noFill/>
          <a:ln>
            <a:noFill/>
          </a:ln>
        </p:spPr>
      </p:pic>
      <p:pic>
        <p:nvPicPr>
          <p:cNvPr descr="Image" id="86" name="Google Shape;86;p14"/>
          <p:cNvPicPr preferRelativeResize="0"/>
          <p:nvPr/>
        </p:nvPicPr>
        <p:blipFill rotWithShape="1">
          <a:blip r:embed="rId9">
            <a:alphaModFix/>
          </a:blip>
          <a:srcRect b="0" l="0" r="0" t="0"/>
          <a:stretch/>
        </p:blipFill>
        <p:spPr>
          <a:xfrm>
            <a:off x="4362561" y="2157820"/>
            <a:ext cx="725890" cy="5807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