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Lst>
  <p:sldSz cy="5143500" cx="9144000"/>
  <p:notesSz cx="6858000" cy="9144000"/>
  <p:embeddedFontLst>
    <p:embeddedFont>
      <p:font typeface="Source Sans Pro Light"/>
      <p:regular r:id="rId7"/>
      <p:bold r:id="rId8"/>
      <p:italic r:id="rId9"/>
      <p:boldItalic r:id="rId10"/>
    </p:embeddedFont>
    <p:embeddedFont>
      <p:font typeface="Lato"/>
      <p:regular r:id="rId11"/>
      <p:bold r:id="rId12"/>
      <p:italic r:id="rId13"/>
      <p:boldItalic r:id="rId14"/>
    </p:embeddedFont>
    <p:embeddedFont>
      <p:font typeface="Source Sans Pro SemiBold"/>
      <p:regular r:id="rId15"/>
      <p:bold r:id="rId16"/>
      <p:italic r:id="rId17"/>
      <p:boldItalic r:id="rId18"/>
    </p:embeddedFont>
    <p:embeddedFont>
      <p:font typeface="Source Sans Pro Black"/>
      <p:bold r:id="rId19"/>
      <p:boldItalic r:id="rId20"/>
    </p:embeddedFont>
    <p:embeddedFont>
      <p:font typeface="Source Sans Pro"/>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Black-boldItalic.fntdata"/><Relationship Id="rId11" Type="http://schemas.openxmlformats.org/officeDocument/2006/relationships/font" Target="fonts/Lato-regular.fntdata"/><Relationship Id="rId22" Type="http://schemas.openxmlformats.org/officeDocument/2006/relationships/font" Target="fonts/SourceSansPro-boldItalic.fntdata"/><Relationship Id="rId10" Type="http://schemas.openxmlformats.org/officeDocument/2006/relationships/font" Target="fonts/SourceSansProLight-boldItalic.fntdata"/><Relationship Id="rId21" Type="http://schemas.openxmlformats.org/officeDocument/2006/relationships/font" Target="fonts/SourceSansPro-bold.fntdata"/><Relationship Id="rId13" Type="http://schemas.openxmlformats.org/officeDocument/2006/relationships/font" Target="fonts/Lato-italic.fntdata"/><Relationship Id="rId12"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SourceSansProLight-italic.fntdata"/><Relationship Id="rId15" Type="http://schemas.openxmlformats.org/officeDocument/2006/relationships/font" Target="fonts/SourceSansProSemiBold-regular.fntdata"/><Relationship Id="rId14" Type="http://schemas.openxmlformats.org/officeDocument/2006/relationships/font" Target="fonts/Lato-boldItalic.fntdata"/><Relationship Id="rId17" Type="http://schemas.openxmlformats.org/officeDocument/2006/relationships/font" Target="fonts/SourceSansProSemiBold-italic.fntdata"/><Relationship Id="rId16" Type="http://schemas.openxmlformats.org/officeDocument/2006/relationships/font" Target="fonts/SourceSansProSemiBold-bold.fntdata"/><Relationship Id="rId5" Type="http://schemas.openxmlformats.org/officeDocument/2006/relationships/notesMaster" Target="notesMasters/notesMaster1.xml"/><Relationship Id="rId19" Type="http://schemas.openxmlformats.org/officeDocument/2006/relationships/font" Target="fonts/SourceSansProBlack-bold.fntdata"/><Relationship Id="rId6" Type="http://schemas.openxmlformats.org/officeDocument/2006/relationships/slide" Target="slides/slide1.xml"/><Relationship Id="rId18" Type="http://schemas.openxmlformats.org/officeDocument/2006/relationships/font" Target="fonts/SourceSansProSemiBold-boldItalic.fntdata"/><Relationship Id="rId7" Type="http://schemas.openxmlformats.org/officeDocument/2006/relationships/font" Target="fonts/SourceSansProLight-regular.fntdata"/><Relationship Id="rId8" Type="http://schemas.openxmlformats.org/officeDocument/2006/relationships/font" Target="fonts/SourceSansPro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9df26bb8e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 name="Google Shape;56;g9df26bb8e3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200">
                <a:latin typeface="Calibri"/>
                <a:ea typeface="Calibri"/>
                <a:cs typeface="Calibri"/>
                <a:sym typeface="Calibri"/>
              </a:rPr>
              <a:t>Notes:</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In Powerpoint, click View &gt; Guides</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Keep text within gutter guides.</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Author list: Don’t split names onto two lines (e.g., “Jimmy [break] Smith”). If that happens, use a new line, unless you need the space. </a:t>
            </a:r>
            <a:r>
              <a:rPr b="1" lang="en"/>
              <a:t>Bold the first names of anybody who’s presenting</a:t>
            </a:r>
            <a:r>
              <a:rPr lang="en" sz="1200">
                <a:latin typeface="Calibri"/>
                <a:ea typeface="Calibri"/>
                <a:cs typeface="Calibri"/>
                <a:sym typeface="Calibri"/>
              </a:rPr>
              <a:t> in person.</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Intro/methods/result: </a:t>
            </a:r>
            <a:r>
              <a:rPr b="1" lang="en"/>
              <a:t>Do not drop below font size 28</a:t>
            </a:r>
            <a:r>
              <a:rPr lang="en" sz="1200">
                <a:latin typeface="Calibri"/>
                <a:ea typeface="Calibri"/>
                <a:cs typeface="Calibri"/>
                <a:sym typeface="Calibri"/>
              </a:rPr>
              <a:t>, but if you have extra space, jack up the font size until the space is full.</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Do not use color in the sidebars except in graphs/figures. It’ll pull attention from the center and slow interpretation for passersby.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spTree>
      <p:nvGrpSpPr>
        <p:cNvPr id="50" name="Shape 50"/>
        <p:cNvGrpSpPr/>
        <p:nvPr/>
      </p:nvGrpSpPr>
      <p:grpSpPr>
        <a:xfrm>
          <a:off x="0" y="0"/>
          <a:ext cx="0" cy="0"/>
          <a:chOff x="0" y="0"/>
          <a:chExt cx="0" cy="0"/>
        </a:xfrm>
      </p:grpSpPr>
      <p:sp>
        <p:nvSpPr>
          <p:cNvPr id="51" name="Google Shape;51;p13"/>
          <p:cNvSpPr txBox="1"/>
          <p:nvPr>
            <p:ph type="title"/>
          </p:nvPr>
        </p:nvSpPr>
        <p:spPr>
          <a:xfrm>
            <a:off x="685800" y="841772"/>
            <a:ext cx="7772400" cy="1790700"/>
          </a:xfrm>
          <a:prstGeom prst="rect">
            <a:avLst/>
          </a:prstGeom>
          <a:noFill/>
          <a:ln>
            <a:noFill/>
          </a:ln>
        </p:spPr>
        <p:txBody>
          <a:bodyPr anchorCtr="0" anchor="b" bIns="7150" lIns="7150" spcFirstLastPara="1" rIns="7150" wrap="square" tIns="7150">
            <a:noAutofit/>
          </a:bodyPr>
          <a:lstStyle>
            <a:lvl1pPr lvl="0" rtl="0" algn="l">
              <a:lnSpc>
                <a:spcPct val="100000"/>
              </a:lnSpc>
              <a:spcBef>
                <a:spcPts val="0"/>
              </a:spcBef>
              <a:spcAft>
                <a:spcPts val="0"/>
              </a:spcAft>
              <a:buClr>
                <a:srgbClr val="2C365E"/>
              </a:buClr>
              <a:buSzPts val="2200"/>
              <a:buFont typeface="Source Sans Pro Black"/>
              <a:buNone/>
              <a:defRPr sz="2200">
                <a:solidFill>
                  <a:srgbClr val="2C365E"/>
                </a:solidFill>
                <a:latin typeface="Source Sans Pro Black"/>
                <a:ea typeface="Source Sans Pro Black"/>
                <a:cs typeface="Source Sans Pro Black"/>
                <a:sym typeface="Source Sans Pro Black"/>
              </a:defRPr>
            </a:lvl1pPr>
            <a:lvl2pPr lvl="1" rtl="0" algn="l">
              <a:lnSpc>
                <a:spcPct val="90000"/>
              </a:lnSpc>
              <a:spcBef>
                <a:spcPts val="0"/>
              </a:spcBef>
              <a:spcAft>
                <a:spcPts val="0"/>
              </a:spcAft>
              <a:buClr>
                <a:srgbClr val="000000"/>
              </a:buClr>
              <a:buSzPts val="300"/>
              <a:buNone/>
              <a:defRPr/>
            </a:lvl2pPr>
            <a:lvl3pPr lvl="2" rtl="0" algn="l">
              <a:lnSpc>
                <a:spcPct val="90000"/>
              </a:lnSpc>
              <a:spcBef>
                <a:spcPts val="0"/>
              </a:spcBef>
              <a:spcAft>
                <a:spcPts val="0"/>
              </a:spcAft>
              <a:buClr>
                <a:srgbClr val="000000"/>
              </a:buClr>
              <a:buSzPts val="300"/>
              <a:buNone/>
              <a:defRPr/>
            </a:lvl3pPr>
            <a:lvl4pPr lvl="3" rtl="0" algn="l">
              <a:lnSpc>
                <a:spcPct val="90000"/>
              </a:lnSpc>
              <a:spcBef>
                <a:spcPts val="0"/>
              </a:spcBef>
              <a:spcAft>
                <a:spcPts val="0"/>
              </a:spcAft>
              <a:buClr>
                <a:srgbClr val="000000"/>
              </a:buClr>
              <a:buSzPts val="300"/>
              <a:buNone/>
              <a:defRPr/>
            </a:lvl4pPr>
            <a:lvl5pPr lvl="4" rtl="0" algn="l">
              <a:lnSpc>
                <a:spcPct val="90000"/>
              </a:lnSpc>
              <a:spcBef>
                <a:spcPts val="0"/>
              </a:spcBef>
              <a:spcAft>
                <a:spcPts val="0"/>
              </a:spcAft>
              <a:buClr>
                <a:srgbClr val="000000"/>
              </a:buClr>
              <a:buSzPts val="300"/>
              <a:buNone/>
              <a:defRPr/>
            </a:lvl5pPr>
            <a:lvl6pPr lvl="5" rtl="0" algn="l">
              <a:lnSpc>
                <a:spcPct val="90000"/>
              </a:lnSpc>
              <a:spcBef>
                <a:spcPts val="0"/>
              </a:spcBef>
              <a:spcAft>
                <a:spcPts val="0"/>
              </a:spcAft>
              <a:buClr>
                <a:srgbClr val="000000"/>
              </a:buClr>
              <a:buSzPts val="300"/>
              <a:buNone/>
              <a:defRPr/>
            </a:lvl6pPr>
            <a:lvl7pPr lvl="6" rtl="0" algn="l">
              <a:lnSpc>
                <a:spcPct val="90000"/>
              </a:lnSpc>
              <a:spcBef>
                <a:spcPts val="0"/>
              </a:spcBef>
              <a:spcAft>
                <a:spcPts val="0"/>
              </a:spcAft>
              <a:buClr>
                <a:srgbClr val="000000"/>
              </a:buClr>
              <a:buSzPts val="300"/>
              <a:buNone/>
              <a:defRPr/>
            </a:lvl7pPr>
            <a:lvl8pPr lvl="7" rtl="0" algn="l">
              <a:lnSpc>
                <a:spcPct val="90000"/>
              </a:lnSpc>
              <a:spcBef>
                <a:spcPts val="0"/>
              </a:spcBef>
              <a:spcAft>
                <a:spcPts val="0"/>
              </a:spcAft>
              <a:buClr>
                <a:srgbClr val="000000"/>
              </a:buClr>
              <a:buSzPts val="300"/>
              <a:buNone/>
              <a:defRPr/>
            </a:lvl8pPr>
            <a:lvl9pPr lvl="8" rtl="0" algn="l">
              <a:lnSpc>
                <a:spcPct val="90000"/>
              </a:lnSpc>
              <a:spcBef>
                <a:spcPts val="0"/>
              </a:spcBef>
              <a:spcAft>
                <a:spcPts val="0"/>
              </a:spcAft>
              <a:buClr>
                <a:srgbClr val="000000"/>
              </a:buClr>
              <a:buSzPts val="300"/>
              <a:buNone/>
              <a:defRPr/>
            </a:lvl9pPr>
          </a:lstStyle>
          <a:p/>
        </p:txBody>
      </p:sp>
      <p:sp>
        <p:nvSpPr>
          <p:cNvPr id="52" name="Google Shape;52;p13"/>
          <p:cNvSpPr txBox="1"/>
          <p:nvPr>
            <p:ph idx="1" type="body"/>
          </p:nvPr>
        </p:nvSpPr>
        <p:spPr>
          <a:xfrm>
            <a:off x="1143000" y="2701528"/>
            <a:ext cx="6858000" cy="1241700"/>
          </a:xfrm>
          <a:prstGeom prst="rect">
            <a:avLst/>
          </a:prstGeom>
          <a:noFill/>
          <a:ln>
            <a:noFill/>
          </a:ln>
        </p:spPr>
        <p:txBody>
          <a:bodyPr anchorCtr="0" anchor="t" bIns="7150" lIns="7150" spcFirstLastPara="1" rIns="7150" wrap="square" tIns="7150">
            <a:noAutofit/>
          </a:bodyPr>
          <a:lstStyle>
            <a:lvl1pPr indent="-228600" lvl="0" marL="457200" rtl="0" algn="ctr">
              <a:lnSpc>
                <a:spcPct val="90000"/>
              </a:lnSpc>
              <a:spcBef>
                <a:spcPts val="800"/>
              </a:spcBef>
              <a:spcAft>
                <a:spcPts val="0"/>
              </a:spcAft>
              <a:buClr>
                <a:srgbClr val="000000"/>
              </a:buClr>
              <a:buSzPts val="1800"/>
              <a:buFont typeface="Calibri"/>
              <a:buNone/>
              <a:defRPr sz="1800"/>
            </a:lvl1pPr>
            <a:lvl2pPr indent="-228600" lvl="1" marL="914400" rtl="0" algn="ctr">
              <a:lnSpc>
                <a:spcPct val="90000"/>
              </a:lnSpc>
              <a:spcBef>
                <a:spcPts val="800"/>
              </a:spcBef>
              <a:spcAft>
                <a:spcPts val="0"/>
              </a:spcAft>
              <a:buClr>
                <a:srgbClr val="000000"/>
              </a:buClr>
              <a:buSzPts val="1800"/>
              <a:buFont typeface="Calibri"/>
              <a:buNone/>
              <a:defRPr sz="1800"/>
            </a:lvl2pPr>
            <a:lvl3pPr indent="-228600" lvl="2" marL="1371600" rtl="0" algn="ctr">
              <a:lnSpc>
                <a:spcPct val="90000"/>
              </a:lnSpc>
              <a:spcBef>
                <a:spcPts val="800"/>
              </a:spcBef>
              <a:spcAft>
                <a:spcPts val="0"/>
              </a:spcAft>
              <a:buClr>
                <a:srgbClr val="000000"/>
              </a:buClr>
              <a:buSzPts val="1800"/>
              <a:buFont typeface="Calibri"/>
              <a:buNone/>
              <a:defRPr sz="1800"/>
            </a:lvl3pPr>
            <a:lvl4pPr indent="-228600" lvl="3" marL="1828800" rtl="0" algn="ctr">
              <a:lnSpc>
                <a:spcPct val="90000"/>
              </a:lnSpc>
              <a:spcBef>
                <a:spcPts val="800"/>
              </a:spcBef>
              <a:spcAft>
                <a:spcPts val="0"/>
              </a:spcAft>
              <a:buClr>
                <a:srgbClr val="000000"/>
              </a:buClr>
              <a:buSzPts val="1800"/>
              <a:buFont typeface="Calibri"/>
              <a:buNone/>
              <a:defRPr sz="1800"/>
            </a:lvl4pPr>
            <a:lvl5pPr indent="-228600" lvl="4" marL="2286000" rtl="0" algn="ctr">
              <a:lnSpc>
                <a:spcPct val="90000"/>
              </a:lnSpc>
              <a:spcBef>
                <a:spcPts val="800"/>
              </a:spcBef>
              <a:spcAft>
                <a:spcPts val="0"/>
              </a:spcAft>
              <a:buClr>
                <a:srgbClr val="000000"/>
              </a:buClr>
              <a:buSzPts val="1800"/>
              <a:buFont typeface="Calibri"/>
              <a:buNone/>
              <a:defRPr sz="1800"/>
            </a:lvl5pPr>
            <a:lvl6pPr indent="-247650" lvl="5" marL="2743200" rtl="0" algn="l">
              <a:lnSpc>
                <a:spcPct val="90000"/>
              </a:lnSpc>
              <a:spcBef>
                <a:spcPts val="800"/>
              </a:spcBef>
              <a:spcAft>
                <a:spcPts val="0"/>
              </a:spcAft>
              <a:buClr>
                <a:srgbClr val="000000"/>
              </a:buClr>
              <a:buSzPts val="300"/>
              <a:buChar char="■"/>
              <a:defRPr/>
            </a:lvl6pPr>
            <a:lvl7pPr indent="-247650" lvl="6" marL="3200400" rtl="0" algn="l">
              <a:lnSpc>
                <a:spcPct val="90000"/>
              </a:lnSpc>
              <a:spcBef>
                <a:spcPts val="800"/>
              </a:spcBef>
              <a:spcAft>
                <a:spcPts val="0"/>
              </a:spcAft>
              <a:buClr>
                <a:srgbClr val="000000"/>
              </a:buClr>
              <a:buSzPts val="300"/>
              <a:buChar char="●"/>
              <a:defRPr/>
            </a:lvl7pPr>
            <a:lvl8pPr indent="-247650" lvl="7" marL="3657600" rtl="0" algn="l">
              <a:lnSpc>
                <a:spcPct val="90000"/>
              </a:lnSpc>
              <a:spcBef>
                <a:spcPts val="800"/>
              </a:spcBef>
              <a:spcAft>
                <a:spcPts val="0"/>
              </a:spcAft>
              <a:buClr>
                <a:srgbClr val="000000"/>
              </a:buClr>
              <a:buSzPts val="300"/>
              <a:buChar char="○"/>
              <a:defRPr/>
            </a:lvl8pPr>
            <a:lvl9pPr indent="-247650" lvl="8" marL="4114800" rtl="0" algn="l">
              <a:lnSpc>
                <a:spcPct val="90000"/>
              </a:lnSpc>
              <a:spcBef>
                <a:spcPts val="800"/>
              </a:spcBef>
              <a:spcAft>
                <a:spcPts val="0"/>
              </a:spcAft>
              <a:buClr>
                <a:srgbClr val="000000"/>
              </a:buClr>
              <a:buSzPts val="300"/>
              <a:buChar char="■"/>
              <a:defRPr/>
            </a:lvl9pPr>
          </a:lstStyle>
          <a:p/>
        </p:txBody>
      </p:sp>
      <p:sp>
        <p:nvSpPr>
          <p:cNvPr id="53" name="Google Shape;53;p13"/>
          <p:cNvSpPr txBox="1"/>
          <p:nvPr>
            <p:ph idx="12" type="sldNum"/>
          </p:nvPr>
        </p:nvSpPr>
        <p:spPr>
          <a:xfrm>
            <a:off x="8360177" y="4828581"/>
            <a:ext cx="155100" cy="151200"/>
          </a:xfrm>
          <a:prstGeom prst="rect">
            <a:avLst/>
          </a:prstGeom>
          <a:noFill/>
          <a:ln>
            <a:noFill/>
          </a:ln>
        </p:spPr>
        <p:txBody>
          <a:bodyPr anchorCtr="0" anchor="ctr" bIns="7150" lIns="7150" spcFirstLastPara="1" rIns="7150" wrap="square" tIns="7150">
            <a:noAutofit/>
          </a:bodyPr>
          <a:lstStyle>
            <a:lvl1pPr indent="0" lvl="0" marL="0" rtl="0" algn="r">
              <a:lnSpc>
                <a:spcPct val="100000"/>
              </a:lnSpc>
              <a:spcBef>
                <a:spcPts val="0"/>
              </a:spcBef>
              <a:spcAft>
                <a:spcPts val="0"/>
              </a:spcAft>
              <a:buClr>
                <a:srgbClr val="888888"/>
              </a:buClr>
              <a:buSzPts val="900"/>
              <a:buFont typeface="Calibri"/>
              <a:buNone/>
              <a:defRPr sz="900">
                <a:solidFill>
                  <a:srgbClr val="888888"/>
                </a:solidFill>
              </a:defRPr>
            </a:lvl1pPr>
            <a:lvl2pPr indent="0" lvl="1" marL="0" rtl="0" algn="r">
              <a:lnSpc>
                <a:spcPct val="100000"/>
              </a:lnSpc>
              <a:spcBef>
                <a:spcPts val="0"/>
              </a:spcBef>
              <a:spcAft>
                <a:spcPts val="0"/>
              </a:spcAft>
              <a:buClr>
                <a:srgbClr val="888888"/>
              </a:buClr>
              <a:buSzPts val="900"/>
              <a:buFont typeface="Calibri"/>
              <a:buNone/>
              <a:defRPr sz="900">
                <a:solidFill>
                  <a:srgbClr val="888888"/>
                </a:solidFill>
              </a:defRPr>
            </a:lvl2pPr>
            <a:lvl3pPr indent="0" lvl="2" marL="0" rtl="0" algn="r">
              <a:lnSpc>
                <a:spcPct val="100000"/>
              </a:lnSpc>
              <a:spcBef>
                <a:spcPts val="0"/>
              </a:spcBef>
              <a:spcAft>
                <a:spcPts val="0"/>
              </a:spcAft>
              <a:buClr>
                <a:srgbClr val="888888"/>
              </a:buClr>
              <a:buSzPts val="900"/>
              <a:buFont typeface="Calibri"/>
              <a:buNone/>
              <a:defRPr sz="900">
                <a:solidFill>
                  <a:srgbClr val="888888"/>
                </a:solidFill>
              </a:defRPr>
            </a:lvl3pPr>
            <a:lvl4pPr indent="0" lvl="3" marL="0" rtl="0" algn="r">
              <a:lnSpc>
                <a:spcPct val="100000"/>
              </a:lnSpc>
              <a:spcBef>
                <a:spcPts val="0"/>
              </a:spcBef>
              <a:spcAft>
                <a:spcPts val="0"/>
              </a:spcAft>
              <a:buClr>
                <a:srgbClr val="888888"/>
              </a:buClr>
              <a:buSzPts val="900"/>
              <a:buFont typeface="Calibri"/>
              <a:buNone/>
              <a:defRPr sz="900">
                <a:solidFill>
                  <a:srgbClr val="888888"/>
                </a:solidFill>
              </a:defRPr>
            </a:lvl4pPr>
            <a:lvl5pPr indent="0" lvl="4" marL="0" rtl="0" algn="r">
              <a:lnSpc>
                <a:spcPct val="100000"/>
              </a:lnSpc>
              <a:spcBef>
                <a:spcPts val="0"/>
              </a:spcBef>
              <a:spcAft>
                <a:spcPts val="0"/>
              </a:spcAft>
              <a:buClr>
                <a:srgbClr val="888888"/>
              </a:buClr>
              <a:buSzPts val="900"/>
              <a:buFont typeface="Calibri"/>
              <a:buNone/>
              <a:defRPr sz="900">
                <a:solidFill>
                  <a:srgbClr val="888888"/>
                </a:solidFill>
              </a:defRPr>
            </a:lvl5pPr>
            <a:lvl6pPr indent="0" lvl="5" marL="0" rtl="0" algn="r">
              <a:lnSpc>
                <a:spcPct val="100000"/>
              </a:lnSpc>
              <a:spcBef>
                <a:spcPts val="0"/>
              </a:spcBef>
              <a:spcAft>
                <a:spcPts val="0"/>
              </a:spcAft>
              <a:buClr>
                <a:srgbClr val="888888"/>
              </a:buClr>
              <a:buSzPts val="900"/>
              <a:buFont typeface="Calibri"/>
              <a:buNone/>
              <a:defRPr sz="900">
                <a:solidFill>
                  <a:srgbClr val="888888"/>
                </a:solidFill>
              </a:defRPr>
            </a:lvl6pPr>
            <a:lvl7pPr indent="0" lvl="6" marL="0" rtl="0" algn="r">
              <a:lnSpc>
                <a:spcPct val="100000"/>
              </a:lnSpc>
              <a:spcBef>
                <a:spcPts val="0"/>
              </a:spcBef>
              <a:spcAft>
                <a:spcPts val="0"/>
              </a:spcAft>
              <a:buClr>
                <a:srgbClr val="888888"/>
              </a:buClr>
              <a:buSzPts val="900"/>
              <a:buFont typeface="Calibri"/>
              <a:buNone/>
              <a:defRPr sz="900">
                <a:solidFill>
                  <a:srgbClr val="888888"/>
                </a:solidFill>
              </a:defRPr>
            </a:lvl7pPr>
            <a:lvl8pPr indent="0" lvl="7" marL="0" rtl="0" algn="r">
              <a:lnSpc>
                <a:spcPct val="100000"/>
              </a:lnSpc>
              <a:spcBef>
                <a:spcPts val="0"/>
              </a:spcBef>
              <a:spcAft>
                <a:spcPts val="0"/>
              </a:spcAft>
              <a:buClr>
                <a:srgbClr val="888888"/>
              </a:buClr>
              <a:buSzPts val="900"/>
              <a:buFont typeface="Calibri"/>
              <a:buNone/>
              <a:defRPr sz="900">
                <a:solidFill>
                  <a:srgbClr val="888888"/>
                </a:solidFill>
              </a:defRPr>
            </a:lvl8pPr>
            <a:lvl9pPr indent="0" lvl="8" marL="0" rtl="0" algn="r">
              <a:lnSpc>
                <a:spcPct val="100000"/>
              </a:lnSpc>
              <a:spcBef>
                <a:spcPts val="0"/>
              </a:spcBef>
              <a:spcAft>
                <a:spcPts val="0"/>
              </a:spcAft>
              <a:buClr>
                <a:srgbClr val="888888"/>
              </a:buClr>
              <a:buSzPts val="900"/>
              <a:buFont typeface="Calibri"/>
              <a:buNone/>
              <a:defRPr sz="900">
                <a:solidFill>
                  <a:srgbClr val="888888"/>
                </a:solidFil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5.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DFF0"/>
        </a:solidFill>
      </p:bgPr>
    </p:bg>
    <p:spTree>
      <p:nvGrpSpPr>
        <p:cNvPr id="57" name="Shape 57"/>
        <p:cNvGrpSpPr/>
        <p:nvPr/>
      </p:nvGrpSpPr>
      <p:grpSpPr>
        <a:xfrm>
          <a:off x="0" y="0"/>
          <a:ext cx="0" cy="0"/>
          <a:chOff x="0" y="0"/>
          <a:chExt cx="0" cy="0"/>
        </a:xfrm>
      </p:grpSpPr>
      <p:sp>
        <p:nvSpPr>
          <p:cNvPr id="58" name="Google Shape;58;p14"/>
          <p:cNvSpPr/>
          <p:nvPr/>
        </p:nvSpPr>
        <p:spPr>
          <a:xfrm>
            <a:off x="0" y="-9250"/>
            <a:ext cx="9144000" cy="984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59" name="Google Shape;59;p14"/>
          <p:cNvSpPr/>
          <p:nvPr/>
        </p:nvSpPr>
        <p:spPr>
          <a:xfrm>
            <a:off x="-30291" y="5054229"/>
            <a:ext cx="9204600" cy="984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0" name="Google Shape;60;p14"/>
          <p:cNvSpPr/>
          <p:nvPr/>
        </p:nvSpPr>
        <p:spPr>
          <a:xfrm rot="-5400000">
            <a:off x="-2553744" y="2506450"/>
            <a:ext cx="51960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1" name="Google Shape;61;p14"/>
          <p:cNvSpPr/>
          <p:nvPr/>
        </p:nvSpPr>
        <p:spPr>
          <a:xfrm rot="-5400000">
            <a:off x="6496985" y="2506450"/>
            <a:ext cx="51960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2" name="Google Shape;62;p14"/>
          <p:cNvSpPr/>
          <p:nvPr/>
        </p:nvSpPr>
        <p:spPr>
          <a:xfrm rot="-5400000">
            <a:off x="6182721" y="565152"/>
            <a:ext cx="12474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3" name="Google Shape;63;p14"/>
          <p:cNvSpPr txBox="1"/>
          <p:nvPr/>
        </p:nvSpPr>
        <p:spPr>
          <a:xfrm>
            <a:off x="6947734" y="205363"/>
            <a:ext cx="1878000" cy="10938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None/>
            </a:pPr>
            <a:r>
              <a:rPr b="1" lang="en" sz="1200">
                <a:solidFill>
                  <a:srgbClr val="2C365E"/>
                </a:solidFill>
                <a:latin typeface="Lato"/>
                <a:ea typeface="Lato"/>
                <a:cs typeface="Lato"/>
                <a:sym typeface="Lato"/>
              </a:rPr>
              <a:t>Highlights</a:t>
            </a:r>
            <a:endParaRPr sz="200">
              <a:solidFill>
                <a:schemeClr val="dk1"/>
              </a:solidFill>
              <a:latin typeface="Lato"/>
              <a:ea typeface="Lato"/>
              <a:cs typeface="Lato"/>
              <a:sym typeface="Lato"/>
            </a:endParaRPr>
          </a:p>
          <a:p>
            <a:pPr indent="-69850" lvl="0" marL="76200" rtl="0" algn="l">
              <a:spcBef>
                <a:spcPts val="300"/>
              </a:spcBef>
              <a:spcAft>
                <a:spcPts val="0"/>
              </a:spcAft>
              <a:buClr>
                <a:srgbClr val="2C365E"/>
              </a:buClr>
              <a:buSzPts val="500"/>
              <a:buFont typeface="Georgia"/>
              <a:buChar char="•"/>
            </a:pPr>
            <a:r>
              <a:rPr lang="en" sz="500">
                <a:solidFill>
                  <a:srgbClr val="2C365E"/>
                </a:solidFill>
                <a:latin typeface="Georgia"/>
                <a:ea typeface="Georgia"/>
                <a:cs typeface="Georgia"/>
                <a:sym typeface="Georgia"/>
              </a:rPr>
              <a:t>A well-crafted message is more important than any layout design. </a:t>
            </a:r>
            <a:endParaRPr sz="200">
              <a:solidFill>
                <a:schemeClr val="dk1"/>
              </a:solidFill>
              <a:latin typeface="Georgia"/>
              <a:ea typeface="Georgia"/>
              <a:cs typeface="Georgia"/>
              <a:sym typeface="Georgia"/>
            </a:endParaRPr>
          </a:p>
          <a:p>
            <a:pPr indent="-69850" lvl="0" marL="76200" rtl="0" algn="l">
              <a:spcBef>
                <a:spcPts val="300"/>
              </a:spcBef>
              <a:spcAft>
                <a:spcPts val="0"/>
              </a:spcAft>
              <a:buClr>
                <a:srgbClr val="2C365E"/>
              </a:buClr>
              <a:buSzPts val="500"/>
              <a:buFont typeface="Georgia"/>
              <a:buChar char="•"/>
            </a:pPr>
            <a:r>
              <a:rPr lang="en" sz="500">
                <a:solidFill>
                  <a:srgbClr val="2C365E"/>
                </a:solidFill>
                <a:latin typeface="Georgia"/>
                <a:ea typeface="Georgia"/>
                <a:cs typeface="Georgia"/>
                <a:sym typeface="Georgia"/>
              </a:rPr>
              <a:t>Visual design strategies can be employed to incorporate lessons from Morrison’s Better Poster without sacrificing valuable poster space.</a:t>
            </a:r>
            <a:endParaRPr sz="200">
              <a:solidFill>
                <a:schemeClr val="dk1"/>
              </a:solidFill>
              <a:latin typeface="Georgia"/>
              <a:ea typeface="Georgia"/>
              <a:cs typeface="Georgia"/>
              <a:sym typeface="Georgia"/>
            </a:endParaRPr>
          </a:p>
          <a:p>
            <a:pPr indent="-69850" lvl="0" marL="76200" rtl="0" algn="l">
              <a:spcBef>
                <a:spcPts val="300"/>
              </a:spcBef>
              <a:spcAft>
                <a:spcPts val="0"/>
              </a:spcAft>
              <a:buClr>
                <a:srgbClr val="2C365E"/>
              </a:buClr>
              <a:buSzPts val="500"/>
              <a:buFont typeface="Georgia"/>
              <a:buChar char="•"/>
            </a:pPr>
            <a:r>
              <a:rPr lang="en" sz="500">
                <a:solidFill>
                  <a:srgbClr val="2C365E"/>
                </a:solidFill>
                <a:latin typeface="Georgia"/>
                <a:ea typeface="Georgia"/>
                <a:cs typeface="Georgia"/>
                <a:sym typeface="Georgia"/>
              </a:rPr>
              <a:t>All academic disciplines can help us approach the world with curiosity.</a:t>
            </a:r>
            <a:endParaRPr b="1" sz="900">
              <a:solidFill>
                <a:srgbClr val="2C365E"/>
              </a:solidFill>
              <a:latin typeface="Georgia"/>
              <a:ea typeface="Georgia"/>
              <a:cs typeface="Georgia"/>
              <a:sym typeface="Georgia"/>
            </a:endParaRPr>
          </a:p>
        </p:txBody>
      </p:sp>
      <p:sp>
        <p:nvSpPr>
          <p:cNvPr id="64" name="Google Shape;64;p14"/>
          <p:cNvSpPr txBox="1"/>
          <p:nvPr/>
        </p:nvSpPr>
        <p:spPr>
          <a:xfrm>
            <a:off x="3273377" y="4686945"/>
            <a:ext cx="2562300" cy="2817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700"/>
              <a:buFont typeface="Source Sans Pro SemiBold"/>
              <a:buNone/>
            </a:pPr>
            <a:r>
              <a:rPr b="1" lang="en" sz="700">
                <a:solidFill>
                  <a:srgbClr val="2C365E"/>
                </a:solidFill>
                <a:latin typeface="Georgia"/>
                <a:ea typeface="Georgia"/>
                <a:cs typeface="Georgia"/>
                <a:sym typeface="Georgia"/>
              </a:rPr>
              <a:t>Clearly state how to interpret the group of visualizations below and optionally how it relates to the broader findings.</a:t>
            </a:r>
            <a:endParaRPr b="1" sz="700">
              <a:latin typeface="Georgia"/>
              <a:ea typeface="Georgia"/>
              <a:cs typeface="Georgia"/>
              <a:sym typeface="Georgia"/>
            </a:endParaRPr>
          </a:p>
        </p:txBody>
      </p:sp>
      <p:sp>
        <p:nvSpPr>
          <p:cNvPr id="65" name="Google Shape;65;p14"/>
          <p:cNvSpPr txBox="1"/>
          <p:nvPr/>
        </p:nvSpPr>
        <p:spPr>
          <a:xfrm>
            <a:off x="6212973" y="3797283"/>
            <a:ext cx="2908500" cy="4821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700"/>
              <a:buFont typeface="Source Sans Pro SemiBold"/>
              <a:buNone/>
            </a:pPr>
            <a:r>
              <a:rPr b="1" lang="en" sz="1100">
                <a:solidFill>
                  <a:srgbClr val="2C365E"/>
                </a:solidFill>
                <a:latin typeface="Lato"/>
                <a:ea typeface="Lato"/>
                <a:cs typeface="Lato"/>
                <a:sym typeface="Lato"/>
              </a:rPr>
              <a:t>The main finding goes here, translated into plain English. Strive for simple and clear - save the nuance for the section to the right.</a:t>
            </a:r>
            <a:endParaRPr b="1" sz="1100">
              <a:latin typeface="Lato"/>
              <a:ea typeface="Lato"/>
              <a:cs typeface="Lato"/>
              <a:sym typeface="Lato"/>
            </a:endParaRPr>
          </a:p>
        </p:txBody>
      </p:sp>
      <p:sp>
        <p:nvSpPr>
          <p:cNvPr id="66" name="Google Shape;66;p14"/>
          <p:cNvSpPr/>
          <p:nvPr/>
        </p:nvSpPr>
        <p:spPr>
          <a:xfrm>
            <a:off x="0" y="1220153"/>
            <a:ext cx="9091200" cy="984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7" name="Google Shape;67;p14"/>
          <p:cNvSpPr txBox="1"/>
          <p:nvPr>
            <p:ph type="title"/>
          </p:nvPr>
        </p:nvSpPr>
        <p:spPr>
          <a:xfrm>
            <a:off x="361074" y="253527"/>
            <a:ext cx="5986800" cy="924900"/>
          </a:xfrm>
          <a:prstGeom prst="rect">
            <a:avLst/>
          </a:prstGeom>
          <a:noFill/>
          <a:ln>
            <a:noFill/>
          </a:ln>
        </p:spPr>
        <p:txBody>
          <a:bodyPr anchorCtr="0" anchor="t" bIns="7150" lIns="7150" spcFirstLastPara="1" rIns="7150" wrap="square" tIns="7150">
            <a:noAutofit/>
          </a:bodyPr>
          <a:lstStyle/>
          <a:p>
            <a:pPr indent="0" lvl="0" marL="0" rtl="0" algn="l">
              <a:lnSpc>
                <a:spcPct val="100000"/>
              </a:lnSpc>
              <a:spcBef>
                <a:spcPts val="0"/>
              </a:spcBef>
              <a:spcAft>
                <a:spcPts val="0"/>
              </a:spcAft>
              <a:buClr>
                <a:srgbClr val="2C365E"/>
              </a:buClr>
              <a:buSzPts val="1900"/>
              <a:buFont typeface="Source Sans Pro Black"/>
              <a:buNone/>
            </a:pPr>
            <a:r>
              <a:rPr b="1" lang="en" sz="1900">
                <a:solidFill>
                  <a:srgbClr val="2C365E"/>
                </a:solidFill>
                <a:latin typeface="Lato"/>
                <a:ea typeface="Lato"/>
                <a:cs typeface="Lato"/>
                <a:sym typeface="Lato"/>
              </a:rPr>
              <a:t>The main question goes here, translated into plain English. Strive for simple and clear.</a:t>
            </a:r>
            <a:endParaRPr b="1" sz="1900">
              <a:solidFill>
                <a:srgbClr val="2C365E"/>
              </a:solidFill>
              <a:latin typeface="Lato"/>
              <a:ea typeface="Lato"/>
              <a:cs typeface="Lato"/>
              <a:sym typeface="Lato"/>
            </a:endParaRPr>
          </a:p>
        </p:txBody>
      </p:sp>
      <p:cxnSp>
        <p:nvCxnSpPr>
          <p:cNvPr id="68" name="Google Shape;68;p14"/>
          <p:cNvCxnSpPr/>
          <p:nvPr/>
        </p:nvCxnSpPr>
        <p:spPr>
          <a:xfrm flipH="1" rot="10800000">
            <a:off x="361072" y="913232"/>
            <a:ext cx="5426700" cy="12000"/>
          </a:xfrm>
          <a:prstGeom prst="straightConnector1">
            <a:avLst/>
          </a:prstGeom>
          <a:noFill/>
          <a:ln cap="flat" cmpd="sng" w="25400">
            <a:solidFill>
              <a:srgbClr val="2C365E"/>
            </a:solidFill>
            <a:prstDash val="solid"/>
            <a:miter lim="400000"/>
            <a:headEnd len="sm" w="sm" type="none"/>
            <a:tailEnd len="sm" w="sm" type="none"/>
          </a:ln>
        </p:spPr>
      </p:cxnSp>
      <p:sp>
        <p:nvSpPr>
          <p:cNvPr id="69" name="Google Shape;69;p14"/>
          <p:cNvSpPr txBox="1"/>
          <p:nvPr/>
        </p:nvSpPr>
        <p:spPr>
          <a:xfrm>
            <a:off x="361069" y="983336"/>
            <a:ext cx="5426700" cy="1617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Clr>
                <a:srgbClr val="2C365E"/>
              </a:buClr>
              <a:buSzPts val="700"/>
              <a:buFont typeface="Source Sans Pro"/>
              <a:buNone/>
            </a:pPr>
            <a:r>
              <a:rPr b="1" lang="en" sz="700">
                <a:solidFill>
                  <a:srgbClr val="2C365E"/>
                </a:solidFill>
                <a:latin typeface="Source Sans Pro"/>
                <a:ea typeface="Source Sans Pro"/>
                <a:cs typeface="Source Sans Pro"/>
                <a:sym typeface="Source Sans Pro"/>
              </a:rPr>
              <a:t>Derek B. Crowe</a:t>
            </a:r>
            <a:r>
              <a:rPr lang="en" sz="700">
                <a:solidFill>
                  <a:srgbClr val="2C365E"/>
                </a:solidFill>
                <a:latin typeface="Source Sans Pro"/>
                <a:ea typeface="Source Sans Pro"/>
                <a:cs typeface="Source Sans Pro"/>
                <a:sym typeface="Source Sans Pro"/>
              </a:rPr>
              <a:t>, Melanie Rogala, S.P. Margolis, Luke H. Shaw, David Sanchez, Sarah Rutherford, Amber V. Odhner</a:t>
            </a:r>
            <a:endParaRPr sz="200">
              <a:solidFill>
                <a:schemeClr val="dk1"/>
              </a:solidFill>
            </a:endParaRPr>
          </a:p>
          <a:p>
            <a:pPr indent="0" lvl="0" marL="0" marR="0" rtl="0" algn="l">
              <a:lnSpc>
                <a:spcPct val="100000"/>
              </a:lnSpc>
              <a:spcBef>
                <a:spcPts val="0"/>
              </a:spcBef>
              <a:spcAft>
                <a:spcPts val="0"/>
              </a:spcAft>
              <a:buClr>
                <a:srgbClr val="2C365E"/>
              </a:buClr>
              <a:buSzPts val="700"/>
              <a:buFont typeface="Source Sans Pro"/>
              <a:buNone/>
            </a:pPr>
            <a:r>
              <a:t/>
            </a:r>
            <a:endParaRPr b="1" sz="700">
              <a:solidFill>
                <a:srgbClr val="2C365E"/>
              </a:solidFill>
              <a:latin typeface="Lato"/>
              <a:ea typeface="Lato"/>
              <a:cs typeface="Lato"/>
              <a:sym typeface="Lato"/>
            </a:endParaRPr>
          </a:p>
        </p:txBody>
      </p:sp>
      <p:sp>
        <p:nvSpPr>
          <p:cNvPr id="70" name="Google Shape;70;p14"/>
          <p:cNvSpPr txBox="1"/>
          <p:nvPr/>
        </p:nvSpPr>
        <p:spPr>
          <a:xfrm>
            <a:off x="343731" y="2970234"/>
            <a:ext cx="1878000" cy="4701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900"/>
              <a:buFont typeface="Source Sans Pro"/>
              <a:buNone/>
            </a:pPr>
            <a:r>
              <a:rPr b="1" lang="en" sz="900">
                <a:solidFill>
                  <a:srgbClr val="2C365E"/>
                </a:solidFill>
                <a:latin typeface="Lato"/>
                <a:ea typeface="Lato"/>
                <a:cs typeface="Lato"/>
                <a:sym typeface="Lato"/>
              </a:rPr>
              <a:t>Data</a:t>
            </a:r>
            <a:endParaRPr sz="200">
              <a:latin typeface="Lato"/>
              <a:ea typeface="Lato"/>
              <a:cs typeface="Lato"/>
              <a:sym typeface="Lato"/>
            </a:endParaRPr>
          </a:p>
          <a:p>
            <a:pPr indent="0" lvl="0" marL="0" marR="0" rtl="0" algn="l">
              <a:lnSpc>
                <a:spcPct val="100000"/>
              </a:lnSpc>
              <a:spcBef>
                <a:spcPts val="400"/>
              </a:spcBef>
              <a:spcAft>
                <a:spcPts val="0"/>
              </a:spcAft>
              <a:buClr>
                <a:srgbClr val="2C365E"/>
              </a:buClr>
              <a:buSzPts val="400"/>
              <a:buFont typeface="Source Sans Pro"/>
              <a:buNone/>
            </a:pPr>
            <a:r>
              <a:rPr lang="en" sz="600">
                <a:solidFill>
                  <a:srgbClr val="2C365E"/>
                </a:solidFill>
                <a:latin typeface="Georgia"/>
                <a:ea typeface="Georgia"/>
                <a:cs typeface="Georgia"/>
                <a:sym typeface="Georgia"/>
              </a:rPr>
              <a:t>Briefly describe the data that you are working with as well as how you transformed it to answer your stated question. Use a flow-chart if possible.</a:t>
            </a:r>
            <a:endParaRPr sz="600">
              <a:latin typeface="Georgia"/>
              <a:ea typeface="Georgia"/>
              <a:cs typeface="Georgia"/>
              <a:sym typeface="Georgia"/>
            </a:endParaRPr>
          </a:p>
        </p:txBody>
      </p:sp>
      <p:pic>
        <p:nvPicPr>
          <p:cNvPr id="71" name="Google Shape;71;p14"/>
          <p:cNvPicPr preferRelativeResize="0"/>
          <p:nvPr/>
        </p:nvPicPr>
        <p:blipFill>
          <a:blip r:embed="rId3">
            <a:alphaModFix/>
          </a:blip>
          <a:stretch>
            <a:fillRect/>
          </a:stretch>
        </p:blipFill>
        <p:spPr>
          <a:xfrm>
            <a:off x="1145848" y="3516656"/>
            <a:ext cx="1440516" cy="1461266"/>
          </a:xfrm>
          <a:prstGeom prst="rect">
            <a:avLst/>
          </a:prstGeom>
          <a:noFill/>
          <a:ln>
            <a:noFill/>
          </a:ln>
        </p:spPr>
      </p:pic>
      <p:sp>
        <p:nvSpPr>
          <p:cNvPr id="72" name="Google Shape;72;p14"/>
          <p:cNvSpPr txBox="1"/>
          <p:nvPr/>
        </p:nvSpPr>
        <p:spPr>
          <a:xfrm>
            <a:off x="3272508" y="1419840"/>
            <a:ext cx="2562300" cy="4821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Clr>
                <a:srgbClr val="2C365E"/>
              </a:buClr>
              <a:buSzPts val="900"/>
              <a:buFont typeface="Source Sans Pro"/>
              <a:buNone/>
            </a:pPr>
            <a:r>
              <a:rPr b="1" lang="en" sz="900">
                <a:solidFill>
                  <a:srgbClr val="2C365E"/>
                </a:solidFill>
                <a:latin typeface="Lato"/>
                <a:ea typeface="Lato"/>
                <a:cs typeface="Lato"/>
                <a:sym typeface="Lato"/>
              </a:rPr>
              <a:t>Model</a:t>
            </a:r>
            <a:endParaRPr sz="600">
              <a:solidFill>
                <a:srgbClr val="2C365E"/>
              </a:solidFill>
              <a:latin typeface="Lato"/>
              <a:ea typeface="Lato"/>
              <a:cs typeface="Lato"/>
              <a:sym typeface="Lato"/>
            </a:endParaRPr>
          </a:p>
          <a:p>
            <a:pPr indent="0" lvl="0" marL="0" marR="0" rtl="0" algn="l">
              <a:lnSpc>
                <a:spcPct val="100000"/>
              </a:lnSpc>
              <a:spcBef>
                <a:spcPts val="400"/>
              </a:spcBef>
              <a:spcAft>
                <a:spcPts val="0"/>
              </a:spcAft>
              <a:buClr>
                <a:srgbClr val="2C365E"/>
              </a:buClr>
              <a:buSzPts val="400"/>
              <a:buFont typeface="Source Sans Pro"/>
              <a:buNone/>
            </a:pPr>
            <a:r>
              <a:rPr lang="en" sz="600">
                <a:solidFill>
                  <a:srgbClr val="2C365E"/>
                </a:solidFill>
                <a:latin typeface="Georgia"/>
                <a:ea typeface="Georgia"/>
                <a:cs typeface="Georgia"/>
                <a:sym typeface="Georgia"/>
              </a:rPr>
              <a:t>Quickly deliberate the reasoning behind the model that you chose. What decision-making went into this process? Consider mentioned the performance metrics that you prioritized in this case. What are the limitations of this approach?</a:t>
            </a:r>
            <a:endParaRPr sz="600">
              <a:latin typeface="Georgia"/>
              <a:ea typeface="Georgia"/>
              <a:cs typeface="Georgia"/>
              <a:sym typeface="Georgia"/>
            </a:endParaRPr>
          </a:p>
        </p:txBody>
      </p:sp>
      <p:sp>
        <p:nvSpPr>
          <p:cNvPr id="73" name="Google Shape;73;p14"/>
          <p:cNvSpPr txBox="1"/>
          <p:nvPr/>
        </p:nvSpPr>
        <p:spPr>
          <a:xfrm>
            <a:off x="357764" y="1476176"/>
            <a:ext cx="2245200" cy="543600"/>
          </a:xfrm>
          <a:prstGeom prst="rect">
            <a:avLst/>
          </a:prstGeom>
          <a:noFill/>
          <a:ln>
            <a:noFill/>
          </a:ln>
        </p:spPr>
        <p:txBody>
          <a:bodyPr anchorCtr="0" anchor="t" bIns="7150" lIns="7150" spcFirstLastPara="1" rIns="7150" wrap="square" tIns="7150">
            <a:noAutofit/>
          </a:bodyPr>
          <a:lstStyle/>
          <a:p>
            <a:pPr indent="0" lvl="0" marL="0" marR="0" rtl="0" algn="l">
              <a:lnSpc>
                <a:spcPct val="90000"/>
              </a:lnSpc>
              <a:spcBef>
                <a:spcPts val="0"/>
              </a:spcBef>
              <a:spcAft>
                <a:spcPts val="0"/>
              </a:spcAft>
              <a:buClr>
                <a:srgbClr val="2C365E"/>
              </a:buClr>
              <a:buSzPts val="900"/>
              <a:buFont typeface="Source Sans Pro"/>
              <a:buNone/>
            </a:pPr>
            <a:r>
              <a:rPr b="1" lang="en" sz="900">
                <a:solidFill>
                  <a:srgbClr val="2C365E"/>
                </a:solidFill>
                <a:latin typeface="Lato"/>
                <a:ea typeface="Lato"/>
                <a:cs typeface="Lato"/>
                <a:sym typeface="Lato"/>
              </a:rPr>
              <a:t>Background</a:t>
            </a:r>
            <a:endParaRPr sz="200">
              <a:latin typeface="Lato"/>
              <a:ea typeface="Lato"/>
              <a:cs typeface="Lato"/>
              <a:sym typeface="Lato"/>
            </a:endParaRPr>
          </a:p>
          <a:p>
            <a:pPr indent="0" lvl="0" marL="0" marR="0" rtl="0" algn="l">
              <a:lnSpc>
                <a:spcPct val="90000"/>
              </a:lnSpc>
              <a:spcBef>
                <a:spcPts val="400"/>
              </a:spcBef>
              <a:spcAft>
                <a:spcPts val="0"/>
              </a:spcAft>
              <a:buClr>
                <a:srgbClr val="2C365E"/>
              </a:buClr>
              <a:buSzPts val="400"/>
              <a:buFont typeface="Source Sans Pro"/>
              <a:buNone/>
            </a:pPr>
            <a:r>
              <a:rPr lang="en" sz="600">
                <a:solidFill>
                  <a:srgbClr val="2C365E"/>
                </a:solidFill>
                <a:latin typeface="Georgia"/>
                <a:ea typeface="Georgia"/>
                <a:cs typeface="Georgia"/>
                <a:sym typeface="Georgia"/>
              </a:rPr>
              <a:t>Make the case for why this is an interesting question that is worth answering. What is the broader context and why should the reader care? Feel free to add graphics if they get the point across faster.</a:t>
            </a:r>
            <a:endParaRPr sz="600">
              <a:latin typeface="Georgia"/>
              <a:ea typeface="Georgia"/>
              <a:cs typeface="Georgia"/>
              <a:sym typeface="Georgia"/>
            </a:endParaRPr>
          </a:p>
        </p:txBody>
      </p:sp>
      <p:sp>
        <p:nvSpPr>
          <p:cNvPr id="74" name="Google Shape;74;p14"/>
          <p:cNvSpPr/>
          <p:nvPr/>
        </p:nvSpPr>
        <p:spPr>
          <a:xfrm rot="-5400000">
            <a:off x="1106041" y="3169005"/>
            <a:ext cx="38772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75" name="Google Shape;75;p14"/>
          <p:cNvSpPr/>
          <p:nvPr/>
        </p:nvSpPr>
        <p:spPr>
          <a:xfrm rot="-5400000">
            <a:off x="4125652" y="3118149"/>
            <a:ext cx="38772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pic>
        <p:nvPicPr>
          <p:cNvPr id="76" name="Google Shape;76;p14"/>
          <p:cNvPicPr preferRelativeResize="0"/>
          <p:nvPr/>
        </p:nvPicPr>
        <p:blipFill rotWithShape="1">
          <a:blip r:embed="rId4">
            <a:alphaModFix/>
          </a:blip>
          <a:srcRect b="24123" l="0" r="0" t="20749"/>
          <a:stretch/>
        </p:blipFill>
        <p:spPr>
          <a:xfrm>
            <a:off x="614211" y="2123188"/>
            <a:ext cx="1732189" cy="716155"/>
          </a:xfrm>
          <a:prstGeom prst="rect">
            <a:avLst/>
          </a:prstGeom>
          <a:noFill/>
          <a:ln>
            <a:noFill/>
          </a:ln>
        </p:spPr>
      </p:pic>
      <p:pic>
        <p:nvPicPr>
          <p:cNvPr id="77" name="Google Shape;77;p14"/>
          <p:cNvPicPr preferRelativeResize="0"/>
          <p:nvPr/>
        </p:nvPicPr>
        <p:blipFill>
          <a:blip r:embed="rId5">
            <a:alphaModFix/>
          </a:blip>
          <a:stretch>
            <a:fillRect/>
          </a:stretch>
        </p:blipFill>
        <p:spPr>
          <a:xfrm>
            <a:off x="3615516" y="2018254"/>
            <a:ext cx="1877908" cy="1341363"/>
          </a:xfrm>
          <a:prstGeom prst="rect">
            <a:avLst/>
          </a:prstGeom>
          <a:noFill/>
          <a:ln>
            <a:noFill/>
          </a:ln>
        </p:spPr>
      </p:pic>
      <p:pic>
        <p:nvPicPr>
          <p:cNvPr id="78" name="Google Shape;78;p14"/>
          <p:cNvPicPr preferRelativeResize="0"/>
          <p:nvPr/>
        </p:nvPicPr>
        <p:blipFill rotWithShape="1">
          <a:blip r:embed="rId6">
            <a:alphaModFix/>
          </a:blip>
          <a:srcRect b="2912" l="2405" r="1375" t="0"/>
          <a:stretch/>
        </p:blipFill>
        <p:spPr>
          <a:xfrm>
            <a:off x="3272507" y="3703512"/>
            <a:ext cx="1099313" cy="897773"/>
          </a:xfrm>
          <a:prstGeom prst="rect">
            <a:avLst/>
          </a:prstGeom>
          <a:noFill/>
          <a:ln>
            <a:noFill/>
          </a:ln>
        </p:spPr>
      </p:pic>
      <p:pic>
        <p:nvPicPr>
          <p:cNvPr id="79" name="Google Shape;79;p14"/>
          <p:cNvPicPr preferRelativeResize="0"/>
          <p:nvPr/>
        </p:nvPicPr>
        <p:blipFill rotWithShape="1">
          <a:blip r:embed="rId7">
            <a:alphaModFix/>
          </a:blip>
          <a:srcRect b="1459" l="0" r="0" t="-1399"/>
          <a:stretch/>
        </p:blipFill>
        <p:spPr>
          <a:xfrm>
            <a:off x="4591506" y="3698674"/>
            <a:ext cx="1099312" cy="897254"/>
          </a:xfrm>
          <a:prstGeom prst="rect">
            <a:avLst/>
          </a:prstGeom>
          <a:noFill/>
          <a:ln>
            <a:noFill/>
          </a:ln>
        </p:spPr>
      </p:pic>
      <p:sp>
        <p:nvSpPr>
          <p:cNvPr id="80" name="Google Shape;80;p14"/>
          <p:cNvSpPr txBox="1"/>
          <p:nvPr/>
        </p:nvSpPr>
        <p:spPr>
          <a:xfrm>
            <a:off x="3273379" y="3476063"/>
            <a:ext cx="2562300" cy="1911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Clr>
                <a:srgbClr val="2C365E"/>
              </a:buClr>
              <a:buSzPts val="900"/>
              <a:buFont typeface="Source Sans Pro"/>
              <a:buNone/>
            </a:pPr>
            <a:r>
              <a:rPr b="1" lang="en" sz="900">
                <a:solidFill>
                  <a:srgbClr val="2C365E"/>
                </a:solidFill>
                <a:latin typeface="Lato"/>
                <a:ea typeface="Lato"/>
                <a:cs typeface="Lato"/>
                <a:sym typeface="Lato"/>
              </a:rPr>
              <a:t>Results</a:t>
            </a:r>
            <a:endParaRPr sz="600">
              <a:latin typeface="Lato"/>
              <a:ea typeface="Lato"/>
              <a:cs typeface="Lato"/>
              <a:sym typeface="Lato"/>
            </a:endParaRPr>
          </a:p>
        </p:txBody>
      </p:sp>
      <p:sp>
        <p:nvSpPr>
          <p:cNvPr id="81" name="Google Shape;81;p14"/>
          <p:cNvSpPr txBox="1"/>
          <p:nvPr/>
        </p:nvSpPr>
        <p:spPr>
          <a:xfrm>
            <a:off x="6194237" y="2587347"/>
            <a:ext cx="1321500" cy="3153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300"/>
              <a:buFont typeface="Source Sans Pro Light"/>
              <a:buNone/>
            </a:pPr>
            <a:r>
              <a:rPr lang="en" sz="600">
                <a:solidFill>
                  <a:srgbClr val="2C365E"/>
                </a:solidFill>
                <a:latin typeface="Source Sans Pro Light"/>
                <a:ea typeface="Source Sans Pro Light"/>
                <a:cs typeface="Source Sans Pro Light"/>
                <a:sym typeface="Source Sans Pro Light"/>
              </a:rPr>
              <a:t>State the main take-away from this graphic succinctly.</a:t>
            </a:r>
            <a:endParaRPr sz="600"/>
          </a:p>
        </p:txBody>
      </p:sp>
      <p:sp>
        <p:nvSpPr>
          <p:cNvPr id="82" name="Google Shape;82;p14"/>
          <p:cNvSpPr/>
          <p:nvPr/>
        </p:nvSpPr>
        <p:spPr>
          <a:xfrm>
            <a:off x="6212973" y="2904535"/>
            <a:ext cx="1302900" cy="4206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83" name="Google Shape;83;p14"/>
          <p:cNvSpPr txBox="1"/>
          <p:nvPr/>
        </p:nvSpPr>
        <p:spPr>
          <a:xfrm>
            <a:off x="6365430" y="3003764"/>
            <a:ext cx="1025400" cy="206100"/>
          </a:xfrm>
          <a:prstGeom prst="rect">
            <a:avLst/>
          </a:prstGeom>
          <a:noFill/>
          <a:ln>
            <a:noFill/>
          </a:ln>
        </p:spPr>
        <p:txBody>
          <a:bodyPr anchorCtr="0" anchor="ctr" bIns="7150" lIns="7150" spcFirstLastPara="1" rIns="7150" wrap="square" tIns="7150">
            <a:noAutofit/>
          </a:bodyPr>
          <a:lstStyle/>
          <a:p>
            <a:pPr indent="0" lvl="0" marL="0" marR="0" rtl="0" algn="ctr">
              <a:lnSpc>
                <a:spcPct val="100000"/>
              </a:lnSpc>
              <a:spcBef>
                <a:spcPts val="0"/>
              </a:spcBef>
              <a:spcAft>
                <a:spcPts val="0"/>
              </a:spcAft>
              <a:buClr>
                <a:srgbClr val="ECAE00"/>
              </a:buClr>
              <a:buSzPts val="1600"/>
              <a:buFont typeface="Source Sans Pro SemiBold"/>
              <a:buNone/>
            </a:pPr>
            <a:r>
              <a:rPr b="0" i="0" lang="en" sz="1600" u="none" cap="none" strike="noStrike">
                <a:solidFill>
                  <a:srgbClr val="ECAE00"/>
                </a:solidFill>
                <a:latin typeface="Source Sans Pro SemiBold"/>
                <a:ea typeface="Source Sans Pro SemiBold"/>
                <a:cs typeface="Source Sans Pro SemiBold"/>
                <a:sym typeface="Source Sans Pro SemiBold"/>
              </a:rPr>
              <a:t>10/20</a:t>
            </a:r>
            <a:endParaRPr sz="200"/>
          </a:p>
        </p:txBody>
      </p:sp>
      <p:sp>
        <p:nvSpPr>
          <p:cNvPr id="84" name="Google Shape;84;p14"/>
          <p:cNvSpPr txBox="1"/>
          <p:nvPr/>
        </p:nvSpPr>
        <p:spPr>
          <a:xfrm>
            <a:off x="6212973" y="3399695"/>
            <a:ext cx="1326000" cy="2397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Clr>
                <a:srgbClr val="2C365E"/>
              </a:buClr>
              <a:buSzPts val="300"/>
              <a:buFont typeface="Source Sans Pro Light"/>
              <a:buNone/>
            </a:pPr>
            <a:r>
              <a:rPr lang="en" sz="600">
                <a:solidFill>
                  <a:srgbClr val="2C365E"/>
                </a:solidFill>
                <a:latin typeface="Source Sans Pro Light"/>
                <a:ea typeface="Source Sans Pro Light"/>
                <a:cs typeface="Source Sans Pro Light"/>
                <a:sym typeface="Source Sans Pro Light"/>
              </a:rPr>
              <a:t>State the main take-away from this graphic succinctly.</a:t>
            </a:r>
            <a:endParaRPr sz="200"/>
          </a:p>
        </p:txBody>
      </p:sp>
      <p:sp>
        <p:nvSpPr>
          <p:cNvPr id="85" name="Google Shape;85;p14"/>
          <p:cNvSpPr txBox="1"/>
          <p:nvPr/>
        </p:nvSpPr>
        <p:spPr>
          <a:xfrm>
            <a:off x="7590810" y="3329452"/>
            <a:ext cx="1441500" cy="4206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Clr>
                <a:srgbClr val="2C365E"/>
              </a:buClr>
              <a:buSzPts val="300"/>
              <a:buFont typeface="Source Sans Pro Light"/>
              <a:buNone/>
            </a:pPr>
            <a:r>
              <a:rPr lang="en" sz="600">
                <a:solidFill>
                  <a:srgbClr val="2C365E"/>
                </a:solidFill>
                <a:latin typeface="Source Sans Pro Light"/>
                <a:ea typeface="Source Sans Pro Light"/>
                <a:cs typeface="Source Sans Pro Light"/>
                <a:sym typeface="Source Sans Pro Light"/>
              </a:rPr>
              <a:t>State the main take-away from this graphic succinctly. Let your visualization speak for itself, don’t add too much text.</a:t>
            </a:r>
            <a:endParaRPr sz="200"/>
          </a:p>
        </p:txBody>
      </p:sp>
      <p:pic>
        <p:nvPicPr>
          <p:cNvPr descr="What's the longest amount of time you'd want to spend talking with someone at your poster_ (1).png" id="86" name="Google Shape;86;p14"/>
          <p:cNvPicPr preferRelativeResize="0"/>
          <p:nvPr/>
        </p:nvPicPr>
        <p:blipFill rotWithShape="1">
          <a:blip r:embed="rId8">
            <a:alphaModFix/>
          </a:blip>
          <a:srcRect b="0" l="0" r="0" t="0"/>
          <a:stretch/>
        </p:blipFill>
        <p:spPr>
          <a:xfrm>
            <a:off x="6194237" y="1780941"/>
            <a:ext cx="1136876" cy="786527"/>
          </a:xfrm>
          <a:prstGeom prst="rect">
            <a:avLst/>
          </a:prstGeom>
          <a:noFill/>
          <a:ln>
            <a:noFill/>
          </a:ln>
        </p:spPr>
      </p:pic>
      <p:sp>
        <p:nvSpPr>
          <p:cNvPr id="87" name="Google Shape;87;p14"/>
          <p:cNvSpPr txBox="1"/>
          <p:nvPr/>
        </p:nvSpPr>
        <p:spPr>
          <a:xfrm>
            <a:off x="6194238" y="1460867"/>
            <a:ext cx="2716800" cy="2817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700"/>
              <a:buFont typeface="Source Sans Pro SemiBold"/>
              <a:buNone/>
            </a:pPr>
            <a:r>
              <a:rPr lang="en" sz="800">
                <a:solidFill>
                  <a:srgbClr val="2C365E"/>
                </a:solidFill>
                <a:latin typeface="Source Sans Pro SemiBold"/>
                <a:ea typeface="Source Sans Pro SemiBold"/>
                <a:cs typeface="Source Sans Pro SemiBold"/>
                <a:sym typeface="Source Sans Pro SemiBold"/>
              </a:rPr>
              <a:t>Clearly state how to interpret the group of visualizations below and optionally how it relates to the broader findings.</a:t>
            </a:r>
            <a:endParaRPr sz="800"/>
          </a:p>
        </p:txBody>
      </p:sp>
      <p:sp>
        <p:nvSpPr>
          <p:cNvPr id="88" name="Google Shape;88;p14"/>
          <p:cNvSpPr/>
          <p:nvPr/>
        </p:nvSpPr>
        <p:spPr>
          <a:xfrm>
            <a:off x="7592296" y="1780629"/>
            <a:ext cx="1365000" cy="15216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cxnSp>
        <p:nvCxnSpPr>
          <p:cNvPr id="89" name="Google Shape;89;p14"/>
          <p:cNvCxnSpPr/>
          <p:nvPr/>
        </p:nvCxnSpPr>
        <p:spPr>
          <a:xfrm rot="10800000">
            <a:off x="7803979" y="2761919"/>
            <a:ext cx="0" cy="542100"/>
          </a:xfrm>
          <a:prstGeom prst="straightConnector1">
            <a:avLst/>
          </a:prstGeom>
          <a:noFill/>
          <a:ln cap="flat" cmpd="sng" w="38100">
            <a:solidFill>
              <a:srgbClr val="ECAE00"/>
            </a:solidFill>
            <a:prstDash val="solid"/>
            <a:miter lim="400000"/>
            <a:headEnd len="med" w="med" type="triangle"/>
            <a:tailEnd len="sm" w="sm" type="none"/>
          </a:ln>
        </p:spPr>
      </p:cxnSp>
      <p:cxnSp>
        <p:nvCxnSpPr>
          <p:cNvPr id="90" name="Google Shape;90;p14"/>
          <p:cNvCxnSpPr/>
          <p:nvPr/>
        </p:nvCxnSpPr>
        <p:spPr>
          <a:xfrm>
            <a:off x="7803979" y="1780629"/>
            <a:ext cx="0" cy="693300"/>
          </a:xfrm>
          <a:prstGeom prst="straightConnector1">
            <a:avLst/>
          </a:prstGeom>
          <a:noFill/>
          <a:ln cap="flat" cmpd="sng" w="38100">
            <a:solidFill>
              <a:srgbClr val="ECAE00"/>
            </a:solidFill>
            <a:prstDash val="solid"/>
            <a:miter lim="400000"/>
            <a:headEnd len="med" w="med" type="triangle"/>
            <a:tailEnd len="sm" w="sm" type="none"/>
          </a:ln>
        </p:spPr>
      </p:cxnSp>
      <p:sp>
        <p:nvSpPr>
          <p:cNvPr id="91" name="Google Shape;91;p14"/>
          <p:cNvSpPr txBox="1"/>
          <p:nvPr/>
        </p:nvSpPr>
        <p:spPr>
          <a:xfrm>
            <a:off x="7601903" y="2490065"/>
            <a:ext cx="432900" cy="239700"/>
          </a:xfrm>
          <a:prstGeom prst="rect">
            <a:avLst/>
          </a:prstGeom>
          <a:noFill/>
          <a:ln>
            <a:noFill/>
          </a:ln>
        </p:spPr>
        <p:txBody>
          <a:bodyPr anchorCtr="0" anchor="ctr" bIns="7150" lIns="7150" spcFirstLastPara="1" rIns="7150" wrap="square" tIns="7150">
            <a:noAutofit/>
          </a:bodyPr>
          <a:lstStyle/>
          <a:p>
            <a:pPr indent="0" lvl="0" marL="0" marR="0" rtl="0" algn="ctr">
              <a:lnSpc>
                <a:spcPct val="100000"/>
              </a:lnSpc>
              <a:spcBef>
                <a:spcPts val="0"/>
              </a:spcBef>
              <a:spcAft>
                <a:spcPts val="0"/>
              </a:spcAft>
              <a:buClr>
                <a:srgbClr val="ECAE00"/>
              </a:buClr>
              <a:buSzPts val="1400"/>
              <a:buFont typeface="Source Sans Pro"/>
              <a:buNone/>
            </a:pPr>
            <a:r>
              <a:rPr b="0" i="0" lang="en" sz="1400" u="none" cap="none" strike="noStrike">
                <a:solidFill>
                  <a:srgbClr val="ECAE00"/>
                </a:solidFill>
                <a:latin typeface="Source Sans Pro"/>
                <a:ea typeface="Source Sans Pro"/>
                <a:cs typeface="Source Sans Pro"/>
                <a:sym typeface="Source Sans Pro"/>
              </a:rPr>
              <a:t>11"</a:t>
            </a:r>
            <a:endParaRPr sz="200"/>
          </a:p>
        </p:txBody>
      </p:sp>
      <p:cxnSp>
        <p:nvCxnSpPr>
          <p:cNvPr id="92" name="Google Shape;92;p14"/>
          <p:cNvCxnSpPr/>
          <p:nvPr/>
        </p:nvCxnSpPr>
        <p:spPr>
          <a:xfrm>
            <a:off x="7590391" y="3128688"/>
            <a:ext cx="561300" cy="0"/>
          </a:xfrm>
          <a:prstGeom prst="straightConnector1">
            <a:avLst/>
          </a:prstGeom>
          <a:noFill/>
          <a:ln cap="flat" cmpd="sng" w="38100">
            <a:solidFill>
              <a:srgbClr val="ECAE00"/>
            </a:solidFill>
            <a:prstDash val="solid"/>
            <a:miter lim="400000"/>
            <a:headEnd len="med" w="med" type="triangle"/>
            <a:tailEnd len="sm" w="sm" type="none"/>
          </a:ln>
        </p:spPr>
      </p:cxnSp>
      <p:cxnSp>
        <p:nvCxnSpPr>
          <p:cNvPr id="93" name="Google Shape;93;p14"/>
          <p:cNvCxnSpPr/>
          <p:nvPr/>
        </p:nvCxnSpPr>
        <p:spPr>
          <a:xfrm rot="10800000">
            <a:off x="8626852" y="3128688"/>
            <a:ext cx="332400" cy="0"/>
          </a:xfrm>
          <a:prstGeom prst="straightConnector1">
            <a:avLst/>
          </a:prstGeom>
          <a:noFill/>
          <a:ln cap="flat" cmpd="sng" w="38100">
            <a:solidFill>
              <a:srgbClr val="ECAE00"/>
            </a:solidFill>
            <a:prstDash val="solid"/>
            <a:miter lim="400000"/>
            <a:headEnd len="med" w="med" type="triangle"/>
            <a:tailEnd len="sm" w="sm" type="none"/>
          </a:ln>
        </p:spPr>
      </p:cxnSp>
      <p:sp>
        <p:nvSpPr>
          <p:cNvPr id="94" name="Google Shape;94;p14"/>
          <p:cNvSpPr txBox="1"/>
          <p:nvPr/>
        </p:nvSpPr>
        <p:spPr>
          <a:xfrm>
            <a:off x="8147786" y="3009023"/>
            <a:ext cx="482700" cy="239700"/>
          </a:xfrm>
          <a:prstGeom prst="rect">
            <a:avLst/>
          </a:prstGeom>
          <a:noFill/>
          <a:ln>
            <a:noFill/>
          </a:ln>
        </p:spPr>
        <p:txBody>
          <a:bodyPr anchorCtr="0" anchor="ctr" bIns="7150" lIns="7150" spcFirstLastPara="1" rIns="7150" wrap="square" tIns="7150">
            <a:noAutofit/>
          </a:bodyPr>
          <a:lstStyle/>
          <a:p>
            <a:pPr indent="0" lvl="0" marL="0" marR="0" rtl="0" algn="ctr">
              <a:lnSpc>
                <a:spcPct val="100000"/>
              </a:lnSpc>
              <a:spcBef>
                <a:spcPts val="0"/>
              </a:spcBef>
              <a:spcAft>
                <a:spcPts val="0"/>
              </a:spcAft>
              <a:buClr>
                <a:srgbClr val="ECAE00"/>
              </a:buClr>
              <a:buSzPts val="1400"/>
              <a:buFont typeface="Source Sans Pro"/>
              <a:buNone/>
            </a:pPr>
            <a:r>
              <a:rPr b="0" i="0" lang="en" sz="1400" u="none" cap="none" strike="noStrike">
                <a:solidFill>
                  <a:srgbClr val="ECAE00"/>
                </a:solidFill>
                <a:latin typeface="Source Sans Pro"/>
                <a:ea typeface="Source Sans Pro"/>
                <a:cs typeface="Source Sans Pro"/>
                <a:sym typeface="Source Sans Pro"/>
              </a:rPr>
              <a:t>8.5"</a:t>
            </a:r>
            <a:endParaRPr sz="200"/>
          </a:p>
        </p:txBody>
      </p:sp>
      <p:pic>
        <p:nvPicPr>
          <p:cNvPr descr="Image" id="95" name="Google Shape;95;p14"/>
          <p:cNvPicPr preferRelativeResize="0"/>
          <p:nvPr/>
        </p:nvPicPr>
        <p:blipFill rotWithShape="1">
          <a:blip r:embed="rId9">
            <a:alphaModFix/>
          </a:blip>
          <a:srcRect b="0" l="0" r="0" t="0"/>
          <a:stretch/>
        </p:blipFill>
        <p:spPr>
          <a:xfrm>
            <a:off x="8003498" y="1891306"/>
            <a:ext cx="688036" cy="562141"/>
          </a:xfrm>
          <a:prstGeom prst="rect">
            <a:avLst/>
          </a:prstGeom>
          <a:noFill/>
          <a:ln>
            <a:noFill/>
          </a:ln>
        </p:spPr>
      </p:pic>
      <p:pic>
        <p:nvPicPr>
          <p:cNvPr descr="Image" id="96" name="Google Shape;96;p14"/>
          <p:cNvPicPr preferRelativeResize="0"/>
          <p:nvPr/>
        </p:nvPicPr>
        <p:blipFill rotWithShape="1">
          <a:blip r:embed="rId9">
            <a:alphaModFix/>
          </a:blip>
          <a:srcRect b="0" l="0" r="0" t="0"/>
          <a:stretch/>
        </p:blipFill>
        <p:spPr>
          <a:xfrm>
            <a:off x="8003498" y="2392184"/>
            <a:ext cx="688036" cy="562141"/>
          </a:xfrm>
          <a:prstGeom prst="rect">
            <a:avLst/>
          </a:prstGeom>
          <a:noFill/>
          <a:ln>
            <a:noFill/>
          </a:ln>
        </p:spPr>
      </p:pic>
      <p:pic>
        <p:nvPicPr>
          <p:cNvPr id="97" name="Google Shape;97;p14"/>
          <p:cNvPicPr preferRelativeResize="0"/>
          <p:nvPr/>
        </p:nvPicPr>
        <p:blipFill>
          <a:blip r:embed="rId10">
            <a:alphaModFix/>
          </a:blip>
          <a:stretch>
            <a:fillRect/>
          </a:stretch>
        </p:blipFill>
        <p:spPr>
          <a:xfrm>
            <a:off x="343730" y="3516654"/>
            <a:ext cx="561187" cy="1461267"/>
          </a:xfrm>
          <a:prstGeom prst="rect">
            <a:avLst/>
          </a:prstGeom>
          <a:noFill/>
          <a:ln>
            <a:noFill/>
          </a:ln>
        </p:spPr>
      </p:pic>
      <p:sp>
        <p:nvSpPr>
          <p:cNvPr id="98" name="Google Shape;98;p14"/>
          <p:cNvSpPr txBox="1"/>
          <p:nvPr/>
        </p:nvSpPr>
        <p:spPr>
          <a:xfrm>
            <a:off x="6212971" y="4471641"/>
            <a:ext cx="2334300" cy="505200"/>
          </a:xfrm>
          <a:prstGeom prst="rect">
            <a:avLst/>
          </a:prstGeom>
          <a:noFill/>
          <a:ln>
            <a:noFill/>
          </a:ln>
        </p:spPr>
        <p:txBody>
          <a:bodyPr anchorCtr="0" anchor="t" bIns="7150" lIns="7150" spcFirstLastPara="1" rIns="7150" wrap="square" tIns="7150">
            <a:noAutofit/>
          </a:bodyPr>
          <a:lstStyle/>
          <a:p>
            <a:pPr indent="0" lvl="0" marL="0" marR="0" rtl="0" algn="l">
              <a:lnSpc>
                <a:spcPct val="90000"/>
              </a:lnSpc>
              <a:spcBef>
                <a:spcPts val="0"/>
              </a:spcBef>
              <a:spcAft>
                <a:spcPts val="0"/>
              </a:spcAft>
              <a:buClr>
                <a:srgbClr val="2C365E"/>
              </a:buClr>
              <a:buSzPts val="800"/>
              <a:buFont typeface="Source Sans Pro"/>
              <a:buNone/>
            </a:pPr>
            <a:r>
              <a:rPr b="1" lang="en" sz="800">
                <a:solidFill>
                  <a:srgbClr val="2C365E"/>
                </a:solidFill>
                <a:latin typeface="Lato"/>
                <a:ea typeface="Lato"/>
                <a:cs typeface="Lato"/>
                <a:sym typeface="Lato"/>
              </a:rPr>
              <a:t>Nuance</a:t>
            </a:r>
            <a:endParaRPr sz="200">
              <a:latin typeface="Lato"/>
              <a:ea typeface="Lato"/>
              <a:cs typeface="Lato"/>
              <a:sym typeface="Lato"/>
            </a:endParaRPr>
          </a:p>
          <a:p>
            <a:pPr indent="0" lvl="0" marL="0" marR="0" rtl="0" algn="l">
              <a:lnSpc>
                <a:spcPct val="90000"/>
              </a:lnSpc>
              <a:spcBef>
                <a:spcPts val="300"/>
              </a:spcBef>
              <a:spcAft>
                <a:spcPts val="0"/>
              </a:spcAft>
              <a:buClr>
                <a:srgbClr val="2C365E"/>
              </a:buClr>
              <a:buSzPts val="400"/>
              <a:buFont typeface="Source Sans Pro"/>
              <a:buNone/>
            </a:pPr>
            <a:r>
              <a:rPr i="0" lang="en" sz="600" u="none" cap="none" strike="noStrike">
                <a:solidFill>
                  <a:srgbClr val="2C365E"/>
                </a:solidFill>
                <a:latin typeface="Georgia"/>
                <a:ea typeface="Georgia"/>
                <a:cs typeface="Georgia"/>
                <a:sym typeface="Georgia"/>
              </a:rPr>
              <a:t>Let your title speak for itself; don’t bold keywords or phrases. Use the white borders as modular dividers to facilitate breathing room for your text and figures. Don’t be afraid of leaving open space</a:t>
            </a:r>
            <a:r>
              <a:rPr lang="en" sz="600">
                <a:solidFill>
                  <a:srgbClr val="2C365E"/>
                </a:solidFill>
                <a:latin typeface="Georgia"/>
                <a:ea typeface="Georgia"/>
                <a:cs typeface="Georgia"/>
                <a:sym typeface="Georgia"/>
              </a:rPr>
              <a:t>. Play with the columns based on your figure aspect ratio.</a:t>
            </a:r>
            <a:endParaRPr sz="600">
              <a:latin typeface="Georgia"/>
              <a:ea typeface="Georgia"/>
              <a:cs typeface="Georgia"/>
              <a:sym typeface="Georgia"/>
            </a:endParaRPr>
          </a:p>
        </p:txBody>
      </p:sp>
      <p:sp>
        <p:nvSpPr>
          <p:cNvPr id="99" name="Google Shape;99;p14"/>
          <p:cNvSpPr txBox="1"/>
          <p:nvPr/>
        </p:nvSpPr>
        <p:spPr>
          <a:xfrm>
            <a:off x="534762" y="2223057"/>
            <a:ext cx="567600" cy="161700"/>
          </a:xfrm>
          <a:prstGeom prst="rect">
            <a:avLst/>
          </a:prstGeom>
          <a:noFill/>
          <a:ln>
            <a:noFill/>
          </a:ln>
        </p:spPr>
        <p:txBody>
          <a:bodyPr anchorCtr="0" anchor="t" bIns="14275" lIns="14275" spcFirstLastPara="1" rIns="14275" wrap="square" tIns="14275">
            <a:noAutofit/>
          </a:bodyPr>
          <a:lstStyle/>
          <a:p>
            <a:pPr indent="0" lvl="0" marL="0" rtl="0" algn="ctr">
              <a:spcBef>
                <a:spcPts val="0"/>
              </a:spcBef>
              <a:spcAft>
                <a:spcPts val="0"/>
              </a:spcAft>
              <a:buNone/>
            </a:pPr>
            <a:r>
              <a:rPr b="1" lang="en" sz="800">
                <a:solidFill>
                  <a:srgbClr val="666666"/>
                </a:solidFill>
                <a:latin typeface="Calibri"/>
                <a:ea typeface="Calibri"/>
                <a:cs typeface="Calibri"/>
                <a:sym typeface="Calibri"/>
              </a:rPr>
              <a:t>Brand name</a:t>
            </a:r>
            <a:endParaRPr b="1" sz="800">
              <a:solidFill>
                <a:srgbClr val="666666"/>
              </a:solidFill>
              <a:latin typeface="Calibri"/>
              <a:ea typeface="Calibri"/>
              <a:cs typeface="Calibri"/>
              <a:sym typeface="Calibri"/>
            </a:endParaRPr>
          </a:p>
        </p:txBody>
      </p:sp>
      <p:sp>
        <p:nvSpPr>
          <p:cNvPr id="100" name="Google Shape;100;p14"/>
          <p:cNvSpPr txBox="1"/>
          <p:nvPr/>
        </p:nvSpPr>
        <p:spPr>
          <a:xfrm>
            <a:off x="1357852" y="2117787"/>
            <a:ext cx="306600" cy="161700"/>
          </a:xfrm>
          <a:prstGeom prst="rect">
            <a:avLst/>
          </a:prstGeom>
          <a:noFill/>
          <a:ln>
            <a:noFill/>
          </a:ln>
        </p:spPr>
        <p:txBody>
          <a:bodyPr anchorCtr="0" anchor="t" bIns="14275" lIns="14275" spcFirstLastPara="1" rIns="14275" wrap="square" tIns="14275">
            <a:noAutofit/>
          </a:bodyPr>
          <a:lstStyle/>
          <a:p>
            <a:pPr indent="0" lvl="0" marL="0" rtl="0" algn="ctr">
              <a:spcBef>
                <a:spcPts val="0"/>
              </a:spcBef>
              <a:spcAft>
                <a:spcPts val="0"/>
              </a:spcAft>
              <a:buNone/>
            </a:pPr>
            <a:r>
              <a:rPr b="1" lang="en" sz="800">
                <a:solidFill>
                  <a:srgbClr val="666666"/>
                </a:solidFill>
                <a:latin typeface="Calibri"/>
                <a:ea typeface="Calibri"/>
                <a:cs typeface="Calibri"/>
                <a:sym typeface="Calibri"/>
              </a:rPr>
              <a:t>Km</a:t>
            </a:r>
            <a:endParaRPr b="1" sz="800">
              <a:solidFill>
                <a:srgbClr val="666666"/>
              </a:solidFill>
              <a:latin typeface="Calibri"/>
              <a:ea typeface="Calibri"/>
              <a:cs typeface="Calibri"/>
              <a:sym typeface="Calibri"/>
            </a:endParaRPr>
          </a:p>
        </p:txBody>
      </p:sp>
      <p:sp>
        <p:nvSpPr>
          <p:cNvPr id="101" name="Google Shape;101;p14"/>
          <p:cNvSpPr txBox="1"/>
          <p:nvPr/>
        </p:nvSpPr>
        <p:spPr>
          <a:xfrm>
            <a:off x="1028430" y="2066854"/>
            <a:ext cx="306600" cy="191100"/>
          </a:xfrm>
          <a:prstGeom prst="rect">
            <a:avLst/>
          </a:prstGeom>
          <a:noFill/>
          <a:ln>
            <a:noFill/>
          </a:ln>
        </p:spPr>
        <p:txBody>
          <a:bodyPr anchorCtr="0" anchor="t" bIns="14275" lIns="14275" spcFirstLastPara="1" rIns="14275" wrap="square" tIns="14275">
            <a:noAutofit/>
          </a:bodyPr>
          <a:lstStyle/>
          <a:p>
            <a:pPr indent="0" lvl="0" marL="0" rtl="0" algn="ctr">
              <a:spcBef>
                <a:spcPts val="0"/>
              </a:spcBef>
              <a:spcAft>
                <a:spcPts val="0"/>
              </a:spcAft>
              <a:buNone/>
            </a:pPr>
            <a:r>
              <a:rPr b="1" lang="en" sz="1000">
                <a:solidFill>
                  <a:srgbClr val="666666"/>
                </a:solidFill>
                <a:latin typeface="Calibri"/>
                <a:ea typeface="Calibri"/>
                <a:cs typeface="Calibri"/>
                <a:sym typeface="Calibri"/>
              </a:rPr>
              <a:t>Age</a:t>
            </a:r>
            <a:endParaRPr b="1" sz="1000">
              <a:solidFill>
                <a:srgbClr val="666666"/>
              </a:solidFill>
              <a:latin typeface="Calibri"/>
              <a:ea typeface="Calibri"/>
              <a:cs typeface="Calibri"/>
              <a:sym typeface="Calibri"/>
            </a:endParaRPr>
          </a:p>
        </p:txBody>
      </p:sp>
      <p:sp>
        <p:nvSpPr>
          <p:cNvPr id="102" name="Google Shape;102;p14"/>
          <p:cNvSpPr txBox="1"/>
          <p:nvPr/>
        </p:nvSpPr>
        <p:spPr>
          <a:xfrm>
            <a:off x="1735922" y="2057107"/>
            <a:ext cx="306600" cy="161700"/>
          </a:xfrm>
          <a:prstGeom prst="rect">
            <a:avLst/>
          </a:prstGeom>
          <a:noFill/>
          <a:ln>
            <a:noFill/>
          </a:ln>
        </p:spPr>
        <p:txBody>
          <a:bodyPr anchorCtr="0" anchor="t" bIns="14275" lIns="14275" spcFirstLastPara="1" rIns="14275" wrap="square" tIns="14275">
            <a:noAutofit/>
          </a:bodyPr>
          <a:lstStyle/>
          <a:p>
            <a:pPr indent="0" lvl="0" marL="0" rtl="0" algn="ctr">
              <a:spcBef>
                <a:spcPts val="0"/>
              </a:spcBef>
              <a:spcAft>
                <a:spcPts val="0"/>
              </a:spcAft>
              <a:buNone/>
            </a:pPr>
            <a:r>
              <a:rPr b="1" lang="en" sz="1000">
                <a:solidFill>
                  <a:srgbClr val="666666"/>
                </a:solidFill>
                <a:latin typeface="Calibri"/>
                <a:ea typeface="Calibri"/>
                <a:cs typeface="Calibri"/>
                <a:sym typeface="Calibri"/>
              </a:rPr>
              <a:t>Price</a:t>
            </a:r>
            <a:endParaRPr b="1" sz="1000">
              <a:solidFill>
                <a:srgbClr val="666666"/>
              </a:solidFill>
              <a:latin typeface="Calibri"/>
              <a:ea typeface="Calibri"/>
              <a:cs typeface="Calibri"/>
              <a:sym typeface="Calibri"/>
            </a:endParaRPr>
          </a:p>
        </p:txBody>
      </p:sp>
      <p:sp>
        <p:nvSpPr>
          <p:cNvPr id="103" name="Google Shape;103;p14"/>
          <p:cNvSpPr txBox="1"/>
          <p:nvPr/>
        </p:nvSpPr>
        <p:spPr>
          <a:xfrm>
            <a:off x="2148691" y="2195367"/>
            <a:ext cx="306600" cy="161700"/>
          </a:xfrm>
          <a:prstGeom prst="rect">
            <a:avLst/>
          </a:prstGeom>
          <a:noFill/>
          <a:ln>
            <a:noFill/>
          </a:ln>
        </p:spPr>
        <p:txBody>
          <a:bodyPr anchorCtr="0" anchor="t" bIns="14275" lIns="14275" spcFirstLastPara="1" rIns="14275" wrap="square" tIns="14275">
            <a:noAutofit/>
          </a:bodyPr>
          <a:lstStyle/>
          <a:p>
            <a:pPr indent="0" lvl="0" marL="0" rtl="0" algn="ctr">
              <a:spcBef>
                <a:spcPts val="0"/>
              </a:spcBef>
              <a:spcAft>
                <a:spcPts val="0"/>
              </a:spcAft>
              <a:buNone/>
            </a:pPr>
            <a:r>
              <a:rPr b="1" lang="en" sz="800">
                <a:solidFill>
                  <a:srgbClr val="666666"/>
                </a:solidFill>
                <a:latin typeface="Calibri"/>
                <a:ea typeface="Calibri"/>
                <a:cs typeface="Calibri"/>
                <a:sym typeface="Calibri"/>
              </a:rPr>
              <a:t>Color</a:t>
            </a:r>
            <a:endParaRPr b="1" sz="800">
              <a:solidFill>
                <a:srgbClr val="666666"/>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