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5143500" cx="9144000"/>
  <p:notesSz cx="6858000" cy="9144000"/>
  <p:embeddedFontLst>
    <p:embeddedFont>
      <p:font typeface="Source Sans Pro SemiBold"/>
      <p:regular r:id="rId7"/>
      <p:bold r:id="rId8"/>
      <p:italic r:id="rId9"/>
      <p:boldItalic r:id="rId10"/>
    </p:embeddedFont>
    <p:embeddedFont>
      <p:font typeface="Source Sans Pro Black"/>
      <p:bold r:id="rId11"/>
      <p:boldItalic r:id="rId12"/>
    </p:embeddedFont>
    <p:embeddedFont>
      <p:font typeface="Source Sans Pro"/>
      <p:bold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urceSansProBlack-bold.fntdata"/><Relationship Id="rId10" Type="http://schemas.openxmlformats.org/officeDocument/2006/relationships/font" Target="fonts/SourceSansProSemiBold-boldItalic.fntdata"/><Relationship Id="rId13" Type="http://schemas.openxmlformats.org/officeDocument/2006/relationships/font" Target="fonts/SourceSansPro-bold.fntdata"/><Relationship Id="rId12" Type="http://schemas.openxmlformats.org/officeDocument/2006/relationships/font" Target="fonts/SourceSansPr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SourceSansProSemiBold-italic.fntdata"/><Relationship Id="rId14"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SourceSansProSemiBold-regular.fntdata"/><Relationship Id="rId8" Type="http://schemas.openxmlformats.org/officeDocument/2006/relationships/font" Target="fonts/SourceSansPro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de312bbe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g9de312bbe4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200">
                <a:latin typeface="Calibri"/>
                <a:ea typeface="Calibri"/>
                <a:cs typeface="Calibri"/>
                <a:sym typeface="Calibri"/>
              </a:rPr>
              <a:t>Notes: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In Powerpoint, click View &gt; Guides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Keep text within gutter guides.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Author list: Don’t split names onto two lines (e.g., “Jimmy [break] Smith”). If that happens, use a new line, unless you need the space. </a:t>
            </a:r>
            <a:r>
              <a:rPr b="1" lang="en"/>
              <a:t>Bold the first names of anybody who’s presenting</a:t>
            </a:r>
            <a:r>
              <a:rPr lang="en" sz="1200">
                <a:latin typeface="Calibri"/>
                <a:ea typeface="Calibri"/>
                <a:cs typeface="Calibri"/>
                <a:sym typeface="Calibri"/>
              </a:rPr>
              <a:t> in person.</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Intro/methods/result: </a:t>
            </a:r>
            <a:r>
              <a:rPr b="1" lang="en"/>
              <a:t>Do not drop below font size 28</a:t>
            </a:r>
            <a:r>
              <a:rPr lang="en" sz="1200">
                <a:latin typeface="Calibri"/>
                <a:ea typeface="Calibri"/>
                <a:cs typeface="Calibri"/>
                <a:sym typeface="Calibri"/>
              </a:rPr>
              <a:t>, but if you have extra space, jack up the font size until the space is full.</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Do not use color in the sidebars except in graphs/figures. It’ll pull attention from the center and slow interpretation for passersby.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85800" y="841772"/>
            <a:ext cx="7772400" cy="1790700"/>
          </a:xfrm>
          <a:prstGeom prst="rect">
            <a:avLst/>
          </a:prstGeom>
          <a:noFill/>
          <a:ln>
            <a:noFill/>
          </a:ln>
        </p:spPr>
        <p:txBody>
          <a:bodyPr anchorCtr="0" anchor="b" bIns="7150" lIns="7150" spcFirstLastPara="1" rIns="7150" wrap="square" tIns="7150">
            <a:noAutofit/>
          </a:bodyPr>
          <a:lstStyle>
            <a:lvl1pPr lvl="0" rtl="0" algn="l">
              <a:lnSpc>
                <a:spcPct val="100000"/>
              </a:lnSpc>
              <a:spcBef>
                <a:spcPts val="0"/>
              </a:spcBef>
              <a:spcAft>
                <a:spcPts val="0"/>
              </a:spcAft>
              <a:buClr>
                <a:srgbClr val="2C365E"/>
              </a:buClr>
              <a:buSzPts val="2200"/>
              <a:buFont typeface="Source Sans Pro Black"/>
              <a:buNone/>
              <a:defRPr sz="2200">
                <a:solidFill>
                  <a:srgbClr val="2C365E"/>
                </a:solidFill>
                <a:latin typeface="Source Sans Pro Black"/>
                <a:ea typeface="Source Sans Pro Black"/>
                <a:cs typeface="Source Sans Pro Black"/>
                <a:sym typeface="Source Sans Pro Black"/>
              </a:defRPr>
            </a:lvl1pPr>
            <a:lvl2pPr lvl="1" rtl="0" algn="l">
              <a:lnSpc>
                <a:spcPct val="90000"/>
              </a:lnSpc>
              <a:spcBef>
                <a:spcPts val="0"/>
              </a:spcBef>
              <a:spcAft>
                <a:spcPts val="0"/>
              </a:spcAft>
              <a:buClr>
                <a:srgbClr val="000000"/>
              </a:buClr>
              <a:buSzPts val="300"/>
              <a:buNone/>
              <a:defRPr/>
            </a:lvl2pPr>
            <a:lvl3pPr lvl="2" rtl="0" algn="l">
              <a:lnSpc>
                <a:spcPct val="90000"/>
              </a:lnSpc>
              <a:spcBef>
                <a:spcPts val="0"/>
              </a:spcBef>
              <a:spcAft>
                <a:spcPts val="0"/>
              </a:spcAft>
              <a:buClr>
                <a:srgbClr val="000000"/>
              </a:buClr>
              <a:buSzPts val="300"/>
              <a:buNone/>
              <a:defRPr/>
            </a:lvl3pPr>
            <a:lvl4pPr lvl="3" rtl="0" algn="l">
              <a:lnSpc>
                <a:spcPct val="90000"/>
              </a:lnSpc>
              <a:spcBef>
                <a:spcPts val="0"/>
              </a:spcBef>
              <a:spcAft>
                <a:spcPts val="0"/>
              </a:spcAft>
              <a:buClr>
                <a:srgbClr val="000000"/>
              </a:buClr>
              <a:buSzPts val="300"/>
              <a:buNone/>
              <a:defRPr/>
            </a:lvl4pPr>
            <a:lvl5pPr lvl="4" rtl="0" algn="l">
              <a:lnSpc>
                <a:spcPct val="90000"/>
              </a:lnSpc>
              <a:spcBef>
                <a:spcPts val="0"/>
              </a:spcBef>
              <a:spcAft>
                <a:spcPts val="0"/>
              </a:spcAft>
              <a:buClr>
                <a:srgbClr val="000000"/>
              </a:buClr>
              <a:buSzPts val="300"/>
              <a:buNone/>
              <a:defRPr/>
            </a:lvl5pPr>
            <a:lvl6pPr lvl="5" rtl="0" algn="l">
              <a:lnSpc>
                <a:spcPct val="90000"/>
              </a:lnSpc>
              <a:spcBef>
                <a:spcPts val="0"/>
              </a:spcBef>
              <a:spcAft>
                <a:spcPts val="0"/>
              </a:spcAft>
              <a:buClr>
                <a:srgbClr val="000000"/>
              </a:buClr>
              <a:buSzPts val="300"/>
              <a:buNone/>
              <a:defRPr/>
            </a:lvl6pPr>
            <a:lvl7pPr lvl="6" rtl="0" algn="l">
              <a:lnSpc>
                <a:spcPct val="90000"/>
              </a:lnSpc>
              <a:spcBef>
                <a:spcPts val="0"/>
              </a:spcBef>
              <a:spcAft>
                <a:spcPts val="0"/>
              </a:spcAft>
              <a:buClr>
                <a:srgbClr val="000000"/>
              </a:buClr>
              <a:buSzPts val="300"/>
              <a:buNone/>
              <a:defRPr/>
            </a:lvl7pPr>
            <a:lvl8pPr lvl="7" rtl="0" algn="l">
              <a:lnSpc>
                <a:spcPct val="90000"/>
              </a:lnSpc>
              <a:spcBef>
                <a:spcPts val="0"/>
              </a:spcBef>
              <a:spcAft>
                <a:spcPts val="0"/>
              </a:spcAft>
              <a:buClr>
                <a:srgbClr val="000000"/>
              </a:buClr>
              <a:buSzPts val="300"/>
              <a:buNone/>
              <a:defRPr/>
            </a:lvl8pPr>
            <a:lvl9pPr lvl="8" rtl="0" algn="l">
              <a:lnSpc>
                <a:spcPct val="90000"/>
              </a:lnSpc>
              <a:spcBef>
                <a:spcPts val="0"/>
              </a:spcBef>
              <a:spcAft>
                <a:spcPts val="0"/>
              </a:spcAft>
              <a:buClr>
                <a:srgbClr val="000000"/>
              </a:buClr>
              <a:buSzPts val="300"/>
              <a:buNone/>
              <a:defRPr/>
            </a:lvl9pPr>
          </a:lstStyle>
          <a:p/>
        </p:txBody>
      </p:sp>
      <p:sp>
        <p:nvSpPr>
          <p:cNvPr id="52" name="Google Shape;52;p13"/>
          <p:cNvSpPr txBox="1"/>
          <p:nvPr>
            <p:ph idx="1" type="body"/>
          </p:nvPr>
        </p:nvSpPr>
        <p:spPr>
          <a:xfrm>
            <a:off x="1143000" y="2701528"/>
            <a:ext cx="6858000" cy="1241700"/>
          </a:xfrm>
          <a:prstGeom prst="rect">
            <a:avLst/>
          </a:prstGeom>
          <a:noFill/>
          <a:ln>
            <a:noFill/>
          </a:ln>
        </p:spPr>
        <p:txBody>
          <a:bodyPr anchorCtr="0" anchor="t" bIns="7150" lIns="7150" spcFirstLastPara="1" rIns="7150" wrap="square" tIns="7150">
            <a:no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247650" lvl="5" marL="2743200" rtl="0" algn="l">
              <a:lnSpc>
                <a:spcPct val="90000"/>
              </a:lnSpc>
              <a:spcBef>
                <a:spcPts val="800"/>
              </a:spcBef>
              <a:spcAft>
                <a:spcPts val="0"/>
              </a:spcAft>
              <a:buClr>
                <a:srgbClr val="000000"/>
              </a:buClr>
              <a:buSzPts val="300"/>
              <a:buChar char="■"/>
              <a:defRPr/>
            </a:lvl6pPr>
            <a:lvl7pPr indent="-247650" lvl="6" marL="3200400" rtl="0" algn="l">
              <a:lnSpc>
                <a:spcPct val="90000"/>
              </a:lnSpc>
              <a:spcBef>
                <a:spcPts val="800"/>
              </a:spcBef>
              <a:spcAft>
                <a:spcPts val="0"/>
              </a:spcAft>
              <a:buClr>
                <a:srgbClr val="000000"/>
              </a:buClr>
              <a:buSzPts val="300"/>
              <a:buChar char="●"/>
              <a:defRPr/>
            </a:lvl7pPr>
            <a:lvl8pPr indent="-247650" lvl="7" marL="3657600" rtl="0" algn="l">
              <a:lnSpc>
                <a:spcPct val="90000"/>
              </a:lnSpc>
              <a:spcBef>
                <a:spcPts val="800"/>
              </a:spcBef>
              <a:spcAft>
                <a:spcPts val="0"/>
              </a:spcAft>
              <a:buClr>
                <a:srgbClr val="000000"/>
              </a:buClr>
              <a:buSzPts val="300"/>
              <a:buChar char="○"/>
              <a:defRPr/>
            </a:lvl8pPr>
            <a:lvl9pPr indent="-247650" lvl="8" marL="4114800" rtl="0" algn="l">
              <a:lnSpc>
                <a:spcPct val="90000"/>
              </a:lnSpc>
              <a:spcBef>
                <a:spcPts val="800"/>
              </a:spcBef>
              <a:spcAft>
                <a:spcPts val="0"/>
              </a:spcAft>
              <a:buClr>
                <a:srgbClr val="000000"/>
              </a:buClr>
              <a:buSzPts val="300"/>
              <a:buChar char="■"/>
              <a:defRPr/>
            </a:lvl9pPr>
          </a:lstStyle>
          <a:p/>
        </p:txBody>
      </p:sp>
      <p:sp>
        <p:nvSpPr>
          <p:cNvPr id="53" name="Google Shape;53;p13"/>
          <p:cNvSpPr txBox="1"/>
          <p:nvPr>
            <p:ph idx="12" type="sldNum"/>
          </p:nvPr>
        </p:nvSpPr>
        <p:spPr>
          <a:xfrm>
            <a:off x="8360177" y="4828581"/>
            <a:ext cx="155100" cy="151200"/>
          </a:xfrm>
          <a:prstGeom prst="rect">
            <a:avLst/>
          </a:prstGeom>
          <a:noFill/>
          <a:ln>
            <a:noFill/>
          </a:ln>
        </p:spPr>
        <p:txBody>
          <a:bodyPr anchorCtr="0" anchor="ctr" bIns="7150" lIns="7150" spcFirstLastPara="1" rIns="7150" wrap="square" tIns="7150">
            <a:noAutofit/>
          </a:bodyPr>
          <a:lstStyle>
            <a:lvl1pPr indent="0" lvl="0" marL="0" rtl="0" algn="r">
              <a:lnSpc>
                <a:spcPct val="100000"/>
              </a:lnSpc>
              <a:spcBef>
                <a:spcPts val="0"/>
              </a:spcBef>
              <a:spcAft>
                <a:spcPts val="0"/>
              </a:spcAft>
              <a:buClr>
                <a:srgbClr val="888888"/>
              </a:buClr>
              <a:buSzPts val="900"/>
              <a:buFont typeface="Calibri"/>
              <a:buNone/>
              <a:defRPr sz="900">
                <a:solidFill>
                  <a:srgbClr val="888888"/>
                </a:solidFill>
              </a:defRPr>
            </a:lvl1pPr>
            <a:lvl2pPr indent="0" lvl="1" marL="0" rtl="0" algn="r">
              <a:lnSpc>
                <a:spcPct val="100000"/>
              </a:lnSpc>
              <a:spcBef>
                <a:spcPts val="0"/>
              </a:spcBef>
              <a:spcAft>
                <a:spcPts val="0"/>
              </a:spcAft>
              <a:buClr>
                <a:srgbClr val="888888"/>
              </a:buClr>
              <a:buSzPts val="900"/>
              <a:buFont typeface="Calibri"/>
              <a:buNone/>
              <a:defRPr sz="900">
                <a:solidFill>
                  <a:srgbClr val="888888"/>
                </a:solidFill>
              </a:defRPr>
            </a:lvl2pPr>
            <a:lvl3pPr indent="0" lvl="2" marL="0" rtl="0" algn="r">
              <a:lnSpc>
                <a:spcPct val="100000"/>
              </a:lnSpc>
              <a:spcBef>
                <a:spcPts val="0"/>
              </a:spcBef>
              <a:spcAft>
                <a:spcPts val="0"/>
              </a:spcAft>
              <a:buClr>
                <a:srgbClr val="888888"/>
              </a:buClr>
              <a:buSzPts val="900"/>
              <a:buFont typeface="Calibri"/>
              <a:buNone/>
              <a:defRPr sz="900">
                <a:solidFill>
                  <a:srgbClr val="888888"/>
                </a:solidFill>
              </a:defRPr>
            </a:lvl3pPr>
            <a:lvl4pPr indent="0" lvl="3" marL="0" rtl="0" algn="r">
              <a:lnSpc>
                <a:spcPct val="100000"/>
              </a:lnSpc>
              <a:spcBef>
                <a:spcPts val="0"/>
              </a:spcBef>
              <a:spcAft>
                <a:spcPts val="0"/>
              </a:spcAft>
              <a:buClr>
                <a:srgbClr val="888888"/>
              </a:buClr>
              <a:buSzPts val="900"/>
              <a:buFont typeface="Calibri"/>
              <a:buNone/>
              <a:defRPr sz="900">
                <a:solidFill>
                  <a:srgbClr val="888888"/>
                </a:solidFill>
              </a:defRPr>
            </a:lvl4pPr>
            <a:lvl5pPr indent="0" lvl="4" marL="0" rtl="0" algn="r">
              <a:lnSpc>
                <a:spcPct val="100000"/>
              </a:lnSpc>
              <a:spcBef>
                <a:spcPts val="0"/>
              </a:spcBef>
              <a:spcAft>
                <a:spcPts val="0"/>
              </a:spcAft>
              <a:buClr>
                <a:srgbClr val="888888"/>
              </a:buClr>
              <a:buSzPts val="900"/>
              <a:buFont typeface="Calibri"/>
              <a:buNone/>
              <a:defRPr sz="900">
                <a:solidFill>
                  <a:srgbClr val="888888"/>
                </a:solidFill>
              </a:defRPr>
            </a:lvl5pPr>
            <a:lvl6pPr indent="0" lvl="5" marL="0" rtl="0" algn="r">
              <a:lnSpc>
                <a:spcPct val="100000"/>
              </a:lnSpc>
              <a:spcBef>
                <a:spcPts val="0"/>
              </a:spcBef>
              <a:spcAft>
                <a:spcPts val="0"/>
              </a:spcAft>
              <a:buClr>
                <a:srgbClr val="888888"/>
              </a:buClr>
              <a:buSzPts val="900"/>
              <a:buFont typeface="Calibri"/>
              <a:buNone/>
              <a:defRPr sz="900">
                <a:solidFill>
                  <a:srgbClr val="888888"/>
                </a:solidFill>
              </a:defRPr>
            </a:lvl6pPr>
            <a:lvl7pPr indent="0" lvl="6" marL="0" rtl="0" algn="r">
              <a:lnSpc>
                <a:spcPct val="100000"/>
              </a:lnSpc>
              <a:spcBef>
                <a:spcPts val="0"/>
              </a:spcBef>
              <a:spcAft>
                <a:spcPts val="0"/>
              </a:spcAft>
              <a:buClr>
                <a:srgbClr val="888888"/>
              </a:buClr>
              <a:buSzPts val="900"/>
              <a:buFont typeface="Calibri"/>
              <a:buNone/>
              <a:defRPr sz="900">
                <a:solidFill>
                  <a:srgbClr val="888888"/>
                </a:solidFill>
              </a:defRPr>
            </a:lvl7pPr>
            <a:lvl8pPr indent="0" lvl="7" marL="0" rtl="0" algn="r">
              <a:lnSpc>
                <a:spcPct val="100000"/>
              </a:lnSpc>
              <a:spcBef>
                <a:spcPts val="0"/>
              </a:spcBef>
              <a:spcAft>
                <a:spcPts val="0"/>
              </a:spcAft>
              <a:buClr>
                <a:srgbClr val="888888"/>
              </a:buClr>
              <a:buSzPts val="900"/>
              <a:buFont typeface="Calibri"/>
              <a:buNone/>
              <a:defRPr sz="900">
                <a:solidFill>
                  <a:srgbClr val="888888"/>
                </a:solidFill>
              </a:defRPr>
            </a:lvl8pPr>
            <a:lvl9pPr indent="0" lvl="8" marL="0" rtl="0" algn="r">
              <a:lnSpc>
                <a:spcPct val="100000"/>
              </a:lnSpc>
              <a:spcBef>
                <a:spcPts val="0"/>
              </a:spcBef>
              <a:spcAft>
                <a:spcPts val="0"/>
              </a:spcAft>
              <a:buClr>
                <a:srgbClr val="888888"/>
              </a:buClr>
              <a:buSzPts val="900"/>
              <a:buFont typeface="Calibri"/>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8F3"/>
        </a:solidFill>
      </p:bgPr>
    </p:bg>
    <p:spTree>
      <p:nvGrpSpPr>
        <p:cNvPr id="57" name="Shape 57"/>
        <p:cNvGrpSpPr/>
        <p:nvPr/>
      </p:nvGrpSpPr>
      <p:grpSpPr>
        <a:xfrm>
          <a:off x="0" y="0"/>
          <a:ext cx="0" cy="0"/>
          <a:chOff x="0" y="0"/>
          <a:chExt cx="0" cy="0"/>
        </a:xfrm>
      </p:grpSpPr>
      <p:sp>
        <p:nvSpPr>
          <p:cNvPr id="58" name="Google Shape;58;p14"/>
          <p:cNvSpPr txBox="1"/>
          <p:nvPr>
            <p:ph idx="4294967295" type="ctrTitle"/>
          </p:nvPr>
        </p:nvSpPr>
        <p:spPr>
          <a:xfrm>
            <a:off x="361074" y="253527"/>
            <a:ext cx="6128700" cy="924900"/>
          </a:xfrm>
          <a:prstGeom prst="rect">
            <a:avLst/>
          </a:prstGeom>
          <a:noFill/>
          <a:ln>
            <a:noFill/>
          </a:ln>
        </p:spPr>
        <p:txBody>
          <a:bodyPr anchorCtr="0" anchor="t" bIns="7150" lIns="7150" spcFirstLastPara="1" rIns="7150" wrap="square" tIns="7150">
            <a:noAutofit/>
          </a:bodyPr>
          <a:lstStyle/>
          <a:p>
            <a:pPr indent="0" lvl="0" marL="0" rtl="0" algn="l">
              <a:lnSpc>
                <a:spcPct val="100000"/>
              </a:lnSpc>
              <a:spcBef>
                <a:spcPts val="0"/>
              </a:spcBef>
              <a:spcAft>
                <a:spcPts val="0"/>
              </a:spcAft>
              <a:buClr>
                <a:srgbClr val="2C365E"/>
              </a:buClr>
              <a:buSzPts val="1900"/>
              <a:buFont typeface="Source Sans Pro Black"/>
              <a:buNone/>
            </a:pPr>
            <a:r>
              <a:rPr lang="en" sz="1900">
                <a:solidFill>
                  <a:srgbClr val="2C365E"/>
                </a:solidFill>
                <a:latin typeface="Source Sans Pro Black"/>
                <a:ea typeface="Source Sans Pro Black"/>
                <a:cs typeface="Source Sans Pro Black"/>
                <a:sym typeface="Source Sans Pro Black"/>
              </a:rPr>
              <a:t>The main question goes here, translated into plain English. Strive for simple and clear.</a:t>
            </a:r>
            <a:endParaRPr sz="1900">
              <a:solidFill>
                <a:srgbClr val="2C365E"/>
              </a:solidFill>
              <a:latin typeface="Source Sans Pro Black"/>
              <a:ea typeface="Source Sans Pro Black"/>
              <a:cs typeface="Source Sans Pro Black"/>
              <a:sym typeface="Source Sans Pro Black"/>
            </a:endParaRPr>
          </a:p>
        </p:txBody>
      </p:sp>
      <p:cxnSp>
        <p:nvCxnSpPr>
          <p:cNvPr id="59" name="Google Shape;59;p14"/>
          <p:cNvCxnSpPr/>
          <p:nvPr/>
        </p:nvCxnSpPr>
        <p:spPr>
          <a:xfrm flipH="1" rot="10800000">
            <a:off x="361072" y="913232"/>
            <a:ext cx="5426700" cy="12000"/>
          </a:xfrm>
          <a:prstGeom prst="straightConnector1">
            <a:avLst/>
          </a:prstGeom>
          <a:noFill/>
          <a:ln cap="flat" cmpd="sng" w="25400">
            <a:solidFill>
              <a:srgbClr val="2C365E"/>
            </a:solidFill>
            <a:prstDash val="solid"/>
            <a:miter lim="400000"/>
            <a:headEnd len="sm" w="sm" type="none"/>
            <a:tailEnd len="sm" w="sm" type="none"/>
          </a:ln>
        </p:spPr>
      </p:cxnSp>
      <p:sp>
        <p:nvSpPr>
          <p:cNvPr id="60" name="Google Shape;60;p14"/>
          <p:cNvSpPr/>
          <p:nvPr/>
        </p:nvSpPr>
        <p:spPr>
          <a:xfrm>
            <a:off x="-30291" y="-9249"/>
            <a:ext cx="92046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1" name="Google Shape;61;p14"/>
          <p:cNvSpPr/>
          <p:nvPr/>
        </p:nvSpPr>
        <p:spPr>
          <a:xfrm>
            <a:off x="-139" y="5054230"/>
            <a:ext cx="91743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2" name="Google Shape;62;p14"/>
          <p:cNvSpPr/>
          <p:nvPr/>
        </p:nvSpPr>
        <p:spPr>
          <a:xfrm>
            <a:off x="-139" y="1219945"/>
            <a:ext cx="90912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3" name="Google Shape;63;p14"/>
          <p:cNvSpPr/>
          <p:nvPr/>
        </p:nvSpPr>
        <p:spPr>
          <a:xfrm rot="-5400000">
            <a:off x="-2551050" y="2503641"/>
            <a:ext cx="51906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4" name="Google Shape;64;p14"/>
          <p:cNvSpPr/>
          <p:nvPr/>
        </p:nvSpPr>
        <p:spPr>
          <a:xfrm rot="-5400000">
            <a:off x="6496985" y="2506450"/>
            <a:ext cx="51960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5" name="Google Shape;65;p14"/>
          <p:cNvSpPr/>
          <p:nvPr/>
        </p:nvSpPr>
        <p:spPr>
          <a:xfrm rot="-5400000">
            <a:off x="3214659" y="3136488"/>
            <a:ext cx="39054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6" name="Google Shape;66;p14"/>
          <p:cNvSpPr txBox="1"/>
          <p:nvPr/>
        </p:nvSpPr>
        <p:spPr>
          <a:xfrm>
            <a:off x="2595551" y="2307391"/>
            <a:ext cx="2000100" cy="7542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900"/>
              <a:buFont typeface="Source Sans Pro"/>
              <a:buNone/>
            </a:pPr>
            <a:r>
              <a:rPr b="1" lang="en" sz="900">
                <a:solidFill>
                  <a:srgbClr val="2C365E"/>
                </a:solidFill>
                <a:latin typeface="Source Sans Pro"/>
                <a:ea typeface="Source Sans Pro"/>
                <a:cs typeface="Source Sans Pro"/>
                <a:sym typeface="Source Sans Pro"/>
              </a:rPr>
              <a:t>Data</a:t>
            </a:r>
            <a:endParaRPr sz="900"/>
          </a:p>
          <a:p>
            <a:pPr indent="0" lvl="0" marL="0" rtl="0" algn="l">
              <a:spcBef>
                <a:spcPts val="400"/>
              </a:spcBef>
              <a:spcAft>
                <a:spcPts val="0"/>
              </a:spcAft>
              <a:buClr>
                <a:srgbClr val="2C365E"/>
              </a:buClr>
              <a:buSzPts val="400"/>
              <a:buFont typeface="Source Sans Pro"/>
              <a:buNone/>
            </a:pPr>
            <a:r>
              <a:rPr lang="en" sz="700">
                <a:solidFill>
                  <a:srgbClr val="2C365E"/>
                </a:solidFill>
                <a:latin typeface="Source Sans Pro"/>
                <a:ea typeface="Source Sans Pro"/>
                <a:cs typeface="Source Sans Pro"/>
                <a:sym typeface="Source Sans Pro"/>
              </a:rPr>
              <a:t>Briefly describe the data that you are working with as well as how you transformed it to answer your stated question. Use a flow-chart if applicable.</a:t>
            </a:r>
            <a:endParaRPr sz="700">
              <a:solidFill>
                <a:srgbClr val="2C365E"/>
              </a:solidFill>
              <a:latin typeface="Source Sans Pro"/>
              <a:ea typeface="Source Sans Pro"/>
              <a:cs typeface="Source Sans Pro"/>
              <a:sym typeface="Source Sans Pro"/>
            </a:endParaRPr>
          </a:p>
          <a:p>
            <a:pPr indent="0" lvl="0" marL="0" rtl="0" algn="l">
              <a:spcBef>
                <a:spcPts val="400"/>
              </a:spcBef>
              <a:spcAft>
                <a:spcPts val="0"/>
              </a:spcAft>
              <a:buClr>
                <a:srgbClr val="2C365E"/>
              </a:buClr>
              <a:buSzPts val="400"/>
              <a:buFont typeface="Source Sans Pro"/>
              <a:buNone/>
            </a:pPr>
            <a:r>
              <a:rPr lang="en" sz="700">
                <a:solidFill>
                  <a:srgbClr val="2C365E"/>
                </a:solidFill>
                <a:latin typeface="Source Sans Pro"/>
                <a:ea typeface="Source Sans Pro"/>
                <a:cs typeface="Source Sans Pro"/>
                <a:sym typeface="Source Sans Pro"/>
              </a:rPr>
              <a:t>For example, the visual on the left effectively outlines the datasets used .</a:t>
            </a:r>
            <a:endParaRPr sz="700"/>
          </a:p>
        </p:txBody>
      </p:sp>
      <p:sp>
        <p:nvSpPr>
          <p:cNvPr id="67" name="Google Shape;67;p14"/>
          <p:cNvSpPr txBox="1"/>
          <p:nvPr/>
        </p:nvSpPr>
        <p:spPr>
          <a:xfrm>
            <a:off x="361069" y="983336"/>
            <a:ext cx="5426700" cy="1617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700"/>
              <a:buFont typeface="Source Sans Pro"/>
              <a:buNone/>
            </a:pPr>
            <a:r>
              <a:rPr b="1" lang="en" sz="700">
                <a:solidFill>
                  <a:srgbClr val="2C365E"/>
                </a:solidFill>
                <a:latin typeface="Source Sans Pro"/>
                <a:ea typeface="Source Sans Pro"/>
                <a:cs typeface="Source Sans Pro"/>
                <a:sym typeface="Source Sans Pro"/>
              </a:rPr>
              <a:t>Derek B. Crowe</a:t>
            </a:r>
            <a:r>
              <a:rPr lang="en" sz="700">
                <a:solidFill>
                  <a:srgbClr val="2C365E"/>
                </a:solidFill>
                <a:latin typeface="Source Sans Pro"/>
                <a:ea typeface="Source Sans Pro"/>
                <a:cs typeface="Source Sans Pro"/>
                <a:sym typeface="Source Sans Pro"/>
              </a:rPr>
              <a:t>, Melanie Rogala, S.P. Margolis, Luke H. Shaw, David Sanchez, Sarah Rutherford, Amber V. Odhner</a:t>
            </a:r>
            <a:endParaRPr sz="200">
              <a:solidFill>
                <a:schemeClr val="dk1"/>
              </a:solidFill>
            </a:endParaRPr>
          </a:p>
          <a:p>
            <a:pPr indent="0" lvl="0" marL="0" marR="0" rtl="0" algn="l">
              <a:lnSpc>
                <a:spcPct val="100000"/>
              </a:lnSpc>
              <a:spcBef>
                <a:spcPts val="0"/>
              </a:spcBef>
              <a:spcAft>
                <a:spcPts val="0"/>
              </a:spcAft>
              <a:buClr>
                <a:srgbClr val="2C365E"/>
              </a:buClr>
              <a:buSzPts val="700"/>
              <a:buFont typeface="Source Sans Pro"/>
              <a:buNone/>
            </a:pPr>
            <a:r>
              <a:t/>
            </a:r>
            <a:endParaRPr b="1" sz="700">
              <a:solidFill>
                <a:srgbClr val="2C365E"/>
              </a:solidFill>
              <a:latin typeface="Source Sans Pro"/>
              <a:ea typeface="Source Sans Pro"/>
              <a:cs typeface="Source Sans Pro"/>
              <a:sym typeface="Source Sans Pro"/>
            </a:endParaRPr>
          </a:p>
        </p:txBody>
      </p:sp>
      <p:sp>
        <p:nvSpPr>
          <p:cNvPr id="68" name="Google Shape;68;p14"/>
          <p:cNvSpPr/>
          <p:nvPr/>
        </p:nvSpPr>
        <p:spPr>
          <a:xfrm rot="-5400000">
            <a:off x="6179733" y="570929"/>
            <a:ext cx="12534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9" name="Google Shape;69;p14"/>
          <p:cNvSpPr txBox="1"/>
          <p:nvPr/>
        </p:nvSpPr>
        <p:spPr>
          <a:xfrm>
            <a:off x="383410" y="1503391"/>
            <a:ext cx="1838400" cy="7161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900"/>
              <a:buFont typeface="Source Sans Pro"/>
              <a:buNone/>
            </a:pPr>
            <a:r>
              <a:rPr b="1" lang="en" sz="900">
                <a:solidFill>
                  <a:srgbClr val="2C365E"/>
                </a:solidFill>
                <a:latin typeface="Source Sans Pro"/>
                <a:ea typeface="Source Sans Pro"/>
                <a:cs typeface="Source Sans Pro"/>
                <a:sym typeface="Source Sans Pro"/>
              </a:rPr>
              <a:t>Background</a:t>
            </a:r>
            <a:endParaRPr sz="900"/>
          </a:p>
          <a:p>
            <a:pPr indent="0" lvl="0" marL="0" rtl="0" algn="l">
              <a:lnSpc>
                <a:spcPct val="90000"/>
              </a:lnSpc>
              <a:spcBef>
                <a:spcPts val="400"/>
              </a:spcBef>
              <a:spcAft>
                <a:spcPts val="0"/>
              </a:spcAft>
              <a:buClr>
                <a:srgbClr val="2C365E"/>
              </a:buClr>
              <a:buSzPts val="400"/>
              <a:buFont typeface="Source Sans Pro"/>
              <a:buNone/>
            </a:pPr>
            <a:r>
              <a:rPr lang="en" sz="700">
                <a:solidFill>
                  <a:srgbClr val="2C365E"/>
                </a:solidFill>
                <a:latin typeface="Source Sans Pro"/>
                <a:ea typeface="Source Sans Pro"/>
                <a:cs typeface="Source Sans Pro"/>
                <a:sym typeface="Source Sans Pro"/>
              </a:rPr>
              <a:t>Make the case for why this is an interesting question that is worth answering. What is the broader context and why should the reader should care? Feel free to add graphics if they get the point across faster.</a:t>
            </a:r>
            <a:endParaRPr sz="700"/>
          </a:p>
        </p:txBody>
      </p:sp>
      <p:sp>
        <p:nvSpPr>
          <p:cNvPr id="70" name="Google Shape;70;p14"/>
          <p:cNvSpPr txBox="1"/>
          <p:nvPr/>
        </p:nvSpPr>
        <p:spPr>
          <a:xfrm>
            <a:off x="5508320" y="1504500"/>
            <a:ext cx="3045000" cy="3231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lang="en" sz="800">
                <a:solidFill>
                  <a:srgbClr val="2C365E"/>
                </a:solidFill>
                <a:latin typeface="Source Sans Pro SemiBold"/>
                <a:ea typeface="Source Sans Pro SemiBold"/>
                <a:cs typeface="Source Sans Pro SemiBold"/>
                <a:sym typeface="Source Sans Pro SemiBold"/>
              </a:rPr>
              <a:t>Clearly state how to interpret the group of visualizations below and how it relates to the broader findings</a:t>
            </a:r>
            <a:endParaRPr sz="800"/>
          </a:p>
        </p:txBody>
      </p:sp>
      <p:sp>
        <p:nvSpPr>
          <p:cNvPr id="71" name="Google Shape;71;p14"/>
          <p:cNvSpPr txBox="1"/>
          <p:nvPr/>
        </p:nvSpPr>
        <p:spPr>
          <a:xfrm>
            <a:off x="375914" y="3861121"/>
            <a:ext cx="1838400" cy="10296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900"/>
              <a:buFont typeface="Source Sans Pro"/>
              <a:buNone/>
            </a:pPr>
            <a:r>
              <a:rPr b="1" lang="en" sz="900">
                <a:solidFill>
                  <a:srgbClr val="2C365E"/>
                </a:solidFill>
                <a:latin typeface="Source Sans Pro"/>
                <a:ea typeface="Source Sans Pro"/>
                <a:cs typeface="Source Sans Pro"/>
                <a:sym typeface="Source Sans Pro"/>
              </a:rPr>
              <a:t>Model</a:t>
            </a:r>
            <a:endParaRPr sz="900"/>
          </a:p>
          <a:p>
            <a:pPr indent="0" lvl="0" marL="0" rtl="0" algn="l">
              <a:spcBef>
                <a:spcPts val="400"/>
              </a:spcBef>
              <a:spcAft>
                <a:spcPts val="0"/>
              </a:spcAft>
              <a:buClr>
                <a:srgbClr val="2C365E"/>
              </a:buClr>
              <a:buSzPts val="400"/>
              <a:buFont typeface="Source Sans Pro"/>
              <a:buNone/>
            </a:pPr>
            <a:r>
              <a:rPr lang="en" sz="700">
                <a:solidFill>
                  <a:srgbClr val="2C365E"/>
                </a:solidFill>
                <a:latin typeface="Source Sans Pro"/>
                <a:ea typeface="Source Sans Pro"/>
                <a:cs typeface="Source Sans Pro"/>
                <a:sym typeface="Source Sans Pro"/>
              </a:rPr>
              <a:t>Quickly deliberate the reasoning behind the model that you chose. What decision-making went into this process? Consider mentioned the performance metrics that you prioritized in this case.</a:t>
            </a:r>
            <a:endParaRPr sz="700">
              <a:solidFill>
                <a:srgbClr val="2C365E"/>
              </a:solidFill>
              <a:latin typeface="Source Sans Pro"/>
              <a:ea typeface="Source Sans Pro"/>
              <a:cs typeface="Source Sans Pro"/>
              <a:sym typeface="Source Sans Pro"/>
            </a:endParaRPr>
          </a:p>
          <a:p>
            <a:pPr indent="0" lvl="0" marL="0" rtl="0" algn="l">
              <a:spcBef>
                <a:spcPts val="400"/>
              </a:spcBef>
              <a:spcAft>
                <a:spcPts val="200"/>
              </a:spcAft>
              <a:buClr>
                <a:srgbClr val="2C365E"/>
              </a:buClr>
              <a:buSzPts val="400"/>
              <a:buFont typeface="Source Sans Pro"/>
              <a:buNone/>
            </a:pPr>
            <a:r>
              <a:rPr lang="en" sz="700">
                <a:solidFill>
                  <a:srgbClr val="2C365E"/>
                </a:solidFill>
                <a:latin typeface="Source Sans Pro"/>
                <a:ea typeface="Source Sans Pro"/>
                <a:cs typeface="Source Sans Pro"/>
                <a:sym typeface="Source Sans Pro"/>
              </a:rPr>
              <a:t>For example, the graphic on the right depicts a generic LDA model. The different layers of the model are made visually explicit for the audience. </a:t>
            </a:r>
            <a:endParaRPr sz="700">
              <a:solidFill>
                <a:srgbClr val="2C365E"/>
              </a:solidFill>
              <a:latin typeface="Source Sans Pro"/>
              <a:ea typeface="Source Sans Pro"/>
              <a:cs typeface="Source Sans Pro"/>
              <a:sym typeface="Source Sans Pro"/>
            </a:endParaRPr>
          </a:p>
        </p:txBody>
      </p:sp>
      <p:sp>
        <p:nvSpPr>
          <p:cNvPr id="72" name="Google Shape;72;p14"/>
          <p:cNvSpPr txBox="1"/>
          <p:nvPr/>
        </p:nvSpPr>
        <p:spPr>
          <a:xfrm>
            <a:off x="5530676" y="4187820"/>
            <a:ext cx="3090900" cy="5532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b="1" lang="en" sz="1100">
                <a:solidFill>
                  <a:srgbClr val="2C365E"/>
                </a:solidFill>
                <a:latin typeface="Source Sans Pro"/>
                <a:ea typeface="Source Sans Pro"/>
                <a:cs typeface="Source Sans Pro"/>
                <a:sym typeface="Source Sans Pro"/>
              </a:rPr>
              <a:t>The main finding goes here, translated into plain English. Strive for simple and clear - save the nuance for below.</a:t>
            </a:r>
            <a:endParaRPr b="1" sz="1100">
              <a:latin typeface="Source Sans Pro"/>
              <a:ea typeface="Source Sans Pro"/>
              <a:cs typeface="Source Sans Pro"/>
              <a:sym typeface="Source Sans Pro"/>
            </a:endParaRPr>
          </a:p>
        </p:txBody>
      </p:sp>
      <p:pic>
        <p:nvPicPr>
          <p:cNvPr id="73" name="Google Shape;73;p14"/>
          <p:cNvPicPr preferRelativeResize="0"/>
          <p:nvPr/>
        </p:nvPicPr>
        <p:blipFill rotWithShape="1">
          <a:blip r:embed="rId3">
            <a:alphaModFix/>
          </a:blip>
          <a:srcRect b="2912" l="2405" r="1375" t="0"/>
          <a:stretch/>
        </p:blipFill>
        <p:spPr>
          <a:xfrm>
            <a:off x="5530674" y="1904489"/>
            <a:ext cx="1269112" cy="1030160"/>
          </a:xfrm>
          <a:prstGeom prst="rect">
            <a:avLst/>
          </a:prstGeom>
          <a:noFill/>
          <a:ln>
            <a:noFill/>
          </a:ln>
        </p:spPr>
      </p:pic>
      <p:pic>
        <p:nvPicPr>
          <p:cNvPr id="74" name="Google Shape;74;p14"/>
          <p:cNvPicPr preferRelativeResize="0"/>
          <p:nvPr/>
        </p:nvPicPr>
        <p:blipFill rotWithShape="1">
          <a:blip r:embed="rId4">
            <a:alphaModFix/>
          </a:blip>
          <a:srcRect b="1459" l="0" r="0" t="-1399"/>
          <a:stretch/>
        </p:blipFill>
        <p:spPr>
          <a:xfrm>
            <a:off x="7181098" y="1892788"/>
            <a:ext cx="1269113" cy="1029564"/>
          </a:xfrm>
          <a:prstGeom prst="rect">
            <a:avLst/>
          </a:prstGeom>
          <a:noFill/>
          <a:ln>
            <a:noFill/>
          </a:ln>
        </p:spPr>
      </p:pic>
      <p:pic>
        <p:nvPicPr>
          <p:cNvPr id="75" name="Google Shape;75;p14"/>
          <p:cNvPicPr preferRelativeResize="0"/>
          <p:nvPr/>
        </p:nvPicPr>
        <p:blipFill rotWithShape="1">
          <a:blip r:embed="rId5">
            <a:alphaModFix/>
          </a:blip>
          <a:srcRect b="487" l="1107" r="0" t="0"/>
          <a:stretch/>
        </p:blipFill>
        <p:spPr>
          <a:xfrm>
            <a:off x="5530674" y="3006137"/>
            <a:ext cx="1269112" cy="1029565"/>
          </a:xfrm>
          <a:prstGeom prst="rect">
            <a:avLst/>
          </a:prstGeom>
          <a:noFill/>
          <a:ln>
            <a:noFill/>
          </a:ln>
        </p:spPr>
      </p:pic>
      <p:pic>
        <p:nvPicPr>
          <p:cNvPr id="76" name="Google Shape;76;p14"/>
          <p:cNvPicPr preferRelativeResize="0"/>
          <p:nvPr/>
        </p:nvPicPr>
        <p:blipFill rotWithShape="1">
          <a:blip r:embed="rId6">
            <a:alphaModFix/>
          </a:blip>
          <a:srcRect b="-1317" l="0" r="0" t="0"/>
          <a:stretch/>
        </p:blipFill>
        <p:spPr>
          <a:xfrm>
            <a:off x="7181095" y="3006139"/>
            <a:ext cx="1269113" cy="1029565"/>
          </a:xfrm>
          <a:prstGeom prst="rect">
            <a:avLst/>
          </a:prstGeom>
          <a:noFill/>
          <a:ln>
            <a:noFill/>
          </a:ln>
        </p:spPr>
      </p:pic>
      <p:sp>
        <p:nvSpPr>
          <p:cNvPr id="77" name="Google Shape;77;p14"/>
          <p:cNvSpPr txBox="1"/>
          <p:nvPr/>
        </p:nvSpPr>
        <p:spPr>
          <a:xfrm>
            <a:off x="6947734" y="205363"/>
            <a:ext cx="1878000" cy="10938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None/>
            </a:pPr>
            <a:r>
              <a:rPr b="1" lang="en" sz="1200">
                <a:solidFill>
                  <a:srgbClr val="2C365E"/>
                </a:solidFill>
                <a:latin typeface="Source Sans Pro"/>
                <a:ea typeface="Source Sans Pro"/>
                <a:cs typeface="Source Sans Pro"/>
                <a:sym typeface="Source Sans Pro"/>
              </a:rPr>
              <a:t>Highlights</a:t>
            </a:r>
            <a:endParaRPr sz="200">
              <a:solidFill>
                <a:schemeClr val="dk1"/>
              </a:solidFill>
            </a:endParaRPr>
          </a:p>
          <a:p>
            <a:pPr indent="-69850" lvl="0" marL="76200" rtl="0" algn="l">
              <a:spcBef>
                <a:spcPts val="300"/>
              </a:spcBef>
              <a:spcAft>
                <a:spcPts val="0"/>
              </a:spcAft>
              <a:buClr>
                <a:srgbClr val="2C365E"/>
              </a:buClr>
              <a:buSzPts val="500"/>
              <a:buFont typeface="Source Sans Pro"/>
              <a:buChar char="•"/>
            </a:pPr>
            <a:r>
              <a:rPr lang="en" sz="500">
                <a:solidFill>
                  <a:srgbClr val="2C365E"/>
                </a:solidFill>
                <a:latin typeface="Source Sans Pro"/>
                <a:ea typeface="Source Sans Pro"/>
                <a:cs typeface="Source Sans Pro"/>
                <a:sym typeface="Source Sans Pro"/>
              </a:rPr>
              <a:t>A well-crafted message is more important than any layout design. </a:t>
            </a:r>
            <a:endParaRPr sz="200">
              <a:solidFill>
                <a:schemeClr val="dk1"/>
              </a:solidFill>
            </a:endParaRPr>
          </a:p>
          <a:p>
            <a:pPr indent="-69850" lvl="0" marL="76200" rtl="0" algn="l">
              <a:spcBef>
                <a:spcPts val="300"/>
              </a:spcBef>
              <a:spcAft>
                <a:spcPts val="0"/>
              </a:spcAft>
              <a:buClr>
                <a:srgbClr val="2C365E"/>
              </a:buClr>
              <a:buSzPts val="500"/>
              <a:buFont typeface="Source Sans Pro"/>
              <a:buChar char="•"/>
            </a:pPr>
            <a:r>
              <a:rPr lang="en" sz="500">
                <a:solidFill>
                  <a:srgbClr val="2C365E"/>
                </a:solidFill>
                <a:latin typeface="Source Sans Pro"/>
                <a:ea typeface="Source Sans Pro"/>
                <a:cs typeface="Source Sans Pro"/>
                <a:sym typeface="Source Sans Pro"/>
              </a:rPr>
              <a:t>Visual design strategies can be employed to incorporate lessons from Morrison’s Better Poster without sacrificing valuable poster space.</a:t>
            </a:r>
            <a:endParaRPr sz="200">
              <a:solidFill>
                <a:schemeClr val="dk1"/>
              </a:solidFill>
            </a:endParaRPr>
          </a:p>
          <a:p>
            <a:pPr indent="-69850" lvl="0" marL="76200" rtl="0" algn="l">
              <a:spcBef>
                <a:spcPts val="300"/>
              </a:spcBef>
              <a:spcAft>
                <a:spcPts val="0"/>
              </a:spcAft>
              <a:buClr>
                <a:srgbClr val="2C365E"/>
              </a:buClr>
              <a:buSzPts val="500"/>
              <a:buFont typeface="Source Sans Pro"/>
              <a:buChar char="•"/>
            </a:pPr>
            <a:r>
              <a:rPr lang="en" sz="500">
                <a:solidFill>
                  <a:srgbClr val="2C365E"/>
                </a:solidFill>
                <a:latin typeface="Source Sans Pro"/>
                <a:ea typeface="Source Sans Pro"/>
                <a:cs typeface="Source Sans Pro"/>
                <a:sym typeface="Source Sans Pro"/>
              </a:rPr>
              <a:t>All academic disciplines can help us approach the world with curiosity.</a:t>
            </a:r>
            <a:endParaRPr b="1" sz="900">
              <a:solidFill>
                <a:srgbClr val="2C365E"/>
              </a:solidFill>
              <a:latin typeface="Source Sans Pro"/>
              <a:ea typeface="Source Sans Pro"/>
              <a:cs typeface="Source Sans Pro"/>
              <a:sym typeface="Source Sans Pro"/>
            </a:endParaRPr>
          </a:p>
        </p:txBody>
      </p:sp>
      <p:pic>
        <p:nvPicPr>
          <p:cNvPr id="78" name="Google Shape;78;p14"/>
          <p:cNvPicPr preferRelativeResize="0"/>
          <p:nvPr/>
        </p:nvPicPr>
        <p:blipFill>
          <a:blip r:embed="rId7">
            <a:alphaModFix/>
          </a:blip>
          <a:stretch>
            <a:fillRect/>
          </a:stretch>
        </p:blipFill>
        <p:spPr>
          <a:xfrm>
            <a:off x="2595551" y="3242996"/>
            <a:ext cx="2398554" cy="1713255"/>
          </a:xfrm>
          <a:prstGeom prst="rect">
            <a:avLst/>
          </a:prstGeom>
          <a:noFill/>
          <a:ln>
            <a:noFill/>
          </a:ln>
        </p:spPr>
      </p:pic>
      <p:pic>
        <p:nvPicPr>
          <p:cNvPr id="79" name="Google Shape;79;p14"/>
          <p:cNvPicPr preferRelativeResize="0"/>
          <p:nvPr/>
        </p:nvPicPr>
        <p:blipFill>
          <a:blip r:embed="rId8">
            <a:alphaModFix/>
          </a:blip>
          <a:stretch>
            <a:fillRect/>
          </a:stretch>
        </p:blipFill>
        <p:spPr>
          <a:xfrm>
            <a:off x="375914" y="2180850"/>
            <a:ext cx="1838366" cy="1617762"/>
          </a:xfrm>
          <a:prstGeom prst="rect">
            <a:avLst/>
          </a:prstGeom>
          <a:noFill/>
          <a:ln>
            <a:noFill/>
          </a:ln>
        </p:spPr>
      </p:pic>
      <p:pic>
        <p:nvPicPr>
          <p:cNvPr id="80" name="Google Shape;80;p14"/>
          <p:cNvPicPr preferRelativeResize="0"/>
          <p:nvPr/>
        </p:nvPicPr>
        <p:blipFill rotWithShape="1">
          <a:blip r:embed="rId9">
            <a:alphaModFix/>
          </a:blip>
          <a:srcRect b="24123" l="0" r="0" t="20749"/>
          <a:stretch/>
        </p:blipFill>
        <p:spPr>
          <a:xfrm>
            <a:off x="2838387" y="1545430"/>
            <a:ext cx="1732189" cy="716155"/>
          </a:xfrm>
          <a:prstGeom prst="rect">
            <a:avLst/>
          </a:prstGeom>
          <a:noFill/>
          <a:ln>
            <a:noFill/>
          </a:ln>
        </p:spPr>
      </p:pic>
      <p:sp>
        <p:nvSpPr>
          <p:cNvPr id="81" name="Google Shape;81;p14"/>
          <p:cNvSpPr txBox="1"/>
          <p:nvPr/>
        </p:nvSpPr>
        <p:spPr>
          <a:xfrm>
            <a:off x="2701254" y="1627301"/>
            <a:ext cx="567600" cy="1617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800">
                <a:solidFill>
                  <a:srgbClr val="666666"/>
                </a:solidFill>
                <a:latin typeface="Calibri"/>
                <a:ea typeface="Calibri"/>
                <a:cs typeface="Calibri"/>
                <a:sym typeface="Calibri"/>
              </a:rPr>
              <a:t>Brand name</a:t>
            </a:r>
            <a:endParaRPr b="1" sz="800">
              <a:solidFill>
                <a:srgbClr val="666666"/>
              </a:solidFill>
              <a:latin typeface="Calibri"/>
              <a:ea typeface="Calibri"/>
              <a:cs typeface="Calibri"/>
              <a:sym typeface="Calibri"/>
            </a:endParaRPr>
          </a:p>
        </p:txBody>
      </p:sp>
      <p:sp>
        <p:nvSpPr>
          <p:cNvPr id="82" name="Google Shape;82;p14"/>
          <p:cNvSpPr txBox="1"/>
          <p:nvPr/>
        </p:nvSpPr>
        <p:spPr>
          <a:xfrm>
            <a:off x="3524344" y="1522031"/>
            <a:ext cx="306600" cy="1617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800">
                <a:solidFill>
                  <a:srgbClr val="666666"/>
                </a:solidFill>
                <a:latin typeface="Calibri"/>
                <a:ea typeface="Calibri"/>
                <a:cs typeface="Calibri"/>
                <a:sym typeface="Calibri"/>
              </a:rPr>
              <a:t>Km</a:t>
            </a:r>
            <a:endParaRPr b="1" sz="800">
              <a:solidFill>
                <a:srgbClr val="666666"/>
              </a:solidFill>
              <a:latin typeface="Calibri"/>
              <a:ea typeface="Calibri"/>
              <a:cs typeface="Calibri"/>
              <a:sym typeface="Calibri"/>
            </a:endParaRPr>
          </a:p>
        </p:txBody>
      </p:sp>
      <p:sp>
        <p:nvSpPr>
          <p:cNvPr id="83" name="Google Shape;83;p14"/>
          <p:cNvSpPr txBox="1"/>
          <p:nvPr/>
        </p:nvSpPr>
        <p:spPr>
          <a:xfrm>
            <a:off x="3194922" y="1471098"/>
            <a:ext cx="306600" cy="1911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1000">
                <a:solidFill>
                  <a:srgbClr val="666666"/>
                </a:solidFill>
                <a:latin typeface="Calibri"/>
                <a:ea typeface="Calibri"/>
                <a:cs typeface="Calibri"/>
                <a:sym typeface="Calibri"/>
              </a:rPr>
              <a:t>Age</a:t>
            </a:r>
            <a:endParaRPr b="1" sz="1000">
              <a:solidFill>
                <a:srgbClr val="666666"/>
              </a:solidFill>
              <a:latin typeface="Calibri"/>
              <a:ea typeface="Calibri"/>
              <a:cs typeface="Calibri"/>
              <a:sym typeface="Calibri"/>
            </a:endParaRPr>
          </a:p>
        </p:txBody>
      </p:sp>
      <p:sp>
        <p:nvSpPr>
          <p:cNvPr id="84" name="Google Shape;84;p14"/>
          <p:cNvSpPr txBox="1"/>
          <p:nvPr/>
        </p:nvSpPr>
        <p:spPr>
          <a:xfrm>
            <a:off x="3902414" y="1461352"/>
            <a:ext cx="306600" cy="1617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1000">
                <a:solidFill>
                  <a:srgbClr val="666666"/>
                </a:solidFill>
                <a:latin typeface="Calibri"/>
                <a:ea typeface="Calibri"/>
                <a:cs typeface="Calibri"/>
                <a:sym typeface="Calibri"/>
              </a:rPr>
              <a:t>Price</a:t>
            </a:r>
            <a:endParaRPr b="1" sz="1000">
              <a:solidFill>
                <a:srgbClr val="666666"/>
              </a:solidFill>
              <a:latin typeface="Calibri"/>
              <a:ea typeface="Calibri"/>
              <a:cs typeface="Calibri"/>
              <a:sym typeface="Calibri"/>
            </a:endParaRPr>
          </a:p>
        </p:txBody>
      </p:sp>
      <p:sp>
        <p:nvSpPr>
          <p:cNvPr id="85" name="Google Shape;85;p14"/>
          <p:cNvSpPr txBox="1"/>
          <p:nvPr/>
        </p:nvSpPr>
        <p:spPr>
          <a:xfrm>
            <a:off x="4315184" y="1599611"/>
            <a:ext cx="306600" cy="161700"/>
          </a:xfrm>
          <a:prstGeom prst="rect">
            <a:avLst/>
          </a:prstGeom>
          <a:noFill/>
          <a:ln>
            <a:noFill/>
          </a:ln>
        </p:spPr>
        <p:txBody>
          <a:bodyPr anchorCtr="0" anchor="t" bIns="14275" lIns="14275" spcFirstLastPara="1" rIns="14275" wrap="square" tIns="14275">
            <a:noAutofit/>
          </a:bodyPr>
          <a:lstStyle/>
          <a:p>
            <a:pPr indent="0" lvl="0" marL="0" rtl="0" algn="ctr">
              <a:spcBef>
                <a:spcPts val="0"/>
              </a:spcBef>
              <a:spcAft>
                <a:spcPts val="0"/>
              </a:spcAft>
              <a:buNone/>
            </a:pPr>
            <a:r>
              <a:rPr b="1" lang="en" sz="800">
                <a:solidFill>
                  <a:srgbClr val="666666"/>
                </a:solidFill>
                <a:latin typeface="Calibri"/>
                <a:ea typeface="Calibri"/>
                <a:cs typeface="Calibri"/>
                <a:sym typeface="Calibri"/>
              </a:rPr>
              <a:t>Color</a:t>
            </a:r>
            <a:endParaRPr b="1" sz="800">
              <a:solidFill>
                <a:srgbClr val="66666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