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13716000" cx="24384000"/>
  <p:notesSz cx="6858000" cy="9144000"/>
  <p:embeddedFontLst>
    <p:embeddedFont>
      <p:font typeface="Helvetica Neue"/>
      <p:regular r:id="rId8"/>
      <p:bold r:id="rId9"/>
      <p:italic r:id="rId10"/>
      <p:boldItalic r:id="rId11"/>
    </p:embeddedFont>
    <p:embeddedFont>
      <p:font typeface="Helvetica Neue Light"/>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j8C3b+caUCMaAPyjwqWOhDEx8k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shaan Moorjani"/>
  <p:cmAuthor clrIdx="1" id="1" initials="" lastIdx="3" name="Seung-Hyun Kw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HelveticaNeue-boldItalic.fntdata"/><Relationship Id="rId10" Type="http://schemas.openxmlformats.org/officeDocument/2006/relationships/font" Target="fonts/HelveticaNeue-italic.fntdata"/><Relationship Id="rId13" Type="http://schemas.openxmlformats.org/officeDocument/2006/relationships/font" Target="fonts/HelveticaNeueLight-bold.fntdata"/><Relationship Id="rId12"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font" Target="fonts/HelveticaNeue-bold.fntdata"/><Relationship Id="rId15" Type="http://schemas.openxmlformats.org/officeDocument/2006/relationships/font" Target="fonts/HelveticaNeueLight-boldItalic.fntdata"/><Relationship Id="rId14" Type="http://schemas.openxmlformats.org/officeDocument/2006/relationships/font" Target="fonts/HelveticaNeueLight-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HelveticaNeue-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04T17:28:21.314">
    <p:pos x="9895" y="5955"/>
    <p:text>save this for the discussion, over here you should say that your model was within ".5 standard deviations" and leave it</p:text>
    <p:extLst>
      <p:ext uri="{C676402C-5697-4E1C-873F-D02D1690AC5C}">
        <p15:threadingInfo timeZoneBias="0"/>
      </p:ext>
      <p:ext uri="http://customooxmlschemas.google.com/">
        <go:slidesCustomData xmlns:go="http://customooxmlschemas.google.com/" commentPostId="AAAAIv0IPBg"/>
      </p:ext>
    </p:extLst>
  </p:cm>
  <p:cm authorId="1" idx="1" dt="2020-10-04T18:02:59.753">
    <p:pos x="10527" y="3605"/>
    <p:text>What does the uneven distribution suggest?</p:text>
    <p:extLst>
      <p:ext uri="{C676402C-5697-4E1C-873F-D02D1690AC5C}">
        <p15:threadingInfo timeZoneBias="0"/>
      </p:ext>
      <p:ext uri="http://customooxmlschemas.google.com/">
        <go:slidesCustomData xmlns:go="http://customooxmlschemas.google.com/" commentPostId="AAAAIv0IPEA"/>
      </p:ext>
    </p:extLst>
  </p:cm>
  <p:cm authorId="1" idx="2" dt="2020-10-04T18:22:00.572">
    <p:pos x="12708" y="5402"/>
    <p:text>This was already mentioned in the outcome for model 2, is it worth repeating this info in the discussion?</p:text>
    <p:extLst>
      <p:ext uri="{C676402C-5697-4E1C-873F-D02D1690AC5C}">
        <p15:threadingInfo timeZoneBias="0"/>
      </p:ext>
      <p:ext uri="http://customooxmlschemas.google.com/">
        <go:slidesCustomData xmlns:go="http://customooxmlschemas.google.com/" commentPostId="AAAAIv0IPIM"/>
      </p:ext>
    </p:extLst>
  </p:cm>
  <p:cm authorId="1" idx="3" dt="2020-10-04T18:05:32.131">
    <p:pos x="13187" y="2112"/>
    <p:text>Maybe explain what "high statistical significance" means in layman terms in context to the data; I'm not sure what this is supposed to mean</p:text>
    <p:extLst>
      <p:ext uri="{C676402C-5697-4E1C-873F-D02D1690AC5C}">
        <p15:threadingInfo timeZoneBias="0"/>
      </p:ext>
      <p:ext uri="http://customooxmlschemas.google.com/">
        <go:slidesCustomData xmlns:go="http://customooxmlschemas.google.com/" commentPostId="AAAAIv0IPE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4"/>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4"/>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13"/>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14"/>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14"/>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1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15"/>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15"/>
          <p:cNvSpPr txBox="1"/>
          <p:nvPr>
            <p:ph idx="2" type="body"/>
          </p:nvPr>
        </p:nvSpPr>
        <p:spPr>
          <a:xfrm>
            <a:off x="1753923" y="4939860"/>
            <a:ext cx="20876153"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1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16"/>
          <p:cNvSpPr/>
          <p:nvPr>
            <p:ph idx="2" type="pic"/>
          </p:nvPr>
        </p:nvSpPr>
        <p:spPr>
          <a:xfrm>
            <a:off x="15760700" y="1016000"/>
            <a:ext cx="7439099" cy="59496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64" name="Google Shape;64;p16"/>
          <p:cNvSpPr/>
          <p:nvPr>
            <p:ph idx="3" type="pic"/>
          </p:nvPr>
        </p:nvSpPr>
        <p:spPr>
          <a:xfrm>
            <a:off x="13500100" y="3978275"/>
            <a:ext cx="10439400" cy="1215018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65" name="Google Shape;65;p16"/>
          <p:cNvSpPr/>
          <p:nvPr>
            <p:ph idx="4" type="pic"/>
          </p:nvPr>
        </p:nvSpPr>
        <p:spPr>
          <a:xfrm>
            <a:off x="-139700" y="495300"/>
            <a:ext cx="16611600" cy="1245870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66" name="Google Shape;66;p1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7"/>
          <p:cNvSpPr/>
          <p:nvPr>
            <p:ph idx="2" type="pic"/>
          </p:nvPr>
        </p:nvSpPr>
        <p:spPr>
          <a:xfrm>
            <a:off x="-1333500" y="-5524500"/>
            <a:ext cx="27051001" cy="21640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69" name="Google Shape;69;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type="tx">
  <p:cSld name="TITLE_AND_BODY">
    <p:spTree>
      <p:nvGrpSpPr>
        <p:cNvPr id="14" name="Shape 14"/>
        <p:cNvGrpSpPr/>
        <p:nvPr/>
      </p:nvGrpSpPr>
      <p:grpSpPr>
        <a:xfrm>
          <a:off x="0" y="0"/>
          <a:ext cx="0" cy="0"/>
          <a:chOff x="0" y="0"/>
          <a:chExt cx="0" cy="0"/>
        </a:xfrm>
      </p:grpSpPr>
      <p:sp>
        <p:nvSpPr>
          <p:cNvPr id="15" name="Google Shape;15;p5"/>
          <p:cNvSpPr/>
          <p:nvPr>
            <p:ph idx="2" type="pic"/>
          </p:nvPr>
        </p:nvSpPr>
        <p:spPr>
          <a:xfrm>
            <a:off x="-1155700" y="-1295400"/>
            <a:ext cx="26746199" cy="160189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16" name="Google Shape;16;p5"/>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7" name="Google Shape;17;p5"/>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5"/>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9" name="Google Shape;19;p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0" name="Shape 20"/>
        <p:cNvGrpSpPr/>
        <p:nvPr/>
      </p:nvGrpSpPr>
      <p:grpSpPr>
        <a:xfrm>
          <a:off x="0" y="0"/>
          <a:ext cx="0" cy="0"/>
          <a:chOff x="0" y="0"/>
          <a:chExt cx="0" cy="0"/>
        </a:xfrm>
      </p:grpSpPr>
      <p:sp>
        <p:nvSpPr>
          <p:cNvPr id="21" name="Google Shape;21;p6"/>
          <p:cNvSpPr/>
          <p:nvPr>
            <p:ph idx="2" type="pic"/>
          </p:nvPr>
        </p:nvSpPr>
        <p:spPr>
          <a:xfrm>
            <a:off x="10972800" y="-203200"/>
            <a:ext cx="12144836" cy="141351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2" name="Google Shape;22;p6"/>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3" name="Google Shape;23;p6"/>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4" name="Google Shape;24;p6"/>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5" name="Shape 25"/>
        <p:cNvGrpSpPr/>
        <p:nvPr/>
      </p:nvGrpSpPr>
      <p:grpSpPr>
        <a:xfrm>
          <a:off x="0" y="0"/>
          <a:ext cx="0" cy="0"/>
          <a:chOff x="0" y="0"/>
          <a:chExt cx="0" cy="0"/>
        </a:xfrm>
      </p:grpSpPr>
      <p:sp>
        <p:nvSpPr>
          <p:cNvPr id="26" name="Google Shape;26;p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7" name="Google Shape;27;p7"/>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8" name="Google Shape;28;p7"/>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0" name="Shape 30"/>
        <p:cNvGrpSpPr/>
        <p:nvPr/>
      </p:nvGrpSpPr>
      <p:grpSpPr>
        <a:xfrm>
          <a:off x="0" y="0"/>
          <a:ext cx="0" cy="0"/>
          <a:chOff x="0" y="0"/>
          <a:chExt cx="0" cy="0"/>
        </a:xfrm>
      </p:grpSpPr>
      <p:sp>
        <p:nvSpPr>
          <p:cNvPr id="31" name="Google Shape;31;p8"/>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9"/>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9"/>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9"/>
          <p:cNvSpPr/>
          <p:nvPr>
            <p:ph idx="3" type="pic"/>
          </p:nvPr>
        </p:nvSpPr>
        <p:spPr>
          <a:xfrm>
            <a:off x="12192000" y="-407266"/>
            <a:ext cx="10916874" cy="145558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37" name="Google Shape;37;p9"/>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10"/>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10"/>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11"/>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11"/>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5" name="Google Shape;45;p1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12"/>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12"/>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9" name="Google Shape;49;p12"/>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0" name="Google Shape;50;p1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lvl1pPr>
            <a:lvl2pPr indent="0" lvl="1" marL="0" algn="ctr">
              <a:lnSpc>
                <a:spcPct val="100000"/>
              </a:lnSpc>
              <a:spcBef>
                <a:spcPts val="0"/>
              </a:spcBef>
              <a:spcAft>
                <a:spcPts val="0"/>
              </a:spcAft>
              <a:buClr>
                <a:srgbClr val="000000"/>
              </a:buClr>
              <a:buSzPts val="1800"/>
              <a:buFont typeface="Helvetica Neue"/>
              <a:buNone/>
              <a:defRPr sz="1800"/>
            </a:lvl2pPr>
            <a:lvl3pPr indent="0" lvl="2" marL="0" algn="ctr">
              <a:lnSpc>
                <a:spcPct val="100000"/>
              </a:lnSpc>
              <a:spcBef>
                <a:spcPts val="0"/>
              </a:spcBef>
              <a:spcAft>
                <a:spcPts val="0"/>
              </a:spcAft>
              <a:buClr>
                <a:srgbClr val="000000"/>
              </a:buClr>
              <a:buSzPts val="1800"/>
              <a:buFont typeface="Helvetica Neue"/>
              <a:buNone/>
              <a:defRPr sz="1800"/>
            </a:lvl3pPr>
            <a:lvl4pPr indent="0" lvl="3" marL="0" algn="ctr">
              <a:lnSpc>
                <a:spcPct val="100000"/>
              </a:lnSpc>
              <a:spcBef>
                <a:spcPts val="0"/>
              </a:spcBef>
              <a:spcAft>
                <a:spcPts val="0"/>
              </a:spcAft>
              <a:buClr>
                <a:srgbClr val="000000"/>
              </a:buClr>
              <a:buSzPts val="1800"/>
              <a:buFont typeface="Helvetica Neue"/>
              <a:buNone/>
              <a:defRPr sz="1800"/>
            </a:lvl4pPr>
            <a:lvl5pPr indent="0" lvl="4" marL="0" algn="ctr">
              <a:lnSpc>
                <a:spcPct val="100000"/>
              </a:lnSpc>
              <a:spcBef>
                <a:spcPts val="0"/>
              </a:spcBef>
              <a:spcAft>
                <a:spcPts val="0"/>
              </a:spcAft>
              <a:buClr>
                <a:srgbClr val="000000"/>
              </a:buClr>
              <a:buSzPts val="1800"/>
              <a:buFont typeface="Helvetica Neue"/>
              <a:buNone/>
              <a:defRPr sz="1800"/>
            </a:lvl5pPr>
            <a:lvl6pPr indent="0" lvl="5" marL="0" algn="ctr">
              <a:lnSpc>
                <a:spcPct val="100000"/>
              </a:lnSpc>
              <a:spcBef>
                <a:spcPts val="0"/>
              </a:spcBef>
              <a:spcAft>
                <a:spcPts val="0"/>
              </a:spcAft>
              <a:buClr>
                <a:srgbClr val="000000"/>
              </a:buClr>
              <a:buSzPts val="1800"/>
              <a:buFont typeface="Helvetica Neue"/>
              <a:buNone/>
              <a:defRPr sz="1800"/>
            </a:lvl6pPr>
            <a:lvl7pPr indent="0" lvl="6" marL="0" algn="ctr">
              <a:lnSpc>
                <a:spcPct val="100000"/>
              </a:lnSpc>
              <a:spcBef>
                <a:spcPts val="0"/>
              </a:spcBef>
              <a:spcAft>
                <a:spcPts val="0"/>
              </a:spcAft>
              <a:buClr>
                <a:srgbClr val="000000"/>
              </a:buClr>
              <a:buSzPts val="1800"/>
              <a:buFont typeface="Helvetica Neue"/>
              <a:buNone/>
              <a:defRPr sz="1800"/>
            </a:lvl7pPr>
            <a:lvl8pPr indent="0" lvl="7" marL="0" algn="ctr">
              <a:lnSpc>
                <a:spcPct val="100000"/>
              </a:lnSpc>
              <a:spcBef>
                <a:spcPts val="0"/>
              </a:spcBef>
              <a:spcAft>
                <a:spcPts val="0"/>
              </a:spcAft>
              <a:buClr>
                <a:srgbClr val="000000"/>
              </a:buClr>
              <a:buSzPts val="1800"/>
              <a:buFont typeface="Helvetica Neue"/>
              <a:buNone/>
              <a:defRPr sz="1800"/>
            </a:lvl8pPr>
            <a:lvl9pPr indent="0" lvl="8" marL="0" algn="ctr">
              <a:lnSpc>
                <a:spcPct val="100000"/>
              </a:lnSpc>
              <a:spcBef>
                <a:spcPts val="0"/>
              </a:spcBef>
              <a:spcAft>
                <a:spcPts val="0"/>
              </a:spcAft>
              <a:buClr>
                <a:srgbClr val="000000"/>
              </a:buClr>
              <a:buSzPts val="1800"/>
              <a:buFont typeface="Helvetica Neue"/>
              <a:buNone/>
              <a:defRPr sz="18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p:nvPr/>
        </p:nvSpPr>
        <p:spPr>
          <a:xfrm>
            <a:off x="103178" y="142045"/>
            <a:ext cx="12314198" cy="1904729"/>
          </a:xfrm>
          <a:prstGeom prst="rect">
            <a:avLst/>
          </a:prstGeom>
          <a:solidFill>
            <a:srgbClr val="C6D9F1">
              <a:alpha val="69803"/>
            </a:srgbClr>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t/>
            </a:r>
            <a:endParaRPr b="0" i="0" sz="2600" u="none" cap="none" strike="noStrike">
              <a:solidFill>
                <a:srgbClr val="3F3F3F"/>
              </a:solidFill>
              <a:latin typeface="Helvetica Neue Light"/>
              <a:ea typeface="Helvetica Neue Light"/>
              <a:cs typeface="Helvetica Neue Light"/>
              <a:sym typeface="Helvetica Neue Light"/>
            </a:endParaRPr>
          </a:p>
        </p:txBody>
      </p:sp>
      <p:sp>
        <p:nvSpPr>
          <p:cNvPr id="77" name="Google Shape;77;p1"/>
          <p:cNvSpPr/>
          <p:nvPr/>
        </p:nvSpPr>
        <p:spPr>
          <a:xfrm>
            <a:off x="12572593" y="142045"/>
            <a:ext cx="11626403" cy="1904729"/>
          </a:xfrm>
          <a:prstGeom prst="rect">
            <a:avLst/>
          </a:prstGeom>
          <a:solidFill>
            <a:srgbClr val="C6D9F1">
              <a:alpha val="70196"/>
            </a:srgbClr>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t/>
            </a:r>
            <a:endParaRPr b="0" i="0" sz="2600" u="none" cap="none" strike="noStrike">
              <a:solidFill>
                <a:srgbClr val="3F3F3F"/>
              </a:solidFill>
              <a:latin typeface="Helvetica Neue Light"/>
              <a:ea typeface="Helvetica Neue Light"/>
              <a:cs typeface="Helvetica Neue Light"/>
              <a:sym typeface="Helvetica Neue Light"/>
            </a:endParaRPr>
          </a:p>
        </p:txBody>
      </p:sp>
      <p:sp>
        <p:nvSpPr>
          <p:cNvPr id="78" name="Google Shape;78;p1"/>
          <p:cNvSpPr/>
          <p:nvPr/>
        </p:nvSpPr>
        <p:spPr>
          <a:xfrm>
            <a:off x="103178" y="2210570"/>
            <a:ext cx="6610614" cy="11364682"/>
          </a:xfrm>
          <a:prstGeom prst="rect">
            <a:avLst/>
          </a:prstGeom>
          <a:solidFill>
            <a:srgbClr val="C6D9F1">
              <a:alpha val="70196"/>
            </a:srgbClr>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t/>
            </a:r>
            <a:endParaRPr b="0" i="0" sz="2600" u="none" cap="none" strike="noStrike">
              <a:solidFill>
                <a:srgbClr val="3F3F3F"/>
              </a:solidFill>
              <a:latin typeface="Helvetica Neue Light"/>
              <a:ea typeface="Helvetica Neue Light"/>
              <a:cs typeface="Helvetica Neue Light"/>
              <a:sym typeface="Helvetica Neue Light"/>
            </a:endParaRPr>
          </a:p>
        </p:txBody>
      </p:sp>
      <p:sp>
        <p:nvSpPr>
          <p:cNvPr id="79" name="Google Shape;79;p1"/>
          <p:cNvSpPr/>
          <p:nvPr/>
        </p:nvSpPr>
        <p:spPr>
          <a:xfrm>
            <a:off x="6884336" y="2211393"/>
            <a:ext cx="17301051" cy="5149012"/>
          </a:xfrm>
          <a:prstGeom prst="rect">
            <a:avLst/>
          </a:prstGeom>
          <a:solidFill>
            <a:srgbClr val="C6D9F1">
              <a:alpha val="70196"/>
            </a:srgbClr>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t/>
            </a:r>
            <a:endParaRPr b="0" i="0" sz="2600" u="none" cap="none" strike="noStrike">
              <a:solidFill>
                <a:srgbClr val="3F3F3F"/>
              </a:solidFill>
              <a:latin typeface="Helvetica Neue Light"/>
              <a:ea typeface="Helvetica Neue Light"/>
              <a:cs typeface="Helvetica Neue Light"/>
              <a:sym typeface="Helvetica Neue Light"/>
            </a:endParaRPr>
          </a:p>
        </p:txBody>
      </p:sp>
      <p:sp>
        <p:nvSpPr>
          <p:cNvPr id="80" name="Google Shape;80;p1"/>
          <p:cNvSpPr txBox="1"/>
          <p:nvPr/>
        </p:nvSpPr>
        <p:spPr>
          <a:xfrm>
            <a:off x="470517" y="155619"/>
            <a:ext cx="12192215" cy="12700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800"/>
              <a:buFont typeface="Helvetica Neue"/>
              <a:buNone/>
            </a:pPr>
            <a:r>
              <a:rPr b="1" i="0" lang="en-US" sz="3800" u="none" cap="none" strike="noStrike">
                <a:solidFill>
                  <a:srgbClr val="000000"/>
                </a:solidFill>
                <a:latin typeface="Helvetica Neue"/>
                <a:ea typeface="Helvetica Neue"/>
                <a:cs typeface="Helvetica Neue"/>
                <a:sym typeface="Helvetica Neue"/>
              </a:rPr>
              <a:t>An Investigation into How Movie Ratings Vary Following a Movie’s Release</a:t>
            </a:r>
            <a:endParaRPr/>
          </a:p>
        </p:txBody>
      </p:sp>
      <p:cxnSp>
        <p:nvCxnSpPr>
          <p:cNvPr id="81" name="Google Shape;81;p1"/>
          <p:cNvCxnSpPr/>
          <p:nvPr/>
        </p:nvCxnSpPr>
        <p:spPr>
          <a:xfrm>
            <a:off x="525832" y="1443062"/>
            <a:ext cx="11505723" cy="1"/>
          </a:xfrm>
          <a:prstGeom prst="straightConnector1">
            <a:avLst/>
          </a:prstGeom>
          <a:noFill/>
          <a:ln cap="flat" cmpd="sng" w="38100">
            <a:solidFill>
              <a:srgbClr val="004C7F"/>
            </a:solidFill>
            <a:prstDash val="solid"/>
            <a:miter lim="400000"/>
            <a:headEnd len="sm" w="sm" type="none"/>
            <a:tailEnd len="sm" w="sm" type="none"/>
          </a:ln>
        </p:spPr>
      </p:cxnSp>
      <p:sp>
        <p:nvSpPr>
          <p:cNvPr id="82" name="Google Shape;82;p1"/>
          <p:cNvSpPr txBox="1"/>
          <p:nvPr/>
        </p:nvSpPr>
        <p:spPr>
          <a:xfrm>
            <a:off x="470517" y="1597708"/>
            <a:ext cx="14383872" cy="4318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200"/>
              <a:buFont typeface="Helvetica Neue Light"/>
              <a:buNone/>
            </a:pPr>
            <a:r>
              <a:rPr b="0" i="0" lang="en-US" sz="2200" u="none" cap="none" strike="noStrike">
                <a:solidFill>
                  <a:srgbClr val="000000"/>
                </a:solidFill>
                <a:latin typeface="Helvetica Neue Light"/>
                <a:ea typeface="Helvetica Neue Light"/>
                <a:cs typeface="Helvetica Neue Light"/>
                <a:sym typeface="Helvetica Neue Light"/>
              </a:rPr>
              <a:t>TEAM 11 | CITADEL DATA OPEN WEST COAST REGIONAL</a:t>
            </a:r>
            <a:endParaRPr/>
          </a:p>
        </p:txBody>
      </p:sp>
      <p:sp>
        <p:nvSpPr>
          <p:cNvPr id="83" name="Google Shape;83;p1"/>
          <p:cNvSpPr txBox="1"/>
          <p:nvPr/>
        </p:nvSpPr>
        <p:spPr>
          <a:xfrm>
            <a:off x="12733987" y="95298"/>
            <a:ext cx="3354300" cy="498300"/>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4C7F"/>
              </a:buClr>
              <a:buSzPts val="2600"/>
              <a:buFont typeface="Helvetica Neue"/>
              <a:buNone/>
            </a:pPr>
            <a:r>
              <a:rPr b="1" i="0" lang="en-US" sz="2600" u="none" cap="none" strike="noStrike">
                <a:solidFill>
                  <a:srgbClr val="004C7F"/>
                </a:solidFill>
                <a:latin typeface="Helvetica Neue"/>
                <a:ea typeface="Helvetica Neue"/>
                <a:cs typeface="Helvetica Neue"/>
                <a:sym typeface="Helvetica Neue"/>
              </a:rPr>
              <a:t>Summary of Insights</a:t>
            </a:r>
            <a:endParaRPr/>
          </a:p>
        </p:txBody>
      </p:sp>
      <p:sp>
        <p:nvSpPr>
          <p:cNvPr id="84" name="Google Shape;84;p1"/>
          <p:cNvSpPr txBox="1"/>
          <p:nvPr/>
        </p:nvSpPr>
        <p:spPr>
          <a:xfrm>
            <a:off x="12740200" y="480225"/>
            <a:ext cx="11458800" cy="1680000"/>
          </a:xfrm>
          <a:prstGeom prst="rect">
            <a:avLst/>
          </a:prstGeom>
          <a:noFill/>
          <a:ln>
            <a:noFill/>
          </a:ln>
        </p:spPr>
        <p:txBody>
          <a:bodyPr anchorCtr="0" anchor="t" bIns="45700" lIns="45700" spcFirstLastPara="1" rIns="45700" wrap="square" tIns="45700">
            <a:normAutofit/>
          </a:bodyPr>
          <a:lstStyle/>
          <a:p>
            <a:pPr indent="-355600" lvl="0" marL="457200" marR="0" rtl="0" algn="l">
              <a:lnSpc>
                <a:spcPct val="100000"/>
              </a:lnSpc>
              <a:spcBef>
                <a:spcPts val="0"/>
              </a:spcBef>
              <a:spcAft>
                <a:spcPts val="0"/>
              </a:spcAft>
              <a:buSzPts val="2000"/>
              <a:buAutoNum type="arabicParenBoth"/>
            </a:pPr>
            <a:r>
              <a:rPr lang="en-US" sz="2000"/>
              <a:t>User ratings </a:t>
            </a:r>
            <a:r>
              <a:rPr lang="en-US" sz="2000"/>
              <a:t>tend to rate movies more negatively the older a movie is</a:t>
            </a:r>
            <a:r>
              <a:rPr lang="en-US" sz="2000"/>
              <a:t>. </a:t>
            </a:r>
            <a:endParaRPr sz="2000"/>
          </a:p>
          <a:p>
            <a:pPr indent="-355600" lvl="0" marL="457200" marR="0" rtl="0" algn="l">
              <a:lnSpc>
                <a:spcPct val="100000"/>
              </a:lnSpc>
              <a:spcBef>
                <a:spcPts val="0"/>
              </a:spcBef>
              <a:spcAft>
                <a:spcPts val="0"/>
              </a:spcAft>
              <a:buSzPts val="2000"/>
              <a:buAutoNum type="arabicParenBoth"/>
            </a:pPr>
            <a:r>
              <a:rPr lang="en-US" sz="2000"/>
              <a:t>Movie metadata and tags are not accurate indicators of the change of movie ratings over time.</a:t>
            </a:r>
            <a:endParaRPr sz="2000"/>
          </a:p>
          <a:p>
            <a:pPr indent="-355600" lvl="0" marL="457200" marR="0" rtl="0" algn="l">
              <a:lnSpc>
                <a:spcPct val="100000"/>
              </a:lnSpc>
              <a:spcBef>
                <a:spcPts val="0"/>
              </a:spcBef>
              <a:spcAft>
                <a:spcPts val="0"/>
              </a:spcAft>
              <a:buSzPts val="2000"/>
              <a:buAutoNum type="arabicParenBoth"/>
            </a:pPr>
            <a:r>
              <a:rPr lang="en-US" sz="2000"/>
              <a:t>M</a:t>
            </a:r>
            <a:r>
              <a:rPr lang="en-US" sz="2000"/>
              <a:t>ovie metadata and tags become more accurate with a larger time frame.</a:t>
            </a:r>
            <a:endParaRPr sz="2000"/>
          </a:p>
        </p:txBody>
      </p:sp>
      <p:sp>
        <p:nvSpPr>
          <p:cNvPr id="85" name="Google Shape;85;p1"/>
          <p:cNvSpPr/>
          <p:nvPr/>
        </p:nvSpPr>
        <p:spPr>
          <a:xfrm>
            <a:off x="290621" y="2251447"/>
            <a:ext cx="6247147" cy="498423"/>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500"/>
              <a:buFont typeface="Helvetica Neue Light"/>
              <a:buNone/>
            </a:pPr>
            <a:r>
              <a:rPr b="0" i="0" lang="en-US" sz="2500" u="none" cap="none" strike="noStrike">
                <a:solidFill>
                  <a:srgbClr val="FFFFFF"/>
                </a:solidFill>
                <a:latin typeface="Helvetica Neue Light"/>
                <a:ea typeface="Helvetica Neue Light"/>
                <a:cs typeface="Helvetica Neue Light"/>
                <a:sym typeface="Helvetica Neue Light"/>
              </a:rPr>
              <a:t>BACKGROUND</a:t>
            </a:r>
            <a:endParaRPr/>
          </a:p>
        </p:txBody>
      </p:sp>
      <p:sp>
        <p:nvSpPr>
          <p:cNvPr id="86" name="Google Shape;86;p1"/>
          <p:cNvSpPr/>
          <p:nvPr/>
        </p:nvSpPr>
        <p:spPr>
          <a:xfrm>
            <a:off x="310312" y="10562890"/>
            <a:ext cx="6177392" cy="498423"/>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500"/>
              <a:buFont typeface="Helvetica Neue Light"/>
              <a:buNone/>
            </a:pPr>
            <a:r>
              <a:rPr b="0" i="0" lang="en-US" sz="2500" u="none" cap="none" strike="noStrike">
                <a:solidFill>
                  <a:srgbClr val="FFFFFF"/>
                </a:solidFill>
                <a:latin typeface="Helvetica Neue Light"/>
                <a:ea typeface="Helvetica Neue Light"/>
                <a:cs typeface="Helvetica Neue Light"/>
                <a:sym typeface="Helvetica Neue Light"/>
              </a:rPr>
              <a:t>DATA</a:t>
            </a:r>
            <a:endParaRPr/>
          </a:p>
        </p:txBody>
      </p:sp>
      <p:sp>
        <p:nvSpPr>
          <p:cNvPr id="87" name="Google Shape;87;p1"/>
          <p:cNvSpPr/>
          <p:nvPr/>
        </p:nvSpPr>
        <p:spPr>
          <a:xfrm>
            <a:off x="7100154" y="2313437"/>
            <a:ext cx="16582345" cy="498423"/>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500"/>
              <a:buFont typeface="Helvetica Neue Light"/>
              <a:buNone/>
            </a:pPr>
            <a:r>
              <a:rPr b="0" i="0" lang="en-US" sz="2500" u="none" cap="none" strike="noStrike">
                <a:solidFill>
                  <a:srgbClr val="FFFFFF"/>
                </a:solidFill>
                <a:latin typeface="Helvetica Neue Light"/>
                <a:ea typeface="Helvetica Neue Light"/>
                <a:cs typeface="Helvetica Neue Light"/>
                <a:sym typeface="Helvetica Neue Light"/>
              </a:rPr>
              <a:t>MODEL 1: HOW DO MONTHLY AVERAGE RATINGS DEPEND ON TIME AFTER RELEASE AND CONSUMER PROFILE?</a:t>
            </a:r>
            <a:endParaRPr/>
          </a:p>
        </p:txBody>
      </p:sp>
      <p:sp>
        <p:nvSpPr>
          <p:cNvPr id="88" name="Google Shape;88;p1"/>
          <p:cNvSpPr/>
          <p:nvPr/>
        </p:nvSpPr>
        <p:spPr>
          <a:xfrm>
            <a:off x="6884361" y="7368214"/>
            <a:ext cx="17301000" cy="6020700"/>
          </a:xfrm>
          <a:prstGeom prst="rect">
            <a:avLst/>
          </a:prstGeom>
          <a:solidFill>
            <a:srgbClr val="C6D9F1">
              <a:alpha val="70196"/>
            </a:srgbClr>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t/>
            </a:r>
            <a:endParaRPr b="0" i="0" sz="2600" u="none" cap="none" strike="noStrike">
              <a:solidFill>
                <a:srgbClr val="3F3F3F"/>
              </a:solidFill>
              <a:latin typeface="Helvetica Neue Light"/>
              <a:ea typeface="Helvetica Neue Light"/>
              <a:cs typeface="Helvetica Neue Light"/>
              <a:sym typeface="Helvetica Neue Light"/>
            </a:endParaRPr>
          </a:p>
        </p:txBody>
      </p:sp>
      <p:sp>
        <p:nvSpPr>
          <p:cNvPr id="89" name="Google Shape;89;p1"/>
          <p:cNvSpPr/>
          <p:nvPr/>
        </p:nvSpPr>
        <p:spPr>
          <a:xfrm>
            <a:off x="7100154" y="7664936"/>
            <a:ext cx="12873128" cy="498423"/>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500"/>
              <a:buFont typeface="Helvetica Neue Light"/>
              <a:buNone/>
            </a:pPr>
            <a:r>
              <a:rPr b="0" i="0" lang="en-US" sz="2500" u="none" cap="none" strike="noStrike">
                <a:solidFill>
                  <a:srgbClr val="FFFFFF"/>
                </a:solidFill>
                <a:latin typeface="Helvetica Neue Light"/>
                <a:ea typeface="Helvetica Neue Light"/>
                <a:cs typeface="Helvetica Neue Light"/>
                <a:sym typeface="Helvetica Neue Light"/>
              </a:rPr>
              <a:t>MODEL 2: DO MOVIE FEATURES DETERMINE THEIR RATING TRENDS OVER TIME?</a:t>
            </a:r>
            <a:endParaRPr/>
          </a:p>
        </p:txBody>
      </p:sp>
      <p:pic>
        <p:nvPicPr>
          <p:cNvPr descr="Image" id="90" name="Google Shape;90;p1"/>
          <p:cNvPicPr preferRelativeResize="0"/>
          <p:nvPr/>
        </p:nvPicPr>
        <p:blipFill rotWithShape="1">
          <a:blip r:embed="rId4">
            <a:alphaModFix/>
          </a:blip>
          <a:srcRect b="0" l="0" r="0" t="0"/>
          <a:stretch/>
        </p:blipFill>
        <p:spPr>
          <a:xfrm>
            <a:off x="3621798" y="8514545"/>
            <a:ext cx="2865906" cy="1981895"/>
          </a:xfrm>
          <a:prstGeom prst="rect">
            <a:avLst/>
          </a:prstGeom>
          <a:noFill/>
          <a:ln>
            <a:noFill/>
          </a:ln>
        </p:spPr>
      </p:pic>
      <p:pic>
        <p:nvPicPr>
          <p:cNvPr descr="Image" id="91" name="Google Shape;91;p1"/>
          <p:cNvPicPr preferRelativeResize="0"/>
          <p:nvPr/>
        </p:nvPicPr>
        <p:blipFill rotWithShape="1">
          <a:blip r:embed="rId5">
            <a:alphaModFix/>
          </a:blip>
          <a:srcRect b="0" l="0" r="0" t="0"/>
          <a:stretch/>
        </p:blipFill>
        <p:spPr>
          <a:xfrm>
            <a:off x="216855" y="8530019"/>
            <a:ext cx="2865905" cy="1981895"/>
          </a:xfrm>
          <a:prstGeom prst="rect">
            <a:avLst/>
          </a:prstGeom>
          <a:noFill/>
          <a:ln>
            <a:noFill/>
          </a:ln>
        </p:spPr>
      </p:pic>
      <p:sp>
        <p:nvSpPr>
          <p:cNvPr id="92" name="Google Shape;92;p1"/>
          <p:cNvSpPr txBox="1"/>
          <p:nvPr/>
        </p:nvSpPr>
        <p:spPr>
          <a:xfrm>
            <a:off x="8045123" y="4274698"/>
            <a:ext cx="3156601" cy="29802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500"/>
              <a:buFont typeface="Helvetica Neue"/>
              <a:buNone/>
            </a:pPr>
            <a:r>
              <a:t/>
            </a:r>
            <a:endParaRPr b="0" i="0" sz="2500" u="none" cap="none" strike="noStrike">
              <a:solidFill>
                <a:srgbClr val="000000"/>
              </a:solidFill>
              <a:latin typeface="Helvetica Neue"/>
              <a:ea typeface="Helvetica Neue"/>
              <a:cs typeface="Helvetica Neue"/>
              <a:sym typeface="Helvetica Neue"/>
            </a:endParaRPr>
          </a:p>
        </p:txBody>
      </p:sp>
      <p:sp>
        <p:nvSpPr>
          <p:cNvPr id="93" name="Google Shape;93;p1"/>
          <p:cNvSpPr txBox="1"/>
          <p:nvPr/>
        </p:nvSpPr>
        <p:spPr>
          <a:xfrm>
            <a:off x="275024" y="2761963"/>
            <a:ext cx="6266922" cy="3600177"/>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Consumers read product ratings and reviews all the time to make informed consumption decisions. As the film industry enters a Second Golden Age with the emergence of streaming giants, movie ratings are playing an increasingly prominent role in consumer choice. However, as these alternative platforms offer greater viewing flexibility to viewers, viewers’ profiles and their perception towards a specific movie diverge across time. For example, the emergence of Disney+ may mean that fans of the Marvel Cinematic Universe are more likely to catch the upcoming Black Widow movie in cinemas, whereas casual viewers may defer to its release online. Such dynamics may lead to time-based differences in people’s general perception of movies over time.</a:t>
            </a:r>
            <a:br>
              <a:rPr b="0" i="0" lang="en-US" sz="1600" u="none" cap="none" strike="noStrike">
                <a:solidFill>
                  <a:srgbClr val="000000"/>
                </a:solidFill>
                <a:latin typeface="Helvetica Neue Light"/>
                <a:ea typeface="Helvetica Neue Light"/>
                <a:cs typeface="Helvetica Neue Light"/>
                <a:sym typeface="Helvetica Neue Light"/>
              </a:rPr>
            </a:br>
            <a:r>
              <a:rPr b="0" i="0" lang="en-US" sz="1600" u="none" cap="none" strike="noStrike">
                <a:solidFill>
                  <a:srgbClr val="000000"/>
                </a:solidFill>
                <a:latin typeface="Helvetica Neue Light"/>
                <a:ea typeface="Helvetica Neue Light"/>
                <a:cs typeface="Helvetica Neue Light"/>
                <a:sym typeface="Helvetica Neue Light"/>
              </a:rPr>
              <a:t>How might we better understand the evolution of consumers’ perception of a movie following its release? Do temporal differences in consumer perception of movies vary across genres? Through understanding these differences, can we predict which movies may behave like hidden gems and grow on consumers over time, and which experiences an initial hype before fading out?</a:t>
            </a:r>
            <a:endParaRPr/>
          </a:p>
        </p:txBody>
      </p:sp>
      <p:sp>
        <p:nvSpPr>
          <p:cNvPr id="94" name="Google Shape;94;p1"/>
          <p:cNvSpPr/>
          <p:nvPr/>
        </p:nvSpPr>
        <p:spPr>
          <a:xfrm>
            <a:off x="313439" y="11239507"/>
            <a:ext cx="6190092" cy="732290"/>
          </a:xfrm>
          <a:prstGeom prst="rect">
            <a:avLst/>
          </a:prstGeom>
          <a:solidFill>
            <a:srgbClr val="55C1FF">
              <a:alpha val="39607"/>
            </a:srgbClr>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1800"/>
              <a:buFont typeface="Helvetica Neue Light"/>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95" name="Google Shape;95;p1"/>
          <p:cNvSpPr/>
          <p:nvPr/>
        </p:nvSpPr>
        <p:spPr>
          <a:xfrm>
            <a:off x="542325" y="11342860"/>
            <a:ext cx="493096" cy="514648"/>
          </a:xfrm>
          <a:custGeom>
            <a:rect b="b" l="l" r="r" t="t"/>
            <a:pathLst>
              <a:path extrusionOk="0" h="21600" w="21600">
                <a:moveTo>
                  <a:pt x="20670" y="0"/>
                </a:moveTo>
                <a:lnTo>
                  <a:pt x="0" y="5292"/>
                </a:lnTo>
                <a:lnTo>
                  <a:pt x="867" y="8314"/>
                </a:lnTo>
                <a:lnTo>
                  <a:pt x="867" y="10773"/>
                </a:lnTo>
                <a:lnTo>
                  <a:pt x="867" y="19877"/>
                </a:lnTo>
                <a:cubicBezTo>
                  <a:pt x="867" y="20829"/>
                  <a:pt x="1671" y="21600"/>
                  <a:pt x="2665" y="21600"/>
                </a:cubicBezTo>
                <a:lnTo>
                  <a:pt x="19693" y="21600"/>
                </a:lnTo>
                <a:cubicBezTo>
                  <a:pt x="20686" y="21600"/>
                  <a:pt x="21491" y="20829"/>
                  <a:pt x="21491" y="19877"/>
                </a:cubicBezTo>
                <a:lnTo>
                  <a:pt x="21491" y="7871"/>
                </a:lnTo>
                <a:lnTo>
                  <a:pt x="4430" y="7871"/>
                </a:lnTo>
                <a:lnTo>
                  <a:pt x="4280" y="7675"/>
                </a:lnTo>
                <a:lnTo>
                  <a:pt x="21600" y="3242"/>
                </a:lnTo>
                <a:lnTo>
                  <a:pt x="20670" y="0"/>
                </a:lnTo>
                <a:close/>
                <a:moveTo>
                  <a:pt x="18009" y="1164"/>
                </a:moveTo>
                <a:lnTo>
                  <a:pt x="20332" y="3009"/>
                </a:lnTo>
                <a:lnTo>
                  <a:pt x="18100" y="3581"/>
                </a:lnTo>
                <a:lnTo>
                  <a:pt x="15779" y="1736"/>
                </a:lnTo>
                <a:lnTo>
                  <a:pt x="18009" y="1164"/>
                </a:lnTo>
                <a:close/>
                <a:moveTo>
                  <a:pt x="13616" y="2290"/>
                </a:moveTo>
                <a:lnTo>
                  <a:pt x="15938" y="4134"/>
                </a:lnTo>
                <a:lnTo>
                  <a:pt x="13708" y="4706"/>
                </a:lnTo>
                <a:lnTo>
                  <a:pt x="11385" y="2862"/>
                </a:lnTo>
                <a:lnTo>
                  <a:pt x="13616" y="2290"/>
                </a:lnTo>
                <a:close/>
                <a:moveTo>
                  <a:pt x="9222" y="3417"/>
                </a:moveTo>
                <a:lnTo>
                  <a:pt x="11545" y="5262"/>
                </a:lnTo>
                <a:lnTo>
                  <a:pt x="9314" y="5834"/>
                </a:lnTo>
                <a:lnTo>
                  <a:pt x="6992" y="3989"/>
                </a:lnTo>
                <a:lnTo>
                  <a:pt x="9222" y="3417"/>
                </a:lnTo>
                <a:close/>
                <a:moveTo>
                  <a:pt x="4829" y="4543"/>
                </a:moveTo>
                <a:lnTo>
                  <a:pt x="7151" y="6387"/>
                </a:lnTo>
                <a:lnTo>
                  <a:pt x="4921" y="6959"/>
                </a:lnTo>
                <a:lnTo>
                  <a:pt x="2600" y="5115"/>
                </a:lnTo>
                <a:lnTo>
                  <a:pt x="4829" y="4543"/>
                </a:lnTo>
                <a:close/>
                <a:moveTo>
                  <a:pt x="1582" y="6411"/>
                </a:moveTo>
                <a:cubicBezTo>
                  <a:pt x="1803" y="6411"/>
                  <a:pt x="1981" y="6582"/>
                  <a:pt x="1981" y="6794"/>
                </a:cubicBezTo>
                <a:cubicBezTo>
                  <a:pt x="1981" y="7006"/>
                  <a:pt x="1803" y="7179"/>
                  <a:pt x="1582" y="7179"/>
                </a:cubicBezTo>
                <a:cubicBezTo>
                  <a:pt x="1360" y="7179"/>
                  <a:pt x="1180" y="7006"/>
                  <a:pt x="1180" y="6794"/>
                </a:cubicBezTo>
                <a:cubicBezTo>
                  <a:pt x="1180" y="6582"/>
                  <a:pt x="1360" y="6411"/>
                  <a:pt x="1582" y="6411"/>
                </a:cubicBezTo>
                <a:close/>
                <a:moveTo>
                  <a:pt x="4847" y="8417"/>
                </a:moveTo>
                <a:lnTo>
                  <a:pt x="6592" y="10773"/>
                </a:lnTo>
                <a:lnTo>
                  <a:pt x="4847" y="10773"/>
                </a:lnTo>
                <a:lnTo>
                  <a:pt x="4847" y="8417"/>
                </a:lnTo>
                <a:close/>
                <a:moveTo>
                  <a:pt x="7086" y="8417"/>
                </a:moveTo>
                <a:lnTo>
                  <a:pt x="9395" y="8417"/>
                </a:lnTo>
                <a:lnTo>
                  <a:pt x="11140" y="10773"/>
                </a:lnTo>
                <a:lnTo>
                  <a:pt x="8831" y="10773"/>
                </a:lnTo>
                <a:lnTo>
                  <a:pt x="7086" y="8417"/>
                </a:lnTo>
                <a:close/>
                <a:moveTo>
                  <a:pt x="11633" y="8417"/>
                </a:moveTo>
                <a:lnTo>
                  <a:pt x="13942" y="8417"/>
                </a:lnTo>
                <a:lnTo>
                  <a:pt x="15687" y="10773"/>
                </a:lnTo>
                <a:lnTo>
                  <a:pt x="13378" y="10773"/>
                </a:lnTo>
                <a:lnTo>
                  <a:pt x="11633" y="8417"/>
                </a:lnTo>
                <a:close/>
                <a:moveTo>
                  <a:pt x="16181" y="8417"/>
                </a:moveTo>
                <a:lnTo>
                  <a:pt x="18490" y="8417"/>
                </a:lnTo>
                <a:lnTo>
                  <a:pt x="20235" y="10773"/>
                </a:lnTo>
                <a:lnTo>
                  <a:pt x="17926" y="10773"/>
                </a:lnTo>
                <a:lnTo>
                  <a:pt x="16181" y="8417"/>
                </a:lnTo>
                <a:close/>
                <a:moveTo>
                  <a:pt x="1932" y="9052"/>
                </a:moveTo>
                <a:cubicBezTo>
                  <a:pt x="2203" y="9012"/>
                  <a:pt x="2433" y="9233"/>
                  <a:pt x="2392" y="9492"/>
                </a:cubicBezTo>
                <a:cubicBezTo>
                  <a:pt x="2366" y="9654"/>
                  <a:pt x="2228" y="9786"/>
                  <a:pt x="2059" y="9811"/>
                </a:cubicBezTo>
                <a:cubicBezTo>
                  <a:pt x="1788" y="9851"/>
                  <a:pt x="1558" y="9630"/>
                  <a:pt x="1599" y="9371"/>
                </a:cubicBezTo>
                <a:cubicBezTo>
                  <a:pt x="1625" y="9209"/>
                  <a:pt x="1763" y="9077"/>
                  <a:pt x="1932" y="9052"/>
                </a:cubicBezTo>
                <a:close/>
                <a:moveTo>
                  <a:pt x="3766" y="9052"/>
                </a:moveTo>
                <a:cubicBezTo>
                  <a:pt x="4036" y="9012"/>
                  <a:pt x="4267" y="9233"/>
                  <a:pt x="4225" y="9492"/>
                </a:cubicBezTo>
                <a:cubicBezTo>
                  <a:pt x="4199" y="9654"/>
                  <a:pt x="4061" y="9786"/>
                  <a:pt x="3892" y="9811"/>
                </a:cubicBezTo>
                <a:cubicBezTo>
                  <a:pt x="3622" y="9851"/>
                  <a:pt x="3391" y="9630"/>
                  <a:pt x="3433" y="9371"/>
                </a:cubicBezTo>
                <a:cubicBezTo>
                  <a:pt x="3458" y="9209"/>
                  <a:pt x="3597" y="9077"/>
                  <a:pt x="3766" y="9052"/>
                </a:cubicBezTo>
                <a:close/>
                <a:moveTo>
                  <a:pt x="2513" y="13900"/>
                </a:moveTo>
                <a:lnTo>
                  <a:pt x="19911" y="13900"/>
                </a:lnTo>
                <a:lnTo>
                  <a:pt x="19911" y="14399"/>
                </a:lnTo>
                <a:lnTo>
                  <a:pt x="2513" y="14399"/>
                </a:lnTo>
                <a:lnTo>
                  <a:pt x="2513" y="13900"/>
                </a:lnTo>
                <a:close/>
                <a:moveTo>
                  <a:pt x="2513" y="17423"/>
                </a:moveTo>
                <a:lnTo>
                  <a:pt x="19911" y="17423"/>
                </a:lnTo>
                <a:lnTo>
                  <a:pt x="19911" y="17923"/>
                </a:lnTo>
                <a:lnTo>
                  <a:pt x="2513" y="17923"/>
                </a:lnTo>
                <a:lnTo>
                  <a:pt x="2513" y="17423"/>
                </a:lnTo>
                <a:close/>
              </a:path>
            </a:pathLst>
          </a:cu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6" name="Google Shape;96;p1"/>
          <p:cNvSpPr txBox="1"/>
          <p:nvPr/>
        </p:nvSpPr>
        <p:spPr>
          <a:xfrm>
            <a:off x="1270693" y="11231280"/>
            <a:ext cx="4921623" cy="357573"/>
          </a:xfrm>
          <a:prstGeom prst="rect">
            <a:avLst/>
          </a:prstGeom>
          <a:noFill/>
          <a:ln>
            <a:noFill/>
          </a:ln>
        </p:spPr>
        <p:txBody>
          <a:bodyPr anchorCtr="0" anchor="ctr" bIns="50800" lIns="50800" spcFirstLastPara="1" rIns="50800" wrap="square" tIns="50800">
            <a:noAutofit/>
          </a:bodyPr>
          <a:lstStyle/>
          <a:p>
            <a:pPr indent="0" lvl="0" marL="0" marR="0" rtl="0" algn="l">
              <a:lnSpc>
                <a:spcPct val="90000"/>
              </a:lnSpc>
              <a:spcBef>
                <a:spcPts val="0"/>
              </a:spcBef>
              <a:spcAft>
                <a:spcPts val="0"/>
              </a:spcAft>
              <a:buClr>
                <a:srgbClr val="000000"/>
              </a:buClr>
              <a:buSzPts val="1600"/>
              <a:buFont typeface="Helvetica Neue"/>
              <a:buNone/>
            </a:pPr>
            <a:r>
              <a:rPr b="1" i="0" lang="en-US" sz="1600" u="none" cap="none" strike="noStrike">
                <a:solidFill>
                  <a:srgbClr val="000000"/>
                </a:solidFill>
                <a:latin typeface="Helvetica Neue"/>
                <a:ea typeface="Helvetica Neue"/>
                <a:cs typeface="Helvetica Neue"/>
                <a:sym typeface="Helvetica Neue"/>
              </a:rPr>
              <a:t>Features for ~60,000 Movies</a:t>
            </a:r>
            <a:endParaRPr/>
          </a:p>
        </p:txBody>
      </p:sp>
      <p:sp>
        <p:nvSpPr>
          <p:cNvPr id="97" name="Google Shape;97;p1"/>
          <p:cNvSpPr txBox="1"/>
          <p:nvPr/>
        </p:nvSpPr>
        <p:spPr>
          <a:xfrm>
            <a:off x="1268826" y="11460463"/>
            <a:ext cx="5149490" cy="519152"/>
          </a:xfrm>
          <a:prstGeom prst="rect">
            <a:avLst/>
          </a:prstGeom>
          <a:noFill/>
          <a:ln>
            <a:noFill/>
          </a:ln>
        </p:spPr>
        <p:txBody>
          <a:bodyPr anchorCtr="0" anchor="ctr" bIns="50800" lIns="50800" spcFirstLastPara="1" rIns="50800" wrap="square" tIns="50800">
            <a:noAutofit/>
          </a:bodyPr>
          <a:lstStyle/>
          <a:p>
            <a:pPr indent="0" lvl="0" marL="0" marR="0" rtl="0" algn="l">
              <a:lnSpc>
                <a:spcPct val="90000"/>
              </a:lnSpc>
              <a:spcBef>
                <a:spcPts val="0"/>
              </a:spcBef>
              <a:spcAft>
                <a:spcPts val="0"/>
              </a:spcAft>
              <a:buClr>
                <a:srgbClr val="000000"/>
              </a:buClr>
              <a:buSzPts val="1500"/>
              <a:buFont typeface="Helvetica Neue"/>
              <a:buNone/>
            </a:pPr>
            <a:r>
              <a:rPr b="0" i="0" lang="en-US" sz="1500" u="none" cap="none" strike="noStrike">
                <a:solidFill>
                  <a:srgbClr val="000000"/>
                </a:solidFill>
                <a:latin typeface="Helvetica Neue"/>
                <a:ea typeface="Helvetica Neue"/>
                <a:cs typeface="Helvetica Neue"/>
                <a:sym typeface="Helvetica Neue"/>
              </a:rPr>
              <a:t>Industry metadata such as genre, budget, profit margin, runtime, year released</a:t>
            </a:r>
            <a:endParaRPr/>
          </a:p>
        </p:txBody>
      </p:sp>
      <p:sp>
        <p:nvSpPr>
          <p:cNvPr id="98" name="Google Shape;98;p1"/>
          <p:cNvSpPr/>
          <p:nvPr/>
        </p:nvSpPr>
        <p:spPr>
          <a:xfrm>
            <a:off x="313439" y="12051949"/>
            <a:ext cx="6190092" cy="614408"/>
          </a:xfrm>
          <a:prstGeom prst="rect">
            <a:avLst/>
          </a:prstGeom>
          <a:solidFill>
            <a:srgbClr val="55C1FF">
              <a:alpha val="39607"/>
            </a:srgbClr>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1800"/>
              <a:buFont typeface="Helvetica Neue Light"/>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99" name="Google Shape;99;p1"/>
          <p:cNvSpPr txBox="1"/>
          <p:nvPr/>
        </p:nvSpPr>
        <p:spPr>
          <a:xfrm>
            <a:off x="1274403" y="12033451"/>
            <a:ext cx="5143490" cy="337007"/>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0000"/>
              </a:buClr>
              <a:buSzPts val="1600"/>
              <a:buFont typeface="Helvetica Neue"/>
              <a:buNone/>
            </a:pPr>
            <a:r>
              <a:rPr b="1" i="0" lang="en-US" sz="1600" u="none" cap="none" strike="noStrike">
                <a:solidFill>
                  <a:srgbClr val="000000"/>
                </a:solidFill>
                <a:latin typeface="Helvetica Neue"/>
                <a:ea typeface="Helvetica Neue"/>
                <a:cs typeface="Helvetica Neue"/>
                <a:sym typeface="Helvetica Neue"/>
              </a:rPr>
              <a:t>~28,000,000 User Rating Data from MovieLens</a:t>
            </a:r>
            <a:endParaRPr/>
          </a:p>
        </p:txBody>
      </p:sp>
      <p:sp>
        <p:nvSpPr>
          <p:cNvPr id="100" name="Google Shape;100;p1"/>
          <p:cNvSpPr txBox="1"/>
          <p:nvPr/>
        </p:nvSpPr>
        <p:spPr>
          <a:xfrm>
            <a:off x="1295173" y="12318765"/>
            <a:ext cx="4359878" cy="312167"/>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0000"/>
              </a:buClr>
              <a:buSzPts val="1500"/>
              <a:buFont typeface="Helvetica Neue"/>
              <a:buNone/>
            </a:pPr>
            <a:r>
              <a:rPr b="0" i="0" lang="en-US" sz="1500" u="none" cap="none" strike="noStrike">
                <a:solidFill>
                  <a:srgbClr val="000000"/>
                </a:solidFill>
                <a:latin typeface="Helvetica Neue"/>
                <a:ea typeface="Helvetica Neue"/>
                <a:cs typeface="Helvetica Neue"/>
                <a:sym typeface="Helvetica Neue"/>
              </a:rPr>
              <a:t>Unique user ratings for movies with timestamp</a:t>
            </a:r>
            <a:endParaRPr/>
          </a:p>
        </p:txBody>
      </p:sp>
      <p:sp>
        <p:nvSpPr>
          <p:cNvPr id="101" name="Google Shape;101;p1"/>
          <p:cNvSpPr/>
          <p:nvPr/>
        </p:nvSpPr>
        <p:spPr>
          <a:xfrm rot="-1729990">
            <a:off x="725446" y="12147454"/>
            <a:ext cx="194728" cy="459994"/>
          </a:xfrm>
          <a:custGeom>
            <a:rect b="b" l="l" r="r" t="t"/>
            <a:pathLst>
              <a:path extrusionOk="0" h="21600" w="21600">
                <a:moveTo>
                  <a:pt x="1935" y="0"/>
                </a:moveTo>
                <a:cubicBezTo>
                  <a:pt x="1645" y="0"/>
                  <a:pt x="1407" y="101"/>
                  <a:pt x="1407" y="224"/>
                </a:cubicBezTo>
                <a:lnTo>
                  <a:pt x="1407" y="3038"/>
                </a:lnTo>
                <a:cubicBezTo>
                  <a:pt x="1407" y="3161"/>
                  <a:pt x="1645" y="3262"/>
                  <a:pt x="1935" y="3262"/>
                </a:cubicBezTo>
                <a:lnTo>
                  <a:pt x="19665" y="3262"/>
                </a:lnTo>
                <a:cubicBezTo>
                  <a:pt x="19955" y="3262"/>
                  <a:pt x="20193" y="3161"/>
                  <a:pt x="20193" y="3038"/>
                </a:cubicBezTo>
                <a:lnTo>
                  <a:pt x="20193" y="224"/>
                </a:lnTo>
                <a:cubicBezTo>
                  <a:pt x="20193" y="101"/>
                  <a:pt x="19955" y="0"/>
                  <a:pt x="19665" y="0"/>
                </a:cubicBezTo>
                <a:lnTo>
                  <a:pt x="1935" y="0"/>
                </a:lnTo>
                <a:close/>
                <a:moveTo>
                  <a:pt x="1882" y="3889"/>
                </a:moveTo>
                <a:cubicBezTo>
                  <a:pt x="1882" y="3889"/>
                  <a:pt x="1613" y="7417"/>
                  <a:pt x="0" y="12311"/>
                </a:cubicBezTo>
                <a:lnTo>
                  <a:pt x="10218" y="21600"/>
                </a:lnTo>
                <a:lnTo>
                  <a:pt x="10602" y="16527"/>
                </a:lnTo>
                <a:lnTo>
                  <a:pt x="10602" y="11088"/>
                </a:lnTo>
                <a:cubicBezTo>
                  <a:pt x="9608" y="11046"/>
                  <a:pt x="8831" y="10690"/>
                  <a:pt x="8831" y="10258"/>
                </a:cubicBezTo>
                <a:cubicBezTo>
                  <a:pt x="8831" y="9798"/>
                  <a:pt x="9712" y="9425"/>
                  <a:pt x="10800" y="9425"/>
                </a:cubicBezTo>
                <a:cubicBezTo>
                  <a:pt x="11888" y="9425"/>
                  <a:pt x="12769" y="9798"/>
                  <a:pt x="12769" y="10258"/>
                </a:cubicBezTo>
                <a:cubicBezTo>
                  <a:pt x="12769" y="10691"/>
                  <a:pt x="11993" y="11046"/>
                  <a:pt x="10998" y="11088"/>
                </a:cubicBezTo>
                <a:lnTo>
                  <a:pt x="10998" y="16527"/>
                </a:lnTo>
                <a:lnTo>
                  <a:pt x="11382" y="21600"/>
                </a:lnTo>
                <a:lnTo>
                  <a:pt x="21600" y="12311"/>
                </a:lnTo>
                <a:cubicBezTo>
                  <a:pt x="19987" y="7417"/>
                  <a:pt x="19718" y="3889"/>
                  <a:pt x="19718" y="3889"/>
                </a:cubicBezTo>
                <a:lnTo>
                  <a:pt x="11559" y="3889"/>
                </a:lnTo>
                <a:lnTo>
                  <a:pt x="10041" y="3889"/>
                </a:lnTo>
                <a:lnTo>
                  <a:pt x="1882" y="3889"/>
                </a:lnTo>
                <a:close/>
              </a:path>
            </a:pathLst>
          </a:cu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2" name="Google Shape;102;p1"/>
          <p:cNvSpPr/>
          <p:nvPr/>
        </p:nvSpPr>
        <p:spPr>
          <a:xfrm>
            <a:off x="319789" y="12805825"/>
            <a:ext cx="6177392" cy="614408"/>
          </a:xfrm>
          <a:prstGeom prst="rect">
            <a:avLst/>
          </a:prstGeom>
          <a:solidFill>
            <a:srgbClr val="55C1FF">
              <a:alpha val="39607"/>
            </a:srgbClr>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1800"/>
              <a:buFont typeface="Helvetica Neue Light"/>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03" name="Google Shape;103;p1"/>
          <p:cNvSpPr txBox="1"/>
          <p:nvPr/>
        </p:nvSpPr>
        <p:spPr>
          <a:xfrm>
            <a:off x="1289233" y="12755196"/>
            <a:ext cx="4571076" cy="337007"/>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0000"/>
              </a:buClr>
              <a:buSzPts val="1600"/>
              <a:buFont typeface="Helvetica Neue"/>
              <a:buNone/>
            </a:pPr>
            <a:r>
              <a:rPr b="1" i="0" lang="en-US" sz="1600" u="none" cap="none" strike="noStrike">
                <a:solidFill>
                  <a:srgbClr val="000000"/>
                </a:solidFill>
                <a:latin typeface="Helvetica Neue"/>
                <a:ea typeface="Helvetica Neue"/>
                <a:cs typeface="Helvetica Neue"/>
                <a:sym typeface="Helvetica Neue"/>
              </a:rPr>
              <a:t>1,128 “Genome Tags” for ~13,000 Movies</a:t>
            </a:r>
            <a:endParaRPr/>
          </a:p>
        </p:txBody>
      </p:sp>
      <p:sp>
        <p:nvSpPr>
          <p:cNvPr id="104" name="Google Shape;104;p1"/>
          <p:cNvSpPr txBox="1"/>
          <p:nvPr/>
        </p:nvSpPr>
        <p:spPr>
          <a:xfrm>
            <a:off x="1287666" y="12955668"/>
            <a:ext cx="4887677" cy="507011"/>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0000"/>
              </a:buClr>
              <a:buSzPts val="1500"/>
              <a:buFont typeface="Helvetica Neue"/>
              <a:buNone/>
            </a:pPr>
            <a:r>
              <a:rPr b="0" i="0" lang="en-US" sz="1500" u="none" cap="none" strike="noStrike">
                <a:solidFill>
                  <a:srgbClr val="000000"/>
                </a:solidFill>
                <a:latin typeface="Helvetica Neue"/>
                <a:ea typeface="Helvetica Neue"/>
                <a:cs typeface="Helvetica Neue"/>
                <a:sym typeface="Helvetica Neue"/>
              </a:rPr>
              <a:t>Each tag-movie pair has a relevance score based on user feedback</a:t>
            </a:r>
            <a:endParaRPr/>
          </a:p>
        </p:txBody>
      </p:sp>
      <p:grpSp>
        <p:nvGrpSpPr>
          <p:cNvPr id="105" name="Google Shape;105;p1"/>
          <p:cNvGrpSpPr/>
          <p:nvPr/>
        </p:nvGrpSpPr>
        <p:grpSpPr>
          <a:xfrm>
            <a:off x="3676194" y="6543370"/>
            <a:ext cx="2827339" cy="1981896"/>
            <a:chOff x="0" y="0"/>
            <a:chExt cx="2827338" cy="1981894"/>
          </a:xfrm>
        </p:grpSpPr>
        <p:pic>
          <p:nvPicPr>
            <p:cNvPr descr="Image" id="106" name="Google Shape;106;p1"/>
            <p:cNvPicPr preferRelativeResize="0"/>
            <p:nvPr/>
          </p:nvPicPr>
          <p:blipFill rotWithShape="1">
            <a:blip r:embed="rId6">
              <a:alphaModFix/>
            </a:blip>
            <a:srcRect b="0" l="0" r="0" t="0"/>
            <a:stretch/>
          </p:blipFill>
          <p:spPr>
            <a:xfrm>
              <a:off x="156568" y="191430"/>
              <a:ext cx="2670769" cy="1670059"/>
            </a:xfrm>
            <a:prstGeom prst="rect">
              <a:avLst/>
            </a:prstGeom>
            <a:noFill/>
            <a:ln>
              <a:noFill/>
            </a:ln>
          </p:spPr>
        </p:pic>
        <p:sp>
          <p:nvSpPr>
            <p:cNvPr id="107" name="Google Shape;107;p1"/>
            <p:cNvSpPr txBox="1"/>
            <p:nvPr/>
          </p:nvSpPr>
          <p:spPr>
            <a:xfrm>
              <a:off x="987741" y="1752373"/>
              <a:ext cx="1523171" cy="229521"/>
            </a:xfrm>
            <a:prstGeom prst="rect">
              <a:avLst/>
            </a:prstGeom>
            <a:noFill/>
            <a:ln>
              <a:noFill/>
            </a:ln>
          </p:spPr>
          <p:txBody>
            <a:bodyPr anchorCtr="0" anchor="ctr" bIns="38100" lIns="38100" spcFirstLastPara="1" rIns="38100" wrap="square" tIns="38100">
              <a:noAutofit/>
            </a:bodyPr>
            <a:lstStyle/>
            <a:p>
              <a:pPr indent="0" lvl="0" marL="0" marR="0" rtl="0" algn="l">
                <a:lnSpc>
                  <a:spcPct val="90000"/>
                </a:lnSpc>
                <a:spcBef>
                  <a:spcPts val="0"/>
                </a:spcBef>
                <a:spcAft>
                  <a:spcPts val="0"/>
                </a:spcAft>
                <a:buClr>
                  <a:srgbClr val="000000"/>
                </a:buClr>
                <a:buSzPts val="900"/>
                <a:buFont typeface="Helvetica Neue Light"/>
                <a:buNone/>
              </a:pPr>
              <a:r>
                <a:rPr b="0" i="0" lang="en-US" sz="900" u="none" cap="none" strike="noStrike">
                  <a:solidFill>
                    <a:srgbClr val="000000"/>
                  </a:solidFill>
                  <a:latin typeface="Helvetica Neue Light"/>
                  <a:ea typeface="Helvetica Neue Light"/>
                  <a:cs typeface="Helvetica Neue Light"/>
                  <a:sym typeface="Helvetica Neue Light"/>
                </a:rPr>
                <a:t>Months after movie release</a:t>
              </a:r>
              <a:endParaRPr/>
            </a:p>
          </p:txBody>
        </p:sp>
        <p:sp>
          <p:nvSpPr>
            <p:cNvPr id="108" name="Google Shape;108;p1"/>
            <p:cNvSpPr txBox="1"/>
            <p:nvPr/>
          </p:nvSpPr>
          <p:spPr>
            <a:xfrm rot="-5400000">
              <a:off x="-271548" y="862035"/>
              <a:ext cx="772616" cy="229521"/>
            </a:xfrm>
            <a:prstGeom prst="rect">
              <a:avLst/>
            </a:prstGeom>
            <a:noFill/>
            <a:ln>
              <a:noFill/>
            </a:ln>
          </p:spPr>
          <p:txBody>
            <a:bodyPr anchorCtr="0" anchor="ctr" bIns="38100" lIns="38100" spcFirstLastPara="1" rIns="38100" wrap="square" tIns="38100">
              <a:noAutofit/>
            </a:bodyPr>
            <a:lstStyle/>
            <a:p>
              <a:pPr indent="0" lvl="0" marL="0" marR="0" rtl="0" algn="l">
                <a:lnSpc>
                  <a:spcPct val="90000"/>
                </a:lnSpc>
                <a:spcBef>
                  <a:spcPts val="0"/>
                </a:spcBef>
                <a:spcAft>
                  <a:spcPts val="0"/>
                </a:spcAft>
                <a:buClr>
                  <a:srgbClr val="000000"/>
                </a:buClr>
                <a:buSzPts val="900"/>
                <a:buFont typeface="Helvetica Neue Light"/>
                <a:buNone/>
              </a:pPr>
              <a:r>
                <a:rPr b="0" i="0" lang="en-US" sz="900" u="none" cap="none" strike="noStrike">
                  <a:solidFill>
                    <a:srgbClr val="000000"/>
                  </a:solidFill>
                  <a:latin typeface="Helvetica Neue Light"/>
                  <a:ea typeface="Helvetica Neue Light"/>
                  <a:cs typeface="Helvetica Neue Light"/>
                  <a:sym typeface="Helvetica Neue Light"/>
                </a:rPr>
                <a:t>Rating count</a:t>
              </a:r>
              <a:endParaRPr/>
            </a:p>
          </p:txBody>
        </p:sp>
        <p:sp>
          <p:nvSpPr>
            <p:cNvPr id="109" name="Google Shape;109;p1"/>
            <p:cNvSpPr txBox="1"/>
            <p:nvPr/>
          </p:nvSpPr>
          <p:spPr>
            <a:xfrm>
              <a:off x="562610" y="0"/>
              <a:ext cx="2165621" cy="229521"/>
            </a:xfrm>
            <a:prstGeom prst="rect">
              <a:avLst/>
            </a:prstGeom>
            <a:noFill/>
            <a:ln>
              <a:noFill/>
            </a:ln>
          </p:spPr>
          <p:txBody>
            <a:bodyPr anchorCtr="0" anchor="ctr" bIns="38100" lIns="38100" spcFirstLastPara="1" rIns="38100" wrap="square" tIns="38100">
              <a:noAutofit/>
            </a:bodyPr>
            <a:lstStyle/>
            <a:p>
              <a:pPr indent="0" lvl="0" marL="0" marR="0" rtl="0" algn="l">
                <a:lnSpc>
                  <a:spcPct val="90000"/>
                </a:lnSpc>
                <a:spcBef>
                  <a:spcPts val="0"/>
                </a:spcBef>
                <a:spcAft>
                  <a:spcPts val="0"/>
                </a:spcAft>
                <a:buClr>
                  <a:srgbClr val="000000"/>
                </a:buClr>
                <a:buSzPts val="900"/>
                <a:buFont typeface="Helvetica Neue Light"/>
                <a:buNone/>
              </a:pPr>
              <a:r>
                <a:rPr b="0" i="0" lang="en-US" sz="900" u="none" cap="none" strike="noStrike">
                  <a:solidFill>
                    <a:srgbClr val="000000"/>
                  </a:solidFill>
                  <a:latin typeface="Helvetica Neue Light"/>
                  <a:ea typeface="Helvetica Neue Light"/>
                  <a:cs typeface="Helvetica Neue Light"/>
                  <a:sym typeface="Helvetica Neue Light"/>
                </a:rPr>
                <a:t>Rating Count After Movie Release Date</a:t>
              </a:r>
              <a:endParaRPr/>
            </a:p>
          </p:txBody>
        </p:sp>
      </p:grpSp>
      <p:grpSp>
        <p:nvGrpSpPr>
          <p:cNvPr id="110" name="Google Shape;110;p1"/>
          <p:cNvGrpSpPr/>
          <p:nvPr/>
        </p:nvGrpSpPr>
        <p:grpSpPr>
          <a:xfrm>
            <a:off x="653215" y="12863816"/>
            <a:ext cx="271317" cy="498425"/>
            <a:chOff x="0" y="-1"/>
            <a:chExt cx="271316" cy="498423"/>
          </a:xfrm>
        </p:grpSpPr>
        <p:sp>
          <p:nvSpPr>
            <p:cNvPr id="111" name="Google Shape;111;p1"/>
            <p:cNvSpPr/>
            <p:nvPr/>
          </p:nvSpPr>
          <p:spPr>
            <a:xfrm>
              <a:off x="0" y="58232"/>
              <a:ext cx="271316" cy="440190"/>
            </a:xfrm>
            <a:custGeom>
              <a:rect b="b" l="l" r="r" t="t"/>
              <a:pathLst>
                <a:path extrusionOk="0" h="21600" w="21600">
                  <a:moveTo>
                    <a:pt x="5324" y="0"/>
                  </a:moveTo>
                  <a:lnTo>
                    <a:pt x="0" y="3825"/>
                  </a:lnTo>
                  <a:lnTo>
                    <a:pt x="0" y="21600"/>
                  </a:lnTo>
                  <a:lnTo>
                    <a:pt x="21600" y="21600"/>
                  </a:lnTo>
                  <a:lnTo>
                    <a:pt x="21600" y="3825"/>
                  </a:lnTo>
                  <a:lnTo>
                    <a:pt x="16276" y="0"/>
                  </a:lnTo>
                  <a:lnTo>
                    <a:pt x="5324" y="0"/>
                  </a:lnTo>
                  <a:close/>
                  <a:moveTo>
                    <a:pt x="10792" y="2730"/>
                  </a:moveTo>
                  <a:cubicBezTo>
                    <a:pt x="11767" y="2730"/>
                    <a:pt x="12557" y="3217"/>
                    <a:pt x="12557" y="3818"/>
                  </a:cubicBezTo>
                  <a:cubicBezTo>
                    <a:pt x="12557" y="4420"/>
                    <a:pt x="11767" y="4908"/>
                    <a:pt x="10792" y="4908"/>
                  </a:cubicBezTo>
                  <a:cubicBezTo>
                    <a:pt x="9816" y="4908"/>
                    <a:pt x="9026" y="4420"/>
                    <a:pt x="9026" y="3818"/>
                  </a:cubicBezTo>
                  <a:cubicBezTo>
                    <a:pt x="9026" y="3217"/>
                    <a:pt x="9816" y="2730"/>
                    <a:pt x="10792" y="2730"/>
                  </a:cubicBezTo>
                  <a:close/>
                </a:path>
              </a:pathLst>
            </a:cu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cxnSp>
          <p:nvCxnSpPr>
            <p:cNvPr id="112" name="Google Shape;112;p1"/>
            <p:cNvCxnSpPr/>
            <p:nvPr/>
          </p:nvCxnSpPr>
          <p:spPr>
            <a:xfrm flipH="1" rot="10800000">
              <a:off x="77425" y="-1"/>
              <a:ext cx="116466" cy="116467"/>
            </a:xfrm>
            <a:prstGeom prst="straightConnector1">
              <a:avLst/>
            </a:prstGeom>
            <a:noFill/>
            <a:ln cap="flat" cmpd="sng" w="12700">
              <a:solidFill>
                <a:srgbClr val="FFFFFF"/>
              </a:solidFill>
              <a:prstDash val="solid"/>
              <a:miter lim="400000"/>
              <a:headEnd len="sm" w="sm" type="none"/>
              <a:tailEnd len="sm" w="sm" type="none"/>
            </a:ln>
          </p:spPr>
        </p:cxnSp>
        <p:cxnSp>
          <p:nvCxnSpPr>
            <p:cNvPr id="113" name="Google Shape;113;p1"/>
            <p:cNvCxnSpPr/>
            <p:nvPr/>
          </p:nvCxnSpPr>
          <p:spPr>
            <a:xfrm flipH="1" rot="10800000">
              <a:off x="80660" y="52997"/>
              <a:ext cx="141297" cy="43178"/>
            </a:xfrm>
            <a:prstGeom prst="straightConnector1">
              <a:avLst/>
            </a:prstGeom>
            <a:noFill/>
            <a:ln cap="flat" cmpd="sng" w="12700">
              <a:solidFill>
                <a:srgbClr val="FFFFFF"/>
              </a:solidFill>
              <a:prstDash val="solid"/>
              <a:miter lim="400000"/>
              <a:headEnd len="sm" w="sm" type="none"/>
              <a:tailEnd len="sm" w="sm" type="none"/>
            </a:ln>
          </p:spPr>
        </p:cxnSp>
      </p:grpSp>
      <p:pic>
        <p:nvPicPr>
          <p:cNvPr descr="Image" id="114" name="Google Shape;114;p1"/>
          <p:cNvPicPr preferRelativeResize="0"/>
          <p:nvPr/>
        </p:nvPicPr>
        <p:blipFill rotWithShape="1">
          <a:blip r:embed="rId7">
            <a:alphaModFix/>
          </a:blip>
          <a:srcRect b="0" l="0" r="0" t="0"/>
          <a:stretch/>
        </p:blipFill>
        <p:spPr>
          <a:xfrm>
            <a:off x="12697473" y="3250524"/>
            <a:ext cx="3484365" cy="2286616"/>
          </a:xfrm>
          <a:prstGeom prst="rect">
            <a:avLst/>
          </a:prstGeom>
          <a:noFill/>
          <a:ln>
            <a:noFill/>
          </a:ln>
        </p:spPr>
      </p:pic>
      <p:sp>
        <p:nvSpPr>
          <p:cNvPr id="115" name="Google Shape;115;p1"/>
          <p:cNvSpPr txBox="1"/>
          <p:nvPr/>
        </p:nvSpPr>
        <p:spPr>
          <a:xfrm>
            <a:off x="13814134" y="5411955"/>
            <a:ext cx="1251040" cy="2746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300"/>
              <a:buFont typeface="Helvetica Neue Light"/>
              <a:buNone/>
            </a:pPr>
            <a:r>
              <a:rPr b="0" i="0" lang="en-US" sz="1300" u="none" cap="none" strike="noStrike">
                <a:solidFill>
                  <a:srgbClr val="000000"/>
                </a:solidFill>
                <a:latin typeface="Helvetica Neue Light"/>
                <a:ea typeface="Helvetica Neue Light"/>
                <a:cs typeface="Helvetica Neue Light"/>
                <a:sym typeface="Helvetica Neue Light"/>
              </a:rPr>
              <a:t>Coefficient value</a:t>
            </a:r>
            <a:endParaRPr/>
          </a:p>
        </p:txBody>
      </p:sp>
      <p:sp>
        <p:nvSpPr>
          <p:cNvPr id="116" name="Google Shape;116;p1"/>
          <p:cNvSpPr txBox="1"/>
          <p:nvPr/>
        </p:nvSpPr>
        <p:spPr>
          <a:xfrm rot="-5400000">
            <a:off x="12191119" y="4256526"/>
            <a:ext cx="958483" cy="2746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300"/>
              <a:buFont typeface="Helvetica Neue Light"/>
              <a:buNone/>
            </a:pPr>
            <a:r>
              <a:rPr b="0" i="0" lang="en-US" sz="1300" u="none" cap="none" strike="noStrike">
                <a:solidFill>
                  <a:srgbClr val="000000"/>
                </a:solidFill>
                <a:latin typeface="Helvetica Neue Light"/>
                <a:ea typeface="Helvetica Neue Light"/>
                <a:cs typeface="Helvetica Neue Light"/>
                <a:sym typeface="Helvetica Neue Light"/>
              </a:rPr>
              <a:t>Movie count</a:t>
            </a:r>
            <a:endParaRPr/>
          </a:p>
        </p:txBody>
      </p:sp>
      <p:pic>
        <p:nvPicPr>
          <p:cNvPr descr="Image" id="117" name="Google Shape;117;p1"/>
          <p:cNvPicPr preferRelativeResize="0"/>
          <p:nvPr/>
        </p:nvPicPr>
        <p:blipFill rotWithShape="1">
          <a:blip r:embed="rId8">
            <a:alphaModFix/>
          </a:blip>
          <a:srcRect b="0" l="0" r="0" t="0"/>
          <a:stretch/>
        </p:blipFill>
        <p:spPr>
          <a:xfrm>
            <a:off x="17013233" y="3247288"/>
            <a:ext cx="3484365" cy="2286615"/>
          </a:xfrm>
          <a:prstGeom prst="rect">
            <a:avLst/>
          </a:prstGeom>
          <a:noFill/>
          <a:ln>
            <a:noFill/>
          </a:ln>
        </p:spPr>
      </p:pic>
      <p:grpSp>
        <p:nvGrpSpPr>
          <p:cNvPr id="118" name="Google Shape;118;p1"/>
          <p:cNvGrpSpPr/>
          <p:nvPr/>
        </p:nvGrpSpPr>
        <p:grpSpPr>
          <a:xfrm>
            <a:off x="7100136" y="8316527"/>
            <a:ext cx="4036760" cy="5149095"/>
            <a:chOff x="0" y="0"/>
            <a:chExt cx="4036760" cy="4830749"/>
          </a:xfrm>
        </p:grpSpPr>
        <p:pic>
          <p:nvPicPr>
            <p:cNvPr descr="Screen Shot 2020-10-04 at 3.22.27 PM.png" id="119" name="Google Shape;119;p1"/>
            <p:cNvPicPr preferRelativeResize="0"/>
            <p:nvPr/>
          </p:nvPicPr>
          <p:blipFill rotWithShape="1">
            <a:blip r:embed="rId9">
              <a:alphaModFix/>
            </a:blip>
            <a:srcRect b="0" l="0" r="0" t="0"/>
            <a:stretch/>
          </p:blipFill>
          <p:spPr>
            <a:xfrm>
              <a:off x="479959" y="666774"/>
              <a:ext cx="2985730" cy="2972460"/>
            </a:xfrm>
            <a:prstGeom prst="rect">
              <a:avLst/>
            </a:prstGeom>
            <a:noFill/>
            <a:ln>
              <a:noFill/>
            </a:ln>
          </p:spPr>
        </p:pic>
        <p:sp>
          <p:nvSpPr>
            <p:cNvPr id="120" name="Google Shape;120;p1"/>
            <p:cNvSpPr txBox="1"/>
            <p:nvPr/>
          </p:nvSpPr>
          <p:spPr>
            <a:xfrm>
              <a:off x="326419" y="3690685"/>
              <a:ext cx="3292810" cy="917895"/>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Simplified illustration of our artificial neural network, which we use to predict monthly rating trends using movie features</a:t>
              </a:r>
              <a:endParaRPr/>
            </a:p>
          </p:txBody>
        </p:sp>
        <p:sp>
          <p:nvSpPr>
            <p:cNvPr id="121" name="Google Shape;121;p1"/>
            <p:cNvSpPr txBox="1"/>
            <p:nvPr/>
          </p:nvSpPr>
          <p:spPr>
            <a:xfrm>
              <a:off x="222865" y="461046"/>
              <a:ext cx="1230628" cy="262079"/>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1300"/>
                <a:buFont typeface="Helvetica Neue Light"/>
                <a:buNone/>
              </a:pPr>
              <a:r>
                <a:rPr b="0" i="1" lang="en-US" sz="1300" u="none" cap="none" strike="noStrike">
                  <a:solidFill>
                    <a:srgbClr val="000000"/>
                  </a:solidFill>
                  <a:latin typeface="Helvetica Neue Light"/>
                  <a:ea typeface="Helvetica Neue Light"/>
                  <a:cs typeface="Helvetica Neue Light"/>
                  <a:sym typeface="Helvetica Neue Light"/>
                </a:rPr>
                <a:t>Movie Features </a:t>
              </a:r>
              <a:endParaRPr/>
            </a:p>
          </p:txBody>
        </p:sp>
        <p:sp>
          <p:nvSpPr>
            <p:cNvPr id="122" name="Google Shape;122;p1"/>
            <p:cNvSpPr txBox="1"/>
            <p:nvPr/>
          </p:nvSpPr>
          <p:spPr>
            <a:xfrm>
              <a:off x="1308030" y="168833"/>
              <a:ext cx="1553387" cy="43399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1300"/>
                <a:buFont typeface="Helvetica Neue Light"/>
                <a:buNone/>
              </a:pPr>
              <a:r>
                <a:rPr b="0" i="1" lang="en-US" sz="1300" u="none" cap="none" strike="noStrike">
                  <a:solidFill>
                    <a:srgbClr val="000000"/>
                  </a:solidFill>
                  <a:latin typeface="Helvetica Neue Light"/>
                  <a:ea typeface="Helvetica Neue Light"/>
                  <a:cs typeface="Helvetica Neue Light"/>
                  <a:sym typeface="Helvetica Neue Light"/>
                </a:rPr>
                <a:t>Hidden Decision Layers</a:t>
              </a:r>
              <a:endParaRPr/>
            </a:p>
          </p:txBody>
        </p:sp>
        <p:sp>
          <p:nvSpPr>
            <p:cNvPr id="123" name="Google Shape;123;p1"/>
            <p:cNvSpPr txBox="1"/>
            <p:nvPr/>
          </p:nvSpPr>
          <p:spPr>
            <a:xfrm>
              <a:off x="2483372" y="461046"/>
              <a:ext cx="1553388" cy="262079"/>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1300"/>
                <a:buFont typeface="Helvetica Neue Light"/>
                <a:buNone/>
              </a:pPr>
              <a:r>
                <a:rPr b="0" i="1" lang="en-US" sz="1300" u="none" cap="none" strike="noStrike">
                  <a:solidFill>
                    <a:srgbClr val="000000"/>
                  </a:solidFill>
                  <a:latin typeface="Helvetica Neue Light"/>
                  <a:ea typeface="Helvetica Neue Light"/>
                  <a:cs typeface="Helvetica Neue Light"/>
                  <a:sym typeface="Helvetica Neue Light"/>
                </a:rPr>
                <a:t>Rating Trends</a:t>
              </a:r>
              <a:endParaRPr/>
            </a:p>
          </p:txBody>
        </p:sp>
        <p:sp>
          <p:nvSpPr>
            <p:cNvPr id="124" name="Google Shape;124;p1"/>
            <p:cNvSpPr/>
            <p:nvPr/>
          </p:nvSpPr>
          <p:spPr>
            <a:xfrm>
              <a:off x="0" y="0"/>
              <a:ext cx="3945648" cy="4830749"/>
            </a:xfrm>
            <a:prstGeom prst="rect">
              <a:avLst/>
            </a:prstGeom>
            <a:noFill/>
            <a:ln cap="flat" cmpd="sng" w="25400">
              <a:solidFill>
                <a:srgbClr val="55C1FF"/>
              </a:solidFill>
              <a:prstDash val="dashDot"/>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grpSp>
      <p:sp>
        <p:nvSpPr>
          <p:cNvPr id="125" name="Google Shape;125;p1"/>
          <p:cNvSpPr txBox="1"/>
          <p:nvPr/>
        </p:nvSpPr>
        <p:spPr>
          <a:xfrm>
            <a:off x="275301" y="6369725"/>
            <a:ext cx="1611000" cy="386400"/>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4C7F"/>
              </a:buClr>
              <a:buSzPts val="2000"/>
              <a:buFont typeface="Helvetica Neue"/>
              <a:buNone/>
            </a:pPr>
            <a:r>
              <a:rPr b="1" i="0" lang="en-US" sz="2000" u="none" cap="none" strike="noStrike">
                <a:solidFill>
                  <a:srgbClr val="004C7F"/>
                </a:solidFill>
                <a:latin typeface="Helvetica Neue"/>
                <a:ea typeface="Helvetica Neue"/>
                <a:cs typeface="Helvetica Neue"/>
                <a:sym typeface="Helvetica Neue"/>
              </a:rPr>
              <a:t>Motivation</a:t>
            </a:r>
            <a:endParaRPr/>
          </a:p>
        </p:txBody>
      </p:sp>
      <p:sp>
        <p:nvSpPr>
          <p:cNvPr id="126" name="Google Shape;126;p1"/>
          <p:cNvSpPr txBox="1"/>
          <p:nvPr/>
        </p:nvSpPr>
        <p:spPr>
          <a:xfrm>
            <a:off x="273674" y="6731215"/>
            <a:ext cx="3354223" cy="1743212"/>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While one would presume most consumers tend to watch movies within a year or two after its release, we found that a bulk of consumers actually continue watching movies many years after (right). These distributions also seem to vary across genres (bottom).</a:t>
            </a:r>
            <a:endParaRPr/>
          </a:p>
        </p:txBody>
      </p:sp>
      <p:sp>
        <p:nvSpPr>
          <p:cNvPr id="127" name="Google Shape;127;p1"/>
          <p:cNvSpPr txBox="1"/>
          <p:nvPr/>
        </p:nvSpPr>
        <p:spPr>
          <a:xfrm>
            <a:off x="7100154" y="3341633"/>
            <a:ext cx="4887678" cy="711565"/>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We ran a multilinear regression model for movies released during and after 1996 using the following equation.</a:t>
            </a:r>
            <a:endParaRPr/>
          </a:p>
        </p:txBody>
      </p:sp>
      <p:sp>
        <p:nvSpPr>
          <p:cNvPr id="128" name="Google Shape;128;p1"/>
          <p:cNvSpPr txBox="1"/>
          <p:nvPr/>
        </p:nvSpPr>
        <p:spPr>
          <a:xfrm>
            <a:off x="7100154" y="2868870"/>
            <a:ext cx="1422606" cy="498423"/>
          </a:xfrm>
          <a:prstGeom prst="rect">
            <a:avLst/>
          </a:prstGeom>
          <a:noFill/>
          <a:ln>
            <a:noFill/>
          </a:ln>
        </p:spPr>
        <p:txBody>
          <a:bodyPr anchorCtr="0" anchor="t" bIns="45700" lIns="45700" spcFirstLastPara="1" rIns="45700" wrap="square" tIns="45700">
            <a:normAutofit/>
          </a:bodyPr>
          <a:lstStyle/>
          <a:p>
            <a:pPr indent="-127000" lvl="0" marL="0" marR="0" rtl="0" algn="l">
              <a:lnSpc>
                <a:spcPct val="100000"/>
              </a:lnSpc>
              <a:spcBef>
                <a:spcPts val="0"/>
              </a:spcBef>
              <a:spcAft>
                <a:spcPts val="0"/>
              </a:spcAft>
              <a:buClr>
                <a:srgbClr val="3F3F3F"/>
              </a:buClr>
              <a:buSzPts val="2000"/>
              <a:buFont typeface="Merriweather Sans"/>
              <a:buChar char="&gt;"/>
            </a:pPr>
            <a:r>
              <a:rPr b="1" i="0" lang="en-US" sz="2000" u="none" cap="none" strike="noStrike">
                <a:solidFill>
                  <a:srgbClr val="3F3F3F"/>
                </a:solidFill>
                <a:latin typeface="Helvetica Neue"/>
                <a:ea typeface="Helvetica Neue"/>
                <a:cs typeface="Helvetica Neue"/>
                <a:sym typeface="Helvetica Neue"/>
              </a:rPr>
              <a:t>MODEL</a:t>
            </a:r>
            <a:endParaRPr/>
          </a:p>
        </p:txBody>
      </p:sp>
      <p:sp>
        <p:nvSpPr>
          <p:cNvPr id="129" name="Google Shape;129;p1"/>
          <p:cNvSpPr txBox="1"/>
          <p:nvPr/>
        </p:nvSpPr>
        <p:spPr>
          <a:xfrm>
            <a:off x="11249243" y="8334445"/>
            <a:ext cx="1422607" cy="498423"/>
          </a:xfrm>
          <a:prstGeom prst="rect">
            <a:avLst/>
          </a:prstGeom>
          <a:noFill/>
          <a:ln>
            <a:noFill/>
          </a:ln>
        </p:spPr>
        <p:txBody>
          <a:bodyPr anchorCtr="0" anchor="t" bIns="45700" lIns="45700" spcFirstLastPara="1" rIns="45700" wrap="square" tIns="45700">
            <a:normAutofit/>
          </a:bodyPr>
          <a:lstStyle/>
          <a:p>
            <a:pPr indent="-127000" lvl="0" marL="0" marR="0" rtl="0" algn="l">
              <a:lnSpc>
                <a:spcPct val="100000"/>
              </a:lnSpc>
              <a:spcBef>
                <a:spcPts val="0"/>
              </a:spcBef>
              <a:spcAft>
                <a:spcPts val="0"/>
              </a:spcAft>
              <a:buClr>
                <a:srgbClr val="3F3F3F"/>
              </a:buClr>
              <a:buSzPts val="2000"/>
              <a:buFont typeface="Merriweather Sans"/>
              <a:buChar char="&gt;"/>
            </a:pPr>
            <a:r>
              <a:rPr b="1" i="0" lang="en-US" sz="2000" u="none" cap="none" strike="noStrike">
                <a:solidFill>
                  <a:srgbClr val="3F3F3F"/>
                </a:solidFill>
                <a:latin typeface="Helvetica Neue"/>
                <a:ea typeface="Helvetica Neue"/>
                <a:cs typeface="Helvetica Neue"/>
                <a:sym typeface="Helvetica Neue"/>
              </a:rPr>
              <a:t>MODEL</a:t>
            </a:r>
            <a:endParaRPr/>
          </a:p>
        </p:txBody>
      </p:sp>
      <p:sp>
        <p:nvSpPr>
          <p:cNvPr id="130" name="Google Shape;130;p1"/>
          <p:cNvSpPr txBox="1"/>
          <p:nvPr/>
        </p:nvSpPr>
        <p:spPr>
          <a:xfrm>
            <a:off x="12232937" y="2919694"/>
            <a:ext cx="1822632" cy="498423"/>
          </a:xfrm>
          <a:prstGeom prst="rect">
            <a:avLst/>
          </a:prstGeom>
          <a:noFill/>
          <a:ln>
            <a:noFill/>
          </a:ln>
        </p:spPr>
        <p:txBody>
          <a:bodyPr anchorCtr="0" anchor="t" bIns="45700" lIns="45700" spcFirstLastPara="1" rIns="45700" wrap="square" tIns="45700">
            <a:normAutofit/>
          </a:bodyPr>
          <a:lstStyle/>
          <a:p>
            <a:pPr indent="-127000" lvl="0" marL="0" marR="0" rtl="0" algn="l">
              <a:lnSpc>
                <a:spcPct val="100000"/>
              </a:lnSpc>
              <a:spcBef>
                <a:spcPts val="0"/>
              </a:spcBef>
              <a:spcAft>
                <a:spcPts val="0"/>
              </a:spcAft>
              <a:buClr>
                <a:srgbClr val="3F3F3F"/>
              </a:buClr>
              <a:buSzPts val="2000"/>
              <a:buFont typeface="Merriweather Sans"/>
              <a:buChar char="&gt;"/>
            </a:pPr>
            <a:r>
              <a:rPr b="1" i="0" lang="en-US" sz="2000" u="none" cap="none" strike="noStrike">
                <a:solidFill>
                  <a:srgbClr val="3F3F3F"/>
                </a:solidFill>
                <a:latin typeface="Helvetica Neue"/>
                <a:ea typeface="Helvetica Neue"/>
                <a:cs typeface="Helvetica Neue"/>
                <a:sym typeface="Helvetica Neue"/>
              </a:rPr>
              <a:t>OUTCOME</a:t>
            </a:r>
            <a:endParaRPr/>
          </a:p>
        </p:txBody>
      </p:sp>
      <p:sp>
        <p:nvSpPr>
          <p:cNvPr id="131" name="Google Shape;131;p1"/>
          <p:cNvSpPr txBox="1"/>
          <p:nvPr/>
        </p:nvSpPr>
        <p:spPr>
          <a:xfrm>
            <a:off x="7298329" y="4791136"/>
            <a:ext cx="155334" cy="16879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Helvetica Neue"/>
              <a:buNone/>
            </a:pPr>
            <a:r>
              <a:t/>
            </a:r>
            <a:endParaRPr b="0" i="0" sz="1900" u="none" cap="none" strike="noStrike">
              <a:solidFill>
                <a:srgbClr val="000000"/>
              </a:solidFill>
              <a:latin typeface="Helvetica Neue"/>
              <a:ea typeface="Helvetica Neue"/>
              <a:cs typeface="Helvetica Neue"/>
              <a:sym typeface="Helvetica Neue"/>
            </a:endParaRPr>
          </a:p>
        </p:txBody>
      </p:sp>
      <p:sp>
        <p:nvSpPr>
          <p:cNvPr id="132" name="Google Shape;132;p1"/>
          <p:cNvSpPr txBox="1"/>
          <p:nvPr/>
        </p:nvSpPr>
        <p:spPr>
          <a:xfrm>
            <a:off x="7298670" y="5102082"/>
            <a:ext cx="154653" cy="14934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sp>
        <p:nvSpPr>
          <p:cNvPr id="133" name="Google Shape;133;p1"/>
          <p:cNvSpPr txBox="1"/>
          <p:nvPr/>
        </p:nvSpPr>
        <p:spPr>
          <a:xfrm>
            <a:off x="7298329" y="5442596"/>
            <a:ext cx="166920" cy="1405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000000"/>
              </a:solidFill>
              <a:latin typeface="Helvetica Neue"/>
              <a:ea typeface="Helvetica Neue"/>
              <a:cs typeface="Helvetica Neue"/>
              <a:sym typeface="Helvetica Neue"/>
            </a:endParaRPr>
          </a:p>
        </p:txBody>
      </p:sp>
      <p:sp>
        <p:nvSpPr>
          <p:cNvPr id="134" name="Google Shape;134;p1"/>
          <p:cNvSpPr txBox="1"/>
          <p:nvPr/>
        </p:nvSpPr>
        <p:spPr>
          <a:xfrm>
            <a:off x="7526563" y="4706402"/>
            <a:ext cx="4525736" cy="298906"/>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lang="en-US" sz="1600">
                <a:latin typeface="Helvetica Neue Light"/>
                <a:ea typeface="Helvetica Neue Light"/>
                <a:cs typeface="Helvetica Neue Light"/>
                <a:sym typeface="Helvetica Neue Light"/>
              </a:rPr>
              <a:t>the </a:t>
            </a:r>
            <a:r>
              <a:rPr b="0" i="0" lang="en-US" sz="1600" u="none" cap="none" strike="noStrike">
                <a:solidFill>
                  <a:srgbClr val="000000"/>
                </a:solidFill>
                <a:latin typeface="Helvetica Neue Light"/>
                <a:ea typeface="Helvetica Neue Light"/>
                <a:cs typeface="Helvetica Neue Light"/>
                <a:sym typeface="Helvetica Neue Light"/>
              </a:rPr>
              <a:t>monthly mean rating of a specific movie</a:t>
            </a:r>
            <a:endParaRPr/>
          </a:p>
        </p:txBody>
      </p:sp>
      <p:sp>
        <p:nvSpPr>
          <p:cNvPr id="135" name="Google Shape;135;p1"/>
          <p:cNvSpPr txBox="1"/>
          <p:nvPr/>
        </p:nvSpPr>
        <p:spPr>
          <a:xfrm>
            <a:off x="7526576" y="5035025"/>
            <a:ext cx="4842000" cy="298800"/>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lang="en-US" sz="1600">
                <a:latin typeface="Helvetica Neue Light"/>
                <a:ea typeface="Helvetica Neue Light"/>
                <a:cs typeface="Helvetica Neue Light"/>
                <a:sym typeface="Helvetica Neue Light"/>
              </a:rPr>
              <a:t>the </a:t>
            </a:r>
            <a:r>
              <a:rPr b="0" i="0" lang="en-US" sz="1600" u="none" cap="none" strike="noStrike">
                <a:solidFill>
                  <a:srgbClr val="000000"/>
                </a:solidFill>
                <a:latin typeface="Helvetica Neue Light"/>
                <a:ea typeface="Helvetica Neue Light"/>
                <a:cs typeface="Helvetica Neue Light"/>
                <a:sym typeface="Helvetica Neue Light"/>
              </a:rPr>
              <a:t>number of months since the movie was first rated</a:t>
            </a:r>
            <a:endParaRPr/>
          </a:p>
        </p:txBody>
      </p:sp>
      <p:sp>
        <p:nvSpPr>
          <p:cNvPr id="136" name="Google Shape;136;p1"/>
          <p:cNvSpPr txBox="1"/>
          <p:nvPr/>
        </p:nvSpPr>
        <p:spPr>
          <a:xfrm>
            <a:off x="7526759" y="5350953"/>
            <a:ext cx="4110668" cy="736965"/>
          </a:xfrm>
          <a:prstGeom prst="rect">
            <a:avLst/>
          </a:prstGeom>
          <a:noFill/>
          <a:ln>
            <a:noFill/>
          </a:ln>
        </p:spPr>
        <p:txBody>
          <a:bodyPr anchorCtr="0" anchor="ctr" bIns="50800" lIns="50800" spcFirstLastPara="1" rIns="50800" wrap="square" tIns="50800">
            <a:spAutoFit/>
          </a:bodyPr>
          <a:lstStyle/>
          <a:p>
            <a:pPr indent="0" lvl="0" marL="0" rtl="0" algn="just">
              <a:lnSpc>
                <a:spcPct val="90000"/>
              </a:lnSpc>
              <a:spcBef>
                <a:spcPts val="0"/>
              </a:spcBef>
              <a:spcAft>
                <a:spcPts val="0"/>
              </a:spcAft>
              <a:buClr>
                <a:schemeClr val="dk1"/>
              </a:buClr>
              <a:buSzPts val="1600"/>
              <a:buFont typeface="Helvetica Neue Light"/>
              <a:buNone/>
            </a:pPr>
            <a:r>
              <a:rPr lang="en-US" sz="1600">
                <a:solidFill>
                  <a:schemeClr val="dk1"/>
                </a:solidFill>
                <a:latin typeface="Helvetica Neue Light"/>
                <a:ea typeface="Helvetica Neue Light"/>
                <a:cs typeface="Helvetica Neue Light"/>
                <a:sym typeface="Helvetica Neue Light"/>
              </a:rPr>
              <a:t>a </a:t>
            </a:r>
            <a:r>
              <a:rPr lang="en-US" sz="1600">
                <a:solidFill>
                  <a:schemeClr val="dk1"/>
                </a:solidFill>
                <a:latin typeface="Helvetica Neue Light"/>
                <a:ea typeface="Helvetica Neue Light"/>
                <a:cs typeface="Helvetica Neue Light"/>
                <a:sym typeface="Helvetica Neue Light"/>
              </a:rPr>
              <a:t>user’s mean rating, normalized with the mean user ratings for all other users on the platform</a:t>
            </a:r>
            <a:endParaRPr/>
          </a:p>
        </p:txBody>
      </p:sp>
      <p:sp>
        <p:nvSpPr>
          <p:cNvPr id="137" name="Google Shape;137;p1"/>
          <p:cNvSpPr txBox="1"/>
          <p:nvPr/>
        </p:nvSpPr>
        <p:spPr>
          <a:xfrm>
            <a:off x="7110264" y="6137044"/>
            <a:ext cx="5026319" cy="736965"/>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In short, we </a:t>
            </a:r>
            <a:r>
              <a:rPr lang="en-US" sz="1600">
                <a:latin typeface="Helvetica Neue Light"/>
                <a:ea typeface="Helvetica Neue Light"/>
                <a:cs typeface="Helvetica Neue Light"/>
                <a:sym typeface="Helvetica Neue Light"/>
              </a:rPr>
              <a:t>used</a:t>
            </a:r>
            <a:r>
              <a:rPr b="0" i="0" lang="en-US" sz="1600" u="none" cap="none" strike="noStrike">
                <a:solidFill>
                  <a:srgbClr val="000000"/>
                </a:solidFill>
                <a:latin typeface="Helvetica Neue Light"/>
                <a:ea typeface="Helvetica Neue Light"/>
                <a:cs typeface="Helvetica Neue Light"/>
                <a:sym typeface="Helvetica Neue Light"/>
              </a:rPr>
              <a:t> time elapsed and overall user rating behavior (predictors) to predict a movie’s monthly ratings.</a:t>
            </a:r>
            <a:endParaRPr/>
          </a:p>
        </p:txBody>
      </p:sp>
      <p:sp>
        <p:nvSpPr>
          <p:cNvPr id="138" name="Google Shape;138;p1"/>
          <p:cNvSpPr txBox="1"/>
          <p:nvPr/>
        </p:nvSpPr>
        <p:spPr>
          <a:xfrm>
            <a:off x="20922788" y="2919104"/>
            <a:ext cx="2542828" cy="498423"/>
          </a:xfrm>
          <a:prstGeom prst="rect">
            <a:avLst/>
          </a:prstGeom>
          <a:noFill/>
          <a:ln>
            <a:noFill/>
          </a:ln>
        </p:spPr>
        <p:txBody>
          <a:bodyPr anchorCtr="0" anchor="t" bIns="45700" lIns="45700" spcFirstLastPara="1" rIns="45700" wrap="square" tIns="45700">
            <a:normAutofit/>
          </a:bodyPr>
          <a:lstStyle/>
          <a:p>
            <a:pPr indent="-127000" lvl="0" marL="0" marR="0" rtl="0" algn="l">
              <a:lnSpc>
                <a:spcPct val="100000"/>
              </a:lnSpc>
              <a:spcBef>
                <a:spcPts val="0"/>
              </a:spcBef>
              <a:spcAft>
                <a:spcPts val="0"/>
              </a:spcAft>
              <a:buClr>
                <a:srgbClr val="3F3F3F"/>
              </a:buClr>
              <a:buSzPts val="2000"/>
              <a:buFont typeface="Merriweather Sans"/>
              <a:buChar char="&gt;"/>
            </a:pPr>
            <a:r>
              <a:rPr b="1" i="0" lang="en-US" sz="2000" u="none" cap="none" strike="noStrike">
                <a:solidFill>
                  <a:srgbClr val="3F3F3F"/>
                </a:solidFill>
                <a:latin typeface="Helvetica Neue"/>
                <a:ea typeface="Helvetica Neue"/>
                <a:cs typeface="Helvetica Neue"/>
                <a:sym typeface="Helvetica Neue"/>
              </a:rPr>
              <a:t>DISCUSSION</a:t>
            </a:r>
            <a:endParaRPr/>
          </a:p>
        </p:txBody>
      </p:sp>
      <p:sp>
        <p:nvSpPr>
          <p:cNvPr id="139" name="Google Shape;139;p1"/>
          <p:cNvSpPr txBox="1"/>
          <p:nvPr/>
        </p:nvSpPr>
        <p:spPr>
          <a:xfrm>
            <a:off x="18244070" y="5401926"/>
            <a:ext cx="1251040" cy="2746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300"/>
              <a:buFont typeface="Helvetica Neue Light"/>
              <a:buNone/>
            </a:pPr>
            <a:r>
              <a:rPr b="0" i="0" lang="en-US" sz="1300" u="none" cap="none" strike="noStrike">
                <a:solidFill>
                  <a:srgbClr val="000000"/>
                </a:solidFill>
                <a:latin typeface="Helvetica Neue Light"/>
                <a:ea typeface="Helvetica Neue Light"/>
                <a:cs typeface="Helvetica Neue Light"/>
                <a:sym typeface="Helvetica Neue Light"/>
              </a:rPr>
              <a:t>Coefficient value</a:t>
            </a:r>
            <a:endParaRPr/>
          </a:p>
        </p:txBody>
      </p:sp>
      <p:sp>
        <p:nvSpPr>
          <p:cNvPr id="140" name="Google Shape;140;p1"/>
          <p:cNvSpPr txBox="1"/>
          <p:nvPr/>
        </p:nvSpPr>
        <p:spPr>
          <a:xfrm rot="-5400000">
            <a:off x="16476175" y="4178747"/>
            <a:ext cx="958483" cy="2746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300"/>
              <a:buFont typeface="Helvetica Neue Light"/>
              <a:buNone/>
            </a:pPr>
            <a:r>
              <a:rPr b="0" i="0" lang="en-US" sz="13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141" name="Google Shape;141;p1"/>
          <p:cNvSpPr txBox="1"/>
          <p:nvPr/>
        </p:nvSpPr>
        <p:spPr>
          <a:xfrm>
            <a:off x="18324548" y="3135500"/>
            <a:ext cx="173280" cy="1887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000000"/>
              </a:solidFill>
              <a:latin typeface="Helvetica Neue"/>
              <a:ea typeface="Helvetica Neue"/>
              <a:cs typeface="Helvetica Neue"/>
              <a:sym typeface="Helvetica Neue"/>
            </a:endParaRPr>
          </a:p>
        </p:txBody>
      </p:sp>
      <p:sp>
        <p:nvSpPr>
          <p:cNvPr id="142" name="Google Shape;142;p1"/>
          <p:cNvSpPr txBox="1"/>
          <p:nvPr/>
        </p:nvSpPr>
        <p:spPr>
          <a:xfrm>
            <a:off x="13999759" y="3140528"/>
            <a:ext cx="160796" cy="1887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000000"/>
              </a:solidFill>
              <a:latin typeface="Helvetica Neue"/>
              <a:ea typeface="Helvetica Neue"/>
              <a:cs typeface="Helvetica Neue"/>
              <a:sym typeface="Helvetica Neue"/>
            </a:endParaRPr>
          </a:p>
        </p:txBody>
      </p:sp>
      <p:sp>
        <p:nvSpPr>
          <p:cNvPr id="143" name="Google Shape;143;p1"/>
          <p:cNvSpPr txBox="1"/>
          <p:nvPr/>
        </p:nvSpPr>
        <p:spPr>
          <a:xfrm>
            <a:off x="14247309" y="3095788"/>
            <a:ext cx="886664" cy="2746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300"/>
              <a:buFont typeface="Helvetica Neue Light"/>
              <a:buNone/>
            </a:pPr>
            <a:r>
              <a:rPr b="0" i="0" lang="en-US" sz="1300" u="none" cap="none" strike="noStrike">
                <a:solidFill>
                  <a:srgbClr val="000000"/>
                </a:solidFill>
                <a:latin typeface="Helvetica Neue Light"/>
                <a:ea typeface="Helvetica Neue Light"/>
                <a:cs typeface="Helvetica Neue Light"/>
                <a:sym typeface="Helvetica Neue Light"/>
              </a:rPr>
              <a:t>Distribution</a:t>
            </a:r>
            <a:endParaRPr/>
          </a:p>
        </p:txBody>
      </p:sp>
      <p:sp>
        <p:nvSpPr>
          <p:cNvPr id="144" name="Google Shape;144;p1"/>
          <p:cNvSpPr txBox="1"/>
          <p:nvPr/>
        </p:nvSpPr>
        <p:spPr>
          <a:xfrm>
            <a:off x="18605820" y="3075822"/>
            <a:ext cx="886664" cy="2746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300"/>
              <a:buFont typeface="Helvetica Neue Light"/>
              <a:buNone/>
            </a:pPr>
            <a:r>
              <a:rPr b="0" i="0" lang="en-US" sz="1300" u="none" cap="none" strike="noStrike">
                <a:solidFill>
                  <a:srgbClr val="000000"/>
                </a:solidFill>
                <a:latin typeface="Helvetica Neue Light"/>
                <a:ea typeface="Helvetica Neue Light"/>
                <a:cs typeface="Helvetica Neue Light"/>
                <a:sym typeface="Helvetica Neue Light"/>
              </a:rPr>
              <a:t>Distribution</a:t>
            </a:r>
            <a:endParaRPr/>
          </a:p>
        </p:txBody>
      </p:sp>
      <p:sp>
        <p:nvSpPr>
          <p:cNvPr id="145" name="Google Shape;145;p1"/>
          <p:cNvSpPr txBox="1"/>
          <p:nvPr/>
        </p:nvSpPr>
        <p:spPr>
          <a:xfrm>
            <a:off x="12368637" y="5675281"/>
            <a:ext cx="4084947" cy="1562283"/>
          </a:xfrm>
          <a:prstGeom prst="rect">
            <a:avLst/>
          </a:prstGeom>
          <a:noFill/>
          <a:ln>
            <a:noFill/>
          </a:ln>
        </p:spPr>
        <p:txBody>
          <a:bodyPr anchorCtr="0" anchor="ctr" bIns="50800" lIns="50800" spcFirstLastPara="1" rIns="50800" wrap="square" tIns="508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For the impact of time elapsed since movie release, there is an almost even split on the direction of this impact, with a slightly negative skew, suggesting that monthly ratings decrease slightly over time. This distribution also suggests that impact may vary across movies.</a:t>
            </a:r>
            <a:endParaRPr/>
          </a:p>
        </p:txBody>
      </p:sp>
      <p:cxnSp>
        <p:nvCxnSpPr>
          <p:cNvPr id="146" name="Google Shape;146;p1"/>
          <p:cNvCxnSpPr/>
          <p:nvPr/>
        </p:nvCxnSpPr>
        <p:spPr>
          <a:xfrm flipH="1" rot="10800000">
            <a:off x="16575344" y="3347501"/>
            <a:ext cx="1" cy="3891729"/>
          </a:xfrm>
          <a:prstGeom prst="straightConnector1">
            <a:avLst/>
          </a:prstGeom>
          <a:noFill/>
          <a:ln cap="flat" cmpd="sng" w="25400">
            <a:solidFill>
              <a:srgbClr val="929292"/>
            </a:solidFill>
            <a:prstDash val="dashDot"/>
            <a:miter lim="400000"/>
            <a:headEnd len="sm" w="sm" type="none"/>
            <a:tailEnd len="sm" w="sm" type="none"/>
          </a:ln>
        </p:spPr>
      </p:cxnSp>
      <p:sp>
        <p:nvSpPr>
          <p:cNvPr id="147" name="Google Shape;147;p1"/>
          <p:cNvSpPr txBox="1"/>
          <p:nvPr/>
        </p:nvSpPr>
        <p:spPr>
          <a:xfrm>
            <a:off x="16712942" y="5724510"/>
            <a:ext cx="4084800" cy="1356000"/>
          </a:xfrm>
          <a:prstGeom prst="rect">
            <a:avLst/>
          </a:prstGeom>
          <a:noFill/>
          <a:ln>
            <a:noFill/>
          </a:ln>
        </p:spPr>
        <p:txBody>
          <a:bodyPr anchorCtr="0" anchor="ctr" bIns="50800" lIns="50800" spcFirstLastPara="1" rIns="50800" wrap="square" tIns="508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For the impact of user rating profile, the coefficient is generally positive, suggesting that the rating of most movies are in line with people’s expectations. We can also see that there is an uneven distribution near 1.0, </a:t>
            </a:r>
            <a:r>
              <a:rPr b="0" i="0" lang="en-US" sz="1600" u="none" cap="none" strike="noStrike">
                <a:solidFill>
                  <a:srgbClr val="000000"/>
                </a:solidFill>
                <a:latin typeface="Helvetica Neue Light"/>
                <a:ea typeface="Helvetica Neue Light"/>
                <a:cs typeface="Helvetica Neue Light"/>
                <a:sym typeface="Helvetica Neue Light"/>
                <a:extLst>
                  <a:ext uri="http://customooxmlschemas.google.com/">
                    <go:slidesCustomData xmlns:go="http://customooxmlschemas.google.com/" textRoundtripDataId="0"/>
                  </a:ext>
                </a:extLst>
              </a:rPr>
              <a:t>suggests</a:t>
            </a:r>
            <a:endParaRPr/>
          </a:p>
        </p:txBody>
      </p:sp>
      <p:sp>
        <p:nvSpPr>
          <p:cNvPr id="148" name="Google Shape;148;p1"/>
          <p:cNvSpPr txBox="1"/>
          <p:nvPr/>
        </p:nvSpPr>
        <p:spPr>
          <a:xfrm>
            <a:off x="20935488" y="3353063"/>
            <a:ext cx="2983500" cy="3831900"/>
          </a:xfrm>
          <a:prstGeom prst="rect">
            <a:avLst/>
          </a:prstGeom>
          <a:noFill/>
          <a:ln>
            <a:noFill/>
          </a:ln>
        </p:spPr>
        <p:txBody>
          <a:bodyPr anchorCtr="0" anchor="ctr" bIns="50800" lIns="50800" spcFirstLastPara="1" rIns="50800" wrap="square" tIns="508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Both of our predictors have </a:t>
            </a:r>
            <a:r>
              <a:rPr b="0" i="0" lang="en-US" sz="1600" u="none" cap="none" strike="noStrike">
                <a:solidFill>
                  <a:srgbClr val="000000"/>
                </a:solidFill>
                <a:latin typeface="Helvetica Neue Light"/>
                <a:ea typeface="Helvetica Neue Light"/>
                <a:cs typeface="Helvetica Neue Light"/>
                <a:sym typeface="Helvetica Neue Light"/>
                <a:extLst>
                  <a:ext uri="http://customooxmlschemas.google.com/">
                    <go:slidesCustomData xmlns:go="http://customooxmlschemas.google.com/" textRoundtripDataId="1"/>
                  </a:ext>
                </a:extLst>
              </a:rPr>
              <a:t>high statistical significance</a:t>
            </a:r>
            <a:r>
              <a:rPr b="0" i="0" lang="en-US" sz="1600" u="none" cap="none" strike="noStrike">
                <a:solidFill>
                  <a:srgbClr val="000000"/>
                </a:solidFill>
                <a:latin typeface="Helvetica Neue Light"/>
                <a:ea typeface="Helvetica Neue Light"/>
                <a:cs typeface="Helvetica Neue Light"/>
                <a:sym typeface="Helvetica Neue Light"/>
              </a:rPr>
              <a:t> across our movies dataset, with the user profile predictor having a much higher significance.</a:t>
            </a:r>
            <a:br>
              <a:rPr b="0" i="0" lang="en-US" sz="1600" u="none" cap="none" strike="noStrike">
                <a:solidFill>
                  <a:srgbClr val="000000"/>
                </a:solidFill>
                <a:latin typeface="Helvetica Neue Light"/>
                <a:ea typeface="Helvetica Neue Light"/>
                <a:cs typeface="Helvetica Neue Light"/>
                <a:sym typeface="Helvetica Neue Light"/>
              </a:rPr>
            </a:br>
            <a:br>
              <a:rPr b="0" i="0" lang="en-US" sz="1600" u="none" cap="none" strike="noStrike">
                <a:solidFill>
                  <a:srgbClr val="000000"/>
                </a:solidFill>
                <a:latin typeface="Helvetica Neue Light"/>
                <a:ea typeface="Helvetica Neue Light"/>
                <a:cs typeface="Helvetica Neue Light"/>
                <a:sym typeface="Helvetica Neue Light"/>
              </a:rPr>
            </a:br>
            <a:r>
              <a:rPr b="0" i="0" lang="en-US" sz="1600" u="none" cap="none" strike="noStrike">
                <a:solidFill>
                  <a:srgbClr val="000000"/>
                </a:solidFill>
                <a:latin typeface="Helvetica Neue Light"/>
                <a:ea typeface="Helvetica Neue Light"/>
                <a:cs typeface="Helvetica Neue Light"/>
                <a:sym typeface="Helvetica Neue Light"/>
              </a:rPr>
              <a:t>One interesting observation came in the even distribution in the polarity of elapsed time predictor. Should we be able to classify which movies grow on consumers over time, we can potentially advise streaming platforms on investing in movie streaming rights. We attempt to create such a model in the next section using an artificial neural network.</a:t>
            </a:r>
            <a:endParaRPr/>
          </a:p>
        </p:txBody>
      </p:sp>
      <p:sp>
        <p:nvSpPr>
          <p:cNvPr id="149" name="Google Shape;149;p1"/>
          <p:cNvSpPr txBox="1"/>
          <p:nvPr/>
        </p:nvSpPr>
        <p:spPr>
          <a:xfrm>
            <a:off x="15721450" y="9147887"/>
            <a:ext cx="1822500" cy="498300"/>
          </a:xfrm>
          <a:prstGeom prst="rect">
            <a:avLst/>
          </a:prstGeom>
          <a:noFill/>
          <a:ln>
            <a:noFill/>
          </a:ln>
        </p:spPr>
        <p:txBody>
          <a:bodyPr anchorCtr="0" anchor="t" bIns="45700" lIns="45700" spcFirstLastPara="1" rIns="45700" wrap="square" tIns="45700">
            <a:normAutofit/>
          </a:bodyPr>
          <a:lstStyle/>
          <a:p>
            <a:pPr indent="-127000" lvl="0" marL="0" marR="0" rtl="0" algn="l">
              <a:lnSpc>
                <a:spcPct val="100000"/>
              </a:lnSpc>
              <a:spcBef>
                <a:spcPts val="0"/>
              </a:spcBef>
              <a:spcAft>
                <a:spcPts val="0"/>
              </a:spcAft>
              <a:buClr>
                <a:srgbClr val="3F3F3F"/>
              </a:buClr>
              <a:buSzPts val="2000"/>
              <a:buFont typeface="Merriweather Sans"/>
              <a:buChar char="&gt;"/>
            </a:pPr>
            <a:r>
              <a:rPr b="1" i="0" lang="en-US" sz="2000" u="none" cap="none" strike="noStrike">
                <a:solidFill>
                  <a:srgbClr val="3F3F3F"/>
                </a:solidFill>
                <a:latin typeface="Helvetica Neue"/>
                <a:ea typeface="Helvetica Neue"/>
                <a:cs typeface="Helvetica Neue"/>
                <a:sym typeface="Helvetica Neue"/>
              </a:rPr>
              <a:t>OUTCOME</a:t>
            </a:r>
            <a:endParaRPr/>
          </a:p>
        </p:txBody>
      </p:sp>
      <p:sp>
        <p:nvSpPr>
          <p:cNvPr id="150" name="Google Shape;150;p1"/>
          <p:cNvSpPr txBox="1"/>
          <p:nvPr/>
        </p:nvSpPr>
        <p:spPr>
          <a:xfrm>
            <a:off x="20174431" y="7525033"/>
            <a:ext cx="2542800" cy="498300"/>
          </a:xfrm>
          <a:prstGeom prst="rect">
            <a:avLst/>
          </a:prstGeom>
          <a:noFill/>
          <a:ln>
            <a:noFill/>
          </a:ln>
        </p:spPr>
        <p:txBody>
          <a:bodyPr anchorCtr="0" anchor="t" bIns="45700" lIns="45700" spcFirstLastPara="1" rIns="45700" wrap="square" tIns="45700">
            <a:normAutofit/>
          </a:bodyPr>
          <a:lstStyle/>
          <a:p>
            <a:pPr indent="-127000" lvl="0" marL="0" marR="0" rtl="0" algn="l">
              <a:lnSpc>
                <a:spcPct val="100000"/>
              </a:lnSpc>
              <a:spcBef>
                <a:spcPts val="0"/>
              </a:spcBef>
              <a:spcAft>
                <a:spcPts val="0"/>
              </a:spcAft>
              <a:buClr>
                <a:srgbClr val="3F3F3F"/>
              </a:buClr>
              <a:buSzPts val="2000"/>
              <a:buFont typeface="Merriweather Sans"/>
              <a:buChar char="&gt;"/>
            </a:pPr>
            <a:r>
              <a:rPr b="1" i="0" lang="en-US" sz="2000" u="none" cap="none" strike="noStrike">
                <a:solidFill>
                  <a:srgbClr val="3F3F3F"/>
                </a:solidFill>
                <a:latin typeface="Helvetica Neue"/>
                <a:ea typeface="Helvetica Neue"/>
                <a:cs typeface="Helvetica Neue"/>
                <a:sym typeface="Helvetica Neue"/>
              </a:rPr>
              <a:t>DISCUSSION</a:t>
            </a:r>
            <a:endParaRPr/>
          </a:p>
        </p:txBody>
      </p:sp>
      <p:sp>
        <p:nvSpPr>
          <p:cNvPr id="151" name="Google Shape;151;p1"/>
          <p:cNvSpPr txBox="1"/>
          <p:nvPr/>
        </p:nvSpPr>
        <p:spPr>
          <a:xfrm>
            <a:off x="11249230" y="9276020"/>
            <a:ext cx="4359900" cy="1124100"/>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Based on the insights from the first model, we decided to further investigate the impact of time elapsed on monthly movie ratings, this time emphasizing the movie features as a predictor for the monthly rating trends over time. We found </a:t>
            </a:r>
            <a:r>
              <a:rPr lang="en-US" sz="1600">
                <a:latin typeface="Helvetica Neue Light"/>
                <a:ea typeface="Helvetica Neue Light"/>
                <a:cs typeface="Helvetica Neue Light"/>
                <a:sym typeface="Helvetica Neue Light"/>
              </a:rPr>
              <a:t>very distinct shapes when plotting ratings over time, and selected two characteristics to model this behavior.</a:t>
            </a:r>
            <a:endParaRPr sz="1600">
              <a:latin typeface="Helvetica Neue Light"/>
              <a:ea typeface="Helvetica Neue Light"/>
              <a:cs typeface="Helvetica Neue Light"/>
              <a:sym typeface="Helvetica Neue Light"/>
            </a:endParaRPr>
          </a:p>
          <a:p>
            <a:pPr indent="0" lvl="0" marL="0" marR="0" rtl="0" algn="just">
              <a:lnSpc>
                <a:spcPct val="90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just">
              <a:lnSpc>
                <a:spcPct val="90000"/>
              </a:lnSpc>
              <a:spcBef>
                <a:spcPts val="0"/>
              </a:spcBef>
              <a:spcAft>
                <a:spcPts val="0"/>
              </a:spcAft>
              <a:buClr>
                <a:srgbClr val="000000"/>
              </a:buClr>
              <a:buSzPts val="1600"/>
              <a:buFont typeface="Helvetica Neue Light"/>
              <a:buNone/>
            </a:pPr>
            <a:r>
              <a:t/>
            </a:r>
            <a:endParaRPr sz="1600">
              <a:latin typeface="Helvetica Neue Light"/>
              <a:ea typeface="Helvetica Neue Light"/>
              <a:cs typeface="Helvetica Neue Light"/>
              <a:sym typeface="Helvetica Neue Light"/>
            </a:endParaRPr>
          </a:p>
        </p:txBody>
      </p:sp>
      <p:sp>
        <p:nvSpPr>
          <p:cNvPr id="152" name="Google Shape;152;p1"/>
          <p:cNvSpPr txBox="1"/>
          <p:nvPr/>
        </p:nvSpPr>
        <p:spPr>
          <a:xfrm>
            <a:off x="11517719" y="10517346"/>
            <a:ext cx="4110668" cy="1342276"/>
          </a:xfrm>
          <a:prstGeom prst="rect">
            <a:avLst/>
          </a:prstGeom>
          <a:noFill/>
          <a:ln>
            <a:noFill/>
          </a:ln>
        </p:spPr>
        <p:txBody>
          <a:bodyPr anchorCtr="0" anchor="t" bIns="45700" lIns="45700" spcFirstLastPara="1" rIns="45700" wrap="square" tIns="45700">
            <a:normAutofit/>
          </a:bodyPr>
          <a:lstStyle/>
          <a:p>
            <a:pPr indent="-101600" lvl="0" marL="0" marR="0" rtl="0" algn="l">
              <a:lnSpc>
                <a:spcPct val="100000"/>
              </a:lnSpc>
              <a:spcBef>
                <a:spcPts val="0"/>
              </a:spcBef>
              <a:spcAft>
                <a:spcPts val="0"/>
              </a:spcAft>
              <a:buClr>
                <a:srgbClr val="000000"/>
              </a:buClr>
              <a:buSzPts val="1600"/>
              <a:buFont typeface="Merriweather Sans"/>
              <a:buChar char="&gt;"/>
            </a:pPr>
            <a:r>
              <a:rPr b="0" i="0" lang="en-US" sz="1600" u="none" cap="none" strike="noStrike">
                <a:solidFill>
                  <a:srgbClr val="000000"/>
                </a:solidFill>
                <a:latin typeface="Helvetica Neue Light"/>
                <a:ea typeface="Helvetica Neue Light"/>
                <a:cs typeface="Helvetica Neue Light"/>
                <a:sym typeface="Helvetica Neue Light"/>
              </a:rPr>
              <a:t>Total significant variance in ratings over time</a:t>
            </a:r>
            <a:endParaRPr/>
          </a:p>
          <a:p>
            <a:pPr indent="-101600" lvl="0" marL="0" marR="0" rtl="0" algn="l">
              <a:lnSpc>
                <a:spcPct val="100000"/>
              </a:lnSpc>
              <a:spcBef>
                <a:spcPts val="600"/>
              </a:spcBef>
              <a:spcAft>
                <a:spcPts val="0"/>
              </a:spcAft>
              <a:buClr>
                <a:srgbClr val="000000"/>
              </a:buClr>
              <a:buSzPts val="1600"/>
              <a:buFont typeface="Merriweather Sans"/>
              <a:buChar char="&gt;"/>
            </a:pPr>
            <a:r>
              <a:rPr b="0" i="0" lang="en-US" sz="1600" u="none" cap="none" strike="noStrike">
                <a:solidFill>
                  <a:srgbClr val="000000"/>
                </a:solidFill>
                <a:latin typeface="Helvetica Neue Light"/>
                <a:ea typeface="Helvetica Neue Light"/>
                <a:cs typeface="Helvetica Neue Light"/>
                <a:sym typeface="Helvetica Neue Light"/>
              </a:rPr>
              <a:t>Net rating change (magnitude and direction)</a:t>
            </a:r>
            <a:endParaRPr/>
          </a:p>
        </p:txBody>
      </p:sp>
      <p:sp>
        <p:nvSpPr>
          <p:cNvPr id="153" name="Google Shape;153;p1"/>
          <p:cNvSpPr txBox="1"/>
          <p:nvPr/>
        </p:nvSpPr>
        <p:spPr>
          <a:xfrm>
            <a:off x="15709425" y="8329998"/>
            <a:ext cx="4359900" cy="711600"/>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Using the various features for our movies, we ran a neural network in an attempt to predict the rating trends based on movie features.</a:t>
            </a:r>
            <a:endParaRPr/>
          </a:p>
        </p:txBody>
      </p:sp>
      <p:pic>
        <p:nvPicPr>
          <p:cNvPr descr="JJEf0U-cI3WEK-TdI5HygQkUgC3kUQAN1HTVbxj4EgSRpvz7vLQtPov960AJC2iaRgw9luQfJruC3I7XLiDTbsLGBRttEFC_pGCVQ6IuP2q1W_uHoVfvTsYxgV8Wp_AS.png" id="154" name="Google Shape;154;p1"/>
          <p:cNvPicPr preferRelativeResize="0"/>
          <p:nvPr/>
        </p:nvPicPr>
        <p:blipFill rotWithShape="1">
          <a:blip r:embed="rId10">
            <a:alphaModFix/>
          </a:blip>
          <a:srcRect b="0" l="6632" r="0" t="0"/>
          <a:stretch/>
        </p:blipFill>
        <p:spPr>
          <a:xfrm>
            <a:off x="11249219" y="11833393"/>
            <a:ext cx="2130467" cy="1556456"/>
          </a:xfrm>
          <a:prstGeom prst="rect">
            <a:avLst/>
          </a:prstGeom>
          <a:noFill/>
          <a:ln>
            <a:noFill/>
          </a:ln>
        </p:spPr>
      </p:pic>
      <p:sp>
        <p:nvSpPr>
          <p:cNvPr id="155" name="Google Shape;155;p1"/>
          <p:cNvSpPr txBox="1"/>
          <p:nvPr/>
        </p:nvSpPr>
        <p:spPr>
          <a:xfrm>
            <a:off x="13528411" y="11836129"/>
            <a:ext cx="1822500" cy="1551000"/>
          </a:xfrm>
          <a:prstGeom prst="rect">
            <a:avLst/>
          </a:prstGeom>
          <a:noFill/>
          <a:ln>
            <a:noFill/>
          </a:ln>
        </p:spPr>
        <p:txBody>
          <a:bodyPr anchorCtr="0" anchor="t" bIns="45700" lIns="45700" spcFirstLastPara="1" rIns="45700" wrap="square" tIns="45700">
            <a:normAutofit/>
          </a:bodyPr>
          <a:lstStyle/>
          <a:p>
            <a:pPr indent="-86360" lvl="0" marL="0" marR="0" rtl="0" algn="l">
              <a:lnSpc>
                <a:spcPct val="100000"/>
              </a:lnSpc>
              <a:spcBef>
                <a:spcPts val="0"/>
              </a:spcBef>
              <a:spcAft>
                <a:spcPts val="0"/>
              </a:spcAft>
              <a:buClr>
                <a:srgbClr val="000000"/>
              </a:buClr>
              <a:buSzPts val="1360"/>
              <a:buFont typeface="Merriweather Sans"/>
              <a:buChar char="&gt;"/>
            </a:pPr>
            <a:r>
              <a:rPr b="0" i="0" lang="en-US" sz="1360" u="none" cap="none" strike="noStrike">
                <a:solidFill>
                  <a:srgbClr val="000000"/>
                </a:solidFill>
                <a:latin typeface="Helvetica Neue Light"/>
                <a:ea typeface="Helvetica Neue Light"/>
                <a:cs typeface="Helvetica Neue Light"/>
                <a:sym typeface="Helvetica Neue Light"/>
              </a:rPr>
              <a:t>E.g. This is a movie with high variability (comparing curved blue line and black straight line) and negative net rating change (red line).</a:t>
            </a:r>
            <a:endParaRPr/>
          </a:p>
        </p:txBody>
      </p:sp>
      <p:sp>
        <p:nvSpPr>
          <p:cNvPr id="156" name="Google Shape;156;p1"/>
          <p:cNvSpPr txBox="1"/>
          <p:nvPr/>
        </p:nvSpPr>
        <p:spPr>
          <a:xfrm>
            <a:off x="15709413" y="9454550"/>
            <a:ext cx="4359900" cy="3459300"/>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We ran </a:t>
            </a:r>
            <a:r>
              <a:rPr lang="en-US" sz="1600">
                <a:latin typeface="Helvetica Neue Light"/>
                <a:ea typeface="Helvetica Neue Light"/>
                <a:cs typeface="Helvetica Neue Light"/>
                <a:sym typeface="Helvetica Neue Light"/>
              </a:rPr>
              <a:t>two</a:t>
            </a:r>
            <a:r>
              <a:rPr b="0" i="0" lang="en-US" sz="1600" u="none" cap="none" strike="noStrike">
                <a:solidFill>
                  <a:srgbClr val="000000"/>
                </a:solidFill>
                <a:latin typeface="Helvetica Neue Light"/>
                <a:ea typeface="Helvetica Neue Light"/>
                <a:cs typeface="Helvetica Neue Light"/>
                <a:sym typeface="Helvetica Neue Light"/>
              </a:rPr>
              <a:t> neural networks</a:t>
            </a:r>
            <a:r>
              <a:rPr lang="en-US" sz="1600">
                <a:latin typeface="Helvetica Neue Light"/>
                <a:ea typeface="Helvetica Neue Light"/>
                <a:cs typeface="Helvetica Neue Light"/>
                <a:sym typeface="Helvetica Neue Light"/>
              </a:rPr>
              <a:t>; one</a:t>
            </a:r>
            <a:r>
              <a:rPr b="0" i="0" lang="en-US" sz="1600" u="none" cap="none" strike="noStrike">
                <a:solidFill>
                  <a:srgbClr val="000000"/>
                </a:solidFill>
                <a:latin typeface="Helvetica Neue Light"/>
                <a:ea typeface="Helvetica Neue Light"/>
                <a:cs typeface="Helvetica Neue Light"/>
                <a:sym typeface="Helvetica Neue Light"/>
              </a:rPr>
              <a:t> </a:t>
            </a:r>
            <a:r>
              <a:rPr lang="en-US" sz="1600">
                <a:latin typeface="Helvetica Neue Light"/>
                <a:ea typeface="Helvetica Neue Light"/>
                <a:cs typeface="Helvetica Neue Light"/>
                <a:sym typeface="Helvetica Neue Light"/>
              </a:rPr>
              <a:t>to predict rating variance and one to predict net rating change.</a:t>
            </a:r>
            <a:r>
              <a:rPr lang="en-US" sz="1600">
                <a:latin typeface="Helvetica Neue Light"/>
                <a:ea typeface="Helvetica Neue Light"/>
                <a:cs typeface="Helvetica Neue Light"/>
                <a:sym typeface="Helvetica Neue Light"/>
                <a:extLst>
                  <a:ext uri="http://customooxmlschemas.google.com/">
                    <go:slidesCustomData xmlns:go="http://customooxmlschemas.google.com/" textRoundtripDataId="2"/>
                  </a:ext>
                </a:extLst>
              </a:rPr>
              <a:t> We found that our model was not able to consistently predict neither rating variance nor net rating change. When we ran our model on our data for a time frame of 4 months after a movie’s release, it was able to predict rating variance around one standard deviation away, on average, from the movie’s true rating variance. We saw similar results on our net rating change model. We did find though, that our rating variation model became significantly more predictive as we increased the time frame considered following a movie’s release. </a:t>
            </a:r>
            <a:endParaRPr/>
          </a:p>
        </p:txBody>
      </p:sp>
      <p:sp>
        <p:nvSpPr>
          <p:cNvPr id="157" name="Google Shape;157;p1"/>
          <p:cNvSpPr txBox="1"/>
          <p:nvPr/>
        </p:nvSpPr>
        <p:spPr>
          <a:xfrm>
            <a:off x="11244400" y="11079400"/>
            <a:ext cx="4359900" cy="9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34343"/>
                </a:solidFill>
                <a:latin typeface="Helvetica Neue"/>
                <a:ea typeface="Helvetica Neue"/>
                <a:cs typeface="Helvetica Neue"/>
                <a:sym typeface="Helvetica Neue"/>
              </a:rPr>
              <a:t>Both variables were restricted to the time period between a movie’s release date and </a:t>
            </a:r>
            <a:r>
              <a:rPr i="1" lang="en-US">
                <a:solidFill>
                  <a:srgbClr val="434343"/>
                </a:solidFill>
                <a:latin typeface="Helvetica Neue"/>
                <a:ea typeface="Helvetica Neue"/>
                <a:cs typeface="Helvetica Neue"/>
                <a:sym typeface="Helvetica Neue"/>
              </a:rPr>
              <a:t>n</a:t>
            </a:r>
            <a:r>
              <a:rPr lang="en-US">
                <a:solidFill>
                  <a:srgbClr val="434343"/>
                </a:solidFill>
                <a:latin typeface="Helvetica Neue"/>
                <a:ea typeface="Helvetica Neue"/>
                <a:cs typeface="Helvetica Neue"/>
                <a:sym typeface="Helvetica Neue"/>
              </a:rPr>
              <a:t> months after release.</a:t>
            </a:r>
            <a:endParaRPr>
              <a:solidFill>
                <a:srgbClr val="434343"/>
              </a:solidFill>
              <a:latin typeface="Helvetica Neue"/>
              <a:ea typeface="Helvetica Neue"/>
              <a:cs typeface="Helvetica Neue"/>
              <a:sym typeface="Helvetica Neue"/>
            </a:endParaRPr>
          </a:p>
        </p:txBody>
      </p:sp>
      <p:sp>
        <p:nvSpPr>
          <p:cNvPr id="158" name="Google Shape;158;p1"/>
          <p:cNvSpPr txBox="1"/>
          <p:nvPr/>
        </p:nvSpPr>
        <p:spPr>
          <a:xfrm>
            <a:off x="20174426" y="8577200"/>
            <a:ext cx="3981000" cy="4332600"/>
          </a:xfrm>
          <a:prstGeom prst="rect">
            <a:avLst/>
          </a:prstGeom>
          <a:noFill/>
          <a:ln>
            <a:noFill/>
          </a:ln>
        </p:spPr>
        <p:txBody>
          <a:bodyPr anchorCtr="0" anchor="ctr" bIns="38100" lIns="38100" spcFirstLastPara="1" rIns="38100" wrap="square" tIns="38100">
            <a:spAutoFit/>
          </a:bodyPr>
          <a:lstStyle/>
          <a:p>
            <a:pPr indent="0" lvl="0" marL="0" marR="0" rtl="0" algn="just">
              <a:lnSpc>
                <a:spcPct val="90000"/>
              </a:lnSpc>
              <a:spcBef>
                <a:spcPts val="0"/>
              </a:spcBef>
              <a:spcAft>
                <a:spcPts val="0"/>
              </a:spcAft>
              <a:buClr>
                <a:srgbClr val="000000"/>
              </a:buClr>
              <a:buSzPts val="1600"/>
              <a:buFont typeface="Helvetica Neue Light"/>
              <a:buNone/>
            </a:pPr>
            <a:r>
              <a:rPr lang="en-US" sz="1600">
                <a:latin typeface="Helvetica Neue Light"/>
                <a:ea typeface="Helvetica Neue Light"/>
                <a:cs typeface="Helvetica Neue Light"/>
                <a:sym typeface="Helvetica Neue Light"/>
              </a:rPr>
              <a:t>Our input dataset, which included 100+ features about movie metadata and tags, </a:t>
            </a:r>
            <a:r>
              <a:rPr lang="en-US" sz="1600">
                <a:latin typeface="Helvetica Neue Light"/>
                <a:ea typeface="Helvetica Neue Light"/>
                <a:cs typeface="Helvetica Neue Light"/>
                <a:sym typeface="Helvetica Neue Light"/>
                <a:extLst>
                  <a:ext uri="http://customooxmlschemas.google.com/">
                    <go:slidesCustomData xmlns:go="http://customooxmlschemas.google.com/" textRoundtripDataId="3"/>
                  </a:ext>
                </a:extLst>
              </a:rPr>
              <a:t>predicted the variation and change in a movie’s rating over time within one standard deviation. Importantly, our models became significantly more predictive as the time frame increased following a movie’s release.</a:t>
            </a:r>
            <a:r>
              <a:rPr lang="en-US" sz="1600">
                <a:latin typeface="Helvetica Neue Light"/>
                <a:ea typeface="Helvetica Neue Light"/>
                <a:cs typeface="Helvetica Neue Light"/>
                <a:sym typeface="Helvetica Neue Light"/>
              </a:rPr>
              <a:t> Though seemingly inaccurate, the models</a:t>
            </a:r>
            <a:r>
              <a:rPr lang="en-US" sz="1600">
                <a:latin typeface="Helvetica Neue Light"/>
                <a:ea typeface="Helvetica Neue Light"/>
                <a:cs typeface="Helvetica Neue Light"/>
                <a:sym typeface="Helvetica Neue Light"/>
              </a:rPr>
              <a:t> in fact highlight two important conclusions. First, it indicates that features other than the metadata must be analyzed. Increased information about the movie’s contents (e.g. transcripts) and about the budget (e.g. marketing), will enable a better prediction. </a:t>
            </a:r>
            <a:endParaRPr sz="1600">
              <a:latin typeface="Helvetica Neue Light"/>
              <a:ea typeface="Helvetica Neue Light"/>
              <a:cs typeface="Helvetica Neue Light"/>
              <a:sym typeface="Helvetica Neue Light"/>
            </a:endParaRPr>
          </a:p>
          <a:p>
            <a:pPr indent="0" lvl="0" marL="0" marR="0" rtl="0" algn="just">
              <a:lnSpc>
                <a:spcPct val="90000"/>
              </a:lnSpc>
              <a:spcBef>
                <a:spcPts val="0"/>
              </a:spcBef>
              <a:spcAft>
                <a:spcPts val="0"/>
              </a:spcAft>
              <a:buClr>
                <a:srgbClr val="000000"/>
              </a:buClr>
              <a:buSzPts val="1600"/>
              <a:buFont typeface="Helvetica Neue Light"/>
              <a:buNone/>
            </a:pPr>
            <a:r>
              <a:t/>
            </a:r>
            <a:endParaRPr sz="1600">
              <a:latin typeface="Helvetica Neue Light"/>
              <a:ea typeface="Helvetica Neue Light"/>
              <a:cs typeface="Helvetica Neue Light"/>
              <a:sym typeface="Helvetica Neue Light"/>
            </a:endParaRPr>
          </a:p>
          <a:p>
            <a:pPr indent="0" lvl="0" marL="0" marR="0" rtl="0" algn="just">
              <a:lnSpc>
                <a:spcPct val="90000"/>
              </a:lnSpc>
              <a:spcBef>
                <a:spcPts val="0"/>
              </a:spcBef>
              <a:spcAft>
                <a:spcPts val="0"/>
              </a:spcAft>
              <a:buClr>
                <a:srgbClr val="000000"/>
              </a:buClr>
              <a:buSzPts val="1600"/>
              <a:buFont typeface="Helvetica Neue Light"/>
              <a:buNone/>
            </a:pPr>
            <a:r>
              <a:rPr lang="en-US" sz="1600">
                <a:latin typeface="Helvetica Neue Light"/>
                <a:ea typeface="Helvetica Neue Light"/>
                <a:cs typeface="Helvetica Neue Light"/>
                <a:sym typeface="Helvetica Neue Light"/>
              </a:rPr>
              <a:t>Second, </a:t>
            </a:r>
            <a:r>
              <a:rPr lang="en-US" sz="1600">
                <a:latin typeface="Helvetica Neue Light"/>
                <a:ea typeface="Helvetica Neue Light"/>
                <a:cs typeface="Helvetica Neue Light"/>
                <a:sym typeface="Helvetica Neue Light"/>
              </a:rPr>
              <a:t>our model </a:t>
            </a:r>
            <a:r>
              <a:rPr lang="en-US" sz="1600">
                <a:latin typeface="Helvetica Neue Light"/>
                <a:ea typeface="Helvetica Neue Light"/>
                <a:cs typeface="Helvetica Neue Light"/>
                <a:sym typeface="Helvetica Neue Light"/>
              </a:rPr>
              <a:t>fits better for the</a:t>
            </a:r>
            <a:r>
              <a:rPr lang="en-US" sz="1600">
                <a:latin typeface="Helvetica Neue Light"/>
                <a:ea typeface="Helvetica Neue Light"/>
                <a:cs typeface="Helvetica Neue Light"/>
                <a:sym typeface="Helvetica Neue Light"/>
              </a:rPr>
              <a:t> longer timeframe. In combination with the observed decrease in ratings over time (Model 1), it clearly indicates that newer movies have an observed higher rating to viewers. Thus, we conclude that a decision for a production firm to prioritize the quantity of movies made rather than the quality may boost total box office sales, similar to the Indian Bollywood movie industry. </a:t>
            </a:r>
            <a:endParaRPr sz="1600">
              <a:latin typeface="Helvetica Neue Light"/>
              <a:ea typeface="Helvetica Neue Light"/>
              <a:cs typeface="Helvetica Neue Light"/>
              <a:sym typeface="Helvetica Neue Light"/>
            </a:endParaRPr>
          </a:p>
          <a:p>
            <a:pPr indent="0" lvl="0" marL="0" marR="0" rtl="0" algn="just">
              <a:lnSpc>
                <a:spcPct val="90000"/>
              </a:lnSpc>
              <a:spcBef>
                <a:spcPts val="0"/>
              </a:spcBef>
              <a:spcAft>
                <a:spcPts val="0"/>
              </a:spcAft>
              <a:buClr>
                <a:srgbClr val="000000"/>
              </a:buClr>
              <a:buSzPts val="1600"/>
              <a:buFont typeface="Helvetica Neue Light"/>
              <a:buNone/>
            </a:pPr>
            <a:r>
              <a:t/>
            </a:r>
            <a:endParaRPr sz="1600">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p:nvPr/>
        </p:nvSpPr>
        <p:spPr>
          <a:xfrm>
            <a:off x="-203321" y="92364"/>
            <a:ext cx="25393853" cy="13531272"/>
          </a:xfrm>
          <a:prstGeom prst="rect">
            <a:avLst/>
          </a:prstGeom>
          <a:solidFill>
            <a:srgbClr val="C6D9F1">
              <a:alpha val="70196"/>
            </a:srgbClr>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t/>
            </a:r>
            <a:endParaRPr b="0" i="0" sz="2600" u="none" cap="none" strike="noStrike">
              <a:solidFill>
                <a:srgbClr val="3F3F3F"/>
              </a:solidFill>
              <a:latin typeface="Helvetica Neue Light"/>
              <a:ea typeface="Helvetica Neue Light"/>
              <a:cs typeface="Helvetica Neue Light"/>
              <a:sym typeface="Helvetica Neue Light"/>
            </a:endParaRPr>
          </a:p>
        </p:txBody>
      </p:sp>
      <p:grpSp>
        <p:nvGrpSpPr>
          <p:cNvPr id="164" name="Google Shape;164;p2"/>
          <p:cNvGrpSpPr/>
          <p:nvPr/>
        </p:nvGrpSpPr>
        <p:grpSpPr>
          <a:xfrm>
            <a:off x="4986583" y="2350616"/>
            <a:ext cx="7871371" cy="8276713"/>
            <a:chOff x="0" y="0"/>
            <a:chExt cx="7871370" cy="8276712"/>
          </a:xfrm>
        </p:grpSpPr>
        <p:cxnSp>
          <p:nvCxnSpPr>
            <p:cNvPr id="165" name="Google Shape;165;p2"/>
            <p:cNvCxnSpPr/>
            <p:nvPr/>
          </p:nvCxnSpPr>
          <p:spPr>
            <a:xfrm>
              <a:off x="4215655" y="767829"/>
              <a:ext cx="2882316" cy="3098881"/>
            </a:xfrm>
            <a:prstGeom prst="straightConnector1">
              <a:avLst/>
            </a:prstGeom>
            <a:noFill/>
            <a:ln cap="flat" cmpd="sng" w="25400">
              <a:solidFill>
                <a:srgbClr val="000000"/>
              </a:solidFill>
              <a:prstDash val="solid"/>
              <a:miter lim="400000"/>
              <a:headEnd len="sm" w="sm" type="none"/>
              <a:tailEnd len="sm" w="sm" type="none"/>
            </a:ln>
          </p:spPr>
        </p:cxnSp>
        <p:cxnSp>
          <p:nvCxnSpPr>
            <p:cNvPr id="166" name="Google Shape;166;p2"/>
            <p:cNvCxnSpPr/>
            <p:nvPr/>
          </p:nvCxnSpPr>
          <p:spPr>
            <a:xfrm>
              <a:off x="4063597" y="2754497"/>
              <a:ext cx="3186433" cy="1246287"/>
            </a:xfrm>
            <a:prstGeom prst="straightConnector1">
              <a:avLst/>
            </a:prstGeom>
            <a:noFill/>
            <a:ln cap="flat" cmpd="sng" w="25400">
              <a:solidFill>
                <a:srgbClr val="000000"/>
              </a:solidFill>
              <a:prstDash val="solid"/>
              <a:miter lim="400000"/>
              <a:headEnd len="sm" w="sm" type="none"/>
              <a:tailEnd len="sm" w="sm" type="none"/>
            </a:ln>
          </p:spPr>
        </p:cxnSp>
        <p:cxnSp>
          <p:nvCxnSpPr>
            <p:cNvPr id="167" name="Google Shape;167;p2"/>
            <p:cNvCxnSpPr/>
            <p:nvPr/>
          </p:nvCxnSpPr>
          <p:spPr>
            <a:xfrm flipH="1" rot="10800000">
              <a:off x="4063597" y="4004113"/>
              <a:ext cx="3186433" cy="1149871"/>
            </a:xfrm>
            <a:prstGeom prst="straightConnector1">
              <a:avLst/>
            </a:prstGeom>
            <a:noFill/>
            <a:ln cap="flat" cmpd="sng" w="25400">
              <a:solidFill>
                <a:srgbClr val="000000"/>
              </a:solidFill>
              <a:prstDash val="solid"/>
              <a:miter lim="400000"/>
              <a:headEnd len="sm" w="sm" type="none"/>
              <a:tailEnd len="sm" w="sm" type="none"/>
            </a:ln>
          </p:spPr>
        </p:cxnSp>
        <p:cxnSp>
          <p:nvCxnSpPr>
            <p:cNvPr id="168" name="Google Shape;168;p2"/>
            <p:cNvCxnSpPr/>
            <p:nvPr/>
          </p:nvCxnSpPr>
          <p:spPr>
            <a:xfrm flipH="1" rot="10800000">
              <a:off x="4063597" y="4000816"/>
              <a:ext cx="3186433" cy="3417711"/>
            </a:xfrm>
            <a:prstGeom prst="straightConnector1">
              <a:avLst/>
            </a:prstGeom>
            <a:noFill/>
            <a:ln cap="flat" cmpd="sng" w="25400">
              <a:solidFill>
                <a:srgbClr val="000000"/>
              </a:solidFill>
              <a:prstDash val="solid"/>
              <a:miter lim="400000"/>
              <a:headEnd len="sm" w="sm" type="none"/>
              <a:tailEnd len="sm" w="sm" type="none"/>
            </a:ln>
          </p:spPr>
        </p:cxnSp>
        <p:cxnSp>
          <p:nvCxnSpPr>
            <p:cNvPr id="169" name="Google Shape;169;p2"/>
            <p:cNvCxnSpPr/>
            <p:nvPr/>
          </p:nvCxnSpPr>
          <p:spPr>
            <a:xfrm flipH="1" rot="10800000">
              <a:off x="1061061" y="627348"/>
              <a:ext cx="2882316" cy="1066588"/>
            </a:xfrm>
            <a:prstGeom prst="straightConnector1">
              <a:avLst/>
            </a:prstGeom>
            <a:noFill/>
            <a:ln cap="flat" cmpd="sng" w="25400">
              <a:solidFill>
                <a:srgbClr val="000000"/>
              </a:solidFill>
              <a:prstDash val="solid"/>
              <a:miter lim="400000"/>
              <a:headEnd len="sm" w="sm" type="none"/>
              <a:tailEnd len="sm" w="sm" type="none"/>
            </a:ln>
          </p:spPr>
        </p:cxnSp>
        <p:cxnSp>
          <p:nvCxnSpPr>
            <p:cNvPr id="170" name="Google Shape;170;p2"/>
            <p:cNvCxnSpPr/>
            <p:nvPr/>
          </p:nvCxnSpPr>
          <p:spPr>
            <a:xfrm>
              <a:off x="1061061" y="1693935"/>
              <a:ext cx="2882316" cy="1246670"/>
            </a:xfrm>
            <a:prstGeom prst="straightConnector1">
              <a:avLst/>
            </a:prstGeom>
            <a:noFill/>
            <a:ln cap="flat" cmpd="sng" w="25400">
              <a:solidFill>
                <a:srgbClr val="000000"/>
              </a:solidFill>
              <a:prstDash val="solid"/>
              <a:miter lim="400000"/>
              <a:headEnd len="sm" w="sm" type="none"/>
              <a:tailEnd len="sm" w="sm" type="none"/>
            </a:ln>
          </p:spPr>
        </p:cxnSp>
        <p:cxnSp>
          <p:nvCxnSpPr>
            <p:cNvPr id="171" name="Google Shape;171;p2"/>
            <p:cNvCxnSpPr/>
            <p:nvPr/>
          </p:nvCxnSpPr>
          <p:spPr>
            <a:xfrm>
              <a:off x="759555" y="1739315"/>
              <a:ext cx="3372037" cy="6006061"/>
            </a:xfrm>
            <a:prstGeom prst="straightConnector1">
              <a:avLst/>
            </a:prstGeom>
            <a:noFill/>
            <a:ln cap="flat" cmpd="sng" w="25400">
              <a:solidFill>
                <a:srgbClr val="000000"/>
              </a:solidFill>
              <a:prstDash val="solid"/>
              <a:miter lim="400000"/>
              <a:headEnd len="sm" w="sm" type="none"/>
              <a:tailEnd len="sm" w="sm" type="none"/>
            </a:ln>
          </p:spPr>
        </p:cxnSp>
        <p:cxnSp>
          <p:nvCxnSpPr>
            <p:cNvPr id="172" name="Google Shape;172;p2"/>
            <p:cNvCxnSpPr/>
            <p:nvPr/>
          </p:nvCxnSpPr>
          <p:spPr>
            <a:xfrm>
              <a:off x="1131415" y="1947935"/>
              <a:ext cx="2628317" cy="3416855"/>
            </a:xfrm>
            <a:prstGeom prst="straightConnector1">
              <a:avLst/>
            </a:prstGeom>
            <a:noFill/>
            <a:ln cap="flat" cmpd="sng" w="25400">
              <a:solidFill>
                <a:srgbClr val="000000"/>
              </a:solidFill>
              <a:prstDash val="solid"/>
              <a:miter lim="400000"/>
              <a:headEnd len="sm" w="sm" type="none"/>
              <a:tailEnd len="sm" w="sm" type="none"/>
            </a:ln>
          </p:spPr>
        </p:cxnSp>
        <p:cxnSp>
          <p:nvCxnSpPr>
            <p:cNvPr id="173" name="Google Shape;173;p2"/>
            <p:cNvCxnSpPr/>
            <p:nvPr/>
          </p:nvCxnSpPr>
          <p:spPr>
            <a:xfrm flipH="1" rot="10800000">
              <a:off x="816200" y="905905"/>
              <a:ext cx="2776865" cy="3285141"/>
            </a:xfrm>
            <a:prstGeom prst="straightConnector1">
              <a:avLst/>
            </a:prstGeom>
            <a:noFill/>
            <a:ln cap="flat" cmpd="sng" w="25400">
              <a:solidFill>
                <a:srgbClr val="000000"/>
              </a:solidFill>
              <a:prstDash val="solid"/>
              <a:miter lim="400000"/>
              <a:headEnd len="sm" w="sm" type="none"/>
              <a:tailEnd len="sm" w="sm" type="none"/>
            </a:ln>
          </p:spPr>
        </p:cxnSp>
        <p:cxnSp>
          <p:nvCxnSpPr>
            <p:cNvPr id="174" name="Google Shape;174;p2"/>
            <p:cNvCxnSpPr/>
            <p:nvPr/>
          </p:nvCxnSpPr>
          <p:spPr>
            <a:xfrm flipH="1" rot="10800000">
              <a:off x="943200" y="3110346"/>
              <a:ext cx="3118037" cy="1207700"/>
            </a:xfrm>
            <a:prstGeom prst="straightConnector1">
              <a:avLst/>
            </a:prstGeom>
            <a:noFill/>
            <a:ln cap="flat" cmpd="sng" w="25400">
              <a:solidFill>
                <a:srgbClr val="000000"/>
              </a:solidFill>
              <a:prstDash val="solid"/>
              <a:miter lim="400000"/>
              <a:headEnd len="sm" w="sm" type="none"/>
              <a:tailEnd len="sm" w="sm" type="none"/>
            </a:ln>
          </p:spPr>
        </p:cxnSp>
        <p:cxnSp>
          <p:nvCxnSpPr>
            <p:cNvPr id="175" name="Google Shape;175;p2"/>
            <p:cNvCxnSpPr/>
            <p:nvPr/>
          </p:nvCxnSpPr>
          <p:spPr>
            <a:xfrm>
              <a:off x="645614" y="4260211"/>
              <a:ext cx="3118037" cy="964269"/>
            </a:xfrm>
            <a:prstGeom prst="straightConnector1">
              <a:avLst/>
            </a:prstGeom>
            <a:noFill/>
            <a:ln cap="flat" cmpd="sng" w="25400">
              <a:solidFill>
                <a:srgbClr val="000000"/>
              </a:solidFill>
              <a:prstDash val="solid"/>
              <a:miter lim="400000"/>
              <a:headEnd len="sm" w="sm" type="none"/>
              <a:tailEnd len="sm" w="sm" type="none"/>
            </a:ln>
          </p:spPr>
        </p:cxnSp>
        <p:cxnSp>
          <p:nvCxnSpPr>
            <p:cNvPr id="176" name="Google Shape;176;p2"/>
            <p:cNvCxnSpPr/>
            <p:nvPr/>
          </p:nvCxnSpPr>
          <p:spPr>
            <a:xfrm flipH="1" rot="10800000">
              <a:off x="886556" y="766442"/>
              <a:ext cx="3118036" cy="5117625"/>
            </a:xfrm>
            <a:prstGeom prst="straightConnector1">
              <a:avLst/>
            </a:prstGeom>
            <a:noFill/>
            <a:ln cap="flat" cmpd="sng" w="25400">
              <a:solidFill>
                <a:srgbClr val="000000"/>
              </a:solidFill>
              <a:prstDash val="solid"/>
              <a:miter lim="400000"/>
              <a:headEnd len="sm" w="sm" type="none"/>
              <a:tailEnd len="sm" w="sm" type="none"/>
            </a:ln>
          </p:spPr>
        </p:cxnSp>
        <p:cxnSp>
          <p:nvCxnSpPr>
            <p:cNvPr id="177" name="Google Shape;177;p2"/>
            <p:cNvCxnSpPr/>
            <p:nvPr/>
          </p:nvCxnSpPr>
          <p:spPr>
            <a:xfrm>
              <a:off x="1013556" y="4387211"/>
              <a:ext cx="3118036" cy="3413828"/>
            </a:xfrm>
            <a:prstGeom prst="straightConnector1">
              <a:avLst/>
            </a:prstGeom>
            <a:noFill/>
            <a:ln cap="flat" cmpd="sng" w="25400">
              <a:solidFill>
                <a:srgbClr val="000000"/>
              </a:solidFill>
              <a:prstDash val="solid"/>
              <a:miter lim="400000"/>
              <a:headEnd len="sm" w="sm" type="none"/>
              <a:tailEnd len="sm" w="sm" type="none"/>
            </a:ln>
          </p:spPr>
        </p:cxnSp>
        <p:cxnSp>
          <p:nvCxnSpPr>
            <p:cNvPr id="178" name="Google Shape;178;p2"/>
            <p:cNvCxnSpPr/>
            <p:nvPr/>
          </p:nvCxnSpPr>
          <p:spPr>
            <a:xfrm flipH="1" rot="10800000">
              <a:off x="1013556" y="3147030"/>
              <a:ext cx="2864036" cy="2864037"/>
            </a:xfrm>
            <a:prstGeom prst="straightConnector1">
              <a:avLst/>
            </a:prstGeom>
            <a:noFill/>
            <a:ln cap="flat" cmpd="sng" w="25400">
              <a:solidFill>
                <a:srgbClr val="000000"/>
              </a:solidFill>
              <a:prstDash val="solid"/>
              <a:miter lim="400000"/>
              <a:headEnd len="sm" w="sm" type="none"/>
              <a:tailEnd len="sm" w="sm" type="none"/>
            </a:ln>
          </p:spPr>
        </p:cxnSp>
        <p:cxnSp>
          <p:nvCxnSpPr>
            <p:cNvPr id="179" name="Google Shape;179;p2"/>
            <p:cNvCxnSpPr/>
            <p:nvPr/>
          </p:nvCxnSpPr>
          <p:spPr>
            <a:xfrm flipH="1" rot="10800000">
              <a:off x="1140556" y="5122833"/>
              <a:ext cx="2723326" cy="1015234"/>
            </a:xfrm>
            <a:prstGeom prst="straightConnector1">
              <a:avLst/>
            </a:prstGeom>
            <a:noFill/>
            <a:ln cap="flat" cmpd="sng" w="25400">
              <a:solidFill>
                <a:srgbClr val="000000"/>
              </a:solidFill>
              <a:prstDash val="solid"/>
              <a:miter lim="400000"/>
              <a:headEnd len="sm" w="sm" type="none"/>
              <a:tailEnd len="sm" w="sm" type="none"/>
            </a:ln>
          </p:spPr>
        </p:cxnSp>
        <p:cxnSp>
          <p:nvCxnSpPr>
            <p:cNvPr id="180" name="Google Shape;180;p2"/>
            <p:cNvCxnSpPr/>
            <p:nvPr/>
          </p:nvCxnSpPr>
          <p:spPr>
            <a:xfrm>
              <a:off x="1267555" y="6265066"/>
              <a:ext cx="2610037" cy="1246798"/>
            </a:xfrm>
            <a:prstGeom prst="straightConnector1">
              <a:avLst/>
            </a:prstGeom>
            <a:noFill/>
            <a:ln cap="flat" cmpd="sng" w="25400">
              <a:solidFill>
                <a:srgbClr val="000000"/>
              </a:solidFill>
              <a:prstDash val="solid"/>
              <a:miter lim="400000"/>
              <a:headEnd len="sm" w="sm" type="none"/>
              <a:tailEnd len="sm" w="sm" type="none"/>
            </a:ln>
          </p:spPr>
        </p:cxnSp>
        <p:sp>
          <p:nvSpPr>
            <p:cNvPr id="181" name="Google Shape;181;p2"/>
            <p:cNvSpPr/>
            <p:nvPr/>
          </p:nvSpPr>
          <p:spPr>
            <a:xfrm>
              <a:off x="0" y="1101870"/>
              <a:ext cx="1270000" cy="1270001"/>
            </a:xfrm>
            <a:prstGeom prst="ellipse">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2" name="Google Shape;182;p2"/>
            <p:cNvSpPr/>
            <p:nvPr/>
          </p:nvSpPr>
          <p:spPr>
            <a:xfrm>
              <a:off x="0" y="3412208"/>
              <a:ext cx="1270000" cy="1270001"/>
            </a:xfrm>
            <a:prstGeom prst="ellipse">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3" name="Google Shape;183;p2"/>
            <p:cNvSpPr/>
            <p:nvPr/>
          </p:nvSpPr>
          <p:spPr>
            <a:xfrm>
              <a:off x="0" y="5722545"/>
              <a:ext cx="1270000" cy="1270001"/>
            </a:xfrm>
            <a:prstGeom prst="ellipse">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4" name="Google Shape;184;p2"/>
            <p:cNvSpPr/>
            <p:nvPr/>
          </p:nvSpPr>
          <p:spPr>
            <a:xfrm>
              <a:off x="3330588" y="0"/>
              <a:ext cx="1270001" cy="1270000"/>
            </a:xfrm>
            <a:prstGeom prst="ellipse">
              <a:avLst/>
            </a:prstGeom>
            <a:solidFill>
              <a:srgbClr val="92929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5" name="Google Shape;185;p2"/>
            <p:cNvSpPr/>
            <p:nvPr/>
          </p:nvSpPr>
          <p:spPr>
            <a:xfrm>
              <a:off x="3330588" y="2310337"/>
              <a:ext cx="1270001" cy="1270001"/>
            </a:xfrm>
            <a:prstGeom prst="ellipse">
              <a:avLst/>
            </a:prstGeom>
            <a:solidFill>
              <a:srgbClr val="92929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6" name="Google Shape;186;p2"/>
            <p:cNvSpPr/>
            <p:nvPr/>
          </p:nvSpPr>
          <p:spPr>
            <a:xfrm>
              <a:off x="3330588" y="4620673"/>
              <a:ext cx="1270001" cy="1270001"/>
            </a:xfrm>
            <a:prstGeom prst="ellipse">
              <a:avLst/>
            </a:prstGeom>
            <a:solidFill>
              <a:srgbClr val="92929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7" name="Google Shape;187;p2"/>
            <p:cNvSpPr/>
            <p:nvPr/>
          </p:nvSpPr>
          <p:spPr>
            <a:xfrm>
              <a:off x="3330588" y="6931011"/>
              <a:ext cx="1270001" cy="1270001"/>
            </a:xfrm>
            <a:prstGeom prst="ellipse">
              <a:avLst/>
            </a:prstGeom>
            <a:solidFill>
              <a:srgbClr val="92929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8" name="Google Shape;188;p2"/>
            <p:cNvSpPr/>
            <p:nvPr/>
          </p:nvSpPr>
          <p:spPr>
            <a:xfrm>
              <a:off x="6601369" y="3412208"/>
              <a:ext cx="1270001" cy="1270001"/>
            </a:xfrm>
            <a:prstGeom prst="ellipse">
              <a:avLst/>
            </a:prstGeom>
            <a:solidFill>
              <a:srgbClr val="55C1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cxnSp>
          <p:nvCxnSpPr>
            <p:cNvPr id="189" name="Google Shape;189;p2"/>
            <p:cNvCxnSpPr/>
            <p:nvPr/>
          </p:nvCxnSpPr>
          <p:spPr>
            <a:xfrm flipH="1" rot="10800000">
              <a:off x="2300294" y="331162"/>
              <a:ext cx="1" cy="7945549"/>
            </a:xfrm>
            <a:prstGeom prst="straightConnector1">
              <a:avLst/>
            </a:prstGeom>
            <a:noFill/>
            <a:ln cap="flat" cmpd="sng" w="38100">
              <a:solidFill>
                <a:srgbClr val="000000"/>
              </a:solidFill>
              <a:prstDash val="dashDot"/>
              <a:miter lim="400000"/>
              <a:headEnd len="sm" w="sm" type="none"/>
              <a:tailEnd len="sm" w="sm" type="none"/>
            </a:ln>
          </p:spPr>
        </p:cxnSp>
        <p:cxnSp>
          <p:nvCxnSpPr>
            <p:cNvPr id="190" name="Google Shape;190;p2"/>
            <p:cNvCxnSpPr/>
            <p:nvPr/>
          </p:nvCxnSpPr>
          <p:spPr>
            <a:xfrm flipH="1" rot="10800000">
              <a:off x="5656813" y="331162"/>
              <a:ext cx="1" cy="7945549"/>
            </a:xfrm>
            <a:prstGeom prst="straightConnector1">
              <a:avLst/>
            </a:prstGeom>
            <a:noFill/>
            <a:ln cap="flat" cmpd="sng" w="38100">
              <a:solidFill>
                <a:srgbClr val="000000"/>
              </a:solidFill>
              <a:prstDash val="dashDot"/>
              <a:miter lim="400000"/>
              <a:headEnd len="sm" w="sm" type="none"/>
              <a:tailEnd len="sm" w="sm" type="none"/>
            </a:ln>
          </p:spPr>
        </p:cxnSp>
      </p:grpSp>
      <p:sp>
        <p:nvSpPr>
          <p:cNvPr id="191" name="Google Shape;191;p2"/>
          <p:cNvSpPr txBox="1"/>
          <p:nvPr/>
        </p:nvSpPr>
        <p:spPr>
          <a:xfrm>
            <a:off x="14000684" y="-1224522"/>
            <a:ext cx="3978403" cy="1514275"/>
          </a:xfrm>
          <a:prstGeom prst="rect">
            <a:avLst/>
          </a:prstGeom>
          <a:noFill/>
          <a:ln>
            <a:noFill/>
          </a:ln>
        </p:spPr>
        <p:txBody>
          <a:bodyPr anchorCtr="0" anchor="ctr" bIns="50800" lIns="50800" spcFirstLastPara="1" rIns="50800" wrap="square" tIns="50800">
            <a:spAutoFit/>
          </a:bodyPr>
          <a:lstStyle/>
          <a:p>
            <a:pPr indent="0" lvl="0" marL="0" marR="0" rtl="0" algn="ctr">
              <a:lnSpc>
                <a:spcPct val="90000"/>
              </a:lnSpc>
              <a:spcBef>
                <a:spcPts val="0"/>
              </a:spcBef>
              <a:spcAft>
                <a:spcPts val="0"/>
              </a:spcAft>
              <a:buClr>
                <a:srgbClr val="000000"/>
              </a:buClr>
              <a:buSzPts val="3300"/>
              <a:buFont typeface="Helvetica Neue"/>
              <a:buNone/>
            </a:pPr>
            <a:r>
              <a:rPr b="1" i="0" lang="en-US" sz="3300" u="none" cap="none" strike="noStrike">
                <a:solidFill>
                  <a:srgbClr val="000000"/>
                </a:solidFill>
                <a:latin typeface="Helvetica Neue"/>
                <a:ea typeface="Helvetica Neue"/>
                <a:cs typeface="Helvetica Neue"/>
                <a:sym typeface="Helvetica Neue"/>
              </a:rPr>
              <a:t>Input Layer:</a:t>
            </a:r>
            <a:br>
              <a:rPr b="1" i="0" lang="en-US" sz="3300" u="none" cap="none" strike="noStrike">
                <a:solidFill>
                  <a:srgbClr val="000000"/>
                </a:solidFill>
                <a:latin typeface="Helvetica Neue"/>
                <a:ea typeface="Helvetica Neue"/>
                <a:cs typeface="Helvetica Neue"/>
                <a:sym typeface="Helvetica Neue"/>
              </a:rPr>
            </a:br>
            <a:r>
              <a:rPr b="1" i="0" lang="en-US" sz="3300" u="none" cap="none" strike="noStrike">
                <a:solidFill>
                  <a:srgbClr val="000000"/>
                </a:solidFill>
                <a:latin typeface="Helvetica Neue"/>
                <a:ea typeface="Helvetica Neue"/>
                <a:cs typeface="Helvetica Neue"/>
                <a:sym typeface="Helvetica Neue"/>
              </a:rPr>
              <a:t>Features</a:t>
            </a:r>
            <a:br>
              <a:rPr b="1" i="0" lang="en-US" sz="3300" u="none" cap="none" strike="noStrike">
                <a:solidFill>
                  <a:srgbClr val="000000"/>
                </a:solidFill>
                <a:latin typeface="Helvetica Neue"/>
                <a:ea typeface="Helvetica Neue"/>
                <a:cs typeface="Helvetica Neue"/>
                <a:sym typeface="Helvetica Neue"/>
              </a:rPr>
            </a:br>
            <a:r>
              <a:rPr b="1" i="0" lang="en-US" sz="3300" u="none" cap="none" strike="noStrike">
                <a:solidFill>
                  <a:srgbClr val="000000"/>
                </a:solidFill>
                <a:latin typeface="Helvetica Neue"/>
                <a:ea typeface="Helvetica Neue"/>
                <a:cs typeface="Helvetica Neue"/>
                <a:sym typeface="Helvetica Neue"/>
              </a:rPr>
              <a:t>Time-Series Trends</a:t>
            </a:r>
            <a:endParaRPr/>
          </a:p>
        </p:txBody>
      </p:sp>
      <p:sp>
        <p:nvSpPr>
          <p:cNvPr id="192" name="Google Shape;192;p2"/>
          <p:cNvSpPr txBox="1"/>
          <p:nvPr/>
        </p:nvSpPr>
        <p:spPr>
          <a:xfrm>
            <a:off x="21215142" y="-1503002"/>
            <a:ext cx="3724009" cy="1972691"/>
          </a:xfrm>
          <a:prstGeom prst="rect">
            <a:avLst/>
          </a:prstGeom>
          <a:noFill/>
          <a:ln>
            <a:noFill/>
          </a:ln>
        </p:spPr>
        <p:txBody>
          <a:bodyPr anchorCtr="0" anchor="ctr" bIns="50800" lIns="50800" spcFirstLastPara="1" rIns="50800" wrap="square" tIns="50800">
            <a:spAutoFit/>
          </a:bodyPr>
          <a:lstStyle/>
          <a:p>
            <a:pPr indent="0" lvl="0" marL="0" marR="0" rtl="0" algn="ctr">
              <a:lnSpc>
                <a:spcPct val="90000"/>
              </a:lnSpc>
              <a:spcBef>
                <a:spcPts val="0"/>
              </a:spcBef>
              <a:spcAft>
                <a:spcPts val="0"/>
              </a:spcAft>
              <a:buClr>
                <a:srgbClr val="000000"/>
              </a:buClr>
              <a:buSzPts val="3300"/>
              <a:buFont typeface="Helvetica Neue"/>
              <a:buNone/>
            </a:pPr>
            <a:r>
              <a:rPr b="1" i="0" lang="en-US" sz="3300" u="none" cap="none" strike="noStrike">
                <a:solidFill>
                  <a:srgbClr val="000000"/>
                </a:solidFill>
                <a:latin typeface="Helvetica Neue"/>
                <a:ea typeface="Helvetica Neue"/>
                <a:cs typeface="Helvetica Neue"/>
                <a:sym typeface="Helvetica Neue"/>
              </a:rPr>
              <a:t>Output Layer:</a:t>
            </a:r>
            <a:br>
              <a:rPr b="1" i="0" lang="en-US" sz="3300" u="none" cap="none" strike="noStrike">
                <a:solidFill>
                  <a:srgbClr val="000000"/>
                </a:solidFill>
                <a:latin typeface="Helvetica Neue"/>
                <a:ea typeface="Helvetica Neue"/>
                <a:cs typeface="Helvetica Neue"/>
                <a:sym typeface="Helvetica Neue"/>
              </a:rPr>
            </a:br>
            <a:r>
              <a:rPr b="1" i="0" lang="en-US" sz="3300" u="none" cap="none" strike="noStrike">
                <a:solidFill>
                  <a:srgbClr val="000000"/>
                </a:solidFill>
                <a:latin typeface="Helvetica Neue"/>
                <a:ea typeface="Helvetica Neue"/>
                <a:cs typeface="Helvetica Neue"/>
                <a:sym typeface="Helvetica Neue"/>
              </a:rPr>
              <a:t>Prediction of Time-Series Trend</a:t>
            </a:r>
            <a:endParaRPr/>
          </a:p>
        </p:txBody>
      </p:sp>
      <p:sp>
        <p:nvSpPr>
          <p:cNvPr id="193" name="Google Shape;193;p2"/>
          <p:cNvSpPr txBox="1"/>
          <p:nvPr/>
        </p:nvSpPr>
        <p:spPr>
          <a:xfrm>
            <a:off x="18013569" y="-815880"/>
            <a:ext cx="2760917" cy="597444"/>
          </a:xfrm>
          <a:prstGeom prst="rect">
            <a:avLst/>
          </a:prstGeom>
          <a:noFill/>
          <a:ln>
            <a:noFill/>
          </a:ln>
        </p:spPr>
        <p:txBody>
          <a:bodyPr anchorCtr="0" anchor="ctr" bIns="50800" lIns="50800" spcFirstLastPara="1" rIns="50800" wrap="square" tIns="50800">
            <a:spAutoFit/>
          </a:bodyPr>
          <a:lstStyle/>
          <a:p>
            <a:pPr indent="0" lvl="0" marL="0" marR="0" rtl="0" algn="l">
              <a:lnSpc>
                <a:spcPct val="90000"/>
              </a:lnSpc>
              <a:spcBef>
                <a:spcPts val="0"/>
              </a:spcBef>
              <a:spcAft>
                <a:spcPts val="0"/>
              </a:spcAft>
              <a:buClr>
                <a:srgbClr val="000000"/>
              </a:buClr>
              <a:buSzPts val="3300"/>
              <a:buFont typeface="Helvetica Neue"/>
              <a:buNone/>
            </a:pPr>
            <a:r>
              <a:rPr b="1" i="0" lang="en-US" sz="3300" u="none" cap="none" strike="noStrike">
                <a:solidFill>
                  <a:srgbClr val="000000"/>
                </a:solidFill>
                <a:latin typeface="Helvetica Neue"/>
                <a:ea typeface="Helvetica Neue"/>
                <a:cs typeface="Helvetica Neue"/>
                <a:sym typeface="Helvetica Neue"/>
              </a:rPr>
              <a:t>Hidden Layer</a:t>
            </a:r>
            <a:endParaRPr/>
          </a:p>
        </p:txBody>
      </p:sp>
      <p:sp>
        <p:nvSpPr>
          <p:cNvPr id="194" name="Google Shape;194;p2"/>
          <p:cNvSpPr txBox="1"/>
          <p:nvPr/>
        </p:nvSpPr>
        <p:spPr>
          <a:xfrm>
            <a:off x="17455755" y="1889997"/>
            <a:ext cx="1247548" cy="585166"/>
          </a:xfrm>
          <a:prstGeom prst="rect">
            <a:avLst/>
          </a:prstGeom>
          <a:noFill/>
          <a:ln>
            <a:noFill/>
          </a:ln>
        </p:spPr>
        <p:txBody>
          <a:bodyPr anchorCtr="0" anchor="ctr" bIns="50800" lIns="50800" spcFirstLastPara="1" rIns="50800" wrap="square" tIns="50800">
            <a:spAutoFit/>
          </a:bodyPr>
          <a:lstStyle/>
          <a:p>
            <a:pPr indent="0" lvl="0" marL="0" marR="0" rtl="0" algn="ctr">
              <a:lnSpc>
                <a:spcPct val="90000"/>
              </a:lnSpc>
              <a:spcBef>
                <a:spcPts val="0"/>
              </a:spcBef>
              <a:spcAft>
                <a:spcPts val="0"/>
              </a:spcAft>
              <a:buClr>
                <a:srgbClr val="000000"/>
              </a:buClr>
              <a:buSzPts val="3300"/>
              <a:buFont typeface="Helvetica Neue"/>
              <a:buNone/>
            </a:pPr>
            <a:r>
              <a:rPr b="0" i="0" lang="en-US" sz="3300" u="none" cap="none" strike="noStrike">
                <a:solidFill>
                  <a:srgbClr val="000000"/>
                </a:solidFill>
                <a:latin typeface="Helvetica Neue"/>
                <a:ea typeface="Helvetica Neue"/>
                <a:cs typeface="Helvetica Neue"/>
                <a:sym typeface="Helvetica Neue"/>
              </a:rPr>
              <a:t>Movie</a:t>
            </a:r>
            <a:endParaRPr/>
          </a:p>
        </p:txBody>
      </p:sp>
      <p:sp>
        <p:nvSpPr>
          <p:cNvPr id="195" name="Google Shape;195;p2"/>
          <p:cNvSpPr/>
          <p:nvPr/>
        </p:nvSpPr>
        <p:spPr>
          <a:xfrm>
            <a:off x="19203370" y="1547579"/>
            <a:ext cx="1270001" cy="1270001"/>
          </a:xfrm>
          <a:prstGeom prst="rightArrow">
            <a:avLst>
              <a:gd fmla="val 32000" name="adj1"/>
              <a:gd fmla="val 64000" name="adj2"/>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6" name="Google Shape;196;p2"/>
          <p:cNvSpPr/>
          <p:nvPr/>
        </p:nvSpPr>
        <p:spPr>
          <a:xfrm>
            <a:off x="17132850" y="4417699"/>
            <a:ext cx="1270001" cy="1270001"/>
          </a:xfrm>
          <a:prstGeom prst="rightArrow">
            <a:avLst>
              <a:gd fmla="val 32000" name="adj1"/>
              <a:gd fmla="val 64000" name="adj2"/>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