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3716000" cx="24384000"/>
  <p:notesSz cx="6858000" cy="9144000"/>
  <p:embeddedFontLst>
    <p:embeddedFont>
      <p:font typeface="Helvetica Neue"/>
      <p:regular r:id="rId22"/>
      <p:bold r:id="rId23"/>
      <p:italic r:id="rId24"/>
      <p:boldItalic r:id="rId25"/>
    </p:embeddedFont>
    <p:embeddedFont>
      <p:font typeface="Helvetica Neue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V0OQCYz2k7mJF4Ilzuy80KwowO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ajen De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regular.fntdata"/><Relationship Id="rId21" Type="http://schemas.openxmlformats.org/officeDocument/2006/relationships/slide" Target="slides/slide16.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regular.fntdata"/><Relationship Id="rId25" Type="http://schemas.openxmlformats.org/officeDocument/2006/relationships/font" Target="fonts/HelveticaNeue-boldItalic.fntdata"/><Relationship Id="rId28" Type="http://schemas.openxmlformats.org/officeDocument/2006/relationships/font" Target="fonts/HelveticaNeueLight-italic.fntdata"/><Relationship Id="rId27" Type="http://schemas.openxmlformats.org/officeDocument/2006/relationships/font" Target="fonts/HelveticaNeue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04T07:12:48.440">
    <p:pos x="3789" y="2054"/>
    <p:text>add fancy bullet points</p:text>
    <p:extLst>
      <p:ext uri="{C676402C-5697-4E1C-873F-D02D1690AC5C}">
        <p15:threadingInfo timeZoneBias="0"/>
      </p:ext>
      <p:ext uri="http://customooxmlschemas.google.com/">
        <go:slidesCustomData xmlns:go="http://customooxmlschemas.google.com/" commentPostId="AAAAKbVRMO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e0166c64d_0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9e0166c64d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e0166c64d_2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9e0166c64d_2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e0166c64d_3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9e0166c64d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5"/>
          <p:cNvSpPr txBox="1"/>
          <p:nvPr>
            <p:ph idx="1" type="body"/>
          </p:nvPr>
        </p:nvSpPr>
        <p:spPr>
          <a:xfrm>
            <a:off x="3949005" y="10609397"/>
            <a:ext cx="16478253" cy="477734"/>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2816"/>
              <a:buFont typeface="Helvetica Neue"/>
              <a:buNone/>
              <a:defRPr sz="2816"/>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1" name="Google Shape;11;p15"/>
          <p:cNvSpPr txBox="1"/>
          <p:nvPr>
            <p:ph type="title"/>
          </p:nvPr>
        </p:nvSpPr>
        <p:spPr>
          <a:xfrm>
            <a:off x="3952872" y="3645743"/>
            <a:ext cx="16478253" cy="3486151"/>
          </a:xfrm>
          <a:prstGeom prst="rect">
            <a:avLst/>
          </a:prstGeom>
          <a:noFill/>
          <a:ln>
            <a:noFill/>
          </a:ln>
        </p:spPr>
        <p:txBody>
          <a:bodyPr anchorCtr="0" anchor="b" bIns="38100" lIns="38100" spcFirstLastPara="1" rIns="38100" wrap="square" tIns="381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2" name="Google Shape;12;p15"/>
          <p:cNvSpPr txBox="1"/>
          <p:nvPr>
            <p:ph idx="2" type="body"/>
          </p:nvPr>
        </p:nvSpPr>
        <p:spPr>
          <a:xfrm>
            <a:off x="3949006" y="7131893"/>
            <a:ext cx="16478252" cy="1428751"/>
          </a:xfrm>
          <a:prstGeom prst="rect">
            <a:avLst/>
          </a:prstGeom>
          <a:noFill/>
          <a:ln>
            <a:noFill/>
          </a:ln>
        </p:spPr>
        <p:txBody>
          <a:bodyPr anchorCtr="0" anchor="t" bIns="38100" lIns="38100" spcFirstLastPara="1" rIns="38100" wrap="square" tIns="381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3" name="Google Shape;13;p15"/>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51" name="Shape 51"/>
        <p:cNvGrpSpPr/>
        <p:nvPr/>
      </p:nvGrpSpPr>
      <p:grpSpPr>
        <a:xfrm>
          <a:off x="0" y="0"/>
          <a:ext cx="0" cy="0"/>
          <a:chOff x="0" y="0"/>
          <a:chExt cx="0" cy="0"/>
        </a:xfrm>
      </p:grpSpPr>
      <p:sp>
        <p:nvSpPr>
          <p:cNvPr id="52" name="Google Shape;52;p24"/>
          <p:cNvSpPr txBox="1"/>
          <p:nvPr>
            <p:ph idx="1" type="body"/>
          </p:nvPr>
        </p:nvSpPr>
        <p:spPr>
          <a:xfrm>
            <a:off x="3952874" y="5405132"/>
            <a:ext cx="16478252" cy="2905736"/>
          </a:xfrm>
          <a:prstGeom prst="rect">
            <a:avLst/>
          </a:prstGeom>
          <a:noFill/>
          <a:ln>
            <a:noFill/>
          </a:ln>
        </p:spPr>
        <p:txBody>
          <a:bodyPr anchorCtr="0" anchor="ctr" bIns="38100" lIns="38100" spcFirstLastPara="1" rIns="38100" wrap="square" tIns="38100">
            <a:normAutofit/>
          </a:bodyPr>
          <a:lstStyle>
            <a:lvl1pPr indent="-228600" lvl="0" marL="457200" algn="ctr">
              <a:lnSpc>
                <a:spcPct val="80000"/>
              </a:lnSpc>
              <a:spcBef>
                <a:spcPts val="0"/>
              </a:spcBef>
              <a:spcAft>
                <a:spcPts val="0"/>
              </a:spcAft>
              <a:buClr>
                <a:srgbClr val="000000"/>
              </a:buClr>
              <a:buSzPts val="11400"/>
              <a:buFont typeface="Helvetica Neue"/>
              <a:buNone/>
              <a:defRPr b="0" sz="114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400"/>
              <a:buFont typeface="Helvetica Neue"/>
              <a:buNone/>
              <a:defRPr b="0" sz="114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400"/>
              <a:buFont typeface="Helvetica Neue"/>
              <a:buNone/>
              <a:defRPr b="0" sz="114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400"/>
              <a:buFont typeface="Helvetica Neue"/>
              <a:buNone/>
              <a:defRPr b="0" sz="114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400"/>
              <a:buFont typeface="Helvetica Neue"/>
              <a:buNone/>
              <a:defRPr b="0" sz="11400">
                <a:latin typeface="Helvetica Neue"/>
                <a:ea typeface="Helvetica Neue"/>
                <a:cs typeface="Helvetica Neue"/>
                <a:sym typeface="Helvetica Neu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3" name="Google Shape;53;p24"/>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54" name="Shape 54"/>
        <p:cNvGrpSpPr/>
        <p:nvPr/>
      </p:nvGrpSpPr>
      <p:grpSpPr>
        <a:xfrm>
          <a:off x="0" y="0"/>
          <a:ext cx="0" cy="0"/>
          <a:chOff x="0" y="0"/>
          <a:chExt cx="0" cy="0"/>
        </a:xfrm>
      </p:grpSpPr>
      <p:sp>
        <p:nvSpPr>
          <p:cNvPr id="55" name="Google Shape;55;p25"/>
          <p:cNvSpPr txBox="1"/>
          <p:nvPr>
            <p:ph idx="1" type="body"/>
          </p:nvPr>
        </p:nvSpPr>
        <p:spPr>
          <a:xfrm>
            <a:off x="3952874" y="2521445"/>
            <a:ext cx="16478252" cy="5431188"/>
          </a:xfrm>
          <a:prstGeom prst="rect">
            <a:avLst/>
          </a:prstGeom>
          <a:noFill/>
          <a:ln>
            <a:noFill/>
          </a:ln>
        </p:spPr>
        <p:txBody>
          <a:bodyPr anchorCtr="0" anchor="b" bIns="38100" lIns="38100" spcFirstLastPara="1" rIns="38100" wrap="square" tIns="38100">
            <a:normAutofit/>
          </a:bodyPr>
          <a:lstStyle>
            <a:lvl1pPr indent="-228600" lvl="0" marL="457200" algn="ctr">
              <a:lnSpc>
                <a:spcPct val="80000"/>
              </a:lnSpc>
              <a:spcBef>
                <a:spcPts val="0"/>
              </a:spcBef>
              <a:spcAft>
                <a:spcPts val="0"/>
              </a:spcAft>
              <a:buClr>
                <a:srgbClr val="000000"/>
              </a:buClr>
              <a:buSzPts val="24600"/>
              <a:buFont typeface="Helvetica Neue"/>
              <a:buNone/>
              <a:defRPr sz="24600"/>
            </a:lvl1pPr>
            <a:lvl2pPr indent="-228600" lvl="1" marL="914400" algn="ctr">
              <a:lnSpc>
                <a:spcPct val="80000"/>
              </a:lnSpc>
              <a:spcBef>
                <a:spcPts val="0"/>
              </a:spcBef>
              <a:spcAft>
                <a:spcPts val="0"/>
              </a:spcAft>
              <a:buClr>
                <a:srgbClr val="000000"/>
              </a:buClr>
              <a:buSzPts val="24600"/>
              <a:buFont typeface="Helvetica Neue"/>
              <a:buNone/>
              <a:defRPr sz="24600"/>
            </a:lvl2pPr>
            <a:lvl3pPr indent="-228600" lvl="2" marL="1371600" algn="ctr">
              <a:lnSpc>
                <a:spcPct val="80000"/>
              </a:lnSpc>
              <a:spcBef>
                <a:spcPts val="0"/>
              </a:spcBef>
              <a:spcAft>
                <a:spcPts val="0"/>
              </a:spcAft>
              <a:buClr>
                <a:srgbClr val="000000"/>
              </a:buClr>
              <a:buSzPts val="24600"/>
              <a:buFont typeface="Helvetica Neue"/>
              <a:buNone/>
              <a:defRPr sz="24600"/>
            </a:lvl3pPr>
            <a:lvl4pPr indent="-228600" lvl="3" marL="1828800" algn="ctr">
              <a:lnSpc>
                <a:spcPct val="80000"/>
              </a:lnSpc>
              <a:spcBef>
                <a:spcPts val="0"/>
              </a:spcBef>
              <a:spcAft>
                <a:spcPts val="0"/>
              </a:spcAft>
              <a:buClr>
                <a:srgbClr val="000000"/>
              </a:buClr>
              <a:buSzPts val="24600"/>
              <a:buFont typeface="Helvetica Neue"/>
              <a:buNone/>
              <a:defRPr sz="24600"/>
            </a:lvl4pPr>
            <a:lvl5pPr indent="-228600" lvl="4" marL="2286000" algn="ctr">
              <a:lnSpc>
                <a:spcPct val="80000"/>
              </a:lnSpc>
              <a:spcBef>
                <a:spcPts val="0"/>
              </a:spcBef>
              <a:spcAft>
                <a:spcPts val="0"/>
              </a:spcAft>
              <a:buClr>
                <a:srgbClr val="000000"/>
              </a:buClr>
              <a:buSzPts val="24600"/>
              <a:buFont typeface="Helvetica Neue"/>
              <a:buNone/>
              <a:defRPr sz="24600"/>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6" name="Google Shape;56;p25"/>
          <p:cNvSpPr txBox="1"/>
          <p:nvPr>
            <p:ph idx="2" type="body"/>
          </p:nvPr>
        </p:nvSpPr>
        <p:spPr>
          <a:xfrm>
            <a:off x="3952874" y="7911135"/>
            <a:ext cx="16478252" cy="701085"/>
          </a:xfrm>
          <a:prstGeom prst="rect">
            <a:avLst/>
          </a:prstGeom>
          <a:noFill/>
          <a:ln>
            <a:noFill/>
          </a:ln>
        </p:spPr>
        <p:txBody>
          <a:bodyPr anchorCtr="0" anchor="t" bIns="34275" lIns="34275" spcFirstLastPara="1" rIns="34275" wrap="square" tIns="34275">
            <a:normAutofit/>
          </a:bodyPr>
          <a:lstStyle>
            <a:lvl1pPr indent="-228600" lvl="0" marL="457200" algn="ctr">
              <a:lnSpc>
                <a:spcPct val="100000"/>
              </a:lnSpc>
              <a:spcBef>
                <a:spcPts val="0"/>
              </a:spcBef>
              <a:spcAft>
                <a:spcPts val="0"/>
              </a:spcAft>
              <a:buClr>
                <a:srgbClr val="000000"/>
              </a:buClr>
              <a:buSzPts val="4212"/>
              <a:buFont typeface="Helvetica Neue"/>
              <a:buNone/>
              <a:defRPr sz="4212"/>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7" name="Google Shape;57;p25"/>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8" name="Shape 58"/>
        <p:cNvGrpSpPr/>
        <p:nvPr/>
      </p:nvGrpSpPr>
      <p:grpSpPr>
        <a:xfrm>
          <a:off x="0" y="0"/>
          <a:ext cx="0" cy="0"/>
          <a:chOff x="0" y="0"/>
          <a:chExt cx="0" cy="0"/>
        </a:xfrm>
      </p:grpSpPr>
      <p:sp>
        <p:nvSpPr>
          <p:cNvPr id="59" name="Google Shape;59;p26"/>
          <p:cNvSpPr txBox="1"/>
          <p:nvPr>
            <p:ph idx="1" type="body"/>
          </p:nvPr>
        </p:nvSpPr>
        <p:spPr>
          <a:xfrm>
            <a:off x="4870518" y="9721090"/>
            <a:ext cx="15150041" cy="477735"/>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2816"/>
              <a:buFont typeface="Helvetica Neue"/>
              <a:buNone/>
              <a:defRPr sz="2816"/>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0" name="Google Shape;60;p26"/>
          <p:cNvSpPr txBox="1"/>
          <p:nvPr>
            <p:ph idx="2" type="body"/>
          </p:nvPr>
        </p:nvSpPr>
        <p:spPr>
          <a:xfrm>
            <a:off x="4363441" y="5419395"/>
            <a:ext cx="15657118" cy="2877210"/>
          </a:xfrm>
          <a:prstGeom prst="rect">
            <a:avLst/>
          </a:prstGeom>
          <a:noFill/>
          <a:ln>
            <a:noFill/>
          </a:ln>
        </p:spPr>
        <p:txBody>
          <a:bodyPr anchorCtr="0" anchor="t" bIns="38100" lIns="38100" spcFirstLastPara="1" rIns="38100" wrap="square" tIns="38100">
            <a:normAutofit/>
          </a:bodyPr>
          <a:lstStyle>
            <a:lvl1pPr indent="-228600" lvl="0" marL="457200" algn="l">
              <a:lnSpc>
                <a:spcPct val="90000"/>
              </a:lnSpc>
              <a:spcBef>
                <a:spcPts val="0"/>
              </a:spcBef>
              <a:spcAft>
                <a:spcPts val="0"/>
              </a:spcAft>
              <a:buClr>
                <a:srgbClr val="000000"/>
              </a:buClr>
              <a:buSzPts val="8400"/>
              <a:buFont typeface="Helvetica Neue"/>
              <a:buNone/>
              <a:defRPr b="0" sz="84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400"/>
              <a:buFont typeface="Helvetica Neue"/>
              <a:buNone/>
              <a:defRPr b="0" sz="84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400"/>
              <a:buFont typeface="Helvetica Neue"/>
              <a:buNone/>
              <a:defRPr b="0" sz="84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400"/>
              <a:buFont typeface="Helvetica Neue"/>
              <a:buNone/>
              <a:defRPr b="0" sz="84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400"/>
              <a:buFont typeface="Helvetica Neue"/>
              <a:buNone/>
              <a:defRPr b="0" sz="8400">
                <a:latin typeface="Helvetica Neue"/>
                <a:ea typeface="Helvetica Neue"/>
                <a:cs typeface="Helvetica Neue"/>
                <a:sym typeface="Helvetica Neu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1" name="Google Shape;61;p26"/>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2" name="Shape 62"/>
        <p:cNvGrpSpPr/>
        <p:nvPr/>
      </p:nvGrpSpPr>
      <p:grpSpPr>
        <a:xfrm>
          <a:off x="0" y="0"/>
          <a:ext cx="0" cy="0"/>
          <a:chOff x="0" y="0"/>
          <a:chExt cx="0" cy="0"/>
        </a:xfrm>
      </p:grpSpPr>
      <p:sp>
        <p:nvSpPr>
          <p:cNvPr id="63" name="Google Shape;63;p27"/>
          <p:cNvSpPr/>
          <p:nvPr>
            <p:ph idx="2" type="pic"/>
          </p:nvPr>
        </p:nvSpPr>
        <p:spPr>
          <a:xfrm>
            <a:off x="14868525" y="2476499"/>
            <a:ext cx="5579325" cy="44622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64" name="Google Shape;64;p27"/>
          <p:cNvSpPr/>
          <p:nvPr>
            <p:ph idx="3" type="pic"/>
          </p:nvPr>
        </p:nvSpPr>
        <p:spPr>
          <a:xfrm>
            <a:off x="13173075" y="4698206"/>
            <a:ext cx="7829551" cy="911263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65" name="Google Shape;65;p27"/>
          <p:cNvSpPr/>
          <p:nvPr>
            <p:ph idx="4" type="pic"/>
          </p:nvPr>
        </p:nvSpPr>
        <p:spPr>
          <a:xfrm>
            <a:off x="2943224" y="2085974"/>
            <a:ext cx="12458702" cy="934402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66" name="Google Shape;66;p27"/>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28"/>
          <p:cNvSpPr/>
          <p:nvPr>
            <p:ph idx="2" type="pic"/>
          </p:nvPr>
        </p:nvSpPr>
        <p:spPr>
          <a:xfrm>
            <a:off x="2047874" y="-2428876"/>
            <a:ext cx="20288252" cy="1623060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69" name="Google Shape;69;p28"/>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marR="0" algn="ctr">
              <a:lnSpc>
                <a:spcPct val="100000"/>
              </a:lnSpc>
              <a:spcBef>
                <a:spcPts val="0"/>
              </a:spcBef>
              <a:spcAft>
                <a:spcPts val="0"/>
              </a:spcAft>
              <a:buClr>
                <a:srgbClr val="FFFFFF"/>
              </a:buClr>
              <a:buSzPts val="1600"/>
              <a:buFont typeface="Helvetica Neue"/>
              <a:buNone/>
              <a:defRPr>
                <a:solidFill>
                  <a:srgbClr val="FFFFFF"/>
                </a:solidFill>
              </a:defRPr>
            </a:lvl1pPr>
            <a:lvl2pPr indent="0" lvl="1" marL="0" marR="0" algn="ctr">
              <a:lnSpc>
                <a:spcPct val="100000"/>
              </a:lnSpc>
              <a:spcBef>
                <a:spcPts val="0"/>
              </a:spcBef>
              <a:spcAft>
                <a:spcPts val="0"/>
              </a:spcAft>
              <a:buClr>
                <a:srgbClr val="FFFFFF"/>
              </a:buClr>
              <a:buSzPts val="1600"/>
              <a:buFont typeface="Helvetica Neue"/>
              <a:buNone/>
              <a:defRPr>
                <a:solidFill>
                  <a:srgbClr val="FFFFFF"/>
                </a:solidFill>
              </a:defRPr>
            </a:lvl2pPr>
            <a:lvl3pPr indent="0" lvl="2" marL="0" marR="0" algn="ctr">
              <a:lnSpc>
                <a:spcPct val="100000"/>
              </a:lnSpc>
              <a:spcBef>
                <a:spcPts val="0"/>
              </a:spcBef>
              <a:spcAft>
                <a:spcPts val="0"/>
              </a:spcAft>
              <a:buClr>
                <a:srgbClr val="FFFFFF"/>
              </a:buClr>
              <a:buSzPts val="1600"/>
              <a:buFont typeface="Helvetica Neue"/>
              <a:buNone/>
              <a:defRPr>
                <a:solidFill>
                  <a:srgbClr val="FFFFFF"/>
                </a:solidFill>
              </a:defRPr>
            </a:lvl3pPr>
            <a:lvl4pPr indent="0" lvl="3" marL="0" marR="0" algn="ctr">
              <a:lnSpc>
                <a:spcPct val="100000"/>
              </a:lnSpc>
              <a:spcBef>
                <a:spcPts val="0"/>
              </a:spcBef>
              <a:spcAft>
                <a:spcPts val="0"/>
              </a:spcAft>
              <a:buClr>
                <a:srgbClr val="FFFFFF"/>
              </a:buClr>
              <a:buSzPts val="1600"/>
              <a:buFont typeface="Helvetica Neue"/>
              <a:buNone/>
              <a:defRPr>
                <a:solidFill>
                  <a:srgbClr val="FFFFFF"/>
                </a:solidFill>
              </a:defRPr>
            </a:lvl4pPr>
            <a:lvl5pPr indent="0" lvl="4" marL="0" marR="0" algn="ctr">
              <a:lnSpc>
                <a:spcPct val="100000"/>
              </a:lnSpc>
              <a:spcBef>
                <a:spcPts val="0"/>
              </a:spcBef>
              <a:spcAft>
                <a:spcPts val="0"/>
              </a:spcAft>
              <a:buClr>
                <a:srgbClr val="FFFFFF"/>
              </a:buClr>
              <a:buSzPts val="1600"/>
              <a:buFont typeface="Helvetica Neue"/>
              <a:buNone/>
              <a:defRPr>
                <a:solidFill>
                  <a:srgbClr val="FFFFFF"/>
                </a:solidFill>
              </a:defRPr>
            </a:lvl5pPr>
            <a:lvl6pPr indent="0" lvl="5" marL="0" marR="0" algn="ctr">
              <a:lnSpc>
                <a:spcPct val="100000"/>
              </a:lnSpc>
              <a:spcBef>
                <a:spcPts val="0"/>
              </a:spcBef>
              <a:spcAft>
                <a:spcPts val="0"/>
              </a:spcAft>
              <a:buClr>
                <a:srgbClr val="FFFFFF"/>
              </a:buClr>
              <a:buSzPts val="1600"/>
              <a:buFont typeface="Helvetica Neue"/>
              <a:buNone/>
              <a:defRPr>
                <a:solidFill>
                  <a:srgbClr val="FFFFFF"/>
                </a:solidFill>
              </a:defRPr>
            </a:lvl6pPr>
            <a:lvl7pPr indent="0" lvl="6" marL="0" marR="0" algn="ctr">
              <a:lnSpc>
                <a:spcPct val="100000"/>
              </a:lnSpc>
              <a:spcBef>
                <a:spcPts val="0"/>
              </a:spcBef>
              <a:spcAft>
                <a:spcPts val="0"/>
              </a:spcAft>
              <a:buClr>
                <a:srgbClr val="FFFFFF"/>
              </a:buClr>
              <a:buSzPts val="1600"/>
              <a:buFont typeface="Helvetica Neue"/>
              <a:buNone/>
              <a:defRPr>
                <a:solidFill>
                  <a:srgbClr val="FFFFFF"/>
                </a:solidFill>
              </a:defRPr>
            </a:lvl7pPr>
            <a:lvl8pPr indent="0" lvl="7" marL="0" marR="0" algn="ctr">
              <a:lnSpc>
                <a:spcPct val="100000"/>
              </a:lnSpc>
              <a:spcBef>
                <a:spcPts val="0"/>
              </a:spcBef>
              <a:spcAft>
                <a:spcPts val="0"/>
              </a:spcAft>
              <a:buClr>
                <a:srgbClr val="FFFFFF"/>
              </a:buClr>
              <a:buSzPts val="1600"/>
              <a:buFont typeface="Helvetica Neue"/>
              <a:buNone/>
              <a:defRPr>
                <a:solidFill>
                  <a:srgbClr val="FFFFFF"/>
                </a:solidFill>
              </a:defRPr>
            </a:lvl8pPr>
            <a:lvl9pPr indent="0" lvl="8" marL="0" marR="0" algn="ctr">
              <a:lnSpc>
                <a:spcPct val="100000"/>
              </a:lnSpc>
              <a:spcBef>
                <a:spcPts val="0"/>
              </a:spcBef>
              <a:spcAft>
                <a:spcPts val="0"/>
              </a:spcAft>
              <a:buClr>
                <a:srgbClr val="FFFFFF"/>
              </a:buClr>
              <a:buSzPts val="16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29"/>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type="tx">
  <p:cSld name="TITLE_AND_BODY">
    <p:spTree>
      <p:nvGrpSpPr>
        <p:cNvPr id="14" name="Shape 14"/>
        <p:cNvGrpSpPr/>
        <p:nvPr/>
      </p:nvGrpSpPr>
      <p:grpSpPr>
        <a:xfrm>
          <a:off x="0" y="0"/>
          <a:ext cx="0" cy="0"/>
          <a:chOff x="0" y="0"/>
          <a:chExt cx="0" cy="0"/>
        </a:xfrm>
      </p:grpSpPr>
      <p:sp>
        <p:nvSpPr>
          <p:cNvPr id="15" name="Google Shape;15;p16"/>
          <p:cNvSpPr/>
          <p:nvPr>
            <p:ph idx="2" type="pic"/>
          </p:nvPr>
        </p:nvSpPr>
        <p:spPr>
          <a:xfrm>
            <a:off x="2181224" y="742949"/>
            <a:ext cx="20059652" cy="1201420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16" name="Google Shape;16;p16"/>
          <p:cNvSpPr txBox="1"/>
          <p:nvPr>
            <p:ph type="title"/>
          </p:nvPr>
        </p:nvSpPr>
        <p:spPr>
          <a:xfrm>
            <a:off x="3952874" y="7058025"/>
            <a:ext cx="16478252" cy="3486151"/>
          </a:xfrm>
          <a:prstGeom prst="rect">
            <a:avLst/>
          </a:prstGeom>
          <a:noFill/>
          <a:ln>
            <a:noFill/>
          </a:ln>
        </p:spPr>
        <p:txBody>
          <a:bodyPr anchorCtr="0" anchor="b" bIns="38100" lIns="38100" spcFirstLastPara="1" rIns="38100" wrap="square" tIns="381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7" name="Google Shape;17;p16"/>
          <p:cNvSpPr txBox="1"/>
          <p:nvPr>
            <p:ph idx="1" type="body"/>
          </p:nvPr>
        </p:nvSpPr>
        <p:spPr>
          <a:xfrm>
            <a:off x="3953767" y="2544103"/>
            <a:ext cx="16476467" cy="477734"/>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2816"/>
              <a:buFont typeface="Helvetica Neue"/>
              <a:buNone/>
              <a:defRPr sz="2816"/>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8" name="Google Shape;18;p16"/>
          <p:cNvSpPr txBox="1"/>
          <p:nvPr>
            <p:ph idx="3" type="body"/>
          </p:nvPr>
        </p:nvSpPr>
        <p:spPr>
          <a:xfrm>
            <a:off x="3952874" y="10421933"/>
            <a:ext cx="16478252" cy="837714"/>
          </a:xfrm>
          <a:prstGeom prst="rect">
            <a:avLst/>
          </a:prstGeom>
          <a:noFill/>
          <a:ln>
            <a:noFill/>
          </a:ln>
        </p:spPr>
        <p:txBody>
          <a:bodyPr anchorCtr="0" anchor="t" bIns="38100" lIns="38100" spcFirstLastPara="1" rIns="38100" wrap="square" tIns="381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9" name="Google Shape;19;p16"/>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0" name="Shape 20"/>
        <p:cNvGrpSpPr/>
        <p:nvPr/>
      </p:nvGrpSpPr>
      <p:grpSpPr>
        <a:xfrm>
          <a:off x="0" y="0"/>
          <a:ext cx="0" cy="0"/>
          <a:chOff x="0" y="0"/>
          <a:chExt cx="0" cy="0"/>
        </a:xfrm>
      </p:grpSpPr>
      <p:sp>
        <p:nvSpPr>
          <p:cNvPr id="21" name="Google Shape;21;p17"/>
          <p:cNvSpPr/>
          <p:nvPr>
            <p:ph idx="2" type="pic"/>
          </p:nvPr>
        </p:nvSpPr>
        <p:spPr>
          <a:xfrm>
            <a:off x="11277599" y="1562099"/>
            <a:ext cx="9108630" cy="1060132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22" name="Google Shape;22;p17"/>
          <p:cNvSpPr txBox="1"/>
          <p:nvPr>
            <p:ph type="title"/>
          </p:nvPr>
        </p:nvSpPr>
        <p:spPr>
          <a:xfrm>
            <a:off x="3952874" y="2666999"/>
            <a:ext cx="7334251" cy="4411706"/>
          </a:xfrm>
          <a:prstGeom prst="rect">
            <a:avLst/>
          </a:prstGeom>
          <a:noFill/>
          <a:ln>
            <a:noFill/>
          </a:ln>
        </p:spPr>
        <p:txBody>
          <a:bodyPr anchorCtr="0" anchor="b" bIns="38100" lIns="38100" spcFirstLastPara="1" rIns="38100" wrap="square" tIns="38100">
            <a:normAutofit/>
          </a:bodyPr>
          <a:lstStyle>
            <a:lvl1pPr lvl="0" algn="l">
              <a:lnSpc>
                <a:spcPct val="80000"/>
              </a:lnSpc>
              <a:spcBef>
                <a:spcPts val="0"/>
              </a:spcBef>
              <a:spcAft>
                <a:spcPts val="0"/>
              </a:spcAft>
              <a:buClr>
                <a:srgbClr val="000000"/>
              </a:buClr>
              <a:buSzPts val="8400"/>
              <a:buFont typeface="Helvetica Neue"/>
              <a:buNone/>
              <a:defRPr sz="84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3" name="Google Shape;23;p17"/>
          <p:cNvSpPr txBox="1"/>
          <p:nvPr>
            <p:ph idx="1" type="body"/>
          </p:nvPr>
        </p:nvSpPr>
        <p:spPr>
          <a:xfrm>
            <a:off x="3952874" y="7009932"/>
            <a:ext cx="7334251" cy="4039069"/>
          </a:xfrm>
          <a:prstGeom prst="rect">
            <a:avLst/>
          </a:prstGeom>
          <a:noFill/>
          <a:ln>
            <a:noFill/>
          </a:ln>
        </p:spPr>
        <p:txBody>
          <a:bodyPr anchorCtr="0" anchor="t" bIns="38100" lIns="38100" spcFirstLastPara="1" rIns="38100" wrap="square" tIns="381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4" name="Google Shape;24;p17"/>
          <p:cNvSpPr txBox="1"/>
          <p:nvPr>
            <p:ph idx="12" type="sldNum"/>
          </p:nvPr>
        </p:nvSpPr>
        <p:spPr>
          <a:xfrm>
            <a:off x="12029884" y="11510264"/>
            <a:ext cx="314859" cy="299111"/>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5" name="Shape 25"/>
        <p:cNvGrpSpPr/>
        <p:nvPr/>
      </p:nvGrpSpPr>
      <p:grpSpPr>
        <a:xfrm>
          <a:off x="0" y="0"/>
          <a:ext cx="0" cy="0"/>
          <a:chOff x="0" y="0"/>
          <a:chExt cx="0" cy="0"/>
        </a:xfrm>
      </p:grpSpPr>
      <p:sp>
        <p:nvSpPr>
          <p:cNvPr id="26" name="Google Shape;26;p18"/>
          <p:cNvSpPr txBox="1"/>
          <p:nvPr>
            <p:ph type="title"/>
          </p:nvPr>
        </p:nvSpPr>
        <p:spPr>
          <a:xfrm>
            <a:off x="3952874" y="2524124"/>
            <a:ext cx="16478252" cy="1074873"/>
          </a:xfrm>
          <a:prstGeom prst="rect">
            <a:avLst/>
          </a:prstGeom>
          <a:noFill/>
          <a:ln>
            <a:noFill/>
          </a:ln>
        </p:spPr>
        <p:txBody>
          <a:bodyPr anchorCtr="0" anchor="t" bIns="38100" lIns="38100" spcFirstLastPara="1" rIns="38100" wrap="square" tIns="38100">
            <a:normAutofit/>
          </a:bodyPr>
          <a:lstStyle>
            <a:lvl1pPr lvl="0" algn="l">
              <a:lnSpc>
                <a:spcPct val="80000"/>
              </a:lnSpc>
              <a:spcBef>
                <a:spcPts val="0"/>
              </a:spcBef>
              <a:spcAft>
                <a:spcPts val="0"/>
              </a:spcAft>
              <a:buClr>
                <a:srgbClr val="000000"/>
              </a:buClr>
              <a:buSzPts val="8400"/>
              <a:buFont typeface="Helvetica Neue"/>
              <a:buNone/>
              <a:defRPr sz="84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7" name="Google Shape;27;p18"/>
          <p:cNvSpPr txBox="1"/>
          <p:nvPr>
            <p:ph idx="1" type="body"/>
          </p:nvPr>
        </p:nvSpPr>
        <p:spPr>
          <a:xfrm>
            <a:off x="3952874" y="3494221"/>
            <a:ext cx="16478252" cy="701085"/>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4212"/>
              <a:buFont typeface="Helvetica Neue"/>
              <a:buNone/>
              <a:defRPr sz="4212"/>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8" name="Google Shape;28;p18"/>
          <p:cNvSpPr txBox="1"/>
          <p:nvPr>
            <p:ph idx="2" type="body"/>
          </p:nvPr>
        </p:nvSpPr>
        <p:spPr>
          <a:xfrm>
            <a:off x="3952874" y="4900878"/>
            <a:ext cx="16478252" cy="6192009"/>
          </a:xfrm>
          <a:prstGeom prst="rect">
            <a:avLst/>
          </a:prstGeom>
          <a:noFill/>
          <a:ln>
            <a:noFill/>
          </a:ln>
        </p:spPr>
        <p:txBody>
          <a:bodyPr anchorCtr="0" anchor="t" bIns="38100" lIns="38100" spcFirstLastPara="1" rIns="38100" wrap="square" tIns="38100">
            <a:normAutofit/>
          </a:bodyPr>
          <a:lstStyle>
            <a:lvl1pPr indent="-587883" lvl="0" marL="457200" algn="l">
              <a:lnSpc>
                <a:spcPct val="90000"/>
              </a:lnSpc>
              <a:spcBef>
                <a:spcPts val="4500"/>
              </a:spcBef>
              <a:spcAft>
                <a:spcPts val="0"/>
              </a:spcAft>
              <a:buClr>
                <a:srgbClr val="000000"/>
              </a:buClr>
              <a:buSzPts val="5658"/>
              <a:buFont typeface="Helvetica Neue"/>
              <a:buChar char="•"/>
              <a:defRPr b="0" sz="4600"/>
            </a:lvl1pPr>
            <a:lvl2pPr indent="-587883" lvl="1" marL="914400" algn="l">
              <a:lnSpc>
                <a:spcPct val="90000"/>
              </a:lnSpc>
              <a:spcBef>
                <a:spcPts val="4500"/>
              </a:spcBef>
              <a:spcAft>
                <a:spcPts val="0"/>
              </a:spcAft>
              <a:buClr>
                <a:srgbClr val="000000"/>
              </a:buClr>
              <a:buSzPts val="5658"/>
              <a:buFont typeface="Helvetica Neue"/>
              <a:buChar char="•"/>
              <a:defRPr b="0" sz="4600"/>
            </a:lvl2pPr>
            <a:lvl3pPr indent="-587883" lvl="2" marL="1371600" algn="l">
              <a:lnSpc>
                <a:spcPct val="90000"/>
              </a:lnSpc>
              <a:spcBef>
                <a:spcPts val="4500"/>
              </a:spcBef>
              <a:spcAft>
                <a:spcPts val="0"/>
              </a:spcAft>
              <a:buClr>
                <a:srgbClr val="000000"/>
              </a:buClr>
              <a:buSzPts val="5658"/>
              <a:buFont typeface="Helvetica Neue"/>
              <a:buChar char="•"/>
              <a:defRPr b="0" sz="4600"/>
            </a:lvl3pPr>
            <a:lvl4pPr indent="-587883" lvl="3" marL="1828800" algn="l">
              <a:lnSpc>
                <a:spcPct val="90000"/>
              </a:lnSpc>
              <a:spcBef>
                <a:spcPts val="4500"/>
              </a:spcBef>
              <a:spcAft>
                <a:spcPts val="0"/>
              </a:spcAft>
              <a:buClr>
                <a:srgbClr val="000000"/>
              </a:buClr>
              <a:buSzPts val="5658"/>
              <a:buFont typeface="Helvetica Neue"/>
              <a:buChar char="•"/>
              <a:defRPr b="0" sz="4600"/>
            </a:lvl4pPr>
            <a:lvl5pPr indent="-587883" lvl="4" marL="2286000" algn="l">
              <a:lnSpc>
                <a:spcPct val="90000"/>
              </a:lnSpc>
              <a:spcBef>
                <a:spcPts val="4500"/>
              </a:spcBef>
              <a:spcAft>
                <a:spcPts val="0"/>
              </a:spcAft>
              <a:buClr>
                <a:srgbClr val="000000"/>
              </a:buClr>
              <a:buSzPts val="5658"/>
              <a:buFont typeface="Helvetica Neue"/>
              <a:buChar char="•"/>
              <a:defRPr b="0" sz="4600"/>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9" name="Google Shape;29;p18"/>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0" name="Shape 30"/>
        <p:cNvGrpSpPr/>
        <p:nvPr/>
      </p:nvGrpSpPr>
      <p:grpSpPr>
        <a:xfrm>
          <a:off x="0" y="0"/>
          <a:ext cx="0" cy="0"/>
          <a:chOff x="0" y="0"/>
          <a:chExt cx="0" cy="0"/>
        </a:xfrm>
      </p:grpSpPr>
      <p:sp>
        <p:nvSpPr>
          <p:cNvPr id="31" name="Google Shape;31;p19"/>
          <p:cNvSpPr txBox="1"/>
          <p:nvPr>
            <p:ph idx="1" type="body"/>
          </p:nvPr>
        </p:nvSpPr>
        <p:spPr>
          <a:xfrm>
            <a:off x="3952874" y="4900878"/>
            <a:ext cx="16478252" cy="6192009"/>
          </a:xfrm>
          <a:prstGeom prst="rect">
            <a:avLst/>
          </a:prstGeom>
          <a:noFill/>
          <a:ln>
            <a:noFill/>
          </a:ln>
        </p:spPr>
        <p:txBody>
          <a:bodyPr anchorCtr="0" anchor="t" bIns="38100" lIns="38100" spcFirstLastPara="1" rIns="38100" wrap="square" tIns="38100">
            <a:normAutofit/>
          </a:bodyPr>
          <a:lstStyle>
            <a:lvl1pPr indent="-587883" lvl="0" marL="457200" algn="l">
              <a:lnSpc>
                <a:spcPct val="90000"/>
              </a:lnSpc>
              <a:spcBef>
                <a:spcPts val="4500"/>
              </a:spcBef>
              <a:spcAft>
                <a:spcPts val="0"/>
              </a:spcAft>
              <a:buClr>
                <a:srgbClr val="000000"/>
              </a:buClr>
              <a:buSzPts val="5658"/>
              <a:buFont typeface="Helvetica Neue"/>
              <a:buChar char="•"/>
              <a:defRPr b="0" sz="4600"/>
            </a:lvl1pPr>
            <a:lvl2pPr indent="-587883" lvl="1" marL="914400" algn="l">
              <a:lnSpc>
                <a:spcPct val="90000"/>
              </a:lnSpc>
              <a:spcBef>
                <a:spcPts val="4500"/>
              </a:spcBef>
              <a:spcAft>
                <a:spcPts val="0"/>
              </a:spcAft>
              <a:buClr>
                <a:srgbClr val="000000"/>
              </a:buClr>
              <a:buSzPts val="5658"/>
              <a:buFont typeface="Helvetica Neue"/>
              <a:buChar char="•"/>
              <a:defRPr b="0" sz="4600"/>
            </a:lvl2pPr>
            <a:lvl3pPr indent="-587883" lvl="2" marL="1371600" algn="l">
              <a:lnSpc>
                <a:spcPct val="90000"/>
              </a:lnSpc>
              <a:spcBef>
                <a:spcPts val="4500"/>
              </a:spcBef>
              <a:spcAft>
                <a:spcPts val="0"/>
              </a:spcAft>
              <a:buClr>
                <a:srgbClr val="000000"/>
              </a:buClr>
              <a:buSzPts val="5658"/>
              <a:buFont typeface="Helvetica Neue"/>
              <a:buChar char="•"/>
              <a:defRPr b="0" sz="4600"/>
            </a:lvl3pPr>
            <a:lvl4pPr indent="-587883" lvl="3" marL="1828800" algn="l">
              <a:lnSpc>
                <a:spcPct val="90000"/>
              </a:lnSpc>
              <a:spcBef>
                <a:spcPts val="4500"/>
              </a:spcBef>
              <a:spcAft>
                <a:spcPts val="0"/>
              </a:spcAft>
              <a:buClr>
                <a:srgbClr val="000000"/>
              </a:buClr>
              <a:buSzPts val="5658"/>
              <a:buFont typeface="Helvetica Neue"/>
              <a:buChar char="•"/>
              <a:defRPr b="0" sz="4600"/>
            </a:lvl4pPr>
            <a:lvl5pPr indent="-587883" lvl="4" marL="2286000" algn="l">
              <a:lnSpc>
                <a:spcPct val="90000"/>
              </a:lnSpc>
              <a:spcBef>
                <a:spcPts val="4500"/>
              </a:spcBef>
              <a:spcAft>
                <a:spcPts val="0"/>
              </a:spcAft>
              <a:buClr>
                <a:srgbClr val="000000"/>
              </a:buClr>
              <a:buSzPts val="5658"/>
              <a:buFont typeface="Helvetica Neue"/>
              <a:buChar char="•"/>
              <a:defRPr b="0" sz="4600"/>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2" name="Google Shape;32;p19"/>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3" name="Shape 33"/>
        <p:cNvGrpSpPr/>
        <p:nvPr/>
      </p:nvGrpSpPr>
      <p:grpSpPr>
        <a:xfrm>
          <a:off x="0" y="0"/>
          <a:ext cx="0" cy="0"/>
          <a:chOff x="0" y="0"/>
          <a:chExt cx="0" cy="0"/>
        </a:xfrm>
      </p:grpSpPr>
      <p:sp>
        <p:nvSpPr>
          <p:cNvPr id="34" name="Google Shape;34;p20"/>
          <p:cNvSpPr txBox="1"/>
          <p:nvPr>
            <p:ph idx="1" type="body"/>
          </p:nvPr>
        </p:nvSpPr>
        <p:spPr>
          <a:xfrm>
            <a:off x="3952874" y="3494221"/>
            <a:ext cx="7334251" cy="701085"/>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4212"/>
              <a:buFont typeface="Helvetica Neue"/>
              <a:buNone/>
              <a:defRPr sz="4212"/>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5" name="Google Shape;35;p20"/>
          <p:cNvSpPr txBox="1"/>
          <p:nvPr>
            <p:ph idx="2" type="body"/>
          </p:nvPr>
        </p:nvSpPr>
        <p:spPr>
          <a:xfrm>
            <a:off x="3952874" y="4900878"/>
            <a:ext cx="7334251" cy="6192473"/>
          </a:xfrm>
          <a:prstGeom prst="rect">
            <a:avLst/>
          </a:prstGeom>
          <a:noFill/>
          <a:ln>
            <a:noFill/>
          </a:ln>
        </p:spPr>
        <p:txBody>
          <a:bodyPr anchorCtr="0" anchor="t" bIns="38100" lIns="38100" spcFirstLastPara="1" rIns="38100" wrap="square" tIns="38100">
            <a:normAutofit/>
          </a:bodyPr>
          <a:lstStyle>
            <a:lvl1pPr indent="-587883" lvl="0" marL="457200" algn="l">
              <a:lnSpc>
                <a:spcPct val="90000"/>
              </a:lnSpc>
              <a:spcBef>
                <a:spcPts val="4500"/>
              </a:spcBef>
              <a:spcAft>
                <a:spcPts val="0"/>
              </a:spcAft>
              <a:buClr>
                <a:srgbClr val="000000"/>
              </a:buClr>
              <a:buSzPts val="5658"/>
              <a:buFont typeface="Helvetica Neue"/>
              <a:buChar char="•"/>
              <a:defRPr b="0" sz="4600"/>
            </a:lvl1pPr>
            <a:lvl2pPr indent="-587883" lvl="1" marL="914400" algn="l">
              <a:lnSpc>
                <a:spcPct val="90000"/>
              </a:lnSpc>
              <a:spcBef>
                <a:spcPts val="4500"/>
              </a:spcBef>
              <a:spcAft>
                <a:spcPts val="0"/>
              </a:spcAft>
              <a:buClr>
                <a:srgbClr val="000000"/>
              </a:buClr>
              <a:buSzPts val="5658"/>
              <a:buFont typeface="Helvetica Neue"/>
              <a:buChar char="•"/>
              <a:defRPr b="0" sz="4600"/>
            </a:lvl2pPr>
            <a:lvl3pPr indent="-587883" lvl="2" marL="1371600" algn="l">
              <a:lnSpc>
                <a:spcPct val="90000"/>
              </a:lnSpc>
              <a:spcBef>
                <a:spcPts val="4500"/>
              </a:spcBef>
              <a:spcAft>
                <a:spcPts val="0"/>
              </a:spcAft>
              <a:buClr>
                <a:srgbClr val="000000"/>
              </a:buClr>
              <a:buSzPts val="5658"/>
              <a:buFont typeface="Helvetica Neue"/>
              <a:buChar char="•"/>
              <a:defRPr b="0" sz="4600"/>
            </a:lvl3pPr>
            <a:lvl4pPr indent="-587883" lvl="3" marL="1828800" algn="l">
              <a:lnSpc>
                <a:spcPct val="90000"/>
              </a:lnSpc>
              <a:spcBef>
                <a:spcPts val="4500"/>
              </a:spcBef>
              <a:spcAft>
                <a:spcPts val="0"/>
              </a:spcAft>
              <a:buClr>
                <a:srgbClr val="000000"/>
              </a:buClr>
              <a:buSzPts val="5658"/>
              <a:buFont typeface="Helvetica Neue"/>
              <a:buChar char="•"/>
              <a:defRPr b="0" sz="4600"/>
            </a:lvl4pPr>
            <a:lvl5pPr indent="-587883" lvl="4" marL="2286000" algn="l">
              <a:lnSpc>
                <a:spcPct val="90000"/>
              </a:lnSpc>
              <a:spcBef>
                <a:spcPts val="4500"/>
              </a:spcBef>
              <a:spcAft>
                <a:spcPts val="0"/>
              </a:spcAft>
              <a:buClr>
                <a:srgbClr val="000000"/>
              </a:buClr>
              <a:buSzPts val="5658"/>
              <a:buFont typeface="Helvetica Neue"/>
              <a:buChar char="•"/>
              <a:defRPr b="0" sz="4600"/>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6" name="Google Shape;36;p20"/>
          <p:cNvSpPr/>
          <p:nvPr>
            <p:ph idx="3" type="pic"/>
          </p:nvPr>
        </p:nvSpPr>
        <p:spPr>
          <a:xfrm>
            <a:off x="12191999" y="1409050"/>
            <a:ext cx="8187657" cy="109168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37" name="Google Shape;37;p20"/>
          <p:cNvSpPr txBox="1"/>
          <p:nvPr>
            <p:ph type="title"/>
          </p:nvPr>
        </p:nvSpPr>
        <p:spPr>
          <a:xfrm>
            <a:off x="3952874" y="2524124"/>
            <a:ext cx="7334251" cy="1076326"/>
          </a:xfrm>
          <a:prstGeom prst="rect">
            <a:avLst/>
          </a:prstGeom>
          <a:noFill/>
          <a:ln>
            <a:noFill/>
          </a:ln>
        </p:spPr>
        <p:txBody>
          <a:bodyPr anchorCtr="0" anchor="t" bIns="38100" lIns="38100" spcFirstLastPara="1" rIns="38100" wrap="square" tIns="38100">
            <a:normAutofit/>
          </a:bodyPr>
          <a:lstStyle>
            <a:lvl1pPr lvl="0" algn="l">
              <a:lnSpc>
                <a:spcPct val="80000"/>
              </a:lnSpc>
              <a:spcBef>
                <a:spcPts val="0"/>
              </a:spcBef>
              <a:spcAft>
                <a:spcPts val="0"/>
              </a:spcAft>
              <a:buClr>
                <a:srgbClr val="000000"/>
              </a:buClr>
              <a:buSzPts val="8400"/>
              <a:buFont typeface="Helvetica Neue"/>
              <a:buNone/>
              <a:defRPr sz="84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8" name="Google Shape;38;p20"/>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21"/>
          <p:cNvSpPr txBox="1"/>
          <p:nvPr>
            <p:ph type="title"/>
          </p:nvPr>
        </p:nvSpPr>
        <p:spPr>
          <a:xfrm>
            <a:off x="3952872" y="5114924"/>
            <a:ext cx="16478253" cy="3486152"/>
          </a:xfrm>
          <a:prstGeom prst="rect">
            <a:avLst/>
          </a:prstGeom>
          <a:noFill/>
          <a:ln>
            <a:noFill/>
          </a:ln>
        </p:spPr>
        <p:txBody>
          <a:bodyPr anchorCtr="0" anchor="ctr" bIns="38100" lIns="38100" spcFirstLastPara="1" rIns="38100" wrap="square" tIns="38100">
            <a:normAutofit/>
          </a:bodyPr>
          <a:lstStyle>
            <a:lvl1pPr lvl="0" algn="l">
              <a:lnSpc>
                <a:spcPct val="80000"/>
              </a:lnSpc>
              <a:spcBef>
                <a:spcPts val="0"/>
              </a:spcBef>
              <a:spcAft>
                <a:spcPts val="0"/>
              </a:spcAft>
              <a:buClr>
                <a:srgbClr val="000000"/>
              </a:buClr>
              <a:buSzPts val="11400"/>
              <a:buFont typeface="Helvetica Neue"/>
              <a:buNone/>
              <a:defRPr b="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1" name="Google Shape;41;p21"/>
          <p:cNvSpPr txBox="1"/>
          <p:nvPr>
            <p:ph idx="12" type="sldNum"/>
          </p:nvPr>
        </p:nvSpPr>
        <p:spPr>
          <a:xfrm>
            <a:off x="12029884" y="11510264"/>
            <a:ext cx="314859" cy="299111"/>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2" name="Shape 42"/>
        <p:cNvGrpSpPr/>
        <p:nvPr/>
      </p:nvGrpSpPr>
      <p:grpSpPr>
        <a:xfrm>
          <a:off x="0" y="0"/>
          <a:ext cx="0" cy="0"/>
          <a:chOff x="0" y="0"/>
          <a:chExt cx="0" cy="0"/>
        </a:xfrm>
      </p:grpSpPr>
      <p:sp>
        <p:nvSpPr>
          <p:cNvPr id="43" name="Google Shape;43;p22"/>
          <p:cNvSpPr txBox="1"/>
          <p:nvPr>
            <p:ph type="title"/>
          </p:nvPr>
        </p:nvSpPr>
        <p:spPr>
          <a:xfrm>
            <a:off x="3952874" y="2524124"/>
            <a:ext cx="16478252" cy="1076213"/>
          </a:xfrm>
          <a:prstGeom prst="rect">
            <a:avLst/>
          </a:prstGeom>
          <a:noFill/>
          <a:ln>
            <a:noFill/>
          </a:ln>
        </p:spPr>
        <p:txBody>
          <a:bodyPr anchorCtr="0" anchor="t" bIns="38100" lIns="38100" spcFirstLastPara="1" rIns="38100" wrap="square" tIns="38100">
            <a:normAutofit/>
          </a:bodyPr>
          <a:lstStyle>
            <a:lvl1pPr lvl="0" algn="l">
              <a:lnSpc>
                <a:spcPct val="80000"/>
              </a:lnSpc>
              <a:spcBef>
                <a:spcPts val="0"/>
              </a:spcBef>
              <a:spcAft>
                <a:spcPts val="0"/>
              </a:spcAft>
              <a:buClr>
                <a:srgbClr val="000000"/>
              </a:buClr>
              <a:buSzPts val="8400"/>
              <a:buFont typeface="Helvetica Neue"/>
              <a:buNone/>
              <a:defRPr sz="84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4" name="Google Shape;44;p22"/>
          <p:cNvSpPr txBox="1"/>
          <p:nvPr>
            <p:ph idx="1" type="body"/>
          </p:nvPr>
        </p:nvSpPr>
        <p:spPr>
          <a:xfrm>
            <a:off x="3952874" y="3494221"/>
            <a:ext cx="16478252" cy="701085"/>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4212"/>
              <a:buFont typeface="Helvetica Neue"/>
              <a:buNone/>
              <a:defRPr sz="4212"/>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5" name="Google Shape;45;p22"/>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6" name="Shape 46"/>
        <p:cNvGrpSpPr/>
        <p:nvPr/>
      </p:nvGrpSpPr>
      <p:grpSpPr>
        <a:xfrm>
          <a:off x="0" y="0"/>
          <a:ext cx="0" cy="0"/>
          <a:chOff x="0" y="0"/>
          <a:chExt cx="0" cy="0"/>
        </a:xfrm>
      </p:grpSpPr>
      <p:sp>
        <p:nvSpPr>
          <p:cNvPr id="47" name="Google Shape;47;p23"/>
          <p:cNvSpPr txBox="1"/>
          <p:nvPr>
            <p:ph type="title"/>
          </p:nvPr>
        </p:nvSpPr>
        <p:spPr>
          <a:xfrm>
            <a:off x="3952874" y="2524124"/>
            <a:ext cx="16478252" cy="1076326"/>
          </a:xfrm>
          <a:prstGeom prst="rect">
            <a:avLst/>
          </a:prstGeom>
          <a:noFill/>
          <a:ln>
            <a:noFill/>
          </a:ln>
        </p:spPr>
        <p:txBody>
          <a:bodyPr anchorCtr="0" anchor="t" bIns="38100" lIns="38100" spcFirstLastPara="1" rIns="38100" wrap="square" tIns="38100">
            <a:normAutofit/>
          </a:bodyPr>
          <a:lstStyle>
            <a:lvl1pPr lvl="0" algn="l">
              <a:lnSpc>
                <a:spcPct val="80000"/>
              </a:lnSpc>
              <a:spcBef>
                <a:spcPts val="0"/>
              </a:spcBef>
              <a:spcAft>
                <a:spcPts val="0"/>
              </a:spcAft>
              <a:buClr>
                <a:srgbClr val="000000"/>
              </a:buClr>
              <a:buSzPts val="8400"/>
              <a:buFont typeface="Helvetica Neue"/>
              <a:buNone/>
              <a:defRPr sz="84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8" name="Google Shape;48;p23"/>
          <p:cNvSpPr txBox="1"/>
          <p:nvPr>
            <p:ph idx="1" type="body"/>
          </p:nvPr>
        </p:nvSpPr>
        <p:spPr>
          <a:xfrm>
            <a:off x="3952874" y="3494221"/>
            <a:ext cx="16478252" cy="701085"/>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4212"/>
              <a:buFont typeface="Helvetica Neue"/>
              <a:buNone/>
              <a:defRPr sz="4212"/>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9" name="Google Shape;49;p23"/>
          <p:cNvSpPr txBox="1"/>
          <p:nvPr>
            <p:ph idx="2" type="body"/>
          </p:nvPr>
        </p:nvSpPr>
        <p:spPr>
          <a:xfrm>
            <a:off x="3952874" y="4900878"/>
            <a:ext cx="16478252" cy="6192009"/>
          </a:xfrm>
          <a:prstGeom prst="rect">
            <a:avLst/>
          </a:prstGeom>
          <a:noFill/>
          <a:ln>
            <a:noFill/>
          </a:ln>
        </p:spPr>
        <p:txBody>
          <a:bodyPr anchorCtr="0" anchor="t" bIns="38100" lIns="38100" spcFirstLastPara="1" rIns="38100" wrap="square" tIns="38100">
            <a:normAutofit/>
          </a:bodyPr>
          <a:lstStyle>
            <a:lvl1pPr indent="-228600" lvl="0" marL="457200" algn="l">
              <a:lnSpc>
                <a:spcPct val="100000"/>
              </a:lnSpc>
              <a:spcBef>
                <a:spcPts val="1800"/>
              </a:spcBef>
              <a:spcAft>
                <a:spcPts val="0"/>
              </a:spcAft>
              <a:buClr>
                <a:srgbClr val="000000"/>
              </a:buClr>
              <a:buSzPts val="5200"/>
              <a:buFont typeface="Helvetica Neue"/>
              <a:buNone/>
              <a:defRPr b="0"/>
            </a:lvl1pPr>
            <a:lvl2pPr indent="-228600" lvl="1" marL="914400" algn="l">
              <a:lnSpc>
                <a:spcPct val="100000"/>
              </a:lnSpc>
              <a:spcBef>
                <a:spcPts val="1800"/>
              </a:spcBef>
              <a:spcAft>
                <a:spcPts val="0"/>
              </a:spcAft>
              <a:buClr>
                <a:srgbClr val="000000"/>
              </a:buClr>
              <a:buSzPts val="5200"/>
              <a:buFont typeface="Helvetica Neue"/>
              <a:buNone/>
              <a:defRPr b="0"/>
            </a:lvl2pPr>
            <a:lvl3pPr indent="-228600" lvl="2" marL="1371600" algn="l">
              <a:lnSpc>
                <a:spcPct val="100000"/>
              </a:lnSpc>
              <a:spcBef>
                <a:spcPts val="1800"/>
              </a:spcBef>
              <a:spcAft>
                <a:spcPts val="0"/>
              </a:spcAft>
              <a:buClr>
                <a:srgbClr val="000000"/>
              </a:buClr>
              <a:buSzPts val="5200"/>
              <a:buFont typeface="Helvetica Neue"/>
              <a:buNone/>
              <a:defRPr b="0"/>
            </a:lvl3pPr>
            <a:lvl4pPr indent="-228600" lvl="3" marL="1828800" algn="l">
              <a:lnSpc>
                <a:spcPct val="100000"/>
              </a:lnSpc>
              <a:spcBef>
                <a:spcPts val="1800"/>
              </a:spcBef>
              <a:spcAft>
                <a:spcPts val="0"/>
              </a:spcAft>
              <a:buClr>
                <a:srgbClr val="000000"/>
              </a:buClr>
              <a:buSzPts val="5200"/>
              <a:buFont typeface="Helvetica Neue"/>
              <a:buNone/>
              <a:defRPr b="0"/>
            </a:lvl4pPr>
            <a:lvl5pPr indent="-228600" lvl="4" marL="2286000" algn="l">
              <a:lnSpc>
                <a:spcPct val="100000"/>
              </a:lnSpc>
              <a:spcBef>
                <a:spcPts val="1800"/>
              </a:spcBef>
              <a:spcAft>
                <a:spcPts val="0"/>
              </a:spcAft>
              <a:buClr>
                <a:srgbClr val="000000"/>
              </a:buClr>
              <a:buSzPts val="5200"/>
              <a:buFont typeface="Helvetica Neue"/>
              <a:buNone/>
              <a:defRPr b="0"/>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0" name="Google Shape;50;p23"/>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952872" y="3645743"/>
            <a:ext cx="16478253" cy="3486151"/>
          </a:xfrm>
          <a:prstGeom prst="rect">
            <a:avLst/>
          </a:prstGeom>
          <a:noFill/>
          <a:ln>
            <a:noFill/>
          </a:ln>
        </p:spPr>
        <p:txBody>
          <a:bodyPr anchorCtr="0" anchor="b" bIns="38100" lIns="38100" spcFirstLastPara="1" rIns="38100" wrap="square" tIns="38100">
            <a:normAutofit/>
          </a:bodyPr>
          <a:lstStyle>
            <a:lvl1pPr lvl="0"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9pPr>
          </a:lstStyle>
          <a:p/>
        </p:txBody>
      </p:sp>
      <p:sp>
        <p:nvSpPr>
          <p:cNvPr id="7" name="Google Shape;7;p14"/>
          <p:cNvSpPr txBox="1"/>
          <p:nvPr>
            <p:ph idx="1" type="body"/>
          </p:nvPr>
        </p:nvSpPr>
        <p:spPr>
          <a:xfrm>
            <a:off x="3949006" y="7131893"/>
            <a:ext cx="16478252" cy="1428751"/>
          </a:xfrm>
          <a:prstGeom prst="rect">
            <a:avLst/>
          </a:prstGeom>
          <a:noFill/>
          <a:ln>
            <a:noFill/>
          </a:ln>
        </p:spPr>
        <p:txBody>
          <a:bodyPr anchorCtr="0" anchor="t" bIns="38100" lIns="38100" spcFirstLastPara="1" rIns="38100" wrap="square" tIns="38100">
            <a:normAutofit/>
          </a:bodyPr>
          <a:lstStyle>
            <a:lvl1pPr indent="-228600" lvl="0" marL="4572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8" name="Google Shape;8;p14"/>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6.png"/><Relationship Id="rId7"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6.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31.png"/><Relationship Id="rId7" Type="http://schemas.openxmlformats.org/officeDocument/2006/relationships/image" Target="../media/image14.png"/><Relationship Id="rId8" Type="http://schemas.openxmlformats.org/officeDocument/2006/relationships/image" Target="../media/image18.png"/></Relationships>
</file>

<file path=ppt/slides/_rels/slide14.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22.png"/><Relationship Id="rId13" Type="http://schemas.openxmlformats.org/officeDocument/2006/relationships/image" Target="../media/image34.png"/><Relationship Id="rId12" Type="http://schemas.openxmlformats.org/officeDocument/2006/relationships/image" Target="../media/image35.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33.png"/><Relationship Id="rId5" Type="http://schemas.openxmlformats.org/officeDocument/2006/relationships/image" Target="../media/image19.png"/><Relationship Id="rId6" Type="http://schemas.openxmlformats.org/officeDocument/2006/relationships/image" Target="../media/image29.png"/><Relationship Id="rId7" Type="http://schemas.openxmlformats.org/officeDocument/2006/relationships/image" Target="../media/image32.png"/><Relationship Id="rId8"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cxnSp>
        <p:nvCxnSpPr>
          <p:cNvPr id="76" name="Google Shape;76;p1"/>
          <p:cNvCxnSpPr/>
          <p:nvPr/>
        </p:nvCxnSpPr>
        <p:spPr>
          <a:xfrm flipH="1" rot="10800000">
            <a:off x="11692241" y="6040734"/>
            <a:ext cx="1" cy="1780935"/>
          </a:xfrm>
          <a:prstGeom prst="straightConnector1">
            <a:avLst/>
          </a:prstGeom>
          <a:noFill/>
          <a:ln cap="flat" cmpd="sng" w="25400">
            <a:solidFill>
              <a:srgbClr val="A7A7A7"/>
            </a:solidFill>
            <a:prstDash val="solid"/>
            <a:round/>
            <a:headEnd len="sm" w="sm" type="none"/>
            <a:tailEnd len="sm" w="sm" type="none"/>
          </a:ln>
        </p:spPr>
      </p:cxnSp>
      <p:cxnSp>
        <p:nvCxnSpPr>
          <p:cNvPr id="77" name="Google Shape;77;p1"/>
          <p:cNvCxnSpPr/>
          <p:nvPr/>
        </p:nvCxnSpPr>
        <p:spPr>
          <a:xfrm>
            <a:off x="5531082" y="8375136"/>
            <a:ext cx="13321836" cy="1"/>
          </a:xfrm>
          <a:prstGeom prst="straightConnector1">
            <a:avLst/>
          </a:prstGeom>
          <a:noFill/>
          <a:ln cap="flat" cmpd="sng" w="25400">
            <a:solidFill>
              <a:srgbClr val="A7A7A7"/>
            </a:solidFill>
            <a:prstDash val="solid"/>
            <a:round/>
            <a:headEnd len="sm" w="sm" type="none"/>
            <a:tailEnd len="sm" w="sm" type="none"/>
          </a:ln>
        </p:spPr>
      </p:cxnSp>
      <p:cxnSp>
        <p:nvCxnSpPr>
          <p:cNvPr id="78" name="Google Shape;78;p1"/>
          <p:cNvCxnSpPr/>
          <p:nvPr/>
        </p:nvCxnSpPr>
        <p:spPr>
          <a:xfrm>
            <a:off x="5531082" y="5340863"/>
            <a:ext cx="13321836" cy="1"/>
          </a:xfrm>
          <a:prstGeom prst="straightConnector1">
            <a:avLst/>
          </a:prstGeom>
          <a:noFill/>
          <a:ln cap="flat" cmpd="sng" w="25400">
            <a:solidFill>
              <a:srgbClr val="A7A7A7"/>
            </a:solidFill>
            <a:prstDash val="solid"/>
            <a:round/>
            <a:headEnd len="sm" w="sm" type="none"/>
            <a:tailEnd len="sm" w="sm" type="none"/>
          </a:ln>
        </p:spPr>
      </p:cxnSp>
      <p:sp>
        <p:nvSpPr>
          <p:cNvPr id="79" name="Google Shape;79;p1"/>
          <p:cNvSpPr txBox="1"/>
          <p:nvPr/>
        </p:nvSpPr>
        <p:spPr>
          <a:xfrm>
            <a:off x="12031100" y="6947045"/>
            <a:ext cx="6518264" cy="560389"/>
          </a:xfrm>
          <a:prstGeom prst="rect">
            <a:avLst/>
          </a:prstGeom>
          <a:noFill/>
          <a:ln>
            <a:noFill/>
          </a:ln>
        </p:spPr>
        <p:txBody>
          <a:bodyPr anchorCtr="0" anchor="t" bIns="64275" lIns="64275" spcFirstLastPara="1" rIns="64275" wrap="square" tIns="64275">
            <a:spAutoFit/>
          </a:bodyPr>
          <a:lstStyle/>
          <a:p>
            <a:pPr indent="0" lvl="0" marL="0" marR="0" rtl="0" algn="l">
              <a:lnSpc>
                <a:spcPct val="100000"/>
              </a:lnSpc>
              <a:spcBef>
                <a:spcPts val="0"/>
              </a:spcBef>
              <a:spcAft>
                <a:spcPts val="0"/>
              </a:spcAft>
              <a:buClr>
                <a:srgbClr val="3F3F3F"/>
              </a:buClr>
              <a:buSzPts val="2800"/>
              <a:buFont typeface="Helvetica Neue Light"/>
              <a:buNone/>
            </a:pPr>
            <a:r>
              <a:rPr b="0" i="0" lang="en-US" sz="2800" u="none" cap="none" strike="noStrike">
                <a:solidFill>
                  <a:srgbClr val="3F3F3F"/>
                </a:solidFill>
                <a:latin typeface="Helvetica Neue Light"/>
                <a:ea typeface="Helvetica Neue Light"/>
                <a:cs typeface="Helvetica Neue Light"/>
                <a:sym typeface="Helvetica Neue Light"/>
              </a:rPr>
              <a:t>Citadel Data Open West Coast Regional</a:t>
            </a:r>
            <a:endParaRPr/>
          </a:p>
        </p:txBody>
      </p:sp>
      <p:sp>
        <p:nvSpPr>
          <p:cNvPr id="80" name="Google Shape;80;p1"/>
          <p:cNvSpPr txBox="1"/>
          <p:nvPr/>
        </p:nvSpPr>
        <p:spPr>
          <a:xfrm>
            <a:off x="12038061" y="5866833"/>
            <a:ext cx="4701665" cy="1116212"/>
          </a:xfrm>
          <a:prstGeom prst="rect">
            <a:avLst/>
          </a:prstGeom>
          <a:noFill/>
          <a:ln>
            <a:noFill/>
          </a:ln>
        </p:spPr>
        <p:txBody>
          <a:bodyPr anchorCtr="0" anchor="b" bIns="64275" lIns="64275" spcFirstLastPara="1" rIns="64275" wrap="square" tIns="64275">
            <a:normAutofit/>
          </a:bodyPr>
          <a:lstStyle/>
          <a:p>
            <a:pPr indent="0" lvl="0" marL="0" marR="0" rtl="0" algn="l">
              <a:lnSpc>
                <a:spcPct val="100000"/>
              </a:lnSpc>
              <a:spcBef>
                <a:spcPts val="0"/>
              </a:spcBef>
              <a:spcAft>
                <a:spcPts val="0"/>
              </a:spcAft>
              <a:buClr>
                <a:srgbClr val="3F3F3F"/>
              </a:buClr>
              <a:buSzPts val="6200"/>
              <a:buFont typeface="Helvetica Neue Light"/>
              <a:buNone/>
            </a:pPr>
            <a:r>
              <a:rPr b="0" i="0" lang="en-US" sz="6200" u="none" cap="none" strike="noStrike">
                <a:solidFill>
                  <a:srgbClr val="3F3F3F"/>
                </a:solidFill>
                <a:latin typeface="Helvetica Neue Light"/>
                <a:ea typeface="Helvetica Neue Light"/>
                <a:cs typeface="Helvetica Neue Light"/>
                <a:sym typeface="Helvetica Neue Light"/>
              </a:rPr>
              <a:t>TEAM 11</a:t>
            </a:r>
            <a:endParaRPr/>
          </a:p>
        </p:txBody>
      </p:sp>
      <p:pic>
        <p:nvPicPr>
          <p:cNvPr descr="Image" id="81" name="Google Shape;81;p1"/>
          <p:cNvPicPr preferRelativeResize="0"/>
          <p:nvPr/>
        </p:nvPicPr>
        <p:blipFill rotWithShape="1">
          <a:blip r:embed="rId3">
            <a:alphaModFix/>
          </a:blip>
          <a:srcRect b="0" l="0" r="0" t="0"/>
          <a:stretch/>
        </p:blipFill>
        <p:spPr>
          <a:xfrm>
            <a:off x="5813702" y="6527415"/>
            <a:ext cx="5532721" cy="7238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9"/>
          <p:cNvSpPr/>
          <p:nvPr/>
        </p:nvSpPr>
        <p:spPr>
          <a:xfrm>
            <a:off x="12601805" y="3874"/>
            <a:ext cx="3011724"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227" name="Google Shape;227;p9"/>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228" name="Google Shape;228;p9"/>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229" name="Google Shape;229;p9"/>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230" name="Google Shape;230;p9"/>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231" name="Google Shape;231;p9"/>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232" name="Google Shape;232;p9"/>
          <p:cNvSpPr txBox="1"/>
          <p:nvPr/>
        </p:nvSpPr>
        <p:spPr>
          <a:xfrm>
            <a:off x="8674308" y="3358368"/>
            <a:ext cx="7035384" cy="6675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600"/>
              <a:buFont typeface="Helvetica Neue"/>
              <a:buNone/>
            </a:pPr>
            <a:r>
              <a:t/>
            </a:r>
            <a:endParaRPr b="0" i="0" sz="5600" u="none" cap="none" strike="noStrike">
              <a:solidFill>
                <a:srgbClr val="000000"/>
              </a:solidFill>
              <a:latin typeface="Helvetica Neue"/>
              <a:ea typeface="Helvetica Neue"/>
              <a:cs typeface="Helvetica Neue"/>
              <a:sym typeface="Helvetica Neue"/>
            </a:endParaRPr>
          </a:p>
        </p:txBody>
      </p:sp>
      <p:sp>
        <p:nvSpPr>
          <p:cNvPr id="233" name="Google Shape;233;p9"/>
          <p:cNvSpPr txBox="1"/>
          <p:nvPr/>
        </p:nvSpPr>
        <p:spPr>
          <a:xfrm>
            <a:off x="4468578" y="1296070"/>
            <a:ext cx="15446845" cy="1722604"/>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1: Multiple Linear Regression to Predict Monthly Average Rating</a:t>
            </a:r>
            <a:endParaRPr/>
          </a:p>
        </p:txBody>
      </p:sp>
      <p:sp>
        <p:nvSpPr>
          <p:cNvPr id="234" name="Google Shape;234;p9"/>
          <p:cNvSpPr/>
          <p:nvPr/>
        </p:nvSpPr>
        <p:spPr>
          <a:xfrm>
            <a:off x="982943" y="4778540"/>
            <a:ext cx="10273439" cy="806354"/>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Model Explanation</a:t>
            </a:r>
            <a:endParaRPr/>
          </a:p>
        </p:txBody>
      </p:sp>
      <p:sp>
        <p:nvSpPr>
          <p:cNvPr id="235" name="Google Shape;235;p9"/>
          <p:cNvSpPr txBox="1"/>
          <p:nvPr/>
        </p:nvSpPr>
        <p:spPr>
          <a:xfrm>
            <a:off x="1533519" y="5899503"/>
            <a:ext cx="376071" cy="40866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600"/>
              <a:buFont typeface="Helvetica Neue"/>
              <a:buNone/>
            </a:pPr>
            <a:r>
              <a:t/>
            </a:r>
            <a:endParaRPr b="0" i="0" sz="4600" u="none" cap="none" strike="noStrike">
              <a:solidFill>
                <a:srgbClr val="000000"/>
              </a:solidFill>
              <a:latin typeface="Helvetica Neue"/>
              <a:ea typeface="Helvetica Neue"/>
              <a:cs typeface="Helvetica Neue"/>
              <a:sym typeface="Helvetica Neue"/>
            </a:endParaRPr>
          </a:p>
        </p:txBody>
      </p:sp>
      <p:sp>
        <p:nvSpPr>
          <p:cNvPr id="236" name="Google Shape;236;p9"/>
          <p:cNvSpPr txBox="1"/>
          <p:nvPr/>
        </p:nvSpPr>
        <p:spPr>
          <a:xfrm>
            <a:off x="1497610" y="6816628"/>
            <a:ext cx="418472" cy="40409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600"/>
              <a:buFont typeface="Helvetica Neue"/>
              <a:buNone/>
            </a:pPr>
            <a:r>
              <a:t/>
            </a:r>
            <a:endParaRPr b="0" i="0" sz="4600" u="none" cap="none" strike="noStrike">
              <a:solidFill>
                <a:srgbClr val="000000"/>
              </a:solidFill>
              <a:latin typeface="Helvetica Neue"/>
              <a:ea typeface="Helvetica Neue"/>
              <a:cs typeface="Helvetica Neue"/>
              <a:sym typeface="Helvetica Neue"/>
            </a:endParaRPr>
          </a:p>
        </p:txBody>
      </p:sp>
      <p:sp>
        <p:nvSpPr>
          <p:cNvPr id="237" name="Google Shape;237;p9"/>
          <p:cNvSpPr txBox="1"/>
          <p:nvPr/>
        </p:nvSpPr>
        <p:spPr>
          <a:xfrm>
            <a:off x="1493515" y="7729192"/>
            <a:ext cx="456079" cy="40409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600"/>
              <a:buFont typeface="Helvetica Neue"/>
              <a:buNone/>
            </a:pPr>
            <a:r>
              <a:t/>
            </a:r>
            <a:endParaRPr b="0" i="0" sz="4600" u="none" cap="none" strike="noStrike">
              <a:solidFill>
                <a:srgbClr val="000000"/>
              </a:solidFill>
              <a:latin typeface="Helvetica Neue"/>
              <a:ea typeface="Helvetica Neue"/>
              <a:cs typeface="Helvetica Neue"/>
              <a:sym typeface="Helvetica Neue"/>
            </a:endParaRPr>
          </a:p>
        </p:txBody>
      </p:sp>
      <p:pic>
        <p:nvPicPr>
          <p:cNvPr descr="Screen Shot 2020-10-04 at 12.01.15 AM.png" id="238" name="Google Shape;238;p9"/>
          <p:cNvPicPr preferRelativeResize="0"/>
          <p:nvPr/>
        </p:nvPicPr>
        <p:blipFill rotWithShape="1">
          <a:blip r:embed="rId3">
            <a:alphaModFix/>
          </a:blip>
          <a:srcRect b="0" l="0" r="0" t="0"/>
          <a:stretch/>
        </p:blipFill>
        <p:spPr>
          <a:xfrm>
            <a:off x="12064389" y="5387816"/>
            <a:ext cx="6685385" cy="4959341"/>
          </a:xfrm>
          <a:prstGeom prst="rect">
            <a:avLst/>
          </a:prstGeom>
          <a:noFill/>
          <a:ln>
            <a:noFill/>
          </a:ln>
        </p:spPr>
      </p:pic>
      <p:sp>
        <p:nvSpPr>
          <p:cNvPr id="239" name="Google Shape;239;p9"/>
          <p:cNvSpPr txBox="1"/>
          <p:nvPr/>
        </p:nvSpPr>
        <p:spPr>
          <a:xfrm>
            <a:off x="2309346" y="5879837"/>
            <a:ext cx="5493386" cy="447991"/>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500"/>
              <a:buFont typeface="Helvetica Neue Light"/>
              <a:buNone/>
            </a:pPr>
            <a:r>
              <a:rPr b="0" i="0" lang="en-US" sz="2500" u="none" cap="none" strike="noStrike">
                <a:solidFill>
                  <a:srgbClr val="000000"/>
                </a:solidFill>
                <a:latin typeface="Helvetica Neue Light"/>
                <a:ea typeface="Helvetica Neue Light"/>
                <a:cs typeface="Helvetica Neue Light"/>
                <a:sym typeface="Helvetica Neue Light"/>
              </a:rPr>
              <a:t>monthly mean rating of a specific movie</a:t>
            </a:r>
            <a:endParaRPr/>
          </a:p>
        </p:txBody>
      </p:sp>
      <p:sp>
        <p:nvSpPr>
          <p:cNvPr id="240" name="Google Shape;240;p9"/>
          <p:cNvSpPr txBox="1"/>
          <p:nvPr/>
        </p:nvSpPr>
        <p:spPr>
          <a:xfrm>
            <a:off x="2233587" y="6622771"/>
            <a:ext cx="8387623" cy="79181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500"/>
              <a:buFont typeface="Helvetica Neue Light"/>
              <a:buNone/>
            </a:pPr>
            <a:r>
              <a:rPr b="0" i="0" lang="en-US" sz="2500" u="none" cap="none" strike="noStrike">
                <a:solidFill>
                  <a:srgbClr val="000000"/>
                </a:solidFill>
                <a:latin typeface="Helvetica Neue Light"/>
                <a:ea typeface="Helvetica Neue Light"/>
                <a:cs typeface="Helvetica Neue Light"/>
                <a:sym typeface="Helvetica Neue Light"/>
              </a:rPr>
              <a:t>months_delta: number of months since first movie was first rated</a:t>
            </a:r>
            <a:endParaRPr/>
          </a:p>
        </p:txBody>
      </p:sp>
      <p:sp>
        <p:nvSpPr>
          <p:cNvPr id="241" name="Google Shape;241;p9"/>
          <p:cNvSpPr txBox="1"/>
          <p:nvPr/>
        </p:nvSpPr>
        <p:spPr>
          <a:xfrm>
            <a:off x="2274140" y="7537616"/>
            <a:ext cx="9138807" cy="791812"/>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500"/>
              <a:buFont typeface="Helvetica Neue Light"/>
              <a:buNone/>
            </a:pPr>
            <a:r>
              <a:rPr b="0" i="0" lang="en-US" sz="2500" u="none" cap="none" strike="noStrike">
                <a:solidFill>
                  <a:srgbClr val="000000"/>
                </a:solidFill>
                <a:latin typeface="Helvetica Neue Light"/>
                <a:ea typeface="Helvetica Neue Light"/>
                <a:cs typeface="Helvetica Neue Light"/>
                <a:sym typeface="Helvetica Neue Light"/>
              </a:rPr>
              <a:t>usermeanrating: mean user rating across users who rated the movie in the given month</a:t>
            </a:r>
            <a:endParaRPr/>
          </a:p>
        </p:txBody>
      </p:sp>
      <p:sp>
        <p:nvSpPr>
          <p:cNvPr id="242" name="Google Shape;242;p9"/>
          <p:cNvSpPr txBox="1"/>
          <p:nvPr/>
        </p:nvSpPr>
        <p:spPr>
          <a:xfrm>
            <a:off x="584490" y="8829163"/>
            <a:ext cx="11070345" cy="3418138"/>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We used multiple linear regression to assess the impacts of two variables on the monthly mean rating of movies</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We used this model for every movie in our movie dataset that was released during and after 1996, had at least 24 months of ratings data (since factors such as theatrical release, award shows are likely most evident within the first 12 months; our earlier rating count graph also showed that rating count began decreasing significantly after 24 months), and at least 500 ratings, using ordinary least squares</a:t>
            </a:r>
            <a:endParaRPr/>
          </a:p>
        </p:txBody>
      </p:sp>
      <p:sp>
        <p:nvSpPr>
          <p:cNvPr id="243" name="Google Shape;243;p9"/>
          <p:cNvSpPr txBox="1"/>
          <p:nvPr/>
        </p:nvSpPr>
        <p:spPr>
          <a:xfrm>
            <a:off x="12113177" y="10462923"/>
            <a:ext cx="6587809" cy="447991"/>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500"/>
              <a:buFont typeface="Helvetica Neue Light"/>
              <a:buNone/>
            </a:pPr>
            <a:r>
              <a:rPr b="0" i="0" lang="en-US" sz="2500" u="none" cap="none" strike="noStrike">
                <a:solidFill>
                  <a:srgbClr val="000000"/>
                </a:solidFill>
                <a:latin typeface="Helvetica Neue Light"/>
                <a:ea typeface="Helvetica Neue Light"/>
                <a:cs typeface="Helvetica Neue Light"/>
                <a:sym typeface="Helvetica Neue Light"/>
              </a:rPr>
              <a:t>Example OLS results from one movie: Toy Story</a:t>
            </a:r>
            <a:endParaRPr/>
          </a:p>
        </p:txBody>
      </p:sp>
      <p:sp>
        <p:nvSpPr>
          <p:cNvPr id="244" name="Google Shape;244;p9"/>
          <p:cNvSpPr txBox="1"/>
          <p:nvPr/>
        </p:nvSpPr>
        <p:spPr>
          <a:xfrm>
            <a:off x="19159328" y="5347569"/>
            <a:ext cx="4390870" cy="7241405"/>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This example results shows that months_delta has a slight negative impact on monthly mean ratings, suggesting that the mean monthly ratings decreased over time</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 &gt;1 usermeanrating suggests that this particular movies is one which raters on average tend to rate higher than their usual rating behavior</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 low p-values associated with both variables suggest high predictability of both factors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p:nvPr/>
        </p:nvSpPr>
        <p:spPr>
          <a:xfrm>
            <a:off x="12601805" y="3874"/>
            <a:ext cx="3011724"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250" name="Google Shape;250;p10"/>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251" name="Google Shape;251;p10"/>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252" name="Google Shape;252;p10"/>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253" name="Google Shape;253;p10"/>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254" name="Google Shape;254;p10"/>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pic>
        <p:nvPicPr>
          <p:cNvPr descr="Image" id="255" name="Google Shape;255;p10"/>
          <p:cNvPicPr preferRelativeResize="0"/>
          <p:nvPr/>
        </p:nvPicPr>
        <p:blipFill rotWithShape="1">
          <a:blip r:embed="rId3">
            <a:alphaModFix/>
          </a:blip>
          <a:srcRect b="0" l="0" r="0" t="0"/>
          <a:stretch/>
        </p:blipFill>
        <p:spPr>
          <a:xfrm>
            <a:off x="18065697" y="5142282"/>
            <a:ext cx="4985983" cy="3285036"/>
          </a:xfrm>
          <a:prstGeom prst="rect">
            <a:avLst/>
          </a:prstGeom>
          <a:noFill/>
          <a:ln>
            <a:noFill/>
          </a:ln>
        </p:spPr>
      </p:pic>
      <p:sp>
        <p:nvSpPr>
          <p:cNvPr id="256" name="Google Shape;256;p10"/>
          <p:cNvSpPr txBox="1"/>
          <p:nvPr/>
        </p:nvSpPr>
        <p:spPr>
          <a:xfrm>
            <a:off x="20161709" y="8351706"/>
            <a:ext cx="8933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p-value</a:t>
            </a:r>
            <a:endParaRPr/>
          </a:p>
        </p:txBody>
      </p:sp>
      <p:sp>
        <p:nvSpPr>
          <p:cNvPr id="257" name="Google Shape;257;p10"/>
          <p:cNvSpPr txBox="1"/>
          <p:nvPr/>
        </p:nvSpPr>
        <p:spPr>
          <a:xfrm rot="-5400000">
            <a:off x="17219023" y="6648098"/>
            <a:ext cx="14267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Movie count</a:t>
            </a:r>
            <a:endParaRPr/>
          </a:p>
        </p:txBody>
      </p:sp>
      <p:sp>
        <p:nvSpPr>
          <p:cNvPr id="258" name="Google Shape;258;p10"/>
          <p:cNvSpPr txBox="1"/>
          <p:nvPr/>
        </p:nvSpPr>
        <p:spPr>
          <a:xfrm>
            <a:off x="18580577" y="4729289"/>
            <a:ext cx="4407155"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p-value distribution for usermeanratings</a:t>
            </a:r>
            <a:endParaRPr/>
          </a:p>
        </p:txBody>
      </p:sp>
      <p:grpSp>
        <p:nvGrpSpPr>
          <p:cNvPr id="259" name="Google Shape;259;p10"/>
          <p:cNvGrpSpPr/>
          <p:nvPr/>
        </p:nvGrpSpPr>
        <p:grpSpPr>
          <a:xfrm>
            <a:off x="878208" y="4748690"/>
            <a:ext cx="5355797" cy="3882875"/>
            <a:chOff x="0" y="0"/>
            <a:chExt cx="5355795" cy="3882873"/>
          </a:xfrm>
        </p:grpSpPr>
        <p:pic>
          <p:nvPicPr>
            <p:cNvPr descr="Image" id="260" name="Google Shape;260;p10"/>
            <p:cNvPicPr preferRelativeResize="0"/>
            <p:nvPr/>
          </p:nvPicPr>
          <p:blipFill rotWithShape="1">
            <a:blip r:embed="rId4">
              <a:alphaModFix/>
            </a:blip>
            <a:srcRect b="0" l="0" r="0" t="0"/>
            <a:stretch/>
          </p:blipFill>
          <p:spPr>
            <a:xfrm>
              <a:off x="369812" y="334685"/>
              <a:ext cx="4985983" cy="3272052"/>
            </a:xfrm>
            <a:prstGeom prst="rect">
              <a:avLst/>
            </a:prstGeom>
            <a:noFill/>
            <a:ln>
              <a:noFill/>
            </a:ln>
          </p:spPr>
        </p:pic>
        <p:sp>
          <p:nvSpPr>
            <p:cNvPr id="261" name="Google Shape;261;p10"/>
            <p:cNvSpPr txBox="1"/>
            <p:nvPr/>
          </p:nvSpPr>
          <p:spPr>
            <a:xfrm>
              <a:off x="2416144" y="3509240"/>
              <a:ext cx="8933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p-value</a:t>
              </a:r>
              <a:endParaRPr/>
            </a:p>
          </p:txBody>
        </p:sp>
        <p:sp>
          <p:nvSpPr>
            <p:cNvPr id="262" name="Google Shape;262;p10"/>
            <p:cNvSpPr txBox="1"/>
            <p:nvPr/>
          </p:nvSpPr>
          <p:spPr>
            <a:xfrm rot="-5400000">
              <a:off x="-526543" y="1805632"/>
              <a:ext cx="14267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Movie count</a:t>
              </a:r>
              <a:endParaRPr/>
            </a:p>
          </p:txBody>
        </p:sp>
        <p:sp>
          <p:nvSpPr>
            <p:cNvPr id="263" name="Google Shape;263;p10"/>
            <p:cNvSpPr txBox="1"/>
            <p:nvPr/>
          </p:nvSpPr>
          <p:spPr>
            <a:xfrm>
              <a:off x="1071408" y="0"/>
              <a:ext cx="4072891"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p-value distribution for months_delta</a:t>
              </a:r>
              <a:endParaRPr/>
            </a:p>
          </p:txBody>
        </p:sp>
      </p:grpSp>
      <p:grpSp>
        <p:nvGrpSpPr>
          <p:cNvPr id="264" name="Google Shape;264;p10"/>
          <p:cNvGrpSpPr/>
          <p:nvPr/>
        </p:nvGrpSpPr>
        <p:grpSpPr>
          <a:xfrm>
            <a:off x="930212" y="8949736"/>
            <a:ext cx="5583490" cy="3934643"/>
            <a:chOff x="0" y="0"/>
            <a:chExt cx="5583488" cy="3934642"/>
          </a:xfrm>
        </p:grpSpPr>
        <p:pic>
          <p:nvPicPr>
            <p:cNvPr descr="Image" id="265" name="Google Shape;265;p10"/>
            <p:cNvPicPr preferRelativeResize="0"/>
            <p:nvPr/>
          </p:nvPicPr>
          <p:blipFill rotWithShape="1">
            <a:blip r:embed="rId5">
              <a:alphaModFix/>
            </a:blip>
            <a:srcRect b="0" l="0" r="0" t="0"/>
            <a:stretch/>
          </p:blipFill>
          <p:spPr>
            <a:xfrm>
              <a:off x="298243" y="342656"/>
              <a:ext cx="4985983" cy="3272051"/>
            </a:xfrm>
            <a:prstGeom prst="rect">
              <a:avLst/>
            </a:prstGeom>
            <a:noFill/>
            <a:ln>
              <a:noFill/>
            </a:ln>
          </p:spPr>
        </p:pic>
        <p:sp>
          <p:nvSpPr>
            <p:cNvPr id="266" name="Google Shape;266;p10"/>
            <p:cNvSpPr txBox="1"/>
            <p:nvPr/>
          </p:nvSpPr>
          <p:spPr>
            <a:xfrm>
              <a:off x="2116895" y="3561008"/>
              <a:ext cx="1876807" cy="373634"/>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Coefficient value</a:t>
              </a:r>
              <a:endParaRPr/>
            </a:p>
          </p:txBody>
        </p:sp>
        <p:sp>
          <p:nvSpPr>
            <p:cNvPr id="267" name="Google Shape;267;p10"/>
            <p:cNvSpPr txBox="1"/>
            <p:nvPr/>
          </p:nvSpPr>
          <p:spPr>
            <a:xfrm rot="-5400000">
              <a:off x="-526543" y="1857401"/>
              <a:ext cx="14267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Movie count</a:t>
              </a:r>
              <a:endParaRPr/>
            </a:p>
          </p:txBody>
        </p:sp>
        <p:sp>
          <p:nvSpPr>
            <p:cNvPr id="268" name="Google Shape;268;p10"/>
            <p:cNvSpPr txBox="1"/>
            <p:nvPr/>
          </p:nvSpPr>
          <p:spPr>
            <a:xfrm>
              <a:off x="527109" y="0"/>
              <a:ext cx="505637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Coefficient value distribution for months_delta</a:t>
              </a:r>
              <a:endParaRPr/>
            </a:p>
          </p:txBody>
        </p:sp>
      </p:grpSp>
      <p:grpSp>
        <p:nvGrpSpPr>
          <p:cNvPr id="269" name="Google Shape;269;p10"/>
          <p:cNvGrpSpPr/>
          <p:nvPr/>
        </p:nvGrpSpPr>
        <p:grpSpPr>
          <a:xfrm>
            <a:off x="17743556" y="9032640"/>
            <a:ext cx="5701604" cy="3843209"/>
            <a:chOff x="0" y="0"/>
            <a:chExt cx="5701603" cy="3843208"/>
          </a:xfrm>
        </p:grpSpPr>
        <p:pic>
          <p:nvPicPr>
            <p:cNvPr descr="Image" id="270" name="Google Shape;270;p10"/>
            <p:cNvPicPr preferRelativeResize="0"/>
            <p:nvPr/>
          </p:nvPicPr>
          <p:blipFill rotWithShape="1">
            <a:blip r:embed="rId6">
              <a:alphaModFix/>
            </a:blip>
            <a:srcRect b="0" l="0" r="0" t="0"/>
            <a:stretch/>
          </p:blipFill>
          <p:spPr>
            <a:xfrm>
              <a:off x="346158" y="300251"/>
              <a:ext cx="4985983" cy="3272051"/>
            </a:xfrm>
            <a:prstGeom prst="rect">
              <a:avLst/>
            </a:prstGeom>
            <a:noFill/>
            <a:ln>
              <a:noFill/>
            </a:ln>
          </p:spPr>
        </p:pic>
        <p:sp>
          <p:nvSpPr>
            <p:cNvPr id="271" name="Google Shape;271;p10"/>
            <p:cNvSpPr txBox="1"/>
            <p:nvPr/>
          </p:nvSpPr>
          <p:spPr>
            <a:xfrm>
              <a:off x="2116895" y="3469575"/>
              <a:ext cx="1876807"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Coefficient value</a:t>
              </a:r>
              <a:endParaRPr/>
            </a:p>
          </p:txBody>
        </p:sp>
        <p:sp>
          <p:nvSpPr>
            <p:cNvPr id="272" name="Google Shape;272;p10"/>
            <p:cNvSpPr txBox="1"/>
            <p:nvPr/>
          </p:nvSpPr>
          <p:spPr>
            <a:xfrm rot="-5400000">
              <a:off x="-526543" y="1765967"/>
              <a:ext cx="14267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Movie count</a:t>
              </a:r>
              <a:endParaRPr/>
            </a:p>
          </p:txBody>
        </p:sp>
        <p:sp>
          <p:nvSpPr>
            <p:cNvPr id="273" name="Google Shape;273;p10"/>
            <p:cNvSpPr txBox="1"/>
            <p:nvPr/>
          </p:nvSpPr>
          <p:spPr>
            <a:xfrm>
              <a:off x="310960" y="0"/>
              <a:ext cx="5390643"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Coefficient value distribution for usermeanratings</a:t>
              </a:r>
              <a:endParaRPr/>
            </a:p>
          </p:txBody>
        </p:sp>
      </p:grpSp>
      <p:sp>
        <p:nvSpPr>
          <p:cNvPr id="274" name="Google Shape;274;p10"/>
          <p:cNvSpPr/>
          <p:nvPr/>
        </p:nvSpPr>
        <p:spPr>
          <a:xfrm>
            <a:off x="618688" y="4360261"/>
            <a:ext cx="6001837" cy="8738375"/>
          </a:xfrm>
          <a:prstGeom prst="rect">
            <a:avLst/>
          </a:prstGeom>
          <a:noFill/>
          <a:ln cap="flat" cmpd="sng" w="50800">
            <a:solidFill>
              <a:srgbClr val="55C1FF"/>
            </a:solidFill>
            <a:prstDash val="dashDot"/>
            <a:miter lim="400000"/>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FFFFFF"/>
              </a:solidFill>
              <a:latin typeface="Helvetica Neue"/>
              <a:ea typeface="Helvetica Neue"/>
              <a:cs typeface="Helvetica Neue"/>
              <a:sym typeface="Helvetica Neue"/>
            </a:endParaRPr>
          </a:p>
        </p:txBody>
      </p:sp>
      <p:sp>
        <p:nvSpPr>
          <p:cNvPr id="275" name="Google Shape;275;p10"/>
          <p:cNvSpPr/>
          <p:nvPr/>
        </p:nvSpPr>
        <p:spPr>
          <a:xfrm>
            <a:off x="17593441" y="4397448"/>
            <a:ext cx="6001837" cy="8738375"/>
          </a:xfrm>
          <a:prstGeom prst="rect">
            <a:avLst/>
          </a:prstGeom>
          <a:noFill/>
          <a:ln cap="flat" cmpd="sng" w="50800">
            <a:solidFill>
              <a:srgbClr val="55C1FF"/>
            </a:solidFill>
            <a:prstDash val="dashDot"/>
            <a:miter lim="400000"/>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FFFFFF"/>
              </a:solidFill>
              <a:latin typeface="Helvetica Neue"/>
              <a:ea typeface="Helvetica Neue"/>
              <a:cs typeface="Helvetica Neue"/>
              <a:sym typeface="Helvetica Neue"/>
            </a:endParaRPr>
          </a:p>
        </p:txBody>
      </p:sp>
      <p:sp>
        <p:nvSpPr>
          <p:cNvPr id="276" name="Google Shape;276;p10"/>
          <p:cNvSpPr/>
          <p:nvPr/>
        </p:nvSpPr>
        <p:spPr>
          <a:xfrm>
            <a:off x="613282" y="3174695"/>
            <a:ext cx="6012649" cy="806354"/>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months_delta</a:t>
            </a:r>
            <a:endParaRPr/>
          </a:p>
        </p:txBody>
      </p:sp>
      <p:sp>
        <p:nvSpPr>
          <p:cNvPr id="277" name="Google Shape;277;p10"/>
          <p:cNvSpPr/>
          <p:nvPr/>
        </p:nvSpPr>
        <p:spPr>
          <a:xfrm>
            <a:off x="17588034" y="3211882"/>
            <a:ext cx="6012649" cy="806354"/>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usermeanratings</a:t>
            </a:r>
            <a:endParaRPr/>
          </a:p>
        </p:txBody>
      </p:sp>
      <p:sp>
        <p:nvSpPr>
          <p:cNvPr id="278" name="Google Shape;278;p10"/>
          <p:cNvSpPr txBox="1"/>
          <p:nvPr/>
        </p:nvSpPr>
        <p:spPr>
          <a:xfrm>
            <a:off x="4468578" y="1296070"/>
            <a:ext cx="15446845" cy="1722604"/>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1: Multiple Linear Regression to Predict Monthly Average Rating</a:t>
            </a:r>
            <a:endParaRPr/>
          </a:p>
        </p:txBody>
      </p:sp>
      <p:cxnSp>
        <p:nvCxnSpPr>
          <p:cNvPr id="279" name="Google Shape;279;p10"/>
          <p:cNvCxnSpPr/>
          <p:nvPr/>
        </p:nvCxnSpPr>
        <p:spPr>
          <a:xfrm flipH="1" rot="10800000">
            <a:off x="12192000" y="3754778"/>
            <a:ext cx="1" cy="8789175"/>
          </a:xfrm>
          <a:prstGeom prst="straightConnector1">
            <a:avLst/>
          </a:prstGeom>
          <a:noFill/>
          <a:ln cap="flat" cmpd="sng" w="12700">
            <a:solidFill>
              <a:srgbClr val="929292"/>
            </a:solidFill>
            <a:prstDash val="solid"/>
            <a:miter lim="400000"/>
            <a:headEnd len="sm" w="sm" type="none"/>
            <a:tailEnd len="sm" w="sm" type="none"/>
          </a:ln>
        </p:spPr>
      </p:cxnSp>
      <p:sp>
        <p:nvSpPr>
          <p:cNvPr id="280" name="Google Shape;280;p10"/>
          <p:cNvSpPr txBox="1"/>
          <p:nvPr/>
        </p:nvSpPr>
        <p:spPr>
          <a:xfrm>
            <a:off x="7008963" y="3358368"/>
            <a:ext cx="4964130" cy="9478326"/>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Although each movie has a different set of months_delta data, varying from 24 months to 200+ months, we find that the p-value distribution of months_delta across these movies suggest that the latency of movie ratings do have a significant effect on the monthly mean ratings of a movie.</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There is an almost even split on the direction of this impact, with a slightly negative skew.</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This suggests that the monthly ratings of a movie tend to decrease, which might be explained by factors such as self-selection of early watchers, and the positive effect of cinema experience.</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Nonetheless, the variability of these coefficients warrants further genre and feature based analysis.</a:t>
            </a:r>
            <a:endParaRPr/>
          </a:p>
        </p:txBody>
      </p:sp>
      <p:sp>
        <p:nvSpPr>
          <p:cNvPr id="281" name="Google Shape;281;p10"/>
          <p:cNvSpPr txBox="1"/>
          <p:nvPr/>
        </p:nvSpPr>
        <p:spPr>
          <a:xfrm>
            <a:off x="12336131" y="5206672"/>
            <a:ext cx="4964130" cy="6505431"/>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 distribution of p-values from usermeanratings suggests that the average user rating across all movies given by users rating a specific movie in a month has a highly predictive impact on the monthly rating of that movie.</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That the distribution of coefficients is largely positive and centered around 1.0 suggests that most movies in this subset are within user expectations, with some movies either exceeding or going below expectations.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1"/>
          <p:cNvSpPr/>
          <p:nvPr/>
        </p:nvSpPr>
        <p:spPr>
          <a:xfrm>
            <a:off x="12601805" y="3874"/>
            <a:ext cx="3011724"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287" name="Google Shape;287;p11"/>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288" name="Google Shape;288;p11"/>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289" name="Google Shape;289;p11"/>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290" name="Google Shape;290;p11"/>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291" name="Google Shape;291;p11"/>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292" name="Google Shape;292;p11"/>
          <p:cNvSpPr txBox="1"/>
          <p:nvPr/>
        </p:nvSpPr>
        <p:spPr>
          <a:xfrm>
            <a:off x="4468578" y="1691436"/>
            <a:ext cx="15446845"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a:t>
            </a:r>
            <a:r>
              <a:rPr b="1" lang="en-US" sz="5600">
                <a:latin typeface="Helvetica Neue"/>
                <a:ea typeface="Helvetica Neue"/>
                <a:cs typeface="Helvetica Neue"/>
                <a:sym typeface="Helvetica Neue"/>
              </a:rPr>
              <a:t>Predicting Total Movie Rating Variability Over Time</a:t>
            </a:r>
            <a:endParaRPr/>
          </a:p>
        </p:txBody>
      </p:sp>
      <p:sp>
        <p:nvSpPr>
          <p:cNvPr id="293" name="Google Shape;293;p11"/>
          <p:cNvSpPr txBox="1"/>
          <p:nvPr/>
        </p:nvSpPr>
        <p:spPr>
          <a:xfrm>
            <a:off x="6016225" y="3262200"/>
            <a:ext cx="11584200" cy="96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extLst>
                  <a:ext uri="http://customooxmlschemas.google.com/">
                    <go:slidesCustomData xmlns:go="http://customooxmlschemas.google.com/" textRoundtripDataId="0"/>
                  </a:ext>
                </a:extLst>
              </a:rPr>
              <a:t>Wh</a:t>
            </a:r>
            <a:r>
              <a:rPr lang="en-US" sz="2500">
                <a:solidFill>
                  <a:srgbClr val="666666"/>
                </a:solidFill>
                <a:latin typeface="Helvetica Neue"/>
                <a:ea typeface="Helvetica Neue"/>
                <a:cs typeface="Helvetica Neue"/>
                <a:sym typeface="Helvetica Neue"/>
              </a:rPr>
              <a:t>en investigating average movie ratings as a function of time, we found some intriguing relationships. We contemplated several ways of quantifying the shape of the relationship, including the degree of the polynomial that best fit the data (using regularized linear regression), the total variation in the ratings over time, the location of extrema, average months between extrema, etc.</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We decided that the two best ways to capture the intricate relationships in our data are to compute the total variation in the function that best fit the data, as well as the net rating change over time.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We fit the ratings data for each movie with a sixth degree polynomial to capture as much of the relationship as possible without overfitting. We investigated a few movies and consistently found that the polynomial relationship in the data did not exceed degree six.</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We calculated the total variation in the fit polynomial as the arc length from 1 month to n months. We then divided the calculated arc length, </a:t>
            </a:r>
            <a:r>
              <a:rPr i="1" lang="en-US" sz="2500">
                <a:solidFill>
                  <a:srgbClr val="666666"/>
                </a:solidFill>
                <a:latin typeface="Helvetica Neue"/>
                <a:ea typeface="Helvetica Neue"/>
                <a:cs typeface="Helvetica Neue"/>
                <a:sym typeface="Helvetica Neue"/>
              </a:rPr>
              <a:t>s</a:t>
            </a:r>
            <a:r>
              <a:rPr lang="en-US" sz="2500">
                <a:solidFill>
                  <a:srgbClr val="666666"/>
                </a:solidFill>
                <a:latin typeface="Helvetica Neue"/>
                <a:ea typeface="Helvetica Neue"/>
                <a:cs typeface="Helvetica Neue"/>
                <a:sym typeface="Helvetica Neue"/>
              </a:rPr>
              <a:t>, by length of the diagonal, </a:t>
            </a:r>
            <a:r>
              <a:rPr i="1" lang="en-US" sz="2500">
                <a:solidFill>
                  <a:srgbClr val="666666"/>
                </a:solidFill>
                <a:latin typeface="Helvetica Neue"/>
                <a:ea typeface="Helvetica Neue"/>
                <a:cs typeface="Helvetica Neue"/>
                <a:sym typeface="Helvetica Neue"/>
              </a:rPr>
              <a:t>c </a:t>
            </a:r>
            <a:r>
              <a:rPr lang="en-US" sz="2500">
                <a:solidFill>
                  <a:srgbClr val="666666"/>
                </a:solidFill>
                <a:latin typeface="Helvetica Neue"/>
                <a:ea typeface="Helvetica Neue"/>
                <a:cs typeface="Helvetica Neue"/>
                <a:sym typeface="Helvetica Neue"/>
              </a:rPr>
              <a:t>where </a:t>
            </a:r>
            <a:r>
              <a:rPr i="1" lang="en-US" sz="2500">
                <a:solidFill>
                  <a:srgbClr val="666666"/>
                </a:solidFill>
                <a:latin typeface="Helvetica Neue"/>
                <a:ea typeface="Helvetica Neue"/>
                <a:cs typeface="Helvetica Neue"/>
                <a:sym typeface="Helvetica Neue"/>
              </a:rPr>
              <a:t>c</a:t>
            </a:r>
            <a:r>
              <a:rPr baseline="30000" i="1" lang="en-US" sz="2500">
                <a:solidFill>
                  <a:srgbClr val="666666"/>
                </a:solidFill>
                <a:latin typeface="Helvetica Neue"/>
                <a:ea typeface="Helvetica Neue"/>
                <a:cs typeface="Helvetica Neue"/>
                <a:sym typeface="Helvetica Neue"/>
              </a:rPr>
              <a:t>2</a:t>
            </a:r>
            <a:r>
              <a:rPr i="1" lang="en-US" sz="2500">
                <a:solidFill>
                  <a:srgbClr val="666666"/>
                </a:solidFill>
                <a:latin typeface="Helvetica Neue"/>
                <a:ea typeface="Helvetica Neue"/>
                <a:cs typeface="Helvetica Neue"/>
                <a:sym typeface="Helvetica Neue"/>
              </a:rPr>
              <a:t> = a</a:t>
            </a:r>
            <a:r>
              <a:rPr baseline="30000" i="1" lang="en-US" sz="2500">
                <a:solidFill>
                  <a:srgbClr val="666666"/>
                </a:solidFill>
                <a:latin typeface="Helvetica Neue"/>
                <a:ea typeface="Helvetica Neue"/>
                <a:cs typeface="Helvetica Neue"/>
                <a:sym typeface="Helvetica Neue"/>
              </a:rPr>
              <a:t>2</a:t>
            </a:r>
            <a:r>
              <a:rPr i="1" lang="en-US" sz="2500">
                <a:solidFill>
                  <a:srgbClr val="666666"/>
                </a:solidFill>
                <a:latin typeface="Helvetica Neue"/>
                <a:ea typeface="Helvetica Neue"/>
                <a:cs typeface="Helvetica Neue"/>
                <a:sym typeface="Helvetica Neue"/>
              </a:rPr>
              <a:t> + b</a:t>
            </a:r>
            <a:r>
              <a:rPr baseline="30000" i="1" lang="en-US" sz="2500">
                <a:solidFill>
                  <a:srgbClr val="666666"/>
                </a:solidFill>
                <a:latin typeface="Helvetica Neue"/>
                <a:ea typeface="Helvetica Neue"/>
                <a:cs typeface="Helvetica Neue"/>
                <a:sym typeface="Helvetica Neue"/>
              </a:rPr>
              <a:t>2</a:t>
            </a:r>
            <a:r>
              <a:rPr i="1" lang="en-US" sz="2500">
                <a:solidFill>
                  <a:srgbClr val="666666"/>
                </a:solidFill>
                <a:latin typeface="Helvetica Neue"/>
                <a:ea typeface="Helvetica Neue"/>
                <a:cs typeface="Helvetica Neue"/>
                <a:sym typeface="Helvetica Neue"/>
              </a:rPr>
              <a:t>,</a:t>
            </a:r>
            <a:r>
              <a:rPr lang="en-US" sz="2500">
                <a:solidFill>
                  <a:srgbClr val="666666"/>
                </a:solidFill>
                <a:latin typeface="Helvetica Neue"/>
                <a:ea typeface="Helvetica Neue"/>
                <a:cs typeface="Helvetica Neue"/>
                <a:sym typeface="Helvetica Neue"/>
              </a:rPr>
              <a:t> to standardize the arc lengths between movies (regardless of net rating change and length of time). This method, as opposed to simply calculating the total variation in ratings, is insulated against random variation. We want our model to capture only the significant variance in the relationship between ratings and time in a movie.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We used net rating change as our second metric to gauge the general rating shift over time. We calculated this as </a:t>
            </a:r>
            <a:r>
              <a:rPr i="1" lang="en-US" sz="2500">
                <a:solidFill>
                  <a:srgbClr val="666666"/>
                </a:solidFill>
                <a:latin typeface="Helvetica Neue"/>
                <a:ea typeface="Helvetica Neue"/>
                <a:cs typeface="Helvetica Neue"/>
                <a:sym typeface="Helvetica Neue"/>
              </a:rPr>
              <a:t>f(n) - f(1), </a:t>
            </a:r>
            <a:r>
              <a:rPr lang="en-US" sz="2500">
                <a:solidFill>
                  <a:srgbClr val="666666"/>
                </a:solidFill>
                <a:latin typeface="Helvetica Neue"/>
                <a:ea typeface="Helvetica Neue"/>
                <a:cs typeface="Helvetica Neue"/>
                <a:sym typeface="Helvetica Neue"/>
              </a:rPr>
              <a:t>where f is the fit polynomial. We again used our polynomial of best fit to calculate this metric as insulation against random variation.</a:t>
            </a:r>
            <a:endParaRPr sz="2500">
              <a:solidFill>
                <a:srgbClr val="666666"/>
              </a:solidFill>
              <a:latin typeface="Helvetica Neue"/>
              <a:ea typeface="Helvetica Neue"/>
              <a:cs typeface="Helvetica Neue"/>
              <a:sym typeface="Helvetica Neue"/>
            </a:endParaRPr>
          </a:p>
        </p:txBody>
      </p:sp>
      <p:pic>
        <p:nvPicPr>
          <p:cNvPr id="294" name="Google Shape;294;p11"/>
          <p:cNvPicPr preferRelativeResize="0"/>
          <p:nvPr/>
        </p:nvPicPr>
        <p:blipFill rotWithShape="1">
          <a:blip r:embed="rId4">
            <a:alphaModFix/>
          </a:blip>
          <a:srcRect b="0" l="0" r="6759" t="0"/>
          <a:stretch/>
        </p:blipFill>
        <p:spPr>
          <a:xfrm>
            <a:off x="109450" y="2882588"/>
            <a:ext cx="5514350" cy="3800474"/>
          </a:xfrm>
          <a:prstGeom prst="rect">
            <a:avLst/>
          </a:prstGeom>
          <a:noFill/>
          <a:ln>
            <a:noFill/>
          </a:ln>
        </p:spPr>
      </p:pic>
      <p:sp>
        <p:nvSpPr>
          <p:cNvPr id="295" name="Google Shape;295;p11"/>
          <p:cNvSpPr txBox="1"/>
          <p:nvPr/>
        </p:nvSpPr>
        <p:spPr>
          <a:xfrm>
            <a:off x="804425" y="6683045"/>
            <a:ext cx="4687500" cy="8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Ratings over time for Iron Man.</a:t>
            </a:r>
            <a:endParaRPr sz="2500">
              <a:solidFill>
                <a:srgbClr val="666666"/>
              </a:solidFill>
              <a:latin typeface="Helvetica Neue"/>
              <a:ea typeface="Helvetica Neue"/>
              <a:cs typeface="Helvetica Neue"/>
              <a:sym typeface="Helvetica Neue"/>
            </a:endParaRPr>
          </a:p>
        </p:txBody>
      </p:sp>
      <p:pic>
        <p:nvPicPr>
          <p:cNvPr id="296" name="Google Shape;296;p11"/>
          <p:cNvPicPr preferRelativeResize="0"/>
          <p:nvPr/>
        </p:nvPicPr>
        <p:blipFill rotWithShape="1">
          <a:blip r:embed="rId5">
            <a:alphaModFix/>
          </a:blip>
          <a:srcRect b="0" l="4405" r="7301" t="0"/>
          <a:stretch/>
        </p:blipFill>
        <p:spPr>
          <a:xfrm>
            <a:off x="109450" y="7501600"/>
            <a:ext cx="5777947" cy="3800451"/>
          </a:xfrm>
          <a:prstGeom prst="rect">
            <a:avLst/>
          </a:prstGeom>
          <a:noFill/>
          <a:ln>
            <a:noFill/>
          </a:ln>
        </p:spPr>
      </p:pic>
      <p:sp>
        <p:nvSpPr>
          <p:cNvPr id="297" name="Google Shape;297;p11"/>
          <p:cNvSpPr txBox="1"/>
          <p:nvPr/>
        </p:nvSpPr>
        <p:spPr>
          <a:xfrm>
            <a:off x="804425" y="11463525"/>
            <a:ext cx="4687500" cy="8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Ratings over time for Toy Story.</a:t>
            </a:r>
            <a:endParaRPr sz="2500">
              <a:solidFill>
                <a:srgbClr val="666666"/>
              </a:solidFill>
              <a:latin typeface="Helvetica Neue"/>
              <a:ea typeface="Helvetica Neue"/>
              <a:cs typeface="Helvetica Neue"/>
              <a:sym typeface="Helvetica Neue"/>
            </a:endParaRPr>
          </a:p>
        </p:txBody>
      </p:sp>
      <p:pic>
        <p:nvPicPr>
          <p:cNvPr id="298" name="Google Shape;298;p11"/>
          <p:cNvPicPr preferRelativeResize="0"/>
          <p:nvPr/>
        </p:nvPicPr>
        <p:blipFill>
          <a:blip r:embed="rId6">
            <a:alphaModFix/>
          </a:blip>
          <a:stretch>
            <a:fillRect/>
          </a:stretch>
        </p:blipFill>
        <p:spPr>
          <a:xfrm>
            <a:off x="17992875" y="3121414"/>
            <a:ext cx="5676251" cy="2556986"/>
          </a:xfrm>
          <a:prstGeom prst="rect">
            <a:avLst/>
          </a:prstGeom>
          <a:noFill/>
          <a:ln>
            <a:noFill/>
          </a:ln>
        </p:spPr>
      </p:pic>
      <p:pic>
        <p:nvPicPr>
          <p:cNvPr id="299" name="Google Shape;299;p11"/>
          <p:cNvPicPr preferRelativeResize="0"/>
          <p:nvPr/>
        </p:nvPicPr>
        <p:blipFill>
          <a:blip r:embed="rId7">
            <a:alphaModFix/>
          </a:blip>
          <a:stretch>
            <a:fillRect/>
          </a:stretch>
        </p:blipFill>
        <p:spPr>
          <a:xfrm>
            <a:off x="17480150" y="7116174"/>
            <a:ext cx="6701699" cy="4571300"/>
          </a:xfrm>
          <a:prstGeom prst="rect">
            <a:avLst/>
          </a:prstGeom>
          <a:noFill/>
          <a:ln>
            <a:noFill/>
          </a:ln>
        </p:spPr>
      </p:pic>
      <p:sp>
        <p:nvSpPr>
          <p:cNvPr id="300" name="Google Shape;300;p11"/>
          <p:cNvSpPr txBox="1"/>
          <p:nvPr/>
        </p:nvSpPr>
        <p:spPr>
          <a:xfrm>
            <a:off x="18869400" y="5782050"/>
            <a:ext cx="4475100" cy="13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The arc length of a function. For our analysis, </a:t>
            </a:r>
            <a:r>
              <a:rPr i="1" lang="en-US" sz="2500">
                <a:solidFill>
                  <a:srgbClr val="666666"/>
                </a:solidFill>
                <a:latin typeface="Helvetica Neue"/>
                <a:ea typeface="Helvetica Neue"/>
                <a:cs typeface="Helvetica Neue"/>
                <a:sym typeface="Helvetica Neue"/>
              </a:rPr>
              <a:t>y(x)</a:t>
            </a:r>
            <a:r>
              <a:rPr lang="en-US" sz="2500">
                <a:solidFill>
                  <a:srgbClr val="666666"/>
                </a:solidFill>
                <a:latin typeface="Helvetica Neue"/>
                <a:ea typeface="Helvetica Neue"/>
                <a:cs typeface="Helvetica Neue"/>
                <a:sym typeface="Helvetica Neue"/>
              </a:rPr>
              <a:t> is ratings as a function of time.</a:t>
            </a:r>
            <a:endParaRPr sz="2500">
              <a:solidFill>
                <a:srgbClr val="666666"/>
              </a:solidFill>
              <a:latin typeface="Helvetica Neue"/>
              <a:ea typeface="Helvetica Neue"/>
              <a:cs typeface="Helvetica Neue"/>
              <a:sym typeface="Helvetica Neue"/>
            </a:endParaRPr>
          </a:p>
        </p:txBody>
      </p:sp>
      <p:sp>
        <p:nvSpPr>
          <p:cNvPr id="301" name="Google Shape;301;p11"/>
          <p:cNvSpPr txBox="1"/>
          <p:nvPr/>
        </p:nvSpPr>
        <p:spPr>
          <a:xfrm>
            <a:off x="18482400" y="11687475"/>
            <a:ext cx="5249100" cy="13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We standardized the arc lengths by the diagonal length, </a:t>
            </a:r>
            <a:r>
              <a:rPr i="1" lang="en-US" sz="2500">
                <a:solidFill>
                  <a:srgbClr val="666666"/>
                </a:solidFill>
                <a:latin typeface="Helvetica Neue"/>
                <a:ea typeface="Helvetica Neue"/>
                <a:cs typeface="Helvetica Neue"/>
                <a:sym typeface="Helvetica Neue"/>
              </a:rPr>
              <a:t>c</a:t>
            </a:r>
            <a:r>
              <a:rPr lang="en-US" sz="2500">
                <a:solidFill>
                  <a:srgbClr val="666666"/>
                </a:solidFill>
                <a:latin typeface="Helvetica Neue"/>
                <a:ea typeface="Helvetica Neue"/>
                <a:cs typeface="Helvetica Neue"/>
                <a:sym typeface="Helvetica Neue"/>
              </a:rPr>
              <a:t>, to reduce the impact of the net rating change and time length.</a:t>
            </a:r>
            <a:endParaRPr sz="2500">
              <a:solidFill>
                <a:srgbClr val="666666"/>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2"/>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latin typeface="Helvetica Neue Light"/>
                <a:ea typeface="Helvetica Neue Light"/>
                <a:cs typeface="Helvetica Neue Light"/>
                <a:sym typeface="Helvetica Neue Light"/>
              </a:rPr>
              <a:t>Conclusions</a:t>
            </a:r>
            <a:endParaRPr/>
          </a:p>
        </p:txBody>
      </p:sp>
      <p:sp>
        <p:nvSpPr>
          <p:cNvPr id="307" name="Google Shape;307;p12"/>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308" name="Google Shape;308;p12"/>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309" name="Google Shape;309;p12"/>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310" name="Google Shape;310;p12"/>
          <p:cNvSpPr/>
          <p:nvPr/>
        </p:nvSpPr>
        <p:spPr>
          <a:xfrm>
            <a:off x="12601804"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solidFill>
                <a:srgbClr val="FFFFFF"/>
              </a:solidFill>
            </a:endParaRPr>
          </a:p>
        </p:txBody>
      </p:sp>
      <p:sp>
        <p:nvSpPr>
          <p:cNvPr id="311" name="Google Shape;311;p12"/>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312" name="Google Shape;312;p12"/>
          <p:cNvSpPr txBox="1"/>
          <p:nvPr/>
        </p:nvSpPr>
        <p:spPr>
          <a:xfrm>
            <a:off x="4468578" y="1691436"/>
            <a:ext cx="154467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a:t>
            </a:r>
            <a:r>
              <a:rPr b="1" lang="en-US" sz="5600">
                <a:latin typeface="Helvetica Neue"/>
                <a:ea typeface="Helvetica Neue"/>
                <a:cs typeface="Helvetica Neue"/>
                <a:sym typeface="Helvetica Neue"/>
              </a:rPr>
              <a:t>Predicting Total Movie Rating Variability Over Time --NO MORE MODEL 2</a:t>
            </a:r>
            <a:endParaRPr/>
          </a:p>
        </p:txBody>
      </p:sp>
      <p:sp>
        <p:nvSpPr>
          <p:cNvPr id="313" name="Google Shape;313;p12"/>
          <p:cNvSpPr txBox="1"/>
          <p:nvPr/>
        </p:nvSpPr>
        <p:spPr>
          <a:xfrm>
            <a:off x="6315000" y="3640175"/>
            <a:ext cx="11584200" cy="84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After engineering these two features, standardized arc length and net rating change, we predicted them using neural networks. We created two independent prediction models, one for predicting standardized arc length, which we will call model one, and one for predicting net rating change, which we will call model two. We decided that significant variables to use were ____.</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Our final training accuracy and test accuracy for model one were ___, and ___, respectively. </a:t>
            </a:r>
            <a:r>
              <a:rPr lang="en-US" sz="2500">
                <a:solidFill>
                  <a:srgbClr val="666666"/>
                </a:solidFill>
                <a:latin typeface="Helvetica Neue"/>
                <a:ea typeface="Helvetica Neue"/>
                <a:cs typeface="Helvetica Neue"/>
                <a:sym typeface="Helvetica Neue"/>
              </a:rPr>
              <a:t>Our final training accuracy and test accuracy for model two were ___, and ___, respectively.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From our results, we can conclude that ___.</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p:txBody>
      </p:sp>
      <p:sp>
        <p:nvSpPr>
          <p:cNvPr id="314" name="Google Shape;314;p12"/>
          <p:cNvSpPr txBox="1"/>
          <p:nvPr/>
        </p:nvSpPr>
        <p:spPr>
          <a:xfrm>
            <a:off x="235500" y="5929825"/>
            <a:ext cx="4908300" cy="15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Plot of training and validation loss over epochs for model one.</a:t>
            </a:r>
            <a:endParaRPr sz="2500">
              <a:solidFill>
                <a:srgbClr val="666666"/>
              </a:solidFill>
              <a:latin typeface="Helvetica Neue"/>
              <a:ea typeface="Helvetica Neue"/>
              <a:cs typeface="Helvetica Neue"/>
              <a:sym typeface="Helvetica Neue"/>
            </a:endParaRPr>
          </a:p>
        </p:txBody>
      </p:sp>
      <p:sp>
        <p:nvSpPr>
          <p:cNvPr id="315" name="Google Shape;315;p12"/>
          <p:cNvSpPr txBox="1"/>
          <p:nvPr/>
        </p:nvSpPr>
        <p:spPr>
          <a:xfrm>
            <a:off x="19070400" y="5831425"/>
            <a:ext cx="4345500" cy="15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rgbClr val="666666"/>
                </a:solidFill>
                <a:latin typeface="Helvetica Neue"/>
                <a:ea typeface="Helvetica Neue"/>
                <a:cs typeface="Helvetica Neue"/>
                <a:sym typeface="Helvetica Neue"/>
              </a:rPr>
              <a:t>Plot of training and validation loss over epochs for model two.</a:t>
            </a:r>
            <a:endParaRPr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rgbClr val="666666"/>
              </a:solidFill>
              <a:latin typeface="Helvetica Neue"/>
              <a:ea typeface="Helvetica Neue"/>
              <a:cs typeface="Helvetica Neue"/>
              <a:sym typeface="Helvetica Neue"/>
            </a:endParaRPr>
          </a:p>
        </p:txBody>
      </p:sp>
      <p:sp>
        <p:nvSpPr>
          <p:cNvPr id="316" name="Google Shape;316;p12"/>
          <p:cNvSpPr txBox="1"/>
          <p:nvPr/>
        </p:nvSpPr>
        <p:spPr>
          <a:xfrm>
            <a:off x="18946650" y="9636525"/>
            <a:ext cx="4593000" cy="15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Plot of training and validation loss over epochs for model two.</a:t>
            </a:r>
            <a:endParaRPr sz="2500">
              <a:solidFill>
                <a:srgbClr val="666666"/>
              </a:solidFill>
              <a:latin typeface="Helvetica Neue"/>
              <a:ea typeface="Helvetica Neue"/>
              <a:cs typeface="Helvetica Neue"/>
              <a:sym typeface="Helvetica Neue"/>
            </a:endParaRPr>
          </a:p>
        </p:txBody>
      </p:sp>
      <p:pic>
        <p:nvPicPr>
          <p:cNvPr id="317" name="Google Shape;317;p12"/>
          <p:cNvPicPr preferRelativeResize="0"/>
          <p:nvPr/>
        </p:nvPicPr>
        <p:blipFill>
          <a:blip r:embed="rId3">
            <a:alphaModFix/>
          </a:blip>
          <a:stretch>
            <a:fillRect/>
          </a:stretch>
        </p:blipFill>
        <p:spPr>
          <a:xfrm>
            <a:off x="626113" y="1942800"/>
            <a:ext cx="3733800" cy="2647950"/>
          </a:xfrm>
          <a:prstGeom prst="rect">
            <a:avLst/>
          </a:prstGeom>
          <a:noFill/>
          <a:ln>
            <a:noFill/>
          </a:ln>
        </p:spPr>
      </p:pic>
      <p:pic>
        <p:nvPicPr>
          <p:cNvPr id="318" name="Google Shape;318;p12"/>
          <p:cNvPicPr preferRelativeResize="0"/>
          <p:nvPr/>
        </p:nvPicPr>
        <p:blipFill>
          <a:blip r:embed="rId4">
            <a:alphaModFix/>
          </a:blip>
          <a:stretch>
            <a:fillRect/>
          </a:stretch>
        </p:blipFill>
        <p:spPr>
          <a:xfrm>
            <a:off x="225150" y="4808850"/>
            <a:ext cx="5715000" cy="219075"/>
          </a:xfrm>
          <a:prstGeom prst="rect">
            <a:avLst/>
          </a:prstGeom>
          <a:noFill/>
          <a:ln>
            <a:noFill/>
          </a:ln>
        </p:spPr>
      </p:pic>
      <p:pic>
        <p:nvPicPr>
          <p:cNvPr id="319" name="Google Shape;319;p12"/>
          <p:cNvPicPr preferRelativeResize="0"/>
          <p:nvPr/>
        </p:nvPicPr>
        <p:blipFill>
          <a:blip r:embed="rId5">
            <a:alphaModFix/>
          </a:blip>
          <a:stretch>
            <a:fillRect/>
          </a:stretch>
        </p:blipFill>
        <p:spPr>
          <a:xfrm>
            <a:off x="80450" y="5246025"/>
            <a:ext cx="7219950" cy="238125"/>
          </a:xfrm>
          <a:prstGeom prst="rect">
            <a:avLst/>
          </a:prstGeom>
          <a:noFill/>
          <a:ln>
            <a:noFill/>
          </a:ln>
        </p:spPr>
      </p:pic>
      <p:pic>
        <p:nvPicPr>
          <p:cNvPr id="320" name="Google Shape;320;p12"/>
          <p:cNvPicPr preferRelativeResize="0"/>
          <p:nvPr/>
        </p:nvPicPr>
        <p:blipFill>
          <a:blip r:embed="rId6">
            <a:alphaModFix/>
          </a:blip>
          <a:stretch>
            <a:fillRect/>
          </a:stretch>
        </p:blipFill>
        <p:spPr>
          <a:xfrm>
            <a:off x="626125" y="7213000"/>
            <a:ext cx="3733800" cy="2647950"/>
          </a:xfrm>
          <a:prstGeom prst="rect">
            <a:avLst/>
          </a:prstGeom>
          <a:noFill/>
          <a:ln>
            <a:noFill/>
          </a:ln>
        </p:spPr>
      </p:pic>
      <p:pic>
        <p:nvPicPr>
          <p:cNvPr id="321" name="Google Shape;321;p12"/>
          <p:cNvPicPr preferRelativeResize="0"/>
          <p:nvPr/>
        </p:nvPicPr>
        <p:blipFill>
          <a:blip r:embed="rId7">
            <a:alphaModFix/>
          </a:blip>
          <a:stretch>
            <a:fillRect/>
          </a:stretch>
        </p:blipFill>
        <p:spPr>
          <a:xfrm>
            <a:off x="0" y="9860950"/>
            <a:ext cx="5772150" cy="228600"/>
          </a:xfrm>
          <a:prstGeom prst="rect">
            <a:avLst/>
          </a:prstGeom>
          <a:noFill/>
          <a:ln>
            <a:noFill/>
          </a:ln>
        </p:spPr>
      </p:pic>
      <p:pic>
        <p:nvPicPr>
          <p:cNvPr id="322" name="Google Shape;322;p12"/>
          <p:cNvPicPr preferRelativeResize="0"/>
          <p:nvPr/>
        </p:nvPicPr>
        <p:blipFill>
          <a:blip r:embed="rId8">
            <a:alphaModFix/>
          </a:blip>
          <a:stretch>
            <a:fillRect/>
          </a:stretch>
        </p:blipFill>
        <p:spPr>
          <a:xfrm>
            <a:off x="0" y="10089550"/>
            <a:ext cx="7219950" cy="27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9e0166c64d_0_44"/>
          <p:cNvSpPr/>
          <p:nvPr/>
        </p:nvSpPr>
        <p:spPr>
          <a:xfrm>
            <a:off x="16433136"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latin typeface="Helvetica Neue Light"/>
                <a:ea typeface="Helvetica Neue Light"/>
                <a:cs typeface="Helvetica Neue Light"/>
                <a:sym typeface="Helvetica Neue Light"/>
              </a:rPr>
              <a:t>Conclusions</a:t>
            </a:r>
            <a:endParaRPr/>
          </a:p>
        </p:txBody>
      </p:sp>
      <p:sp>
        <p:nvSpPr>
          <p:cNvPr id="328" name="Google Shape;328;g9e0166c64d_0_44"/>
          <p:cNvSpPr/>
          <p:nvPr/>
        </p:nvSpPr>
        <p:spPr>
          <a:xfrm>
            <a:off x="1107808"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329" name="Google Shape;329;g9e0166c64d_0_44"/>
          <p:cNvSpPr/>
          <p:nvPr/>
        </p:nvSpPr>
        <p:spPr>
          <a:xfrm>
            <a:off x="8770472"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330" name="Google Shape;330;g9e0166c64d_0_44"/>
          <p:cNvSpPr/>
          <p:nvPr/>
        </p:nvSpPr>
        <p:spPr>
          <a:xfrm>
            <a:off x="20264470"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331" name="Google Shape;331;g9e0166c64d_0_44"/>
          <p:cNvSpPr/>
          <p:nvPr/>
        </p:nvSpPr>
        <p:spPr>
          <a:xfrm>
            <a:off x="12601804" y="3874"/>
            <a:ext cx="3011700" cy="952500"/>
          </a:xfrm>
          <a:prstGeom prst="rect">
            <a:avLst/>
          </a:prstGeom>
          <a:solidFill>
            <a:srgbClr val="1E1F49"/>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solidFill>
                <a:srgbClr val="FFFFFF"/>
              </a:solidFill>
            </a:endParaRPr>
          </a:p>
        </p:txBody>
      </p:sp>
      <p:sp>
        <p:nvSpPr>
          <p:cNvPr id="332" name="Google Shape;332;g9e0166c64d_0_44"/>
          <p:cNvSpPr/>
          <p:nvPr/>
        </p:nvSpPr>
        <p:spPr>
          <a:xfrm>
            <a:off x="4939140"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333" name="Google Shape;333;g9e0166c64d_0_44"/>
          <p:cNvSpPr txBox="1"/>
          <p:nvPr/>
        </p:nvSpPr>
        <p:spPr>
          <a:xfrm>
            <a:off x="4468578" y="1691436"/>
            <a:ext cx="154467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a:t>
            </a:r>
            <a:r>
              <a:rPr b="1" lang="en-US" sz="5600">
                <a:latin typeface="Helvetica Neue"/>
                <a:ea typeface="Helvetica Neue"/>
                <a:cs typeface="Helvetica Neue"/>
                <a:sym typeface="Helvetica Neue"/>
              </a:rPr>
              <a:t>Predicting Total Movie Rating Variability Over Time --NO MORE MODEL 2</a:t>
            </a:r>
            <a:endParaRPr/>
          </a:p>
        </p:txBody>
      </p:sp>
      <p:sp>
        <p:nvSpPr>
          <p:cNvPr id="334" name="Google Shape;334;g9e0166c64d_0_44"/>
          <p:cNvSpPr txBox="1"/>
          <p:nvPr/>
        </p:nvSpPr>
        <p:spPr>
          <a:xfrm>
            <a:off x="1025675" y="3016725"/>
            <a:ext cx="11584200" cy="13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a:ea typeface="Helvetica Neue"/>
                <a:cs typeface="Helvetica Neue"/>
                <a:sym typeface="Helvetica Neue"/>
              </a:rPr>
              <a:t>Months = 4</a:t>
            </a:r>
            <a:endParaRPr>
              <a:latin typeface="Helvetica Neue"/>
              <a:ea typeface="Helvetica Neue"/>
              <a:cs typeface="Helvetica Neue"/>
              <a:sym typeface="Helvetica Neue"/>
            </a:endParaRPr>
          </a:p>
        </p:txBody>
      </p:sp>
      <p:pic>
        <p:nvPicPr>
          <p:cNvPr id="335" name="Google Shape;335;g9e0166c64d_0_44"/>
          <p:cNvPicPr preferRelativeResize="0"/>
          <p:nvPr/>
        </p:nvPicPr>
        <p:blipFill>
          <a:blip r:embed="rId3">
            <a:alphaModFix/>
          </a:blip>
          <a:stretch>
            <a:fillRect/>
          </a:stretch>
        </p:blipFill>
        <p:spPr>
          <a:xfrm>
            <a:off x="112200" y="3555275"/>
            <a:ext cx="3733800" cy="2647950"/>
          </a:xfrm>
          <a:prstGeom prst="rect">
            <a:avLst/>
          </a:prstGeom>
          <a:noFill/>
          <a:ln>
            <a:noFill/>
          </a:ln>
        </p:spPr>
      </p:pic>
      <p:pic>
        <p:nvPicPr>
          <p:cNvPr id="336" name="Google Shape;336;g9e0166c64d_0_44"/>
          <p:cNvPicPr preferRelativeResize="0"/>
          <p:nvPr/>
        </p:nvPicPr>
        <p:blipFill>
          <a:blip r:embed="rId4">
            <a:alphaModFix/>
          </a:blip>
          <a:stretch>
            <a:fillRect/>
          </a:stretch>
        </p:blipFill>
        <p:spPr>
          <a:xfrm>
            <a:off x="112200" y="6203225"/>
            <a:ext cx="3733800" cy="2647950"/>
          </a:xfrm>
          <a:prstGeom prst="rect">
            <a:avLst/>
          </a:prstGeom>
          <a:noFill/>
          <a:ln>
            <a:noFill/>
          </a:ln>
        </p:spPr>
      </p:pic>
      <p:sp>
        <p:nvSpPr>
          <p:cNvPr id="337" name="Google Shape;337;g9e0166c64d_0_44"/>
          <p:cNvSpPr txBox="1"/>
          <p:nvPr/>
        </p:nvSpPr>
        <p:spPr>
          <a:xfrm>
            <a:off x="5832325" y="3016725"/>
            <a:ext cx="11584200" cy="13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a:ea typeface="Helvetica Neue"/>
                <a:cs typeface="Helvetica Neue"/>
                <a:sym typeface="Helvetica Neue"/>
              </a:rPr>
              <a:t>Months = 12</a:t>
            </a:r>
            <a:endParaRPr>
              <a:latin typeface="Helvetica Neue"/>
              <a:ea typeface="Helvetica Neue"/>
              <a:cs typeface="Helvetica Neue"/>
              <a:sym typeface="Helvetica Neue"/>
            </a:endParaRPr>
          </a:p>
        </p:txBody>
      </p:sp>
      <p:pic>
        <p:nvPicPr>
          <p:cNvPr id="338" name="Google Shape;338;g9e0166c64d_0_44"/>
          <p:cNvPicPr preferRelativeResize="0"/>
          <p:nvPr/>
        </p:nvPicPr>
        <p:blipFill>
          <a:blip r:embed="rId5">
            <a:alphaModFix/>
          </a:blip>
          <a:stretch>
            <a:fillRect/>
          </a:stretch>
        </p:blipFill>
        <p:spPr>
          <a:xfrm>
            <a:off x="4950875" y="3555275"/>
            <a:ext cx="3733800" cy="2647950"/>
          </a:xfrm>
          <a:prstGeom prst="rect">
            <a:avLst/>
          </a:prstGeom>
          <a:noFill/>
          <a:ln>
            <a:noFill/>
          </a:ln>
        </p:spPr>
      </p:pic>
      <p:pic>
        <p:nvPicPr>
          <p:cNvPr id="339" name="Google Shape;339;g9e0166c64d_0_44"/>
          <p:cNvPicPr preferRelativeResize="0"/>
          <p:nvPr/>
        </p:nvPicPr>
        <p:blipFill>
          <a:blip r:embed="rId6">
            <a:alphaModFix/>
          </a:blip>
          <a:stretch>
            <a:fillRect/>
          </a:stretch>
        </p:blipFill>
        <p:spPr>
          <a:xfrm>
            <a:off x="5124650" y="6295300"/>
            <a:ext cx="3733800" cy="2647950"/>
          </a:xfrm>
          <a:prstGeom prst="rect">
            <a:avLst/>
          </a:prstGeom>
          <a:noFill/>
          <a:ln>
            <a:noFill/>
          </a:ln>
        </p:spPr>
      </p:pic>
      <p:sp>
        <p:nvSpPr>
          <p:cNvPr id="340" name="Google Shape;340;g9e0166c64d_0_44"/>
          <p:cNvSpPr txBox="1"/>
          <p:nvPr/>
        </p:nvSpPr>
        <p:spPr>
          <a:xfrm>
            <a:off x="10578625" y="3016725"/>
            <a:ext cx="11584200" cy="13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a:ea typeface="Helvetica Neue"/>
                <a:cs typeface="Helvetica Neue"/>
                <a:sym typeface="Helvetica Neue"/>
              </a:rPr>
              <a:t>Months = 24</a:t>
            </a:r>
            <a:endParaRPr>
              <a:latin typeface="Helvetica Neue"/>
              <a:ea typeface="Helvetica Neue"/>
              <a:cs typeface="Helvetica Neue"/>
              <a:sym typeface="Helvetica Neue"/>
            </a:endParaRPr>
          </a:p>
        </p:txBody>
      </p:sp>
      <p:sp>
        <p:nvSpPr>
          <p:cNvPr id="341" name="Google Shape;341;g9e0166c64d_0_44"/>
          <p:cNvSpPr txBox="1"/>
          <p:nvPr/>
        </p:nvSpPr>
        <p:spPr>
          <a:xfrm>
            <a:off x="15978225" y="3016725"/>
            <a:ext cx="11584200" cy="13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a:ea typeface="Helvetica Neue"/>
                <a:cs typeface="Helvetica Neue"/>
                <a:sym typeface="Helvetica Neue"/>
              </a:rPr>
              <a:t>Months = 60</a:t>
            </a:r>
            <a:endParaRPr>
              <a:latin typeface="Helvetica Neue"/>
              <a:ea typeface="Helvetica Neue"/>
              <a:cs typeface="Helvetica Neue"/>
              <a:sym typeface="Helvetica Neue"/>
            </a:endParaRPr>
          </a:p>
        </p:txBody>
      </p:sp>
      <p:pic>
        <p:nvPicPr>
          <p:cNvPr id="342" name="Google Shape;342;g9e0166c64d_0_44"/>
          <p:cNvPicPr preferRelativeResize="0"/>
          <p:nvPr/>
        </p:nvPicPr>
        <p:blipFill>
          <a:blip r:embed="rId7">
            <a:alphaModFix/>
          </a:blip>
          <a:stretch>
            <a:fillRect/>
          </a:stretch>
        </p:blipFill>
        <p:spPr>
          <a:xfrm>
            <a:off x="9473425" y="3555275"/>
            <a:ext cx="3733800" cy="2647950"/>
          </a:xfrm>
          <a:prstGeom prst="rect">
            <a:avLst/>
          </a:prstGeom>
          <a:noFill/>
          <a:ln>
            <a:noFill/>
          </a:ln>
        </p:spPr>
      </p:pic>
      <p:pic>
        <p:nvPicPr>
          <p:cNvPr id="343" name="Google Shape;343;g9e0166c64d_0_44"/>
          <p:cNvPicPr preferRelativeResize="0"/>
          <p:nvPr/>
        </p:nvPicPr>
        <p:blipFill>
          <a:blip r:embed="rId8">
            <a:alphaModFix/>
          </a:blip>
          <a:stretch>
            <a:fillRect/>
          </a:stretch>
        </p:blipFill>
        <p:spPr>
          <a:xfrm>
            <a:off x="9473425" y="6203225"/>
            <a:ext cx="3733800" cy="2647950"/>
          </a:xfrm>
          <a:prstGeom prst="rect">
            <a:avLst/>
          </a:prstGeom>
          <a:noFill/>
          <a:ln>
            <a:noFill/>
          </a:ln>
        </p:spPr>
      </p:pic>
      <p:pic>
        <p:nvPicPr>
          <p:cNvPr id="344" name="Google Shape;344;g9e0166c64d_0_44"/>
          <p:cNvPicPr preferRelativeResize="0"/>
          <p:nvPr/>
        </p:nvPicPr>
        <p:blipFill>
          <a:blip r:embed="rId9">
            <a:alphaModFix/>
          </a:blip>
          <a:stretch>
            <a:fillRect/>
          </a:stretch>
        </p:blipFill>
        <p:spPr>
          <a:xfrm>
            <a:off x="7714300" y="9035325"/>
            <a:ext cx="7639050" cy="1095375"/>
          </a:xfrm>
          <a:prstGeom prst="rect">
            <a:avLst/>
          </a:prstGeom>
          <a:noFill/>
          <a:ln>
            <a:noFill/>
          </a:ln>
        </p:spPr>
      </p:pic>
      <p:pic>
        <p:nvPicPr>
          <p:cNvPr id="345" name="Google Shape;345;g9e0166c64d_0_44"/>
          <p:cNvPicPr preferRelativeResize="0"/>
          <p:nvPr/>
        </p:nvPicPr>
        <p:blipFill>
          <a:blip r:embed="rId10">
            <a:alphaModFix/>
          </a:blip>
          <a:stretch>
            <a:fillRect/>
          </a:stretch>
        </p:blipFill>
        <p:spPr>
          <a:xfrm>
            <a:off x="14632650" y="3671875"/>
            <a:ext cx="3733800" cy="2647950"/>
          </a:xfrm>
          <a:prstGeom prst="rect">
            <a:avLst/>
          </a:prstGeom>
          <a:noFill/>
          <a:ln>
            <a:noFill/>
          </a:ln>
        </p:spPr>
      </p:pic>
      <p:pic>
        <p:nvPicPr>
          <p:cNvPr id="346" name="Google Shape;346;g9e0166c64d_0_44"/>
          <p:cNvPicPr preferRelativeResize="0"/>
          <p:nvPr/>
        </p:nvPicPr>
        <p:blipFill>
          <a:blip r:embed="rId11">
            <a:alphaModFix/>
          </a:blip>
          <a:stretch>
            <a:fillRect/>
          </a:stretch>
        </p:blipFill>
        <p:spPr>
          <a:xfrm>
            <a:off x="14733175" y="6353600"/>
            <a:ext cx="3733800" cy="2647950"/>
          </a:xfrm>
          <a:prstGeom prst="rect">
            <a:avLst/>
          </a:prstGeom>
          <a:noFill/>
          <a:ln>
            <a:noFill/>
          </a:ln>
        </p:spPr>
      </p:pic>
      <p:pic>
        <p:nvPicPr>
          <p:cNvPr id="347" name="Google Shape;347;g9e0166c64d_0_44"/>
          <p:cNvPicPr preferRelativeResize="0"/>
          <p:nvPr/>
        </p:nvPicPr>
        <p:blipFill>
          <a:blip r:embed="rId12">
            <a:alphaModFix/>
          </a:blip>
          <a:stretch>
            <a:fillRect/>
          </a:stretch>
        </p:blipFill>
        <p:spPr>
          <a:xfrm>
            <a:off x="13003625" y="10564650"/>
            <a:ext cx="7581900" cy="1047750"/>
          </a:xfrm>
          <a:prstGeom prst="rect">
            <a:avLst/>
          </a:prstGeom>
          <a:noFill/>
          <a:ln>
            <a:noFill/>
          </a:ln>
        </p:spPr>
      </p:pic>
      <p:pic>
        <p:nvPicPr>
          <p:cNvPr id="348" name="Google Shape;348;g9e0166c64d_0_44"/>
          <p:cNvPicPr preferRelativeResize="0"/>
          <p:nvPr/>
        </p:nvPicPr>
        <p:blipFill>
          <a:blip r:embed="rId13">
            <a:alphaModFix/>
          </a:blip>
          <a:stretch>
            <a:fillRect/>
          </a:stretch>
        </p:blipFill>
        <p:spPr>
          <a:xfrm>
            <a:off x="-1285812" y="8802125"/>
            <a:ext cx="8067675" cy="1047750"/>
          </a:xfrm>
          <a:prstGeom prst="rect">
            <a:avLst/>
          </a:prstGeom>
          <a:noFill/>
          <a:ln>
            <a:noFill/>
          </a:ln>
        </p:spPr>
      </p:pic>
      <p:pic>
        <p:nvPicPr>
          <p:cNvPr id="349" name="Google Shape;349;g9e0166c64d_0_44"/>
          <p:cNvPicPr preferRelativeResize="0"/>
          <p:nvPr/>
        </p:nvPicPr>
        <p:blipFill>
          <a:blip r:embed="rId14">
            <a:alphaModFix/>
          </a:blip>
          <a:stretch>
            <a:fillRect/>
          </a:stretch>
        </p:blipFill>
        <p:spPr>
          <a:xfrm>
            <a:off x="3490875" y="10222775"/>
            <a:ext cx="7562850" cy="104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9e0166c64d_2_13"/>
          <p:cNvSpPr/>
          <p:nvPr/>
        </p:nvSpPr>
        <p:spPr>
          <a:xfrm>
            <a:off x="16433136" y="3874"/>
            <a:ext cx="3011700" cy="952500"/>
          </a:xfrm>
          <a:prstGeom prst="rect">
            <a:avLst/>
          </a:prstGeom>
          <a:solidFill>
            <a:srgbClr val="1E1F49"/>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Conclusions</a:t>
            </a:r>
            <a:endParaRPr>
              <a:solidFill>
                <a:srgbClr val="FFFFFF"/>
              </a:solidFill>
            </a:endParaRPr>
          </a:p>
        </p:txBody>
      </p:sp>
      <p:sp>
        <p:nvSpPr>
          <p:cNvPr id="355" name="Google Shape;355;g9e0166c64d_2_13"/>
          <p:cNvSpPr/>
          <p:nvPr/>
        </p:nvSpPr>
        <p:spPr>
          <a:xfrm>
            <a:off x="1107808"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356" name="Google Shape;356;g9e0166c64d_2_13"/>
          <p:cNvSpPr/>
          <p:nvPr/>
        </p:nvSpPr>
        <p:spPr>
          <a:xfrm>
            <a:off x="8770472"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357" name="Google Shape;357;g9e0166c64d_2_13"/>
          <p:cNvSpPr/>
          <p:nvPr/>
        </p:nvSpPr>
        <p:spPr>
          <a:xfrm>
            <a:off x="20264470"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358" name="Google Shape;358;g9e0166c64d_2_13"/>
          <p:cNvSpPr/>
          <p:nvPr/>
        </p:nvSpPr>
        <p:spPr>
          <a:xfrm>
            <a:off x="12601804"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latin typeface="Helvetica Neue Light"/>
                <a:ea typeface="Helvetica Neue Light"/>
                <a:cs typeface="Helvetica Neue Light"/>
                <a:sym typeface="Helvetica Neue Light"/>
              </a:rPr>
              <a:t>Modeling &amp; Analysis</a:t>
            </a:r>
            <a:endParaRPr/>
          </a:p>
        </p:txBody>
      </p:sp>
      <p:sp>
        <p:nvSpPr>
          <p:cNvPr id="359" name="Google Shape;359;g9e0166c64d_2_13"/>
          <p:cNvSpPr/>
          <p:nvPr/>
        </p:nvSpPr>
        <p:spPr>
          <a:xfrm>
            <a:off x="4939140"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360" name="Google Shape;360;g9e0166c64d_2_13"/>
          <p:cNvSpPr txBox="1"/>
          <p:nvPr/>
        </p:nvSpPr>
        <p:spPr>
          <a:xfrm>
            <a:off x="4468575" y="1494388"/>
            <a:ext cx="15446700" cy="154860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5600"/>
              <a:buFont typeface="Helvetica Neue"/>
              <a:buNone/>
            </a:pPr>
            <a:r>
              <a:t/>
            </a:r>
            <a:endParaRPr/>
          </a:p>
        </p:txBody>
      </p:sp>
      <p:sp>
        <p:nvSpPr>
          <p:cNvPr id="361" name="Google Shape;361;g9e0166c64d_2_13"/>
          <p:cNvSpPr txBox="1"/>
          <p:nvPr/>
        </p:nvSpPr>
        <p:spPr>
          <a:xfrm>
            <a:off x="4468578" y="1691436"/>
            <a:ext cx="154467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a:t>
            </a:r>
            <a:r>
              <a:rPr b="1" lang="en-US" sz="5600">
                <a:latin typeface="Helvetica Neue"/>
                <a:ea typeface="Helvetica Neue"/>
                <a:cs typeface="Helvetica Neue"/>
                <a:sym typeface="Helvetica Neue"/>
              </a:rPr>
              <a:t>Predicting Total Movie Rating Variability Over Time</a:t>
            </a:r>
            <a:endParaRPr/>
          </a:p>
        </p:txBody>
      </p:sp>
      <p:sp>
        <p:nvSpPr>
          <p:cNvPr id="362" name="Google Shape;362;g9e0166c64d_2_13"/>
          <p:cNvSpPr txBox="1"/>
          <p:nvPr/>
        </p:nvSpPr>
        <p:spPr>
          <a:xfrm>
            <a:off x="5741375" y="3917650"/>
            <a:ext cx="12968700" cy="15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666666"/>
                </a:solidFill>
                <a:latin typeface="Helvetica Neue"/>
                <a:ea typeface="Helvetica Neue"/>
                <a:cs typeface="Helvetica Neue"/>
                <a:sym typeface="Helvetica Neue"/>
              </a:rPr>
              <a:t>Implications of our research are ___</a:t>
            </a:r>
            <a:endParaRPr sz="2500">
              <a:solidFill>
                <a:srgbClr val="666666"/>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3"/>
          <p:cNvSpPr/>
          <p:nvPr/>
        </p:nvSpPr>
        <p:spPr>
          <a:xfrm>
            <a:off x="20264469"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Appendix</a:t>
            </a:r>
            <a:endParaRPr/>
          </a:p>
        </p:txBody>
      </p:sp>
      <p:sp>
        <p:nvSpPr>
          <p:cNvPr id="368" name="Google Shape;368;p13"/>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369" name="Google Shape;369;p13"/>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370" name="Google Shape;370;p13"/>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371" name="Google Shape;371;p13"/>
          <p:cNvSpPr/>
          <p:nvPr/>
        </p:nvSpPr>
        <p:spPr>
          <a:xfrm>
            <a:off x="12601804"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372" name="Google Shape;372;p13"/>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373" name="Google Shape;373;p13"/>
          <p:cNvSpPr txBox="1"/>
          <p:nvPr/>
        </p:nvSpPr>
        <p:spPr>
          <a:xfrm>
            <a:off x="4468578" y="1691436"/>
            <a:ext cx="15446845"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Scrapped Topic: Netflix/Oscar Effect</a:t>
            </a:r>
            <a:endParaRPr/>
          </a:p>
        </p:txBody>
      </p:sp>
      <p:sp>
        <p:nvSpPr>
          <p:cNvPr id="374" name="Google Shape;374;p13"/>
          <p:cNvSpPr txBox="1"/>
          <p:nvPr/>
        </p:nvSpPr>
        <p:spPr>
          <a:xfrm>
            <a:off x="840600" y="3280350"/>
            <a:ext cx="22347300" cy="9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Helvetica Neue Light"/>
                <a:ea typeface="Helvetica Neue Light"/>
                <a:cs typeface="Helvetica Neue Light"/>
                <a:sym typeface="Helvetica Neue Light"/>
              </a:rPr>
              <a:t>We also attempted to investigate the phenomenon known as the “Intervention Effect”, where viewership of movies drastically changes when an event brings certain movies to the spotlight, such as a movie being released on a streaming platform or a particular actor being nominated for an award. For example, this is observed when a movie from long ago is reintroduced on Netflix, resulting in a huge spike in viewers and reviews for that movie overall. Although this idea initially sounded promising, after working with the provided datasets and supplemental Netflix datasets, we realized that we couldn’t come to a proper conclusion for two reasons. </a:t>
            </a:r>
            <a:endParaRPr sz="28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800">
              <a:latin typeface="Helvetica Neue Light"/>
              <a:ea typeface="Helvetica Neue Light"/>
              <a:cs typeface="Helvetica Neue Light"/>
              <a:sym typeface="Helvetica Neue Light"/>
            </a:endParaRPr>
          </a:p>
          <a:p>
            <a:pPr indent="0" lvl="0" marL="0" rtl="0" algn="l">
              <a:spcBef>
                <a:spcPts val="0"/>
              </a:spcBef>
              <a:spcAft>
                <a:spcPts val="0"/>
              </a:spcAft>
              <a:buNone/>
            </a:pPr>
            <a:r>
              <a:rPr lang="en-US" sz="2800">
                <a:latin typeface="Helvetica Neue Light"/>
                <a:ea typeface="Helvetica Neue Light"/>
                <a:cs typeface="Helvetica Neue Light"/>
                <a:sym typeface="Helvetica Neue Light"/>
              </a:rPr>
              <a:t>&gt;First, we always observed peaks in viewership in 2015 and 2016 for movies released on Netflix. However, we found that the data on the platform itself were noisy, which contributes to excess noise when running our models. This also made it difficult to conduct frequency analyses on the data, since the noise altered the inputs almost every time. </a:t>
            </a:r>
            <a:endParaRPr sz="28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800">
              <a:latin typeface="Helvetica Neue Light"/>
              <a:ea typeface="Helvetica Neue Light"/>
              <a:cs typeface="Helvetica Neue Light"/>
              <a:sym typeface="Helvetica Neue Light"/>
            </a:endParaRPr>
          </a:p>
          <a:p>
            <a:pPr indent="0" lvl="0" marL="0" rtl="0" algn="l">
              <a:spcBef>
                <a:spcPts val="0"/>
              </a:spcBef>
              <a:spcAft>
                <a:spcPts val="0"/>
              </a:spcAft>
              <a:buNone/>
            </a:pPr>
            <a:r>
              <a:rPr lang="en-US" sz="2800">
                <a:latin typeface="Helvetica Neue Light"/>
                <a:ea typeface="Helvetica Neue Light"/>
                <a:cs typeface="Helvetica Neue Light"/>
                <a:sym typeface="Helvetica Neue Light"/>
              </a:rPr>
              <a:t>&gt;Second, we had too little data we could use to run our models and analyze them. In fact, there were less than 1000 movies that exhibited this particular effect. This made it difficult to formulate any sort of conclusion since there would be high variability in the data.           </a:t>
            </a:r>
            <a:endParaRPr sz="28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8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800">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p:nvPr/>
        </p:nvSpPr>
        <p:spPr>
          <a:xfrm>
            <a:off x="1107808"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Executive Summary</a:t>
            </a:r>
            <a:endParaRPr/>
          </a:p>
        </p:txBody>
      </p:sp>
      <p:sp>
        <p:nvSpPr>
          <p:cNvPr id="87" name="Google Shape;87;p2"/>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88" name="Google Shape;88;p2"/>
          <p:cNvSpPr/>
          <p:nvPr/>
        </p:nvSpPr>
        <p:spPr>
          <a:xfrm>
            <a:off x="12601804" y="3874"/>
            <a:ext cx="3011724"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89" name="Google Shape;89;p2"/>
          <p:cNvSpPr/>
          <p:nvPr/>
        </p:nvSpPr>
        <p:spPr>
          <a:xfrm>
            <a:off x="20264469"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90" name="Google Shape;90;p2"/>
          <p:cNvSpPr/>
          <p:nvPr/>
        </p:nvSpPr>
        <p:spPr>
          <a:xfrm>
            <a:off x="1643313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91" name="Google Shape;91;p2"/>
          <p:cNvSpPr/>
          <p:nvPr/>
        </p:nvSpPr>
        <p:spPr>
          <a:xfrm>
            <a:off x="8770472" y="3874"/>
            <a:ext cx="3011724"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92" name="Google Shape;92;p2"/>
          <p:cNvSpPr/>
          <p:nvPr/>
        </p:nvSpPr>
        <p:spPr>
          <a:xfrm>
            <a:off x="1100843" y="4495914"/>
            <a:ext cx="10273440"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Background &amp; Motivation</a:t>
            </a:r>
            <a:endParaRPr/>
          </a:p>
        </p:txBody>
      </p:sp>
      <p:sp>
        <p:nvSpPr>
          <p:cNvPr id="93" name="Google Shape;93;p2"/>
          <p:cNvSpPr/>
          <p:nvPr/>
        </p:nvSpPr>
        <p:spPr>
          <a:xfrm>
            <a:off x="4539905" y="1490465"/>
            <a:ext cx="15304190" cy="2263273"/>
          </a:xfrm>
          <a:prstGeom prst="rect">
            <a:avLst/>
          </a:prstGeom>
          <a:solidFill>
            <a:srgbClr val="004C7F"/>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500"/>
              <a:buFont typeface="Helvetica Neue"/>
              <a:buNone/>
            </a:pPr>
            <a:r>
              <a:rPr b="1" i="0" lang="en-US" sz="3500" u="sng" cap="none" strike="noStrike">
                <a:solidFill>
                  <a:srgbClr val="FFFFFF"/>
                </a:solidFill>
                <a:latin typeface="Helvetica Neue"/>
                <a:ea typeface="Helvetica Neue"/>
                <a:cs typeface="Helvetica Neue"/>
                <a:sym typeface="Helvetica Neue"/>
              </a:rPr>
              <a:t>Topic Question</a:t>
            </a:r>
            <a:endParaRPr/>
          </a:p>
          <a:p>
            <a:pPr indent="0" lvl="0" marL="0" marR="0" rtl="0" algn="ctr">
              <a:lnSpc>
                <a:spcPct val="100000"/>
              </a:lnSpc>
              <a:spcBef>
                <a:spcPts val="600"/>
              </a:spcBef>
              <a:spcAft>
                <a:spcPts val="0"/>
              </a:spcAft>
              <a:buClr>
                <a:srgbClr val="FFFFFF"/>
              </a:buClr>
              <a:buSzPts val="3500"/>
              <a:buFont typeface="Helvetica Neue Light"/>
              <a:buNone/>
            </a:pPr>
            <a:r>
              <a:rPr b="0" i="0" lang="en-US" sz="3500" u="none" cap="none" strike="noStrike">
                <a:solidFill>
                  <a:srgbClr val="FFFFFF"/>
                </a:solidFill>
                <a:latin typeface="Helvetica Neue Light"/>
                <a:ea typeface="Helvetica Neue Light"/>
                <a:cs typeface="Helvetica Neue Light"/>
                <a:sym typeface="Helvetica Neue Light"/>
              </a:rPr>
              <a:t>Understanding the </a:t>
            </a:r>
            <a:r>
              <a:rPr b="1" i="0" lang="en-US" sz="3500" u="none" cap="none" strike="noStrike">
                <a:solidFill>
                  <a:srgbClr val="FFFFFF"/>
                </a:solidFill>
                <a:latin typeface="Helvetica Neue"/>
                <a:ea typeface="Helvetica Neue"/>
                <a:cs typeface="Helvetica Neue"/>
                <a:sym typeface="Helvetica Neue"/>
              </a:rPr>
              <a:t>inter-temporal</a:t>
            </a:r>
            <a:r>
              <a:rPr b="0" i="0" lang="en-US" sz="3500" u="none" cap="none" strike="noStrike">
                <a:solidFill>
                  <a:srgbClr val="FFFFFF"/>
                </a:solidFill>
                <a:latin typeface="Helvetica Neue Light"/>
                <a:ea typeface="Helvetica Neue Light"/>
                <a:cs typeface="Helvetica Neue Light"/>
                <a:sym typeface="Helvetica Neue Light"/>
              </a:rPr>
              <a:t> behavioral differences in movie reviewers, and how such traits may vary across </a:t>
            </a:r>
            <a:r>
              <a:rPr b="1" i="0" lang="en-US" sz="3500" u="none" cap="none" strike="noStrike">
                <a:solidFill>
                  <a:srgbClr val="FFFFFF"/>
                </a:solidFill>
                <a:latin typeface="Helvetica Neue"/>
                <a:ea typeface="Helvetica Neue"/>
                <a:cs typeface="Helvetica Neue"/>
                <a:sym typeface="Helvetica Neue"/>
              </a:rPr>
              <a:t>different types</a:t>
            </a:r>
            <a:r>
              <a:rPr b="0" i="0" lang="en-US" sz="3500" u="none" cap="none" strike="noStrike">
                <a:solidFill>
                  <a:srgbClr val="FFFFFF"/>
                </a:solidFill>
                <a:latin typeface="Helvetica Neue Light"/>
                <a:ea typeface="Helvetica Neue Light"/>
                <a:cs typeface="Helvetica Neue Light"/>
                <a:sym typeface="Helvetica Neue Light"/>
              </a:rPr>
              <a:t> of movies.</a:t>
            </a:r>
            <a:endParaRPr/>
          </a:p>
        </p:txBody>
      </p:sp>
      <p:sp>
        <p:nvSpPr>
          <p:cNvPr id="94" name="Google Shape;94;p2"/>
          <p:cNvSpPr txBox="1"/>
          <p:nvPr/>
        </p:nvSpPr>
        <p:spPr>
          <a:xfrm>
            <a:off x="1100843" y="5656674"/>
            <a:ext cx="10273500" cy="3366000"/>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3200"/>
              <a:buFont typeface="Helvetica Neue Light"/>
              <a:buNone/>
            </a:pPr>
            <a:r>
              <a:rPr b="0" i="0" lang="en-US" sz="3200" u="none" cap="none" strike="noStrike">
                <a:solidFill>
                  <a:srgbClr val="000000"/>
                </a:solidFill>
                <a:latin typeface="Helvetica Neue Light"/>
                <a:ea typeface="Helvetica Neue Light"/>
                <a:cs typeface="Helvetica Neue Light"/>
                <a:sym typeface="Helvetica Neue Light"/>
              </a:rPr>
              <a:t>In the current age of connectivity and information, reading reviews and ratings have become an indispensable routine of consumer behavior. </a:t>
            </a:r>
            <a:r>
              <a:rPr b="0" i="0" lang="en-US" sz="3200" u="none" cap="none" strike="noStrike">
                <a:solidFill>
                  <a:srgbClr val="000000"/>
                </a:solidFill>
                <a:latin typeface="Helvetica Neue Light"/>
                <a:ea typeface="Helvetica Neue Light"/>
                <a:cs typeface="Helvetica Neue Light"/>
                <a:sym typeface="Helvetica Neue Light"/>
              </a:rPr>
              <a:t>As we approach </a:t>
            </a:r>
            <a:r>
              <a:rPr b="0" i="0" lang="en-US" sz="3200" u="none" cap="none" strike="noStrike">
                <a:solidFill>
                  <a:srgbClr val="000000"/>
                </a:solidFill>
                <a:latin typeface="Helvetica Neue Light"/>
                <a:ea typeface="Helvetica Neue Light"/>
                <a:cs typeface="Helvetica Neue Light"/>
                <a:sym typeface="Helvetica Neue Light"/>
              </a:rPr>
              <a:t>the Second Golden Age of television</a:t>
            </a:r>
            <a:r>
              <a:rPr b="0" i="0" lang="en-US" sz="3200" u="none" cap="none" strike="noStrike">
                <a:solidFill>
                  <a:srgbClr val="000000"/>
                </a:solidFill>
                <a:latin typeface="Helvetica Neue Light"/>
                <a:ea typeface="Helvetica Neue Light"/>
                <a:cs typeface="Helvetica Neue Light"/>
                <a:sym typeface="Helvetica Neue Light"/>
              </a:rPr>
              <a:t> </a:t>
            </a:r>
            <a:r>
              <a:rPr b="0" i="0" lang="en-US" sz="3200" u="none" cap="none" strike="noStrike">
                <a:solidFill>
                  <a:srgbClr val="000000"/>
                </a:solidFill>
                <a:latin typeface="Helvetica Neue Light"/>
                <a:ea typeface="Helvetica Neue Light"/>
                <a:cs typeface="Helvetica Neue Light"/>
                <a:sym typeface="Helvetica Neue Light"/>
              </a:rPr>
              <a:t>with the influx of quality movies and shows, </a:t>
            </a:r>
            <a:r>
              <a:rPr b="0" i="0" lang="en-US" sz="3200" u="none" cap="none" strike="noStrike">
                <a:solidFill>
                  <a:srgbClr val="000000"/>
                </a:solidFill>
                <a:latin typeface="Helvetica Neue Light"/>
                <a:ea typeface="Helvetica Neue Light"/>
                <a:cs typeface="Helvetica Neue Light"/>
                <a:sym typeface="Helvetica Neue Light"/>
              </a:rPr>
              <a:t>consumers are faced with the impossibility of </a:t>
            </a:r>
            <a:endParaRPr/>
          </a:p>
        </p:txBody>
      </p:sp>
      <p:sp>
        <p:nvSpPr>
          <p:cNvPr id="95" name="Google Shape;95;p2"/>
          <p:cNvSpPr/>
          <p:nvPr/>
        </p:nvSpPr>
        <p:spPr>
          <a:xfrm>
            <a:off x="12802278" y="4495914"/>
            <a:ext cx="10273440"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Summary of Analysis</a:t>
            </a:r>
            <a:endParaRPr/>
          </a:p>
        </p:txBody>
      </p:sp>
      <p:sp>
        <p:nvSpPr>
          <p:cNvPr id="96" name="Google Shape;96;p2"/>
          <p:cNvSpPr/>
          <p:nvPr/>
        </p:nvSpPr>
        <p:spPr>
          <a:xfrm>
            <a:off x="12802278" y="8703153"/>
            <a:ext cx="10273440"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Insights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9e0166c64d_3_0"/>
          <p:cNvSpPr/>
          <p:nvPr/>
        </p:nvSpPr>
        <p:spPr>
          <a:xfrm>
            <a:off x="1107808" y="3874"/>
            <a:ext cx="3011700" cy="952500"/>
          </a:xfrm>
          <a:prstGeom prst="rect">
            <a:avLst/>
          </a:prstGeom>
          <a:solidFill>
            <a:srgbClr val="1E1F49"/>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Executive Summary</a:t>
            </a:r>
            <a:endParaRPr/>
          </a:p>
        </p:txBody>
      </p:sp>
      <p:sp>
        <p:nvSpPr>
          <p:cNvPr id="102" name="Google Shape;102;g9e0166c64d_3_0"/>
          <p:cNvSpPr/>
          <p:nvPr/>
        </p:nvSpPr>
        <p:spPr>
          <a:xfrm>
            <a:off x="4939140"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103" name="Google Shape;103;g9e0166c64d_3_0"/>
          <p:cNvSpPr/>
          <p:nvPr/>
        </p:nvSpPr>
        <p:spPr>
          <a:xfrm>
            <a:off x="12601804"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104" name="Google Shape;104;g9e0166c64d_3_0"/>
          <p:cNvSpPr/>
          <p:nvPr/>
        </p:nvSpPr>
        <p:spPr>
          <a:xfrm>
            <a:off x="20264469"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105" name="Google Shape;105;g9e0166c64d_3_0"/>
          <p:cNvSpPr/>
          <p:nvPr/>
        </p:nvSpPr>
        <p:spPr>
          <a:xfrm>
            <a:off x="16433138"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106" name="Google Shape;106;g9e0166c64d_3_0"/>
          <p:cNvSpPr/>
          <p:nvPr/>
        </p:nvSpPr>
        <p:spPr>
          <a:xfrm>
            <a:off x="8770472"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107" name="Google Shape;107;g9e0166c64d_3_0"/>
          <p:cNvSpPr/>
          <p:nvPr/>
        </p:nvSpPr>
        <p:spPr>
          <a:xfrm>
            <a:off x="4539905" y="1490465"/>
            <a:ext cx="15304200" cy="2263200"/>
          </a:xfrm>
          <a:prstGeom prst="rect">
            <a:avLst/>
          </a:prstGeom>
          <a:solidFill>
            <a:srgbClr val="004C7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500"/>
              <a:buFont typeface="Helvetica Neue"/>
              <a:buNone/>
            </a:pPr>
            <a:r>
              <a:rPr b="1" i="0" lang="en-US" sz="3500" u="sng" cap="none" strike="noStrike">
                <a:solidFill>
                  <a:srgbClr val="FFFFFF"/>
                </a:solidFill>
                <a:latin typeface="Helvetica Neue"/>
                <a:ea typeface="Helvetica Neue"/>
                <a:cs typeface="Helvetica Neue"/>
                <a:sym typeface="Helvetica Neue"/>
              </a:rPr>
              <a:t>Topic Question</a:t>
            </a:r>
            <a:endParaRPr/>
          </a:p>
          <a:p>
            <a:pPr indent="0" lvl="0" marL="0" marR="0" rtl="0" algn="ctr">
              <a:lnSpc>
                <a:spcPct val="100000"/>
              </a:lnSpc>
              <a:spcBef>
                <a:spcPts val="600"/>
              </a:spcBef>
              <a:spcAft>
                <a:spcPts val="0"/>
              </a:spcAft>
              <a:buClr>
                <a:srgbClr val="FFFFFF"/>
              </a:buClr>
              <a:buSzPts val="3500"/>
              <a:buFont typeface="Helvetica Neue Light"/>
              <a:buNone/>
            </a:pPr>
            <a:r>
              <a:rPr b="0" i="0" lang="en-US" sz="3500" u="none" cap="none" strike="noStrike">
                <a:solidFill>
                  <a:srgbClr val="FFFFFF"/>
                </a:solidFill>
                <a:latin typeface="Helvetica Neue Light"/>
                <a:ea typeface="Helvetica Neue Light"/>
                <a:cs typeface="Helvetica Neue Light"/>
                <a:sym typeface="Helvetica Neue Light"/>
              </a:rPr>
              <a:t>Understanding the </a:t>
            </a:r>
            <a:r>
              <a:rPr b="1" i="0" lang="en-US" sz="3500" u="none" cap="none" strike="noStrike">
                <a:solidFill>
                  <a:srgbClr val="FFFFFF"/>
                </a:solidFill>
                <a:latin typeface="Helvetica Neue"/>
                <a:ea typeface="Helvetica Neue"/>
                <a:cs typeface="Helvetica Neue"/>
                <a:sym typeface="Helvetica Neue"/>
              </a:rPr>
              <a:t>inter-temporal</a:t>
            </a:r>
            <a:r>
              <a:rPr b="0" i="0" lang="en-US" sz="3500" u="none" cap="none" strike="noStrike">
                <a:solidFill>
                  <a:srgbClr val="FFFFFF"/>
                </a:solidFill>
                <a:latin typeface="Helvetica Neue Light"/>
                <a:ea typeface="Helvetica Neue Light"/>
                <a:cs typeface="Helvetica Neue Light"/>
                <a:sym typeface="Helvetica Neue Light"/>
              </a:rPr>
              <a:t> behavioral differences in movie reviewers, and how such traits may vary across </a:t>
            </a:r>
            <a:r>
              <a:rPr b="1" i="0" lang="en-US" sz="3500" u="none" cap="none" strike="noStrike">
                <a:solidFill>
                  <a:srgbClr val="FFFFFF"/>
                </a:solidFill>
                <a:latin typeface="Helvetica Neue"/>
                <a:ea typeface="Helvetica Neue"/>
                <a:cs typeface="Helvetica Neue"/>
                <a:sym typeface="Helvetica Neue"/>
              </a:rPr>
              <a:t>different types</a:t>
            </a:r>
            <a:r>
              <a:rPr b="0" i="0" lang="en-US" sz="3500" u="none" cap="none" strike="noStrike">
                <a:solidFill>
                  <a:srgbClr val="FFFFFF"/>
                </a:solidFill>
                <a:latin typeface="Helvetica Neue Light"/>
                <a:ea typeface="Helvetica Neue Light"/>
                <a:cs typeface="Helvetica Neue Light"/>
                <a:sym typeface="Helvetica Neue Light"/>
              </a:rPr>
              <a:t> of movies.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p:nvPr/>
        </p:nvSpPr>
        <p:spPr>
          <a:xfrm>
            <a:off x="4939140"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Data Exploration</a:t>
            </a:r>
            <a:endParaRPr/>
          </a:p>
        </p:txBody>
      </p:sp>
      <p:sp>
        <p:nvSpPr>
          <p:cNvPr id="113" name="Google Shape;113;p3"/>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114" name="Google Shape;114;p3"/>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115" name="Google Shape;115;p3"/>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116" name="Google Shape;116;p3"/>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117" name="Google Shape;117;p3"/>
          <p:cNvSpPr/>
          <p:nvPr/>
        </p:nvSpPr>
        <p:spPr>
          <a:xfrm>
            <a:off x="8770473"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118" name="Google Shape;118;p3"/>
          <p:cNvSpPr txBox="1"/>
          <p:nvPr/>
        </p:nvSpPr>
        <p:spPr>
          <a:xfrm>
            <a:off x="6102629" y="1590273"/>
            <a:ext cx="12178742"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Dataset Usage &amp; Data Wrangling</a:t>
            </a:r>
            <a:endParaRPr/>
          </a:p>
        </p:txBody>
      </p:sp>
      <p:sp>
        <p:nvSpPr>
          <p:cNvPr id="119" name="Google Shape;119;p3"/>
          <p:cNvSpPr/>
          <p:nvPr/>
        </p:nvSpPr>
        <p:spPr>
          <a:xfrm>
            <a:off x="1061985" y="6200884"/>
            <a:ext cx="3467992" cy="1315999"/>
          </a:xfrm>
          <a:prstGeom prst="rect">
            <a:avLst/>
          </a:prstGeom>
          <a:solidFill>
            <a:srgbClr val="1E1F49"/>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2700"/>
              <a:buFont typeface="Helvetica Neue Light"/>
              <a:buNone/>
            </a:pPr>
            <a:r>
              <a:rPr b="0" i="0" lang="en-US" sz="2700" u="none" cap="none" strike="noStrike">
                <a:solidFill>
                  <a:srgbClr val="FFFFFF"/>
                </a:solidFill>
                <a:latin typeface="Helvetica Neue Light"/>
                <a:ea typeface="Helvetica Neue Light"/>
                <a:cs typeface="Helvetica Neue Light"/>
                <a:sym typeface="Helvetica Neue Light"/>
              </a:rPr>
              <a:t>movie_industry.csv</a:t>
            </a:r>
            <a:endParaRPr/>
          </a:p>
        </p:txBody>
      </p:sp>
      <p:sp>
        <p:nvSpPr>
          <p:cNvPr id="120" name="Google Shape;120;p3"/>
          <p:cNvSpPr/>
          <p:nvPr/>
        </p:nvSpPr>
        <p:spPr>
          <a:xfrm>
            <a:off x="1097190" y="3698601"/>
            <a:ext cx="3467992" cy="1316000"/>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2700"/>
              <a:buFont typeface="Helvetica Neue Light"/>
              <a:buNone/>
            </a:pPr>
            <a:r>
              <a:rPr b="0" i="0" lang="en-US" sz="2700" u="none" cap="none" strike="noStrike">
                <a:solidFill>
                  <a:srgbClr val="FFFFFF"/>
                </a:solidFill>
                <a:latin typeface="Helvetica Neue Light"/>
                <a:ea typeface="Helvetica Neue Light"/>
                <a:cs typeface="Helvetica Neue Light"/>
                <a:sym typeface="Helvetica Neue Light"/>
              </a:rPr>
              <a:t>movies.csv</a:t>
            </a:r>
            <a:endParaRPr/>
          </a:p>
        </p:txBody>
      </p:sp>
      <p:sp>
        <p:nvSpPr>
          <p:cNvPr id="121" name="Google Shape;121;p3"/>
          <p:cNvSpPr/>
          <p:nvPr/>
        </p:nvSpPr>
        <p:spPr>
          <a:xfrm>
            <a:off x="1009176" y="8641024"/>
            <a:ext cx="3467992" cy="1315999"/>
          </a:xfrm>
          <a:prstGeom prst="rect">
            <a:avLst/>
          </a:prstGeom>
          <a:solidFill>
            <a:srgbClr val="C6D9F1"/>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3F3F3F"/>
              </a:buClr>
              <a:buSzPts val="2700"/>
              <a:buFont typeface="Helvetica Neue Light"/>
              <a:buNone/>
            </a:pPr>
            <a:r>
              <a:rPr b="0" i="0" lang="en-US" sz="2700" u="none" cap="none" strike="noStrike">
                <a:solidFill>
                  <a:srgbClr val="3F3F3F"/>
                </a:solidFill>
                <a:latin typeface="Helvetica Neue Light"/>
                <a:ea typeface="Helvetica Neue Light"/>
                <a:cs typeface="Helvetica Neue Light"/>
                <a:sym typeface="Helvetica Neue Light"/>
              </a:rPr>
              <a:t>ratings.csv</a:t>
            </a:r>
            <a:endParaRPr/>
          </a:p>
        </p:txBody>
      </p:sp>
      <p:sp>
        <p:nvSpPr>
          <p:cNvPr id="122" name="Google Shape;122;p3"/>
          <p:cNvSpPr/>
          <p:nvPr/>
        </p:nvSpPr>
        <p:spPr>
          <a:xfrm>
            <a:off x="1009176" y="11081164"/>
            <a:ext cx="3467992" cy="1315999"/>
          </a:xfrm>
          <a:prstGeom prst="rect">
            <a:avLst/>
          </a:prstGeom>
          <a:solidFill>
            <a:srgbClr val="D5D5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2700"/>
              <a:buFont typeface="Helvetica Neue Light"/>
              <a:buNone/>
            </a:pPr>
            <a:r>
              <a:rPr b="0" i="0" lang="en-US" sz="2700" u="none" cap="none" strike="noStrike">
                <a:solidFill>
                  <a:srgbClr val="000000"/>
                </a:solidFill>
                <a:latin typeface="Helvetica Neue Light"/>
                <a:ea typeface="Helvetica Neue Light"/>
                <a:cs typeface="Helvetica Neue Light"/>
                <a:sym typeface="Helvetica Neue Light"/>
              </a:rPr>
              <a:t>genome-tags.csv</a:t>
            </a:r>
            <a:endParaRPr/>
          </a:p>
          <a:p>
            <a:pPr indent="0" lvl="0" marL="0" marR="0" rtl="0" algn="ctr">
              <a:lnSpc>
                <a:spcPct val="100000"/>
              </a:lnSpc>
              <a:spcBef>
                <a:spcPts val="600"/>
              </a:spcBef>
              <a:spcAft>
                <a:spcPts val="0"/>
              </a:spcAft>
              <a:buClr>
                <a:srgbClr val="000000"/>
              </a:buClr>
              <a:buSzPts val="2700"/>
              <a:buFont typeface="Helvetica Neue Light"/>
              <a:buNone/>
            </a:pPr>
            <a:r>
              <a:rPr b="0" i="0" lang="en-US" sz="2700" u="none" cap="none" strike="noStrike">
                <a:solidFill>
                  <a:srgbClr val="000000"/>
                </a:solidFill>
                <a:latin typeface="Helvetica Neue Light"/>
                <a:ea typeface="Helvetica Neue Light"/>
                <a:cs typeface="Helvetica Neue Light"/>
                <a:sym typeface="Helvetica Neue Light"/>
              </a:rPr>
              <a:t>genome-scores.csv</a:t>
            </a:r>
            <a:endParaRPr/>
          </a:p>
        </p:txBody>
      </p:sp>
      <p:sp>
        <p:nvSpPr>
          <p:cNvPr id="123" name="Google Shape;123;p3"/>
          <p:cNvSpPr txBox="1"/>
          <p:nvPr/>
        </p:nvSpPr>
        <p:spPr>
          <a:xfrm>
            <a:off x="4967921" y="6187973"/>
            <a:ext cx="7008616" cy="1341821"/>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6820 rows x 15 columns (budget, name, etc…)</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Dataset containing popular movies and industry metadata, used for feature exploration</a:t>
            </a:r>
            <a:endParaRPr/>
          </a:p>
        </p:txBody>
      </p:sp>
      <p:sp>
        <p:nvSpPr>
          <p:cNvPr id="124" name="Google Shape;124;p3"/>
          <p:cNvSpPr txBox="1"/>
          <p:nvPr/>
        </p:nvSpPr>
        <p:spPr>
          <a:xfrm>
            <a:off x="5003127" y="3614395"/>
            <a:ext cx="7396498" cy="1921616"/>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58098 rows x 3 columns (movieId, title, genres)</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Dataset containing all movies for analysis, cross-referenced with ratings dataset using movieId; genre features were analyzed</a:t>
            </a:r>
            <a:endParaRPr/>
          </a:p>
        </p:txBody>
      </p:sp>
      <p:sp>
        <p:nvSpPr>
          <p:cNvPr id="125" name="Google Shape;125;p3"/>
          <p:cNvSpPr txBox="1"/>
          <p:nvPr/>
        </p:nvSpPr>
        <p:spPr>
          <a:xfrm>
            <a:off x="4721171" y="8628113"/>
            <a:ext cx="7541447" cy="1341821"/>
          </a:xfrm>
          <a:prstGeom prst="rect">
            <a:avLst/>
          </a:prstGeom>
          <a:noFill/>
          <a:ln>
            <a:noFill/>
          </a:ln>
        </p:spPr>
        <p:txBody>
          <a:bodyPr anchorCtr="0" anchor="t" bIns="45700" lIns="45700" spcFirstLastPara="1" rIns="45700" wrap="square" tIns="45700">
            <a:normAutofit/>
          </a:bodyPr>
          <a:lstStyle/>
          <a:p>
            <a:pPr indent="-224027" lvl="0" marL="224027" marR="0" rtl="0" algn="l">
              <a:lnSpc>
                <a:spcPct val="100000"/>
              </a:lnSpc>
              <a:spcBef>
                <a:spcPts val="0"/>
              </a:spcBef>
              <a:spcAft>
                <a:spcPts val="0"/>
              </a:spcAft>
              <a:buClr>
                <a:srgbClr val="3F3F3F"/>
              </a:buClr>
              <a:buSzPts val="2450"/>
              <a:buFont typeface="Merriweather Sans"/>
              <a:buChar char="&gt;"/>
            </a:pPr>
            <a:r>
              <a:rPr b="0" i="0" lang="en-US" sz="2450" u="none" cap="none" strike="noStrike">
                <a:solidFill>
                  <a:srgbClr val="3F3F3F"/>
                </a:solidFill>
                <a:latin typeface="Helvetica Neue Light"/>
                <a:ea typeface="Helvetica Neue Light"/>
                <a:cs typeface="Helvetica Neue Light"/>
                <a:sym typeface="Helvetica Neue Light"/>
              </a:rPr>
              <a:t>28M rows x 4 columns (userId, movieId, rating, timestamp)</a:t>
            </a:r>
            <a:endParaRPr/>
          </a:p>
          <a:p>
            <a:pPr indent="-224027" lvl="0" marL="224027" marR="0" rtl="0" algn="l">
              <a:lnSpc>
                <a:spcPct val="100000"/>
              </a:lnSpc>
              <a:spcBef>
                <a:spcPts val="500"/>
              </a:spcBef>
              <a:spcAft>
                <a:spcPts val="0"/>
              </a:spcAft>
              <a:buClr>
                <a:srgbClr val="3F3F3F"/>
              </a:buClr>
              <a:buSzPts val="2450"/>
              <a:buFont typeface="Merriweather Sans"/>
              <a:buChar char="&gt;"/>
            </a:pPr>
            <a:r>
              <a:rPr b="0" i="0" lang="en-US" sz="2450" u="none" cap="none" strike="noStrike">
                <a:solidFill>
                  <a:srgbClr val="3F3F3F"/>
                </a:solidFill>
                <a:latin typeface="Helvetica Neue Light"/>
                <a:ea typeface="Helvetica Neue Light"/>
                <a:cs typeface="Helvetica Neue Light"/>
                <a:sym typeface="Helvetica Neue Light"/>
              </a:rPr>
              <a:t>Dataset with all ratings info together with timestamp</a:t>
            </a:r>
            <a:endParaRPr/>
          </a:p>
        </p:txBody>
      </p:sp>
      <p:sp>
        <p:nvSpPr>
          <p:cNvPr id="126" name="Google Shape;126;p3"/>
          <p:cNvSpPr txBox="1"/>
          <p:nvPr/>
        </p:nvSpPr>
        <p:spPr>
          <a:xfrm>
            <a:off x="4721171" y="11068253"/>
            <a:ext cx="7541447" cy="1341821"/>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tags: 1128 rows x 2 columns (tagId, itemId)</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scores: 15M rows x 3 columns (movieId, tagId, relevance)</a:t>
            </a:r>
            <a:endParaRPr/>
          </a:p>
        </p:txBody>
      </p:sp>
      <p:sp>
        <p:nvSpPr>
          <p:cNvPr id="127" name="Google Shape;127;p3"/>
          <p:cNvSpPr txBox="1"/>
          <p:nvPr/>
        </p:nvSpPr>
        <p:spPr>
          <a:xfrm>
            <a:off x="12874060" y="3410449"/>
            <a:ext cx="10830921" cy="5250009"/>
          </a:xfrm>
          <a:prstGeom prst="rect">
            <a:avLst/>
          </a:prstGeom>
          <a:noFill/>
          <a:ln>
            <a:noFill/>
          </a:ln>
        </p:spPr>
        <p:txBody>
          <a:bodyPr anchorCtr="0" anchor="t" bIns="45700" lIns="45700" spcFirstLastPara="1" rIns="45700" wrap="square" tIns="45700">
            <a:normAutofit/>
          </a:bodyPr>
          <a:lstStyle/>
          <a:p>
            <a:pPr indent="-226313" lvl="0" marL="226313" marR="0" rtl="0" algn="l">
              <a:lnSpc>
                <a:spcPct val="100000"/>
              </a:lnSpc>
              <a:spcBef>
                <a:spcPts val="0"/>
              </a:spcBef>
              <a:spcAft>
                <a:spcPts val="0"/>
              </a:spcAft>
              <a:buClr>
                <a:srgbClr val="3F3F3F"/>
              </a:buClr>
              <a:buSzPts val="2475"/>
              <a:buFont typeface="Merriweather Sans"/>
              <a:buChar char="&gt;"/>
            </a:pPr>
            <a:r>
              <a:rPr b="0" i="1" lang="en-US" sz="2475" u="none" cap="none" strike="noStrike">
                <a:solidFill>
                  <a:srgbClr val="3F3F3F"/>
                </a:solidFill>
                <a:latin typeface="Helvetica Neue"/>
                <a:ea typeface="Helvetica Neue"/>
                <a:cs typeface="Helvetica Neue"/>
                <a:sym typeface="Helvetica Neue"/>
              </a:rPr>
              <a:t>title</a:t>
            </a:r>
            <a:r>
              <a:rPr b="0" i="0" lang="en-US" sz="2475" u="none" cap="none" strike="noStrike">
                <a:solidFill>
                  <a:srgbClr val="3F3F3F"/>
                </a:solidFill>
                <a:latin typeface="Helvetica Neue Light"/>
                <a:ea typeface="Helvetica Neue Light"/>
                <a:cs typeface="Helvetica Neue Light"/>
                <a:sym typeface="Helvetica Neue Light"/>
              </a:rPr>
              <a:t> came in the form of "title (year)" e.g. </a:t>
            </a:r>
            <a:r>
              <a:rPr b="0" i="1" lang="en-US" sz="2475" u="none" cap="none" strike="noStrike">
                <a:solidFill>
                  <a:srgbClr val="3F3F3F"/>
                </a:solidFill>
                <a:latin typeface="Helvetica Neue"/>
                <a:ea typeface="Helvetica Neue"/>
                <a:cs typeface="Helvetica Neue"/>
                <a:sym typeface="Helvetica Neue"/>
              </a:rPr>
              <a:t>Avengers, The (2012)</a:t>
            </a:r>
            <a:r>
              <a:rPr b="0" i="0" lang="en-US" sz="2475" u="none" cap="none" strike="noStrike">
                <a:solidFill>
                  <a:srgbClr val="3F3F3F"/>
                </a:solidFill>
                <a:latin typeface="Helvetica Neue Light"/>
                <a:ea typeface="Helvetica Neue Light"/>
                <a:cs typeface="Helvetica Neue Light"/>
                <a:sym typeface="Helvetica Neue Light"/>
              </a:rPr>
              <a:t>. Year was extracted and added to a new column </a:t>
            </a:r>
            <a:r>
              <a:rPr b="0" i="1" lang="en-US" sz="2475" u="none" cap="none" strike="noStrike">
                <a:solidFill>
                  <a:srgbClr val="3F3F3F"/>
                </a:solidFill>
                <a:latin typeface="Helvetica Neue"/>
                <a:ea typeface="Helvetica Neue"/>
                <a:cs typeface="Helvetica Neue"/>
                <a:sym typeface="Helvetica Neue"/>
              </a:rPr>
              <a:t>release</a:t>
            </a:r>
            <a:endParaRPr b="0" i="1" sz="4600" u="none" cap="none" strike="noStrike">
              <a:solidFill>
                <a:srgbClr val="000000"/>
              </a:solidFill>
              <a:latin typeface="Helvetica Neue"/>
              <a:ea typeface="Helvetica Neue"/>
              <a:cs typeface="Helvetica Neue"/>
              <a:sym typeface="Helvetica Neue"/>
            </a:endParaRPr>
          </a:p>
          <a:p>
            <a:pPr indent="-226313" lvl="0" marL="226313" marR="0" rtl="0" algn="l">
              <a:lnSpc>
                <a:spcPct val="100000"/>
              </a:lnSpc>
              <a:spcBef>
                <a:spcPts val="500"/>
              </a:spcBef>
              <a:spcAft>
                <a:spcPts val="0"/>
              </a:spcAft>
              <a:buClr>
                <a:srgbClr val="3F3F3F"/>
              </a:buClr>
              <a:buSzPts val="2475"/>
              <a:buFont typeface="Merriweather Sans"/>
              <a:buChar char="&gt;"/>
            </a:pPr>
            <a:r>
              <a:rPr b="0" i="1" lang="en-US" sz="2475" u="none" cap="none" strike="noStrike">
                <a:solidFill>
                  <a:srgbClr val="3F3F3F"/>
                </a:solidFill>
                <a:latin typeface="Helvetica Neue"/>
                <a:ea typeface="Helvetica Neue"/>
                <a:cs typeface="Helvetica Neue"/>
                <a:sym typeface="Helvetica Neue"/>
              </a:rPr>
              <a:t>title </a:t>
            </a:r>
            <a:r>
              <a:rPr b="0" i="0" lang="en-US" sz="2475" u="none" cap="none" strike="noStrike">
                <a:solidFill>
                  <a:srgbClr val="3F3F3F"/>
                </a:solidFill>
                <a:latin typeface="Helvetica Neue Light"/>
                <a:ea typeface="Helvetica Neue Light"/>
                <a:cs typeface="Helvetica Neue Light"/>
                <a:sym typeface="Helvetica Neue Light"/>
              </a:rPr>
              <a:t>format did not correspond to other datasets e.g. </a:t>
            </a:r>
            <a:r>
              <a:rPr b="0" i="1" lang="en-US" sz="2475" u="none" cap="none" strike="noStrike">
                <a:solidFill>
                  <a:srgbClr val="3F3F3F"/>
                </a:solidFill>
                <a:latin typeface="Helvetica Neue"/>
                <a:ea typeface="Helvetica Neue"/>
                <a:cs typeface="Helvetica Neue"/>
                <a:sym typeface="Helvetica Neue"/>
              </a:rPr>
              <a:t>Avengers, The </a:t>
            </a:r>
            <a:r>
              <a:rPr b="0" i="0" lang="en-US" sz="2475" u="none" cap="none" strike="noStrike">
                <a:solidFill>
                  <a:srgbClr val="3F3F3F"/>
                </a:solidFill>
                <a:latin typeface="Helvetica Neue Light"/>
                <a:ea typeface="Helvetica Neue Light"/>
                <a:cs typeface="Helvetica Neue Light"/>
                <a:sym typeface="Helvetica Neue Light"/>
              </a:rPr>
              <a:t>would appear as </a:t>
            </a:r>
            <a:r>
              <a:rPr b="0" i="1" lang="en-US" sz="2475" u="none" cap="none" strike="noStrike">
                <a:solidFill>
                  <a:srgbClr val="3F3F3F"/>
                </a:solidFill>
                <a:latin typeface="Helvetica Neue"/>
                <a:ea typeface="Helvetica Neue"/>
                <a:cs typeface="Helvetica Neue"/>
                <a:sym typeface="Helvetica Neue"/>
              </a:rPr>
              <a:t>The Avengers</a:t>
            </a:r>
            <a:r>
              <a:rPr b="0" i="0" lang="en-US" sz="2475" u="none" cap="none" strike="noStrike">
                <a:solidFill>
                  <a:srgbClr val="3F3F3F"/>
                </a:solidFill>
                <a:latin typeface="Helvetica Neue Light"/>
                <a:ea typeface="Helvetica Neue Light"/>
                <a:cs typeface="Helvetica Neue Light"/>
                <a:sym typeface="Helvetica Neue Light"/>
              </a:rPr>
              <a:t> in movie_industry. This was resolved through string formatting prior to performing an inner join with movie_industry, so as to obtain industry metadata on selected movies</a:t>
            </a:r>
            <a:endParaRPr/>
          </a:p>
          <a:p>
            <a:pPr indent="-226313" lvl="0" marL="226313" marR="0" rtl="0" algn="l">
              <a:lnSpc>
                <a:spcPct val="100000"/>
              </a:lnSpc>
              <a:spcBef>
                <a:spcPts val="500"/>
              </a:spcBef>
              <a:spcAft>
                <a:spcPts val="0"/>
              </a:spcAft>
              <a:buClr>
                <a:srgbClr val="3F3F3F"/>
              </a:buClr>
              <a:buSzPts val="2475"/>
              <a:buFont typeface="Merriweather Sans"/>
              <a:buChar char="&gt;"/>
            </a:pPr>
            <a:r>
              <a:rPr b="0" i="1" lang="en-US" sz="2475" u="none" cap="none" strike="noStrike">
                <a:solidFill>
                  <a:srgbClr val="3F3F3F"/>
                </a:solidFill>
                <a:latin typeface="Helvetica Neue"/>
                <a:ea typeface="Helvetica Neue"/>
                <a:cs typeface="Helvetica Neue"/>
                <a:sym typeface="Helvetica Neue"/>
              </a:rPr>
              <a:t>genres </a:t>
            </a:r>
            <a:r>
              <a:rPr b="0" i="0" lang="en-US" sz="2475" u="none" cap="none" strike="noStrike">
                <a:solidFill>
                  <a:srgbClr val="3F3F3F"/>
                </a:solidFill>
                <a:latin typeface="Helvetica Neue Light"/>
                <a:ea typeface="Helvetica Neue Light"/>
                <a:cs typeface="Helvetica Neue Light"/>
                <a:sym typeface="Helvetica Neue Light"/>
              </a:rPr>
              <a:t>came in the form of “genre1|genre2|genre3…” as a string. One-hot encoding was done for all movies and genres, producing 16 binary columns representing genres.</a:t>
            </a:r>
            <a:endParaRPr b="0" i="0" sz="4600" u="none" cap="none" strike="noStrike">
              <a:solidFill>
                <a:srgbClr val="000000"/>
              </a:solidFill>
              <a:latin typeface="Helvetica Neue Light"/>
              <a:ea typeface="Helvetica Neue Light"/>
              <a:cs typeface="Helvetica Neue Light"/>
              <a:sym typeface="Helvetica Neue Light"/>
            </a:endParaRPr>
          </a:p>
          <a:p>
            <a:pPr indent="-226313" lvl="0" marL="226313" marR="0" rtl="0" algn="l">
              <a:lnSpc>
                <a:spcPct val="100000"/>
              </a:lnSpc>
              <a:spcBef>
                <a:spcPts val="500"/>
              </a:spcBef>
              <a:spcAft>
                <a:spcPts val="0"/>
              </a:spcAft>
              <a:buClr>
                <a:srgbClr val="3F3F3F"/>
              </a:buClr>
              <a:buSzPts val="2475"/>
              <a:buFont typeface="Merriweather Sans"/>
              <a:buChar char="&gt;"/>
            </a:pPr>
            <a:r>
              <a:rPr b="0" i="0" lang="en-US" sz="2475" u="none" cap="none" strike="noStrike">
                <a:solidFill>
                  <a:srgbClr val="3F3F3F"/>
                </a:solidFill>
                <a:latin typeface="Helvetica Neue Light"/>
                <a:ea typeface="Helvetica Neue Light"/>
                <a:cs typeface="Helvetica Neue Light"/>
                <a:sym typeface="Helvetica Neue Light"/>
              </a:rPr>
              <a:t>We further subset movies which are released from 1996 onwards, since ratings data begin continuously from Jan 1996 (1995 has 1 month of data), and we are interested in the duration between movie release and rating.</a:t>
            </a:r>
            <a:endParaRPr/>
          </a:p>
        </p:txBody>
      </p:sp>
      <p:sp>
        <p:nvSpPr>
          <p:cNvPr id="128" name="Google Shape;128;p3"/>
          <p:cNvSpPr txBox="1"/>
          <p:nvPr/>
        </p:nvSpPr>
        <p:spPr>
          <a:xfrm>
            <a:off x="12837569" y="8874807"/>
            <a:ext cx="10903902" cy="1921616"/>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timestamps were converted from seconds since epoch to pandas datetime format for ease of timing comparison and grouping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p:nvPr/>
        </p:nvSpPr>
        <p:spPr>
          <a:xfrm>
            <a:off x="4939140"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Data Exploration</a:t>
            </a:r>
            <a:endParaRPr/>
          </a:p>
        </p:txBody>
      </p:sp>
      <p:sp>
        <p:nvSpPr>
          <p:cNvPr id="134" name="Google Shape;134;p4"/>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135" name="Google Shape;135;p4"/>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136" name="Google Shape;136;p4"/>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137" name="Google Shape;137;p4"/>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138" name="Google Shape;138;p4"/>
          <p:cNvSpPr/>
          <p:nvPr/>
        </p:nvSpPr>
        <p:spPr>
          <a:xfrm>
            <a:off x="8770473"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139" name="Google Shape;139;p4"/>
          <p:cNvSpPr txBox="1"/>
          <p:nvPr/>
        </p:nvSpPr>
        <p:spPr>
          <a:xfrm>
            <a:off x="6102629" y="1590273"/>
            <a:ext cx="12178742"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Feature Engineering</a:t>
            </a:r>
            <a:endParaRPr/>
          </a:p>
        </p:txBody>
      </p:sp>
      <p:sp>
        <p:nvSpPr>
          <p:cNvPr id="140" name="Google Shape;140;p4"/>
          <p:cNvSpPr/>
          <p:nvPr/>
        </p:nvSpPr>
        <p:spPr>
          <a:xfrm>
            <a:off x="1097190" y="8970632"/>
            <a:ext cx="3467992" cy="1921617"/>
          </a:xfrm>
          <a:prstGeom prst="rect">
            <a:avLst/>
          </a:prstGeom>
          <a:solidFill>
            <a:srgbClr val="1E1F49"/>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2700"/>
              <a:buFont typeface="Helvetica Neue Light"/>
              <a:buNone/>
            </a:pPr>
            <a:r>
              <a:rPr b="0" i="0" lang="en-US" sz="2700" u="none" cap="none" strike="noStrike">
                <a:solidFill>
                  <a:srgbClr val="FFFFFF"/>
                </a:solidFill>
                <a:latin typeface="Helvetica Neue Light"/>
                <a:ea typeface="Helvetica Neue Light"/>
                <a:cs typeface="Helvetica Neue Light"/>
                <a:sym typeface="Helvetica Neue Light"/>
              </a:rPr>
              <a:t>Tags Dataset</a:t>
            </a:r>
            <a:endParaRPr/>
          </a:p>
        </p:txBody>
      </p:sp>
      <p:sp>
        <p:nvSpPr>
          <p:cNvPr id="141" name="Google Shape;141;p4"/>
          <p:cNvSpPr/>
          <p:nvPr/>
        </p:nvSpPr>
        <p:spPr>
          <a:xfrm>
            <a:off x="1097190" y="3698602"/>
            <a:ext cx="3467992" cy="1921616"/>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2700"/>
              <a:buFont typeface="Helvetica Neue Light"/>
              <a:buNone/>
            </a:pPr>
            <a:r>
              <a:rPr b="0" i="0" lang="en-US" sz="2700" u="none" cap="none" strike="noStrike">
                <a:solidFill>
                  <a:srgbClr val="FFFFFF"/>
                </a:solidFill>
                <a:latin typeface="Helvetica Neue Light"/>
                <a:ea typeface="Helvetica Neue Light"/>
                <a:cs typeface="Helvetica Neue Light"/>
                <a:sym typeface="Helvetica Neue Light"/>
              </a:rPr>
              <a:t>Ratings Dataset</a:t>
            </a:r>
            <a:endParaRPr/>
          </a:p>
        </p:txBody>
      </p:sp>
      <p:sp>
        <p:nvSpPr>
          <p:cNvPr id="142" name="Google Shape;142;p4"/>
          <p:cNvSpPr txBox="1"/>
          <p:nvPr/>
        </p:nvSpPr>
        <p:spPr>
          <a:xfrm>
            <a:off x="4967921" y="9260530"/>
            <a:ext cx="17854752" cy="1341821"/>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We noticed that the 1128 tags were not vastly different (e.g. “zombie”, “zombies”). As such we used principal component analysis to reduce the 1128 tags to 100 tags, retaining 80% of variance</a:t>
            </a:r>
            <a:endParaRPr/>
          </a:p>
        </p:txBody>
      </p:sp>
      <p:sp>
        <p:nvSpPr>
          <p:cNvPr id="143" name="Google Shape;143;p4"/>
          <p:cNvSpPr txBox="1"/>
          <p:nvPr/>
        </p:nvSpPr>
        <p:spPr>
          <a:xfrm>
            <a:off x="5003127" y="3614395"/>
            <a:ext cx="17784340" cy="2216671"/>
          </a:xfrm>
          <a:prstGeom prst="rect">
            <a:avLst/>
          </a:prstGeom>
          <a:noFill/>
          <a:ln>
            <a:noFill/>
          </a:ln>
        </p:spPr>
        <p:txBody>
          <a:bodyPr anchorCtr="0" anchor="t" bIns="45700" lIns="45700" spcFirstLastPara="1" rIns="45700" wrap="square" tIns="45700">
            <a:normAutofit/>
          </a:bodyPr>
          <a:lstStyle/>
          <a:p>
            <a:pPr indent="-224027" lvl="0" marL="224027" marR="0" rtl="0" algn="l">
              <a:lnSpc>
                <a:spcPct val="100000"/>
              </a:lnSpc>
              <a:spcBef>
                <a:spcPts val="0"/>
              </a:spcBef>
              <a:spcAft>
                <a:spcPts val="0"/>
              </a:spcAft>
              <a:buClr>
                <a:srgbClr val="3F3F3F"/>
              </a:buClr>
              <a:buSzPts val="2646"/>
              <a:buFont typeface="Merriweather Sans"/>
              <a:buChar char="&gt;"/>
            </a:pPr>
            <a:r>
              <a:rPr b="0" i="0" lang="en-US" sz="2646" u="none" cap="none" strike="noStrike">
                <a:solidFill>
                  <a:srgbClr val="3F3F3F"/>
                </a:solidFill>
                <a:latin typeface="Helvetica Neue Light"/>
                <a:ea typeface="Helvetica Neue Light"/>
                <a:cs typeface="Helvetica Neue Light"/>
                <a:sym typeface="Helvetica Neue Light"/>
              </a:rPr>
              <a:t>With the ratings dataset, we engineered the following features: user_rating, months_delta</a:t>
            </a:r>
            <a:endParaRPr/>
          </a:p>
          <a:p>
            <a:pPr indent="-224027" lvl="0" marL="224027" marR="0" rtl="0" algn="l">
              <a:lnSpc>
                <a:spcPct val="100000"/>
              </a:lnSpc>
              <a:spcBef>
                <a:spcPts val="500"/>
              </a:spcBef>
              <a:spcAft>
                <a:spcPts val="0"/>
              </a:spcAft>
              <a:buClr>
                <a:srgbClr val="3F3F3F"/>
              </a:buClr>
              <a:buSzPts val="2646"/>
              <a:buFont typeface="Merriweather Sans"/>
              <a:buChar char="&gt;"/>
            </a:pPr>
            <a:r>
              <a:rPr b="0" i="0" lang="en-US" sz="2646" u="none" cap="none" strike="noStrike">
                <a:solidFill>
                  <a:srgbClr val="3F3F3F"/>
                </a:solidFill>
                <a:latin typeface="Helvetica Neue Light"/>
                <a:ea typeface="Helvetica Neue Light"/>
                <a:cs typeface="Helvetica Neue Light"/>
                <a:sym typeface="Helvetica Neue Light"/>
              </a:rPr>
              <a:t>user_rating: the average rating given by the user throughout his movie ratings in the dataset (unique to each userId)</a:t>
            </a:r>
            <a:endParaRPr/>
          </a:p>
          <a:p>
            <a:pPr indent="-224027" lvl="0" marL="224027" marR="0" rtl="0" algn="l">
              <a:lnSpc>
                <a:spcPct val="100000"/>
              </a:lnSpc>
              <a:spcBef>
                <a:spcPts val="500"/>
              </a:spcBef>
              <a:spcAft>
                <a:spcPts val="0"/>
              </a:spcAft>
              <a:buClr>
                <a:srgbClr val="3F3F3F"/>
              </a:buClr>
              <a:buSzPts val="2646"/>
              <a:buFont typeface="Merriweather Sans"/>
              <a:buChar char="&gt;"/>
            </a:pPr>
            <a:r>
              <a:rPr b="0" i="0" lang="en-US" sz="2646" u="none" cap="none" strike="noStrike">
                <a:solidFill>
                  <a:srgbClr val="3F3F3F"/>
                </a:solidFill>
                <a:latin typeface="Helvetica Neue Light"/>
                <a:ea typeface="Helvetica Neue Light"/>
                <a:cs typeface="Helvetica Neue Light"/>
                <a:sym typeface="Helvetica Neue Light"/>
              </a:rPr>
              <a:t>months_delta: the number of months elapsed from the timestamp of the movie’s first rating in the dataset until the timestamp of the rating (unique to each rating)</a:t>
            </a:r>
            <a:endParaRPr/>
          </a:p>
        </p:txBody>
      </p:sp>
      <p:sp>
        <p:nvSpPr>
          <p:cNvPr id="144" name="Google Shape;144;p4"/>
          <p:cNvSpPr/>
          <p:nvPr/>
        </p:nvSpPr>
        <p:spPr>
          <a:xfrm>
            <a:off x="1097190" y="6334617"/>
            <a:ext cx="3467992" cy="1921616"/>
          </a:xfrm>
          <a:prstGeom prst="rect">
            <a:avLst/>
          </a:prstGeom>
          <a:solidFill>
            <a:srgbClr val="C6D9F1"/>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3F3F3F"/>
              </a:buClr>
              <a:buSzPts val="2700"/>
              <a:buFont typeface="Helvetica Neue Light"/>
              <a:buNone/>
            </a:pPr>
            <a:r>
              <a:rPr b="0" i="0" lang="en-US" sz="2700" u="none" cap="none" strike="noStrike">
                <a:solidFill>
                  <a:srgbClr val="3F3F3F"/>
                </a:solidFill>
                <a:latin typeface="Helvetica Neue Light"/>
                <a:ea typeface="Helvetica Neue Light"/>
                <a:cs typeface="Helvetica Neue Light"/>
                <a:sym typeface="Helvetica Neue Light"/>
              </a:rPr>
              <a:t>Movies Datasets</a:t>
            </a:r>
            <a:endParaRPr/>
          </a:p>
        </p:txBody>
      </p:sp>
      <p:sp>
        <p:nvSpPr>
          <p:cNvPr id="145" name="Google Shape;145;p4"/>
          <p:cNvSpPr txBox="1"/>
          <p:nvPr/>
        </p:nvSpPr>
        <p:spPr>
          <a:xfrm>
            <a:off x="5002817" y="6187089"/>
            <a:ext cx="17784958" cy="2216672"/>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 ratings features were further grouped by months_delta for each movie, allowing us to calculate the mean monthly ratings of each movie</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In a similar way, usermeanrating was produced as the monthly mean user_rating data for every movie, given the reviewers who reviewed that movie in that specific month</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For movies in movie_industry, we calculated the profit margin of movies as (gross - budget / gross)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p:nvPr/>
        </p:nvSpPr>
        <p:spPr>
          <a:xfrm>
            <a:off x="4939140"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Data Exploration</a:t>
            </a:r>
            <a:endParaRPr/>
          </a:p>
        </p:txBody>
      </p:sp>
      <p:sp>
        <p:nvSpPr>
          <p:cNvPr id="151" name="Google Shape;151;p5"/>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152" name="Google Shape;152;p5"/>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153" name="Google Shape;153;p5"/>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154" name="Google Shape;154;p5"/>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155" name="Google Shape;155;p5"/>
          <p:cNvSpPr/>
          <p:nvPr/>
        </p:nvSpPr>
        <p:spPr>
          <a:xfrm>
            <a:off x="8770473"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pic>
        <p:nvPicPr>
          <p:cNvPr descr="Image" id="156" name="Google Shape;156;p5"/>
          <p:cNvPicPr preferRelativeResize="0"/>
          <p:nvPr/>
        </p:nvPicPr>
        <p:blipFill rotWithShape="1">
          <a:blip r:embed="rId3">
            <a:alphaModFix/>
          </a:blip>
          <a:srcRect b="0" l="0" r="0" t="0"/>
          <a:stretch/>
        </p:blipFill>
        <p:spPr>
          <a:xfrm>
            <a:off x="5937627" y="4023038"/>
            <a:ext cx="6202354" cy="3483343"/>
          </a:xfrm>
          <a:prstGeom prst="rect">
            <a:avLst/>
          </a:prstGeom>
          <a:noFill/>
          <a:ln>
            <a:noFill/>
          </a:ln>
        </p:spPr>
      </p:pic>
      <p:pic>
        <p:nvPicPr>
          <p:cNvPr descr="Image" id="157" name="Google Shape;157;p5"/>
          <p:cNvPicPr preferRelativeResize="0"/>
          <p:nvPr/>
        </p:nvPicPr>
        <p:blipFill rotWithShape="1">
          <a:blip r:embed="rId4">
            <a:alphaModFix/>
          </a:blip>
          <a:srcRect b="0" l="0" r="0" t="0"/>
          <a:stretch/>
        </p:blipFill>
        <p:spPr>
          <a:xfrm>
            <a:off x="5988609" y="8313152"/>
            <a:ext cx="6100390" cy="3412291"/>
          </a:xfrm>
          <a:prstGeom prst="rect">
            <a:avLst/>
          </a:prstGeom>
          <a:noFill/>
          <a:ln>
            <a:noFill/>
          </a:ln>
        </p:spPr>
      </p:pic>
      <p:sp>
        <p:nvSpPr>
          <p:cNvPr id="158" name="Google Shape;158;p5"/>
          <p:cNvSpPr txBox="1"/>
          <p:nvPr/>
        </p:nvSpPr>
        <p:spPr>
          <a:xfrm>
            <a:off x="6102629" y="1303645"/>
            <a:ext cx="12178742"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Exploratory Data Analysis</a:t>
            </a:r>
            <a:endParaRPr/>
          </a:p>
        </p:txBody>
      </p:sp>
      <p:sp>
        <p:nvSpPr>
          <p:cNvPr id="159" name="Google Shape;159;p5"/>
          <p:cNvSpPr/>
          <p:nvPr/>
        </p:nvSpPr>
        <p:spPr>
          <a:xfrm>
            <a:off x="1213110" y="2582785"/>
            <a:ext cx="10273439"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MovieLens Usage Trend</a:t>
            </a:r>
            <a:endParaRPr/>
          </a:p>
        </p:txBody>
      </p:sp>
      <p:pic>
        <p:nvPicPr>
          <p:cNvPr descr="Image" id="160" name="Google Shape;160;p5"/>
          <p:cNvPicPr preferRelativeResize="0"/>
          <p:nvPr/>
        </p:nvPicPr>
        <p:blipFill rotWithShape="1">
          <a:blip r:embed="rId5">
            <a:alphaModFix/>
          </a:blip>
          <a:srcRect b="0" l="0" r="0" t="0"/>
          <a:stretch/>
        </p:blipFill>
        <p:spPr>
          <a:xfrm>
            <a:off x="15648800" y="3820712"/>
            <a:ext cx="4670043" cy="2920226"/>
          </a:xfrm>
          <a:prstGeom prst="rect">
            <a:avLst/>
          </a:prstGeom>
          <a:noFill/>
          <a:ln>
            <a:noFill/>
          </a:ln>
        </p:spPr>
      </p:pic>
      <p:sp>
        <p:nvSpPr>
          <p:cNvPr id="161" name="Google Shape;161;p5"/>
          <p:cNvSpPr txBox="1"/>
          <p:nvPr/>
        </p:nvSpPr>
        <p:spPr>
          <a:xfrm>
            <a:off x="1259052" y="4170303"/>
            <a:ext cx="4670043" cy="7063333"/>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We first began our data exploration by plotting rating information from the MovieLens dataset, as potential increasing trends (as the rating platform becomes more popular over time) or seasonality effects might skew our analysis pipeline.</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By plotting rating count and unique users per month over time and performing a simple linear regression, we conclude that there is no significant trend and cyclicality in terms of platform popularity and usage.</a:t>
            </a:r>
            <a:endParaRPr/>
          </a:p>
        </p:txBody>
      </p:sp>
      <p:sp>
        <p:nvSpPr>
          <p:cNvPr id="162" name="Google Shape;162;p5"/>
          <p:cNvSpPr/>
          <p:nvPr/>
        </p:nvSpPr>
        <p:spPr>
          <a:xfrm>
            <a:off x="12847102" y="2582785"/>
            <a:ext cx="10273440"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“Early Adopters, Late Majority, and Laggards”</a:t>
            </a:r>
            <a:endParaRPr/>
          </a:p>
        </p:txBody>
      </p:sp>
      <p:sp>
        <p:nvSpPr>
          <p:cNvPr id="163" name="Google Shape;163;p5"/>
          <p:cNvSpPr txBox="1"/>
          <p:nvPr/>
        </p:nvSpPr>
        <p:spPr>
          <a:xfrm>
            <a:off x="16824961" y="6696583"/>
            <a:ext cx="3026411" cy="373634"/>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Months after movie release</a:t>
            </a:r>
            <a:endParaRPr/>
          </a:p>
        </p:txBody>
      </p:sp>
      <p:sp>
        <p:nvSpPr>
          <p:cNvPr id="164" name="Google Shape;164;p5"/>
          <p:cNvSpPr txBox="1"/>
          <p:nvPr/>
        </p:nvSpPr>
        <p:spPr>
          <a:xfrm rot="-5400000">
            <a:off x="14793817" y="4947941"/>
            <a:ext cx="1481583"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Rating count</a:t>
            </a:r>
            <a:endParaRPr/>
          </a:p>
        </p:txBody>
      </p:sp>
      <p:sp>
        <p:nvSpPr>
          <p:cNvPr id="165" name="Google Shape;165;p5"/>
          <p:cNvSpPr txBox="1"/>
          <p:nvPr/>
        </p:nvSpPr>
        <p:spPr>
          <a:xfrm>
            <a:off x="15486269" y="3454307"/>
            <a:ext cx="5265421"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Aggregate rating count after movie release date</a:t>
            </a:r>
            <a:endParaRPr/>
          </a:p>
        </p:txBody>
      </p:sp>
      <p:sp>
        <p:nvSpPr>
          <p:cNvPr id="166" name="Google Shape;166;p5"/>
          <p:cNvSpPr txBox="1"/>
          <p:nvPr/>
        </p:nvSpPr>
        <p:spPr>
          <a:xfrm>
            <a:off x="12763032" y="7285026"/>
            <a:ext cx="10407858" cy="5636448"/>
          </a:xfrm>
          <a:prstGeom prst="rect">
            <a:avLst/>
          </a:prstGeom>
          <a:noFill/>
          <a:ln>
            <a:noFill/>
          </a:ln>
        </p:spPr>
        <p:txBody>
          <a:bodyPr anchorCtr="0" anchor="t" bIns="45700" lIns="45700" spcFirstLastPara="1" rIns="45700" wrap="square" tIns="45700">
            <a:normAutofit/>
          </a:bodyPr>
          <a:lstStyle/>
          <a:p>
            <a:pPr indent="-219454" lvl="0" marL="219454" marR="0" rtl="0" algn="l">
              <a:lnSpc>
                <a:spcPct val="100000"/>
              </a:lnSpc>
              <a:spcBef>
                <a:spcPts val="0"/>
              </a:spcBef>
              <a:spcAft>
                <a:spcPts val="0"/>
              </a:spcAft>
              <a:buClr>
                <a:srgbClr val="3F3F3F"/>
              </a:buClr>
              <a:buSzPts val="2400"/>
              <a:buFont typeface="Merriweather Sans"/>
              <a:buChar char="&gt;"/>
            </a:pPr>
            <a:r>
              <a:rPr b="0" i="0" lang="en-US" sz="2400" u="none" cap="none" strike="noStrike">
                <a:solidFill>
                  <a:srgbClr val="3F3F3F"/>
                </a:solidFill>
                <a:latin typeface="Helvetica Neue Light"/>
                <a:ea typeface="Helvetica Neue Light"/>
                <a:cs typeface="Helvetica Neue Light"/>
                <a:sym typeface="Helvetica Neue Light"/>
              </a:rPr>
              <a:t>Using the release date information in movie_industry.csv, we created a subset of 4012 movies released after 1995. For this subset, we found 1,714,6188 corresponding ratings, and using their timestamp information, grouped them based on the months elapsed from the release date of their corresponding movie. The above histogram was then produced.</a:t>
            </a:r>
            <a:endParaRPr/>
          </a:p>
          <a:p>
            <a:pPr indent="-219454" lvl="0" marL="219454" marR="0" rtl="0" algn="l">
              <a:lnSpc>
                <a:spcPct val="100000"/>
              </a:lnSpc>
              <a:spcBef>
                <a:spcPts val="500"/>
              </a:spcBef>
              <a:spcAft>
                <a:spcPts val="0"/>
              </a:spcAft>
              <a:buClr>
                <a:srgbClr val="3F3F3F"/>
              </a:buClr>
              <a:buSzPts val="2400"/>
              <a:buFont typeface="Merriweather Sans"/>
              <a:buChar char="&gt;"/>
            </a:pPr>
            <a:r>
              <a:rPr b="0" i="0" lang="en-US" sz="2400" u="none" cap="none" strike="noStrike">
                <a:solidFill>
                  <a:srgbClr val="3F3F3F"/>
                </a:solidFill>
                <a:latin typeface="Helvetica Neue Light"/>
                <a:ea typeface="Helvetica Neue Light"/>
                <a:cs typeface="Helvetica Neue Light"/>
                <a:sym typeface="Helvetica Neue Light"/>
              </a:rPr>
              <a:t>We were surprised to find that the ratings submitted within 1 year of a movie’s release did not constitute a significant majority of the entire database; instead, a notable percentage of consumers continued watching and reviewing movies many years after the movie’s release.</a:t>
            </a:r>
            <a:endParaRPr/>
          </a:p>
          <a:p>
            <a:pPr indent="-219454" lvl="0" marL="219454" marR="0" rtl="0" algn="l">
              <a:lnSpc>
                <a:spcPct val="100000"/>
              </a:lnSpc>
              <a:spcBef>
                <a:spcPts val="500"/>
              </a:spcBef>
              <a:spcAft>
                <a:spcPts val="0"/>
              </a:spcAft>
              <a:buClr>
                <a:srgbClr val="3F3F3F"/>
              </a:buClr>
              <a:buSzPts val="2400"/>
              <a:buFont typeface="Merriweather Sans"/>
              <a:buChar char="&gt;"/>
            </a:pPr>
            <a:r>
              <a:rPr b="0" i="0" lang="en-US" sz="2400" u="none" cap="none" strike="noStrike">
                <a:solidFill>
                  <a:srgbClr val="3F3F3F"/>
                </a:solidFill>
                <a:latin typeface="Helvetica Neue Light"/>
                <a:ea typeface="Helvetica Neue Light"/>
                <a:cs typeface="Helvetica Neue Light"/>
                <a:sym typeface="Helvetica Neue Light"/>
              </a:rPr>
              <a:t>Based on this, we hypothesized that there may be differences in consumer behavior between early watchers and late watchers, which may potentially arise from contextual differences such as watching a movie in the cinema v.s. on TV/online, being a fan for a specific movie v.s. being a casual watcher.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p:nvPr/>
        </p:nvSpPr>
        <p:spPr>
          <a:xfrm>
            <a:off x="4939140"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Data Exploration</a:t>
            </a:r>
            <a:endParaRPr/>
          </a:p>
        </p:txBody>
      </p:sp>
      <p:sp>
        <p:nvSpPr>
          <p:cNvPr id="172" name="Google Shape;172;p6"/>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173" name="Google Shape;173;p6"/>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174" name="Google Shape;174;p6"/>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175" name="Google Shape;175;p6"/>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176" name="Google Shape;176;p6"/>
          <p:cNvSpPr/>
          <p:nvPr/>
        </p:nvSpPr>
        <p:spPr>
          <a:xfrm>
            <a:off x="8770473"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pic>
        <p:nvPicPr>
          <p:cNvPr descr="Image" id="177" name="Google Shape;177;p6"/>
          <p:cNvPicPr preferRelativeResize="0"/>
          <p:nvPr/>
        </p:nvPicPr>
        <p:blipFill rotWithShape="1">
          <a:blip r:embed="rId3">
            <a:alphaModFix/>
          </a:blip>
          <a:srcRect b="0" l="0" r="0" t="0"/>
          <a:stretch/>
        </p:blipFill>
        <p:spPr>
          <a:xfrm>
            <a:off x="13111089" y="8067609"/>
            <a:ext cx="7964357" cy="5507690"/>
          </a:xfrm>
          <a:prstGeom prst="rect">
            <a:avLst/>
          </a:prstGeom>
          <a:noFill/>
          <a:ln>
            <a:noFill/>
          </a:ln>
        </p:spPr>
      </p:pic>
      <p:pic>
        <p:nvPicPr>
          <p:cNvPr descr="Image" id="178" name="Google Shape;178;p6"/>
          <p:cNvPicPr preferRelativeResize="0"/>
          <p:nvPr/>
        </p:nvPicPr>
        <p:blipFill rotWithShape="1">
          <a:blip r:embed="rId4">
            <a:alphaModFix/>
          </a:blip>
          <a:srcRect b="0" l="0" r="0" t="0"/>
          <a:stretch/>
        </p:blipFill>
        <p:spPr>
          <a:xfrm>
            <a:off x="3308554" y="8067609"/>
            <a:ext cx="7964358" cy="5507690"/>
          </a:xfrm>
          <a:prstGeom prst="rect">
            <a:avLst/>
          </a:prstGeom>
          <a:noFill/>
          <a:ln>
            <a:noFill/>
          </a:ln>
        </p:spPr>
      </p:pic>
      <p:sp>
        <p:nvSpPr>
          <p:cNvPr id="179" name="Google Shape;179;p6"/>
          <p:cNvSpPr/>
          <p:nvPr/>
        </p:nvSpPr>
        <p:spPr>
          <a:xfrm>
            <a:off x="7055280" y="2346739"/>
            <a:ext cx="10273440" cy="806354"/>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Cross-Genre Inter-temporal Differences</a:t>
            </a:r>
            <a:endParaRPr/>
          </a:p>
        </p:txBody>
      </p:sp>
      <p:sp>
        <p:nvSpPr>
          <p:cNvPr id="180" name="Google Shape;180;p6"/>
          <p:cNvSpPr txBox="1"/>
          <p:nvPr/>
        </p:nvSpPr>
        <p:spPr>
          <a:xfrm>
            <a:off x="6102629" y="1303645"/>
            <a:ext cx="12178742"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Exploratory Data Analysis</a:t>
            </a:r>
            <a:endParaRPr/>
          </a:p>
        </p:txBody>
      </p:sp>
      <p:sp>
        <p:nvSpPr>
          <p:cNvPr id="181" name="Google Shape;181;p6"/>
          <p:cNvSpPr txBox="1"/>
          <p:nvPr/>
        </p:nvSpPr>
        <p:spPr>
          <a:xfrm>
            <a:off x="1925773" y="3284997"/>
            <a:ext cx="20532454" cy="4760361"/>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Following our general investigation on the time-series distribution of movie reviewers after the release date of a movie, we investigated how such distributions may differ across genres. Using the “genre” column in movie_industry, we classified ratings based on genres, and plotted the distribution density of 16 genres in the 2 plots below.</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Through visual analysis, we can see that most genres get about &lt;1% of their total ratings in the first 2 years of their release, with a gradual decline over the next ~10 years (240 months).</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Interesting outliers include:</a:t>
            </a:r>
            <a:endParaRPr/>
          </a:p>
          <a:p>
            <a:pPr indent="-228600" lvl="1" marL="6858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Western: 2.5% of total ratings are registered within the first 2 years of the movie’s release, followed by an immediate decline</a:t>
            </a:r>
            <a:endParaRPr/>
          </a:p>
          <a:p>
            <a:pPr indent="-228600" lvl="1" marL="6858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Romance: Rating frequency peak at 1.5% after around 4 years of the movies release.</a:t>
            </a:r>
            <a:endParaRPr/>
          </a:p>
          <a:p>
            <a:pPr indent="-228600" lvl="1" marL="6858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Musical: Rating frequency peak significantly at 2.5% after around 6 years from the movie’s release, with a gradual decline for 6 more years.</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These outliers and trends may suggest that inter-temporal consumer behavior may vary across genres. For example, the abnormal frequency peak of the musicals genre may suggest that these movies have high rewatch value, and people do not mind watching them outside theaters.</a:t>
            </a:r>
            <a:endParaRPr/>
          </a:p>
        </p:txBody>
      </p:sp>
      <p:sp>
        <p:nvSpPr>
          <p:cNvPr id="182" name="Google Shape;182;p6"/>
          <p:cNvSpPr/>
          <p:nvPr/>
        </p:nvSpPr>
        <p:spPr>
          <a:xfrm>
            <a:off x="2368031" y="9359051"/>
            <a:ext cx="1270001" cy="2575899"/>
          </a:xfrm>
          <a:prstGeom prst="rect">
            <a:avLst/>
          </a:pr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FFFFFF"/>
              </a:solidFill>
              <a:latin typeface="Helvetica Neue"/>
              <a:ea typeface="Helvetica Neue"/>
              <a:cs typeface="Helvetica Neue"/>
              <a:sym typeface="Helvetica Neue"/>
            </a:endParaRPr>
          </a:p>
        </p:txBody>
      </p:sp>
      <p:sp>
        <p:nvSpPr>
          <p:cNvPr id="183" name="Google Shape;183;p6"/>
          <p:cNvSpPr/>
          <p:nvPr/>
        </p:nvSpPr>
        <p:spPr>
          <a:xfrm>
            <a:off x="12206675" y="9359051"/>
            <a:ext cx="1270001" cy="2575899"/>
          </a:xfrm>
          <a:prstGeom prst="rect">
            <a:avLst/>
          </a:pr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FFFFFF"/>
              </a:solidFill>
              <a:latin typeface="Helvetica Neue"/>
              <a:ea typeface="Helvetica Neue"/>
              <a:cs typeface="Helvetica Neue"/>
              <a:sym typeface="Helvetica Neue"/>
            </a:endParaRPr>
          </a:p>
        </p:txBody>
      </p:sp>
      <p:sp>
        <p:nvSpPr>
          <p:cNvPr id="184" name="Google Shape;184;p6"/>
          <p:cNvSpPr txBox="1"/>
          <p:nvPr/>
        </p:nvSpPr>
        <p:spPr>
          <a:xfrm rot="-5400000">
            <a:off x="2495771" y="10634637"/>
            <a:ext cx="1933449" cy="373634"/>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Rating frequency</a:t>
            </a:r>
            <a:endParaRPr/>
          </a:p>
        </p:txBody>
      </p:sp>
      <p:sp>
        <p:nvSpPr>
          <p:cNvPr id="185" name="Google Shape;185;p6"/>
          <p:cNvSpPr txBox="1"/>
          <p:nvPr/>
        </p:nvSpPr>
        <p:spPr>
          <a:xfrm rot="-5400000">
            <a:off x="12334414" y="10634637"/>
            <a:ext cx="1933449" cy="373634"/>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Rating frequency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p:nvPr/>
        </p:nvSpPr>
        <p:spPr>
          <a:xfrm>
            <a:off x="4939140"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Data Exploration</a:t>
            </a:r>
            <a:endParaRPr/>
          </a:p>
        </p:txBody>
      </p:sp>
      <p:sp>
        <p:nvSpPr>
          <p:cNvPr id="191" name="Google Shape;191;p7"/>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192" name="Google Shape;192;p7"/>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193" name="Google Shape;193;p7"/>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194" name="Google Shape;194;p7"/>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195" name="Google Shape;195;p7"/>
          <p:cNvSpPr/>
          <p:nvPr/>
        </p:nvSpPr>
        <p:spPr>
          <a:xfrm>
            <a:off x="8770473"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pic>
        <p:nvPicPr>
          <p:cNvPr descr="Image" id="196" name="Google Shape;196;p7"/>
          <p:cNvPicPr preferRelativeResize="0"/>
          <p:nvPr/>
        </p:nvPicPr>
        <p:blipFill rotWithShape="1">
          <a:blip r:embed="rId3">
            <a:alphaModFix/>
          </a:blip>
          <a:srcRect b="0" l="0" r="0" t="0"/>
          <a:stretch/>
        </p:blipFill>
        <p:spPr>
          <a:xfrm>
            <a:off x="1524232" y="4208575"/>
            <a:ext cx="6095682" cy="4629423"/>
          </a:xfrm>
          <a:prstGeom prst="rect">
            <a:avLst/>
          </a:prstGeom>
          <a:noFill/>
          <a:ln>
            <a:noFill/>
          </a:ln>
        </p:spPr>
      </p:pic>
      <p:pic>
        <p:nvPicPr>
          <p:cNvPr descr="Image" id="197" name="Google Shape;197;p7"/>
          <p:cNvPicPr preferRelativeResize="0"/>
          <p:nvPr/>
        </p:nvPicPr>
        <p:blipFill rotWithShape="1">
          <a:blip r:embed="rId4">
            <a:alphaModFix/>
          </a:blip>
          <a:srcRect b="0" l="0" r="0" t="0"/>
          <a:stretch/>
        </p:blipFill>
        <p:spPr>
          <a:xfrm>
            <a:off x="8677561" y="4234634"/>
            <a:ext cx="6686902" cy="4100763"/>
          </a:xfrm>
          <a:prstGeom prst="rect">
            <a:avLst/>
          </a:prstGeom>
          <a:noFill/>
          <a:ln>
            <a:noFill/>
          </a:ln>
        </p:spPr>
      </p:pic>
      <p:pic>
        <p:nvPicPr>
          <p:cNvPr descr="Image" id="198" name="Google Shape;198;p7"/>
          <p:cNvPicPr preferRelativeResize="0"/>
          <p:nvPr/>
        </p:nvPicPr>
        <p:blipFill rotWithShape="1">
          <a:blip r:embed="rId5">
            <a:alphaModFix/>
          </a:blip>
          <a:srcRect b="0" l="0" r="0" t="0"/>
          <a:stretch/>
        </p:blipFill>
        <p:spPr>
          <a:xfrm>
            <a:off x="16200197" y="4113857"/>
            <a:ext cx="6311244" cy="4818930"/>
          </a:xfrm>
          <a:prstGeom prst="rect">
            <a:avLst/>
          </a:prstGeom>
          <a:noFill/>
          <a:ln>
            <a:noFill/>
          </a:ln>
        </p:spPr>
      </p:pic>
      <p:sp>
        <p:nvSpPr>
          <p:cNvPr id="199" name="Google Shape;199;p7"/>
          <p:cNvSpPr txBox="1"/>
          <p:nvPr/>
        </p:nvSpPr>
        <p:spPr>
          <a:xfrm>
            <a:off x="6102629" y="1303645"/>
            <a:ext cx="12178742"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Exploratory Data Analysis</a:t>
            </a:r>
            <a:endParaRPr/>
          </a:p>
        </p:txBody>
      </p:sp>
      <p:sp>
        <p:nvSpPr>
          <p:cNvPr id="200" name="Google Shape;200;p7"/>
          <p:cNvSpPr/>
          <p:nvPr/>
        </p:nvSpPr>
        <p:spPr>
          <a:xfrm>
            <a:off x="1477701" y="3226252"/>
            <a:ext cx="6417144"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Average Monthly Rating over Time</a:t>
            </a:r>
            <a:endParaRPr/>
          </a:p>
        </p:txBody>
      </p:sp>
      <p:sp>
        <p:nvSpPr>
          <p:cNvPr id="201" name="Google Shape;201;p7"/>
          <p:cNvSpPr/>
          <p:nvPr/>
        </p:nvSpPr>
        <p:spPr>
          <a:xfrm>
            <a:off x="8812440" y="3226252"/>
            <a:ext cx="6417144"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Movie Category Trend</a:t>
            </a:r>
            <a:endParaRPr/>
          </a:p>
        </p:txBody>
      </p:sp>
      <p:sp>
        <p:nvSpPr>
          <p:cNvPr id="202" name="Google Shape;202;p7"/>
          <p:cNvSpPr/>
          <p:nvPr/>
        </p:nvSpPr>
        <p:spPr>
          <a:xfrm>
            <a:off x="16147180" y="3226252"/>
            <a:ext cx="6417144"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Movie Feature Correlation</a:t>
            </a:r>
            <a:endParaRPr/>
          </a:p>
        </p:txBody>
      </p:sp>
      <p:sp>
        <p:nvSpPr>
          <p:cNvPr id="203" name="Google Shape;203;p7"/>
          <p:cNvSpPr txBox="1"/>
          <p:nvPr/>
        </p:nvSpPr>
        <p:spPr>
          <a:xfrm>
            <a:off x="11371736" y="8353183"/>
            <a:ext cx="1500887"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Release Year</a:t>
            </a:r>
            <a:endParaRPr/>
          </a:p>
        </p:txBody>
      </p:sp>
      <p:sp>
        <p:nvSpPr>
          <p:cNvPr id="204" name="Google Shape;204;p7"/>
          <p:cNvSpPr txBox="1"/>
          <p:nvPr/>
        </p:nvSpPr>
        <p:spPr>
          <a:xfrm rot="-5400000">
            <a:off x="7787998" y="6127139"/>
            <a:ext cx="1387857"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Genre Ratio</a:t>
            </a:r>
            <a:endParaRPr/>
          </a:p>
        </p:txBody>
      </p:sp>
      <p:sp>
        <p:nvSpPr>
          <p:cNvPr id="205" name="Google Shape;205;p7"/>
          <p:cNvSpPr txBox="1"/>
          <p:nvPr/>
        </p:nvSpPr>
        <p:spPr>
          <a:xfrm rot="5400000">
            <a:off x="6989844" y="6135562"/>
            <a:ext cx="1418032" cy="298907"/>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Average Rating</a:t>
            </a:r>
            <a:endParaRPr/>
          </a:p>
        </p:txBody>
      </p:sp>
      <p:sp>
        <p:nvSpPr>
          <p:cNvPr id="206" name="Google Shape;206;p7"/>
          <p:cNvSpPr txBox="1"/>
          <p:nvPr/>
        </p:nvSpPr>
        <p:spPr>
          <a:xfrm rot="5400000">
            <a:off x="22082068" y="5845284"/>
            <a:ext cx="1274827"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Correlation</a:t>
            </a:r>
            <a:endParaRPr/>
          </a:p>
        </p:txBody>
      </p:sp>
      <p:sp>
        <p:nvSpPr>
          <p:cNvPr id="207" name="Google Shape;207;p7"/>
          <p:cNvSpPr txBox="1"/>
          <p:nvPr/>
        </p:nvSpPr>
        <p:spPr>
          <a:xfrm>
            <a:off x="1569494" y="8895290"/>
            <a:ext cx="6233557" cy="4415787"/>
          </a:xfrm>
          <a:prstGeom prst="rect">
            <a:avLst/>
          </a:prstGeom>
          <a:noFill/>
          <a:ln>
            <a:noFill/>
          </a:ln>
        </p:spPr>
        <p:txBody>
          <a:bodyPr anchorCtr="0" anchor="t" bIns="45700" lIns="45700" spcFirstLastPara="1" rIns="45700" wrap="square" tIns="45700">
            <a:normAutofit/>
          </a:bodyPr>
          <a:lstStyle/>
          <a:p>
            <a:pPr indent="-177800" lvl="0" marL="0" marR="0" rtl="0" algn="l">
              <a:lnSpc>
                <a:spcPct val="100000"/>
              </a:lnSpc>
              <a:spcBef>
                <a:spcPts val="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To identify potential seasonality effects of consumer behavior within the span of our dataset, we plotted the above heat map and found that there is no clear seasonality trend across the years, apart from the minor observation that raters were slightly more critical between 2004 to 2007.</a:t>
            </a:r>
            <a:endParaRPr/>
          </a:p>
        </p:txBody>
      </p:sp>
      <p:sp>
        <p:nvSpPr>
          <p:cNvPr id="208" name="Google Shape;208;p7"/>
          <p:cNvSpPr txBox="1"/>
          <p:nvPr/>
        </p:nvSpPr>
        <p:spPr>
          <a:xfrm>
            <a:off x="16425239" y="8895290"/>
            <a:ext cx="6417144" cy="4415787"/>
          </a:xfrm>
          <a:prstGeom prst="rect">
            <a:avLst/>
          </a:prstGeom>
          <a:noFill/>
          <a:ln>
            <a:noFill/>
          </a:ln>
        </p:spPr>
        <p:txBody>
          <a:bodyPr anchorCtr="0" anchor="t" bIns="45700" lIns="45700" spcFirstLastPara="1" rIns="45700" wrap="square" tIns="45700">
            <a:normAutofit/>
          </a:bodyPr>
          <a:lstStyle/>
          <a:p>
            <a:pPr indent="-154686" lvl="0" marL="0" marR="0" rtl="0" algn="l">
              <a:lnSpc>
                <a:spcPct val="100000"/>
              </a:lnSpc>
              <a:spcBef>
                <a:spcPts val="0"/>
              </a:spcBef>
              <a:spcAft>
                <a:spcPts val="0"/>
              </a:spcAft>
              <a:buClr>
                <a:srgbClr val="3F3F3F"/>
              </a:buClr>
              <a:buSzPts val="2436"/>
              <a:buFont typeface="Merriweather Sans"/>
              <a:buChar char="&gt;"/>
            </a:pPr>
            <a:r>
              <a:rPr b="0" i="0" lang="en-US" sz="2436" u="none" cap="none" strike="noStrike">
                <a:solidFill>
                  <a:srgbClr val="3F3F3F"/>
                </a:solidFill>
                <a:latin typeface="Helvetica Neue Light"/>
                <a:ea typeface="Helvetica Neue Light"/>
                <a:cs typeface="Helvetica Neue Light"/>
                <a:sym typeface="Helvetica Neue Light"/>
              </a:rPr>
              <a:t>In understanding the various numeric features in both the MovieLens and movie_industry datasets, we observed that the there is high correlation between the MovieLens average rating (ml_rating) and the score in the movie_industry data. As such we decided to drop the movie_industry score. Similarly, gross correlates highly with profit (an engineered feature) and budget, thus we decided to drop this feature too since it is already captured by profit and profit_margin.</a:t>
            </a:r>
            <a:endParaRPr/>
          </a:p>
        </p:txBody>
      </p:sp>
      <p:sp>
        <p:nvSpPr>
          <p:cNvPr id="209" name="Google Shape;209;p7"/>
          <p:cNvSpPr txBox="1"/>
          <p:nvPr/>
        </p:nvSpPr>
        <p:spPr>
          <a:xfrm>
            <a:off x="8904233" y="8895290"/>
            <a:ext cx="6233558" cy="4415787"/>
          </a:xfrm>
          <a:prstGeom prst="rect">
            <a:avLst/>
          </a:prstGeom>
          <a:noFill/>
          <a:ln>
            <a:noFill/>
          </a:ln>
        </p:spPr>
        <p:txBody>
          <a:bodyPr anchorCtr="0" anchor="t" bIns="45700" lIns="45700" spcFirstLastPara="1" rIns="45700" wrap="square" tIns="45700">
            <a:normAutofit/>
          </a:bodyPr>
          <a:lstStyle/>
          <a:p>
            <a:pPr indent="-177800" lvl="0" marL="0" marR="0" rtl="0" algn="l">
              <a:lnSpc>
                <a:spcPct val="100000"/>
              </a:lnSpc>
              <a:spcBef>
                <a:spcPts val="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Given the genre data from movie_industry, we investigated the distribution of movie genres from 1996 to 2016. We see that comedy, action, and drama are the most frequent movies across all these years, with other genres consistently occupying a smaller percentage.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8"/>
          <p:cNvSpPr/>
          <p:nvPr/>
        </p:nvSpPr>
        <p:spPr>
          <a:xfrm>
            <a:off x="8770472"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Research Proposal</a:t>
            </a:r>
            <a:endParaRPr/>
          </a:p>
        </p:txBody>
      </p:sp>
      <p:sp>
        <p:nvSpPr>
          <p:cNvPr id="215" name="Google Shape;215;p8"/>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216" name="Google Shape;216;p8"/>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217" name="Google Shape;217;p8"/>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218" name="Google Shape;218;p8"/>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219" name="Google Shape;219;p8"/>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220" name="Google Shape;220;p8"/>
          <p:cNvSpPr/>
          <p:nvPr/>
        </p:nvSpPr>
        <p:spPr>
          <a:xfrm>
            <a:off x="4539905" y="1490465"/>
            <a:ext cx="15304190" cy="2263273"/>
          </a:xfrm>
          <a:prstGeom prst="rect">
            <a:avLst/>
          </a:prstGeom>
          <a:solidFill>
            <a:srgbClr val="004C7F"/>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500"/>
              <a:buFont typeface="Helvetica Neue"/>
              <a:buNone/>
            </a:pPr>
            <a:r>
              <a:rPr b="1" i="0" lang="en-US" sz="3500" u="sng" cap="none" strike="noStrike">
                <a:solidFill>
                  <a:srgbClr val="FFFFFF"/>
                </a:solidFill>
                <a:latin typeface="Helvetica Neue"/>
                <a:ea typeface="Helvetica Neue"/>
                <a:cs typeface="Helvetica Neue"/>
                <a:sym typeface="Helvetica Neue"/>
              </a:rPr>
              <a:t>Topic Question</a:t>
            </a:r>
            <a:endParaRPr/>
          </a:p>
          <a:p>
            <a:pPr indent="0" lvl="0" marL="0" marR="0" rtl="0" algn="ctr">
              <a:lnSpc>
                <a:spcPct val="100000"/>
              </a:lnSpc>
              <a:spcBef>
                <a:spcPts val="600"/>
              </a:spcBef>
              <a:spcAft>
                <a:spcPts val="0"/>
              </a:spcAft>
              <a:buClr>
                <a:srgbClr val="FFFFFF"/>
              </a:buClr>
              <a:buSzPts val="3500"/>
              <a:buFont typeface="Helvetica Neue Light"/>
              <a:buNone/>
            </a:pPr>
            <a:r>
              <a:rPr b="0" i="0" lang="en-US" sz="3500" u="none" cap="none" strike="noStrike">
                <a:solidFill>
                  <a:srgbClr val="FFFFFF"/>
                </a:solidFill>
                <a:latin typeface="Helvetica Neue Light"/>
                <a:ea typeface="Helvetica Neue Light"/>
                <a:cs typeface="Helvetica Neue Light"/>
                <a:sym typeface="Helvetica Neue Light"/>
              </a:rPr>
              <a:t>Understanding the </a:t>
            </a:r>
            <a:r>
              <a:rPr b="1" i="0" lang="en-US" sz="3500" u="none" cap="none" strike="noStrike">
                <a:solidFill>
                  <a:srgbClr val="FFFFFF"/>
                </a:solidFill>
                <a:latin typeface="Helvetica Neue"/>
                <a:ea typeface="Helvetica Neue"/>
                <a:cs typeface="Helvetica Neue"/>
                <a:sym typeface="Helvetica Neue"/>
              </a:rPr>
              <a:t>inter-temporal</a:t>
            </a:r>
            <a:r>
              <a:rPr b="0" i="0" lang="en-US" sz="3500" u="none" cap="none" strike="noStrike">
                <a:solidFill>
                  <a:srgbClr val="FFFFFF"/>
                </a:solidFill>
                <a:latin typeface="Helvetica Neue Light"/>
                <a:ea typeface="Helvetica Neue Light"/>
                <a:cs typeface="Helvetica Neue Light"/>
                <a:sym typeface="Helvetica Neue Light"/>
              </a:rPr>
              <a:t> behavioral differences in movie reviewers, and how such traits may vary across </a:t>
            </a:r>
            <a:r>
              <a:rPr b="1" i="0" lang="en-US" sz="3500" u="none" cap="none" strike="noStrike">
                <a:solidFill>
                  <a:srgbClr val="FFFFFF"/>
                </a:solidFill>
                <a:latin typeface="Helvetica Neue"/>
                <a:ea typeface="Helvetica Neue"/>
                <a:cs typeface="Helvetica Neue"/>
                <a:sym typeface="Helvetica Neue"/>
              </a:rPr>
              <a:t>different types</a:t>
            </a:r>
            <a:r>
              <a:rPr b="0" i="0" lang="en-US" sz="3500" u="none" cap="none" strike="noStrike">
                <a:solidFill>
                  <a:srgbClr val="FFFFFF"/>
                </a:solidFill>
                <a:latin typeface="Helvetica Neue Light"/>
                <a:ea typeface="Helvetica Neue Light"/>
                <a:cs typeface="Helvetica Neue Light"/>
                <a:sym typeface="Helvetica Neue Light"/>
              </a:rPr>
              <a:t> of movies.</a:t>
            </a:r>
            <a:endParaRPr/>
          </a:p>
        </p:txBody>
      </p:sp>
      <p:sp>
        <p:nvSpPr>
          <p:cNvPr id="221" name="Google Shape;221;p8"/>
          <p:cNvSpPr txBox="1"/>
          <p:nvPr/>
        </p:nvSpPr>
        <p:spPr>
          <a:xfrm>
            <a:off x="667853" y="4287827"/>
            <a:ext cx="23048294" cy="8538657"/>
          </a:xfrm>
          <a:prstGeom prst="rect">
            <a:avLst/>
          </a:prstGeom>
          <a:noFill/>
          <a:ln>
            <a:noFill/>
          </a:ln>
        </p:spPr>
        <p:txBody>
          <a:bodyPr anchorCtr="0" anchor="t" bIns="45700" lIns="45700" spcFirstLastPara="1" rIns="45700" wrap="square" tIns="45700">
            <a:normAutofit/>
          </a:bodyPr>
          <a:lstStyle/>
          <a:p>
            <a:pPr indent="-177800" lvl="0" marL="0" marR="0" rtl="0" algn="l">
              <a:lnSpc>
                <a:spcPct val="100000"/>
              </a:lnSpc>
              <a:spcBef>
                <a:spcPts val="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Firstly, we wish to understand how the general perception of a movie change over time. The key proxy for general perception is the average monthly rating of a movie. We hypothesize that two factors are associated with the monthly ratings of a movie:</a:t>
            </a:r>
            <a:endParaRPr/>
          </a:p>
          <a:p>
            <a:pPr indent="-177800" lvl="1" marL="4572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Time elapsed between movie’s release and rating</a:t>
            </a:r>
            <a:endParaRPr/>
          </a:p>
          <a:p>
            <a:pPr indent="-177800" lvl="2" marL="9144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We hypothesize that the characteristic of reviewers differ across time, leading to self-selection of rating types and biases.</a:t>
            </a:r>
            <a:endParaRPr/>
          </a:p>
          <a:p>
            <a:pPr indent="-177800" lvl="2" marL="9144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For example, the consumers rating a movie within the first few months of its release may have always wanted to watch the movie since its announcement, or really enjoy the cinema experience, whereas consumers rating a movie many years after its release may only have stumbled upon the movie on Netflix, and/or viewed it on a smaller screen.</a:t>
            </a:r>
            <a:endParaRPr/>
          </a:p>
          <a:p>
            <a:pPr indent="-177800" lvl="1" marL="4572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General profile of reviewers rating the movie in a given month</a:t>
            </a:r>
            <a:endParaRPr/>
          </a:p>
          <a:p>
            <a:pPr indent="-177800" lvl="2" marL="9144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We hypothesize that the general profile of reviewers, that is how the average reviewer in a group rates an average movie, has a high impact on the monthly rating of the movie. This measures variability across different reviewer types.</a:t>
            </a:r>
            <a:endParaRPr/>
          </a:p>
          <a:p>
            <a:pPr indent="0" lvl="1" marL="457200" marR="0" rtl="0" algn="l">
              <a:lnSpc>
                <a:spcPct val="100000"/>
              </a:lnSpc>
              <a:spcBef>
                <a:spcPts val="600"/>
              </a:spcBef>
              <a:spcAft>
                <a:spcPts val="0"/>
              </a:spcAft>
              <a:buClr>
                <a:srgbClr val="3F3F3F"/>
              </a:buClr>
              <a:buSzPts val="2800"/>
              <a:buFont typeface="Merriweather Sans"/>
              <a:buNone/>
            </a:pPr>
            <a:r>
              <a:t/>
            </a:r>
            <a:endParaRPr b="0" i="0" sz="2800" u="none" cap="none" strike="noStrike">
              <a:solidFill>
                <a:srgbClr val="3F3F3F"/>
              </a:solidFill>
              <a:latin typeface="Helvetica Neue Light"/>
              <a:ea typeface="Helvetica Neue Light"/>
              <a:cs typeface="Helvetica Neue Light"/>
              <a:sym typeface="Helvetica Neue Light"/>
            </a:endParaRPr>
          </a:p>
          <a:p>
            <a:pPr indent="-177800" lvl="0" marL="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Secondly, having gained initial insights from the impact of time on monthly movie ratings, we wish to further investigate how such impacts might differ across movie categories and related features, such as genres.</a:t>
            </a:r>
            <a:endParaRPr/>
          </a:p>
          <a:p>
            <a:pPr indent="-177800" lvl="1" marL="4572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We hypothesize that the inter-temporal impact of movie ratings differ across types of movies</a:t>
            </a:r>
            <a:endParaRPr/>
          </a:p>
          <a:p>
            <a:pPr indent="-177800" lvl="1" marL="4572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For example, the initial ratings from a franchise-movie (e.g. MCU) might be abnormally high compared to the rest of its time-series data given initial hype and franchise perception, leading to a notable decline over time; in contrast, certain categories of movies may be considered “hidden gems”, and only gets popular after an initial dormant period, when it resurfaces on streaming platforms.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