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3716000" cx="24384000"/>
  <p:notesSz cx="6858000" cy="9144000"/>
  <p:embeddedFontLs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KtWHHXirhY1McjH4xz2UypQj1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A16969-6670-48BC-84CA-16A463D2FC15}">
  <a:tblStyle styleId="{44A16969-6670-48BC-84CA-16A463D2FC15}" styleName="Table_0">
    <a:wholeTbl>
      <a:tcTxStyle b="off" i="off">
        <a:font>
          <a:latin typeface="Helvetica Neue"/>
          <a:ea typeface="Helvetica Neue"/>
          <a:cs typeface="Helvetica Neue"/>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Helvetica Neue"/>
          <a:ea typeface="Helvetica Neue"/>
          <a:cs typeface="Helvetica Neue"/>
        </a:font>
        <a:srgbClr val="000000"/>
      </a:tcTxStyle>
      <a:tcStyle>
        <a:tcBdr>
          <a:left>
            <a:ln cap="flat" cmpd="sng" w="9525">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Helvetica Neue"/>
          <a:ea typeface="Helvetica Neue"/>
          <a:cs typeface="Helvetica Neue"/>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slide" Target="slides/slide20.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6.xml"/><Relationship Id="rId33" Type="http://schemas.openxmlformats.org/officeDocument/2006/relationships/font" Target="fonts/HelveticaNeueLight-boldItalic.fntdata"/><Relationship Id="rId10" Type="http://schemas.openxmlformats.org/officeDocument/2006/relationships/slide" Target="slides/slide5.xml"/><Relationship Id="rId32"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df91eeb10_3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600"/>
              <a:buFont typeface="Helvetica Neue Light"/>
              <a:buNone/>
            </a:pPr>
            <a:r>
              <a:rPr lang="en-US" sz="1600">
                <a:solidFill>
                  <a:schemeClr val="dk1"/>
                </a:solidFill>
                <a:latin typeface="Helvetica Neue Light"/>
                <a:ea typeface="Helvetica Neue Light"/>
                <a:cs typeface="Helvetica Neue Light"/>
                <a:sym typeface="Helvetica Neue Light"/>
              </a:rPr>
              <a:t>Second, our model fits better for the longer timeframe. In combination with the observed decrease in ratings over time (Model 1), it clearly indicates that newer movies have an observed higher rating to viewers. Thus, we conclude that a decision for a production firm to prioritize the quantity of movies made rather than the quality may boost total box office sales, similar to the Indian Bollywood movie industry.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
        <p:nvSpPr>
          <p:cNvPr id="404" name="Google Shape;404;g9df91eeb10_3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df91eeb10_3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9df91eeb10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Clr>
                <a:schemeClr val="dk1"/>
              </a:buClr>
              <a:buSzPts val="2500"/>
              <a:buFont typeface="Helvetica Neue"/>
              <a:buChar char="●"/>
            </a:pPr>
            <a:r>
              <a:rPr lang="en-US" sz="2500">
                <a:solidFill>
                  <a:schemeClr val="dk1"/>
                </a:solidFill>
              </a:rPr>
              <a:t>In our feature engineering, we added movie metadata, rating information, and tags related to a movie’s contents to </a:t>
            </a:r>
            <a:r>
              <a:rPr b="1" lang="en-US" sz="2500">
                <a:solidFill>
                  <a:schemeClr val="dk1"/>
                </a:solidFill>
              </a:rPr>
              <a:t>determine how ratings change over time</a:t>
            </a:r>
            <a:endParaRPr/>
          </a:p>
        </p:txBody>
      </p:sp>
      <p:sp>
        <p:nvSpPr>
          <p:cNvPr id="84" name="Google Shape;8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1"/>
          <p:cNvSpPr txBox="1"/>
          <p:nvPr>
            <p:ph idx="1" type="body"/>
          </p:nvPr>
        </p:nvSpPr>
        <p:spPr>
          <a:xfrm>
            <a:off x="3949005" y="10609397"/>
            <a:ext cx="16478253" cy="477734"/>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2816"/>
              <a:buFont typeface="Helvetica Neue"/>
              <a:buNone/>
              <a:defRPr sz="2816"/>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1" name="Google Shape;11;p21"/>
          <p:cNvSpPr txBox="1"/>
          <p:nvPr>
            <p:ph type="title"/>
          </p:nvPr>
        </p:nvSpPr>
        <p:spPr>
          <a:xfrm>
            <a:off x="3952872" y="3645743"/>
            <a:ext cx="16478253" cy="3486151"/>
          </a:xfrm>
          <a:prstGeom prst="rect">
            <a:avLst/>
          </a:prstGeom>
          <a:noFill/>
          <a:ln>
            <a:noFill/>
          </a:ln>
        </p:spPr>
        <p:txBody>
          <a:bodyPr anchorCtr="0" anchor="b" bIns="38100" lIns="38100" spcFirstLastPara="1" rIns="38100" wrap="square" tIns="381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21"/>
          <p:cNvSpPr txBox="1"/>
          <p:nvPr>
            <p:ph idx="2" type="body"/>
          </p:nvPr>
        </p:nvSpPr>
        <p:spPr>
          <a:xfrm>
            <a:off x="3949006" y="7131893"/>
            <a:ext cx="16478252" cy="1428751"/>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3" name="Google Shape;13;p21"/>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30"/>
          <p:cNvSpPr txBox="1"/>
          <p:nvPr>
            <p:ph idx="1" type="body"/>
          </p:nvPr>
        </p:nvSpPr>
        <p:spPr>
          <a:xfrm>
            <a:off x="3952874" y="5405132"/>
            <a:ext cx="16478252" cy="2905736"/>
          </a:xfrm>
          <a:prstGeom prst="rect">
            <a:avLst/>
          </a:prstGeom>
          <a:noFill/>
          <a:ln>
            <a:noFill/>
          </a:ln>
        </p:spPr>
        <p:txBody>
          <a:bodyPr anchorCtr="0" anchor="ctr" bIns="38100" lIns="38100" spcFirstLastPara="1" rIns="38100" wrap="square" tIns="38100">
            <a:normAutofit/>
          </a:bodyPr>
          <a:lstStyle>
            <a:lvl1pPr indent="-228600" lvl="0" marL="4572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400"/>
              <a:buFont typeface="Helvetica Neue"/>
              <a:buNone/>
              <a:defRPr b="0" sz="11400">
                <a:latin typeface="Helvetica Neue"/>
                <a:ea typeface="Helvetica Neue"/>
                <a:cs typeface="Helvetica Neue"/>
                <a:sym typeface="Helvetica Neu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3" name="Google Shape;53;p30"/>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31"/>
          <p:cNvSpPr txBox="1"/>
          <p:nvPr>
            <p:ph idx="1" type="body"/>
          </p:nvPr>
        </p:nvSpPr>
        <p:spPr>
          <a:xfrm>
            <a:off x="3952874" y="2521445"/>
            <a:ext cx="16478252" cy="5431188"/>
          </a:xfrm>
          <a:prstGeom prst="rect">
            <a:avLst/>
          </a:prstGeom>
          <a:noFill/>
          <a:ln>
            <a:noFill/>
          </a:ln>
        </p:spPr>
        <p:txBody>
          <a:bodyPr anchorCtr="0" anchor="b" bIns="38100" lIns="38100" spcFirstLastPara="1" rIns="38100" wrap="square" tIns="38100">
            <a:normAutofit/>
          </a:bodyPr>
          <a:lstStyle>
            <a:lvl1pPr indent="-228600" lvl="0" marL="457200" algn="ctr">
              <a:lnSpc>
                <a:spcPct val="80000"/>
              </a:lnSpc>
              <a:spcBef>
                <a:spcPts val="0"/>
              </a:spcBef>
              <a:spcAft>
                <a:spcPts val="0"/>
              </a:spcAft>
              <a:buClr>
                <a:srgbClr val="000000"/>
              </a:buClr>
              <a:buSzPts val="24600"/>
              <a:buFont typeface="Helvetica Neue"/>
              <a:buNone/>
              <a:defRPr sz="24600"/>
            </a:lvl1pPr>
            <a:lvl2pPr indent="-228600" lvl="1" marL="914400" algn="ctr">
              <a:lnSpc>
                <a:spcPct val="80000"/>
              </a:lnSpc>
              <a:spcBef>
                <a:spcPts val="0"/>
              </a:spcBef>
              <a:spcAft>
                <a:spcPts val="0"/>
              </a:spcAft>
              <a:buClr>
                <a:srgbClr val="000000"/>
              </a:buClr>
              <a:buSzPts val="24600"/>
              <a:buFont typeface="Helvetica Neue"/>
              <a:buNone/>
              <a:defRPr sz="24600"/>
            </a:lvl2pPr>
            <a:lvl3pPr indent="-228600" lvl="2" marL="1371600" algn="ctr">
              <a:lnSpc>
                <a:spcPct val="80000"/>
              </a:lnSpc>
              <a:spcBef>
                <a:spcPts val="0"/>
              </a:spcBef>
              <a:spcAft>
                <a:spcPts val="0"/>
              </a:spcAft>
              <a:buClr>
                <a:srgbClr val="000000"/>
              </a:buClr>
              <a:buSzPts val="24600"/>
              <a:buFont typeface="Helvetica Neue"/>
              <a:buNone/>
              <a:defRPr sz="24600"/>
            </a:lvl3pPr>
            <a:lvl4pPr indent="-228600" lvl="3" marL="1828800" algn="ctr">
              <a:lnSpc>
                <a:spcPct val="80000"/>
              </a:lnSpc>
              <a:spcBef>
                <a:spcPts val="0"/>
              </a:spcBef>
              <a:spcAft>
                <a:spcPts val="0"/>
              </a:spcAft>
              <a:buClr>
                <a:srgbClr val="000000"/>
              </a:buClr>
              <a:buSzPts val="24600"/>
              <a:buFont typeface="Helvetica Neue"/>
              <a:buNone/>
              <a:defRPr sz="24600"/>
            </a:lvl4pPr>
            <a:lvl5pPr indent="-228600" lvl="4" marL="2286000" algn="ctr">
              <a:lnSpc>
                <a:spcPct val="80000"/>
              </a:lnSpc>
              <a:spcBef>
                <a:spcPts val="0"/>
              </a:spcBef>
              <a:spcAft>
                <a:spcPts val="0"/>
              </a:spcAft>
              <a:buClr>
                <a:srgbClr val="000000"/>
              </a:buClr>
              <a:buSzPts val="24600"/>
              <a:buFont typeface="Helvetica Neue"/>
              <a:buNone/>
              <a:defRPr sz="2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6" name="Google Shape;56;p31"/>
          <p:cNvSpPr txBox="1"/>
          <p:nvPr>
            <p:ph idx="2" type="body"/>
          </p:nvPr>
        </p:nvSpPr>
        <p:spPr>
          <a:xfrm>
            <a:off x="3952874" y="7911135"/>
            <a:ext cx="16478252" cy="701085"/>
          </a:xfrm>
          <a:prstGeom prst="rect">
            <a:avLst/>
          </a:prstGeom>
          <a:noFill/>
          <a:ln>
            <a:noFill/>
          </a:ln>
        </p:spPr>
        <p:txBody>
          <a:bodyPr anchorCtr="0" anchor="t" bIns="34275" lIns="34275" spcFirstLastPara="1" rIns="34275" wrap="square" tIns="34275">
            <a:normAutofit/>
          </a:bodyPr>
          <a:lstStyle>
            <a:lvl1pPr indent="-228600" lvl="0" marL="457200" algn="ctr">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7" name="Google Shape;57;p31"/>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32"/>
          <p:cNvSpPr txBox="1"/>
          <p:nvPr>
            <p:ph idx="1" type="body"/>
          </p:nvPr>
        </p:nvSpPr>
        <p:spPr>
          <a:xfrm>
            <a:off x="4870518" y="9721090"/>
            <a:ext cx="15150041" cy="47773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2816"/>
              <a:buFont typeface="Helvetica Neue"/>
              <a:buNone/>
              <a:defRPr sz="2816"/>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0" name="Google Shape;60;p32"/>
          <p:cNvSpPr txBox="1"/>
          <p:nvPr>
            <p:ph idx="2" type="body"/>
          </p:nvPr>
        </p:nvSpPr>
        <p:spPr>
          <a:xfrm>
            <a:off x="4363441" y="5419395"/>
            <a:ext cx="15657118" cy="2877210"/>
          </a:xfrm>
          <a:prstGeom prst="rect">
            <a:avLst/>
          </a:prstGeom>
          <a:noFill/>
          <a:ln>
            <a:noFill/>
          </a:ln>
        </p:spPr>
        <p:txBody>
          <a:bodyPr anchorCtr="0" anchor="t" bIns="38100" lIns="38100" spcFirstLastPara="1" rIns="38100" wrap="square" tIns="38100">
            <a:normAutofit/>
          </a:bodyPr>
          <a:lstStyle>
            <a:lvl1pPr indent="-228600" lvl="0" marL="4572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400"/>
              <a:buFont typeface="Helvetica Neue"/>
              <a:buNone/>
              <a:defRPr b="0" sz="8400">
                <a:latin typeface="Helvetica Neue"/>
                <a:ea typeface="Helvetica Neue"/>
                <a:cs typeface="Helvetica Neue"/>
                <a:sym typeface="Helvetica Neu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1" name="Google Shape;61;p32"/>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33"/>
          <p:cNvSpPr/>
          <p:nvPr>
            <p:ph idx="2" type="pic"/>
          </p:nvPr>
        </p:nvSpPr>
        <p:spPr>
          <a:xfrm>
            <a:off x="14868525" y="2476499"/>
            <a:ext cx="5579325" cy="44622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4" name="Google Shape;64;p33"/>
          <p:cNvSpPr/>
          <p:nvPr>
            <p:ph idx="3" type="pic"/>
          </p:nvPr>
        </p:nvSpPr>
        <p:spPr>
          <a:xfrm>
            <a:off x="13173075" y="4698206"/>
            <a:ext cx="7829551" cy="911263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5" name="Google Shape;65;p33"/>
          <p:cNvSpPr/>
          <p:nvPr>
            <p:ph idx="4" type="pic"/>
          </p:nvPr>
        </p:nvSpPr>
        <p:spPr>
          <a:xfrm>
            <a:off x="2943224" y="2085974"/>
            <a:ext cx="12458702" cy="934402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6" name="Google Shape;66;p33"/>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34"/>
          <p:cNvSpPr/>
          <p:nvPr>
            <p:ph idx="2" type="pic"/>
          </p:nvPr>
        </p:nvSpPr>
        <p:spPr>
          <a:xfrm>
            <a:off x="2047874" y="-2428876"/>
            <a:ext cx="20288252" cy="1623060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69" name="Google Shape;69;p34"/>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marR="0" algn="ctr">
              <a:lnSpc>
                <a:spcPct val="100000"/>
              </a:lnSpc>
              <a:spcBef>
                <a:spcPts val="0"/>
              </a:spcBef>
              <a:spcAft>
                <a:spcPts val="0"/>
              </a:spcAft>
              <a:buClr>
                <a:srgbClr val="FFFFFF"/>
              </a:buClr>
              <a:buSzPts val="16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16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16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16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16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16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16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16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16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35"/>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type="tx">
  <p:cSld name="TITLE_AND_BODY">
    <p:spTree>
      <p:nvGrpSpPr>
        <p:cNvPr id="14" name="Shape 14"/>
        <p:cNvGrpSpPr/>
        <p:nvPr/>
      </p:nvGrpSpPr>
      <p:grpSpPr>
        <a:xfrm>
          <a:off x="0" y="0"/>
          <a:ext cx="0" cy="0"/>
          <a:chOff x="0" y="0"/>
          <a:chExt cx="0" cy="0"/>
        </a:xfrm>
      </p:grpSpPr>
      <p:sp>
        <p:nvSpPr>
          <p:cNvPr id="15" name="Google Shape;15;p22"/>
          <p:cNvSpPr/>
          <p:nvPr>
            <p:ph idx="2" type="pic"/>
          </p:nvPr>
        </p:nvSpPr>
        <p:spPr>
          <a:xfrm>
            <a:off x="2181224" y="742949"/>
            <a:ext cx="20059652" cy="1201420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16" name="Google Shape;16;p22"/>
          <p:cNvSpPr txBox="1"/>
          <p:nvPr>
            <p:ph type="title"/>
          </p:nvPr>
        </p:nvSpPr>
        <p:spPr>
          <a:xfrm>
            <a:off x="3952874" y="7058025"/>
            <a:ext cx="16478252" cy="3486151"/>
          </a:xfrm>
          <a:prstGeom prst="rect">
            <a:avLst/>
          </a:prstGeom>
          <a:noFill/>
          <a:ln>
            <a:noFill/>
          </a:ln>
        </p:spPr>
        <p:txBody>
          <a:bodyPr anchorCtr="0" anchor="b" bIns="38100" lIns="38100" spcFirstLastPara="1" rIns="38100" wrap="square" tIns="381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7" name="Google Shape;17;p22"/>
          <p:cNvSpPr txBox="1"/>
          <p:nvPr>
            <p:ph idx="1" type="body"/>
          </p:nvPr>
        </p:nvSpPr>
        <p:spPr>
          <a:xfrm>
            <a:off x="3953767" y="2544103"/>
            <a:ext cx="16476467" cy="477734"/>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2816"/>
              <a:buFont typeface="Helvetica Neue"/>
              <a:buNone/>
              <a:defRPr sz="2816"/>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8" name="Google Shape;18;p22"/>
          <p:cNvSpPr txBox="1"/>
          <p:nvPr>
            <p:ph idx="3" type="body"/>
          </p:nvPr>
        </p:nvSpPr>
        <p:spPr>
          <a:xfrm>
            <a:off x="3952874" y="10421933"/>
            <a:ext cx="16478252" cy="837714"/>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9" name="Google Shape;19;p22"/>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0" name="Shape 20"/>
        <p:cNvGrpSpPr/>
        <p:nvPr/>
      </p:nvGrpSpPr>
      <p:grpSpPr>
        <a:xfrm>
          <a:off x="0" y="0"/>
          <a:ext cx="0" cy="0"/>
          <a:chOff x="0" y="0"/>
          <a:chExt cx="0" cy="0"/>
        </a:xfrm>
      </p:grpSpPr>
      <p:sp>
        <p:nvSpPr>
          <p:cNvPr id="21" name="Google Shape;21;p23"/>
          <p:cNvSpPr/>
          <p:nvPr>
            <p:ph idx="2" type="pic"/>
          </p:nvPr>
        </p:nvSpPr>
        <p:spPr>
          <a:xfrm>
            <a:off x="11277599" y="1562099"/>
            <a:ext cx="9108630" cy="1060132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22" name="Google Shape;22;p23"/>
          <p:cNvSpPr txBox="1"/>
          <p:nvPr>
            <p:ph type="title"/>
          </p:nvPr>
        </p:nvSpPr>
        <p:spPr>
          <a:xfrm>
            <a:off x="3952874" y="2666999"/>
            <a:ext cx="7334251" cy="4411706"/>
          </a:xfrm>
          <a:prstGeom prst="rect">
            <a:avLst/>
          </a:prstGeom>
          <a:noFill/>
          <a:ln>
            <a:noFill/>
          </a:ln>
        </p:spPr>
        <p:txBody>
          <a:bodyPr anchorCtr="0" anchor="b"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3" name="Google Shape;23;p23"/>
          <p:cNvSpPr txBox="1"/>
          <p:nvPr>
            <p:ph idx="1" type="body"/>
          </p:nvPr>
        </p:nvSpPr>
        <p:spPr>
          <a:xfrm>
            <a:off x="3952874" y="7009932"/>
            <a:ext cx="7334251" cy="4039069"/>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4" name="Google Shape;24;p23"/>
          <p:cNvSpPr txBox="1"/>
          <p:nvPr>
            <p:ph idx="12" type="sldNum"/>
          </p:nvPr>
        </p:nvSpPr>
        <p:spPr>
          <a:xfrm>
            <a:off x="12029884" y="11510264"/>
            <a:ext cx="314859" cy="299111"/>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5" name="Shape 25"/>
        <p:cNvGrpSpPr/>
        <p:nvPr/>
      </p:nvGrpSpPr>
      <p:grpSpPr>
        <a:xfrm>
          <a:off x="0" y="0"/>
          <a:ext cx="0" cy="0"/>
          <a:chOff x="0" y="0"/>
          <a:chExt cx="0" cy="0"/>
        </a:xfrm>
      </p:grpSpPr>
      <p:sp>
        <p:nvSpPr>
          <p:cNvPr id="26" name="Google Shape;26;p24"/>
          <p:cNvSpPr txBox="1"/>
          <p:nvPr>
            <p:ph type="title"/>
          </p:nvPr>
        </p:nvSpPr>
        <p:spPr>
          <a:xfrm>
            <a:off x="3952874" y="2524124"/>
            <a:ext cx="16478252" cy="1074873"/>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7" name="Google Shape;27;p24"/>
          <p:cNvSpPr txBox="1"/>
          <p:nvPr>
            <p:ph idx="1" type="body"/>
          </p:nvPr>
        </p:nvSpPr>
        <p:spPr>
          <a:xfrm>
            <a:off x="3952874" y="3494221"/>
            <a:ext cx="16478252"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8" name="Google Shape;28;p24"/>
          <p:cNvSpPr txBox="1"/>
          <p:nvPr>
            <p:ph idx="2" type="body"/>
          </p:nvPr>
        </p:nvSpPr>
        <p:spPr>
          <a:xfrm>
            <a:off x="3952874" y="4900878"/>
            <a:ext cx="16478252" cy="6192009"/>
          </a:xfrm>
          <a:prstGeom prst="rect">
            <a:avLst/>
          </a:prstGeom>
          <a:noFill/>
          <a:ln>
            <a:noFill/>
          </a:ln>
        </p:spPr>
        <p:txBody>
          <a:bodyPr anchorCtr="0" anchor="t" bIns="38100" lIns="38100" spcFirstLastPara="1" rIns="38100" wrap="square" tIns="38100">
            <a:normAutofit/>
          </a:bodyPr>
          <a:lstStyle>
            <a:lvl1pPr indent="-587883" lvl="0" marL="457200" algn="l">
              <a:lnSpc>
                <a:spcPct val="90000"/>
              </a:lnSpc>
              <a:spcBef>
                <a:spcPts val="4500"/>
              </a:spcBef>
              <a:spcAft>
                <a:spcPts val="0"/>
              </a:spcAft>
              <a:buClr>
                <a:srgbClr val="000000"/>
              </a:buClr>
              <a:buSzPts val="5658"/>
              <a:buFont typeface="Helvetica Neue"/>
              <a:buChar char="•"/>
              <a:defRPr b="0" sz="4600"/>
            </a:lvl1pPr>
            <a:lvl2pPr indent="-587883" lvl="1" marL="914400" algn="l">
              <a:lnSpc>
                <a:spcPct val="90000"/>
              </a:lnSpc>
              <a:spcBef>
                <a:spcPts val="4500"/>
              </a:spcBef>
              <a:spcAft>
                <a:spcPts val="0"/>
              </a:spcAft>
              <a:buClr>
                <a:srgbClr val="000000"/>
              </a:buClr>
              <a:buSzPts val="5658"/>
              <a:buFont typeface="Helvetica Neue"/>
              <a:buChar char="•"/>
              <a:defRPr b="0" sz="4600"/>
            </a:lvl2pPr>
            <a:lvl3pPr indent="-587883" lvl="2" marL="1371600" algn="l">
              <a:lnSpc>
                <a:spcPct val="90000"/>
              </a:lnSpc>
              <a:spcBef>
                <a:spcPts val="4500"/>
              </a:spcBef>
              <a:spcAft>
                <a:spcPts val="0"/>
              </a:spcAft>
              <a:buClr>
                <a:srgbClr val="000000"/>
              </a:buClr>
              <a:buSzPts val="5658"/>
              <a:buFont typeface="Helvetica Neue"/>
              <a:buChar char="•"/>
              <a:defRPr b="0" sz="4600"/>
            </a:lvl3pPr>
            <a:lvl4pPr indent="-587883" lvl="3" marL="1828800" algn="l">
              <a:lnSpc>
                <a:spcPct val="90000"/>
              </a:lnSpc>
              <a:spcBef>
                <a:spcPts val="4500"/>
              </a:spcBef>
              <a:spcAft>
                <a:spcPts val="0"/>
              </a:spcAft>
              <a:buClr>
                <a:srgbClr val="000000"/>
              </a:buClr>
              <a:buSzPts val="5658"/>
              <a:buFont typeface="Helvetica Neue"/>
              <a:buChar char="•"/>
              <a:defRPr b="0" sz="4600"/>
            </a:lvl4pPr>
            <a:lvl5pPr indent="-587883" lvl="4" marL="2286000" algn="l">
              <a:lnSpc>
                <a:spcPct val="90000"/>
              </a:lnSpc>
              <a:spcBef>
                <a:spcPts val="4500"/>
              </a:spcBef>
              <a:spcAft>
                <a:spcPts val="0"/>
              </a:spcAft>
              <a:buClr>
                <a:srgbClr val="000000"/>
              </a:buClr>
              <a:buSzPts val="5658"/>
              <a:buFont typeface="Helvetica Neue"/>
              <a:buChar char="•"/>
              <a:defRPr b="0" sz="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9" name="Google Shape;29;p24"/>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0" name="Shape 30"/>
        <p:cNvGrpSpPr/>
        <p:nvPr/>
      </p:nvGrpSpPr>
      <p:grpSpPr>
        <a:xfrm>
          <a:off x="0" y="0"/>
          <a:ext cx="0" cy="0"/>
          <a:chOff x="0" y="0"/>
          <a:chExt cx="0" cy="0"/>
        </a:xfrm>
      </p:grpSpPr>
      <p:sp>
        <p:nvSpPr>
          <p:cNvPr id="31" name="Google Shape;31;p25"/>
          <p:cNvSpPr txBox="1"/>
          <p:nvPr>
            <p:ph idx="1" type="body"/>
          </p:nvPr>
        </p:nvSpPr>
        <p:spPr>
          <a:xfrm>
            <a:off x="3952874" y="4900878"/>
            <a:ext cx="16478252" cy="6192009"/>
          </a:xfrm>
          <a:prstGeom prst="rect">
            <a:avLst/>
          </a:prstGeom>
          <a:noFill/>
          <a:ln>
            <a:noFill/>
          </a:ln>
        </p:spPr>
        <p:txBody>
          <a:bodyPr anchorCtr="0" anchor="t" bIns="38100" lIns="38100" spcFirstLastPara="1" rIns="38100" wrap="square" tIns="38100">
            <a:normAutofit/>
          </a:bodyPr>
          <a:lstStyle>
            <a:lvl1pPr indent="-587883" lvl="0" marL="457200" algn="l">
              <a:lnSpc>
                <a:spcPct val="90000"/>
              </a:lnSpc>
              <a:spcBef>
                <a:spcPts val="4500"/>
              </a:spcBef>
              <a:spcAft>
                <a:spcPts val="0"/>
              </a:spcAft>
              <a:buClr>
                <a:srgbClr val="000000"/>
              </a:buClr>
              <a:buSzPts val="5658"/>
              <a:buFont typeface="Helvetica Neue"/>
              <a:buChar char="•"/>
              <a:defRPr b="0" sz="4600"/>
            </a:lvl1pPr>
            <a:lvl2pPr indent="-587883" lvl="1" marL="914400" algn="l">
              <a:lnSpc>
                <a:spcPct val="90000"/>
              </a:lnSpc>
              <a:spcBef>
                <a:spcPts val="4500"/>
              </a:spcBef>
              <a:spcAft>
                <a:spcPts val="0"/>
              </a:spcAft>
              <a:buClr>
                <a:srgbClr val="000000"/>
              </a:buClr>
              <a:buSzPts val="5658"/>
              <a:buFont typeface="Helvetica Neue"/>
              <a:buChar char="•"/>
              <a:defRPr b="0" sz="4600"/>
            </a:lvl2pPr>
            <a:lvl3pPr indent="-587883" lvl="2" marL="1371600" algn="l">
              <a:lnSpc>
                <a:spcPct val="90000"/>
              </a:lnSpc>
              <a:spcBef>
                <a:spcPts val="4500"/>
              </a:spcBef>
              <a:spcAft>
                <a:spcPts val="0"/>
              </a:spcAft>
              <a:buClr>
                <a:srgbClr val="000000"/>
              </a:buClr>
              <a:buSzPts val="5658"/>
              <a:buFont typeface="Helvetica Neue"/>
              <a:buChar char="•"/>
              <a:defRPr b="0" sz="4600"/>
            </a:lvl3pPr>
            <a:lvl4pPr indent="-587883" lvl="3" marL="1828800" algn="l">
              <a:lnSpc>
                <a:spcPct val="90000"/>
              </a:lnSpc>
              <a:spcBef>
                <a:spcPts val="4500"/>
              </a:spcBef>
              <a:spcAft>
                <a:spcPts val="0"/>
              </a:spcAft>
              <a:buClr>
                <a:srgbClr val="000000"/>
              </a:buClr>
              <a:buSzPts val="5658"/>
              <a:buFont typeface="Helvetica Neue"/>
              <a:buChar char="•"/>
              <a:defRPr b="0" sz="4600"/>
            </a:lvl4pPr>
            <a:lvl5pPr indent="-587883" lvl="4" marL="2286000" algn="l">
              <a:lnSpc>
                <a:spcPct val="90000"/>
              </a:lnSpc>
              <a:spcBef>
                <a:spcPts val="4500"/>
              </a:spcBef>
              <a:spcAft>
                <a:spcPts val="0"/>
              </a:spcAft>
              <a:buClr>
                <a:srgbClr val="000000"/>
              </a:buClr>
              <a:buSzPts val="5658"/>
              <a:buFont typeface="Helvetica Neue"/>
              <a:buChar char="•"/>
              <a:defRPr b="0" sz="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2" name="Google Shape;32;p25"/>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26"/>
          <p:cNvSpPr txBox="1"/>
          <p:nvPr>
            <p:ph idx="1" type="body"/>
          </p:nvPr>
        </p:nvSpPr>
        <p:spPr>
          <a:xfrm>
            <a:off x="3952874" y="3494221"/>
            <a:ext cx="7334251"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5" name="Google Shape;35;p26"/>
          <p:cNvSpPr txBox="1"/>
          <p:nvPr>
            <p:ph idx="2" type="body"/>
          </p:nvPr>
        </p:nvSpPr>
        <p:spPr>
          <a:xfrm>
            <a:off x="3952874" y="4900878"/>
            <a:ext cx="7334251" cy="6192473"/>
          </a:xfrm>
          <a:prstGeom prst="rect">
            <a:avLst/>
          </a:prstGeom>
          <a:noFill/>
          <a:ln>
            <a:noFill/>
          </a:ln>
        </p:spPr>
        <p:txBody>
          <a:bodyPr anchorCtr="0" anchor="t" bIns="38100" lIns="38100" spcFirstLastPara="1" rIns="38100" wrap="square" tIns="38100">
            <a:normAutofit/>
          </a:bodyPr>
          <a:lstStyle>
            <a:lvl1pPr indent="-587883" lvl="0" marL="457200" algn="l">
              <a:lnSpc>
                <a:spcPct val="90000"/>
              </a:lnSpc>
              <a:spcBef>
                <a:spcPts val="4500"/>
              </a:spcBef>
              <a:spcAft>
                <a:spcPts val="0"/>
              </a:spcAft>
              <a:buClr>
                <a:srgbClr val="000000"/>
              </a:buClr>
              <a:buSzPts val="5658"/>
              <a:buFont typeface="Helvetica Neue"/>
              <a:buChar char="•"/>
              <a:defRPr b="0" sz="4600"/>
            </a:lvl1pPr>
            <a:lvl2pPr indent="-587883" lvl="1" marL="914400" algn="l">
              <a:lnSpc>
                <a:spcPct val="90000"/>
              </a:lnSpc>
              <a:spcBef>
                <a:spcPts val="4500"/>
              </a:spcBef>
              <a:spcAft>
                <a:spcPts val="0"/>
              </a:spcAft>
              <a:buClr>
                <a:srgbClr val="000000"/>
              </a:buClr>
              <a:buSzPts val="5658"/>
              <a:buFont typeface="Helvetica Neue"/>
              <a:buChar char="•"/>
              <a:defRPr b="0" sz="4600"/>
            </a:lvl2pPr>
            <a:lvl3pPr indent="-587883" lvl="2" marL="1371600" algn="l">
              <a:lnSpc>
                <a:spcPct val="90000"/>
              </a:lnSpc>
              <a:spcBef>
                <a:spcPts val="4500"/>
              </a:spcBef>
              <a:spcAft>
                <a:spcPts val="0"/>
              </a:spcAft>
              <a:buClr>
                <a:srgbClr val="000000"/>
              </a:buClr>
              <a:buSzPts val="5658"/>
              <a:buFont typeface="Helvetica Neue"/>
              <a:buChar char="•"/>
              <a:defRPr b="0" sz="4600"/>
            </a:lvl3pPr>
            <a:lvl4pPr indent="-587883" lvl="3" marL="1828800" algn="l">
              <a:lnSpc>
                <a:spcPct val="90000"/>
              </a:lnSpc>
              <a:spcBef>
                <a:spcPts val="4500"/>
              </a:spcBef>
              <a:spcAft>
                <a:spcPts val="0"/>
              </a:spcAft>
              <a:buClr>
                <a:srgbClr val="000000"/>
              </a:buClr>
              <a:buSzPts val="5658"/>
              <a:buFont typeface="Helvetica Neue"/>
              <a:buChar char="•"/>
              <a:defRPr b="0" sz="4600"/>
            </a:lvl4pPr>
            <a:lvl5pPr indent="-587883" lvl="4" marL="2286000" algn="l">
              <a:lnSpc>
                <a:spcPct val="90000"/>
              </a:lnSpc>
              <a:spcBef>
                <a:spcPts val="4500"/>
              </a:spcBef>
              <a:spcAft>
                <a:spcPts val="0"/>
              </a:spcAft>
              <a:buClr>
                <a:srgbClr val="000000"/>
              </a:buClr>
              <a:buSzPts val="5658"/>
              <a:buFont typeface="Helvetica Neue"/>
              <a:buChar char="•"/>
              <a:defRPr b="0" sz="460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6" name="Google Shape;36;p26"/>
          <p:cNvSpPr/>
          <p:nvPr>
            <p:ph idx="3" type="pic"/>
          </p:nvPr>
        </p:nvSpPr>
        <p:spPr>
          <a:xfrm>
            <a:off x="12191999" y="1409050"/>
            <a:ext cx="8187657" cy="109168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37" name="Google Shape;37;p26"/>
          <p:cNvSpPr txBox="1"/>
          <p:nvPr>
            <p:ph type="title"/>
          </p:nvPr>
        </p:nvSpPr>
        <p:spPr>
          <a:xfrm>
            <a:off x="3952874" y="2524124"/>
            <a:ext cx="7334251" cy="1076326"/>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26"/>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27"/>
          <p:cNvSpPr txBox="1"/>
          <p:nvPr>
            <p:ph type="title"/>
          </p:nvPr>
        </p:nvSpPr>
        <p:spPr>
          <a:xfrm>
            <a:off x="3952872" y="5114924"/>
            <a:ext cx="16478253" cy="3486152"/>
          </a:xfrm>
          <a:prstGeom prst="rect">
            <a:avLst/>
          </a:prstGeom>
          <a:noFill/>
          <a:ln>
            <a:noFill/>
          </a:ln>
        </p:spPr>
        <p:txBody>
          <a:bodyPr anchorCtr="0" anchor="ctr" bIns="38100" lIns="38100" spcFirstLastPara="1" rIns="38100" wrap="square" tIns="38100">
            <a:normAutofit/>
          </a:bodyPr>
          <a:lstStyle>
            <a:lvl1pPr lvl="0" algn="l">
              <a:lnSpc>
                <a:spcPct val="80000"/>
              </a:lnSpc>
              <a:spcBef>
                <a:spcPts val="0"/>
              </a:spcBef>
              <a:spcAft>
                <a:spcPts val="0"/>
              </a:spcAft>
              <a:buClr>
                <a:srgbClr val="000000"/>
              </a:buClr>
              <a:buSzPts val="11400"/>
              <a:buFont typeface="Helvetica Neue"/>
              <a:buNone/>
              <a:defRPr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27"/>
          <p:cNvSpPr txBox="1"/>
          <p:nvPr>
            <p:ph idx="12" type="sldNum"/>
          </p:nvPr>
        </p:nvSpPr>
        <p:spPr>
          <a:xfrm>
            <a:off x="12029884" y="11510264"/>
            <a:ext cx="314859" cy="299111"/>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28"/>
          <p:cNvSpPr txBox="1"/>
          <p:nvPr>
            <p:ph type="title"/>
          </p:nvPr>
        </p:nvSpPr>
        <p:spPr>
          <a:xfrm>
            <a:off x="3952874" y="2524124"/>
            <a:ext cx="16478252" cy="1076213"/>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28"/>
          <p:cNvSpPr txBox="1"/>
          <p:nvPr>
            <p:ph idx="1" type="body"/>
          </p:nvPr>
        </p:nvSpPr>
        <p:spPr>
          <a:xfrm>
            <a:off x="3952874" y="3494221"/>
            <a:ext cx="16478252"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5" name="Google Shape;45;p28"/>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29"/>
          <p:cNvSpPr txBox="1"/>
          <p:nvPr>
            <p:ph type="title"/>
          </p:nvPr>
        </p:nvSpPr>
        <p:spPr>
          <a:xfrm>
            <a:off x="3952874" y="2524124"/>
            <a:ext cx="16478252" cy="1076326"/>
          </a:xfrm>
          <a:prstGeom prst="rect">
            <a:avLst/>
          </a:prstGeom>
          <a:noFill/>
          <a:ln>
            <a:noFill/>
          </a:ln>
        </p:spPr>
        <p:txBody>
          <a:bodyPr anchorCtr="0" anchor="t" bIns="38100" lIns="38100" spcFirstLastPara="1" rIns="38100" wrap="square" tIns="38100">
            <a:normAutofit/>
          </a:bodyPr>
          <a:lstStyle>
            <a:lvl1pPr lvl="0" algn="l">
              <a:lnSpc>
                <a:spcPct val="80000"/>
              </a:lnSpc>
              <a:spcBef>
                <a:spcPts val="0"/>
              </a:spcBef>
              <a:spcAft>
                <a:spcPts val="0"/>
              </a:spcAft>
              <a:buClr>
                <a:srgbClr val="000000"/>
              </a:buClr>
              <a:buSzPts val="8400"/>
              <a:buFont typeface="Helvetica Neue"/>
              <a:buNone/>
              <a:defRPr sz="84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29"/>
          <p:cNvSpPr txBox="1"/>
          <p:nvPr>
            <p:ph idx="1" type="body"/>
          </p:nvPr>
        </p:nvSpPr>
        <p:spPr>
          <a:xfrm>
            <a:off x="3952874" y="3494221"/>
            <a:ext cx="16478252" cy="701085"/>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000000"/>
              </a:buClr>
              <a:buSzPts val="4212"/>
              <a:buFont typeface="Helvetica Neue"/>
              <a:buNone/>
              <a:defRPr sz="4212"/>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9" name="Google Shape;49;p29"/>
          <p:cNvSpPr txBox="1"/>
          <p:nvPr>
            <p:ph idx="2" type="body"/>
          </p:nvPr>
        </p:nvSpPr>
        <p:spPr>
          <a:xfrm>
            <a:off x="3952874" y="4900878"/>
            <a:ext cx="16478252" cy="6192009"/>
          </a:xfrm>
          <a:prstGeom prst="rect">
            <a:avLst/>
          </a:prstGeom>
          <a:noFill/>
          <a:ln>
            <a:noFill/>
          </a:ln>
        </p:spPr>
        <p:txBody>
          <a:bodyPr anchorCtr="0" anchor="t" bIns="38100" lIns="38100" spcFirstLastPara="1" rIns="38100" wrap="square" tIns="38100">
            <a:normAutofit/>
          </a:bodyPr>
          <a:lstStyle>
            <a:lvl1pPr indent="-228600" lvl="0" marL="457200" algn="l">
              <a:lnSpc>
                <a:spcPct val="100000"/>
              </a:lnSpc>
              <a:spcBef>
                <a:spcPts val="1800"/>
              </a:spcBef>
              <a:spcAft>
                <a:spcPts val="0"/>
              </a:spcAft>
              <a:buClr>
                <a:srgbClr val="000000"/>
              </a:buClr>
              <a:buSzPts val="5200"/>
              <a:buFont typeface="Helvetica Neue"/>
              <a:buNone/>
              <a:defRPr b="0"/>
            </a:lvl1pPr>
            <a:lvl2pPr indent="-228600" lvl="1" marL="914400" algn="l">
              <a:lnSpc>
                <a:spcPct val="100000"/>
              </a:lnSpc>
              <a:spcBef>
                <a:spcPts val="1800"/>
              </a:spcBef>
              <a:spcAft>
                <a:spcPts val="0"/>
              </a:spcAft>
              <a:buClr>
                <a:srgbClr val="000000"/>
              </a:buClr>
              <a:buSzPts val="5200"/>
              <a:buFont typeface="Helvetica Neue"/>
              <a:buNone/>
              <a:defRPr b="0"/>
            </a:lvl2pPr>
            <a:lvl3pPr indent="-228600" lvl="2" marL="1371600" algn="l">
              <a:lnSpc>
                <a:spcPct val="100000"/>
              </a:lnSpc>
              <a:spcBef>
                <a:spcPts val="1800"/>
              </a:spcBef>
              <a:spcAft>
                <a:spcPts val="0"/>
              </a:spcAft>
              <a:buClr>
                <a:srgbClr val="000000"/>
              </a:buClr>
              <a:buSzPts val="5200"/>
              <a:buFont typeface="Helvetica Neue"/>
              <a:buNone/>
              <a:defRPr b="0"/>
            </a:lvl3pPr>
            <a:lvl4pPr indent="-228600" lvl="3" marL="1828800" algn="l">
              <a:lnSpc>
                <a:spcPct val="100000"/>
              </a:lnSpc>
              <a:spcBef>
                <a:spcPts val="1800"/>
              </a:spcBef>
              <a:spcAft>
                <a:spcPts val="0"/>
              </a:spcAft>
              <a:buClr>
                <a:srgbClr val="000000"/>
              </a:buClr>
              <a:buSzPts val="5200"/>
              <a:buFont typeface="Helvetica Neue"/>
              <a:buNone/>
              <a:defRPr b="0"/>
            </a:lvl4pPr>
            <a:lvl5pPr indent="-228600" lvl="4" marL="2286000" algn="l">
              <a:lnSpc>
                <a:spcPct val="100000"/>
              </a:lnSpc>
              <a:spcBef>
                <a:spcPts val="1800"/>
              </a:spcBef>
              <a:spcAft>
                <a:spcPts val="0"/>
              </a:spcAft>
              <a:buClr>
                <a:srgbClr val="000000"/>
              </a:buClr>
              <a:buSzPts val="5200"/>
              <a:buFont typeface="Helvetica Neue"/>
              <a:buNone/>
              <a:defRPr b="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0" name="Google Shape;50;p29"/>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algn="ctr">
              <a:lnSpc>
                <a:spcPct val="100000"/>
              </a:lnSpc>
              <a:spcBef>
                <a:spcPts val="0"/>
              </a:spcBef>
              <a:spcAft>
                <a:spcPts val="0"/>
              </a:spcAft>
              <a:buClr>
                <a:srgbClr val="000000"/>
              </a:buClr>
              <a:buSzPts val="1600"/>
              <a:buFont typeface="Helvetica Neue"/>
              <a:buNone/>
              <a:defRPr sz="1600"/>
            </a:lvl1pPr>
            <a:lvl2pPr indent="0" lvl="1" marL="0" algn="ctr">
              <a:lnSpc>
                <a:spcPct val="100000"/>
              </a:lnSpc>
              <a:spcBef>
                <a:spcPts val="0"/>
              </a:spcBef>
              <a:spcAft>
                <a:spcPts val="0"/>
              </a:spcAft>
              <a:buClr>
                <a:srgbClr val="000000"/>
              </a:buClr>
              <a:buSzPts val="1600"/>
              <a:buFont typeface="Helvetica Neue"/>
              <a:buNone/>
              <a:defRPr sz="1600"/>
            </a:lvl2pPr>
            <a:lvl3pPr indent="0" lvl="2" marL="0" algn="ctr">
              <a:lnSpc>
                <a:spcPct val="100000"/>
              </a:lnSpc>
              <a:spcBef>
                <a:spcPts val="0"/>
              </a:spcBef>
              <a:spcAft>
                <a:spcPts val="0"/>
              </a:spcAft>
              <a:buClr>
                <a:srgbClr val="000000"/>
              </a:buClr>
              <a:buSzPts val="1600"/>
              <a:buFont typeface="Helvetica Neue"/>
              <a:buNone/>
              <a:defRPr sz="1600"/>
            </a:lvl3pPr>
            <a:lvl4pPr indent="0" lvl="3" marL="0" algn="ctr">
              <a:lnSpc>
                <a:spcPct val="100000"/>
              </a:lnSpc>
              <a:spcBef>
                <a:spcPts val="0"/>
              </a:spcBef>
              <a:spcAft>
                <a:spcPts val="0"/>
              </a:spcAft>
              <a:buClr>
                <a:srgbClr val="000000"/>
              </a:buClr>
              <a:buSzPts val="1600"/>
              <a:buFont typeface="Helvetica Neue"/>
              <a:buNone/>
              <a:defRPr sz="1600"/>
            </a:lvl4pPr>
            <a:lvl5pPr indent="0" lvl="4" marL="0" algn="ctr">
              <a:lnSpc>
                <a:spcPct val="100000"/>
              </a:lnSpc>
              <a:spcBef>
                <a:spcPts val="0"/>
              </a:spcBef>
              <a:spcAft>
                <a:spcPts val="0"/>
              </a:spcAft>
              <a:buClr>
                <a:srgbClr val="000000"/>
              </a:buClr>
              <a:buSzPts val="1600"/>
              <a:buFont typeface="Helvetica Neue"/>
              <a:buNone/>
              <a:defRPr sz="1600"/>
            </a:lvl5pPr>
            <a:lvl6pPr indent="0" lvl="5" marL="0" algn="ctr">
              <a:lnSpc>
                <a:spcPct val="100000"/>
              </a:lnSpc>
              <a:spcBef>
                <a:spcPts val="0"/>
              </a:spcBef>
              <a:spcAft>
                <a:spcPts val="0"/>
              </a:spcAft>
              <a:buClr>
                <a:srgbClr val="000000"/>
              </a:buClr>
              <a:buSzPts val="1600"/>
              <a:buFont typeface="Helvetica Neue"/>
              <a:buNone/>
              <a:defRPr sz="1600"/>
            </a:lvl6pPr>
            <a:lvl7pPr indent="0" lvl="6" marL="0" algn="ctr">
              <a:lnSpc>
                <a:spcPct val="100000"/>
              </a:lnSpc>
              <a:spcBef>
                <a:spcPts val="0"/>
              </a:spcBef>
              <a:spcAft>
                <a:spcPts val="0"/>
              </a:spcAft>
              <a:buClr>
                <a:srgbClr val="000000"/>
              </a:buClr>
              <a:buSzPts val="1600"/>
              <a:buFont typeface="Helvetica Neue"/>
              <a:buNone/>
              <a:defRPr sz="1600"/>
            </a:lvl7pPr>
            <a:lvl8pPr indent="0" lvl="7" marL="0" algn="ctr">
              <a:lnSpc>
                <a:spcPct val="100000"/>
              </a:lnSpc>
              <a:spcBef>
                <a:spcPts val="0"/>
              </a:spcBef>
              <a:spcAft>
                <a:spcPts val="0"/>
              </a:spcAft>
              <a:buClr>
                <a:srgbClr val="000000"/>
              </a:buClr>
              <a:buSzPts val="1600"/>
              <a:buFont typeface="Helvetica Neue"/>
              <a:buNone/>
              <a:defRPr sz="1600"/>
            </a:lvl8pPr>
            <a:lvl9pPr indent="0" lvl="8" marL="0" algn="ctr">
              <a:lnSpc>
                <a:spcPct val="100000"/>
              </a:lnSpc>
              <a:spcBef>
                <a:spcPts val="0"/>
              </a:spcBef>
              <a:spcAft>
                <a:spcPts val="0"/>
              </a:spcAft>
              <a:buClr>
                <a:srgbClr val="000000"/>
              </a:buClr>
              <a:buSzPts val="1600"/>
              <a:buFont typeface="Helvetica Neue"/>
              <a:buNone/>
              <a:defRPr sz="1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952872" y="3645743"/>
            <a:ext cx="16478253" cy="3486151"/>
          </a:xfrm>
          <a:prstGeom prst="rect">
            <a:avLst/>
          </a:prstGeom>
          <a:noFill/>
          <a:ln>
            <a:noFill/>
          </a:ln>
        </p:spPr>
        <p:txBody>
          <a:bodyPr anchorCtr="0" anchor="b" bIns="38100" lIns="38100" spcFirstLastPara="1" rIns="38100" wrap="square" tIns="38100">
            <a:normAutofit/>
          </a:bodyPr>
          <a:lstStyle>
            <a:lvl1pPr lvl="0"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11400"/>
              <a:buFont typeface="Helvetica Neue"/>
              <a:buNone/>
              <a:defRPr b="1" i="0" sz="11400" u="none" cap="none" strike="noStrike">
                <a:solidFill>
                  <a:srgbClr val="000000"/>
                </a:solidFill>
                <a:latin typeface="Helvetica Neue"/>
                <a:ea typeface="Helvetica Neue"/>
                <a:cs typeface="Helvetica Neue"/>
                <a:sym typeface="Helvetica Neue"/>
              </a:defRPr>
            </a:lvl9pPr>
          </a:lstStyle>
          <a:p/>
        </p:txBody>
      </p:sp>
      <p:sp>
        <p:nvSpPr>
          <p:cNvPr id="7" name="Google Shape;7;p20"/>
          <p:cNvSpPr txBox="1"/>
          <p:nvPr>
            <p:ph idx="1" type="body"/>
          </p:nvPr>
        </p:nvSpPr>
        <p:spPr>
          <a:xfrm>
            <a:off x="3949006" y="7131893"/>
            <a:ext cx="16478252" cy="1428751"/>
          </a:xfrm>
          <a:prstGeom prst="rect">
            <a:avLst/>
          </a:prstGeom>
          <a:noFill/>
          <a:ln>
            <a:noFill/>
          </a:ln>
        </p:spPr>
        <p:txBody>
          <a:bodyPr anchorCtr="0" anchor="t" bIns="38100" lIns="38100" spcFirstLastPara="1" rIns="38100" wrap="square" tIns="38100">
            <a:normAutofit/>
          </a:bodyPr>
          <a:lstStyle>
            <a:lvl1pPr indent="-228600" lvl="0" marL="4572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5200"/>
              <a:buFont typeface="Helvetica Neue"/>
              <a:buNone/>
              <a:defRPr b="1" i="0" sz="5200" u="none" cap="none" strike="noStrike">
                <a:solidFill>
                  <a:srgbClr val="000000"/>
                </a:solidFill>
                <a:latin typeface="Helvetica Neue"/>
                <a:ea typeface="Helvetica Neue"/>
                <a:cs typeface="Helvetica Neue"/>
                <a:sym typeface="Helvetica Neue"/>
              </a:defRPr>
            </a:lvl9pPr>
          </a:lstStyle>
          <a:p/>
        </p:txBody>
      </p:sp>
      <p:sp>
        <p:nvSpPr>
          <p:cNvPr id="8" name="Google Shape;8;p20"/>
          <p:cNvSpPr txBox="1"/>
          <p:nvPr>
            <p:ph idx="12" type="sldNum"/>
          </p:nvPr>
        </p:nvSpPr>
        <p:spPr>
          <a:xfrm>
            <a:off x="12029884" y="11507088"/>
            <a:ext cx="314859" cy="299112"/>
          </a:xfrm>
          <a:prstGeom prst="rect">
            <a:avLst/>
          </a:prstGeom>
          <a:noFill/>
          <a:ln>
            <a:noFill/>
          </a:ln>
        </p:spPr>
        <p:txBody>
          <a:bodyPr anchorCtr="0" anchor="b" bIns="38100" lIns="38100" spcFirstLastPara="1" rIns="38100" wrap="square" tIns="38100">
            <a:spAutoFit/>
          </a:bodyPr>
          <a:lstStyle>
            <a:lvl1pPr indent="0" lvl="0"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600"/>
              <a:buFont typeface="Helvetica Neue"/>
              <a:buNone/>
              <a:defRPr b="0" i="0" sz="16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32.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1.png"/><Relationship Id="rId7" Type="http://schemas.openxmlformats.org/officeDocument/2006/relationships/image" Target="../media/image23.png"/><Relationship Id="rId8"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cxnSp>
        <p:nvCxnSpPr>
          <p:cNvPr id="76" name="Google Shape;76;p1"/>
          <p:cNvCxnSpPr/>
          <p:nvPr/>
        </p:nvCxnSpPr>
        <p:spPr>
          <a:xfrm flipH="1" rot="10800000">
            <a:off x="11692241" y="6040734"/>
            <a:ext cx="1" cy="1780935"/>
          </a:xfrm>
          <a:prstGeom prst="straightConnector1">
            <a:avLst/>
          </a:prstGeom>
          <a:noFill/>
          <a:ln cap="flat" cmpd="sng" w="25400">
            <a:solidFill>
              <a:srgbClr val="A7A7A7"/>
            </a:solidFill>
            <a:prstDash val="solid"/>
            <a:round/>
            <a:headEnd len="sm" w="sm" type="none"/>
            <a:tailEnd len="sm" w="sm" type="none"/>
          </a:ln>
        </p:spPr>
      </p:cxnSp>
      <p:cxnSp>
        <p:nvCxnSpPr>
          <p:cNvPr id="77" name="Google Shape;77;p1"/>
          <p:cNvCxnSpPr/>
          <p:nvPr/>
        </p:nvCxnSpPr>
        <p:spPr>
          <a:xfrm>
            <a:off x="5531082" y="8375136"/>
            <a:ext cx="13321836" cy="1"/>
          </a:xfrm>
          <a:prstGeom prst="straightConnector1">
            <a:avLst/>
          </a:prstGeom>
          <a:noFill/>
          <a:ln cap="flat" cmpd="sng" w="25400">
            <a:solidFill>
              <a:srgbClr val="A7A7A7"/>
            </a:solidFill>
            <a:prstDash val="solid"/>
            <a:round/>
            <a:headEnd len="sm" w="sm" type="none"/>
            <a:tailEnd len="sm" w="sm" type="none"/>
          </a:ln>
        </p:spPr>
      </p:cxnSp>
      <p:cxnSp>
        <p:nvCxnSpPr>
          <p:cNvPr id="78" name="Google Shape;78;p1"/>
          <p:cNvCxnSpPr/>
          <p:nvPr/>
        </p:nvCxnSpPr>
        <p:spPr>
          <a:xfrm>
            <a:off x="5531082" y="5340863"/>
            <a:ext cx="13321836" cy="1"/>
          </a:xfrm>
          <a:prstGeom prst="straightConnector1">
            <a:avLst/>
          </a:prstGeom>
          <a:noFill/>
          <a:ln cap="flat" cmpd="sng" w="25400">
            <a:solidFill>
              <a:srgbClr val="A7A7A7"/>
            </a:solidFill>
            <a:prstDash val="solid"/>
            <a:round/>
            <a:headEnd len="sm" w="sm" type="none"/>
            <a:tailEnd len="sm" w="sm" type="none"/>
          </a:ln>
        </p:spPr>
      </p:cxnSp>
      <p:sp>
        <p:nvSpPr>
          <p:cNvPr id="79" name="Google Shape;79;p1"/>
          <p:cNvSpPr txBox="1"/>
          <p:nvPr/>
        </p:nvSpPr>
        <p:spPr>
          <a:xfrm>
            <a:off x="12031100" y="6947045"/>
            <a:ext cx="6518264" cy="560389"/>
          </a:xfrm>
          <a:prstGeom prst="rect">
            <a:avLst/>
          </a:prstGeom>
          <a:noFill/>
          <a:ln>
            <a:noFill/>
          </a:ln>
        </p:spPr>
        <p:txBody>
          <a:bodyPr anchorCtr="0" anchor="t" bIns="64275" lIns="64275" spcFirstLastPara="1" rIns="64275" wrap="square" tIns="64275">
            <a:spAutoFit/>
          </a:bodyPr>
          <a:lstStyle/>
          <a:p>
            <a:pPr indent="0" lvl="0" marL="0" marR="0" rtl="0" algn="l">
              <a:lnSpc>
                <a:spcPct val="100000"/>
              </a:lnSpc>
              <a:spcBef>
                <a:spcPts val="0"/>
              </a:spcBef>
              <a:spcAft>
                <a:spcPts val="0"/>
              </a:spcAft>
              <a:buClr>
                <a:srgbClr val="3F3F3F"/>
              </a:buClr>
              <a:buSzPts val="2800"/>
              <a:buFont typeface="Helvetica Neue Light"/>
              <a:buNone/>
            </a:pPr>
            <a:r>
              <a:rPr b="0" i="0" lang="en-US" sz="2800" u="none" cap="none" strike="noStrike">
                <a:solidFill>
                  <a:srgbClr val="3F3F3F"/>
                </a:solidFill>
                <a:latin typeface="Helvetica Neue Light"/>
                <a:ea typeface="Helvetica Neue Light"/>
                <a:cs typeface="Helvetica Neue Light"/>
                <a:sym typeface="Helvetica Neue Light"/>
              </a:rPr>
              <a:t>Citadel Data Open West Coast Regional</a:t>
            </a:r>
            <a:endParaRPr/>
          </a:p>
        </p:txBody>
      </p:sp>
      <p:sp>
        <p:nvSpPr>
          <p:cNvPr id="80" name="Google Shape;80;p1"/>
          <p:cNvSpPr txBox="1"/>
          <p:nvPr/>
        </p:nvSpPr>
        <p:spPr>
          <a:xfrm>
            <a:off x="12038061" y="5866833"/>
            <a:ext cx="4701665" cy="1116212"/>
          </a:xfrm>
          <a:prstGeom prst="rect">
            <a:avLst/>
          </a:prstGeom>
          <a:noFill/>
          <a:ln>
            <a:noFill/>
          </a:ln>
        </p:spPr>
        <p:txBody>
          <a:bodyPr anchorCtr="0" anchor="b" bIns="64275" lIns="64275" spcFirstLastPara="1" rIns="64275" wrap="square" tIns="64275">
            <a:normAutofit/>
          </a:bodyPr>
          <a:lstStyle/>
          <a:p>
            <a:pPr indent="0" lvl="0" marL="0" marR="0" rtl="0" algn="l">
              <a:lnSpc>
                <a:spcPct val="100000"/>
              </a:lnSpc>
              <a:spcBef>
                <a:spcPts val="0"/>
              </a:spcBef>
              <a:spcAft>
                <a:spcPts val="0"/>
              </a:spcAft>
              <a:buClr>
                <a:srgbClr val="3F3F3F"/>
              </a:buClr>
              <a:buSzPts val="6200"/>
              <a:buFont typeface="Helvetica Neue Light"/>
              <a:buNone/>
            </a:pPr>
            <a:r>
              <a:rPr b="0" i="0" lang="en-US" sz="6200" u="none" cap="none" strike="noStrike">
                <a:solidFill>
                  <a:srgbClr val="3F3F3F"/>
                </a:solidFill>
                <a:latin typeface="Helvetica Neue Light"/>
                <a:ea typeface="Helvetica Neue Light"/>
                <a:cs typeface="Helvetica Neue Light"/>
                <a:sym typeface="Helvetica Neue Light"/>
              </a:rPr>
              <a:t>TEAM 11</a:t>
            </a:r>
            <a:endParaRPr/>
          </a:p>
        </p:txBody>
      </p:sp>
      <p:pic>
        <p:nvPicPr>
          <p:cNvPr descr="Image" id="81" name="Google Shape;81;p1"/>
          <p:cNvPicPr preferRelativeResize="0"/>
          <p:nvPr/>
        </p:nvPicPr>
        <p:blipFill rotWithShape="1">
          <a:blip r:embed="rId3">
            <a:alphaModFix/>
          </a:blip>
          <a:srcRect b="0" l="0" r="0" t="0"/>
          <a:stretch/>
        </p:blipFill>
        <p:spPr>
          <a:xfrm>
            <a:off x="5813702" y="6527415"/>
            <a:ext cx="5532721" cy="7238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240" name="Google Shape;240;p11"/>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41" name="Google Shape;241;p11"/>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242" name="Google Shape;242;p11"/>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43" name="Google Shape;243;p11"/>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44" name="Google Shape;244;p11"/>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pic>
        <p:nvPicPr>
          <p:cNvPr descr="Image" id="245" name="Google Shape;245;p11"/>
          <p:cNvPicPr preferRelativeResize="0"/>
          <p:nvPr/>
        </p:nvPicPr>
        <p:blipFill rotWithShape="1">
          <a:blip r:embed="rId3">
            <a:alphaModFix/>
          </a:blip>
          <a:srcRect b="0" l="0" r="0" t="0"/>
          <a:stretch/>
        </p:blipFill>
        <p:spPr>
          <a:xfrm>
            <a:off x="18065697" y="5142282"/>
            <a:ext cx="4985983" cy="3285036"/>
          </a:xfrm>
          <a:prstGeom prst="rect">
            <a:avLst/>
          </a:prstGeom>
          <a:noFill/>
          <a:ln>
            <a:noFill/>
          </a:ln>
        </p:spPr>
      </p:pic>
      <p:sp>
        <p:nvSpPr>
          <p:cNvPr id="246" name="Google Shape;246;p11"/>
          <p:cNvSpPr txBox="1"/>
          <p:nvPr/>
        </p:nvSpPr>
        <p:spPr>
          <a:xfrm>
            <a:off x="20161709" y="8351706"/>
            <a:ext cx="8933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a:t>
            </a:r>
            <a:endParaRPr/>
          </a:p>
        </p:txBody>
      </p:sp>
      <p:sp>
        <p:nvSpPr>
          <p:cNvPr id="247" name="Google Shape;247;p11"/>
          <p:cNvSpPr txBox="1"/>
          <p:nvPr/>
        </p:nvSpPr>
        <p:spPr>
          <a:xfrm rot="-5400000">
            <a:off x="17219023" y="6648098"/>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48" name="Google Shape;248;p11"/>
          <p:cNvSpPr txBox="1"/>
          <p:nvPr/>
        </p:nvSpPr>
        <p:spPr>
          <a:xfrm>
            <a:off x="18580577" y="4729289"/>
            <a:ext cx="4407155"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 distribution for usermeanratings</a:t>
            </a:r>
            <a:endParaRPr/>
          </a:p>
        </p:txBody>
      </p:sp>
      <p:grpSp>
        <p:nvGrpSpPr>
          <p:cNvPr id="249" name="Google Shape;249;p11"/>
          <p:cNvGrpSpPr/>
          <p:nvPr/>
        </p:nvGrpSpPr>
        <p:grpSpPr>
          <a:xfrm>
            <a:off x="878208" y="4748690"/>
            <a:ext cx="5355797" cy="3882875"/>
            <a:chOff x="0" y="0"/>
            <a:chExt cx="5355795" cy="3882873"/>
          </a:xfrm>
        </p:grpSpPr>
        <p:pic>
          <p:nvPicPr>
            <p:cNvPr descr="Image" id="250" name="Google Shape;250;p11"/>
            <p:cNvPicPr preferRelativeResize="0"/>
            <p:nvPr/>
          </p:nvPicPr>
          <p:blipFill rotWithShape="1">
            <a:blip r:embed="rId4">
              <a:alphaModFix/>
            </a:blip>
            <a:srcRect b="0" l="0" r="0" t="0"/>
            <a:stretch/>
          </p:blipFill>
          <p:spPr>
            <a:xfrm>
              <a:off x="369812" y="334685"/>
              <a:ext cx="4985983" cy="3272052"/>
            </a:xfrm>
            <a:prstGeom prst="rect">
              <a:avLst/>
            </a:prstGeom>
            <a:noFill/>
            <a:ln>
              <a:noFill/>
            </a:ln>
          </p:spPr>
        </p:pic>
        <p:sp>
          <p:nvSpPr>
            <p:cNvPr id="251" name="Google Shape;251;p11"/>
            <p:cNvSpPr txBox="1"/>
            <p:nvPr/>
          </p:nvSpPr>
          <p:spPr>
            <a:xfrm>
              <a:off x="2416144" y="3509240"/>
              <a:ext cx="8933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a:t>
              </a:r>
              <a:endParaRPr/>
            </a:p>
          </p:txBody>
        </p:sp>
        <p:sp>
          <p:nvSpPr>
            <p:cNvPr id="252" name="Google Shape;252;p11"/>
            <p:cNvSpPr txBox="1"/>
            <p:nvPr/>
          </p:nvSpPr>
          <p:spPr>
            <a:xfrm rot="-5400000">
              <a:off x="-526543" y="1805632"/>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53" name="Google Shape;253;p11"/>
            <p:cNvSpPr txBox="1"/>
            <p:nvPr/>
          </p:nvSpPr>
          <p:spPr>
            <a:xfrm>
              <a:off x="1071408" y="0"/>
              <a:ext cx="4072891"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p-value distribution for months_delta</a:t>
              </a:r>
              <a:endParaRPr/>
            </a:p>
          </p:txBody>
        </p:sp>
      </p:grpSp>
      <p:grpSp>
        <p:nvGrpSpPr>
          <p:cNvPr id="254" name="Google Shape;254;p11"/>
          <p:cNvGrpSpPr/>
          <p:nvPr/>
        </p:nvGrpSpPr>
        <p:grpSpPr>
          <a:xfrm>
            <a:off x="930212" y="8949736"/>
            <a:ext cx="5583490" cy="3934643"/>
            <a:chOff x="0" y="0"/>
            <a:chExt cx="5583488" cy="3934642"/>
          </a:xfrm>
        </p:grpSpPr>
        <p:pic>
          <p:nvPicPr>
            <p:cNvPr descr="Image" id="255" name="Google Shape;255;p11"/>
            <p:cNvPicPr preferRelativeResize="0"/>
            <p:nvPr/>
          </p:nvPicPr>
          <p:blipFill rotWithShape="1">
            <a:blip r:embed="rId5">
              <a:alphaModFix/>
            </a:blip>
            <a:srcRect b="0" l="0" r="0" t="0"/>
            <a:stretch/>
          </p:blipFill>
          <p:spPr>
            <a:xfrm>
              <a:off x="298243" y="342656"/>
              <a:ext cx="4985983" cy="3272051"/>
            </a:xfrm>
            <a:prstGeom prst="rect">
              <a:avLst/>
            </a:prstGeom>
            <a:noFill/>
            <a:ln>
              <a:noFill/>
            </a:ln>
          </p:spPr>
        </p:pic>
        <p:sp>
          <p:nvSpPr>
            <p:cNvPr id="256" name="Google Shape;256;p11"/>
            <p:cNvSpPr txBox="1"/>
            <p:nvPr/>
          </p:nvSpPr>
          <p:spPr>
            <a:xfrm>
              <a:off x="2116895" y="3561008"/>
              <a:ext cx="1876807"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a:t>
              </a:r>
              <a:endParaRPr/>
            </a:p>
          </p:txBody>
        </p:sp>
        <p:sp>
          <p:nvSpPr>
            <p:cNvPr id="257" name="Google Shape;257;p11"/>
            <p:cNvSpPr txBox="1"/>
            <p:nvPr/>
          </p:nvSpPr>
          <p:spPr>
            <a:xfrm rot="-5400000">
              <a:off x="-526543" y="1857401"/>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58" name="Google Shape;258;p11"/>
            <p:cNvSpPr txBox="1"/>
            <p:nvPr/>
          </p:nvSpPr>
          <p:spPr>
            <a:xfrm>
              <a:off x="527109" y="0"/>
              <a:ext cx="505637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 distribution for months_delta</a:t>
              </a:r>
              <a:endParaRPr/>
            </a:p>
          </p:txBody>
        </p:sp>
      </p:grpSp>
      <p:grpSp>
        <p:nvGrpSpPr>
          <p:cNvPr id="259" name="Google Shape;259;p11"/>
          <p:cNvGrpSpPr/>
          <p:nvPr/>
        </p:nvGrpSpPr>
        <p:grpSpPr>
          <a:xfrm>
            <a:off x="17743556" y="9032640"/>
            <a:ext cx="5701604" cy="3843209"/>
            <a:chOff x="0" y="0"/>
            <a:chExt cx="5701603" cy="3843208"/>
          </a:xfrm>
        </p:grpSpPr>
        <p:pic>
          <p:nvPicPr>
            <p:cNvPr descr="Image" id="260" name="Google Shape;260;p11"/>
            <p:cNvPicPr preferRelativeResize="0"/>
            <p:nvPr/>
          </p:nvPicPr>
          <p:blipFill rotWithShape="1">
            <a:blip r:embed="rId6">
              <a:alphaModFix/>
            </a:blip>
            <a:srcRect b="0" l="0" r="0" t="0"/>
            <a:stretch/>
          </p:blipFill>
          <p:spPr>
            <a:xfrm>
              <a:off x="346158" y="300251"/>
              <a:ext cx="4985983" cy="3272051"/>
            </a:xfrm>
            <a:prstGeom prst="rect">
              <a:avLst/>
            </a:prstGeom>
            <a:noFill/>
            <a:ln>
              <a:noFill/>
            </a:ln>
          </p:spPr>
        </p:pic>
        <p:sp>
          <p:nvSpPr>
            <p:cNvPr id="261" name="Google Shape;261;p11"/>
            <p:cNvSpPr txBox="1"/>
            <p:nvPr/>
          </p:nvSpPr>
          <p:spPr>
            <a:xfrm>
              <a:off x="2116895" y="3469575"/>
              <a:ext cx="187680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a:t>
              </a:r>
              <a:endParaRPr/>
            </a:p>
          </p:txBody>
        </p:sp>
        <p:sp>
          <p:nvSpPr>
            <p:cNvPr id="262" name="Google Shape;262;p11"/>
            <p:cNvSpPr txBox="1"/>
            <p:nvPr/>
          </p:nvSpPr>
          <p:spPr>
            <a:xfrm rot="-5400000">
              <a:off x="-526543" y="1765967"/>
              <a:ext cx="142671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Movie count</a:t>
              </a:r>
              <a:endParaRPr/>
            </a:p>
          </p:txBody>
        </p:sp>
        <p:sp>
          <p:nvSpPr>
            <p:cNvPr id="263" name="Google Shape;263;p11"/>
            <p:cNvSpPr txBox="1"/>
            <p:nvPr/>
          </p:nvSpPr>
          <p:spPr>
            <a:xfrm>
              <a:off x="310960" y="0"/>
              <a:ext cx="5390643"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Coefficient value distribution for usermeanratings</a:t>
              </a:r>
              <a:endParaRPr/>
            </a:p>
          </p:txBody>
        </p:sp>
      </p:grpSp>
      <p:sp>
        <p:nvSpPr>
          <p:cNvPr id="264" name="Google Shape;264;p11"/>
          <p:cNvSpPr/>
          <p:nvPr/>
        </p:nvSpPr>
        <p:spPr>
          <a:xfrm>
            <a:off x="618688" y="4360261"/>
            <a:ext cx="6001837" cy="8738375"/>
          </a:xfrm>
          <a:prstGeom prst="rect">
            <a:avLst/>
          </a:prstGeom>
          <a:noFill/>
          <a:ln cap="flat" cmpd="sng" w="50800">
            <a:solidFill>
              <a:srgbClr val="55C1FF"/>
            </a:solidFill>
            <a:prstDash val="dashDot"/>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265" name="Google Shape;265;p11"/>
          <p:cNvSpPr/>
          <p:nvPr/>
        </p:nvSpPr>
        <p:spPr>
          <a:xfrm>
            <a:off x="17593441" y="4397448"/>
            <a:ext cx="6001837" cy="8738375"/>
          </a:xfrm>
          <a:prstGeom prst="rect">
            <a:avLst/>
          </a:prstGeom>
          <a:noFill/>
          <a:ln cap="flat" cmpd="sng" w="50800">
            <a:solidFill>
              <a:srgbClr val="55C1FF"/>
            </a:solidFill>
            <a:prstDash val="dashDot"/>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266" name="Google Shape;266;p11"/>
          <p:cNvSpPr/>
          <p:nvPr/>
        </p:nvSpPr>
        <p:spPr>
          <a:xfrm>
            <a:off x="613282" y="3174695"/>
            <a:ext cx="6012649"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Predictor: months_delta</a:t>
            </a:r>
            <a:endParaRPr/>
          </a:p>
        </p:txBody>
      </p:sp>
      <p:sp>
        <p:nvSpPr>
          <p:cNvPr id="267" name="Google Shape;267;p11"/>
          <p:cNvSpPr/>
          <p:nvPr/>
        </p:nvSpPr>
        <p:spPr>
          <a:xfrm>
            <a:off x="17588034" y="3211882"/>
            <a:ext cx="6012649"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Predictor: usermeanratings</a:t>
            </a:r>
            <a:endParaRPr/>
          </a:p>
        </p:txBody>
      </p:sp>
      <p:sp>
        <p:nvSpPr>
          <p:cNvPr id="268" name="Google Shape;268;p11"/>
          <p:cNvSpPr txBox="1"/>
          <p:nvPr/>
        </p:nvSpPr>
        <p:spPr>
          <a:xfrm>
            <a:off x="4468578" y="1296070"/>
            <a:ext cx="15446845" cy="1722604"/>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1: Multiple Linear Regression to Predict Monthly Average Rating</a:t>
            </a:r>
            <a:endParaRPr/>
          </a:p>
        </p:txBody>
      </p:sp>
      <p:cxnSp>
        <p:nvCxnSpPr>
          <p:cNvPr id="269" name="Google Shape;269;p11"/>
          <p:cNvCxnSpPr/>
          <p:nvPr/>
        </p:nvCxnSpPr>
        <p:spPr>
          <a:xfrm flipH="1" rot="10800000">
            <a:off x="12192000" y="3754778"/>
            <a:ext cx="1" cy="8789175"/>
          </a:xfrm>
          <a:prstGeom prst="straightConnector1">
            <a:avLst/>
          </a:prstGeom>
          <a:noFill/>
          <a:ln cap="flat" cmpd="sng" w="63500">
            <a:solidFill>
              <a:srgbClr val="929292">
                <a:alpha val="51372"/>
              </a:srgbClr>
            </a:solidFill>
            <a:prstDash val="solid"/>
            <a:miter lim="400000"/>
            <a:headEnd len="sm" w="sm" type="none"/>
            <a:tailEnd len="sm" w="sm" type="none"/>
          </a:ln>
        </p:spPr>
      </p:cxnSp>
      <p:sp>
        <p:nvSpPr>
          <p:cNvPr id="270" name="Google Shape;270;p11"/>
          <p:cNvSpPr txBox="1"/>
          <p:nvPr/>
        </p:nvSpPr>
        <p:spPr>
          <a:xfrm>
            <a:off x="7008963" y="3358368"/>
            <a:ext cx="4964130" cy="9478326"/>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Although each movie has a different set of months_delta data, varying from 24 months to 200+ months, we find that the p-value distribution of months_delta across these movies suggest that the latency of movie ratings do have a significant effect on the monthly mean ratings of a movie.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There is an almost even split on the direction of this impact, with a slightly negative skew.</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This suggests that the monthly ratings of a movie tend to decrease, which might be explained by factors such as self-selection of early watchers, and the positive effect of cinema experience.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Nonetheless, the variability of these coefficients warrants further genre and feature based analysis.</a:t>
            </a:r>
            <a:endParaRPr/>
          </a:p>
        </p:txBody>
      </p:sp>
      <p:sp>
        <p:nvSpPr>
          <p:cNvPr id="271" name="Google Shape;271;p11"/>
          <p:cNvSpPr txBox="1"/>
          <p:nvPr/>
        </p:nvSpPr>
        <p:spPr>
          <a:xfrm>
            <a:off x="12288501" y="3605285"/>
            <a:ext cx="4964131" cy="6505430"/>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distribution of p-values from usermeanratings suggests that the average user rating across all movies given by users rating a specific movie in a month has a highly predictive impact on the monthly rating of that movie.</a:t>
            </a:r>
            <a:endParaRPr/>
          </a:p>
          <a:p>
            <a:pPr indent="-69850" lvl="0" marL="228600" marR="0" rtl="0" algn="l">
              <a:lnSpc>
                <a:spcPct val="100000"/>
              </a:lnSpc>
              <a:spcBef>
                <a:spcPts val="600"/>
              </a:spcBef>
              <a:spcAft>
                <a:spcPts val="0"/>
              </a:spcAft>
              <a:buClr>
                <a:srgbClr val="3F3F3F"/>
              </a:buClr>
              <a:buSzPts val="2500"/>
              <a:buFont typeface="Merriweather Sans"/>
              <a:buNone/>
            </a:pPr>
            <a:r>
              <a:t/>
            </a:r>
            <a:endParaRPr b="0" i="0" sz="2500" u="none" cap="none" strike="noStrike">
              <a:solidFill>
                <a:srgbClr val="3F3F3F"/>
              </a:solidFill>
              <a:latin typeface="Helvetica Neue Light"/>
              <a:ea typeface="Helvetica Neue Light"/>
              <a:cs typeface="Helvetica Neue Light"/>
              <a:sym typeface="Helvetica Neue Light"/>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That the distribution of coefficients is largely positive and centered around 1.0 suggests that most movies in this subset are within user expectations, with some movies either exceeding or going below expectations.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2"/>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277" name="Google Shape;277;p12"/>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78" name="Google Shape;278;p12"/>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279" name="Google Shape;279;p12"/>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80" name="Google Shape;280;p12"/>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81" name="Google Shape;281;p12"/>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282" name="Google Shape;282;p12"/>
          <p:cNvSpPr txBox="1"/>
          <p:nvPr/>
        </p:nvSpPr>
        <p:spPr>
          <a:xfrm>
            <a:off x="1669685" y="1250286"/>
            <a:ext cx="21044631"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283" name="Google Shape;283;p12"/>
          <p:cNvSpPr txBox="1"/>
          <p:nvPr/>
        </p:nvSpPr>
        <p:spPr>
          <a:xfrm>
            <a:off x="5375866" y="2161012"/>
            <a:ext cx="13632268" cy="79475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rPr>
              <a:t>Model Pipeline Overview</a:t>
            </a:r>
            <a:endParaRPr/>
          </a:p>
        </p:txBody>
      </p:sp>
      <p:sp>
        <p:nvSpPr>
          <p:cNvPr id="284" name="Google Shape;284;p12"/>
          <p:cNvSpPr/>
          <p:nvPr/>
        </p:nvSpPr>
        <p:spPr>
          <a:xfrm>
            <a:off x="19239814" y="7188557"/>
            <a:ext cx="3467992" cy="1921617"/>
          </a:xfrm>
          <a:prstGeom prst="rect">
            <a:avLst/>
          </a:prstGeom>
          <a:solidFill>
            <a:srgbClr val="1E1F49"/>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Neural network accuracy evaluation</a:t>
            </a:r>
            <a:endParaRPr/>
          </a:p>
        </p:txBody>
      </p:sp>
      <p:sp>
        <p:nvSpPr>
          <p:cNvPr id="285" name="Google Shape;285;p12"/>
          <p:cNvSpPr/>
          <p:nvPr/>
        </p:nvSpPr>
        <p:spPr>
          <a:xfrm>
            <a:off x="10113616" y="7153473"/>
            <a:ext cx="3467992" cy="1921616"/>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376"/>
              <a:buFont typeface="Helvetica Neue Light"/>
              <a:buNone/>
            </a:pPr>
            <a:r>
              <a:rPr b="0" i="0" lang="en-US" sz="2376" u="none" cap="none" strike="noStrike">
                <a:solidFill>
                  <a:srgbClr val="FFFFFF"/>
                </a:solidFill>
                <a:latin typeface="Helvetica Neue Light"/>
                <a:ea typeface="Helvetica Neue Light"/>
                <a:cs typeface="Helvetica Neue Light"/>
                <a:sym typeface="Helvetica Neue Light"/>
              </a:rPr>
              <a:t>Neural network training using movie features as predictors and polynomial features as target variables</a:t>
            </a:r>
            <a:endParaRPr/>
          </a:p>
        </p:txBody>
      </p:sp>
      <p:sp>
        <p:nvSpPr>
          <p:cNvPr id="286" name="Google Shape;286;p12"/>
          <p:cNvSpPr/>
          <p:nvPr/>
        </p:nvSpPr>
        <p:spPr>
          <a:xfrm>
            <a:off x="2950113" y="4552542"/>
            <a:ext cx="3467992" cy="1921617"/>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PCA of 1,128 genome tag relevancy scores into 100 features</a:t>
            </a:r>
            <a:endParaRPr/>
          </a:p>
        </p:txBody>
      </p:sp>
      <p:cxnSp>
        <p:nvCxnSpPr>
          <p:cNvPr id="287" name="Google Shape;287;p12"/>
          <p:cNvCxnSpPr/>
          <p:nvPr/>
        </p:nvCxnSpPr>
        <p:spPr>
          <a:xfrm flipH="1">
            <a:off x="9476116" y="5101548"/>
            <a:ext cx="1" cy="6095635"/>
          </a:xfrm>
          <a:prstGeom prst="straightConnector1">
            <a:avLst/>
          </a:prstGeom>
          <a:noFill/>
          <a:ln cap="flat" cmpd="sng" w="38100">
            <a:solidFill>
              <a:srgbClr val="000000">
                <a:alpha val="49411"/>
              </a:srgbClr>
            </a:solidFill>
            <a:prstDash val="dashDot"/>
            <a:miter lim="400000"/>
            <a:headEnd len="sm" w="sm" type="none"/>
            <a:tailEnd len="sm" w="sm" type="none"/>
          </a:ln>
        </p:spPr>
      </p:cxnSp>
      <p:sp>
        <p:nvSpPr>
          <p:cNvPr id="288" name="Google Shape;288;p12"/>
          <p:cNvSpPr/>
          <p:nvPr/>
        </p:nvSpPr>
        <p:spPr>
          <a:xfrm>
            <a:off x="2950113" y="7188557"/>
            <a:ext cx="3467992" cy="1921617"/>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Data wrangling of additional industry metadata features for movies</a:t>
            </a:r>
            <a:endParaRPr/>
          </a:p>
        </p:txBody>
      </p:sp>
      <p:sp>
        <p:nvSpPr>
          <p:cNvPr id="289" name="Google Shape;289;p12"/>
          <p:cNvSpPr/>
          <p:nvPr/>
        </p:nvSpPr>
        <p:spPr>
          <a:xfrm>
            <a:off x="723206" y="9824572"/>
            <a:ext cx="3467992" cy="1921617"/>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Polynomial regression of monthly average ratings over time</a:t>
            </a:r>
            <a:endParaRPr/>
          </a:p>
        </p:txBody>
      </p:sp>
      <p:sp>
        <p:nvSpPr>
          <p:cNvPr id="290" name="Google Shape;290;p12"/>
          <p:cNvSpPr/>
          <p:nvPr/>
        </p:nvSpPr>
        <p:spPr>
          <a:xfrm>
            <a:off x="4879037" y="9824572"/>
            <a:ext cx="3467992" cy="1921617"/>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Identification of polynomial features</a:t>
            </a:r>
            <a:endParaRPr/>
          </a:p>
        </p:txBody>
      </p:sp>
      <p:sp>
        <p:nvSpPr>
          <p:cNvPr id="291" name="Google Shape;291;p12"/>
          <p:cNvSpPr/>
          <p:nvPr/>
        </p:nvSpPr>
        <p:spPr>
          <a:xfrm>
            <a:off x="14200058" y="7153473"/>
            <a:ext cx="3467992" cy="1921616"/>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Out of sample neural network testing</a:t>
            </a:r>
            <a:endParaRPr/>
          </a:p>
        </p:txBody>
      </p:sp>
      <p:cxnSp>
        <p:nvCxnSpPr>
          <p:cNvPr id="292" name="Google Shape;292;p12"/>
          <p:cNvCxnSpPr/>
          <p:nvPr/>
        </p:nvCxnSpPr>
        <p:spPr>
          <a:xfrm>
            <a:off x="18045653" y="5101548"/>
            <a:ext cx="1" cy="6025466"/>
          </a:xfrm>
          <a:prstGeom prst="straightConnector1">
            <a:avLst/>
          </a:prstGeom>
          <a:noFill/>
          <a:ln cap="flat" cmpd="sng" w="38100">
            <a:solidFill>
              <a:srgbClr val="000000">
                <a:alpha val="49411"/>
              </a:srgbClr>
            </a:solidFill>
            <a:prstDash val="dashDot"/>
            <a:miter lim="400000"/>
            <a:headEnd len="sm" w="sm" type="none"/>
            <a:tailEnd len="sm" w="sm" type="none"/>
          </a:ln>
        </p:spPr>
      </p:cxnSp>
      <p:cxnSp>
        <p:nvCxnSpPr>
          <p:cNvPr id="293" name="Google Shape;293;p12"/>
          <p:cNvCxnSpPr/>
          <p:nvPr/>
        </p:nvCxnSpPr>
        <p:spPr>
          <a:xfrm>
            <a:off x="6423214" y="5531846"/>
            <a:ext cx="2504015" cy="1"/>
          </a:xfrm>
          <a:prstGeom prst="straightConnector1">
            <a:avLst/>
          </a:prstGeom>
          <a:noFill/>
          <a:ln cap="flat" cmpd="sng" w="50800">
            <a:solidFill>
              <a:srgbClr val="000000"/>
            </a:solidFill>
            <a:prstDash val="solid"/>
            <a:miter lim="400000"/>
            <a:headEnd len="sm" w="sm" type="none"/>
            <a:tailEnd len="sm" w="sm" type="none"/>
          </a:ln>
        </p:spPr>
      </p:cxnSp>
      <p:cxnSp>
        <p:nvCxnSpPr>
          <p:cNvPr id="294" name="Google Shape;294;p12"/>
          <p:cNvCxnSpPr/>
          <p:nvPr/>
        </p:nvCxnSpPr>
        <p:spPr>
          <a:xfrm>
            <a:off x="4221312" y="10785380"/>
            <a:ext cx="616047" cy="1"/>
          </a:xfrm>
          <a:prstGeom prst="straightConnector1">
            <a:avLst/>
          </a:prstGeom>
          <a:noFill/>
          <a:ln cap="flat" cmpd="sng" w="50800">
            <a:solidFill>
              <a:srgbClr val="000000"/>
            </a:solidFill>
            <a:prstDash val="solid"/>
            <a:miter lim="400000"/>
            <a:headEnd len="sm" w="sm" type="none"/>
            <a:tailEnd len="med" w="med" type="triangle"/>
          </a:ln>
        </p:spPr>
      </p:cxnSp>
      <p:cxnSp>
        <p:nvCxnSpPr>
          <p:cNvPr id="295" name="Google Shape;295;p12"/>
          <p:cNvCxnSpPr/>
          <p:nvPr/>
        </p:nvCxnSpPr>
        <p:spPr>
          <a:xfrm>
            <a:off x="6423214" y="8114280"/>
            <a:ext cx="2504015" cy="1"/>
          </a:xfrm>
          <a:prstGeom prst="straightConnector1">
            <a:avLst/>
          </a:prstGeom>
          <a:noFill/>
          <a:ln cap="flat" cmpd="sng" w="50800">
            <a:solidFill>
              <a:srgbClr val="000000"/>
            </a:solidFill>
            <a:prstDash val="solid"/>
            <a:miter lim="400000"/>
            <a:headEnd len="sm" w="sm" type="none"/>
            <a:tailEnd len="sm" w="sm" type="none"/>
          </a:ln>
        </p:spPr>
      </p:cxnSp>
      <p:cxnSp>
        <p:nvCxnSpPr>
          <p:cNvPr id="296" name="Google Shape;296;p12"/>
          <p:cNvCxnSpPr/>
          <p:nvPr/>
        </p:nvCxnSpPr>
        <p:spPr>
          <a:xfrm>
            <a:off x="8326145" y="10785380"/>
            <a:ext cx="616048" cy="1"/>
          </a:xfrm>
          <a:prstGeom prst="straightConnector1">
            <a:avLst/>
          </a:prstGeom>
          <a:noFill/>
          <a:ln cap="flat" cmpd="sng" w="50800">
            <a:solidFill>
              <a:srgbClr val="000000"/>
            </a:solidFill>
            <a:prstDash val="solid"/>
            <a:miter lim="400000"/>
            <a:headEnd len="sm" w="sm" type="none"/>
            <a:tailEnd len="sm" w="sm" type="none"/>
          </a:ln>
        </p:spPr>
      </p:cxnSp>
      <p:cxnSp>
        <p:nvCxnSpPr>
          <p:cNvPr id="297" name="Google Shape;297;p12"/>
          <p:cNvCxnSpPr/>
          <p:nvPr/>
        </p:nvCxnSpPr>
        <p:spPr>
          <a:xfrm flipH="1" rot="10800000">
            <a:off x="8938688" y="5496746"/>
            <a:ext cx="1" cy="5305238"/>
          </a:xfrm>
          <a:prstGeom prst="straightConnector1">
            <a:avLst/>
          </a:prstGeom>
          <a:noFill/>
          <a:ln cap="flat" cmpd="sng" w="50800">
            <a:solidFill>
              <a:srgbClr val="000000"/>
            </a:solidFill>
            <a:prstDash val="solid"/>
            <a:miter lim="400000"/>
            <a:headEnd len="sm" w="sm" type="none"/>
            <a:tailEnd len="sm" w="sm" type="none"/>
          </a:ln>
        </p:spPr>
      </p:cxnSp>
      <p:cxnSp>
        <p:nvCxnSpPr>
          <p:cNvPr id="298" name="Google Shape;298;p12"/>
          <p:cNvCxnSpPr/>
          <p:nvPr/>
        </p:nvCxnSpPr>
        <p:spPr>
          <a:xfrm>
            <a:off x="8875912" y="8114280"/>
            <a:ext cx="1200409" cy="1"/>
          </a:xfrm>
          <a:prstGeom prst="straightConnector1">
            <a:avLst/>
          </a:prstGeom>
          <a:noFill/>
          <a:ln cap="flat" cmpd="sng" w="50800">
            <a:solidFill>
              <a:srgbClr val="000000"/>
            </a:solidFill>
            <a:prstDash val="solid"/>
            <a:miter lim="400000"/>
            <a:headEnd len="sm" w="sm" type="none"/>
            <a:tailEnd len="med" w="med" type="triangle"/>
          </a:ln>
        </p:spPr>
      </p:cxnSp>
      <p:cxnSp>
        <p:nvCxnSpPr>
          <p:cNvPr id="299" name="Google Shape;299;p12"/>
          <p:cNvCxnSpPr/>
          <p:nvPr/>
        </p:nvCxnSpPr>
        <p:spPr>
          <a:xfrm>
            <a:off x="13611073" y="8149365"/>
            <a:ext cx="559519" cy="1"/>
          </a:xfrm>
          <a:prstGeom prst="straightConnector1">
            <a:avLst/>
          </a:prstGeom>
          <a:noFill/>
          <a:ln cap="flat" cmpd="sng" w="50800">
            <a:solidFill>
              <a:srgbClr val="000000"/>
            </a:solidFill>
            <a:prstDash val="solid"/>
            <a:miter lim="400000"/>
            <a:headEnd len="sm" w="sm" type="none"/>
            <a:tailEnd len="med" w="med" type="triangle"/>
          </a:ln>
        </p:spPr>
      </p:cxnSp>
      <p:cxnSp>
        <p:nvCxnSpPr>
          <p:cNvPr id="300" name="Google Shape;300;p12"/>
          <p:cNvCxnSpPr/>
          <p:nvPr/>
        </p:nvCxnSpPr>
        <p:spPr>
          <a:xfrm>
            <a:off x="17705345" y="8149365"/>
            <a:ext cx="1492790" cy="1"/>
          </a:xfrm>
          <a:prstGeom prst="straightConnector1">
            <a:avLst/>
          </a:prstGeom>
          <a:noFill/>
          <a:ln cap="flat" cmpd="sng" w="50800">
            <a:solidFill>
              <a:srgbClr val="000000"/>
            </a:solidFill>
            <a:prstDash val="solid"/>
            <a:miter lim="400000"/>
            <a:headEnd len="sm" w="sm" type="none"/>
            <a:tailEnd len="med" w="med" type="triangle"/>
          </a:ln>
        </p:spPr>
      </p:cxnSp>
      <p:sp>
        <p:nvSpPr>
          <p:cNvPr id="301" name="Google Shape;301;p12"/>
          <p:cNvSpPr/>
          <p:nvPr/>
        </p:nvSpPr>
        <p:spPr>
          <a:xfrm>
            <a:off x="1475537" y="3350975"/>
            <a:ext cx="6417144" cy="806354"/>
          </a:xfrm>
          <a:prstGeom prst="rect">
            <a:avLst/>
          </a:prstGeom>
          <a:solidFill>
            <a:srgbClr val="929292"/>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Feature Engineering</a:t>
            </a:r>
            <a:endParaRPr/>
          </a:p>
        </p:txBody>
      </p:sp>
      <p:sp>
        <p:nvSpPr>
          <p:cNvPr id="302" name="Google Shape;302;p12"/>
          <p:cNvSpPr/>
          <p:nvPr/>
        </p:nvSpPr>
        <p:spPr>
          <a:xfrm>
            <a:off x="10682261" y="3350975"/>
            <a:ext cx="4910250" cy="806354"/>
          </a:xfrm>
          <a:prstGeom prst="rect">
            <a:avLst/>
          </a:prstGeom>
          <a:solidFill>
            <a:srgbClr val="929292"/>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Neural Network Training</a:t>
            </a:r>
            <a:endParaRPr/>
          </a:p>
        </p:txBody>
      </p:sp>
      <p:sp>
        <p:nvSpPr>
          <p:cNvPr id="303" name="Google Shape;303;p12"/>
          <p:cNvSpPr/>
          <p:nvPr/>
        </p:nvSpPr>
        <p:spPr>
          <a:xfrm>
            <a:off x="18518684" y="3350975"/>
            <a:ext cx="4910250" cy="806354"/>
          </a:xfrm>
          <a:prstGeom prst="rect">
            <a:avLst/>
          </a:prstGeom>
          <a:solidFill>
            <a:srgbClr val="929292"/>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Model Evaluation</a:t>
            </a:r>
            <a:endParaRPr/>
          </a:p>
        </p:txBody>
      </p:sp>
      <p:sp>
        <p:nvSpPr>
          <p:cNvPr id="304" name="Google Shape;304;p12"/>
          <p:cNvSpPr/>
          <p:nvPr/>
        </p:nvSpPr>
        <p:spPr>
          <a:xfrm>
            <a:off x="402309" y="9414563"/>
            <a:ext cx="8254053" cy="3187202"/>
          </a:xfrm>
          <a:prstGeom prst="rect">
            <a:avLst/>
          </a:prstGeom>
          <a:noFill/>
          <a:ln cap="flat" cmpd="sng" w="38100">
            <a:solidFill>
              <a:srgbClr val="000000"/>
            </a:solidFill>
            <a:prstDash val="dashDot"/>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305" name="Google Shape;305;p12"/>
          <p:cNvSpPr txBox="1"/>
          <p:nvPr/>
        </p:nvSpPr>
        <p:spPr>
          <a:xfrm>
            <a:off x="1877982" y="11912075"/>
            <a:ext cx="5302707" cy="79475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3000"/>
              <a:buFont typeface="Merriweather Sans"/>
              <a:buNone/>
            </a:pPr>
            <a:r>
              <a:rPr b="0" i="0" lang="en-US" sz="3000" u="none" cap="none" strike="noStrike">
                <a:solidFill>
                  <a:srgbClr val="3F3F3F"/>
                </a:solidFill>
                <a:latin typeface="Helvetica Neue Light"/>
                <a:ea typeface="Helvetica Neue Light"/>
                <a:cs typeface="Helvetica Neue Light"/>
                <a:sym typeface="Helvetica Neue Light"/>
              </a:rPr>
              <a:t>Target Variable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311" name="Google Shape;311;p13"/>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12" name="Google Shape;312;p13"/>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13" name="Google Shape;313;p13"/>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14" name="Google Shape;314;p13"/>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315" name="Google Shape;315;p13"/>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16" name="Google Shape;316;p13"/>
          <p:cNvSpPr txBox="1"/>
          <p:nvPr/>
        </p:nvSpPr>
        <p:spPr>
          <a:xfrm>
            <a:off x="1669685" y="1250286"/>
            <a:ext cx="21044631"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317" name="Google Shape;317;p13"/>
          <p:cNvSpPr txBox="1"/>
          <p:nvPr/>
        </p:nvSpPr>
        <p:spPr>
          <a:xfrm>
            <a:off x="1404362" y="3467328"/>
            <a:ext cx="13405674" cy="6781344"/>
          </a:xfrm>
          <a:prstGeom prst="rect">
            <a:avLst/>
          </a:prstGeom>
          <a:noFill/>
          <a:ln>
            <a:noFill/>
          </a:ln>
        </p:spPr>
        <p:txBody>
          <a:bodyPr anchorCtr="0" anchor="t" bIns="45700" lIns="45700" spcFirstLastPara="1" rIns="45700" wrap="square" tIns="45700">
            <a:normAutofit/>
          </a:bodyPr>
          <a:lstStyle/>
          <a:p>
            <a:pPr indent="-228599" lvl="0" marL="228599" marR="0" rtl="0" algn="l">
              <a:lnSpc>
                <a:spcPct val="100000"/>
              </a:lnSpc>
              <a:spcBef>
                <a:spcPts val="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When investigating average movie ratings as a function of time, we found some intriguing relationships. We contemplated several ways of quantifying the shape of the relationship, including the degree of the polynomial that best fit the data (using regularized linear regression), the total variation in the ratings over time, the location of extrema, average months between extrema, etc.</a:t>
            </a:r>
            <a:endParaRPr/>
          </a:p>
          <a:p>
            <a:pPr indent="-228599" lvl="0" marL="228599" marR="0" rtl="0" algn="l">
              <a:lnSpc>
                <a:spcPct val="100000"/>
              </a:lnSpc>
              <a:spcBef>
                <a:spcPts val="60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We decided that the two best ways to capture the intricate relationships in our data are to compute the total variation in the function that best fit the data, as well as the net rating change over time. </a:t>
            </a:r>
            <a:r>
              <a:rPr lang="en-US" sz="2600">
                <a:solidFill>
                  <a:srgbClr val="3F3F3F"/>
                </a:solidFill>
                <a:latin typeface="Helvetica Neue Light"/>
                <a:ea typeface="Helvetica Neue Light"/>
                <a:cs typeface="Helvetica Neue Light"/>
                <a:sym typeface="Helvetica Neue Light"/>
              </a:rPr>
              <a:t>Because we calculated both of these metrics using the fit polynomial, they are insulated against random variation. </a:t>
            </a:r>
            <a:r>
              <a:rPr b="0" i="0" lang="en-US" sz="2600" u="none" cap="none" strike="noStrike">
                <a:solidFill>
                  <a:srgbClr val="3F3F3F"/>
                </a:solidFill>
                <a:latin typeface="Helvetica Neue Light"/>
                <a:ea typeface="Helvetica Neue Light"/>
                <a:cs typeface="Helvetica Neue Light"/>
                <a:sym typeface="Helvetica Neue Light"/>
              </a:rPr>
              <a:t>We dismissed other metrics due to various issues</a:t>
            </a:r>
            <a:r>
              <a:rPr lang="en-US" sz="2600">
                <a:solidFill>
                  <a:srgbClr val="3F3F3F"/>
                </a:solidFill>
                <a:latin typeface="Helvetica Neue Light"/>
                <a:ea typeface="Helvetica Neue Light"/>
                <a:cs typeface="Helvetica Neue Light"/>
                <a:sym typeface="Helvetica Neue Light"/>
              </a:rPr>
              <a:t> with each of them.</a:t>
            </a:r>
            <a:endParaRPr/>
          </a:p>
          <a:p>
            <a:pPr indent="-228598" lvl="0" marL="228598" marR="0" rtl="0" algn="l">
              <a:lnSpc>
                <a:spcPct val="100000"/>
              </a:lnSpc>
              <a:spcBef>
                <a:spcPts val="60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We fit the ratings data for each movie with a sixth degree polynomial to capture as much of the relationship as possible without overfitting. We chose degree six because </a:t>
            </a:r>
            <a:r>
              <a:rPr lang="en-US" sz="2600">
                <a:solidFill>
                  <a:srgbClr val="3F3F3F"/>
                </a:solidFill>
                <a:latin typeface="Helvetica Neue Light"/>
                <a:ea typeface="Helvetica Neue Light"/>
                <a:cs typeface="Helvetica Neue Light"/>
                <a:sym typeface="Helvetica Neue Light"/>
              </a:rPr>
              <a:t>we consistently found, visually, that the polynomial relationship between ratings and time did not exceed this degree.</a:t>
            </a:r>
            <a:endParaRPr b="0" i="0" sz="2600" u="none" cap="none" strike="noStrike">
              <a:solidFill>
                <a:srgbClr val="3F3F3F"/>
              </a:solidFill>
              <a:latin typeface="Helvetica Neue Light"/>
              <a:ea typeface="Helvetica Neue Light"/>
              <a:cs typeface="Helvetica Neue Light"/>
              <a:sym typeface="Helvetica Neue Light"/>
            </a:endParaRPr>
          </a:p>
          <a:p>
            <a:pPr indent="-228599" lvl="0" marL="228599" marR="0" rtl="0" algn="l">
              <a:lnSpc>
                <a:spcPct val="100000"/>
              </a:lnSpc>
              <a:spcBef>
                <a:spcPts val="60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We identified two key metrics (target variables) to identify the features of our fitted polynomials:</a:t>
            </a:r>
            <a:endParaRPr/>
          </a:p>
        </p:txBody>
      </p:sp>
      <p:pic>
        <p:nvPicPr>
          <p:cNvPr descr="QRUrvEhcWEa6syWYMnZguOOTWqNOqhYjcnZXCbUsZRknuT_j9sFFeALpStWTBTQIxu9HTJhk-lcpg0QCoTUNHBuJ_r17fx_AvPGM92Y1hPGCfdAgHgbLvwj2tviXBkHa.png" id="318" name="Google Shape;318;p13"/>
          <p:cNvPicPr preferRelativeResize="0"/>
          <p:nvPr/>
        </p:nvPicPr>
        <p:blipFill rotWithShape="1">
          <a:blip r:embed="rId3">
            <a:alphaModFix/>
          </a:blip>
          <a:srcRect b="0" l="0" r="0" t="0"/>
          <a:stretch/>
        </p:blipFill>
        <p:spPr>
          <a:xfrm>
            <a:off x="19337520" y="4715179"/>
            <a:ext cx="4643991" cy="2984368"/>
          </a:xfrm>
          <a:prstGeom prst="rect">
            <a:avLst/>
          </a:prstGeom>
          <a:noFill/>
          <a:ln>
            <a:noFill/>
          </a:ln>
        </p:spPr>
      </p:pic>
      <p:pic>
        <p:nvPicPr>
          <p:cNvPr descr="xVYNY7T-lpjK3S-Jlv0S16zqPLHsy187b_rkad1dOrs2TaiieT8U4TyUw6ihw4iH-6nIUY1yUF0dLpU1tSZrGSPPSfVy4_YusFaJkCMcg0qUe639IkryHEcUmCJ_U1Z_.png" id="319" name="Google Shape;319;p13"/>
          <p:cNvPicPr preferRelativeResize="0"/>
          <p:nvPr/>
        </p:nvPicPr>
        <p:blipFill rotWithShape="1">
          <a:blip r:embed="rId4">
            <a:alphaModFix/>
          </a:blip>
          <a:srcRect b="0" l="5140" r="5141" t="0"/>
          <a:stretch/>
        </p:blipFill>
        <p:spPr>
          <a:xfrm>
            <a:off x="14888894" y="4707621"/>
            <a:ext cx="4610710" cy="2984609"/>
          </a:xfrm>
          <a:prstGeom prst="rect">
            <a:avLst/>
          </a:prstGeom>
          <a:noFill/>
          <a:ln>
            <a:noFill/>
          </a:ln>
        </p:spPr>
      </p:pic>
      <p:sp>
        <p:nvSpPr>
          <p:cNvPr id="320" name="Google Shape;320;p13"/>
          <p:cNvSpPr txBox="1"/>
          <p:nvPr/>
        </p:nvSpPr>
        <p:spPr>
          <a:xfrm>
            <a:off x="5375866" y="2161012"/>
            <a:ext cx="13632268" cy="79475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rPr>
              <a:t>Step 1: Feature Engineering</a:t>
            </a:r>
            <a:endParaRPr/>
          </a:p>
        </p:txBody>
      </p:sp>
      <p:sp>
        <p:nvSpPr>
          <p:cNvPr id="321" name="Google Shape;321;p13"/>
          <p:cNvSpPr txBox="1"/>
          <p:nvPr/>
        </p:nvSpPr>
        <p:spPr>
          <a:xfrm>
            <a:off x="15173569" y="4351022"/>
            <a:ext cx="421817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Monthly ratings over time for Iron Man</a:t>
            </a:r>
            <a:endParaRPr/>
          </a:p>
        </p:txBody>
      </p:sp>
      <p:sp>
        <p:nvSpPr>
          <p:cNvPr id="322" name="Google Shape;322;p13"/>
          <p:cNvSpPr txBox="1"/>
          <p:nvPr/>
        </p:nvSpPr>
        <p:spPr>
          <a:xfrm>
            <a:off x="19755280" y="4351022"/>
            <a:ext cx="4277869"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Monthly ratings over time for Toy Story</a:t>
            </a:r>
            <a:endParaRPr/>
          </a:p>
        </p:txBody>
      </p:sp>
      <p:pic>
        <p:nvPicPr>
          <p:cNvPr descr="JJEf0U-cI3WEK-TdI5HygQkUgC3kUQAN1HTVbxj4EgSRpvz7vLQtPov960AJC2iaRgw9luQfJruC3I7XLiDTbsLGBRttEFC_pGCVQ6IuP2q1W_uHoVfvTsYxgV8Wp_AS.png" id="323" name="Google Shape;323;p13"/>
          <p:cNvPicPr preferRelativeResize="0"/>
          <p:nvPr/>
        </p:nvPicPr>
        <p:blipFill rotWithShape="1">
          <a:blip r:embed="rId5">
            <a:alphaModFix/>
          </a:blip>
          <a:srcRect b="3141" l="5320" r="0" t="0"/>
          <a:stretch/>
        </p:blipFill>
        <p:spPr>
          <a:xfrm>
            <a:off x="14740158" y="9094940"/>
            <a:ext cx="4610748" cy="3217434"/>
          </a:xfrm>
          <a:prstGeom prst="rect">
            <a:avLst/>
          </a:prstGeom>
          <a:noFill/>
          <a:ln>
            <a:noFill/>
          </a:ln>
        </p:spPr>
      </p:pic>
      <p:sp>
        <p:nvSpPr>
          <p:cNvPr id="324" name="Google Shape;324;p13"/>
          <p:cNvSpPr txBox="1"/>
          <p:nvPr/>
        </p:nvSpPr>
        <p:spPr>
          <a:xfrm>
            <a:off x="19738280" y="10061433"/>
            <a:ext cx="3523577" cy="12844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900"/>
              <a:buFont typeface="Helvetica Neue"/>
              <a:buNone/>
            </a:pPr>
            <a:r>
              <a:t/>
            </a:r>
            <a:endParaRPr b="0" i="0" sz="3900" u="none" cap="none" strike="noStrike">
              <a:solidFill>
                <a:srgbClr val="000000"/>
              </a:solidFill>
              <a:latin typeface="Helvetica Neue"/>
              <a:ea typeface="Helvetica Neue"/>
              <a:cs typeface="Helvetica Neue"/>
              <a:sym typeface="Helvetica Neue"/>
            </a:endParaRPr>
          </a:p>
        </p:txBody>
      </p:sp>
      <p:sp>
        <p:nvSpPr>
          <p:cNvPr id="325" name="Google Shape;325;p13"/>
          <p:cNvSpPr txBox="1"/>
          <p:nvPr/>
        </p:nvSpPr>
        <p:spPr>
          <a:xfrm>
            <a:off x="19367931" y="12167234"/>
            <a:ext cx="4804800" cy="473100"/>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600"/>
              <a:buFont typeface="Helvetica Neue Light"/>
              <a:buNone/>
            </a:pPr>
            <a:r>
              <a:rPr b="0" i="0" lang="en-US" sz="2600" u="none" cap="none" strike="noStrike">
                <a:solidFill>
                  <a:srgbClr val="000000"/>
                </a:solidFill>
                <a:latin typeface="Helvetica Neue Light"/>
                <a:ea typeface="Helvetica Neue Light"/>
                <a:cs typeface="Helvetica Neue Light"/>
                <a:sym typeface="Helvetica Neue Light"/>
              </a:rPr>
              <a:t>Formula for polynomial arc length</a:t>
            </a:r>
            <a:endParaRPr/>
          </a:p>
        </p:txBody>
      </p:sp>
      <p:graphicFrame>
        <p:nvGraphicFramePr>
          <p:cNvPr id="326" name="Google Shape;326;p13"/>
          <p:cNvGraphicFramePr/>
          <p:nvPr/>
        </p:nvGraphicFramePr>
        <p:xfrm>
          <a:off x="2213620" y="9826772"/>
          <a:ext cx="3000000" cy="3000000"/>
        </p:xfrm>
        <a:graphic>
          <a:graphicData uri="http://schemas.openxmlformats.org/drawingml/2006/table">
            <a:tbl>
              <a:tblPr bandRow="1" firstCol="1" firstRow="1">
                <a:noFill/>
                <a:tableStyleId>{44A16969-6670-48BC-84CA-16A463D2FC15}</a:tableStyleId>
              </a:tblPr>
              <a:tblGrid>
                <a:gridCol w="3057875"/>
                <a:gridCol w="3493350"/>
                <a:gridCol w="5235950"/>
              </a:tblGrid>
              <a:tr h="1122175">
                <a:tc>
                  <a:txBody>
                    <a:bodyPr/>
                    <a:lstStyle/>
                    <a:p>
                      <a:pPr indent="0" lvl="0" marL="0" marR="0" rtl="0" algn="ctr">
                        <a:lnSpc>
                          <a:spcPct val="100000"/>
                        </a:lnSpc>
                        <a:spcBef>
                          <a:spcPts val="0"/>
                        </a:spcBef>
                        <a:spcAft>
                          <a:spcPts val="0"/>
                        </a:spcAft>
                        <a:buClr>
                          <a:schemeClr val="dk1"/>
                        </a:buClr>
                        <a:buSzPts val="2100"/>
                        <a:buFont typeface="Helvetica Neue"/>
                        <a:buNone/>
                      </a:pPr>
                      <a:r>
                        <a:rPr b="1" lang="en-US" sz="2100" u="none" cap="none" strike="noStrike"/>
                        <a:t>Feature</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2100"/>
                        <a:buFont typeface="Helvetica Neue"/>
                        <a:buNone/>
                      </a:pPr>
                      <a:r>
                        <a:rPr b="1" lang="en-US" sz="2100" u="none" cap="none" strike="noStrike"/>
                        <a:t>Metric</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2100"/>
                        <a:buFont typeface="Helvetica Neue"/>
                        <a:buNone/>
                      </a:pPr>
                      <a:r>
                        <a:rPr b="1" lang="en-US" sz="2100" u="none" cap="none" strike="noStrike"/>
                        <a:t>Intuition</a:t>
                      </a:r>
                      <a:endParaRPr/>
                    </a:p>
                  </a:txBody>
                  <a:tcPr marT="50800" marB="50800" marR="50800" marL="50800" anchor="ctr"/>
                </a:tc>
              </a:tr>
              <a:tr h="1122175">
                <a:tc>
                  <a:txBody>
                    <a:bodyPr/>
                    <a:lstStyle/>
                    <a:p>
                      <a:pPr indent="0" lvl="0" marL="0" marR="0" rtl="0" algn="ctr">
                        <a:lnSpc>
                          <a:spcPct val="100000"/>
                        </a:lnSpc>
                        <a:spcBef>
                          <a:spcPts val="0"/>
                        </a:spcBef>
                        <a:spcAft>
                          <a:spcPts val="0"/>
                        </a:spcAft>
                        <a:buClr>
                          <a:schemeClr val="dk1"/>
                        </a:buClr>
                        <a:buSzPts val="2100"/>
                        <a:buFont typeface="Helvetica Neue"/>
                        <a:buNone/>
                      </a:pPr>
                      <a:r>
                        <a:rPr b="1" lang="en-US" sz="2100" u="none" cap="none" strike="noStrike"/>
                        <a:t>Monthly Rating Variation over Time</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2100"/>
                        <a:buFont typeface="Helvetica Neue"/>
                        <a:buNone/>
                      </a:pPr>
                      <a:r>
                        <a:rPr lang="en-US" sz="2100" u="none" cap="none" strike="noStrike"/>
                        <a:t>Arc length of polynomial within a specified month range</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2100"/>
                        <a:buFont typeface="Helvetica Neue"/>
                        <a:buNone/>
                      </a:pPr>
                      <a:r>
                        <a:rPr lang="en-US" sz="2100" u="none" cap="none" strike="noStrike"/>
                        <a:t>Characterizes the volatility of consumers’ perception towards a movie over time</a:t>
                      </a:r>
                      <a:endParaRPr/>
                    </a:p>
                  </a:txBody>
                  <a:tcPr marT="50800" marB="50800" marR="50800" marL="50800" anchor="ctr"/>
                </a:tc>
              </a:tr>
              <a:tr h="1122175">
                <a:tc>
                  <a:txBody>
                    <a:bodyPr/>
                    <a:lstStyle/>
                    <a:p>
                      <a:pPr indent="0" lvl="0" marL="0" marR="0" rtl="0" algn="ctr">
                        <a:lnSpc>
                          <a:spcPct val="100000"/>
                        </a:lnSpc>
                        <a:spcBef>
                          <a:spcPts val="0"/>
                        </a:spcBef>
                        <a:spcAft>
                          <a:spcPts val="0"/>
                        </a:spcAft>
                        <a:buClr>
                          <a:schemeClr val="dk1"/>
                        </a:buClr>
                        <a:buSzPts val="2100"/>
                        <a:buFont typeface="Helvetica Neue"/>
                        <a:buNone/>
                      </a:pPr>
                      <a:r>
                        <a:rPr b="1" lang="en-US" sz="2100" u="none" cap="none" strike="noStrike"/>
                        <a:t>Long Term Rating Trend</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2100"/>
                        <a:buFont typeface="Helvetica Neue"/>
                        <a:buNone/>
                      </a:pPr>
                      <a:r>
                        <a:rPr lang="en-US" sz="2100" u="none" cap="none" strike="noStrike"/>
                        <a:t>f(n) - f(1), where f is the fit polynomial</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2100"/>
                        <a:buFont typeface="Helvetica Neue"/>
                        <a:buNone/>
                      </a:pPr>
                      <a:r>
                        <a:rPr lang="en-US" sz="2100" u="none" cap="none" strike="noStrike"/>
                        <a:t>Characterizes the direction and magnitude of change in consumers’ perception towards a movie over time</a:t>
                      </a:r>
                      <a:endParaRPr/>
                    </a:p>
                  </a:txBody>
                  <a:tcPr marT="50800" marB="50800" marR="50800" marL="50800" anchor="ctr"/>
                </a:tc>
              </a:tr>
            </a:tbl>
          </a:graphicData>
        </a:graphic>
      </p:graphicFrame>
      <p:sp>
        <p:nvSpPr>
          <p:cNvPr id="327" name="Google Shape;327;p13"/>
          <p:cNvSpPr txBox="1"/>
          <p:nvPr/>
        </p:nvSpPr>
        <p:spPr>
          <a:xfrm>
            <a:off x="14888894" y="12398156"/>
            <a:ext cx="4610895" cy="64869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In the sample graph above, b denotes our metric for long term rating trend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4"/>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333" name="Google Shape;333;p14"/>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34" name="Google Shape;334;p14"/>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35" name="Google Shape;335;p14"/>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36" name="Google Shape;336;p14"/>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337" name="Google Shape;337;p14"/>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38" name="Google Shape;338;p14"/>
          <p:cNvSpPr txBox="1"/>
          <p:nvPr/>
        </p:nvSpPr>
        <p:spPr>
          <a:xfrm>
            <a:off x="1669685" y="1250286"/>
            <a:ext cx="21044631"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339" name="Google Shape;339;p14"/>
          <p:cNvSpPr txBox="1"/>
          <p:nvPr/>
        </p:nvSpPr>
        <p:spPr>
          <a:xfrm>
            <a:off x="5375866" y="2161012"/>
            <a:ext cx="13632268" cy="79475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rPr>
              <a:t>Step 2: Artificial Neural Network</a:t>
            </a:r>
            <a:endParaRPr/>
          </a:p>
        </p:txBody>
      </p:sp>
      <p:sp>
        <p:nvSpPr>
          <p:cNvPr id="340" name="Google Shape;340;p14"/>
          <p:cNvSpPr txBox="1"/>
          <p:nvPr/>
        </p:nvSpPr>
        <p:spPr>
          <a:xfrm>
            <a:off x="1404362" y="3467328"/>
            <a:ext cx="21575274" cy="8954658"/>
          </a:xfrm>
          <a:prstGeom prst="rect">
            <a:avLst/>
          </a:prstGeom>
          <a:noFill/>
          <a:ln>
            <a:noFill/>
          </a:ln>
        </p:spPr>
        <p:txBody>
          <a:bodyPr anchorCtr="0" anchor="t" bIns="45700" lIns="45700" spcFirstLastPara="1" rIns="45700" wrap="square" tIns="45700">
            <a:normAutofit/>
          </a:bodyPr>
          <a:lstStyle/>
          <a:p>
            <a:pPr indent="0" lvl="0" marL="228599" marR="0" rtl="0" algn="l">
              <a:lnSpc>
                <a:spcPct val="100000"/>
              </a:lnSpc>
              <a:spcBef>
                <a:spcPts val="0"/>
              </a:spcBef>
              <a:spcAft>
                <a:spcPts val="0"/>
              </a:spcAft>
              <a:buClr>
                <a:srgbClr val="3F3F3F"/>
              </a:buClr>
              <a:buSzPts val="3500"/>
              <a:buFont typeface="Merriweather Sans"/>
              <a:buNone/>
            </a:pPr>
            <a:r>
              <a:t/>
            </a:r>
            <a:endParaRPr b="0" i="0" sz="3500" u="none" cap="none" strike="noStrike">
              <a:solidFill>
                <a:srgbClr val="3F3F3F"/>
              </a:solidFill>
              <a:latin typeface="Helvetica Neue Light"/>
              <a:ea typeface="Helvetica Neue Light"/>
              <a:cs typeface="Helvetica Neue Light"/>
              <a:sym typeface="Helvetica Neue Light"/>
            </a:endParaRPr>
          </a:p>
          <a:p>
            <a:pPr indent="-222250" lvl="0" marL="228599"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With the two target variables identified, we chose a number of movie features from both the genome tag database and movie industry metadata database as predictors.</a:t>
            </a:r>
            <a:endParaRPr/>
          </a:p>
          <a:p>
            <a:pPr indent="-228600" lvl="1" marL="685800"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Our predictor variables are:</a:t>
            </a:r>
            <a:endParaRPr/>
          </a:p>
          <a:p>
            <a:pPr indent="-228600" lvl="2" marL="1143000"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Industry metadata: Budget, profit margin, score, votes, runtime, release year, profit</a:t>
            </a:r>
            <a:endParaRPr/>
          </a:p>
          <a:p>
            <a:pPr indent="-228600" lvl="2" marL="1143000"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Genome tag data: 100 </a:t>
            </a:r>
            <a:r>
              <a:rPr lang="en-US" sz="3500">
                <a:solidFill>
                  <a:srgbClr val="3F3F3F"/>
                </a:solidFill>
                <a:latin typeface="Helvetica Neue Light"/>
                <a:ea typeface="Helvetica Neue Light"/>
                <a:cs typeface="Helvetica Neue Light"/>
                <a:sym typeface="Helvetica Neue Light"/>
              </a:rPr>
              <a:t>principle components</a:t>
            </a:r>
            <a:r>
              <a:rPr b="0" i="0" lang="en-US" sz="3500" u="none" cap="none" strike="noStrike">
                <a:solidFill>
                  <a:srgbClr val="3F3F3F"/>
                </a:solidFill>
                <a:latin typeface="Helvetica Neue Light"/>
                <a:ea typeface="Helvetica Neue Light"/>
                <a:cs typeface="Helvetica Neue Light"/>
                <a:sym typeface="Helvetica Neue Light"/>
              </a:rPr>
              <a:t> generated from 1,128 genome tags</a:t>
            </a:r>
            <a:endParaRPr/>
          </a:p>
          <a:p>
            <a:pPr indent="-228600" lvl="1" marL="685800"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In particular, we dropped gross revenue and MovieLens net ratings due to high correlation with budget and movie industry ratings respectively. We also dropped categorical data such as writer, director, star actors, and production company due to high variability across movies</a:t>
            </a:r>
            <a:r>
              <a:rPr lang="en-US" sz="3500">
                <a:solidFill>
                  <a:srgbClr val="3F3F3F"/>
                </a:solidFill>
                <a:latin typeface="Helvetica Neue Light"/>
                <a:ea typeface="Helvetica Neue Light"/>
                <a:cs typeface="Helvetica Neue Light"/>
                <a:sym typeface="Helvetica Neue Light"/>
              </a:rPr>
              <a:t>. We also dropped features, such as country, that intuitively would not produce any predictivity.</a:t>
            </a:r>
            <a:endParaRPr/>
          </a:p>
          <a:p>
            <a:pPr indent="-222250" lvl="0" marL="228599"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We ran two neural networks for each time frame</a:t>
            </a:r>
            <a:r>
              <a:rPr lang="en-US" sz="3500">
                <a:solidFill>
                  <a:srgbClr val="3F3F3F"/>
                </a:solidFill>
                <a:latin typeface="Helvetica Neue Light"/>
                <a:ea typeface="Helvetica Neue Light"/>
                <a:cs typeface="Helvetica Neue Light"/>
                <a:sym typeface="Helvetica Neue Light"/>
              </a:rPr>
              <a:t>;</a:t>
            </a:r>
            <a:r>
              <a:rPr b="0" i="0" lang="en-US" sz="3500" u="none" cap="none" strike="noStrike">
                <a:solidFill>
                  <a:srgbClr val="3F3F3F"/>
                </a:solidFill>
                <a:latin typeface="Helvetica Neue Light"/>
                <a:ea typeface="Helvetica Neue Light"/>
                <a:cs typeface="Helvetica Neue Light"/>
                <a:sym typeface="Helvetica Neue Light"/>
              </a:rPr>
              <a:t> </a:t>
            </a:r>
            <a:r>
              <a:rPr lang="en-US" sz="3500">
                <a:solidFill>
                  <a:srgbClr val="3F3F3F"/>
                </a:solidFill>
                <a:latin typeface="Helvetica Neue Light"/>
                <a:ea typeface="Helvetica Neue Light"/>
                <a:cs typeface="Helvetica Neue Light"/>
                <a:sym typeface="Helvetica Neue Light"/>
              </a:rPr>
              <a:t>one for rating variation and one for net rating change</a:t>
            </a:r>
            <a:r>
              <a:rPr b="0" i="0" lang="en-US" sz="3500" u="none" cap="none" strike="noStrike">
                <a:solidFill>
                  <a:srgbClr val="3F3F3F"/>
                </a:solidFill>
                <a:latin typeface="Helvetica Neue Light"/>
                <a:ea typeface="Helvetica Neue Light"/>
                <a:cs typeface="Helvetica Neue Light"/>
                <a:sym typeface="Helvetica Neue Light"/>
              </a:rPr>
              <a:t>. </a:t>
            </a:r>
            <a:r>
              <a:rPr lang="en-US" sz="3500">
                <a:solidFill>
                  <a:srgbClr val="3F3F3F"/>
                </a:solidFill>
                <a:latin typeface="Helvetica Neue Light"/>
                <a:ea typeface="Helvetica Neue Light"/>
                <a:cs typeface="Helvetica Neue Light"/>
                <a:sym typeface="Helvetica Neue Light"/>
              </a:rPr>
              <a:t>Our time frames ranged from 4 months, 12 months, 24 months, and 90 months after the movie’s release. That is, we ran our models while considering months between a movie’s release month and 4 months after release, between a movie’s release month and 12 months after release,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5"/>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346" name="Google Shape;346;p15"/>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47" name="Google Shape;347;p15"/>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48" name="Google Shape;348;p15"/>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49" name="Google Shape;349;p15"/>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350" name="Google Shape;350;p15"/>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51" name="Google Shape;351;p15"/>
          <p:cNvSpPr txBox="1"/>
          <p:nvPr/>
        </p:nvSpPr>
        <p:spPr>
          <a:xfrm>
            <a:off x="1669685" y="1250286"/>
            <a:ext cx="21044631"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352" name="Google Shape;352;p15"/>
          <p:cNvSpPr txBox="1"/>
          <p:nvPr/>
        </p:nvSpPr>
        <p:spPr>
          <a:xfrm>
            <a:off x="5375866" y="2161012"/>
            <a:ext cx="13632268" cy="79475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rPr>
              <a:t>Results (4 months &amp; 12 months)</a:t>
            </a:r>
            <a:endParaRPr/>
          </a:p>
        </p:txBody>
      </p:sp>
      <p:pic>
        <p:nvPicPr>
          <p:cNvPr descr="6nJMD5P3KvF4Qq0Uq8S2KAxk5nq6Itz7trbYwowhTyWr4z-fFnwzUOFDOdHxsMVt7fm899ARa1DOzkpp8yvxNCDLy7vaWo0BuzfxjcgvHXzuDZF18XM3zQR_232VbNUp.png" id="353" name="Google Shape;353;p15"/>
          <p:cNvPicPr preferRelativeResize="0"/>
          <p:nvPr/>
        </p:nvPicPr>
        <p:blipFill rotWithShape="1">
          <a:blip r:embed="rId3">
            <a:alphaModFix/>
          </a:blip>
          <a:srcRect b="0" l="0" r="0" t="0"/>
          <a:stretch/>
        </p:blipFill>
        <p:spPr>
          <a:xfrm>
            <a:off x="1288152" y="5449685"/>
            <a:ext cx="4978401" cy="3530601"/>
          </a:xfrm>
          <a:prstGeom prst="rect">
            <a:avLst/>
          </a:prstGeom>
          <a:noFill/>
          <a:ln>
            <a:noFill/>
          </a:ln>
        </p:spPr>
      </p:pic>
      <p:pic>
        <p:nvPicPr>
          <p:cNvPr descr="dWklMJ2qsOCx8o-R9bh4Qy3PhlaOEO_Teqd9-nNEZLPr3Q3PBcZnR0RQu0zQPwWz1vt4NIYu0_fDjg46fIQz4Ft-1aQ6eNxS2VApmGc4S2DYEHDT_Iw2DEdadJSIyy4u.png" id="354" name="Google Shape;354;p15"/>
          <p:cNvPicPr preferRelativeResize="0"/>
          <p:nvPr/>
        </p:nvPicPr>
        <p:blipFill rotWithShape="1">
          <a:blip r:embed="rId4">
            <a:alphaModFix/>
          </a:blip>
          <a:srcRect b="0" l="0" r="0" t="0"/>
          <a:stretch/>
        </p:blipFill>
        <p:spPr>
          <a:xfrm>
            <a:off x="7407896" y="5449685"/>
            <a:ext cx="4978401" cy="3530601"/>
          </a:xfrm>
          <a:prstGeom prst="rect">
            <a:avLst/>
          </a:prstGeom>
          <a:noFill/>
          <a:ln>
            <a:noFill/>
          </a:ln>
        </p:spPr>
      </p:pic>
      <p:pic>
        <p:nvPicPr>
          <p:cNvPr descr="0kZMkB3XfS0l55907OtC059NrNu1rMSmLPSnOEkf1-518PPT9DE1fu7ILde4KJJFIFP6cP2_wsZM7NT0is1TgMxa_10lB4NcDaKJQFibdCWSX7VuqZf_4Bj1QRyt3pNV.png" id="355" name="Google Shape;355;p15"/>
          <p:cNvPicPr preferRelativeResize="0"/>
          <p:nvPr/>
        </p:nvPicPr>
        <p:blipFill rotWithShape="1">
          <a:blip r:embed="rId5">
            <a:alphaModFix/>
          </a:blip>
          <a:srcRect b="0" l="0" r="0" t="0"/>
          <a:stretch/>
        </p:blipFill>
        <p:spPr>
          <a:xfrm>
            <a:off x="1288152" y="9911620"/>
            <a:ext cx="4978401" cy="3530601"/>
          </a:xfrm>
          <a:prstGeom prst="rect">
            <a:avLst/>
          </a:prstGeom>
          <a:noFill/>
          <a:ln>
            <a:noFill/>
          </a:ln>
        </p:spPr>
      </p:pic>
      <p:pic>
        <p:nvPicPr>
          <p:cNvPr descr="5BjqkGAZI-JxMCjCIGgTH5H2wsE2L7zmGT2G7jyw66wbY1tLM8ILXdIKiHaenbTrMb9O00FNahRwZUoP56WgBCu_Zdb1eP8teOYaB86HnFzZJDLeKSI71xcdSqHsL1Q5.png" id="356" name="Google Shape;356;p15"/>
          <p:cNvPicPr preferRelativeResize="0"/>
          <p:nvPr/>
        </p:nvPicPr>
        <p:blipFill rotWithShape="1">
          <a:blip r:embed="rId6">
            <a:alphaModFix/>
          </a:blip>
          <a:srcRect b="0" l="0" r="0" t="0"/>
          <a:stretch/>
        </p:blipFill>
        <p:spPr>
          <a:xfrm>
            <a:off x="7407896" y="9911620"/>
            <a:ext cx="4978401" cy="3530601"/>
          </a:xfrm>
          <a:prstGeom prst="rect">
            <a:avLst/>
          </a:prstGeom>
          <a:noFill/>
          <a:ln>
            <a:noFill/>
          </a:ln>
        </p:spPr>
      </p:pic>
      <p:pic>
        <p:nvPicPr>
          <p:cNvPr descr="zGUH-7rcoWT7pvrNZpHYfSoYvHZfQGeGUC4KJGAE6UiZq4srXsVanjdsb7GIXFuQzNRUftwwlsLz2IgLI6KpaoEPk4RzDEfORDeXW3pN3uITLEVqQllF4fcXck9AU_5m.png" id="357" name="Google Shape;357;p15"/>
          <p:cNvPicPr preferRelativeResize="0"/>
          <p:nvPr/>
        </p:nvPicPr>
        <p:blipFill rotWithShape="1">
          <a:blip r:embed="rId7">
            <a:alphaModFix/>
          </a:blip>
          <a:srcRect b="0" l="0" r="0" t="0"/>
          <a:stretch/>
        </p:blipFill>
        <p:spPr>
          <a:xfrm>
            <a:off x="12704026" y="6215795"/>
            <a:ext cx="9889938" cy="1284409"/>
          </a:xfrm>
          <a:prstGeom prst="rect">
            <a:avLst/>
          </a:prstGeom>
          <a:noFill/>
          <a:ln>
            <a:noFill/>
          </a:ln>
        </p:spPr>
      </p:pic>
      <p:pic>
        <p:nvPicPr>
          <p:cNvPr descr="OriOrTC5jisTycsBhptWA9AscNObKRGBGS1u9kMtLF7AQt7ryb-7drEmqeAZNutReZS_3bROR_ktWyd7xFzMnBvgcxV7XC2SUymsdGet2V2aTw1piOAVDTe7Vk66IIug.png" id="358" name="Google Shape;358;p15"/>
          <p:cNvPicPr preferRelativeResize="0"/>
          <p:nvPr/>
        </p:nvPicPr>
        <p:blipFill rotWithShape="1">
          <a:blip r:embed="rId8">
            <a:alphaModFix/>
          </a:blip>
          <a:srcRect b="0" l="0" r="0" t="0"/>
          <a:stretch/>
        </p:blipFill>
        <p:spPr>
          <a:xfrm>
            <a:off x="12897482" y="10290380"/>
            <a:ext cx="10083031" cy="1396894"/>
          </a:xfrm>
          <a:prstGeom prst="rect">
            <a:avLst/>
          </a:prstGeom>
          <a:noFill/>
          <a:ln>
            <a:noFill/>
          </a:ln>
        </p:spPr>
      </p:pic>
      <p:sp>
        <p:nvSpPr>
          <p:cNvPr id="359" name="Google Shape;359;p15"/>
          <p:cNvSpPr txBox="1"/>
          <p:nvPr/>
        </p:nvSpPr>
        <p:spPr>
          <a:xfrm>
            <a:off x="1726837" y="4787584"/>
            <a:ext cx="4523904" cy="67273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Monthly Rating Variation over 4 Months</a:t>
            </a:r>
            <a:endParaRPr/>
          </a:p>
        </p:txBody>
      </p:sp>
      <p:sp>
        <p:nvSpPr>
          <p:cNvPr id="360" name="Google Shape;360;p15"/>
          <p:cNvSpPr txBox="1"/>
          <p:nvPr/>
        </p:nvSpPr>
        <p:spPr>
          <a:xfrm>
            <a:off x="7854586" y="4787584"/>
            <a:ext cx="4523904" cy="67273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Long Term Rating Trend over 4 Months</a:t>
            </a:r>
            <a:endParaRPr/>
          </a:p>
        </p:txBody>
      </p:sp>
      <p:sp>
        <p:nvSpPr>
          <p:cNvPr id="361" name="Google Shape;361;p15"/>
          <p:cNvSpPr txBox="1"/>
          <p:nvPr/>
        </p:nvSpPr>
        <p:spPr>
          <a:xfrm>
            <a:off x="1726837" y="9291524"/>
            <a:ext cx="4523904" cy="67273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Monthly Rating Variation over 12 Months</a:t>
            </a:r>
            <a:endParaRPr/>
          </a:p>
        </p:txBody>
      </p:sp>
      <p:sp>
        <p:nvSpPr>
          <p:cNvPr id="362" name="Google Shape;362;p15"/>
          <p:cNvSpPr txBox="1"/>
          <p:nvPr/>
        </p:nvSpPr>
        <p:spPr>
          <a:xfrm>
            <a:off x="8014381" y="9291524"/>
            <a:ext cx="4523905" cy="67273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Long Term Rating Trend over 12 Months</a:t>
            </a:r>
            <a:endParaRPr/>
          </a:p>
        </p:txBody>
      </p:sp>
      <p:sp>
        <p:nvSpPr>
          <p:cNvPr id="363" name="Google Shape;363;p15"/>
          <p:cNvSpPr txBox="1"/>
          <p:nvPr/>
        </p:nvSpPr>
        <p:spPr>
          <a:xfrm>
            <a:off x="1404363" y="3060062"/>
            <a:ext cx="21575274" cy="1623222"/>
          </a:xfrm>
          <a:prstGeom prst="rect">
            <a:avLst/>
          </a:prstGeom>
          <a:noFill/>
          <a:ln>
            <a:noFill/>
          </a:ln>
        </p:spPr>
        <p:txBody>
          <a:bodyPr anchorCtr="0" anchor="t" bIns="45700" lIns="45700" spcFirstLastPara="1" rIns="45700" wrap="square" tIns="45700">
            <a:normAutofit/>
          </a:bodyPr>
          <a:lstStyle/>
          <a:p>
            <a:pPr indent="-228599" lvl="0" marL="228599" marR="0" rtl="0" algn="l">
              <a:lnSpc>
                <a:spcPct val="100000"/>
              </a:lnSpc>
              <a:spcBef>
                <a:spcPts val="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For both 4 months and 12 months timeframes, our models losses converge at around </a:t>
            </a:r>
            <a:r>
              <a:rPr lang="en-US" sz="2600">
                <a:solidFill>
                  <a:srgbClr val="3F3F3F"/>
                </a:solidFill>
                <a:latin typeface="Helvetica Neue Light"/>
                <a:ea typeface="Helvetica Neue Light"/>
                <a:cs typeface="Helvetica Neue Light"/>
                <a:sym typeface="Helvetica Neue Light"/>
              </a:rPr>
              <a:t>10</a:t>
            </a:r>
            <a:r>
              <a:rPr b="0" i="0" lang="en-US" sz="2600" u="none" cap="none" strike="noStrike">
                <a:solidFill>
                  <a:srgbClr val="3F3F3F"/>
                </a:solidFill>
                <a:latin typeface="Helvetica Neue Light"/>
                <a:ea typeface="Helvetica Neue Light"/>
                <a:cs typeface="Helvetica Neue Light"/>
                <a:sym typeface="Helvetica Neue Light"/>
              </a:rPr>
              <a:t> epochs.</a:t>
            </a:r>
            <a:endParaRPr/>
          </a:p>
          <a:p>
            <a:pPr indent="-228598" lvl="0" marL="228598" marR="0" rtl="0" algn="l">
              <a:lnSpc>
                <a:spcPct val="100000"/>
              </a:lnSpc>
              <a:spcBef>
                <a:spcPts val="60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The </a:t>
            </a:r>
            <a:r>
              <a:rPr lang="en-US" sz="2600">
                <a:solidFill>
                  <a:srgbClr val="3F3F3F"/>
                </a:solidFill>
                <a:latin typeface="Helvetica Neue Light"/>
                <a:ea typeface="Helvetica Neue Light"/>
                <a:cs typeface="Helvetica Neue Light"/>
                <a:sym typeface="Helvetica Neue Light"/>
              </a:rPr>
              <a:t>root mean square error (RMSE)</a:t>
            </a:r>
            <a:r>
              <a:rPr b="0" i="0" lang="en-US" sz="2600" u="none" cap="none" strike="noStrike">
                <a:solidFill>
                  <a:srgbClr val="3F3F3F"/>
                </a:solidFill>
                <a:latin typeface="Helvetica Neue Light"/>
                <a:ea typeface="Helvetica Neue Light"/>
                <a:cs typeface="Helvetica Neue Light"/>
                <a:sym typeface="Helvetica Neue Light"/>
              </a:rPr>
              <a:t> values reported are in number of standard deviations away from the true value that our models deviate from.</a:t>
            </a:r>
            <a:endParaRPr/>
          </a:p>
        </p:txBody>
      </p:sp>
      <p:pic>
        <p:nvPicPr>
          <p:cNvPr id="364" name="Google Shape;364;p15"/>
          <p:cNvPicPr preferRelativeResize="0"/>
          <p:nvPr/>
        </p:nvPicPr>
        <p:blipFill>
          <a:blip r:embed="rId9">
            <a:alphaModFix/>
          </a:blip>
          <a:stretch>
            <a:fillRect/>
          </a:stretch>
        </p:blipFill>
        <p:spPr>
          <a:xfrm>
            <a:off x="1512094" y="4683265"/>
            <a:ext cx="21764103" cy="9302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6"/>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370" name="Google Shape;370;p16"/>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71" name="Google Shape;371;p16"/>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72" name="Google Shape;372;p16"/>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73" name="Google Shape;373;p16"/>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374" name="Google Shape;374;p16"/>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75" name="Google Shape;375;p16"/>
          <p:cNvSpPr txBox="1"/>
          <p:nvPr/>
        </p:nvSpPr>
        <p:spPr>
          <a:xfrm>
            <a:off x="1669685" y="1250286"/>
            <a:ext cx="21044631"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376" name="Google Shape;376;p16"/>
          <p:cNvSpPr txBox="1"/>
          <p:nvPr/>
        </p:nvSpPr>
        <p:spPr>
          <a:xfrm>
            <a:off x="5375866" y="2161012"/>
            <a:ext cx="13632268" cy="79475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rPr>
              <a:t>Results (24 months &amp; </a:t>
            </a:r>
            <a:r>
              <a:rPr lang="en-US" sz="4900">
                <a:latin typeface="Helvetica Neue Light"/>
                <a:ea typeface="Helvetica Neue Light"/>
                <a:cs typeface="Helvetica Neue Light"/>
                <a:sym typeface="Helvetica Neue Light"/>
              </a:rPr>
              <a:t>9</a:t>
            </a:r>
            <a:r>
              <a:rPr b="0" i="0" lang="en-US" sz="4900" u="none" cap="none" strike="noStrike">
                <a:solidFill>
                  <a:srgbClr val="000000"/>
                </a:solidFill>
                <a:latin typeface="Helvetica Neue Light"/>
                <a:ea typeface="Helvetica Neue Light"/>
                <a:cs typeface="Helvetica Neue Light"/>
                <a:sym typeface="Helvetica Neue Light"/>
              </a:rPr>
              <a:t>0 months)</a:t>
            </a:r>
            <a:endParaRPr/>
          </a:p>
        </p:txBody>
      </p:sp>
      <p:pic>
        <p:nvPicPr>
          <p:cNvPr descr="vImwUm6WeyaxPynJixAeDqqa02w2CQPPzKHUUZFJgSoJJo5kQWVgeoht6I63zy9_5oAqS4nCsZ3EbfrvwWu_9JHpGsa-gkJ4bUEAM8Q7yjOqvPzj3Es1RH6_z8GgCAh9.png" id="377" name="Google Shape;377;p16"/>
          <p:cNvPicPr preferRelativeResize="0"/>
          <p:nvPr/>
        </p:nvPicPr>
        <p:blipFill rotWithShape="1">
          <a:blip r:embed="rId3">
            <a:alphaModFix/>
          </a:blip>
          <a:srcRect b="0" l="0" r="0" t="0"/>
          <a:stretch/>
        </p:blipFill>
        <p:spPr>
          <a:xfrm>
            <a:off x="1499589" y="5564615"/>
            <a:ext cx="4978401" cy="3530601"/>
          </a:xfrm>
          <a:prstGeom prst="rect">
            <a:avLst/>
          </a:prstGeom>
          <a:noFill/>
          <a:ln>
            <a:noFill/>
          </a:ln>
        </p:spPr>
      </p:pic>
      <p:pic>
        <p:nvPicPr>
          <p:cNvPr descr="7Po8h6cyox2egIWyKHgphikznKo_-i7WrYn78Ze4UedYdTWiDo0yAmSUnvidSp8E_CUBiVt0aXa6roSYYsCFExBfS3J6x8IHF4gCMOTIkwiKyyon2GtSFjXQzx8wRCgy.png" id="378" name="Google Shape;378;p16"/>
          <p:cNvPicPr preferRelativeResize="0"/>
          <p:nvPr/>
        </p:nvPicPr>
        <p:blipFill rotWithShape="1">
          <a:blip r:embed="rId4">
            <a:alphaModFix/>
          </a:blip>
          <a:srcRect b="0" l="0" r="0" t="0"/>
          <a:stretch/>
        </p:blipFill>
        <p:spPr>
          <a:xfrm>
            <a:off x="7787133" y="5564615"/>
            <a:ext cx="4978401" cy="3530601"/>
          </a:xfrm>
          <a:prstGeom prst="rect">
            <a:avLst/>
          </a:prstGeom>
          <a:noFill/>
          <a:ln>
            <a:noFill/>
          </a:ln>
        </p:spPr>
      </p:pic>
      <p:pic>
        <p:nvPicPr>
          <p:cNvPr descr="3jnW-CjJcgOkR4OdPYznRig8wx80uDkdVjDwkguo5yV3MoKg7Zobqv2Lwt10E-YXKQafkSB7ZkotVyLpA3F40v22gdbhLg11_8wUJxzqZVz2TzqS3hTh1Mfhyr0j_AZQ.png" id="379" name="Google Shape;379;p16"/>
          <p:cNvPicPr preferRelativeResize="0"/>
          <p:nvPr/>
        </p:nvPicPr>
        <p:blipFill rotWithShape="1">
          <a:blip r:embed="rId5">
            <a:alphaModFix/>
          </a:blip>
          <a:srcRect b="0" l="0" r="0" t="0"/>
          <a:stretch/>
        </p:blipFill>
        <p:spPr>
          <a:xfrm>
            <a:off x="1499589" y="10056492"/>
            <a:ext cx="4978401" cy="3530601"/>
          </a:xfrm>
          <a:prstGeom prst="rect">
            <a:avLst/>
          </a:prstGeom>
          <a:noFill/>
          <a:ln>
            <a:noFill/>
          </a:ln>
        </p:spPr>
      </p:pic>
      <p:pic>
        <p:nvPicPr>
          <p:cNvPr descr="yOrXXYlXPlol9slZyZczJdbTK8whPElsSrMVu-Cw5m5wY8zcxfLTILUhRKn1jxrYMspJBuQQGi2QLjm19FKtsn17XkIR4Q3Yta0qPP1nUsVc_i8bh9DfGYuDubP2bJcV.png" id="380" name="Google Shape;380;p16"/>
          <p:cNvPicPr preferRelativeResize="0"/>
          <p:nvPr/>
        </p:nvPicPr>
        <p:blipFill rotWithShape="1">
          <a:blip r:embed="rId6">
            <a:alphaModFix/>
          </a:blip>
          <a:srcRect b="0" l="0" r="0" t="0"/>
          <a:stretch/>
        </p:blipFill>
        <p:spPr>
          <a:xfrm>
            <a:off x="7627338" y="9976546"/>
            <a:ext cx="4978401" cy="3530601"/>
          </a:xfrm>
          <a:prstGeom prst="rect">
            <a:avLst/>
          </a:prstGeom>
          <a:noFill/>
          <a:ln>
            <a:noFill/>
          </a:ln>
        </p:spPr>
      </p:pic>
      <p:pic>
        <p:nvPicPr>
          <p:cNvPr descr="hserflKmiYaHbybsQA2bcFklF11faVI0pyxoqFJykLxo9GjSj2d6VWUQnHfvhRFX56d_dNBsyy62oXnOCq1JmJEwVO7iucuiqzmqfRLMgluG0iEDxobBgeh5ep63FoJK.png" id="381" name="Google Shape;381;p16"/>
          <p:cNvPicPr preferRelativeResize="0"/>
          <p:nvPr/>
        </p:nvPicPr>
        <p:blipFill rotWithShape="1">
          <a:blip r:embed="rId7">
            <a:alphaModFix/>
          </a:blip>
          <a:srcRect b="0" l="0" r="0" t="0"/>
          <a:stretch/>
        </p:blipFill>
        <p:spPr>
          <a:xfrm>
            <a:off x="13027815" y="6655249"/>
            <a:ext cx="9410120" cy="1349332"/>
          </a:xfrm>
          <a:prstGeom prst="rect">
            <a:avLst/>
          </a:prstGeom>
          <a:noFill/>
          <a:ln>
            <a:noFill/>
          </a:ln>
        </p:spPr>
      </p:pic>
      <p:pic>
        <p:nvPicPr>
          <p:cNvPr descr="ozWdPtfxa0Q--DepiQjedMi7GbuOi62TZw8B3CSFyFud3dTG1l0qy7re11K-1XgiSsHT5f2PtsMWMoSNWo3eSPnBNXF60e6-PrBdpKvLDXg_PvE4v8nbBtIQlD_b1FBz.png" id="382" name="Google Shape;382;p16"/>
          <p:cNvPicPr preferRelativeResize="0"/>
          <p:nvPr/>
        </p:nvPicPr>
        <p:blipFill rotWithShape="1">
          <a:blip r:embed="rId8">
            <a:alphaModFix/>
          </a:blip>
          <a:srcRect b="0" l="0" r="0" t="0"/>
          <a:stretch/>
        </p:blipFill>
        <p:spPr>
          <a:xfrm>
            <a:off x="13056871" y="10836501"/>
            <a:ext cx="9764253" cy="1349332"/>
          </a:xfrm>
          <a:prstGeom prst="rect">
            <a:avLst/>
          </a:prstGeom>
          <a:noFill/>
          <a:ln>
            <a:noFill/>
          </a:ln>
        </p:spPr>
      </p:pic>
      <p:sp>
        <p:nvSpPr>
          <p:cNvPr id="383" name="Google Shape;383;p16"/>
          <p:cNvSpPr txBox="1"/>
          <p:nvPr/>
        </p:nvSpPr>
        <p:spPr>
          <a:xfrm>
            <a:off x="1404363" y="3060062"/>
            <a:ext cx="21575274" cy="1623222"/>
          </a:xfrm>
          <a:prstGeom prst="rect">
            <a:avLst/>
          </a:prstGeom>
          <a:noFill/>
          <a:ln>
            <a:noFill/>
          </a:ln>
        </p:spPr>
        <p:txBody>
          <a:bodyPr anchorCtr="0" anchor="t" bIns="45700" lIns="45700" spcFirstLastPara="1" rIns="45700" wrap="square" tIns="45700">
            <a:normAutofit/>
          </a:bodyPr>
          <a:lstStyle/>
          <a:p>
            <a:pPr indent="-228599" lvl="0" marL="228599" marR="0" rtl="0" algn="l">
              <a:lnSpc>
                <a:spcPct val="100000"/>
              </a:lnSpc>
              <a:spcBef>
                <a:spcPts val="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For both 24 months and 60 months timeframes, our model loss also converge at around 5 epochs.</a:t>
            </a:r>
            <a:endParaRPr/>
          </a:p>
          <a:p>
            <a:pPr indent="-228599" lvl="0" marL="228599" marR="0" rtl="0" algn="l">
              <a:lnSpc>
                <a:spcPct val="100000"/>
              </a:lnSpc>
              <a:spcBef>
                <a:spcPts val="600"/>
              </a:spcBef>
              <a:spcAft>
                <a:spcPts val="0"/>
              </a:spcAft>
              <a:buClr>
                <a:srgbClr val="3F3F3F"/>
              </a:buClr>
              <a:buSzPts val="2600"/>
              <a:buFont typeface="Merriweather Sans"/>
              <a:buChar char="&gt;"/>
            </a:pPr>
            <a:r>
              <a:rPr b="0" i="0" lang="en-US" sz="2600" u="none" cap="none" strike="noStrike">
                <a:solidFill>
                  <a:srgbClr val="3F3F3F"/>
                </a:solidFill>
                <a:latin typeface="Helvetica Neue Light"/>
                <a:ea typeface="Helvetica Neue Light"/>
                <a:cs typeface="Helvetica Neue Light"/>
                <a:sym typeface="Helvetica Neue Light"/>
              </a:rPr>
              <a:t>Although the RMSE values are still near 1 standard deviation, we can see a slight trend in that the model accuracy increases as we increase the timeframe to a longer-period.</a:t>
            </a:r>
            <a:endParaRPr/>
          </a:p>
        </p:txBody>
      </p:sp>
      <p:sp>
        <p:nvSpPr>
          <p:cNvPr id="384" name="Google Shape;384;p16"/>
          <p:cNvSpPr txBox="1"/>
          <p:nvPr/>
        </p:nvSpPr>
        <p:spPr>
          <a:xfrm>
            <a:off x="1726837" y="4787585"/>
            <a:ext cx="4523904" cy="67273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Monthly Rating Variation over 24 Months</a:t>
            </a:r>
            <a:endParaRPr/>
          </a:p>
        </p:txBody>
      </p:sp>
      <p:sp>
        <p:nvSpPr>
          <p:cNvPr id="385" name="Google Shape;385;p16"/>
          <p:cNvSpPr txBox="1"/>
          <p:nvPr/>
        </p:nvSpPr>
        <p:spPr>
          <a:xfrm>
            <a:off x="7854586" y="4787585"/>
            <a:ext cx="4523904" cy="67273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Long Term Rating Trend over 60 Months</a:t>
            </a:r>
            <a:endParaRPr/>
          </a:p>
        </p:txBody>
      </p:sp>
      <p:sp>
        <p:nvSpPr>
          <p:cNvPr id="386" name="Google Shape;386;p16"/>
          <p:cNvSpPr txBox="1"/>
          <p:nvPr/>
        </p:nvSpPr>
        <p:spPr>
          <a:xfrm>
            <a:off x="1726837" y="9291524"/>
            <a:ext cx="4523904" cy="67273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Monthly Rating Variation over 24 Months</a:t>
            </a:r>
            <a:endParaRPr/>
          </a:p>
        </p:txBody>
      </p:sp>
      <p:sp>
        <p:nvSpPr>
          <p:cNvPr id="387" name="Google Shape;387;p16"/>
          <p:cNvSpPr txBox="1"/>
          <p:nvPr/>
        </p:nvSpPr>
        <p:spPr>
          <a:xfrm>
            <a:off x="8014382" y="9291524"/>
            <a:ext cx="4523904" cy="67273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Model Loss for Long Term Rating Trend over 60 Months</a:t>
            </a:r>
            <a:endParaRPr/>
          </a:p>
        </p:txBody>
      </p:sp>
      <p:pic>
        <p:nvPicPr>
          <p:cNvPr id="388" name="Google Shape;388;p16"/>
          <p:cNvPicPr preferRelativeResize="0"/>
          <p:nvPr/>
        </p:nvPicPr>
        <p:blipFill>
          <a:blip r:embed="rId9">
            <a:alphaModFix/>
          </a:blip>
          <a:stretch>
            <a:fillRect/>
          </a:stretch>
        </p:blipFill>
        <p:spPr>
          <a:xfrm>
            <a:off x="429650" y="4340384"/>
            <a:ext cx="22846548" cy="93756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394" name="Google Shape;394;p17"/>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395" name="Google Shape;395;p17"/>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396" name="Google Shape;396;p17"/>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397" name="Google Shape;397;p17"/>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398" name="Google Shape;398;p17"/>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399" name="Google Shape;399;p17"/>
          <p:cNvSpPr txBox="1"/>
          <p:nvPr/>
        </p:nvSpPr>
        <p:spPr>
          <a:xfrm>
            <a:off x="1669685" y="1250286"/>
            <a:ext cx="21044631"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400" name="Google Shape;400;p17"/>
          <p:cNvSpPr txBox="1"/>
          <p:nvPr/>
        </p:nvSpPr>
        <p:spPr>
          <a:xfrm>
            <a:off x="5375866" y="2161012"/>
            <a:ext cx="13632268" cy="79475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rPr>
              <a:t>Conclusions</a:t>
            </a:r>
            <a:endParaRPr/>
          </a:p>
        </p:txBody>
      </p:sp>
      <p:sp>
        <p:nvSpPr>
          <p:cNvPr id="401" name="Google Shape;401;p17"/>
          <p:cNvSpPr txBox="1"/>
          <p:nvPr/>
        </p:nvSpPr>
        <p:spPr>
          <a:xfrm>
            <a:off x="1404362" y="3467328"/>
            <a:ext cx="21575274" cy="8954658"/>
          </a:xfrm>
          <a:prstGeom prst="rect">
            <a:avLst/>
          </a:prstGeom>
          <a:noFill/>
          <a:ln>
            <a:noFill/>
          </a:ln>
        </p:spPr>
        <p:txBody>
          <a:bodyPr anchorCtr="0" anchor="t" bIns="45700" lIns="45700" spcFirstLastPara="1" rIns="45700" wrap="square" tIns="45700">
            <a:normAutofit/>
          </a:bodyPr>
          <a:lstStyle/>
          <a:p>
            <a:pPr indent="-228599" lvl="0" marL="228599" marR="0" rtl="0" algn="l">
              <a:lnSpc>
                <a:spcPct val="100000"/>
              </a:lnSpc>
              <a:spcBef>
                <a:spcPts val="0"/>
              </a:spcBef>
              <a:spcAft>
                <a:spcPts val="0"/>
              </a:spcAft>
              <a:buClr>
                <a:srgbClr val="3F3F3F"/>
              </a:buClr>
              <a:buSzPts val="3200"/>
              <a:buFont typeface="Merriweather Sans"/>
              <a:buChar char="&gt;"/>
            </a:pPr>
            <a:r>
              <a:rPr b="0" i="0" lang="en-US" sz="3200" u="none" cap="none" strike="noStrike">
                <a:solidFill>
                  <a:srgbClr val="3F3F3F"/>
                </a:solidFill>
                <a:latin typeface="Helvetica Neue Light"/>
                <a:ea typeface="Helvetica Neue Light"/>
                <a:cs typeface="Helvetica Neue Light"/>
                <a:sym typeface="Helvetica Neue Light"/>
              </a:rPr>
              <a:t>As a whole, our artificial neural network model is able to make </a:t>
            </a:r>
            <a:r>
              <a:rPr lang="en-US" sz="3200">
                <a:solidFill>
                  <a:srgbClr val="3F3F3F"/>
                </a:solidFill>
                <a:latin typeface="Helvetica Neue Light"/>
                <a:ea typeface="Helvetica Neue Light"/>
                <a:cs typeface="Helvetica Neue Light"/>
                <a:sym typeface="Helvetica Neue Light"/>
              </a:rPr>
              <a:t>relatively weak </a:t>
            </a:r>
            <a:r>
              <a:rPr b="0" i="0" lang="en-US" sz="3200" u="none" cap="none" strike="noStrike">
                <a:solidFill>
                  <a:srgbClr val="3F3F3F"/>
                </a:solidFill>
                <a:latin typeface="Helvetica Neue Light"/>
                <a:ea typeface="Helvetica Neue Light"/>
                <a:cs typeface="Helvetica Neue Light"/>
                <a:sym typeface="Helvetica Neue Light"/>
              </a:rPr>
              <a:t>predictions (</a:t>
            </a:r>
            <a:r>
              <a:rPr lang="en-US" sz="3200">
                <a:solidFill>
                  <a:srgbClr val="3F3F3F"/>
                </a:solidFill>
                <a:latin typeface="Helvetica Neue Light"/>
                <a:ea typeface="Helvetica Neue Light"/>
                <a:cs typeface="Helvetica Neue Light"/>
                <a:sym typeface="Helvetica Neue Light"/>
              </a:rPr>
              <a:t>&lt; 1</a:t>
            </a:r>
            <a:r>
              <a:rPr b="0" i="0" lang="en-US" sz="3200" u="none" cap="none" strike="noStrike">
                <a:solidFill>
                  <a:srgbClr val="3F3F3F"/>
                </a:solidFill>
                <a:latin typeface="Helvetica Neue Light"/>
                <a:ea typeface="Helvetica Neue Light"/>
                <a:cs typeface="Helvetica Neue Light"/>
                <a:sym typeface="Helvetica Neue Light"/>
              </a:rPr>
              <a:t> standard deviations) </a:t>
            </a:r>
            <a:r>
              <a:rPr lang="en-US" sz="3200">
                <a:solidFill>
                  <a:srgbClr val="3F3F3F"/>
                </a:solidFill>
                <a:latin typeface="Helvetica Neue Light"/>
                <a:ea typeface="Helvetica Neue Light"/>
                <a:cs typeface="Helvetica Neue Light"/>
                <a:sym typeface="Helvetica Neue Light"/>
              </a:rPr>
              <a:t>for both the</a:t>
            </a:r>
            <a:r>
              <a:rPr b="0" i="0" lang="en-US" sz="3200" u="none" cap="none" strike="noStrike">
                <a:solidFill>
                  <a:srgbClr val="3F3F3F"/>
                </a:solidFill>
                <a:latin typeface="Helvetica Neue Light"/>
                <a:ea typeface="Helvetica Neue Light"/>
                <a:cs typeface="Helvetica Neue Light"/>
                <a:sym typeface="Helvetica Neue Light"/>
              </a:rPr>
              <a:t> rating variability of movies over time and net ra</a:t>
            </a:r>
            <a:r>
              <a:rPr lang="en-US" sz="3200">
                <a:solidFill>
                  <a:srgbClr val="3F3F3F"/>
                </a:solidFill>
                <a:latin typeface="Helvetica Neue Light"/>
                <a:ea typeface="Helvetica Neue Light"/>
                <a:cs typeface="Helvetica Neue Light"/>
                <a:sym typeface="Helvetica Neue Light"/>
              </a:rPr>
              <a:t>ting change over time </a:t>
            </a:r>
            <a:r>
              <a:rPr b="0" i="0" lang="en-US" sz="3200" u="none" cap="none" strike="noStrike">
                <a:solidFill>
                  <a:srgbClr val="3F3F3F"/>
                </a:solidFill>
                <a:latin typeface="Helvetica Neue Light"/>
                <a:ea typeface="Helvetica Neue Light"/>
                <a:cs typeface="Helvetica Neue Light"/>
                <a:sym typeface="Helvetica Neue Light"/>
              </a:rPr>
              <a:t>using featu</a:t>
            </a:r>
            <a:r>
              <a:rPr lang="en-US" sz="3200">
                <a:solidFill>
                  <a:srgbClr val="3F3F3F"/>
                </a:solidFill>
                <a:latin typeface="Helvetica Neue Light"/>
                <a:ea typeface="Helvetica Neue Light"/>
                <a:cs typeface="Helvetica Neue Light"/>
                <a:sym typeface="Helvetica Neue Light"/>
              </a:rPr>
              <a:t>res including profit margin, runtime, release year, and subject tags.</a:t>
            </a:r>
            <a:endParaRPr/>
          </a:p>
          <a:p>
            <a:pPr indent="-228598" lvl="0" marL="228598" marR="0" rtl="0" algn="l">
              <a:lnSpc>
                <a:spcPct val="100000"/>
              </a:lnSpc>
              <a:spcBef>
                <a:spcPts val="600"/>
              </a:spcBef>
              <a:spcAft>
                <a:spcPts val="0"/>
              </a:spcAft>
              <a:buClr>
                <a:srgbClr val="3F3F3F"/>
              </a:buClr>
              <a:buSzPts val="3200"/>
              <a:buFont typeface="Merriweather Sans"/>
              <a:buChar char="&gt;"/>
            </a:pPr>
            <a:r>
              <a:rPr b="0" i="0" lang="en-US" sz="3200" u="none" cap="none" strike="noStrike">
                <a:solidFill>
                  <a:srgbClr val="3F3F3F"/>
                </a:solidFill>
                <a:latin typeface="Helvetica Neue Light"/>
                <a:ea typeface="Helvetica Neue Light"/>
                <a:cs typeface="Helvetica Neue Light"/>
                <a:sym typeface="Helvetica Neue Light"/>
              </a:rPr>
              <a:t>However, a trend we observed through varying the time frame length </a:t>
            </a:r>
            <a:r>
              <a:rPr lang="en-US" sz="3200">
                <a:solidFill>
                  <a:srgbClr val="3F3F3F"/>
                </a:solidFill>
                <a:latin typeface="Helvetica Neue Light"/>
                <a:ea typeface="Helvetica Neue Light"/>
                <a:cs typeface="Helvetica Neue Light"/>
                <a:sym typeface="Helvetica Neue Light"/>
              </a:rPr>
              <a:t>is</a:t>
            </a:r>
            <a:r>
              <a:rPr b="0" i="0" lang="en-US" sz="3200" u="none" cap="none" strike="noStrike">
                <a:solidFill>
                  <a:srgbClr val="3F3F3F"/>
                </a:solidFill>
                <a:latin typeface="Helvetica Neue Light"/>
                <a:ea typeface="Helvetica Neue Light"/>
                <a:cs typeface="Helvetica Neue Light"/>
                <a:sym typeface="Helvetica Neue Light"/>
              </a:rPr>
              <a:t> that the rating vari</a:t>
            </a:r>
            <a:r>
              <a:rPr lang="en-US" sz="3200">
                <a:solidFill>
                  <a:srgbClr val="3F3F3F"/>
                </a:solidFill>
                <a:latin typeface="Helvetica Neue Light"/>
                <a:ea typeface="Helvetica Neue Light"/>
                <a:cs typeface="Helvetica Neue Light"/>
                <a:sym typeface="Helvetica Neue Light"/>
              </a:rPr>
              <a:t>ation</a:t>
            </a:r>
            <a:r>
              <a:rPr b="0" i="0" lang="en-US" sz="3200" u="none" cap="none" strike="noStrike">
                <a:solidFill>
                  <a:srgbClr val="3F3F3F"/>
                </a:solidFill>
                <a:latin typeface="Helvetica Neue Light"/>
                <a:ea typeface="Helvetica Neue Light"/>
                <a:cs typeface="Helvetica Neue Light"/>
                <a:sym typeface="Helvetica Neue Light"/>
              </a:rPr>
              <a:t> model </a:t>
            </a:r>
            <a:r>
              <a:rPr lang="en-US" sz="3200">
                <a:solidFill>
                  <a:srgbClr val="3F3F3F"/>
                </a:solidFill>
                <a:latin typeface="Helvetica Neue Light"/>
                <a:ea typeface="Helvetica Neue Light"/>
                <a:cs typeface="Helvetica Neue Light"/>
                <a:sym typeface="Helvetica Neue Light"/>
              </a:rPr>
              <a:t>performed significantly better as </a:t>
            </a:r>
            <a:r>
              <a:rPr b="0" i="0" lang="en-US" sz="3200" u="none" cap="none" strike="noStrike">
                <a:solidFill>
                  <a:srgbClr val="3F3F3F"/>
                </a:solidFill>
                <a:latin typeface="Helvetica Neue Light"/>
                <a:ea typeface="Helvetica Neue Light"/>
                <a:cs typeface="Helvetica Neue Light"/>
                <a:sym typeface="Helvetica Neue Light"/>
              </a:rPr>
              <a:t>we increased the timeframe from ~1 year to ~</a:t>
            </a:r>
            <a:r>
              <a:rPr lang="en-US" sz="3200">
                <a:solidFill>
                  <a:srgbClr val="3F3F3F"/>
                </a:solidFill>
                <a:latin typeface="Helvetica Neue Light"/>
                <a:ea typeface="Helvetica Neue Light"/>
                <a:cs typeface="Helvetica Neue Light"/>
                <a:sym typeface="Helvetica Neue Light"/>
              </a:rPr>
              <a:t>8</a:t>
            </a:r>
            <a:r>
              <a:rPr b="0" i="0" lang="en-US" sz="3200" u="none" cap="none" strike="noStrike">
                <a:solidFill>
                  <a:srgbClr val="3F3F3F"/>
                </a:solidFill>
                <a:latin typeface="Helvetica Neue Light"/>
                <a:ea typeface="Helvetica Neue Light"/>
                <a:cs typeface="Helvetica Neue Light"/>
                <a:sym typeface="Helvetica Neue Light"/>
              </a:rPr>
              <a:t> years, suggesting that the features are more predictive of a movie’s long term rating variability as opposed to a short period after a movie’s release.</a:t>
            </a:r>
            <a:endParaRPr b="0" i="0" sz="3200" u="none" cap="none" strike="noStrike">
              <a:solidFill>
                <a:srgbClr val="3F3F3F"/>
              </a:solidFill>
              <a:latin typeface="Helvetica Neue Light"/>
              <a:ea typeface="Helvetica Neue Light"/>
              <a:cs typeface="Helvetica Neue Light"/>
              <a:sym typeface="Helvetica Neue Light"/>
            </a:endParaRPr>
          </a:p>
          <a:p>
            <a:pPr indent="-228598" lvl="0" marL="228598" marR="0" rtl="0" algn="l">
              <a:lnSpc>
                <a:spcPct val="100000"/>
              </a:lnSpc>
              <a:spcBef>
                <a:spcPts val="600"/>
              </a:spcBef>
              <a:spcAft>
                <a:spcPts val="0"/>
              </a:spcAft>
              <a:buClr>
                <a:srgbClr val="3F3F3F"/>
              </a:buClr>
              <a:buSzPts val="3200"/>
              <a:buFont typeface="Helvetica Neue Light"/>
              <a:buChar char="&gt;"/>
            </a:pPr>
            <a:r>
              <a:rPr lang="en-US" sz="3200">
                <a:solidFill>
                  <a:srgbClr val="3F3F3F"/>
                </a:solidFill>
                <a:latin typeface="Helvetica Neue Light"/>
                <a:ea typeface="Helvetica Neue Light"/>
                <a:cs typeface="Helvetica Neue Light"/>
                <a:sym typeface="Helvetica Neue Light"/>
              </a:rPr>
              <a:t>The features inputted to our model was movie metadata (e.g. budget, genre, tags, etc.). Given the high amount of diversity between movies, our model indicates that features that are specific to the movie itself will create a more accurate model. This movie-specific data includes but is not limited to: caption transcripts, plot summaries, and written critic reviews. In addition, understanding the breakdown of specific metadata could uncover important trends. For instance, understanding the marketing sub-portion of budgets or the sub-genres of movies could substantially increase our model’s accuracy. </a:t>
            </a:r>
            <a:endParaRPr sz="3200">
              <a:solidFill>
                <a:srgbClr val="3F3F3F"/>
              </a:solidFill>
              <a:latin typeface="Helvetica Neue Light"/>
              <a:ea typeface="Helvetica Neue Light"/>
              <a:cs typeface="Helvetica Neue Light"/>
              <a:sym typeface="Helvetica Neue Light"/>
            </a:endParaRPr>
          </a:p>
          <a:p>
            <a:pPr indent="-228598" lvl="0" marL="228598" marR="0" rtl="0" algn="l">
              <a:lnSpc>
                <a:spcPct val="100000"/>
              </a:lnSpc>
              <a:spcBef>
                <a:spcPts val="600"/>
              </a:spcBef>
              <a:spcAft>
                <a:spcPts val="0"/>
              </a:spcAft>
              <a:buClr>
                <a:srgbClr val="3F3F3F"/>
              </a:buClr>
              <a:buSzPts val="3200"/>
              <a:buFont typeface="Helvetica Neue Light"/>
              <a:buChar char="&gt;"/>
            </a:pPr>
            <a:r>
              <a:rPr lang="en-US" sz="3200">
                <a:solidFill>
                  <a:srgbClr val="3F3F3F"/>
                </a:solidFill>
                <a:latin typeface="Helvetica Neue Light"/>
                <a:ea typeface="Helvetica Neue Light"/>
                <a:cs typeface="Helvetica Neue Light"/>
                <a:sym typeface="Helvetica Neue Light"/>
              </a:rPr>
              <a:t>Our model performs better in a longer timeframe. In addition to our observation from Model 1 (model for predicting monthly average rating, slide 9) that movies tend to have lower ratings later in their timeframe, we can conclude that raters tend to prefer newer movies, possibly due to better visual quality or relatability. </a:t>
            </a:r>
            <a:endParaRPr sz="3200">
              <a:solidFill>
                <a:srgbClr val="3F3F3F"/>
              </a:solidFill>
              <a:latin typeface="Helvetica Neue Light"/>
              <a:ea typeface="Helvetica Neue Light"/>
              <a:cs typeface="Helvetica Neue Light"/>
              <a:sym typeface="Helvetica Neue Light"/>
            </a:endParaRPr>
          </a:p>
          <a:p>
            <a:pPr indent="0" lvl="0" marL="0" rtl="0" algn="just">
              <a:lnSpc>
                <a:spcPct val="90000"/>
              </a:lnSpc>
              <a:spcBef>
                <a:spcPts val="0"/>
              </a:spcBef>
              <a:spcAft>
                <a:spcPts val="0"/>
              </a:spcAft>
              <a:buClr>
                <a:schemeClr val="dk1"/>
              </a:buClr>
              <a:buSzPts val="1600"/>
              <a:buFont typeface="Helvetica Neue Light"/>
              <a:buNone/>
            </a:pPr>
            <a:r>
              <a:t/>
            </a:r>
            <a:endParaRPr sz="16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9df91eeb10_3_14"/>
          <p:cNvSpPr/>
          <p:nvPr/>
        </p:nvSpPr>
        <p:spPr>
          <a:xfrm>
            <a:off x="12601805" y="3874"/>
            <a:ext cx="3011700" cy="952500"/>
          </a:xfrm>
          <a:prstGeom prst="rect">
            <a:avLst/>
          </a:prstGeom>
          <a:solidFill>
            <a:srgbClr val="1E1F49"/>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407" name="Google Shape;407;g9df91eeb10_3_14"/>
          <p:cNvSpPr/>
          <p:nvPr/>
        </p:nvSpPr>
        <p:spPr>
          <a:xfrm>
            <a:off x="1107808"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408" name="Google Shape;408;g9df91eeb10_3_14"/>
          <p:cNvSpPr/>
          <p:nvPr/>
        </p:nvSpPr>
        <p:spPr>
          <a:xfrm>
            <a:off x="8770472"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409" name="Google Shape;409;g9df91eeb10_3_14"/>
          <p:cNvSpPr/>
          <p:nvPr/>
        </p:nvSpPr>
        <p:spPr>
          <a:xfrm>
            <a:off x="2026447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410" name="Google Shape;410;g9df91eeb10_3_14"/>
          <p:cNvSpPr/>
          <p:nvPr/>
        </p:nvSpPr>
        <p:spPr>
          <a:xfrm>
            <a:off x="16433136"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411" name="Google Shape;411;g9df91eeb10_3_14"/>
          <p:cNvSpPr/>
          <p:nvPr/>
        </p:nvSpPr>
        <p:spPr>
          <a:xfrm>
            <a:off x="493914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412" name="Google Shape;412;g9df91eeb10_3_14"/>
          <p:cNvSpPr txBox="1"/>
          <p:nvPr/>
        </p:nvSpPr>
        <p:spPr>
          <a:xfrm>
            <a:off x="1669685" y="1250286"/>
            <a:ext cx="210447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413" name="Google Shape;413;g9df91eeb10_3_14"/>
          <p:cNvSpPr txBox="1"/>
          <p:nvPr/>
        </p:nvSpPr>
        <p:spPr>
          <a:xfrm>
            <a:off x="5375866" y="2161012"/>
            <a:ext cx="13632300" cy="7947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4900"/>
              <a:buFont typeface="Helvetica Neue Light"/>
              <a:buNone/>
            </a:pPr>
            <a:r>
              <a:rPr lang="en-US" sz="4900">
                <a:latin typeface="Helvetica Neue Light"/>
                <a:ea typeface="Helvetica Neue Light"/>
                <a:cs typeface="Helvetica Neue Light"/>
                <a:sym typeface="Helvetica Neue Light"/>
              </a:rPr>
              <a:t>Key Insights</a:t>
            </a:r>
            <a:endParaRPr/>
          </a:p>
        </p:txBody>
      </p:sp>
      <p:sp>
        <p:nvSpPr>
          <p:cNvPr id="414" name="Google Shape;414;g9df91eeb10_3_14"/>
          <p:cNvSpPr txBox="1"/>
          <p:nvPr/>
        </p:nvSpPr>
        <p:spPr>
          <a:xfrm>
            <a:off x="9613275" y="3467325"/>
            <a:ext cx="13843500" cy="10248600"/>
          </a:xfrm>
          <a:prstGeom prst="rect">
            <a:avLst/>
          </a:prstGeom>
          <a:noFill/>
          <a:ln>
            <a:noFill/>
          </a:ln>
        </p:spPr>
        <p:txBody>
          <a:bodyPr anchorCtr="0" anchor="t" bIns="45700" lIns="45700" spcFirstLastPara="1" rIns="45700" wrap="square" tIns="45700">
            <a:noAutofit/>
          </a:bodyPr>
          <a:lstStyle/>
          <a:p>
            <a:pPr indent="-431800" lvl="0" marL="457200" rtl="0" algn="l">
              <a:spcBef>
                <a:spcPts val="600"/>
              </a:spcBef>
              <a:spcAft>
                <a:spcPts val="0"/>
              </a:spcAft>
              <a:buClr>
                <a:srgbClr val="3F3F3F"/>
              </a:buClr>
              <a:buSzPts val="3200"/>
              <a:buFont typeface="Merriweather Sans"/>
              <a:buChar char="&gt;"/>
            </a:pPr>
            <a:r>
              <a:rPr lang="en-US" sz="3200">
                <a:solidFill>
                  <a:srgbClr val="3F3F3F"/>
                </a:solidFill>
                <a:latin typeface="Helvetica Neue Light"/>
                <a:ea typeface="Helvetica Neue Light"/>
                <a:cs typeface="Helvetica Neue Light"/>
                <a:sym typeface="Helvetica Neue Light"/>
              </a:rPr>
              <a:t>We showed that there were distinct and significant trends in the relationship between a movie’s ratings and the time elapsed since its release.</a:t>
            </a:r>
            <a:endParaRPr sz="3200">
              <a:solidFill>
                <a:srgbClr val="3F3F3F"/>
              </a:solidFill>
              <a:latin typeface="Helvetica Neue Light"/>
              <a:ea typeface="Helvetica Neue Light"/>
              <a:cs typeface="Helvetica Neue Light"/>
              <a:sym typeface="Helvetica Neue Light"/>
            </a:endParaRPr>
          </a:p>
          <a:p>
            <a:pPr indent="-431800" lvl="0" marL="457200" rtl="0" algn="l">
              <a:spcBef>
                <a:spcPts val="600"/>
              </a:spcBef>
              <a:spcAft>
                <a:spcPts val="0"/>
              </a:spcAft>
              <a:buClr>
                <a:srgbClr val="3F3F3F"/>
              </a:buClr>
              <a:buSzPts val="3200"/>
              <a:buFont typeface="Helvetica Neue Light"/>
              <a:buChar char="&gt;"/>
            </a:pPr>
            <a:r>
              <a:rPr lang="en-US" sz="3200">
                <a:solidFill>
                  <a:srgbClr val="3F3F3F"/>
                </a:solidFill>
                <a:latin typeface="Helvetica Neue Light"/>
                <a:ea typeface="Helvetica Neue Light"/>
                <a:cs typeface="Helvetica Neue Light"/>
                <a:sym typeface="Helvetica Neue Light"/>
              </a:rPr>
              <a:t>Our features were unable to capture why these trends exist, but other features we did not use may be able to predict them well.</a:t>
            </a:r>
            <a:endParaRPr sz="3200">
              <a:solidFill>
                <a:srgbClr val="3F3F3F"/>
              </a:solidFill>
              <a:latin typeface="Helvetica Neue Light"/>
              <a:ea typeface="Helvetica Neue Light"/>
              <a:cs typeface="Helvetica Neue Light"/>
              <a:sym typeface="Helvetica Neue Light"/>
            </a:endParaRPr>
          </a:p>
          <a:p>
            <a:pPr indent="-431800" lvl="0" marL="457200" rtl="0" algn="l">
              <a:spcBef>
                <a:spcPts val="600"/>
              </a:spcBef>
              <a:spcAft>
                <a:spcPts val="0"/>
              </a:spcAft>
              <a:buClr>
                <a:srgbClr val="3F3F3F"/>
              </a:buClr>
              <a:buSzPts val="3200"/>
              <a:buFont typeface="Merriweather Sans"/>
              <a:buChar char="&gt;"/>
            </a:pPr>
            <a:r>
              <a:rPr lang="en-US" sz="3200">
                <a:solidFill>
                  <a:srgbClr val="3F3F3F"/>
                </a:solidFill>
                <a:latin typeface="Helvetica Neue Light"/>
                <a:ea typeface="Helvetica Neue Light"/>
                <a:cs typeface="Helvetica Neue Light"/>
                <a:sym typeface="Helvetica Neue Light"/>
              </a:rPr>
              <a:t>Given a model that can </a:t>
            </a:r>
            <a:r>
              <a:rPr lang="en-US" sz="3200">
                <a:solidFill>
                  <a:srgbClr val="3F3F3F"/>
                </a:solidFill>
                <a:latin typeface="Helvetica Neue Light"/>
                <a:ea typeface="Helvetica Neue Light"/>
                <a:cs typeface="Helvetica Neue Light"/>
                <a:sym typeface="Helvetica Neue Light"/>
              </a:rPr>
              <a:t>accurately</a:t>
            </a:r>
            <a:r>
              <a:rPr lang="en-US" sz="3200">
                <a:solidFill>
                  <a:srgbClr val="3F3F3F"/>
                </a:solidFill>
                <a:latin typeface="Helvetica Neue Light"/>
                <a:ea typeface="Helvetica Neue Light"/>
                <a:cs typeface="Helvetica Neue Light"/>
                <a:sym typeface="Helvetica Neue Light"/>
              </a:rPr>
              <a:t> predict rating variability over time and net rating change over time</a:t>
            </a:r>
            <a:r>
              <a:rPr lang="en-US" sz="3200">
                <a:solidFill>
                  <a:srgbClr val="3F3F3F"/>
                </a:solidFill>
                <a:latin typeface="Helvetica Neue Light"/>
                <a:ea typeface="Helvetica Neue Light"/>
                <a:cs typeface="Helvetica Neue Light"/>
                <a:sym typeface="Helvetica Neue Light"/>
              </a:rPr>
              <a:t>, we can derive additional insights. Such a model can be used to advise decision-making for streaming platforms, such as identifying types of movies that gain renewed interest among consumers over the long-term, and the consistency of consumer perceptions over time. The model can also be used to understand consumer behavior towards movies, predicting the self-selection of viewer types as a function of elapsed time.</a:t>
            </a:r>
            <a:endParaRPr sz="3200">
              <a:solidFill>
                <a:srgbClr val="3F3F3F"/>
              </a:solidFill>
              <a:latin typeface="Helvetica Neue Light"/>
              <a:ea typeface="Helvetica Neue Light"/>
              <a:cs typeface="Helvetica Neue Light"/>
              <a:sym typeface="Helvetica Neue Light"/>
            </a:endParaRPr>
          </a:p>
          <a:p>
            <a:pPr indent="-431800" lvl="0" marL="457200" rtl="0" algn="l">
              <a:spcBef>
                <a:spcPts val="600"/>
              </a:spcBef>
              <a:spcAft>
                <a:spcPts val="0"/>
              </a:spcAft>
              <a:buClr>
                <a:srgbClr val="3F3F3F"/>
              </a:buClr>
              <a:buSzPts val="3200"/>
              <a:buFont typeface="Helvetica Neue Light"/>
              <a:buChar char="&gt;"/>
            </a:pPr>
            <a:r>
              <a:rPr lang="en-US" sz="3200">
                <a:solidFill>
                  <a:srgbClr val="3F3F3F"/>
                </a:solidFill>
                <a:latin typeface="Helvetica Neue Light"/>
                <a:ea typeface="Helvetica Neue Light"/>
                <a:cs typeface="Helvetica Neue Light"/>
                <a:sym typeface="Helvetica Neue Light"/>
              </a:rPr>
              <a:t>For Hollywood Production movies, where the most profitable and largest means of revenue is box office revenue, high initial ratings is an important  indicator of box office revenue. Since we concluded that newer movies recieve higher ratings than older movies, a possibly lucrative decision for production firms is to prioritize an increased quantity over quality of movies given the same budget. This operating strategy is similar to India’s “Bollywood”, where nearly 4x more movies are produced compared to Hollywood. </a:t>
            </a:r>
            <a:endParaRPr sz="3200">
              <a:solidFill>
                <a:srgbClr val="3F3F3F"/>
              </a:solidFill>
              <a:latin typeface="Helvetica Neue Light"/>
              <a:ea typeface="Helvetica Neue Light"/>
              <a:cs typeface="Helvetica Neue Light"/>
              <a:sym typeface="Helvetica Neue Light"/>
            </a:endParaRPr>
          </a:p>
        </p:txBody>
      </p:sp>
      <p:pic>
        <p:nvPicPr>
          <p:cNvPr id="415" name="Google Shape;415;g9df91eeb10_3_14"/>
          <p:cNvPicPr preferRelativeResize="0"/>
          <p:nvPr/>
        </p:nvPicPr>
        <p:blipFill>
          <a:blip r:embed="rId3">
            <a:alphaModFix/>
          </a:blip>
          <a:stretch>
            <a:fillRect/>
          </a:stretch>
        </p:blipFill>
        <p:spPr>
          <a:xfrm>
            <a:off x="744125" y="3467325"/>
            <a:ext cx="7568725" cy="5137305"/>
          </a:xfrm>
          <a:prstGeom prst="rect">
            <a:avLst/>
          </a:prstGeom>
          <a:noFill/>
          <a:ln>
            <a:noFill/>
          </a:ln>
        </p:spPr>
      </p:pic>
      <p:sp>
        <p:nvSpPr>
          <p:cNvPr id="416" name="Google Shape;416;g9df91eeb10_3_14"/>
          <p:cNvSpPr txBox="1"/>
          <p:nvPr/>
        </p:nvSpPr>
        <p:spPr>
          <a:xfrm>
            <a:off x="502775" y="8708250"/>
            <a:ext cx="80646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666666"/>
                </a:solidFill>
                <a:latin typeface="Helvetica Neue"/>
                <a:ea typeface="Helvetica Neue"/>
                <a:cs typeface="Helvetica Neue"/>
                <a:sym typeface="Helvetica Neue"/>
              </a:rPr>
              <a:t>We see a distinct shape in this graph for ratings over time for Jumanji. This relationship exemplifies many such relationships we saw for individual movies.</a:t>
            </a:r>
            <a:endParaRPr sz="3200">
              <a:solidFill>
                <a:srgbClr val="666666"/>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9df91eeb10_3_1"/>
          <p:cNvSpPr/>
          <p:nvPr/>
        </p:nvSpPr>
        <p:spPr>
          <a:xfrm>
            <a:off x="12601805" y="3874"/>
            <a:ext cx="3011700" cy="952500"/>
          </a:xfrm>
          <a:prstGeom prst="rect">
            <a:avLst/>
          </a:prstGeom>
          <a:solidFill>
            <a:srgbClr val="1E1F49"/>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422" name="Google Shape;422;g9df91eeb10_3_1"/>
          <p:cNvSpPr/>
          <p:nvPr/>
        </p:nvSpPr>
        <p:spPr>
          <a:xfrm>
            <a:off x="1107808"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423" name="Google Shape;423;g9df91eeb10_3_1"/>
          <p:cNvSpPr/>
          <p:nvPr/>
        </p:nvSpPr>
        <p:spPr>
          <a:xfrm>
            <a:off x="8770472"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424" name="Google Shape;424;g9df91eeb10_3_1"/>
          <p:cNvSpPr/>
          <p:nvPr/>
        </p:nvSpPr>
        <p:spPr>
          <a:xfrm>
            <a:off x="2026447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425" name="Google Shape;425;g9df91eeb10_3_1"/>
          <p:cNvSpPr/>
          <p:nvPr/>
        </p:nvSpPr>
        <p:spPr>
          <a:xfrm>
            <a:off x="16433136"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426" name="Google Shape;426;g9df91eeb10_3_1"/>
          <p:cNvSpPr/>
          <p:nvPr/>
        </p:nvSpPr>
        <p:spPr>
          <a:xfrm>
            <a:off x="493914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427" name="Google Shape;427;g9df91eeb10_3_1"/>
          <p:cNvSpPr txBox="1"/>
          <p:nvPr/>
        </p:nvSpPr>
        <p:spPr>
          <a:xfrm>
            <a:off x="1669685" y="1250286"/>
            <a:ext cx="210447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2: Predicting Total Movie Rating Variability Over Time</a:t>
            </a:r>
            <a:endParaRPr/>
          </a:p>
        </p:txBody>
      </p:sp>
      <p:sp>
        <p:nvSpPr>
          <p:cNvPr id="428" name="Google Shape;428;g9df91eeb10_3_1"/>
          <p:cNvSpPr txBox="1"/>
          <p:nvPr/>
        </p:nvSpPr>
        <p:spPr>
          <a:xfrm>
            <a:off x="5375866" y="2161012"/>
            <a:ext cx="13632300" cy="7947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rgbClr val="000000"/>
              </a:buClr>
              <a:buSzPts val="4900"/>
              <a:buFont typeface="Helvetica Neue Light"/>
              <a:buNone/>
            </a:pPr>
            <a:r>
              <a:rPr b="0" i="0" lang="en-US" sz="4900" u="none" cap="none" strike="noStrike">
                <a:solidFill>
                  <a:srgbClr val="000000"/>
                </a:solidFill>
                <a:latin typeface="Helvetica Neue Light"/>
                <a:ea typeface="Helvetica Neue Light"/>
                <a:cs typeface="Helvetica Neue Light"/>
                <a:sym typeface="Helvetica Neue Light"/>
                <a:extLst>
                  <a:ext uri="http://customooxmlschemas.google.com/">
                    <go:slidesCustomData xmlns:go="http://customooxmlschemas.google.com/" textRoundtripDataId="0"/>
                  </a:ext>
                </a:extLst>
              </a:rPr>
              <a:t>Future Research</a:t>
            </a:r>
            <a:endParaRPr/>
          </a:p>
        </p:txBody>
      </p:sp>
      <p:sp>
        <p:nvSpPr>
          <p:cNvPr id="429" name="Google Shape;429;g9df91eeb10_3_1"/>
          <p:cNvSpPr txBox="1"/>
          <p:nvPr/>
        </p:nvSpPr>
        <p:spPr>
          <a:xfrm>
            <a:off x="1404362" y="3467328"/>
            <a:ext cx="21575400" cy="8954700"/>
          </a:xfrm>
          <a:prstGeom prst="rect">
            <a:avLst/>
          </a:prstGeom>
          <a:noFill/>
          <a:ln>
            <a:noFill/>
          </a:ln>
        </p:spPr>
        <p:txBody>
          <a:bodyPr anchorCtr="0" anchor="t" bIns="45700" lIns="45700" spcFirstLastPara="1" rIns="45700" wrap="square" tIns="45700">
            <a:noAutofit/>
          </a:bodyPr>
          <a:lstStyle/>
          <a:p>
            <a:pPr indent="-431800" lvl="0" marL="457200" rtl="0" algn="l">
              <a:spcBef>
                <a:spcPts val="600"/>
              </a:spcBef>
              <a:spcAft>
                <a:spcPts val="0"/>
              </a:spcAft>
              <a:buClr>
                <a:srgbClr val="3F3F3F"/>
              </a:buClr>
              <a:buSzPts val="3200"/>
              <a:buFont typeface="Merriweather Sans"/>
              <a:buChar char="&gt;"/>
            </a:pPr>
            <a:r>
              <a:rPr lang="en-US" sz="3200">
                <a:solidFill>
                  <a:srgbClr val="3F3F3F"/>
                </a:solidFill>
                <a:latin typeface="Helvetica Neue Light"/>
                <a:ea typeface="Helvetica Neue Light"/>
                <a:cs typeface="Helvetica Neue Light"/>
                <a:sym typeface="Helvetica Neue Light"/>
              </a:rPr>
              <a:t>One obstacle we faced is the size of our dataset. Although we began with ~58,000 movies with user ratings, only ~33,000 movies were released after 1996 (when the ratings began), ~13,000 movies had genome tag relevancy scores, and ~7,000 movies had industry metadata. Ultimately, our usable dataset post-wrangling and merging was scaled down to ~4,000 movies, which hindered our analysis. </a:t>
            </a:r>
            <a:endParaRPr>
              <a:solidFill>
                <a:schemeClr val="dk1"/>
              </a:solidFill>
            </a:endParaRPr>
          </a:p>
          <a:p>
            <a:pPr indent="-431800" lvl="0" marL="457200" rtl="0" algn="l">
              <a:spcBef>
                <a:spcPts val="600"/>
              </a:spcBef>
              <a:spcAft>
                <a:spcPts val="0"/>
              </a:spcAft>
              <a:buClr>
                <a:srgbClr val="3F3F3F"/>
              </a:buClr>
              <a:buSzPts val="3200"/>
              <a:buFont typeface="Merriweather Sans"/>
              <a:buChar char="&gt;"/>
            </a:pPr>
            <a:r>
              <a:rPr lang="en-US" sz="3200">
                <a:solidFill>
                  <a:srgbClr val="3F3F3F"/>
                </a:solidFill>
                <a:latin typeface="Helvetica Neue Light"/>
                <a:ea typeface="Helvetica Neue Light"/>
                <a:cs typeface="Helvetica Neue Light"/>
                <a:sym typeface="Helvetica Neue Light"/>
              </a:rPr>
              <a:t>For further analysis, we could scrape more industry metadata to increase the number of features in our dataset, which would yield greater predictivity.</a:t>
            </a:r>
            <a:endParaRPr sz="3200">
              <a:solidFill>
                <a:srgbClr val="3F3F3F"/>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8"/>
          <p:cNvSpPr/>
          <p:nvPr/>
        </p:nvSpPr>
        <p:spPr>
          <a:xfrm>
            <a:off x="16433136"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Conclusions</a:t>
            </a:r>
            <a:endParaRPr/>
          </a:p>
        </p:txBody>
      </p:sp>
      <p:sp>
        <p:nvSpPr>
          <p:cNvPr id="435" name="Google Shape;435;p18"/>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436" name="Google Shape;436;p18"/>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437" name="Google Shape;437;p18"/>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438" name="Google Shape;438;p18"/>
          <p:cNvSpPr/>
          <p:nvPr/>
        </p:nvSpPr>
        <p:spPr>
          <a:xfrm>
            <a:off x="12601804"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439" name="Google Shape;439;p18"/>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440" name="Google Shape;440;p18"/>
          <p:cNvSpPr txBox="1"/>
          <p:nvPr/>
        </p:nvSpPr>
        <p:spPr>
          <a:xfrm>
            <a:off x="1404363" y="3446350"/>
            <a:ext cx="21575274" cy="3467606"/>
          </a:xfrm>
          <a:prstGeom prst="rect">
            <a:avLst/>
          </a:prstGeom>
          <a:noFill/>
          <a:ln>
            <a:noFill/>
          </a:ln>
        </p:spPr>
        <p:txBody>
          <a:bodyPr anchorCtr="0" anchor="t" bIns="45700" lIns="45700" spcFirstLastPara="1" rIns="45700" wrap="square" tIns="45700">
            <a:normAutofit/>
          </a:bodyPr>
          <a:lstStyle/>
          <a:p>
            <a:pPr indent="-222250" lvl="0" marL="228599" marR="0" rtl="0" algn="l">
              <a:lnSpc>
                <a:spcPct val="100000"/>
              </a:lnSpc>
              <a:spcBef>
                <a:spcPts val="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Across various category and types of movies, we found that the time elapsed since the release of a given movie has a high predictability for the movie’s monthly average ratings. Similarly, the rating profile of viewers in that given month is also a predictive factor.</a:t>
            </a:r>
            <a:endParaRPr/>
          </a:p>
          <a:p>
            <a:pPr indent="-222250" lvl="0" marL="228599"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Interestingly, there is an even split between the positive and negative effects of the time elapsed variable, suggesting that some movies have higher monthly rating over time, while some have lower monthly rating over time.</a:t>
            </a:r>
            <a:endParaRPr/>
          </a:p>
        </p:txBody>
      </p:sp>
      <p:sp>
        <p:nvSpPr>
          <p:cNvPr id="441" name="Google Shape;441;p18"/>
          <p:cNvSpPr txBox="1"/>
          <p:nvPr/>
        </p:nvSpPr>
        <p:spPr>
          <a:xfrm>
            <a:off x="1404363" y="8260790"/>
            <a:ext cx="21575274" cy="3085454"/>
          </a:xfrm>
          <a:prstGeom prst="rect">
            <a:avLst/>
          </a:prstGeom>
          <a:noFill/>
          <a:ln>
            <a:noFill/>
          </a:ln>
        </p:spPr>
        <p:txBody>
          <a:bodyPr anchorCtr="0" anchor="t" bIns="45700" lIns="45700" spcFirstLastPara="1" rIns="45700" wrap="square" tIns="45700">
            <a:normAutofit/>
          </a:bodyPr>
          <a:lstStyle/>
          <a:p>
            <a:pPr indent="-222250" lvl="0" marL="228599" marR="0" rtl="0" algn="l">
              <a:lnSpc>
                <a:spcPct val="100000"/>
              </a:lnSpc>
              <a:spcBef>
                <a:spcPts val="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We created an artificial neural network model aimed at predicting monthly rating trends based on movie features, which was able to make weak predictions within 1 standard deviation. This suggest a degree of predictability between movie features and rating trends such as variability and general perception change.</a:t>
            </a:r>
            <a:endParaRPr/>
          </a:p>
          <a:p>
            <a:pPr indent="-222250" lvl="0" marL="228599" marR="0" rtl="0" algn="l">
              <a:lnSpc>
                <a:spcPct val="100000"/>
              </a:lnSpc>
              <a:spcBef>
                <a:spcPts val="600"/>
              </a:spcBef>
              <a:spcAft>
                <a:spcPts val="0"/>
              </a:spcAft>
              <a:buClr>
                <a:srgbClr val="3F3F3F"/>
              </a:buClr>
              <a:buSzPts val="3500"/>
              <a:buFont typeface="Merriweather Sans"/>
              <a:buChar char="&gt;"/>
            </a:pPr>
            <a:r>
              <a:rPr b="0" i="0" lang="en-US" sz="3500" u="none" cap="none" strike="noStrike">
                <a:solidFill>
                  <a:srgbClr val="3F3F3F"/>
                </a:solidFill>
                <a:latin typeface="Helvetica Neue Light"/>
                <a:ea typeface="Helvetica Neue Light"/>
                <a:cs typeface="Helvetica Neue Light"/>
                <a:sym typeface="Helvetica Neue Light"/>
              </a:rPr>
              <a:t>In particular, we found that predictability increased slightly when we increase our time horizon, suggesting that such a prediction model is more accurate in determining long-term trends.</a:t>
            </a:r>
            <a:endParaRPr/>
          </a:p>
        </p:txBody>
      </p:sp>
      <p:sp>
        <p:nvSpPr>
          <p:cNvPr id="442" name="Google Shape;442;p18"/>
          <p:cNvSpPr/>
          <p:nvPr/>
        </p:nvSpPr>
        <p:spPr>
          <a:xfrm>
            <a:off x="8211404" y="2369756"/>
            <a:ext cx="7961192"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Monthly Average Rating Across Movies</a:t>
            </a:r>
            <a:endParaRPr/>
          </a:p>
        </p:txBody>
      </p:sp>
      <p:sp>
        <p:nvSpPr>
          <p:cNvPr id="443" name="Google Shape;443;p18"/>
          <p:cNvSpPr/>
          <p:nvPr/>
        </p:nvSpPr>
        <p:spPr>
          <a:xfrm>
            <a:off x="6992070" y="7184196"/>
            <a:ext cx="10399860"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Predicting Monthly Rating Trend Using Movie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p:nvPr/>
        </p:nvSpPr>
        <p:spPr>
          <a:xfrm>
            <a:off x="1107808" y="3874"/>
            <a:ext cx="3011700" cy="952500"/>
          </a:xfrm>
          <a:prstGeom prst="rect">
            <a:avLst/>
          </a:prstGeom>
          <a:solidFill>
            <a:srgbClr val="1E1F49"/>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Executive Summary</a:t>
            </a:r>
            <a:endParaRPr/>
          </a:p>
        </p:txBody>
      </p:sp>
      <p:sp>
        <p:nvSpPr>
          <p:cNvPr id="87" name="Google Shape;87;p3"/>
          <p:cNvSpPr/>
          <p:nvPr/>
        </p:nvSpPr>
        <p:spPr>
          <a:xfrm>
            <a:off x="493914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88" name="Google Shape;88;p3"/>
          <p:cNvSpPr/>
          <p:nvPr/>
        </p:nvSpPr>
        <p:spPr>
          <a:xfrm>
            <a:off x="12601805"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89" name="Google Shape;89;p3"/>
          <p:cNvSpPr/>
          <p:nvPr/>
        </p:nvSpPr>
        <p:spPr>
          <a:xfrm>
            <a:off x="20264470"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90" name="Google Shape;90;p3"/>
          <p:cNvSpPr/>
          <p:nvPr/>
        </p:nvSpPr>
        <p:spPr>
          <a:xfrm>
            <a:off x="16433136"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91" name="Google Shape;91;p3"/>
          <p:cNvSpPr/>
          <p:nvPr/>
        </p:nvSpPr>
        <p:spPr>
          <a:xfrm>
            <a:off x="8770473" y="3874"/>
            <a:ext cx="3011700" cy="952500"/>
          </a:xfrm>
          <a:prstGeom prst="rect">
            <a:avLst/>
          </a:prstGeom>
          <a:solidFill>
            <a:srgbClr val="C6D9F1"/>
          </a:solidFill>
          <a:ln>
            <a:noFill/>
          </a:ln>
        </p:spPr>
        <p:txBody>
          <a:bodyPr anchorCtr="0" anchor="ctr" bIns="64275" lIns="64275" spcFirstLastPara="1" rIns="64275" wrap="square" tIns="64275">
            <a:no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92" name="Google Shape;92;p3"/>
          <p:cNvSpPr/>
          <p:nvPr/>
        </p:nvSpPr>
        <p:spPr>
          <a:xfrm>
            <a:off x="4539905" y="1490465"/>
            <a:ext cx="15304200" cy="2263200"/>
          </a:xfrm>
          <a:prstGeom prst="rect">
            <a:avLst/>
          </a:prstGeom>
          <a:solidFill>
            <a:srgbClr val="004C7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500"/>
              <a:buFont typeface="Helvetica Neue"/>
              <a:buNone/>
            </a:pPr>
            <a:r>
              <a:rPr b="1" i="0" lang="en-US" sz="3500" u="sng" cap="none" strike="noStrike">
                <a:solidFill>
                  <a:srgbClr val="FFFFFF"/>
                </a:solidFill>
                <a:latin typeface="Helvetica Neue"/>
                <a:ea typeface="Helvetica Neue"/>
                <a:cs typeface="Helvetica Neue"/>
                <a:sym typeface="Helvetica Neue"/>
              </a:rPr>
              <a:t>Topic Question</a:t>
            </a:r>
            <a:endParaRPr/>
          </a:p>
          <a:p>
            <a:pPr indent="0" lvl="0" marL="0" marR="0" rtl="0" algn="ctr">
              <a:lnSpc>
                <a:spcPct val="100000"/>
              </a:lnSpc>
              <a:spcBef>
                <a:spcPts val="600"/>
              </a:spcBef>
              <a:spcAft>
                <a:spcPts val="0"/>
              </a:spcAft>
              <a:buClr>
                <a:srgbClr val="FFFFFF"/>
              </a:buClr>
              <a:buSzPts val="3500"/>
              <a:buFont typeface="Helvetica Neue Light"/>
              <a:buNone/>
            </a:pPr>
            <a:r>
              <a:rPr b="0" i="0" lang="en-US" sz="3500" u="none" cap="none" strike="noStrike">
                <a:solidFill>
                  <a:srgbClr val="FFFFFF"/>
                </a:solidFill>
                <a:latin typeface="Helvetica Neue Light"/>
                <a:ea typeface="Helvetica Neue Light"/>
                <a:cs typeface="Helvetica Neue Light"/>
                <a:sym typeface="Helvetica Neue Light"/>
              </a:rPr>
              <a:t>Understanding the </a:t>
            </a:r>
            <a:r>
              <a:rPr b="1" i="0" lang="en-US" sz="3500" u="none" cap="none" strike="noStrike">
                <a:solidFill>
                  <a:srgbClr val="FFFFFF"/>
                </a:solidFill>
                <a:latin typeface="Helvetica Neue"/>
                <a:ea typeface="Helvetica Neue"/>
                <a:cs typeface="Helvetica Neue"/>
                <a:sym typeface="Helvetica Neue"/>
              </a:rPr>
              <a:t>inter-temporal</a:t>
            </a:r>
            <a:r>
              <a:rPr b="0" i="0" lang="en-US" sz="3500" u="none" cap="none" strike="noStrike">
                <a:solidFill>
                  <a:srgbClr val="FFFFFF"/>
                </a:solidFill>
                <a:latin typeface="Helvetica Neue Light"/>
                <a:ea typeface="Helvetica Neue Light"/>
                <a:cs typeface="Helvetica Neue Light"/>
                <a:sym typeface="Helvetica Neue Light"/>
              </a:rPr>
              <a:t> behavioral differences in movie reviewers, and how such traits may vary across </a:t>
            </a:r>
            <a:r>
              <a:rPr b="1" i="0" lang="en-US" sz="3500" u="none" cap="none" strike="noStrike">
                <a:solidFill>
                  <a:srgbClr val="FFFFFF"/>
                </a:solidFill>
                <a:latin typeface="Helvetica Neue"/>
                <a:ea typeface="Helvetica Neue"/>
                <a:cs typeface="Helvetica Neue"/>
                <a:sym typeface="Helvetica Neue"/>
              </a:rPr>
              <a:t>different types</a:t>
            </a:r>
            <a:r>
              <a:rPr b="0" i="0" lang="en-US" sz="3500" u="none" cap="none" strike="noStrike">
                <a:solidFill>
                  <a:srgbClr val="FFFFFF"/>
                </a:solidFill>
                <a:latin typeface="Helvetica Neue Light"/>
                <a:ea typeface="Helvetica Neue Light"/>
                <a:cs typeface="Helvetica Neue Light"/>
                <a:sym typeface="Helvetica Neue Light"/>
              </a:rPr>
              <a:t> of movies.</a:t>
            </a:r>
            <a:endParaRPr/>
          </a:p>
        </p:txBody>
      </p:sp>
      <p:sp>
        <p:nvSpPr>
          <p:cNvPr id="93" name="Google Shape;93;p3"/>
          <p:cNvSpPr/>
          <p:nvPr/>
        </p:nvSpPr>
        <p:spPr>
          <a:xfrm>
            <a:off x="579801" y="4495925"/>
            <a:ext cx="10925700" cy="806400"/>
          </a:xfrm>
          <a:prstGeom prst="rect">
            <a:avLst/>
          </a:prstGeom>
          <a:solidFill>
            <a:srgbClr val="558ED5"/>
          </a:solidFill>
          <a:ln>
            <a:noFill/>
          </a:ln>
        </p:spPr>
        <p:txBody>
          <a:bodyPr anchorCtr="0" anchor="ctr" bIns="45700" lIns="45700" spcFirstLastPara="1" rIns="45700" wrap="square" tIns="45700">
            <a:noAutofit/>
          </a:bodyPr>
          <a:lstStyle/>
          <a:p>
            <a:pPr indent="0" lvl="0" marL="0" rtl="0" algn="ctr">
              <a:spcBef>
                <a:spcPts val="0"/>
              </a:spcBef>
              <a:spcAft>
                <a:spcPts val="0"/>
              </a:spcAft>
              <a:buClr>
                <a:schemeClr val="lt1"/>
              </a:buClr>
              <a:buSzPts val="3200"/>
              <a:buFont typeface="Helvetica Neue Light"/>
              <a:buNone/>
            </a:pPr>
            <a:r>
              <a:rPr lang="en-US" sz="3200">
                <a:solidFill>
                  <a:schemeClr val="lt1"/>
                </a:solidFill>
                <a:latin typeface="Helvetica Neue Light"/>
                <a:ea typeface="Helvetica Neue Light"/>
                <a:cs typeface="Helvetica Neue Light"/>
                <a:sym typeface="Helvetica Neue Light"/>
              </a:rPr>
              <a:t>Background &amp; Motivation</a:t>
            </a:r>
            <a:endParaRPr sz="3200">
              <a:solidFill>
                <a:srgbClr val="FFFFFF"/>
              </a:solidFill>
              <a:latin typeface="Helvetica Neue Light"/>
              <a:ea typeface="Helvetica Neue Light"/>
              <a:cs typeface="Helvetica Neue Light"/>
              <a:sym typeface="Helvetica Neue Light"/>
            </a:endParaRPr>
          </a:p>
        </p:txBody>
      </p:sp>
      <p:sp>
        <p:nvSpPr>
          <p:cNvPr id="94" name="Google Shape;94;p3"/>
          <p:cNvSpPr txBox="1"/>
          <p:nvPr/>
        </p:nvSpPr>
        <p:spPr>
          <a:xfrm>
            <a:off x="13023050" y="5301500"/>
            <a:ext cx="10920600" cy="79617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In our research, we explore </a:t>
            </a:r>
            <a:r>
              <a:rPr b="1" lang="en-US" sz="2500">
                <a:latin typeface="Helvetica Neue"/>
                <a:ea typeface="Helvetica Neue"/>
                <a:cs typeface="Helvetica Neue"/>
                <a:sym typeface="Helvetica Neue"/>
              </a:rPr>
              <a:t>time-based trends between viewer’s general perception of movies</a:t>
            </a:r>
            <a:r>
              <a:rPr lang="en-US" sz="2500">
                <a:latin typeface="Helvetica Neue"/>
                <a:ea typeface="Helvetica Neue"/>
                <a:cs typeface="Helvetica Neue"/>
                <a:sym typeface="Helvetica Neue"/>
              </a:rPr>
              <a:t> in the months following a movie’s release.</a:t>
            </a:r>
            <a:endParaRPr sz="2500">
              <a:latin typeface="Helvetica Neue"/>
              <a:ea typeface="Helvetica Neue"/>
              <a:cs typeface="Helvetica Neue"/>
              <a:sym typeface="Helvetica Neue"/>
            </a:endParaRPr>
          </a:p>
          <a:p>
            <a:pPr indent="0" lvl="0" marL="0" rtl="0" algn="l">
              <a:spcBef>
                <a:spcPts val="0"/>
              </a:spcBef>
              <a:spcAft>
                <a:spcPts val="0"/>
              </a:spcAft>
              <a:buNone/>
            </a:pPr>
            <a:r>
              <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b="1" lang="en-US" sz="2500">
                <a:latin typeface="Helvetica Neue"/>
                <a:ea typeface="Helvetica Neue"/>
                <a:cs typeface="Helvetica Neue"/>
                <a:sym typeface="Helvetica Neue"/>
              </a:rPr>
              <a:t>In our research, we explored user rating data in-depth. </a:t>
            </a:r>
            <a:r>
              <a:rPr lang="en-US" sz="2500">
                <a:latin typeface="Helvetica Neue"/>
                <a:ea typeface="Helvetica Neue"/>
                <a:cs typeface="Helvetica Neue"/>
                <a:sym typeface="Helvetica Neue"/>
              </a:rPr>
              <a:t>Due to the Movie Lense dataset being vulnerable to frequency spikes during certain time periods, </a:t>
            </a:r>
            <a:r>
              <a:rPr b="1" lang="en-US" sz="2500">
                <a:latin typeface="Helvetica Neue"/>
                <a:ea typeface="Helvetica Neue"/>
                <a:cs typeface="Helvetica Neue"/>
                <a:sym typeface="Helvetica Neue"/>
              </a:rPr>
              <a:t>we chose to analyze ratings. </a:t>
            </a:r>
            <a:endParaRPr b="1" sz="2500">
              <a:latin typeface="Helvetica Neue"/>
              <a:ea typeface="Helvetica Neue"/>
              <a:cs typeface="Helvetica Neue"/>
              <a:sym typeface="Helvetica Neue"/>
            </a:endParaRPr>
          </a:p>
          <a:p>
            <a:pPr indent="0" lvl="0" marL="0" rtl="0" algn="l">
              <a:spcBef>
                <a:spcPts val="0"/>
              </a:spcBef>
              <a:spcAft>
                <a:spcPts val="0"/>
              </a:spcAft>
              <a:buNone/>
            </a:pPr>
            <a:r>
              <a:t/>
            </a:r>
            <a:endParaRPr b="1" sz="2500">
              <a:latin typeface="Helvetica Neue"/>
              <a:ea typeface="Helvetica Neue"/>
              <a:cs typeface="Helvetica Neue"/>
              <a:sym typeface="Helvetica Neue"/>
            </a:endParaRPr>
          </a:p>
          <a:p>
            <a:pPr indent="0" lvl="0" marL="0" rtl="0" algn="l">
              <a:spcBef>
                <a:spcPts val="0"/>
              </a:spcBef>
              <a:spcAft>
                <a:spcPts val="0"/>
              </a:spcAft>
              <a:buNone/>
            </a:pPr>
            <a:r>
              <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We analyzed every user’s rating pattern and a movie’s rating across </a:t>
            </a:r>
            <a:endParaRPr sz="2500">
              <a:latin typeface="Helvetica Neue"/>
              <a:ea typeface="Helvetica Neue"/>
              <a:cs typeface="Helvetica Neue"/>
              <a:sym typeface="Helvetica Neue"/>
            </a:endParaRPr>
          </a:p>
          <a:p>
            <a:pPr indent="0" lvl="0" marL="0" rtl="0" algn="l">
              <a:spcBef>
                <a:spcPts val="0"/>
              </a:spcBef>
              <a:spcAft>
                <a:spcPts val="0"/>
              </a:spcAft>
              <a:buNone/>
            </a:pPr>
            <a:r>
              <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Model 2</a:t>
            </a:r>
            <a:endParaRPr sz="2500">
              <a:latin typeface="Helvetica Neue"/>
              <a:ea typeface="Helvetica Neue"/>
              <a:cs typeface="Helvetica Neue"/>
              <a:sym typeface="Helvetica Neue"/>
            </a:endParaRPr>
          </a:p>
          <a:p>
            <a:pPr indent="0" lvl="0" marL="0" rtl="0" algn="l">
              <a:spcBef>
                <a:spcPts val="0"/>
              </a:spcBef>
              <a:spcAft>
                <a:spcPts val="0"/>
              </a:spcAft>
              <a:buNone/>
            </a:pPr>
            <a:r>
              <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Data Pipeline</a:t>
            </a:r>
            <a:endParaRPr sz="2500">
              <a:latin typeface="Helvetica Neue"/>
              <a:ea typeface="Helvetica Neue"/>
              <a:cs typeface="Helvetica Neue"/>
              <a:sym typeface="Helvetica Neue"/>
            </a:endParaRPr>
          </a:p>
          <a:p>
            <a:pPr indent="-387350" lvl="1" marL="9144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Limitations of our analysis</a:t>
            </a:r>
            <a:endParaRPr sz="2500">
              <a:latin typeface="Helvetica Neue"/>
              <a:ea typeface="Helvetica Neue"/>
              <a:cs typeface="Helvetica Neue"/>
              <a:sym typeface="Helvetica Neue"/>
            </a:endParaRPr>
          </a:p>
          <a:p>
            <a:pPr indent="-387350" lvl="1" marL="9144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Specific trends that we saw</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Future Research Ideas</a:t>
            </a:r>
            <a:endParaRPr sz="2500">
              <a:latin typeface="Helvetica Neue"/>
              <a:ea typeface="Helvetica Neue"/>
              <a:cs typeface="Helvetica Neue"/>
              <a:sym typeface="Helvetica Neue"/>
            </a:endParaRPr>
          </a:p>
        </p:txBody>
      </p:sp>
      <p:sp>
        <p:nvSpPr>
          <p:cNvPr id="95" name="Google Shape;95;p3"/>
          <p:cNvSpPr/>
          <p:nvPr/>
        </p:nvSpPr>
        <p:spPr>
          <a:xfrm>
            <a:off x="13017925" y="4495925"/>
            <a:ext cx="10925700" cy="806400"/>
          </a:xfrm>
          <a:prstGeom prst="rect">
            <a:avLst/>
          </a:prstGeom>
          <a:solidFill>
            <a:srgbClr val="558ED5"/>
          </a:solidFill>
          <a:ln>
            <a:noFill/>
          </a:ln>
        </p:spPr>
        <p:txBody>
          <a:bodyPr anchorCtr="0" anchor="ctr" bIns="45700" lIns="45700" spcFirstLastPara="1" rIns="45700" wrap="square" tIns="45700">
            <a:noAutofit/>
          </a:bodyPr>
          <a:lstStyle/>
          <a:p>
            <a:pPr indent="0" lvl="0" marL="0" rtl="0" algn="ctr">
              <a:spcBef>
                <a:spcPts val="0"/>
              </a:spcBef>
              <a:spcAft>
                <a:spcPts val="0"/>
              </a:spcAft>
              <a:buClr>
                <a:schemeClr val="lt1"/>
              </a:buClr>
              <a:buSzPts val="3200"/>
              <a:buFont typeface="Helvetica Neue Light"/>
              <a:buNone/>
            </a:pPr>
            <a:r>
              <a:rPr lang="en-US" sz="3200">
                <a:solidFill>
                  <a:schemeClr val="lt1"/>
                </a:solidFill>
                <a:latin typeface="Helvetica Neue Light"/>
                <a:ea typeface="Helvetica Neue Light"/>
                <a:cs typeface="Helvetica Neue Light"/>
                <a:sym typeface="Helvetica Neue Light"/>
              </a:rPr>
              <a:t>Summary of Analysis </a:t>
            </a:r>
            <a:r>
              <a:rPr b="0" i="0" lang="en-US" sz="3200" u="none" cap="none" strike="noStrike">
                <a:solidFill>
                  <a:srgbClr val="FFFFFF"/>
                </a:solidFill>
                <a:latin typeface="Helvetica Neue Light"/>
                <a:ea typeface="Helvetica Neue Light"/>
                <a:cs typeface="Helvetica Neue Light"/>
                <a:sym typeface="Helvetica Neue Light"/>
              </a:rPr>
              <a:t>&amp; Conclusions</a:t>
            </a:r>
            <a:endParaRPr/>
          </a:p>
        </p:txBody>
      </p:sp>
      <p:sp>
        <p:nvSpPr>
          <p:cNvPr id="96" name="Google Shape;96;p3"/>
          <p:cNvSpPr txBox="1"/>
          <p:nvPr/>
        </p:nvSpPr>
        <p:spPr>
          <a:xfrm>
            <a:off x="584875" y="5301500"/>
            <a:ext cx="10920600" cy="84144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Unlike the past century, competition in </a:t>
            </a:r>
            <a:r>
              <a:rPr b="1" lang="en-US" sz="2500">
                <a:latin typeface="Helvetica Neue"/>
                <a:ea typeface="Helvetica Neue"/>
                <a:cs typeface="Helvetica Neue"/>
                <a:sym typeface="Helvetica Neue"/>
              </a:rPr>
              <a:t>The Second Golden Age of television is met in both the cinema </a:t>
            </a:r>
            <a:r>
              <a:rPr b="1" i="1" lang="en-US" sz="2500">
                <a:latin typeface="Helvetica Neue"/>
                <a:ea typeface="Helvetica Neue"/>
                <a:cs typeface="Helvetica Neue"/>
                <a:sym typeface="Helvetica Neue"/>
              </a:rPr>
              <a:t>and </a:t>
            </a:r>
            <a:r>
              <a:rPr b="1" lang="en-US" sz="2500">
                <a:latin typeface="Helvetica Neue"/>
                <a:ea typeface="Helvetica Neue"/>
                <a:cs typeface="Helvetica Neue"/>
                <a:sym typeface="Helvetica Neue"/>
              </a:rPr>
              <a:t>on the small screen.</a:t>
            </a:r>
            <a:endParaRPr sz="2500">
              <a:latin typeface="Helvetica Neue"/>
              <a:ea typeface="Helvetica Neue"/>
              <a:cs typeface="Helvetica Neue"/>
              <a:sym typeface="Helvetica Neue"/>
            </a:endParaRPr>
          </a:p>
          <a:p>
            <a:pPr indent="0" lvl="0" marL="0" rtl="0" algn="l">
              <a:spcBef>
                <a:spcPts val="0"/>
              </a:spcBef>
              <a:spcAft>
                <a:spcPts val="0"/>
              </a:spcAft>
              <a:buNone/>
            </a:pPr>
            <a:r>
              <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latin typeface="Helvetica Neue"/>
                <a:ea typeface="Helvetica Neue"/>
                <a:cs typeface="Helvetica Neue"/>
                <a:sym typeface="Helvetica Neue"/>
              </a:rPr>
              <a:t>Customers are now more keen to </a:t>
            </a:r>
            <a:r>
              <a:rPr b="1" lang="en-US" sz="2500">
                <a:latin typeface="Helvetica Neue"/>
                <a:ea typeface="Helvetica Neue"/>
                <a:cs typeface="Helvetica Neue"/>
                <a:sym typeface="Helvetica Neue"/>
              </a:rPr>
              <a:t>“wait till it’s on Netflix,” </a:t>
            </a:r>
            <a:r>
              <a:rPr lang="en-US" sz="2500">
                <a:latin typeface="Helvetica Neue"/>
                <a:ea typeface="Helvetica Neue"/>
                <a:cs typeface="Helvetica Neue"/>
                <a:sym typeface="Helvetica Neue"/>
              </a:rPr>
              <a:t>or their preferred streaming platform rather than going to theaters. Factors like these result in a divergence in viewer profiles across time.</a:t>
            </a:r>
            <a:endParaRPr sz="2500">
              <a:latin typeface="Helvetica Neue"/>
              <a:ea typeface="Helvetica Neue"/>
              <a:cs typeface="Helvetica Neue"/>
              <a:sym typeface="Helvetica Neue"/>
            </a:endParaRPr>
          </a:p>
          <a:p>
            <a:pPr indent="0" lvl="0" marL="0" rtl="0" algn="l">
              <a:spcBef>
                <a:spcPts val="0"/>
              </a:spcBef>
              <a:spcAft>
                <a:spcPts val="0"/>
              </a:spcAft>
              <a:buNone/>
            </a:pPr>
            <a:r>
              <a:t/>
            </a:r>
            <a:endParaRPr sz="2500">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solidFill>
                  <a:schemeClr val="dk1"/>
                </a:solidFill>
                <a:latin typeface="Helvetica Neue"/>
                <a:ea typeface="Helvetica Neue"/>
                <a:cs typeface="Helvetica Neue"/>
                <a:sym typeface="Helvetica Neue"/>
              </a:rPr>
              <a:t>However, </a:t>
            </a:r>
            <a:r>
              <a:rPr b="1" lang="en-US" sz="2500">
                <a:solidFill>
                  <a:schemeClr val="dk1"/>
                </a:solidFill>
                <a:latin typeface="Helvetica Neue"/>
                <a:ea typeface="Helvetica Neue"/>
                <a:cs typeface="Helvetica Neue"/>
                <a:sym typeface="Helvetica Neue"/>
              </a:rPr>
              <a:t>streaming platforms and Hollywood still have two distinct, primary goals.</a:t>
            </a:r>
            <a:endParaRPr b="1" sz="2500">
              <a:solidFill>
                <a:schemeClr val="dk1"/>
              </a:solidFill>
              <a:latin typeface="Helvetica Neue"/>
              <a:ea typeface="Helvetica Neue"/>
              <a:cs typeface="Helvetica Neue"/>
              <a:sym typeface="Helvetica Neue"/>
            </a:endParaRPr>
          </a:p>
          <a:p>
            <a:pPr indent="-387350" lvl="1" marL="914400" rtl="0" algn="l">
              <a:spcBef>
                <a:spcPts val="0"/>
              </a:spcBef>
              <a:spcAft>
                <a:spcPts val="0"/>
              </a:spcAft>
              <a:buSzPts val="2500"/>
              <a:buFont typeface="Helvetica Neue"/>
              <a:buChar char="○"/>
            </a:pPr>
            <a:r>
              <a:rPr lang="en-US" sz="2500">
                <a:solidFill>
                  <a:schemeClr val="dk1"/>
                </a:solidFill>
                <a:latin typeface="Helvetica Neue"/>
                <a:ea typeface="Helvetica Neue"/>
                <a:cs typeface="Helvetica Neue"/>
                <a:sym typeface="Helvetica Neue"/>
              </a:rPr>
              <a:t>Streaming platforms want titles</a:t>
            </a:r>
            <a:r>
              <a:rPr b="1" lang="en-US" sz="2500">
                <a:solidFill>
                  <a:schemeClr val="dk1"/>
                </a:solidFill>
                <a:latin typeface="Helvetica Neue"/>
                <a:ea typeface="Helvetica Neue"/>
                <a:cs typeface="Helvetica Neue"/>
                <a:sym typeface="Helvetica Neue"/>
              </a:rPr>
              <a:t> </a:t>
            </a:r>
            <a:r>
              <a:rPr lang="en-US" sz="2500">
                <a:solidFill>
                  <a:schemeClr val="dk1"/>
                </a:solidFill>
                <a:latin typeface="Helvetica Neue"/>
                <a:ea typeface="Helvetica Neue"/>
                <a:cs typeface="Helvetica Neue"/>
                <a:sym typeface="Helvetica Neue"/>
              </a:rPr>
              <a:t>that </a:t>
            </a:r>
            <a:r>
              <a:rPr b="1" lang="en-US" sz="2500">
                <a:solidFill>
                  <a:schemeClr val="dk1"/>
                </a:solidFill>
                <a:latin typeface="Helvetica Neue"/>
                <a:ea typeface="Helvetica Neue"/>
                <a:cs typeface="Helvetica Neue"/>
                <a:sym typeface="Helvetica Neue"/>
              </a:rPr>
              <a:t>attract customers</a:t>
            </a:r>
            <a:r>
              <a:rPr b="1" lang="en-US" sz="2500">
                <a:solidFill>
                  <a:schemeClr val="dk1"/>
                </a:solidFill>
                <a:latin typeface="Helvetica Neue"/>
                <a:ea typeface="Helvetica Neue"/>
                <a:cs typeface="Helvetica Neue"/>
                <a:sym typeface="Helvetica Neue"/>
              </a:rPr>
              <a:t> to their platform. </a:t>
            </a:r>
            <a:endParaRPr b="1" sz="2500">
              <a:solidFill>
                <a:schemeClr val="dk1"/>
              </a:solidFill>
              <a:latin typeface="Helvetica Neue"/>
              <a:ea typeface="Helvetica Neue"/>
              <a:cs typeface="Helvetica Neue"/>
              <a:sym typeface="Helvetica Neue"/>
            </a:endParaRPr>
          </a:p>
          <a:p>
            <a:pPr indent="-387350" lvl="1" marL="914400" rtl="0" algn="l">
              <a:spcBef>
                <a:spcPts val="0"/>
              </a:spcBef>
              <a:spcAft>
                <a:spcPts val="0"/>
              </a:spcAft>
              <a:buClr>
                <a:schemeClr val="dk1"/>
              </a:buClr>
              <a:buSzPts val="2500"/>
              <a:buFont typeface="Helvetica Neue"/>
              <a:buChar char="○"/>
            </a:pPr>
            <a:r>
              <a:rPr lang="en-US" sz="2500">
                <a:solidFill>
                  <a:schemeClr val="dk1"/>
                </a:solidFill>
                <a:latin typeface="Helvetica Neue"/>
                <a:ea typeface="Helvetica Neue"/>
                <a:cs typeface="Helvetica Neue"/>
                <a:sym typeface="Helvetica Neue"/>
              </a:rPr>
              <a:t>Hollywood wants titles that </a:t>
            </a:r>
            <a:r>
              <a:rPr b="1" lang="en-US" sz="2500">
                <a:solidFill>
                  <a:schemeClr val="dk1"/>
                </a:solidFill>
                <a:latin typeface="Helvetica Neue"/>
                <a:ea typeface="Helvetica Neue"/>
                <a:cs typeface="Helvetica Neue"/>
                <a:sym typeface="Helvetica Neue"/>
              </a:rPr>
              <a:t>attract customers to the box office</a:t>
            </a:r>
            <a:endParaRPr b="1" sz="2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500">
              <a:solidFill>
                <a:schemeClr val="dk1"/>
              </a:solidFill>
              <a:latin typeface="Helvetica Neue"/>
              <a:ea typeface="Helvetica Neue"/>
              <a:cs typeface="Helvetica Neue"/>
              <a:sym typeface="Helvetica Neue"/>
            </a:endParaRPr>
          </a:p>
          <a:p>
            <a:pPr indent="-387350" lvl="0" marL="457200" rtl="0" algn="l">
              <a:spcBef>
                <a:spcPts val="0"/>
              </a:spcBef>
              <a:spcAft>
                <a:spcPts val="0"/>
              </a:spcAft>
              <a:buSzPts val="2500"/>
              <a:buFont typeface="Helvetica Neue"/>
              <a:buChar char="●"/>
            </a:pPr>
            <a:r>
              <a:rPr lang="en-US" sz="2500">
                <a:solidFill>
                  <a:schemeClr val="dk1"/>
                </a:solidFill>
                <a:latin typeface="Helvetica Neue"/>
                <a:ea typeface="Helvetica Neue"/>
                <a:cs typeface="Helvetica Neue"/>
                <a:sym typeface="Helvetica Neue"/>
              </a:rPr>
              <a:t>Thus, a</a:t>
            </a:r>
            <a:r>
              <a:rPr lang="en-US" sz="2500">
                <a:solidFill>
                  <a:schemeClr val="dk1"/>
                </a:solidFill>
                <a:latin typeface="Helvetica Neue"/>
                <a:ea typeface="Helvetica Neue"/>
                <a:cs typeface="Helvetica Neue"/>
                <a:sym typeface="Helvetica Neue"/>
              </a:rPr>
              <a:t>s more platforms compete for people’s attention and screen time, </a:t>
            </a:r>
            <a:r>
              <a:rPr b="1" lang="en-US" sz="2500">
                <a:solidFill>
                  <a:schemeClr val="dk1"/>
                </a:solidFill>
                <a:latin typeface="Helvetica Neue"/>
                <a:ea typeface="Helvetica Neue"/>
                <a:cs typeface="Helvetica Neue"/>
                <a:sym typeface="Helvetica Neue"/>
              </a:rPr>
              <a:t>movie ratings are playing an increasingly prominent role in determining people’s watch patterns.</a:t>
            </a:r>
            <a:endParaRPr b="1" sz="25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sz="2500">
              <a:solidFill>
                <a:schemeClr val="dk1"/>
              </a:solidFill>
              <a:latin typeface="Helvetica Neue"/>
              <a:ea typeface="Helvetica Neue"/>
              <a:cs typeface="Helvetica Neue"/>
              <a:sym typeface="Helvetica Neue"/>
            </a:endParaRPr>
          </a:p>
          <a:p>
            <a:pPr indent="-387350" lvl="0" marL="457200" rtl="0" algn="l">
              <a:spcBef>
                <a:spcPts val="0"/>
              </a:spcBef>
              <a:spcAft>
                <a:spcPts val="0"/>
              </a:spcAft>
              <a:buClr>
                <a:schemeClr val="dk1"/>
              </a:buClr>
              <a:buSzPts val="2500"/>
              <a:buFont typeface="Helvetica Neue"/>
              <a:buChar char="●"/>
            </a:pPr>
            <a:r>
              <a:rPr b="1" lang="en-US" sz="2500">
                <a:solidFill>
                  <a:schemeClr val="dk1"/>
                </a:solidFill>
                <a:latin typeface="Helvetica Neue"/>
                <a:ea typeface="Helvetica Neue"/>
                <a:cs typeface="Helvetica Neue"/>
                <a:sym typeface="Helvetica Neue"/>
              </a:rPr>
              <a:t>How might we better understand the evolution of consumers’ perception of a movie following its release? </a:t>
            </a:r>
            <a:r>
              <a:rPr lang="en-US" sz="2500">
                <a:solidFill>
                  <a:schemeClr val="dk1"/>
                </a:solidFill>
                <a:latin typeface="Helvetica Neue"/>
                <a:ea typeface="Helvetica Neue"/>
                <a:cs typeface="Helvetica Neue"/>
                <a:sym typeface="Helvetica Neue"/>
              </a:rPr>
              <a:t>Do temporal differences in consumer perception of movies vary across genres? Leveraging on these insights, can we predict whether a movie tends to grow on viewers over time, or receives an initial hype before quickly dying out?</a:t>
            </a:r>
            <a:endParaRPr sz="25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9"/>
          <p:cNvSpPr/>
          <p:nvPr/>
        </p:nvSpPr>
        <p:spPr>
          <a:xfrm>
            <a:off x="20264469"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Appendix</a:t>
            </a:r>
            <a:endParaRPr/>
          </a:p>
        </p:txBody>
      </p:sp>
      <p:sp>
        <p:nvSpPr>
          <p:cNvPr id="449" name="Google Shape;449;p19"/>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450" name="Google Shape;450;p19"/>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451" name="Google Shape;451;p19"/>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452" name="Google Shape;452;p19"/>
          <p:cNvSpPr/>
          <p:nvPr/>
        </p:nvSpPr>
        <p:spPr>
          <a:xfrm>
            <a:off x="12601804"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453" name="Google Shape;453;p19"/>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454" name="Google Shape;454;p19"/>
          <p:cNvSpPr txBox="1"/>
          <p:nvPr/>
        </p:nvSpPr>
        <p:spPr>
          <a:xfrm>
            <a:off x="3361050" y="1691425"/>
            <a:ext cx="17661900" cy="931800"/>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lang="en-US" sz="5600">
                <a:latin typeface="Helvetica Neue"/>
                <a:ea typeface="Helvetica Neue"/>
                <a:cs typeface="Helvetica Neue"/>
                <a:sym typeface="Helvetica Neue"/>
              </a:rPr>
              <a:t>Future Application of Research</a:t>
            </a:r>
            <a:r>
              <a:rPr b="1" i="0" lang="en-US" sz="5600" u="none" cap="none" strike="noStrike">
                <a:solidFill>
                  <a:srgbClr val="000000"/>
                </a:solidFill>
                <a:latin typeface="Helvetica Neue"/>
                <a:ea typeface="Helvetica Neue"/>
                <a:cs typeface="Helvetica Neue"/>
                <a:sym typeface="Helvetica Neue"/>
              </a:rPr>
              <a:t>: Netflix/Oscar Effect</a:t>
            </a:r>
            <a:endParaRPr/>
          </a:p>
        </p:txBody>
      </p:sp>
      <p:sp>
        <p:nvSpPr>
          <p:cNvPr id="455" name="Google Shape;455;p19"/>
          <p:cNvSpPr txBox="1"/>
          <p:nvPr/>
        </p:nvSpPr>
        <p:spPr>
          <a:xfrm>
            <a:off x="1404363" y="4283294"/>
            <a:ext cx="21575274" cy="5650819"/>
          </a:xfrm>
          <a:prstGeom prst="rect">
            <a:avLst/>
          </a:prstGeom>
          <a:noFill/>
          <a:ln>
            <a:noFill/>
          </a:ln>
        </p:spPr>
        <p:txBody>
          <a:bodyPr anchorCtr="0" anchor="t" bIns="45700" lIns="45700" spcFirstLastPara="1" rIns="45700" wrap="square" tIns="45700">
            <a:normAutofit/>
          </a:bodyPr>
          <a:lstStyle/>
          <a:p>
            <a:pPr indent="-228599" lvl="0" marL="228599" marR="0" rtl="0" algn="l">
              <a:lnSpc>
                <a:spcPct val="100000"/>
              </a:lnSpc>
              <a:spcBef>
                <a:spcPts val="0"/>
              </a:spcBef>
              <a:spcAft>
                <a:spcPts val="0"/>
              </a:spcAft>
              <a:buClr>
                <a:srgbClr val="3F3F3F"/>
              </a:buClr>
              <a:buSzPts val="3200"/>
              <a:buFont typeface="Merriweather Sans"/>
              <a:buChar char="&gt;"/>
            </a:pPr>
            <a:r>
              <a:rPr b="0" i="0" lang="en-US" sz="3200" u="none" cap="none" strike="noStrike">
                <a:solidFill>
                  <a:srgbClr val="3F3F3F"/>
                </a:solidFill>
                <a:latin typeface="Helvetica Neue Light"/>
                <a:ea typeface="Helvetica Neue Light"/>
                <a:cs typeface="Helvetica Neue Light"/>
                <a:sym typeface="Helvetica Neue Light"/>
              </a:rPr>
              <a:t>We also attempted to investigate the phenomenon known as the “Intervention Effect”, where viewership of movies drastically changes when an event brings certain movies to the spotlight, such as a movie being released on a streaming platform or a particular actor being nominated for an award. For example, this is observed when a movie from long ago is reintroduced on Netflix, resulting in a huge spike in viewers and reviews for that movie overall. </a:t>
            </a:r>
            <a:endParaRPr/>
          </a:p>
          <a:p>
            <a:pPr indent="-228599" lvl="0" marL="228599" marR="0" rtl="0" algn="l">
              <a:lnSpc>
                <a:spcPct val="100000"/>
              </a:lnSpc>
              <a:spcBef>
                <a:spcPts val="600"/>
              </a:spcBef>
              <a:spcAft>
                <a:spcPts val="0"/>
              </a:spcAft>
              <a:buClr>
                <a:srgbClr val="3F3F3F"/>
              </a:buClr>
              <a:buSzPts val="3200"/>
              <a:buFont typeface="Merriweather Sans"/>
              <a:buChar char="&gt;"/>
            </a:pPr>
            <a:r>
              <a:rPr b="0" i="0" lang="en-US" sz="3200" u="none" cap="none" strike="noStrike">
                <a:solidFill>
                  <a:srgbClr val="3F3F3F"/>
                </a:solidFill>
                <a:latin typeface="Helvetica Neue Light"/>
                <a:ea typeface="Helvetica Neue Light"/>
                <a:cs typeface="Helvetica Neue Light"/>
                <a:sym typeface="Helvetica Neue Light"/>
              </a:rPr>
              <a:t>Although this idea initially sounded promising, after working with the provided datasets and supplemental Netflix datasets, we realized that we did not have sufficient data to work with as the intersection between the Netflix dataset and our overall dataset was very small (&lt;1,000), especially after considering normalization factors arising from the timeframe of our ratings dataset. A similar issue arose when considering the Oscar dataset.</a:t>
            </a:r>
            <a:endParaRPr/>
          </a:p>
          <a:p>
            <a:pPr indent="-228599" lvl="0" marL="228599" marR="0" rtl="0" algn="l">
              <a:lnSpc>
                <a:spcPct val="100000"/>
              </a:lnSpc>
              <a:spcBef>
                <a:spcPts val="600"/>
              </a:spcBef>
              <a:spcAft>
                <a:spcPts val="0"/>
              </a:spcAft>
              <a:buClr>
                <a:srgbClr val="3F3F3F"/>
              </a:buClr>
              <a:buSzPts val="3200"/>
              <a:buFont typeface="Merriweather Sans"/>
              <a:buChar char="&gt;"/>
            </a:pPr>
            <a:r>
              <a:rPr b="0" i="0" lang="en-US" sz="3200" u="none" cap="none" strike="noStrike">
                <a:solidFill>
                  <a:srgbClr val="3F3F3F"/>
                </a:solidFill>
                <a:latin typeface="Helvetica Neue Light"/>
                <a:ea typeface="Helvetica Neue Light"/>
                <a:cs typeface="Helvetica Neue Light"/>
                <a:sym typeface="Helvetica Neue Light"/>
              </a:rPr>
              <a:t>Furthermore, for the “Oscar Effect”, we felt that the one-year timeframe between a movie’s release and an Oscar nomination event further limits the ratings data for a pre-post comparison. This initial observation then motivated us to consider a longer timeframe, hence our main research topic.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02" name="Google Shape;102;p4"/>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03" name="Google Shape;103;p4"/>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04" name="Google Shape;104;p4"/>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05" name="Google Shape;105;p4"/>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06" name="Google Shape;106;p4"/>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107" name="Google Shape;107;p4"/>
          <p:cNvSpPr txBox="1"/>
          <p:nvPr/>
        </p:nvSpPr>
        <p:spPr>
          <a:xfrm>
            <a:off x="6102629" y="1590273"/>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Dataset Usage &amp; Data Wrangling</a:t>
            </a:r>
            <a:endParaRPr/>
          </a:p>
        </p:txBody>
      </p:sp>
      <p:sp>
        <p:nvSpPr>
          <p:cNvPr id="108" name="Google Shape;108;p4"/>
          <p:cNvSpPr/>
          <p:nvPr/>
        </p:nvSpPr>
        <p:spPr>
          <a:xfrm>
            <a:off x="1061985" y="6200884"/>
            <a:ext cx="3467992" cy="1315999"/>
          </a:xfrm>
          <a:prstGeom prst="rect">
            <a:avLst/>
          </a:prstGeom>
          <a:solidFill>
            <a:srgbClr val="1E1F49"/>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movie_industry.csv</a:t>
            </a:r>
            <a:endParaRPr/>
          </a:p>
        </p:txBody>
      </p:sp>
      <p:sp>
        <p:nvSpPr>
          <p:cNvPr id="109" name="Google Shape;109;p4"/>
          <p:cNvSpPr/>
          <p:nvPr/>
        </p:nvSpPr>
        <p:spPr>
          <a:xfrm>
            <a:off x="1097190" y="3698601"/>
            <a:ext cx="3467992" cy="1316000"/>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movies.csv</a:t>
            </a:r>
            <a:endParaRPr/>
          </a:p>
        </p:txBody>
      </p:sp>
      <p:sp>
        <p:nvSpPr>
          <p:cNvPr id="110" name="Google Shape;110;p4"/>
          <p:cNvSpPr/>
          <p:nvPr/>
        </p:nvSpPr>
        <p:spPr>
          <a:xfrm>
            <a:off x="1009176" y="8641024"/>
            <a:ext cx="3467992" cy="1315999"/>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ratings.csv</a:t>
            </a:r>
            <a:endParaRPr/>
          </a:p>
        </p:txBody>
      </p:sp>
      <p:sp>
        <p:nvSpPr>
          <p:cNvPr id="111" name="Google Shape;111;p4"/>
          <p:cNvSpPr/>
          <p:nvPr/>
        </p:nvSpPr>
        <p:spPr>
          <a:xfrm>
            <a:off x="1009176" y="11081164"/>
            <a:ext cx="3467992" cy="1315999"/>
          </a:xfrm>
          <a:prstGeom prst="rect">
            <a:avLst/>
          </a:prstGeom>
          <a:solidFill>
            <a:srgbClr val="D5D5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2700"/>
              <a:buFont typeface="Helvetica Neue Light"/>
              <a:buNone/>
            </a:pPr>
            <a:r>
              <a:rPr b="0" i="0" lang="en-US" sz="2700" u="none" cap="none" strike="noStrike">
                <a:solidFill>
                  <a:srgbClr val="000000"/>
                </a:solidFill>
                <a:latin typeface="Helvetica Neue Light"/>
                <a:ea typeface="Helvetica Neue Light"/>
                <a:cs typeface="Helvetica Neue Light"/>
                <a:sym typeface="Helvetica Neue Light"/>
              </a:rPr>
              <a:t>genome-tags.csv</a:t>
            </a:r>
            <a:endParaRPr/>
          </a:p>
          <a:p>
            <a:pPr indent="0" lvl="0" marL="0" marR="0" rtl="0" algn="ctr">
              <a:lnSpc>
                <a:spcPct val="100000"/>
              </a:lnSpc>
              <a:spcBef>
                <a:spcPts val="600"/>
              </a:spcBef>
              <a:spcAft>
                <a:spcPts val="0"/>
              </a:spcAft>
              <a:buClr>
                <a:srgbClr val="000000"/>
              </a:buClr>
              <a:buSzPts val="2700"/>
              <a:buFont typeface="Helvetica Neue Light"/>
              <a:buNone/>
            </a:pPr>
            <a:r>
              <a:rPr b="0" i="0" lang="en-US" sz="2700" u="none" cap="none" strike="noStrike">
                <a:solidFill>
                  <a:srgbClr val="000000"/>
                </a:solidFill>
                <a:latin typeface="Helvetica Neue Light"/>
                <a:ea typeface="Helvetica Neue Light"/>
                <a:cs typeface="Helvetica Neue Light"/>
                <a:sym typeface="Helvetica Neue Light"/>
              </a:rPr>
              <a:t>genome-scores.csv</a:t>
            </a:r>
            <a:endParaRPr/>
          </a:p>
        </p:txBody>
      </p:sp>
      <p:sp>
        <p:nvSpPr>
          <p:cNvPr id="112" name="Google Shape;112;p4"/>
          <p:cNvSpPr txBox="1"/>
          <p:nvPr/>
        </p:nvSpPr>
        <p:spPr>
          <a:xfrm>
            <a:off x="4967921" y="6187973"/>
            <a:ext cx="7008616" cy="134182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6820 rows x 15 columns (budget, name, etc…)</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Dataset containing popular movies and industry metadata, used for feature exploration</a:t>
            </a:r>
            <a:endParaRPr/>
          </a:p>
        </p:txBody>
      </p:sp>
      <p:sp>
        <p:nvSpPr>
          <p:cNvPr id="113" name="Google Shape;113;p4"/>
          <p:cNvSpPr txBox="1"/>
          <p:nvPr/>
        </p:nvSpPr>
        <p:spPr>
          <a:xfrm>
            <a:off x="5003127" y="3614395"/>
            <a:ext cx="7396498" cy="1921616"/>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58098 rows x 3 columns (movieId, title, genres)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Dataset containing all movies for analysis, cross-referenced with ratings dataset using movieId; genre features were analyzed</a:t>
            </a:r>
            <a:endParaRPr/>
          </a:p>
        </p:txBody>
      </p:sp>
      <p:sp>
        <p:nvSpPr>
          <p:cNvPr id="114" name="Google Shape;114;p4"/>
          <p:cNvSpPr txBox="1"/>
          <p:nvPr/>
        </p:nvSpPr>
        <p:spPr>
          <a:xfrm>
            <a:off x="4721171" y="8628113"/>
            <a:ext cx="7541447" cy="1341821"/>
          </a:xfrm>
          <a:prstGeom prst="rect">
            <a:avLst/>
          </a:prstGeom>
          <a:noFill/>
          <a:ln>
            <a:noFill/>
          </a:ln>
        </p:spPr>
        <p:txBody>
          <a:bodyPr anchorCtr="0" anchor="t" bIns="45700" lIns="45700" spcFirstLastPara="1" rIns="45700" wrap="square" tIns="45700">
            <a:normAutofit/>
          </a:bodyPr>
          <a:lstStyle/>
          <a:p>
            <a:pPr indent="-224027" lvl="0" marL="224027" marR="0" rtl="0" algn="l">
              <a:lnSpc>
                <a:spcPct val="100000"/>
              </a:lnSpc>
              <a:spcBef>
                <a:spcPts val="0"/>
              </a:spcBef>
              <a:spcAft>
                <a:spcPts val="0"/>
              </a:spcAft>
              <a:buClr>
                <a:srgbClr val="3F3F3F"/>
              </a:buClr>
              <a:buSzPts val="2450"/>
              <a:buFont typeface="Merriweather Sans"/>
              <a:buChar char="&gt;"/>
            </a:pPr>
            <a:r>
              <a:rPr b="0" i="0" lang="en-US" sz="2450" u="none" cap="none" strike="noStrike">
                <a:solidFill>
                  <a:srgbClr val="3F3F3F"/>
                </a:solidFill>
                <a:latin typeface="Helvetica Neue Light"/>
                <a:ea typeface="Helvetica Neue Light"/>
                <a:cs typeface="Helvetica Neue Light"/>
                <a:sym typeface="Helvetica Neue Light"/>
              </a:rPr>
              <a:t>28M rows x 4 columns (userId, movieId, rating, timestamp)</a:t>
            </a:r>
            <a:endParaRPr/>
          </a:p>
          <a:p>
            <a:pPr indent="-224027" lvl="0" marL="224027" marR="0" rtl="0" algn="l">
              <a:lnSpc>
                <a:spcPct val="100000"/>
              </a:lnSpc>
              <a:spcBef>
                <a:spcPts val="500"/>
              </a:spcBef>
              <a:spcAft>
                <a:spcPts val="0"/>
              </a:spcAft>
              <a:buClr>
                <a:srgbClr val="3F3F3F"/>
              </a:buClr>
              <a:buSzPts val="2450"/>
              <a:buFont typeface="Merriweather Sans"/>
              <a:buChar char="&gt;"/>
            </a:pPr>
            <a:r>
              <a:rPr b="0" i="0" lang="en-US" sz="2450" u="none" cap="none" strike="noStrike">
                <a:solidFill>
                  <a:srgbClr val="3F3F3F"/>
                </a:solidFill>
                <a:latin typeface="Helvetica Neue Light"/>
                <a:ea typeface="Helvetica Neue Light"/>
                <a:cs typeface="Helvetica Neue Light"/>
                <a:sym typeface="Helvetica Neue Light"/>
              </a:rPr>
              <a:t>Dataset with all ratings info together with timestamp</a:t>
            </a:r>
            <a:endParaRPr/>
          </a:p>
        </p:txBody>
      </p:sp>
      <p:sp>
        <p:nvSpPr>
          <p:cNvPr id="115" name="Google Shape;115;p4"/>
          <p:cNvSpPr txBox="1"/>
          <p:nvPr/>
        </p:nvSpPr>
        <p:spPr>
          <a:xfrm>
            <a:off x="4721171" y="11068253"/>
            <a:ext cx="7541447" cy="134182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tags: 1128 rows x 2 columns (tagId, itemId)</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scores: 15M rows x 3 columns (movieId, tagId, relevance)</a:t>
            </a:r>
            <a:endParaRPr/>
          </a:p>
        </p:txBody>
      </p:sp>
      <p:sp>
        <p:nvSpPr>
          <p:cNvPr id="116" name="Google Shape;116;p4"/>
          <p:cNvSpPr txBox="1"/>
          <p:nvPr/>
        </p:nvSpPr>
        <p:spPr>
          <a:xfrm>
            <a:off x="12874060" y="3410449"/>
            <a:ext cx="10830921" cy="6145393"/>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1" lang="en-US" sz="2500" u="none" cap="none" strike="noStrike">
                <a:solidFill>
                  <a:srgbClr val="3F3F3F"/>
                </a:solidFill>
                <a:latin typeface="Helvetica Neue"/>
                <a:ea typeface="Helvetica Neue"/>
                <a:cs typeface="Helvetica Neue"/>
                <a:sym typeface="Helvetica Neue"/>
              </a:rPr>
              <a:t>title</a:t>
            </a:r>
            <a:r>
              <a:rPr b="0" i="0" lang="en-US" sz="2500" u="none" cap="none" strike="noStrike">
                <a:solidFill>
                  <a:srgbClr val="3F3F3F"/>
                </a:solidFill>
                <a:latin typeface="Helvetica Neue Light"/>
                <a:ea typeface="Helvetica Neue Light"/>
                <a:cs typeface="Helvetica Neue Light"/>
                <a:sym typeface="Helvetica Neue Light"/>
              </a:rPr>
              <a:t> came in the form of "title (year)" e.g. </a:t>
            </a:r>
            <a:r>
              <a:rPr b="0" i="1" lang="en-US" sz="2500" u="none" cap="none" strike="noStrike">
                <a:solidFill>
                  <a:srgbClr val="3F3F3F"/>
                </a:solidFill>
                <a:latin typeface="Helvetica Neue"/>
                <a:ea typeface="Helvetica Neue"/>
                <a:cs typeface="Helvetica Neue"/>
                <a:sym typeface="Helvetica Neue"/>
              </a:rPr>
              <a:t>Avengers, The (2012)</a:t>
            </a:r>
            <a:r>
              <a:rPr b="0" i="0" lang="en-US" sz="2500" u="none" cap="none" strike="noStrike">
                <a:solidFill>
                  <a:srgbClr val="3F3F3F"/>
                </a:solidFill>
                <a:latin typeface="Helvetica Neue Light"/>
                <a:ea typeface="Helvetica Neue Light"/>
                <a:cs typeface="Helvetica Neue Light"/>
                <a:sym typeface="Helvetica Neue Light"/>
              </a:rPr>
              <a:t>. Year was extracted and added to a new column </a:t>
            </a:r>
            <a:r>
              <a:rPr b="0" i="1" lang="en-US" sz="2500" u="none" cap="none" strike="noStrike">
                <a:solidFill>
                  <a:srgbClr val="3F3F3F"/>
                </a:solidFill>
                <a:latin typeface="Helvetica Neue"/>
                <a:ea typeface="Helvetica Neue"/>
                <a:cs typeface="Helvetica Neue"/>
                <a:sym typeface="Helvetica Neue"/>
              </a:rPr>
              <a:t>release</a:t>
            </a:r>
            <a:endParaRPr b="0" i="1" sz="4600" u="none" cap="none" strike="noStrike">
              <a:solidFill>
                <a:srgbClr val="000000"/>
              </a:solidFill>
              <a:latin typeface="Helvetica Neue"/>
              <a:ea typeface="Helvetica Neue"/>
              <a:cs typeface="Helvetica Neue"/>
              <a:sym typeface="Helvetica Neue"/>
            </a:endParaRPr>
          </a:p>
          <a:p>
            <a:pPr indent="-228600" lvl="0" marL="228600" marR="0" rtl="0" algn="l">
              <a:lnSpc>
                <a:spcPct val="100000"/>
              </a:lnSpc>
              <a:spcBef>
                <a:spcPts val="600"/>
              </a:spcBef>
              <a:spcAft>
                <a:spcPts val="0"/>
              </a:spcAft>
              <a:buClr>
                <a:srgbClr val="3F3F3F"/>
              </a:buClr>
              <a:buSzPts val="2500"/>
              <a:buFont typeface="Merriweather Sans"/>
              <a:buChar char="&gt;"/>
            </a:pPr>
            <a:r>
              <a:rPr b="0" i="1" lang="en-US" sz="2500" u="none" cap="none" strike="noStrike">
                <a:solidFill>
                  <a:srgbClr val="3F3F3F"/>
                </a:solidFill>
                <a:latin typeface="Helvetica Neue"/>
                <a:ea typeface="Helvetica Neue"/>
                <a:cs typeface="Helvetica Neue"/>
                <a:sym typeface="Helvetica Neue"/>
              </a:rPr>
              <a:t>title </a:t>
            </a:r>
            <a:r>
              <a:rPr b="0" i="0" lang="en-US" sz="2500" u="none" cap="none" strike="noStrike">
                <a:solidFill>
                  <a:srgbClr val="3F3F3F"/>
                </a:solidFill>
                <a:latin typeface="Helvetica Neue Light"/>
                <a:ea typeface="Helvetica Neue Light"/>
                <a:cs typeface="Helvetica Neue Light"/>
                <a:sym typeface="Helvetica Neue Light"/>
              </a:rPr>
              <a:t>format did not correspond to other datasets e.g. </a:t>
            </a:r>
            <a:r>
              <a:rPr b="0" i="1" lang="en-US" sz="2500" u="none" cap="none" strike="noStrike">
                <a:solidFill>
                  <a:srgbClr val="3F3F3F"/>
                </a:solidFill>
                <a:latin typeface="Helvetica Neue"/>
                <a:ea typeface="Helvetica Neue"/>
                <a:cs typeface="Helvetica Neue"/>
                <a:sym typeface="Helvetica Neue"/>
              </a:rPr>
              <a:t>Avengers, The </a:t>
            </a:r>
            <a:r>
              <a:rPr b="0" i="0" lang="en-US" sz="2500" u="none" cap="none" strike="noStrike">
                <a:solidFill>
                  <a:srgbClr val="3F3F3F"/>
                </a:solidFill>
                <a:latin typeface="Helvetica Neue Light"/>
                <a:ea typeface="Helvetica Neue Light"/>
                <a:cs typeface="Helvetica Neue Light"/>
                <a:sym typeface="Helvetica Neue Light"/>
              </a:rPr>
              <a:t>would appear as </a:t>
            </a:r>
            <a:r>
              <a:rPr b="0" i="1" lang="en-US" sz="2500" u="none" cap="none" strike="noStrike">
                <a:solidFill>
                  <a:srgbClr val="3F3F3F"/>
                </a:solidFill>
                <a:latin typeface="Helvetica Neue"/>
                <a:ea typeface="Helvetica Neue"/>
                <a:cs typeface="Helvetica Neue"/>
                <a:sym typeface="Helvetica Neue"/>
              </a:rPr>
              <a:t>The Avengers</a:t>
            </a:r>
            <a:r>
              <a:rPr b="0" i="0" lang="en-US" sz="2500" u="none" cap="none" strike="noStrike">
                <a:solidFill>
                  <a:srgbClr val="3F3F3F"/>
                </a:solidFill>
                <a:latin typeface="Helvetica Neue Light"/>
                <a:ea typeface="Helvetica Neue Light"/>
                <a:cs typeface="Helvetica Neue Light"/>
                <a:sym typeface="Helvetica Neue Light"/>
              </a:rPr>
              <a:t> in movie_industry. This was resolved through string formatting prior to performing an inner join with movie_industry, so as to obtain industry metadata on selected movies. Similarly, foreign movies sometimes had both original language and translated names; such differences were also resolved through string formatting methods.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1" lang="en-US" sz="2500" u="none" cap="none" strike="noStrike">
                <a:solidFill>
                  <a:srgbClr val="3F3F3F"/>
                </a:solidFill>
                <a:latin typeface="Helvetica Neue"/>
                <a:ea typeface="Helvetica Neue"/>
                <a:cs typeface="Helvetica Neue"/>
                <a:sym typeface="Helvetica Neue"/>
              </a:rPr>
              <a:t>genres </a:t>
            </a:r>
            <a:r>
              <a:rPr b="0" i="0" lang="en-US" sz="2500" u="none" cap="none" strike="noStrike">
                <a:solidFill>
                  <a:srgbClr val="3F3F3F"/>
                </a:solidFill>
                <a:latin typeface="Helvetica Neue Light"/>
                <a:ea typeface="Helvetica Neue Light"/>
                <a:cs typeface="Helvetica Neue Light"/>
                <a:sym typeface="Helvetica Neue Light"/>
              </a:rPr>
              <a:t>came in the form of “genre1|genre2|genre3…” as a string. One-hot encoding was done for all movies and genres, producing 16 binary columns representing genres.</a:t>
            </a:r>
            <a:endParaRPr b="0" i="0" sz="4600" u="none" cap="none" strike="noStrike">
              <a:solidFill>
                <a:srgbClr val="000000"/>
              </a:solidFill>
              <a:latin typeface="Helvetica Neue Light"/>
              <a:ea typeface="Helvetica Neue Light"/>
              <a:cs typeface="Helvetica Neue Light"/>
              <a:sym typeface="Helvetica Neue Light"/>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further subset movies which are released from 1996 onwards, since ratings data begin continuously from Jan 1996 (1995 has 1 month of data), and we are interested in the duration between movie release and rating.</a:t>
            </a:r>
            <a:endParaRPr/>
          </a:p>
        </p:txBody>
      </p:sp>
      <p:sp>
        <p:nvSpPr>
          <p:cNvPr id="117" name="Google Shape;117;p4"/>
          <p:cNvSpPr txBox="1"/>
          <p:nvPr/>
        </p:nvSpPr>
        <p:spPr>
          <a:xfrm>
            <a:off x="12837569" y="9945762"/>
            <a:ext cx="10903902" cy="1921616"/>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timestamps were converted from seconds since epoch to pandas datetime format for ease of timing comparison and grouping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23" name="Google Shape;123;p5"/>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24" name="Google Shape;124;p5"/>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25" name="Google Shape;125;p5"/>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26" name="Google Shape;126;p5"/>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27" name="Google Shape;127;p5"/>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128" name="Google Shape;128;p5"/>
          <p:cNvSpPr txBox="1"/>
          <p:nvPr/>
        </p:nvSpPr>
        <p:spPr>
          <a:xfrm>
            <a:off x="6102629" y="1590273"/>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Feature Engineering</a:t>
            </a:r>
            <a:endParaRPr/>
          </a:p>
        </p:txBody>
      </p:sp>
      <p:sp>
        <p:nvSpPr>
          <p:cNvPr id="129" name="Google Shape;129;p5"/>
          <p:cNvSpPr/>
          <p:nvPr/>
        </p:nvSpPr>
        <p:spPr>
          <a:xfrm>
            <a:off x="1097190" y="8970632"/>
            <a:ext cx="3467992" cy="1921617"/>
          </a:xfrm>
          <a:prstGeom prst="rect">
            <a:avLst/>
          </a:prstGeom>
          <a:solidFill>
            <a:srgbClr val="1E1F49"/>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Tags Dataset</a:t>
            </a:r>
            <a:endParaRPr/>
          </a:p>
        </p:txBody>
      </p:sp>
      <p:sp>
        <p:nvSpPr>
          <p:cNvPr id="130" name="Google Shape;130;p5"/>
          <p:cNvSpPr/>
          <p:nvPr/>
        </p:nvSpPr>
        <p:spPr>
          <a:xfrm>
            <a:off x="1097190" y="3698602"/>
            <a:ext cx="3467992" cy="1921616"/>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2700"/>
              <a:buFont typeface="Helvetica Neue Light"/>
              <a:buNone/>
            </a:pPr>
            <a:r>
              <a:rPr b="0" i="0" lang="en-US" sz="2700" u="none" cap="none" strike="noStrike">
                <a:solidFill>
                  <a:srgbClr val="FFFFFF"/>
                </a:solidFill>
                <a:latin typeface="Helvetica Neue Light"/>
                <a:ea typeface="Helvetica Neue Light"/>
                <a:cs typeface="Helvetica Neue Light"/>
                <a:sym typeface="Helvetica Neue Light"/>
              </a:rPr>
              <a:t>Ratings Dataset</a:t>
            </a:r>
            <a:endParaRPr/>
          </a:p>
        </p:txBody>
      </p:sp>
      <p:sp>
        <p:nvSpPr>
          <p:cNvPr id="131" name="Google Shape;131;p5"/>
          <p:cNvSpPr txBox="1"/>
          <p:nvPr/>
        </p:nvSpPr>
        <p:spPr>
          <a:xfrm>
            <a:off x="4967921" y="9260530"/>
            <a:ext cx="17854752" cy="134182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noticed that the 1128 tags were not vastly different (e.g. “zombie”, “zombies”). As such we used principal component analysis to reduce the 1128 tags to 100 tags, retaining 80% of variance</a:t>
            </a:r>
            <a:endParaRPr/>
          </a:p>
        </p:txBody>
      </p:sp>
      <p:sp>
        <p:nvSpPr>
          <p:cNvPr id="132" name="Google Shape;132;p5"/>
          <p:cNvSpPr txBox="1"/>
          <p:nvPr/>
        </p:nvSpPr>
        <p:spPr>
          <a:xfrm>
            <a:off x="5003127" y="3614395"/>
            <a:ext cx="17784340" cy="2216671"/>
          </a:xfrm>
          <a:prstGeom prst="rect">
            <a:avLst/>
          </a:prstGeom>
          <a:noFill/>
          <a:ln>
            <a:noFill/>
          </a:ln>
        </p:spPr>
        <p:txBody>
          <a:bodyPr anchorCtr="0" anchor="t" bIns="45700" lIns="45700" spcFirstLastPara="1" rIns="45700" wrap="square" tIns="45700">
            <a:normAutofit/>
          </a:bodyPr>
          <a:lstStyle/>
          <a:p>
            <a:pPr indent="-224027" lvl="0" marL="224027" marR="0" rtl="0" algn="l">
              <a:lnSpc>
                <a:spcPct val="100000"/>
              </a:lnSpc>
              <a:spcBef>
                <a:spcPts val="0"/>
              </a:spcBef>
              <a:spcAft>
                <a:spcPts val="0"/>
              </a:spcAft>
              <a:buClr>
                <a:srgbClr val="3F3F3F"/>
              </a:buClr>
              <a:buSzPts val="2646"/>
              <a:buFont typeface="Merriweather Sans"/>
              <a:buChar char="&gt;"/>
            </a:pPr>
            <a:r>
              <a:rPr b="0" i="0" lang="en-US" sz="2646" u="none" cap="none" strike="noStrike">
                <a:solidFill>
                  <a:srgbClr val="3F3F3F"/>
                </a:solidFill>
                <a:latin typeface="Helvetica Neue Light"/>
                <a:ea typeface="Helvetica Neue Light"/>
                <a:cs typeface="Helvetica Neue Light"/>
                <a:sym typeface="Helvetica Neue Light"/>
              </a:rPr>
              <a:t>With the ratings dataset, we engineered the following features: user_rating, months_delta</a:t>
            </a:r>
            <a:endParaRPr/>
          </a:p>
          <a:p>
            <a:pPr indent="-224027" lvl="0" marL="224027" marR="0" rtl="0" algn="l">
              <a:lnSpc>
                <a:spcPct val="100000"/>
              </a:lnSpc>
              <a:spcBef>
                <a:spcPts val="500"/>
              </a:spcBef>
              <a:spcAft>
                <a:spcPts val="0"/>
              </a:spcAft>
              <a:buClr>
                <a:srgbClr val="3F3F3F"/>
              </a:buClr>
              <a:buSzPts val="2646"/>
              <a:buFont typeface="Merriweather Sans"/>
              <a:buChar char="&gt;"/>
            </a:pPr>
            <a:r>
              <a:rPr b="0" i="0" lang="en-US" sz="2646" u="none" cap="none" strike="noStrike">
                <a:solidFill>
                  <a:srgbClr val="3F3F3F"/>
                </a:solidFill>
                <a:latin typeface="Helvetica Neue Light"/>
                <a:ea typeface="Helvetica Neue Light"/>
                <a:cs typeface="Helvetica Neue Light"/>
                <a:sym typeface="Helvetica Neue Light"/>
              </a:rPr>
              <a:t>user_rating: the average rating given by the user throughout his movie ratings in the dataset (unique to each userId)</a:t>
            </a:r>
            <a:endParaRPr/>
          </a:p>
          <a:p>
            <a:pPr indent="-224027" lvl="0" marL="224027" marR="0" rtl="0" algn="l">
              <a:lnSpc>
                <a:spcPct val="100000"/>
              </a:lnSpc>
              <a:spcBef>
                <a:spcPts val="500"/>
              </a:spcBef>
              <a:spcAft>
                <a:spcPts val="0"/>
              </a:spcAft>
              <a:buClr>
                <a:srgbClr val="3F3F3F"/>
              </a:buClr>
              <a:buSzPts val="2646"/>
              <a:buFont typeface="Merriweather Sans"/>
              <a:buChar char="&gt;"/>
            </a:pPr>
            <a:r>
              <a:rPr b="0" i="0" lang="en-US" sz="2646" u="none" cap="none" strike="noStrike">
                <a:solidFill>
                  <a:srgbClr val="3F3F3F"/>
                </a:solidFill>
                <a:latin typeface="Helvetica Neue Light"/>
                <a:ea typeface="Helvetica Neue Light"/>
                <a:cs typeface="Helvetica Neue Light"/>
                <a:sym typeface="Helvetica Neue Light"/>
              </a:rPr>
              <a:t>months_delta: the number of months elapsed from the timestamp of the movie’s first rating in the dataset until the timestamp of the rating (unique to each rating)</a:t>
            </a:r>
            <a:endParaRPr/>
          </a:p>
        </p:txBody>
      </p:sp>
      <p:sp>
        <p:nvSpPr>
          <p:cNvPr id="133" name="Google Shape;133;p5"/>
          <p:cNvSpPr/>
          <p:nvPr/>
        </p:nvSpPr>
        <p:spPr>
          <a:xfrm>
            <a:off x="1097190" y="6334617"/>
            <a:ext cx="3467992" cy="1921616"/>
          </a:xfrm>
          <a:prstGeom prst="rect">
            <a:avLst/>
          </a:prstGeom>
          <a:solidFill>
            <a:srgbClr val="C6D9F1"/>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3F3F3F"/>
              </a:buClr>
              <a:buSzPts val="2700"/>
              <a:buFont typeface="Helvetica Neue Light"/>
              <a:buNone/>
            </a:pPr>
            <a:r>
              <a:rPr b="0" i="0" lang="en-US" sz="2700" u="none" cap="none" strike="noStrike">
                <a:solidFill>
                  <a:srgbClr val="3F3F3F"/>
                </a:solidFill>
                <a:latin typeface="Helvetica Neue Light"/>
                <a:ea typeface="Helvetica Neue Light"/>
                <a:cs typeface="Helvetica Neue Light"/>
                <a:sym typeface="Helvetica Neue Light"/>
              </a:rPr>
              <a:t>Movies Datasets</a:t>
            </a:r>
            <a:endParaRPr/>
          </a:p>
        </p:txBody>
      </p:sp>
      <p:sp>
        <p:nvSpPr>
          <p:cNvPr id="134" name="Google Shape;134;p5"/>
          <p:cNvSpPr txBox="1"/>
          <p:nvPr/>
        </p:nvSpPr>
        <p:spPr>
          <a:xfrm>
            <a:off x="5002817" y="6187089"/>
            <a:ext cx="17784958" cy="2216672"/>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ratings features were further grouped by months_delta for each movie, allowing us to calculate the mean monthly ratings of each movie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In a similar way, usermeanrating was produced as the monthly mean user_rating data for every movie, given the reviewers who reviewed that movie in that specific month</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For movies in movie_industry, we calculated the profit margin of movies as (gross - budget / gross)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40" name="Google Shape;140;p6"/>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41" name="Google Shape;141;p6"/>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42" name="Google Shape;142;p6"/>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43" name="Google Shape;143;p6"/>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44" name="Google Shape;144;p6"/>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pic>
        <p:nvPicPr>
          <p:cNvPr descr="Image" id="145" name="Google Shape;145;p6"/>
          <p:cNvPicPr preferRelativeResize="0"/>
          <p:nvPr/>
        </p:nvPicPr>
        <p:blipFill rotWithShape="1">
          <a:blip r:embed="rId3">
            <a:alphaModFix/>
          </a:blip>
          <a:srcRect b="0" l="0" r="0" t="0"/>
          <a:stretch/>
        </p:blipFill>
        <p:spPr>
          <a:xfrm>
            <a:off x="5937627" y="4023038"/>
            <a:ext cx="6202354" cy="3483343"/>
          </a:xfrm>
          <a:prstGeom prst="rect">
            <a:avLst/>
          </a:prstGeom>
          <a:noFill/>
          <a:ln>
            <a:noFill/>
          </a:ln>
        </p:spPr>
      </p:pic>
      <p:pic>
        <p:nvPicPr>
          <p:cNvPr descr="Image" id="146" name="Google Shape;146;p6"/>
          <p:cNvPicPr preferRelativeResize="0"/>
          <p:nvPr/>
        </p:nvPicPr>
        <p:blipFill rotWithShape="1">
          <a:blip r:embed="rId4">
            <a:alphaModFix/>
          </a:blip>
          <a:srcRect b="0" l="0" r="0" t="0"/>
          <a:stretch/>
        </p:blipFill>
        <p:spPr>
          <a:xfrm>
            <a:off x="5988609" y="8313152"/>
            <a:ext cx="6100390" cy="3412291"/>
          </a:xfrm>
          <a:prstGeom prst="rect">
            <a:avLst/>
          </a:prstGeom>
          <a:noFill/>
          <a:ln>
            <a:noFill/>
          </a:ln>
        </p:spPr>
      </p:pic>
      <p:sp>
        <p:nvSpPr>
          <p:cNvPr id="147" name="Google Shape;147;p6"/>
          <p:cNvSpPr txBox="1"/>
          <p:nvPr/>
        </p:nvSpPr>
        <p:spPr>
          <a:xfrm>
            <a:off x="6102629" y="1303645"/>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Exploratory Data Analysis</a:t>
            </a:r>
            <a:endParaRPr/>
          </a:p>
        </p:txBody>
      </p:sp>
      <p:sp>
        <p:nvSpPr>
          <p:cNvPr id="148" name="Google Shape;148;p6"/>
          <p:cNvSpPr/>
          <p:nvPr/>
        </p:nvSpPr>
        <p:spPr>
          <a:xfrm>
            <a:off x="1213110" y="2582785"/>
            <a:ext cx="10273439"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MovieLens Usage Trend</a:t>
            </a:r>
            <a:endParaRPr/>
          </a:p>
        </p:txBody>
      </p:sp>
      <p:pic>
        <p:nvPicPr>
          <p:cNvPr descr="Image" id="149" name="Google Shape;149;p6"/>
          <p:cNvPicPr preferRelativeResize="0"/>
          <p:nvPr/>
        </p:nvPicPr>
        <p:blipFill rotWithShape="1">
          <a:blip r:embed="rId5">
            <a:alphaModFix/>
          </a:blip>
          <a:srcRect b="0" l="0" r="0" t="0"/>
          <a:stretch/>
        </p:blipFill>
        <p:spPr>
          <a:xfrm>
            <a:off x="15648800" y="3820712"/>
            <a:ext cx="4670043" cy="2920226"/>
          </a:xfrm>
          <a:prstGeom prst="rect">
            <a:avLst/>
          </a:prstGeom>
          <a:noFill/>
          <a:ln>
            <a:noFill/>
          </a:ln>
        </p:spPr>
      </p:pic>
      <p:sp>
        <p:nvSpPr>
          <p:cNvPr id="150" name="Google Shape;150;p6"/>
          <p:cNvSpPr txBox="1"/>
          <p:nvPr/>
        </p:nvSpPr>
        <p:spPr>
          <a:xfrm>
            <a:off x="1259052" y="4170303"/>
            <a:ext cx="4670043" cy="7063333"/>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first began our data exploration by plotting rating information from the MovieLens dataset, as potential increasing trends (as the rating platform becomes more popular over time).</a:t>
            </a:r>
            <a:endParaRPr b="0" i="0" sz="2500" u="none" cap="none" strike="noStrike">
              <a:solidFill>
                <a:srgbClr val="3F3F3F"/>
              </a:solidFill>
              <a:latin typeface="Helvetica Neue Light"/>
              <a:ea typeface="Helvetica Neue Light"/>
              <a:cs typeface="Helvetica Neue Light"/>
              <a:sym typeface="Helvetica Neue Light"/>
            </a:endParaRPr>
          </a:p>
          <a:p>
            <a:pPr indent="-228600" lvl="0" marL="228600" marR="0" rtl="0" algn="l">
              <a:lnSpc>
                <a:spcPct val="100000"/>
              </a:lnSpc>
              <a:spcBef>
                <a:spcPts val="0"/>
              </a:spcBef>
              <a:spcAft>
                <a:spcPts val="0"/>
              </a:spcAft>
              <a:buClr>
                <a:srgbClr val="3F3F3F"/>
              </a:buClr>
              <a:buSzPts val="2500"/>
              <a:buFont typeface="Helvetica Neue Light"/>
              <a:buChar char="&gt;"/>
            </a:pPr>
            <a:r>
              <a:rPr lang="en-US" sz="2500">
                <a:solidFill>
                  <a:srgbClr val="3F3F3F"/>
                </a:solidFill>
                <a:latin typeface="Helvetica Neue Light"/>
                <a:ea typeface="Helvetica Neue Light"/>
                <a:cs typeface="Helvetica Neue Light"/>
                <a:sym typeface="Helvetica Neue Light"/>
              </a:rPr>
              <a:t>Seasonality or platform-specific spikes might skew our analysis pipeline. </a:t>
            </a:r>
            <a:r>
              <a:rPr lang="en-US" sz="2500">
                <a:solidFill>
                  <a:srgbClr val="3F3F3F"/>
                </a:solidFill>
                <a:latin typeface="Helvetica Neue Light"/>
                <a:ea typeface="Helvetica Neue Light"/>
                <a:cs typeface="Helvetica Neue Light"/>
                <a:sym typeface="Helvetica Neue Light"/>
              </a:rPr>
              <a:t>Noticeable</a:t>
            </a:r>
            <a:r>
              <a:rPr lang="en-US" sz="2500">
                <a:solidFill>
                  <a:srgbClr val="3F3F3F"/>
                </a:solidFill>
                <a:latin typeface="Helvetica Neue Light"/>
                <a:ea typeface="Helvetica Neue Light"/>
                <a:cs typeface="Helvetica Neue Light"/>
                <a:sym typeface="Helvetica Neue Light"/>
              </a:rPr>
              <a:t> during 1997, 2000, 2005, and 2016. </a:t>
            </a:r>
            <a:endParaRPr sz="2500">
              <a:solidFill>
                <a:srgbClr val="3F3F3F"/>
              </a:solidFill>
              <a:latin typeface="Helvetica Neue Light"/>
              <a:ea typeface="Helvetica Neue Light"/>
              <a:cs typeface="Helvetica Neue Light"/>
              <a:sym typeface="Helvetica Neue Light"/>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By plotting rating count and unique users per month over time and performing a simple linear regression, we conclude that there is no significant trend and cyclicality in terms of platform popularity and usage.</a:t>
            </a:r>
            <a:endParaRPr/>
          </a:p>
        </p:txBody>
      </p:sp>
      <p:sp>
        <p:nvSpPr>
          <p:cNvPr id="151" name="Google Shape;151;p6"/>
          <p:cNvSpPr/>
          <p:nvPr/>
        </p:nvSpPr>
        <p:spPr>
          <a:xfrm>
            <a:off x="12847102" y="2582785"/>
            <a:ext cx="10273440"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“Early Adopters, Late Majority, and Laggards”</a:t>
            </a:r>
            <a:endParaRPr/>
          </a:p>
        </p:txBody>
      </p:sp>
      <p:sp>
        <p:nvSpPr>
          <p:cNvPr id="152" name="Google Shape;152;p6"/>
          <p:cNvSpPr txBox="1"/>
          <p:nvPr/>
        </p:nvSpPr>
        <p:spPr>
          <a:xfrm>
            <a:off x="16824961" y="6696583"/>
            <a:ext cx="3026411"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Months after movie release</a:t>
            </a:r>
            <a:endParaRPr/>
          </a:p>
        </p:txBody>
      </p:sp>
      <p:sp>
        <p:nvSpPr>
          <p:cNvPr id="153" name="Google Shape;153;p6"/>
          <p:cNvSpPr txBox="1"/>
          <p:nvPr/>
        </p:nvSpPr>
        <p:spPr>
          <a:xfrm rot="-5400000">
            <a:off x="14793817" y="4947941"/>
            <a:ext cx="1481583"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Rating count</a:t>
            </a:r>
            <a:endParaRPr/>
          </a:p>
        </p:txBody>
      </p:sp>
      <p:sp>
        <p:nvSpPr>
          <p:cNvPr id="154" name="Google Shape;154;p6"/>
          <p:cNvSpPr txBox="1"/>
          <p:nvPr/>
        </p:nvSpPr>
        <p:spPr>
          <a:xfrm>
            <a:off x="15486269" y="3454307"/>
            <a:ext cx="5265421"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Aggregate rating count after movie release date</a:t>
            </a:r>
            <a:endParaRPr/>
          </a:p>
        </p:txBody>
      </p:sp>
      <p:sp>
        <p:nvSpPr>
          <p:cNvPr id="155" name="Google Shape;155;p6"/>
          <p:cNvSpPr txBox="1"/>
          <p:nvPr/>
        </p:nvSpPr>
        <p:spPr>
          <a:xfrm>
            <a:off x="12763032" y="7285026"/>
            <a:ext cx="10407858" cy="5636448"/>
          </a:xfrm>
          <a:prstGeom prst="rect">
            <a:avLst/>
          </a:prstGeom>
          <a:noFill/>
          <a:ln>
            <a:noFill/>
          </a:ln>
        </p:spPr>
        <p:txBody>
          <a:bodyPr anchorCtr="0" anchor="t" bIns="45700" lIns="45700" spcFirstLastPara="1" rIns="45700" wrap="square" tIns="45700">
            <a:normAutofit/>
          </a:bodyPr>
          <a:lstStyle/>
          <a:p>
            <a:pPr indent="-219454" lvl="0" marL="219454" marR="0" rtl="0" algn="l">
              <a:lnSpc>
                <a:spcPct val="100000"/>
              </a:lnSpc>
              <a:spcBef>
                <a:spcPts val="0"/>
              </a:spcBef>
              <a:spcAft>
                <a:spcPts val="0"/>
              </a:spcAft>
              <a:buClr>
                <a:srgbClr val="3F3F3F"/>
              </a:buClr>
              <a:buSzPts val="2400"/>
              <a:buFont typeface="Merriweather Sans"/>
              <a:buChar char="&gt;"/>
            </a:pPr>
            <a:r>
              <a:rPr b="0" i="0" lang="en-US" sz="2400" u="none" cap="none" strike="noStrike">
                <a:solidFill>
                  <a:srgbClr val="3F3F3F"/>
                </a:solidFill>
                <a:latin typeface="Helvetica Neue Light"/>
                <a:ea typeface="Helvetica Neue Light"/>
                <a:cs typeface="Helvetica Neue Light"/>
                <a:sym typeface="Helvetica Neue Light"/>
              </a:rPr>
              <a:t>Using the release date information in movie_industry.csv, we created a subset of 4012 movies released after 1995. For this subset, we found 1,714,6188 corresponding ratings, and using their timestamp information, grouped them based on the months elapsed from the release date of their corresponding movie. The above histogram was then produced.</a:t>
            </a:r>
            <a:endParaRPr/>
          </a:p>
          <a:p>
            <a:pPr indent="-219454" lvl="0" marL="219454" marR="0" rtl="0" algn="l">
              <a:lnSpc>
                <a:spcPct val="100000"/>
              </a:lnSpc>
              <a:spcBef>
                <a:spcPts val="500"/>
              </a:spcBef>
              <a:spcAft>
                <a:spcPts val="0"/>
              </a:spcAft>
              <a:buClr>
                <a:srgbClr val="3F3F3F"/>
              </a:buClr>
              <a:buSzPts val="2400"/>
              <a:buFont typeface="Merriweather Sans"/>
              <a:buChar char="&gt;"/>
            </a:pPr>
            <a:r>
              <a:rPr b="0" i="0" lang="en-US" sz="2400" u="none" cap="none" strike="noStrike">
                <a:solidFill>
                  <a:srgbClr val="3F3F3F"/>
                </a:solidFill>
                <a:latin typeface="Helvetica Neue Light"/>
                <a:ea typeface="Helvetica Neue Light"/>
                <a:cs typeface="Helvetica Neue Light"/>
                <a:sym typeface="Helvetica Neue Light"/>
              </a:rPr>
              <a:t>We were surprised to find that the ratings submitted within 1 year of a movie’s release did not constitute a significant majority of the entire database; instead, a notable percentage of consumers continued watching and reviewing movies many years after the movie’s release.</a:t>
            </a:r>
            <a:endParaRPr/>
          </a:p>
          <a:p>
            <a:pPr indent="-219454" lvl="0" marL="219454" marR="0" rtl="0" algn="l">
              <a:lnSpc>
                <a:spcPct val="100000"/>
              </a:lnSpc>
              <a:spcBef>
                <a:spcPts val="500"/>
              </a:spcBef>
              <a:spcAft>
                <a:spcPts val="0"/>
              </a:spcAft>
              <a:buClr>
                <a:srgbClr val="3F3F3F"/>
              </a:buClr>
              <a:buSzPts val="2400"/>
              <a:buFont typeface="Merriweather Sans"/>
              <a:buChar char="&gt;"/>
            </a:pPr>
            <a:r>
              <a:rPr b="0" i="0" lang="en-US" sz="2400" u="none" cap="none" strike="noStrike">
                <a:solidFill>
                  <a:srgbClr val="3F3F3F"/>
                </a:solidFill>
                <a:latin typeface="Helvetica Neue Light"/>
                <a:ea typeface="Helvetica Neue Light"/>
                <a:cs typeface="Helvetica Neue Light"/>
                <a:sym typeface="Helvetica Neue Light"/>
              </a:rPr>
              <a:t>Based on this, we hypothesized that there may be differences in consumer behavior between early watchers and late watchers, which may potentially arise from contextual differences such as watching a movie in the cinema v.s. on TV/online, being a fan for a specific movie v.s. being a casual watcher.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61" name="Google Shape;161;p7"/>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62" name="Google Shape;162;p7"/>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63" name="Google Shape;163;p7"/>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64" name="Google Shape;164;p7"/>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65" name="Google Shape;165;p7"/>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pic>
        <p:nvPicPr>
          <p:cNvPr descr="Image" id="166" name="Google Shape;166;p7"/>
          <p:cNvPicPr preferRelativeResize="0"/>
          <p:nvPr/>
        </p:nvPicPr>
        <p:blipFill rotWithShape="1">
          <a:blip r:embed="rId3">
            <a:alphaModFix/>
          </a:blip>
          <a:srcRect b="0" l="0" r="0" t="0"/>
          <a:stretch/>
        </p:blipFill>
        <p:spPr>
          <a:xfrm>
            <a:off x="13111089" y="8067609"/>
            <a:ext cx="7964357" cy="5507690"/>
          </a:xfrm>
          <a:prstGeom prst="rect">
            <a:avLst/>
          </a:prstGeom>
          <a:noFill/>
          <a:ln>
            <a:noFill/>
          </a:ln>
        </p:spPr>
      </p:pic>
      <p:pic>
        <p:nvPicPr>
          <p:cNvPr descr="Image" id="167" name="Google Shape;167;p7"/>
          <p:cNvPicPr preferRelativeResize="0"/>
          <p:nvPr/>
        </p:nvPicPr>
        <p:blipFill rotWithShape="1">
          <a:blip r:embed="rId4">
            <a:alphaModFix/>
          </a:blip>
          <a:srcRect b="0" l="0" r="0" t="0"/>
          <a:stretch/>
        </p:blipFill>
        <p:spPr>
          <a:xfrm>
            <a:off x="3308554" y="8067609"/>
            <a:ext cx="7964358" cy="5507690"/>
          </a:xfrm>
          <a:prstGeom prst="rect">
            <a:avLst/>
          </a:prstGeom>
          <a:noFill/>
          <a:ln>
            <a:noFill/>
          </a:ln>
        </p:spPr>
      </p:pic>
      <p:sp>
        <p:nvSpPr>
          <p:cNvPr id="168" name="Google Shape;168;p7"/>
          <p:cNvSpPr/>
          <p:nvPr/>
        </p:nvSpPr>
        <p:spPr>
          <a:xfrm>
            <a:off x="7055280" y="2346739"/>
            <a:ext cx="10273440"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Cross-Genre Inter-temporal Differences</a:t>
            </a:r>
            <a:endParaRPr/>
          </a:p>
        </p:txBody>
      </p:sp>
      <p:sp>
        <p:nvSpPr>
          <p:cNvPr id="169" name="Google Shape;169;p7"/>
          <p:cNvSpPr txBox="1"/>
          <p:nvPr/>
        </p:nvSpPr>
        <p:spPr>
          <a:xfrm>
            <a:off x="6102629" y="1303645"/>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Exploratory Data Analysis</a:t>
            </a:r>
            <a:endParaRPr/>
          </a:p>
        </p:txBody>
      </p:sp>
      <p:sp>
        <p:nvSpPr>
          <p:cNvPr id="170" name="Google Shape;170;p7"/>
          <p:cNvSpPr txBox="1"/>
          <p:nvPr/>
        </p:nvSpPr>
        <p:spPr>
          <a:xfrm>
            <a:off x="1925773" y="3284997"/>
            <a:ext cx="20532454" cy="4760361"/>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Following our general investigation on the time-series distribution of movie reviewers after the release date of a movie, we investigated how such distributions may differ across genres. Using the “genre” column in movie_industry, we classified ratings based on genres, and plotted the distribution density of 16 genres in the 2 plots below.</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Through visual analysis, we can see that most genres get about &lt;1% of their total ratings in the first 2 years of their release, with a gradual decline over the next ~10 years (240 months).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Interesting outliers include:</a:t>
            </a:r>
            <a:endParaRPr/>
          </a:p>
          <a:p>
            <a:pPr indent="-228600" lvl="1" marL="6858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Western: 2.5% of total ratings are registered within the first 2 years of the movie’s release, followed by an immediate decline</a:t>
            </a:r>
            <a:endParaRPr/>
          </a:p>
          <a:p>
            <a:pPr indent="-228600" lvl="1" marL="6858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Romance: Rating frequency peak at 1.5% after around 4 years of the movies release.</a:t>
            </a:r>
            <a:endParaRPr/>
          </a:p>
          <a:p>
            <a:pPr indent="-228600" lvl="1" marL="6858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Musical: Rating frequency peak significantly at 2.5% after around 6 years from the movie’s release, with a gradual decline for 6 more years.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These outliers and trends may suggest that inter-temporal consumer behavior may vary across genres. For example, the abnormal frequency peak of the musicals genre may suggest that these movies have high rewatch value, and people do not mind watching them outside theaters.</a:t>
            </a:r>
            <a:endParaRPr/>
          </a:p>
        </p:txBody>
      </p:sp>
      <p:sp>
        <p:nvSpPr>
          <p:cNvPr id="171" name="Google Shape;171;p7"/>
          <p:cNvSpPr/>
          <p:nvPr/>
        </p:nvSpPr>
        <p:spPr>
          <a:xfrm>
            <a:off x="2368031" y="9359051"/>
            <a:ext cx="1270001" cy="2575899"/>
          </a:xfrm>
          <a:prstGeom prst="rect">
            <a:avLst/>
          </a:pr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172" name="Google Shape;172;p7"/>
          <p:cNvSpPr/>
          <p:nvPr/>
        </p:nvSpPr>
        <p:spPr>
          <a:xfrm>
            <a:off x="12206675" y="9359051"/>
            <a:ext cx="1270001" cy="2575899"/>
          </a:xfrm>
          <a:prstGeom prst="rect">
            <a:avLst/>
          </a:pr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FFFFFF"/>
              </a:solidFill>
              <a:latin typeface="Helvetica Neue"/>
              <a:ea typeface="Helvetica Neue"/>
              <a:cs typeface="Helvetica Neue"/>
              <a:sym typeface="Helvetica Neue"/>
            </a:endParaRPr>
          </a:p>
        </p:txBody>
      </p:sp>
      <p:sp>
        <p:nvSpPr>
          <p:cNvPr id="173" name="Google Shape;173;p7"/>
          <p:cNvSpPr txBox="1"/>
          <p:nvPr/>
        </p:nvSpPr>
        <p:spPr>
          <a:xfrm rot="-5400000">
            <a:off x="2495771" y="10634637"/>
            <a:ext cx="1933449"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Rating frequency</a:t>
            </a:r>
            <a:endParaRPr/>
          </a:p>
        </p:txBody>
      </p:sp>
      <p:sp>
        <p:nvSpPr>
          <p:cNvPr id="174" name="Google Shape;174;p7"/>
          <p:cNvSpPr txBox="1"/>
          <p:nvPr/>
        </p:nvSpPr>
        <p:spPr>
          <a:xfrm rot="-5400000">
            <a:off x="12334414" y="10634637"/>
            <a:ext cx="1933449" cy="373634"/>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Rating frequency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p:nvPr/>
        </p:nvSpPr>
        <p:spPr>
          <a:xfrm>
            <a:off x="4939140"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Data Exploration</a:t>
            </a:r>
            <a:endParaRPr/>
          </a:p>
        </p:txBody>
      </p:sp>
      <p:sp>
        <p:nvSpPr>
          <p:cNvPr id="180" name="Google Shape;180;p8"/>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181" name="Google Shape;181;p8"/>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182" name="Google Shape;182;p8"/>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183" name="Google Shape;183;p8"/>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184" name="Google Shape;184;p8"/>
          <p:cNvSpPr/>
          <p:nvPr/>
        </p:nvSpPr>
        <p:spPr>
          <a:xfrm>
            <a:off x="8770473"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pic>
        <p:nvPicPr>
          <p:cNvPr descr="Image" id="185" name="Google Shape;185;p8"/>
          <p:cNvPicPr preferRelativeResize="0"/>
          <p:nvPr/>
        </p:nvPicPr>
        <p:blipFill rotWithShape="1">
          <a:blip r:embed="rId3">
            <a:alphaModFix/>
          </a:blip>
          <a:srcRect b="0" l="0" r="0" t="0"/>
          <a:stretch/>
        </p:blipFill>
        <p:spPr>
          <a:xfrm>
            <a:off x="1524232" y="4208575"/>
            <a:ext cx="6095682" cy="4629423"/>
          </a:xfrm>
          <a:prstGeom prst="rect">
            <a:avLst/>
          </a:prstGeom>
          <a:noFill/>
          <a:ln>
            <a:noFill/>
          </a:ln>
        </p:spPr>
      </p:pic>
      <p:pic>
        <p:nvPicPr>
          <p:cNvPr descr="Image" id="186" name="Google Shape;186;p8"/>
          <p:cNvPicPr preferRelativeResize="0"/>
          <p:nvPr/>
        </p:nvPicPr>
        <p:blipFill rotWithShape="1">
          <a:blip r:embed="rId4">
            <a:alphaModFix/>
          </a:blip>
          <a:srcRect b="0" l="0" r="0" t="0"/>
          <a:stretch/>
        </p:blipFill>
        <p:spPr>
          <a:xfrm>
            <a:off x="8677561" y="4234634"/>
            <a:ext cx="6686902" cy="4100763"/>
          </a:xfrm>
          <a:prstGeom prst="rect">
            <a:avLst/>
          </a:prstGeom>
          <a:noFill/>
          <a:ln>
            <a:noFill/>
          </a:ln>
        </p:spPr>
      </p:pic>
      <p:pic>
        <p:nvPicPr>
          <p:cNvPr descr="Image" id="187" name="Google Shape;187;p8"/>
          <p:cNvPicPr preferRelativeResize="0"/>
          <p:nvPr/>
        </p:nvPicPr>
        <p:blipFill rotWithShape="1">
          <a:blip r:embed="rId5">
            <a:alphaModFix/>
          </a:blip>
          <a:srcRect b="0" l="0" r="0" t="0"/>
          <a:stretch/>
        </p:blipFill>
        <p:spPr>
          <a:xfrm>
            <a:off x="16200197" y="4113857"/>
            <a:ext cx="6311244" cy="4818930"/>
          </a:xfrm>
          <a:prstGeom prst="rect">
            <a:avLst/>
          </a:prstGeom>
          <a:noFill/>
          <a:ln>
            <a:noFill/>
          </a:ln>
        </p:spPr>
      </p:pic>
      <p:sp>
        <p:nvSpPr>
          <p:cNvPr id="188" name="Google Shape;188;p8"/>
          <p:cNvSpPr txBox="1"/>
          <p:nvPr/>
        </p:nvSpPr>
        <p:spPr>
          <a:xfrm>
            <a:off x="6102629" y="1303645"/>
            <a:ext cx="12178742" cy="931871"/>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Exploratory Data Analysis</a:t>
            </a:r>
            <a:endParaRPr/>
          </a:p>
        </p:txBody>
      </p:sp>
      <p:sp>
        <p:nvSpPr>
          <p:cNvPr id="189" name="Google Shape;189;p8"/>
          <p:cNvSpPr/>
          <p:nvPr/>
        </p:nvSpPr>
        <p:spPr>
          <a:xfrm>
            <a:off x="1477701" y="3226252"/>
            <a:ext cx="6417144"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Average Monthly Rating over Time</a:t>
            </a:r>
            <a:endParaRPr/>
          </a:p>
        </p:txBody>
      </p:sp>
      <p:sp>
        <p:nvSpPr>
          <p:cNvPr id="190" name="Google Shape;190;p8"/>
          <p:cNvSpPr/>
          <p:nvPr/>
        </p:nvSpPr>
        <p:spPr>
          <a:xfrm>
            <a:off x="8812440" y="3226252"/>
            <a:ext cx="6417144"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Movie Category Trend</a:t>
            </a:r>
            <a:endParaRPr/>
          </a:p>
        </p:txBody>
      </p:sp>
      <p:sp>
        <p:nvSpPr>
          <p:cNvPr id="191" name="Google Shape;191;p8"/>
          <p:cNvSpPr/>
          <p:nvPr/>
        </p:nvSpPr>
        <p:spPr>
          <a:xfrm>
            <a:off x="16147180" y="3226252"/>
            <a:ext cx="6417144" cy="806355"/>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Movie Feature Correlation</a:t>
            </a:r>
            <a:endParaRPr/>
          </a:p>
        </p:txBody>
      </p:sp>
      <p:sp>
        <p:nvSpPr>
          <p:cNvPr id="192" name="Google Shape;192;p8"/>
          <p:cNvSpPr txBox="1"/>
          <p:nvPr/>
        </p:nvSpPr>
        <p:spPr>
          <a:xfrm>
            <a:off x="11371736" y="8353183"/>
            <a:ext cx="150088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Release Year</a:t>
            </a:r>
            <a:endParaRPr/>
          </a:p>
        </p:txBody>
      </p:sp>
      <p:sp>
        <p:nvSpPr>
          <p:cNvPr id="193" name="Google Shape;193;p8"/>
          <p:cNvSpPr txBox="1"/>
          <p:nvPr/>
        </p:nvSpPr>
        <p:spPr>
          <a:xfrm rot="-5400000">
            <a:off x="7787998" y="6127139"/>
            <a:ext cx="138785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Genre Ratio</a:t>
            </a:r>
            <a:endParaRPr/>
          </a:p>
        </p:txBody>
      </p:sp>
      <p:sp>
        <p:nvSpPr>
          <p:cNvPr id="194" name="Google Shape;194;p8"/>
          <p:cNvSpPr txBox="1"/>
          <p:nvPr/>
        </p:nvSpPr>
        <p:spPr>
          <a:xfrm rot="5400000">
            <a:off x="6989844" y="6135562"/>
            <a:ext cx="1418032" cy="298907"/>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1600"/>
              <a:buFont typeface="Helvetica Neue Light"/>
              <a:buNone/>
            </a:pPr>
            <a:r>
              <a:rPr b="0" i="0" lang="en-US" sz="1600" u="none" cap="none" strike="noStrike">
                <a:solidFill>
                  <a:srgbClr val="000000"/>
                </a:solidFill>
                <a:latin typeface="Helvetica Neue Light"/>
                <a:ea typeface="Helvetica Neue Light"/>
                <a:cs typeface="Helvetica Neue Light"/>
                <a:sym typeface="Helvetica Neue Light"/>
              </a:rPr>
              <a:t>Average Rating</a:t>
            </a:r>
            <a:endParaRPr/>
          </a:p>
        </p:txBody>
      </p:sp>
      <p:sp>
        <p:nvSpPr>
          <p:cNvPr id="195" name="Google Shape;195;p8"/>
          <p:cNvSpPr txBox="1"/>
          <p:nvPr/>
        </p:nvSpPr>
        <p:spPr>
          <a:xfrm rot="5400000">
            <a:off x="22082068" y="5845284"/>
            <a:ext cx="1274827" cy="37363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000"/>
              <a:buFont typeface="Helvetica Neue Light"/>
              <a:buNone/>
            </a:pPr>
            <a:r>
              <a:rPr b="0" i="0" lang="en-US" sz="2000" u="none" cap="none" strike="noStrike">
                <a:solidFill>
                  <a:srgbClr val="000000"/>
                </a:solidFill>
                <a:latin typeface="Helvetica Neue Light"/>
                <a:ea typeface="Helvetica Neue Light"/>
                <a:cs typeface="Helvetica Neue Light"/>
                <a:sym typeface="Helvetica Neue Light"/>
              </a:rPr>
              <a:t>Correlation</a:t>
            </a:r>
            <a:endParaRPr/>
          </a:p>
        </p:txBody>
      </p:sp>
      <p:sp>
        <p:nvSpPr>
          <p:cNvPr id="196" name="Google Shape;196;p8"/>
          <p:cNvSpPr txBox="1"/>
          <p:nvPr/>
        </p:nvSpPr>
        <p:spPr>
          <a:xfrm>
            <a:off x="1569494" y="8895290"/>
            <a:ext cx="6233557" cy="3701485"/>
          </a:xfrm>
          <a:prstGeom prst="rect">
            <a:avLst/>
          </a:prstGeom>
          <a:noFill/>
          <a:ln>
            <a:noFill/>
          </a:ln>
        </p:spPr>
        <p:txBody>
          <a:bodyPr anchorCtr="0" anchor="t" bIns="45700" lIns="45700" spcFirstLastPara="1" rIns="45700" wrap="square" tIns="45700">
            <a:normAutofit/>
          </a:bodyPr>
          <a:lstStyle/>
          <a:p>
            <a:pPr indent="-177800" lvl="0" marL="0" marR="0" rtl="0" algn="l">
              <a:lnSpc>
                <a:spcPct val="100000"/>
              </a:lnSpc>
              <a:spcBef>
                <a:spcPts val="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To identify potential seasonality effects of consumer behavior within the span of our dataset, we plotted the above heat map and found that there is no clear seasonality trend across the years, apart from the minor observation that raters were slightly more critical between 2004 to 2007.</a:t>
            </a:r>
            <a:endParaRPr/>
          </a:p>
        </p:txBody>
      </p:sp>
      <p:sp>
        <p:nvSpPr>
          <p:cNvPr id="197" name="Google Shape;197;p8"/>
          <p:cNvSpPr txBox="1"/>
          <p:nvPr/>
        </p:nvSpPr>
        <p:spPr>
          <a:xfrm>
            <a:off x="16425239" y="8895290"/>
            <a:ext cx="6417144" cy="4415787"/>
          </a:xfrm>
          <a:prstGeom prst="rect">
            <a:avLst/>
          </a:prstGeom>
          <a:noFill/>
          <a:ln>
            <a:noFill/>
          </a:ln>
        </p:spPr>
        <p:txBody>
          <a:bodyPr anchorCtr="0" anchor="t" bIns="45700" lIns="45700" spcFirstLastPara="1" rIns="45700" wrap="square" tIns="45700">
            <a:normAutofit/>
          </a:bodyPr>
          <a:lstStyle/>
          <a:p>
            <a:pPr indent="-156464" lvl="0" marL="0" marR="0" rtl="0" algn="l">
              <a:lnSpc>
                <a:spcPct val="100000"/>
              </a:lnSpc>
              <a:spcBef>
                <a:spcPts val="0"/>
              </a:spcBef>
              <a:spcAft>
                <a:spcPts val="0"/>
              </a:spcAft>
              <a:buClr>
                <a:srgbClr val="3F3F3F"/>
              </a:buClr>
              <a:buSzPts val="2464"/>
              <a:buFont typeface="Merriweather Sans"/>
              <a:buChar char="&gt;"/>
            </a:pPr>
            <a:r>
              <a:rPr b="0" i="0" lang="en-US" sz="2464" u="none" cap="none" strike="noStrike">
                <a:solidFill>
                  <a:srgbClr val="3F3F3F"/>
                </a:solidFill>
                <a:latin typeface="Helvetica Neue Light"/>
                <a:ea typeface="Helvetica Neue Light"/>
                <a:cs typeface="Helvetica Neue Light"/>
                <a:sym typeface="Helvetica Neue Light"/>
              </a:rPr>
              <a:t>In understanding the various numeric features in both the MovieLens and movie industry datasets, we observed that the there is high correlation between the MovieLens average rating (ml_rating) and the score in the movie industry data. As such we decided to drop the average MovieLens score. Similarly, gross correlates highly with profit (an engineered feature) and budget, thus we decided to drop this feature too since it is already captured by profit and profit_margin.</a:t>
            </a:r>
            <a:endParaRPr/>
          </a:p>
        </p:txBody>
      </p:sp>
      <p:sp>
        <p:nvSpPr>
          <p:cNvPr id="198" name="Google Shape;198;p8"/>
          <p:cNvSpPr txBox="1"/>
          <p:nvPr/>
        </p:nvSpPr>
        <p:spPr>
          <a:xfrm>
            <a:off x="8904233" y="8895290"/>
            <a:ext cx="6233558" cy="3866564"/>
          </a:xfrm>
          <a:prstGeom prst="rect">
            <a:avLst/>
          </a:prstGeom>
          <a:noFill/>
          <a:ln>
            <a:noFill/>
          </a:ln>
        </p:spPr>
        <p:txBody>
          <a:bodyPr anchorCtr="0" anchor="t" bIns="45700" lIns="45700" spcFirstLastPara="1" rIns="45700" wrap="square" tIns="45700">
            <a:normAutofit/>
          </a:bodyPr>
          <a:lstStyle/>
          <a:p>
            <a:pPr indent="-177800" lvl="0" marL="0" marR="0" rtl="0" algn="l">
              <a:lnSpc>
                <a:spcPct val="100000"/>
              </a:lnSpc>
              <a:spcBef>
                <a:spcPts val="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Given the genre data from movie_industry, we investigated the distribution of movie genres from 1996 to 2016. We see that comedy, action, and drama are the most frequent movies across all these years, with other genres consistently occupying a smaller percentage.</a:t>
            </a:r>
            <a:endParaRPr/>
          </a:p>
        </p:txBody>
      </p:sp>
      <p:sp>
        <p:nvSpPr>
          <p:cNvPr id="199" name="Google Shape;199;p8"/>
          <p:cNvSpPr/>
          <p:nvPr/>
        </p:nvSpPr>
        <p:spPr>
          <a:xfrm>
            <a:off x="8812440" y="2217870"/>
            <a:ext cx="6417144" cy="806355"/>
          </a:xfrm>
          <a:prstGeom prst="rect">
            <a:avLst/>
          </a:prstGeom>
          <a:solidFill>
            <a:srgbClr val="004C7F"/>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General Exploration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p:nvPr/>
        </p:nvSpPr>
        <p:spPr>
          <a:xfrm>
            <a:off x="8770472" y="3874"/>
            <a:ext cx="3011723"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Research Proposal</a:t>
            </a:r>
            <a:endParaRPr/>
          </a:p>
        </p:txBody>
      </p:sp>
      <p:sp>
        <p:nvSpPr>
          <p:cNvPr id="205" name="Google Shape;205;p9"/>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06" name="Google Shape;206;p9"/>
          <p:cNvSpPr/>
          <p:nvPr/>
        </p:nvSpPr>
        <p:spPr>
          <a:xfrm>
            <a:off x="12601805"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Modeling &amp; Analysis</a:t>
            </a:r>
            <a:endParaRPr/>
          </a:p>
        </p:txBody>
      </p:sp>
      <p:sp>
        <p:nvSpPr>
          <p:cNvPr id="207" name="Google Shape;207;p9"/>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08" name="Google Shape;208;p9"/>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09" name="Google Shape;209;p9"/>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210" name="Google Shape;210;p9"/>
          <p:cNvSpPr/>
          <p:nvPr/>
        </p:nvSpPr>
        <p:spPr>
          <a:xfrm>
            <a:off x="4539905" y="1490465"/>
            <a:ext cx="15304190" cy="2263273"/>
          </a:xfrm>
          <a:prstGeom prst="rect">
            <a:avLst/>
          </a:prstGeom>
          <a:solidFill>
            <a:srgbClr val="004C7F"/>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500"/>
              <a:buFont typeface="Helvetica Neue"/>
              <a:buNone/>
            </a:pPr>
            <a:r>
              <a:rPr b="1" i="0" lang="en-US" sz="3500" u="sng" cap="none" strike="noStrike">
                <a:solidFill>
                  <a:srgbClr val="FFFFFF"/>
                </a:solidFill>
                <a:latin typeface="Helvetica Neue"/>
                <a:ea typeface="Helvetica Neue"/>
                <a:cs typeface="Helvetica Neue"/>
                <a:sym typeface="Helvetica Neue"/>
              </a:rPr>
              <a:t>Topic Question</a:t>
            </a:r>
            <a:endParaRPr/>
          </a:p>
          <a:p>
            <a:pPr indent="0" lvl="0" marL="0" marR="0" rtl="0" algn="ctr">
              <a:lnSpc>
                <a:spcPct val="100000"/>
              </a:lnSpc>
              <a:spcBef>
                <a:spcPts val="600"/>
              </a:spcBef>
              <a:spcAft>
                <a:spcPts val="0"/>
              </a:spcAft>
              <a:buClr>
                <a:srgbClr val="FFFFFF"/>
              </a:buClr>
              <a:buSzPts val="3500"/>
              <a:buFont typeface="Helvetica Neue Light"/>
              <a:buNone/>
            </a:pPr>
            <a:r>
              <a:rPr b="0" i="0" lang="en-US" sz="3500" u="none" cap="none" strike="noStrike">
                <a:solidFill>
                  <a:srgbClr val="FFFFFF"/>
                </a:solidFill>
                <a:latin typeface="Helvetica Neue Light"/>
                <a:ea typeface="Helvetica Neue Light"/>
                <a:cs typeface="Helvetica Neue Light"/>
                <a:sym typeface="Helvetica Neue Light"/>
              </a:rPr>
              <a:t>Understanding the </a:t>
            </a:r>
            <a:r>
              <a:rPr b="1" i="0" lang="en-US" sz="3500" u="none" cap="none" strike="noStrike">
                <a:solidFill>
                  <a:srgbClr val="FFFFFF"/>
                </a:solidFill>
                <a:latin typeface="Helvetica Neue"/>
                <a:ea typeface="Helvetica Neue"/>
                <a:cs typeface="Helvetica Neue"/>
                <a:sym typeface="Helvetica Neue"/>
              </a:rPr>
              <a:t>inter-temporal</a:t>
            </a:r>
            <a:r>
              <a:rPr b="0" i="0" lang="en-US" sz="3500" u="none" cap="none" strike="noStrike">
                <a:solidFill>
                  <a:srgbClr val="FFFFFF"/>
                </a:solidFill>
                <a:latin typeface="Helvetica Neue Light"/>
                <a:ea typeface="Helvetica Neue Light"/>
                <a:cs typeface="Helvetica Neue Light"/>
                <a:sym typeface="Helvetica Neue Light"/>
              </a:rPr>
              <a:t> behavioral differences in movie reviewers, and how such traits may vary across </a:t>
            </a:r>
            <a:r>
              <a:rPr b="1" i="0" lang="en-US" sz="3500" u="none" cap="none" strike="noStrike">
                <a:solidFill>
                  <a:srgbClr val="FFFFFF"/>
                </a:solidFill>
                <a:latin typeface="Helvetica Neue"/>
                <a:ea typeface="Helvetica Neue"/>
                <a:cs typeface="Helvetica Neue"/>
                <a:sym typeface="Helvetica Neue"/>
              </a:rPr>
              <a:t>different types</a:t>
            </a:r>
            <a:r>
              <a:rPr b="0" i="0" lang="en-US" sz="3500" u="none" cap="none" strike="noStrike">
                <a:solidFill>
                  <a:srgbClr val="FFFFFF"/>
                </a:solidFill>
                <a:latin typeface="Helvetica Neue Light"/>
                <a:ea typeface="Helvetica Neue Light"/>
                <a:cs typeface="Helvetica Neue Light"/>
                <a:sym typeface="Helvetica Neue Light"/>
              </a:rPr>
              <a:t> of movies.</a:t>
            </a:r>
            <a:endParaRPr/>
          </a:p>
        </p:txBody>
      </p:sp>
      <p:sp>
        <p:nvSpPr>
          <p:cNvPr id="211" name="Google Shape;211;p9"/>
          <p:cNvSpPr txBox="1"/>
          <p:nvPr/>
        </p:nvSpPr>
        <p:spPr>
          <a:xfrm>
            <a:off x="667853" y="4287827"/>
            <a:ext cx="23048294" cy="9341565"/>
          </a:xfrm>
          <a:prstGeom prst="rect">
            <a:avLst/>
          </a:prstGeom>
          <a:noFill/>
          <a:ln>
            <a:noFill/>
          </a:ln>
        </p:spPr>
        <p:txBody>
          <a:bodyPr anchorCtr="0" anchor="t" bIns="45700" lIns="45700" spcFirstLastPara="1" rIns="45700" wrap="square" tIns="45700">
            <a:normAutofit/>
          </a:bodyPr>
          <a:lstStyle/>
          <a:p>
            <a:pPr indent="-177800" lvl="0" marL="0" marR="0" rtl="0" algn="l">
              <a:lnSpc>
                <a:spcPct val="100000"/>
              </a:lnSpc>
              <a:spcBef>
                <a:spcPts val="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Firstly, we wish to understand how the general perception of a movie change over time. The key proxy for general perception is the average monthly rating of a movie. We hypothesize that two factors are associated with the monthly ratings of a movie:</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Time elapsed between movie’s release and rating</a:t>
            </a:r>
            <a:endParaRPr/>
          </a:p>
          <a:p>
            <a:pPr indent="-177800" lvl="2" marL="9144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We hypothesize that the characteristic of reviewers differ across time, leading to self-selection of rating types and biases.</a:t>
            </a:r>
            <a:endParaRPr/>
          </a:p>
          <a:p>
            <a:pPr indent="-177800" lvl="2" marL="9144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For example, the consumers rating a movie within the first few months of its release may have always wanted to watch the movie since its announcement, or really enjoy the cinema experience, whereas consumers rating a movie many years after its release may only have stumbled upon the movie on Netflix, and/or viewed it on a smaller screen.</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General profile of reviewers rating the movie in a given month</a:t>
            </a:r>
            <a:endParaRPr/>
          </a:p>
          <a:p>
            <a:pPr indent="-177800" lvl="2" marL="9144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We hypothesize that the general profile of reviewers, that is how the average reviewer in a group rates an average movie, has a high impact on the monthly rating of the movie. This measures variability across different reviewer types.</a:t>
            </a:r>
            <a:endParaRPr/>
          </a:p>
          <a:p>
            <a:pPr indent="0" lvl="1" marL="457200" marR="0" rtl="0" algn="l">
              <a:lnSpc>
                <a:spcPct val="100000"/>
              </a:lnSpc>
              <a:spcBef>
                <a:spcPts val="600"/>
              </a:spcBef>
              <a:spcAft>
                <a:spcPts val="0"/>
              </a:spcAft>
              <a:buClr>
                <a:srgbClr val="3F3F3F"/>
              </a:buClr>
              <a:buSzPts val="2800"/>
              <a:buFont typeface="Merriweather Sans"/>
              <a:buNone/>
            </a:pPr>
            <a:r>
              <a:t/>
            </a:r>
            <a:endParaRPr b="0" i="0" sz="2800" u="none" cap="none" strike="noStrike">
              <a:solidFill>
                <a:srgbClr val="3F3F3F"/>
              </a:solidFill>
              <a:latin typeface="Helvetica Neue Light"/>
              <a:ea typeface="Helvetica Neue Light"/>
              <a:cs typeface="Helvetica Neue Light"/>
              <a:sym typeface="Helvetica Neue Light"/>
            </a:endParaRPr>
          </a:p>
          <a:p>
            <a:pPr indent="-177800" lvl="0" marL="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Secondly, having gained initial insights from the impact of time on monthly movie ratings, we wish to further investigate whether such impacts might differ across movie categories and related features, such as genres.</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We hypothesize that the inter-temporal impact of movie ratings differ across types of movies, and we explored if we could predict such trend differences using movie features.</a:t>
            </a:r>
            <a:endParaRPr/>
          </a:p>
          <a:p>
            <a:pPr indent="-177800" lvl="1" marL="457200" marR="0" rtl="0" algn="l">
              <a:lnSpc>
                <a:spcPct val="100000"/>
              </a:lnSpc>
              <a:spcBef>
                <a:spcPts val="600"/>
              </a:spcBef>
              <a:spcAft>
                <a:spcPts val="0"/>
              </a:spcAft>
              <a:buClr>
                <a:srgbClr val="3F3F3F"/>
              </a:buClr>
              <a:buSzPts val="2800"/>
              <a:buFont typeface="Merriweather Sans"/>
              <a:buChar char="&gt;"/>
            </a:pPr>
            <a:r>
              <a:rPr b="0" i="0" lang="en-US" sz="2800" u="none" cap="none" strike="noStrike">
                <a:solidFill>
                  <a:srgbClr val="3F3F3F"/>
                </a:solidFill>
                <a:latin typeface="Helvetica Neue Light"/>
                <a:ea typeface="Helvetica Neue Light"/>
                <a:cs typeface="Helvetica Neue Light"/>
                <a:sym typeface="Helvetica Neue Light"/>
              </a:rPr>
              <a:t>For example, the initial ratings from a franchise-movie (e.g. MCU) might be abnormally high compared to the rest of its time-series data given initial hype and franchise perception, leading to a notable decline over time; in contrast, certain categories of movies may be considered “hidden gems”, and only gets popular after an initial dormant period, when it resurfaces on streaming platforms.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p:nvPr/>
        </p:nvSpPr>
        <p:spPr>
          <a:xfrm>
            <a:off x="12601805" y="3874"/>
            <a:ext cx="3011724" cy="952501"/>
          </a:xfrm>
          <a:prstGeom prst="rect">
            <a:avLst/>
          </a:prstGeom>
          <a:solidFill>
            <a:srgbClr val="1E1F49"/>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FFFFFF"/>
              </a:buClr>
              <a:buSzPts val="2600"/>
              <a:buFont typeface="Helvetica Neue Light"/>
              <a:buNone/>
            </a:pPr>
            <a:r>
              <a:rPr b="0" i="0" lang="en-US" sz="2600" u="none" cap="none" strike="noStrike">
                <a:solidFill>
                  <a:srgbClr val="FFFFFF"/>
                </a:solidFill>
                <a:latin typeface="Helvetica Neue Light"/>
                <a:ea typeface="Helvetica Neue Light"/>
                <a:cs typeface="Helvetica Neue Light"/>
                <a:sym typeface="Helvetica Neue Light"/>
              </a:rPr>
              <a:t>Modeling &amp; Analysis</a:t>
            </a:r>
            <a:endParaRPr/>
          </a:p>
        </p:txBody>
      </p:sp>
      <p:sp>
        <p:nvSpPr>
          <p:cNvPr id="217" name="Google Shape;217;p10"/>
          <p:cNvSpPr/>
          <p:nvPr/>
        </p:nvSpPr>
        <p:spPr>
          <a:xfrm>
            <a:off x="1107808"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Executive Summary</a:t>
            </a:r>
            <a:endParaRPr/>
          </a:p>
        </p:txBody>
      </p:sp>
      <p:sp>
        <p:nvSpPr>
          <p:cNvPr id="218" name="Google Shape;218;p10"/>
          <p:cNvSpPr/>
          <p:nvPr/>
        </p:nvSpPr>
        <p:spPr>
          <a:xfrm>
            <a:off x="8770472"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Research Proposal</a:t>
            </a:r>
            <a:endParaRPr/>
          </a:p>
        </p:txBody>
      </p:sp>
      <p:sp>
        <p:nvSpPr>
          <p:cNvPr id="219" name="Google Shape;219;p10"/>
          <p:cNvSpPr/>
          <p:nvPr/>
        </p:nvSpPr>
        <p:spPr>
          <a:xfrm>
            <a:off x="2026447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Appendix</a:t>
            </a:r>
            <a:endParaRPr/>
          </a:p>
        </p:txBody>
      </p:sp>
      <p:sp>
        <p:nvSpPr>
          <p:cNvPr id="220" name="Google Shape;220;p10"/>
          <p:cNvSpPr/>
          <p:nvPr/>
        </p:nvSpPr>
        <p:spPr>
          <a:xfrm>
            <a:off x="16433136"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Conclusions</a:t>
            </a:r>
            <a:endParaRPr/>
          </a:p>
        </p:txBody>
      </p:sp>
      <p:sp>
        <p:nvSpPr>
          <p:cNvPr id="221" name="Google Shape;221;p10"/>
          <p:cNvSpPr/>
          <p:nvPr/>
        </p:nvSpPr>
        <p:spPr>
          <a:xfrm>
            <a:off x="4939140" y="3874"/>
            <a:ext cx="3011723" cy="952501"/>
          </a:xfrm>
          <a:prstGeom prst="rect">
            <a:avLst/>
          </a:prstGeom>
          <a:solidFill>
            <a:srgbClr val="C6D9F1"/>
          </a:solidFill>
          <a:ln>
            <a:noFill/>
          </a:ln>
        </p:spPr>
        <p:txBody>
          <a:bodyPr anchorCtr="0" anchor="ctr" bIns="64275" lIns="64275" spcFirstLastPara="1" rIns="64275" wrap="square" tIns="64275">
            <a:normAutofit/>
          </a:bodyPr>
          <a:lstStyle/>
          <a:p>
            <a:pPr indent="0" lvl="0" marL="0" marR="0" rtl="0" algn="ctr">
              <a:lnSpc>
                <a:spcPct val="100000"/>
              </a:lnSpc>
              <a:spcBef>
                <a:spcPts val="0"/>
              </a:spcBef>
              <a:spcAft>
                <a:spcPts val="0"/>
              </a:spcAft>
              <a:buClr>
                <a:srgbClr val="3F3F3F"/>
              </a:buClr>
              <a:buSzPts val="2600"/>
              <a:buFont typeface="Helvetica Neue Light"/>
              <a:buNone/>
            </a:pPr>
            <a:r>
              <a:rPr b="0" i="0" lang="en-US" sz="2600" u="none" cap="none" strike="noStrike">
                <a:solidFill>
                  <a:srgbClr val="3F3F3F"/>
                </a:solidFill>
                <a:latin typeface="Helvetica Neue Light"/>
                <a:ea typeface="Helvetica Neue Light"/>
                <a:cs typeface="Helvetica Neue Light"/>
                <a:sym typeface="Helvetica Neue Light"/>
              </a:rPr>
              <a:t>Data Exploration</a:t>
            </a:r>
            <a:endParaRPr/>
          </a:p>
        </p:txBody>
      </p:sp>
      <p:sp>
        <p:nvSpPr>
          <p:cNvPr id="222" name="Google Shape;222;p10"/>
          <p:cNvSpPr txBox="1"/>
          <p:nvPr/>
        </p:nvSpPr>
        <p:spPr>
          <a:xfrm>
            <a:off x="8674308" y="3358368"/>
            <a:ext cx="7035384" cy="6675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600"/>
              <a:buFont typeface="Helvetica Neue"/>
              <a:buNone/>
            </a:pPr>
            <a:r>
              <a:t/>
            </a:r>
            <a:endParaRPr b="0" i="0" sz="5600" u="none" cap="none" strike="noStrike">
              <a:solidFill>
                <a:srgbClr val="000000"/>
              </a:solidFill>
              <a:latin typeface="Helvetica Neue"/>
              <a:ea typeface="Helvetica Neue"/>
              <a:cs typeface="Helvetica Neue"/>
              <a:sym typeface="Helvetica Neue"/>
            </a:endParaRPr>
          </a:p>
        </p:txBody>
      </p:sp>
      <p:sp>
        <p:nvSpPr>
          <p:cNvPr id="223" name="Google Shape;223;p10"/>
          <p:cNvSpPr txBox="1"/>
          <p:nvPr/>
        </p:nvSpPr>
        <p:spPr>
          <a:xfrm>
            <a:off x="4468578" y="1296070"/>
            <a:ext cx="15446845" cy="1722604"/>
          </a:xfrm>
          <a:prstGeom prst="rect">
            <a:avLst/>
          </a:prstGeom>
          <a:noFill/>
          <a:ln>
            <a:noFill/>
          </a:ln>
        </p:spPr>
        <p:txBody>
          <a:bodyPr anchorCtr="0" anchor="ctr" bIns="38100" lIns="38100" spcFirstLastPara="1" rIns="38100" wrap="square" tIns="38100">
            <a:spAutoFit/>
          </a:bodyPr>
          <a:lstStyle/>
          <a:p>
            <a:pPr indent="0" lvl="0" marL="0" marR="0" rtl="0" algn="ctr">
              <a:lnSpc>
                <a:spcPct val="90000"/>
              </a:lnSpc>
              <a:spcBef>
                <a:spcPts val="0"/>
              </a:spcBef>
              <a:spcAft>
                <a:spcPts val="0"/>
              </a:spcAft>
              <a:buClr>
                <a:srgbClr val="000000"/>
              </a:buClr>
              <a:buSzPts val="5600"/>
              <a:buFont typeface="Helvetica Neue"/>
              <a:buNone/>
            </a:pPr>
            <a:r>
              <a:rPr b="1" i="0" lang="en-US" sz="5600" u="none" cap="none" strike="noStrike">
                <a:solidFill>
                  <a:srgbClr val="000000"/>
                </a:solidFill>
                <a:latin typeface="Helvetica Neue"/>
                <a:ea typeface="Helvetica Neue"/>
                <a:cs typeface="Helvetica Neue"/>
                <a:sym typeface="Helvetica Neue"/>
              </a:rPr>
              <a:t>Model 1: Multiple Linear Regression to Predict Monthly Average Rating</a:t>
            </a:r>
            <a:endParaRPr/>
          </a:p>
        </p:txBody>
      </p:sp>
      <p:sp>
        <p:nvSpPr>
          <p:cNvPr id="224" name="Google Shape;224;p10"/>
          <p:cNvSpPr/>
          <p:nvPr/>
        </p:nvSpPr>
        <p:spPr>
          <a:xfrm>
            <a:off x="982943" y="4778540"/>
            <a:ext cx="10273439" cy="806354"/>
          </a:xfrm>
          <a:prstGeom prst="rect">
            <a:avLst/>
          </a:prstGeom>
          <a:solidFill>
            <a:srgbClr val="558ED5"/>
          </a:solid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FFFFFF"/>
              </a:buClr>
              <a:buSzPts val="3200"/>
              <a:buFont typeface="Helvetica Neue Light"/>
              <a:buNone/>
            </a:pPr>
            <a:r>
              <a:rPr b="0" i="0" lang="en-US" sz="3200" u="none" cap="none" strike="noStrike">
                <a:solidFill>
                  <a:srgbClr val="FFFFFF"/>
                </a:solidFill>
                <a:latin typeface="Helvetica Neue Light"/>
                <a:ea typeface="Helvetica Neue Light"/>
                <a:cs typeface="Helvetica Neue Light"/>
                <a:sym typeface="Helvetica Neue Light"/>
              </a:rPr>
              <a:t>Model Explanation</a:t>
            </a:r>
            <a:endParaRPr/>
          </a:p>
        </p:txBody>
      </p:sp>
      <p:sp>
        <p:nvSpPr>
          <p:cNvPr id="225" name="Google Shape;225;p10"/>
          <p:cNvSpPr txBox="1"/>
          <p:nvPr/>
        </p:nvSpPr>
        <p:spPr>
          <a:xfrm>
            <a:off x="1533519" y="5899503"/>
            <a:ext cx="376071" cy="40866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600"/>
              <a:buFont typeface="Helvetica Neue"/>
              <a:buNone/>
            </a:pPr>
            <a:r>
              <a:t/>
            </a:r>
            <a:endParaRPr b="0" i="0" sz="4600" u="none" cap="none" strike="noStrike">
              <a:solidFill>
                <a:srgbClr val="000000"/>
              </a:solidFill>
              <a:latin typeface="Helvetica Neue"/>
              <a:ea typeface="Helvetica Neue"/>
              <a:cs typeface="Helvetica Neue"/>
              <a:sym typeface="Helvetica Neue"/>
            </a:endParaRPr>
          </a:p>
        </p:txBody>
      </p:sp>
      <p:sp>
        <p:nvSpPr>
          <p:cNvPr id="226" name="Google Shape;226;p10"/>
          <p:cNvSpPr txBox="1"/>
          <p:nvPr/>
        </p:nvSpPr>
        <p:spPr>
          <a:xfrm>
            <a:off x="1497610" y="6816628"/>
            <a:ext cx="418472" cy="4040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600"/>
              <a:buFont typeface="Helvetica Neue"/>
              <a:buNone/>
            </a:pPr>
            <a:r>
              <a:t/>
            </a:r>
            <a:endParaRPr b="0" i="0" sz="4600" u="none" cap="none" strike="noStrike">
              <a:solidFill>
                <a:srgbClr val="000000"/>
              </a:solidFill>
              <a:latin typeface="Helvetica Neue"/>
              <a:ea typeface="Helvetica Neue"/>
              <a:cs typeface="Helvetica Neue"/>
              <a:sym typeface="Helvetica Neue"/>
            </a:endParaRPr>
          </a:p>
        </p:txBody>
      </p:sp>
      <p:sp>
        <p:nvSpPr>
          <p:cNvPr id="227" name="Google Shape;227;p10"/>
          <p:cNvSpPr txBox="1"/>
          <p:nvPr/>
        </p:nvSpPr>
        <p:spPr>
          <a:xfrm>
            <a:off x="1493515" y="7729192"/>
            <a:ext cx="456079" cy="4040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600"/>
              <a:buFont typeface="Helvetica Neue"/>
              <a:buNone/>
            </a:pPr>
            <a:r>
              <a:t/>
            </a:r>
            <a:endParaRPr b="0" i="0" sz="4600" u="none" cap="none" strike="noStrike">
              <a:solidFill>
                <a:srgbClr val="000000"/>
              </a:solidFill>
              <a:latin typeface="Helvetica Neue"/>
              <a:ea typeface="Helvetica Neue"/>
              <a:cs typeface="Helvetica Neue"/>
              <a:sym typeface="Helvetica Neue"/>
            </a:endParaRPr>
          </a:p>
        </p:txBody>
      </p:sp>
      <p:pic>
        <p:nvPicPr>
          <p:cNvPr descr="Screen Shot 2020-10-04 at 12.01.15 AM.png" id="228" name="Google Shape;228;p10"/>
          <p:cNvPicPr preferRelativeResize="0"/>
          <p:nvPr/>
        </p:nvPicPr>
        <p:blipFill rotWithShape="1">
          <a:blip r:embed="rId3">
            <a:alphaModFix/>
          </a:blip>
          <a:srcRect b="0" l="0" r="0" t="0"/>
          <a:stretch/>
        </p:blipFill>
        <p:spPr>
          <a:xfrm>
            <a:off x="12064389" y="5387816"/>
            <a:ext cx="6685385" cy="4959341"/>
          </a:xfrm>
          <a:prstGeom prst="rect">
            <a:avLst/>
          </a:prstGeom>
          <a:noFill/>
          <a:ln>
            <a:noFill/>
          </a:ln>
        </p:spPr>
      </p:pic>
      <p:sp>
        <p:nvSpPr>
          <p:cNvPr id="229" name="Google Shape;229;p10"/>
          <p:cNvSpPr txBox="1"/>
          <p:nvPr/>
        </p:nvSpPr>
        <p:spPr>
          <a:xfrm>
            <a:off x="2309346" y="5879837"/>
            <a:ext cx="5493386" cy="447991"/>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monthly mean rating of a specific movie</a:t>
            </a:r>
            <a:endParaRPr/>
          </a:p>
        </p:txBody>
      </p:sp>
      <p:sp>
        <p:nvSpPr>
          <p:cNvPr id="230" name="Google Shape;230;p10"/>
          <p:cNvSpPr txBox="1"/>
          <p:nvPr/>
        </p:nvSpPr>
        <p:spPr>
          <a:xfrm>
            <a:off x="2233587" y="6622771"/>
            <a:ext cx="8387623" cy="791813"/>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months_delta: number of months since the movie was first rated</a:t>
            </a:r>
            <a:endParaRPr/>
          </a:p>
        </p:txBody>
      </p:sp>
      <p:sp>
        <p:nvSpPr>
          <p:cNvPr id="231" name="Google Shape;231;p10"/>
          <p:cNvSpPr txBox="1"/>
          <p:nvPr/>
        </p:nvSpPr>
        <p:spPr>
          <a:xfrm>
            <a:off x="2274140" y="7537616"/>
            <a:ext cx="9138807" cy="791812"/>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usermeanrating: mean user rating across users who rated the movie in the given month</a:t>
            </a:r>
            <a:endParaRPr/>
          </a:p>
        </p:txBody>
      </p:sp>
      <p:sp>
        <p:nvSpPr>
          <p:cNvPr id="232" name="Google Shape;232;p10"/>
          <p:cNvSpPr txBox="1"/>
          <p:nvPr/>
        </p:nvSpPr>
        <p:spPr>
          <a:xfrm>
            <a:off x="584490" y="8829163"/>
            <a:ext cx="11070345" cy="3418138"/>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used multiple linear regression to assess the impacts of two variables on the monthly mean rating of movies</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We used this model for every movie in our movie dataset that was released during and after 1996, had at least 24 months of ratings data (since factors such as theatrical release, award shows are likely most evident within the first 12 months; our earlier rating count graph also showed that rating count began decreasing significantly after 24 months), and at least 500 ratings, using ordinary least squares</a:t>
            </a:r>
            <a:endParaRPr/>
          </a:p>
        </p:txBody>
      </p:sp>
      <p:sp>
        <p:nvSpPr>
          <p:cNvPr id="233" name="Google Shape;233;p10"/>
          <p:cNvSpPr txBox="1"/>
          <p:nvPr/>
        </p:nvSpPr>
        <p:spPr>
          <a:xfrm>
            <a:off x="12113177" y="10462923"/>
            <a:ext cx="6587809" cy="447991"/>
          </a:xfrm>
          <a:prstGeom prst="rect">
            <a:avLst/>
          </a:prstGeom>
          <a:noFill/>
          <a:ln>
            <a:noFill/>
          </a:ln>
        </p:spPr>
        <p:txBody>
          <a:bodyPr anchorCtr="0" anchor="ctr" bIns="38100" lIns="38100" spcFirstLastPara="1" rIns="38100" wrap="square" tIns="38100">
            <a:spAutoFit/>
          </a:bodyPr>
          <a:lstStyle/>
          <a:p>
            <a:pPr indent="0" lvl="0" marL="0" marR="0" rtl="0" algn="l">
              <a:lnSpc>
                <a:spcPct val="90000"/>
              </a:lnSpc>
              <a:spcBef>
                <a:spcPts val="0"/>
              </a:spcBef>
              <a:spcAft>
                <a:spcPts val="0"/>
              </a:spcAft>
              <a:buClr>
                <a:srgbClr val="000000"/>
              </a:buClr>
              <a:buSzPts val="2500"/>
              <a:buFont typeface="Helvetica Neue Light"/>
              <a:buNone/>
            </a:pPr>
            <a:r>
              <a:rPr b="0" i="0" lang="en-US" sz="2500" u="none" cap="none" strike="noStrike">
                <a:solidFill>
                  <a:srgbClr val="000000"/>
                </a:solidFill>
                <a:latin typeface="Helvetica Neue Light"/>
                <a:ea typeface="Helvetica Neue Light"/>
                <a:cs typeface="Helvetica Neue Light"/>
                <a:sym typeface="Helvetica Neue Light"/>
              </a:rPr>
              <a:t>Example OLS results from one movie: Toy Story</a:t>
            </a:r>
            <a:endParaRPr/>
          </a:p>
        </p:txBody>
      </p:sp>
      <p:sp>
        <p:nvSpPr>
          <p:cNvPr id="234" name="Google Shape;234;p10"/>
          <p:cNvSpPr txBox="1"/>
          <p:nvPr/>
        </p:nvSpPr>
        <p:spPr>
          <a:xfrm>
            <a:off x="19159328" y="5347569"/>
            <a:ext cx="4390870" cy="7241405"/>
          </a:xfrm>
          <a:prstGeom prst="rect">
            <a:avLst/>
          </a:prstGeom>
          <a:noFill/>
          <a:ln>
            <a:noFill/>
          </a:ln>
        </p:spPr>
        <p:txBody>
          <a:bodyPr anchorCtr="0" anchor="t" bIns="45700" lIns="45700" spcFirstLastPara="1" rIns="45700" wrap="square" tIns="45700">
            <a:normAutofit/>
          </a:bodyPr>
          <a:lstStyle/>
          <a:p>
            <a:pPr indent="-228600" lvl="0" marL="228600" marR="0" rtl="0" algn="l">
              <a:lnSpc>
                <a:spcPct val="100000"/>
              </a:lnSpc>
              <a:spcBef>
                <a:spcPts val="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This example results shows that months_delta has a slight negative impact on monthly mean ratings, suggesting that the mean monthly ratings decreased over time</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&gt;1 usermeanrating suggests that this particular movies is one which raters on average tend to rate higher than their usual rating behavior</a:t>
            </a:r>
            <a:endParaRPr/>
          </a:p>
          <a:p>
            <a:pPr indent="-228600" lvl="0" marL="228600" marR="0" rtl="0" algn="l">
              <a:lnSpc>
                <a:spcPct val="100000"/>
              </a:lnSpc>
              <a:spcBef>
                <a:spcPts val="600"/>
              </a:spcBef>
              <a:spcAft>
                <a:spcPts val="0"/>
              </a:spcAft>
              <a:buClr>
                <a:srgbClr val="3F3F3F"/>
              </a:buClr>
              <a:buSzPts val="2500"/>
              <a:buFont typeface="Merriweather Sans"/>
              <a:buChar char="&gt;"/>
            </a:pPr>
            <a:r>
              <a:rPr b="0" i="0" lang="en-US" sz="2500" u="none" cap="none" strike="noStrike">
                <a:solidFill>
                  <a:srgbClr val="3F3F3F"/>
                </a:solidFill>
                <a:latin typeface="Helvetica Neue Light"/>
                <a:ea typeface="Helvetica Neue Light"/>
                <a:cs typeface="Helvetica Neue Light"/>
                <a:sym typeface="Helvetica Neue Light"/>
              </a:rPr>
              <a:t>The low p-values associated with both variables suggest high predictability of both factors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