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7" r:id="rId5"/>
    <p:sldId id="259" r:id="rId6"/>
    <p:sldId id="267" r:id="rId7"/>
    <p:sldId id="273" r:id="rId8"/>
    <p:sldId id="278" r:id="rId9"/>
    <p:sldId id="274" r:id="rId10"/>
    <p:sldId id="275" r:id="rId11"/>
    <p:sldId id="276" r:id="rId12"/>
    <p:sldId id="277" r:id="rId13"/>
    <p:sldId id="260" r:id="rId14"/>
    <p:sldId id="271" r:id="rId15"/>
    <p:sldId id="272" r:id="rId16"/>
    <p:sldId id="268" r:id="rId17"/>
    <p:sldId id="269" r:id="rId18"/>
    <p:sldId id="270" r:id="rId19"/>
    <p:sldId id="261" r:id="rId20"/>
    <p:sldId id="284" r:id="rId21"/>
    <p:sldId id="279" r:id="rId22"/>
    <p:sldId id="280" r:id="rId23"/>
    <p:sldId id="281" r:id="rId24"/>
    <p:sldId id="282" r:id="rId25"/>
    <p:sldId id="283" r:id="rId26"/>
    <p:sldId id="262" r:id="rId27"/>
    <p:sldId id="290" r:id="rId28"/>
    <p:sldId id="285" r:id="rId29"/>
    <p:sldId id="286" r:id="rId30"/>
    <p:sldId id="287" r:id="rId31"/>
    <p:sldId id="288" r:id="rId32"/>
    <p:sldId id="289" r:id="rId33"/>
    <p:sldId id="263" r:id="rId34"/>
    <p:sldId id="296" r:id="rId35"/>
    <p:sldId id="291" r:id="rId36"/>
    <p:sldId id="292" r:id="rId37"/>
    <p:sldId id="293" r:id="rId38"/>
    <p:sldId id="295" r:id="rId39"/>
    <p:sldId id="294" r:id="rId40"/>
    <p:sldId id="264" r:id="rId41"/>
    <p:sldId id="265" r:id="rId42"/>
    <p:sldId id="26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774D-23B7-44A9-BCBF-BF6949A2A3B7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90D5-3F5C-4F6A-9F61-611AB828A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6477000" cy="4724400"/>
          </a:xfrm>
        </p:spPr>
        <p:txBody>
          <a:bodyPr>
            <a:normAutofit/>
          </a:bodyPr>
          <a:lstStyle/>
          <a:p>
            <a:pPr algn="l"/>
            <a:r>
              <a:rPr lang="en-US" sz="2700" b="1" u="sng" dirty="0" smtClean="0"/>
              <a:t>Challenge 8:</a:t>
            </a:r>
            <a:r>
              <a:rPr lang="en-US" sz="2700" dirty="0" smtClean="0"/>
              <a:t> </a:t>
            </a:r>
            <a:r>
              <a:rPr lang="en-US" sz="2700" b="1" dirty="0" smtClean="0"/>
              <a:t>Provide Insights to the Product Strategy Team in the Banking </a:t>
            </a:r>
            <a:r>
              <a:rPr lang="en-US" sz="2700" b="1" dirty="0" smtClean="0"/>
              <a:t>Domain.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200400"/>
            <a:ext cx="5105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KATRAVATH RAJENDAR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2" descr="Codebasics">
            <a:extLst>
              <a:ext uri="{FF2B5EF4-FFF2-40B4-BE49-F238E27FC236}">
                <a16:creationId xmlns="" xmlns:a16="http://schemas.microsoft.com/office/drawing/2014/main" id="{B76AF7E4-5C4A-1839-6C49-2F6315B7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295400" cy="131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Total</a:t>
            </a:r>
            <a:r>
              <a:rPr lang="en-US" sz="2400" dirty="0" smtClean="0"/>
              <a:t>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gender and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of Mumbai 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640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Total spend by payment and </a:t>
            </a:r>
            <a:r>
              <a:rPr lang="en-US" sz="2800" dirty="0" smtClean="0"/>
              <a:t>gender of Mumbai city: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and </a:t>
            </a:r>
            <a:r>
              <a:rPr lang="en-US" sz="2400" dirty="0" smtClean="0"/>
              <a:t>gender of Mumbai 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Age-group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18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42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Millions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4724400" cy="8080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Insights from City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Average_income</a:t>
            </a:r>
            <a:r>
              <a:rPr lang="en-US" sz="1800" dirty="0" smtClean="0"/>
              <a:t> for the </a:t>
            </a:r>
            <a:r>
              <a:rPr lang="en-US" sz="1800" dirty="0" err="1" smtClean="0"/>
              <a:t>benagaluru</a:t>
            </a:r>
            <a:r>
              <a:rPr lang="en-US" sz="1800" dirty="0" smtClean="0"/>
              <a:t> city is 38 millions</a:t>
            </a:r>
          </a:p>
          <a:p>
            <a:r>
              <a:rPr lang="en-US" sz="1800" dirty="0" err="1" smtClean="0"/>
              <a:t>Benagaluru</a:t>
            </a:r>
            <a:r>
              <a:rPr lang="en-US" sz="1800" dirty="0" smtClean="0"/>
              <a:t> city  total  spend is 100 </a:t>
            </a:r>
            <a:r>
              <a:rPr lang="en-US" sz="1800" dirty="0" err="1" smtClean="0"/>
              <a:t>milllions</a:t>
            </a:r>
            <a:endParaRPr lang="en-US" sz="1800" dirty="0" smtClean="0"/>
          </a:p>
          <a:p>
            <a:r>
              <a:rPr lang="en-US" sz="1800" dirty="0" smtClean="0"/>
              <a:t>Average income utilization is 260.76</a:t>
            </a:r>
          </a:p>
          <a:p>
            <a:r>
              <a:rPr lang="en-US" sz="1800" dirty="0" smtClean="0"/>
              <a:t>Spending amount based on the month is: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200402"/>
          <a:ext cx="2743200" cy="257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  <a:gridCol w="178308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Month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spend</a:t>
                      </a:r>
                      <a:endParaRPr lang="en-US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 Millions</a:t>
                      </a:r>
                      <a:endParaRPr lang="en-US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june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 Millions</a:t>
                      </a:r>
                      <a:endParaRPr lang="en-US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july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 Millions</a:t>
                      </a:r>
                      <a:endParaRPr lang="en-US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aug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 Millions</a:t>
                      </a:r>
                      <a:endParaRPr lang="en-US" sz="1800" dirty="0"/>
                    </a:p>
                  </a:txBody>
                  <a:tcPr/>
                </a:tc>
              </a:tr>
              <a:tr h="3809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 Millions</a:t>
                      </a:r>
                      <a:endParaRPr lang="en-US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 Millions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772400" cy="5032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Total spend based on Marital </a:t>
            </a:r>
            <a:r>
              <a:rPr lang="en-US" sz="2400" dirty="0" smtClean="0"/>
              <a:t>status of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city :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4343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668364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 Millions</a:t>
                      </a:r>
                      <a:endParaRPr lang="en-US" dirty="0"/>
                    </a:p>
                  </a:txBody>
                  <a:tcPr/>
                </a:tc>
              </a:tr>
              <a:tr h="542118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Dashboard of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city:</a:t>
            </a:r>
            <a:endParaRPr lang="en-US" sz="2400" dirty="0"/>
          </a:p>
        </p:txBody>
      </p:sp>
      <p:pic>
        <p:nvPicPr>
          <p:cNvPr id="6" name="Content Placeholder 5" descr="Screensh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924800" cy="6556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Total Average </a:t>
            </a:r>
            <a:r>
              <a:rPr lang="en-US" sz="2400" dirty="0" smtClean="0"/>
              <a:t>income by gender and </a:t>
            </a:r>
            <a:r>
              <a:rPr lang="en-US" sz="2400" dirty="0" smtClean="0"/>
              <a:t>age-group of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city :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219200" y="1686560"/>
          <a:ext cx="7010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490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 millions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 millions</a:t>
                      </a:r>
                      <a:endParaRPr lang="en-US" dirty="0"/>
                    </a:p>
                  </a:txBody>
                  <a:tcPr/>
                </a:tc>
              </a:tr>
              <a:tr h="357246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 millions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 millions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millions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 millions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 millions</a:t>
                      </a:r>
                      <a:endParaRPr lang="en-US" dirty="0"/>
                    </a:p>
                  </a:txBody>
                  <a:tcPr/>
                </a:tc>
              </a:tr>
              <a:tr h="349044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idx="1"/>
          </p:nvPr>
        </p:nvGraphicFramePr>
        <p:xfrm>
          <a:off x="1219200" y="1627263"/>
          <a:ext cx="7010400" cy="329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405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 millions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 millions</a:t>
                      </a:r>
                      <a:endParaRPr lang="en-US" dirty="0"/>
                    </a:p>
                  </a:txBody>
                  <a:tcPr/>
                </a:tc>
              </a:tr>
              <a:tr h="365854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 millions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 millions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millions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 millions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 millions</a:t>
                      </a:r>
                      <a:endParaRPr lang="en-US" dirty="0"/>
                    </a:p>
                  </a:txBody>
                  <a:tcPr/>
                </a:tc>
              </a:tr>
              <a:tr h="340568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Total spend by payment type and </a:t>
            </a:r>
            <a:r>
              <a:rPr lang="en-US" sz="2400" dirty="0" smtClean="0"/>
              <a:t>gender of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city: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523997"/>
          <a:ext cx="6858000" cy="341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 amount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millions 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Net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Net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and gender </a:t>
            </a:r>
            <a:r>
              <a:rPr lang="en-US" sz="2400" dirty="0" smtClean="0"/>
              <a:t>of </a:t>
            </a:r>
            <a:r>
              <a:rPr lang="en-US" sz="2400" dirty="0" err="1" smtClean="0"/>
              <a:t>bengaluru</a:t>
            </a:r>
            <a:r>
              <a:rPr lang="en-US" sz="2400" dirty="0" smtClean="0"/>
              <a:t> city: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523997"/>
          <a:ext cx="5638800" cy="341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/>
                <a:gridCol w="1879600"/>
                <a:gridCol w="1879600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 amount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millions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millions 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 Insights from </a:t>
            </a:r>
            <a:r>
              <a:rPr lang="en-US" sz="2400" dirty="0" err="1" smtClean="0"/>
              <a:t>chennai</a:t>
            </a:r>
            <a:r>
              <a:rPr lang="en-US" sz="2400" dirty="0" smtClean="0"/>
              <a:t> city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Average  income of  </a:t>
            </a:r>
            <a:r>
              <a:rPr lang="en-US" sz="1800" dirty="0" err="1" smtClean="0"/>
              <a:t>chennai</a:t>
            </a:r>
            <a:r>
              <a:rPr lang="en-US" sz="1800" dirty="0" smtClean="0"/>
              <a:t> is 43 millions</a:t>
            </a:r>
          </a:p>
          <a:p>
            <a:r>
              <a:rPr lang="en-US" sz="1800" dirty="0" smtClean="0"/>
              <a:t>Total spend of </a:t>
            </a:r>
            <a:r>
              <a:rPr lang="en-US" sz="1800" dirty="0" err="1" smtClean="0"/>
              <a:t>chennai</a:t>
            </a:r>
            <a:r>
              <a:rPr lang="en-US" sz="1800" dirty="0" smtClean="0"/>
              <a:t> is 80 millions</a:t>
            </a:r>
          </a:p>
          <a:p>
            <a:r>
              <a:rPr lang="en-US" sz="1800" dirty="0" smtClean="0"/>
              <a:t>Average income </a:t>
            </a:r>
            <a:r>
              <a:rPr lang="en-US" sz="1800" dirty="0" err="1" smtClean="0"/>
              <a:t>utilzation</a:t>
            </a:r>
            <a:r>
              <a:rPr lang="en-US" sz="1800" dirty="0" smtClean="0"/>
              <a:t> percentage  is 186.6</a:t>
            </a:r>
          </a:p>
          <a:p>
            <a:endParaRPr lang="en-US" sz="1800" dirty="0" smtClean="0"/>
          </a:p>
          <a:p>
            <a:r>
              <a:rPr lang="en-US" sz="1800" dirty="0" smtClean="0"/>
              <a:t>Total </a:t>
            </a:r>
            <a:r>
              <a:rPr lang="en-US" sz="1800" dirty="0" smtClean="0"/>
              <a:t>income </a:t>
            </a:r>
            <a:r>
              <a:rPr lang="en-US" sz="1800" dirty="0" smtClean="0"/>
              <a:t>spend by the marital </a:t>
            </a:r>
            <a:r>
              <a:rPr lang="en-US" sz="1800" dirty="0" smtClean="0"/>
              <a:t>status of </a:t>
            </a:r>
            <a:r>
              <a:rPr lang="en-US" sz="1800" dirty="0" err="1" smtClean="0"/>
              <a:t>chennai</a:t>
            </a:r>
            <a:r>
              <a:rPr lang="en-US" sz="1800" dirty="0" smtClean="0"/>
              <a:t> city:</a:t>
            </a:r>
            <a:endParaRPr lang="en-US" sz="18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505200"/>
          <a:ext cx="3962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 Millions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2438400" cy="5794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Agenda: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057401"/>
            <a:ext cx="3962400" cy="18287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latin typeface="Daytona Condensed" panose="020B0506030503040204" pitchFamily="34" charset="0"/>
                <a:cs typeface="Arial" pitchFamily="34" charset="0"/>
              </a:rPr>
              <a:t>Problem statement</a:t>
            </a:r>
            <a:r>
              <a:rPr lang="en-US" sz="2000" dirty="0" smtClean="0">
                <a:latin typeface="Daytona Condensed" panose="020B0506030503040204" pitchFamily="34" charset="0"/>
                <a:cs typeface="Arial" pitchFamily="34" charset="0"/>
              </a:rPr>
              <a:t>.</a:t>
            </a:r>
            <a:endParaRPr lang="en-US" sz="2000" dirty="0" smtClean="0">
              <a:latin typeface="Daytona Condensed" panose="020B0506030503040204" pitchFamily="34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Daytona Condensed" panose="020B0506030503040204" pitchFamily="34" charset="0"/>
                <a:cs typeface="Arial" pitchFamily="34" charset="0"/>
              </a:rPr>
              <a:t>Objectives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Daytona Condensed" panose="020B0506030503040204" pitchFamily="34" charset="0"/>
                <a:cs typeface="Arial" pitchFamily="34" charset="0"/>
              </a:rPr>
              <a:t> Insights.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Daytona Condensed" panose="020B0506030503040204" pitchFamily="34" charset="0"/>
                <a:cs typeface="Arial" pitchFamily="34" charset="0"/>
              </a:rPr>
              <a:t>conclusion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Chennai  city dashboard :</a:t>
            </a:r>
            <a:endParaRPr lang="en-US" sz="2400" dirty="0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</p:spPr>
        <p:txBody>
          <a:bodyPr/>
          <a:lstStyle/>
          <a:p>
            <a:pPr algn="l"/>
            <a:r>
              <a:rPr lang="en-US" sz="2400" dirty="0" smtClean="0"/>
              <a:t>Total spend by month </a:t>
            </a:r>
            <a:r>
              <a:rPr lang="en-US" sz="2400" dirty="0" smtClean="0"/>
              <a:t>of </a:t>
            </a:r>
            <a:r>
              <a:rPr lang="en-US" sz="2400" dirty="0" err="1" smtClean="0"/>
              <a:t>chennnai</a:t>
            </a:r>
            <a:r>
              <a:rPr lang="en-US" sz="2400" dirty="0" smtClean="0"/>
              <a:t> city: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904997"/>
          <a:ext cx="4572000" cy="2941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Millions</a:t>
                      </a:r>
                      <a:endParaRPr lang="en-US" dirty="0"/>
                    </a:p>
                  </a:txBody>
                  <a:tcPr/>
                </a:tc>
              </a:tr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Millions</a:t>
                      </a:r>
                      <a:endParaRPr lang="en-US" dirty="0"/>
                    </a:p>
                  </a:txBody>
                  <a:tcPr/>
                </a:tc>
              </a:tr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Millions</a:t>
                      </a:r>
                      <a:endParaRPr lang="en-US" dirty="0"/>
                    </a:p>
                  </a:txBody>
                  <a:tcPr/>
                </a:tc>
              </a:tr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Millions</a:t>
                      </a:r>
                      <a:endParaRPr lang="en-US" dirty="0"/>
                    </a:p>
                  </a:txBody>
                  <a:tcPr/>
                </a:tc>
              </a:tr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Millions</a:t>
                      </a:r>
                      <a:endParaRPr lang="en-US" dirty="0"/>
                    </a:p>
                  </a:txBody>
                  <a:tcPr/>
                </a:tc>
              </a:tr>
              <a:tr h="420189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occupation and </a:t>
            </a:r>
            <a:r>
              <a:rPr lang="en-US" sz="2400" dirty="0" smtClean="0"/>
              <a:t>of </a:t>
            </a:r>
            <a:r>
              <a:rPr lang="en-US" sz="2400" dirty="0" err="1" smtClean="0"/>
              <a:t>chennai</a:t>
            </a:r>
            <a:r>
              <a:rPr lang="en-US" sz="2400" dirty="0" smtClean="0"/>
              <a:t> 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447798"/>
          <a:ext cx="7315200" cy="291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91291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912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Salried</a:t>
                      </a:r>
                      <a:r>
                        <a:rPr lang="en-US" baseline="0" dirty="0" smtClean="0"/>
                        <a:t> IT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Millions</a:t>
                      </a:r>
                      <a:endParaRPr lang="en-US" dirty="0"/>
                    </a:p>
                  </a:txBody>
                  <a:tcPr/>
                </a:tc>
              </a:tr>
              <a:tr h="675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Salried</a:t>
                      </a:r>
                      <a:r>
                        <a:rPr lang="en-US" dirty="0" smtClean="0"/>
                        <a:t> other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Millions</a:t>
                      </a:r>
                      <a:endParaRPr lang="en-US" dirty="0"/>
                    </a:p>
                  </a:txBody>
                  <a:tcPr/>
                </a:tc>
              </a:tr>
              <a:tr h="391291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owners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Millions</a:t>
                      </a:r>
                      <a:endParaRPr lang="en-US" dirty="0"/>
                    </a:p>
                  </a:txBody>
                  <a:tcPr/>
                </a:tc>
              </a:tr>
              <a:tr h="391291">
                <a:tc>
                  <a:txBody>
                    <a:bodyPr/>
                    <a:lstStyle/>
                    <a:p>
                      <a:r>
                        <a:rPr lang="en-US" dirty="0" smtClean="0"/>
                        <a:t>Freelancers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  <a:tr h="675379"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</a:t>
                      </a:r>
                      <a:r>
                        <a:rPr lang="en-US" dirty="0" err="1" smtClean="0"/>
                        <a:t>employeers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and gender of </a:t>
            </a:r>
            <a:r>
              <a:rPr lang="en-US" sz="2400" dirty="0" err="1" smtClean="0"/>
              <a:t>chennai</a:t>
            </a:r>
            <a:r>
              <a:rPr lang="en-US" sz="2400" dirty="0" smtClean="0"/>
              <a:t> </a:t>
            </a:r>
            <a:r>
              <a:rPr lang="en-US" sz="2400" dirty="0" smtClean="0"/>
              <a:t>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981197"/>
          <a:ext cx="6858000" cy="367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408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 Millions</a:t>
                      </a:r>
                      <a:endParaRPr lang="en-US" dirty="0"/>
                    </a:p>
                  </a:txBody>
                  <a:tcPr/>
                </a:tc>
              </a:tr>
              <a:tr h="408094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err="1" smtClean="0"/>
              <a:t>payment_type</a:t>
            </a:r>
            <a:r>
              <a:rPr lang="en-US" sz="2400" dirty="0" smtClean="0"/>
              <a:t> and </a:t>
            </a:r>
            <a:r>
              <a:rPr lang="en-US" sz="2400" dirty="0" smtClean="0"/>
              <a:t>gender of </a:t>
            </a:r>
            <a:r>
              <a:rPr lang="en-US" sz="2400" dirty="0" err="1" smtClean="0"/>
              <a:t>chennai</a:t>
            </a:r>
            <a:r>
              <a:rPr lang="en-US" sz="2400" dirty="0" smtClean="0"/>
              <a:t> city 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Total Spend by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genderin</a:t>
            </a:r>
            <a:r>
              <a:rPr lang="en-US" sz="2400" dirty="0" smtClean="0"/>
              <a:t> </a:t>
            </a:r>
            <a:r>
              <a:rPr lang="en-US" sz="2400" dirty="0" err="1" smtClean="0"/>
              <a:t>chennai</a:t>
            </a:r>
            <a:r>
              <a:rPr lang="en-US" sz="2400" dirty="0" smtClean="0"/>
              <a:t> city: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2.1Millions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10.5Millions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Insights from the Delhi city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Average income of </a:t>
            </a:r>
            <a:r>
              <a:rPr lang="en-US" sz="1800" dirty="0" err="1" smtClean="0"/>
              <a:t>delhi</a:t>
            </a:r>
            <a:r>
              <a:rPr lang="en-US" sz="1800" dirty="0" smtClean="0"/>
              <a:t> city is 43 millions</a:t>
            </a:r>
          </a:p>
          <a:p>
            <a:r>
              <a:rPr lang="en-US" sz="1800" dirty="0" smtClean="0"/>
              <a:t>Total spend of the </a:t>
            </a:r>
            <a:r>
              <a:rPr lang="en-US" sz="1800" dirty="0" err="1" smtClean="0"/>
              <a:t>delhi</a:t>
            </a:r>
            <a:r>
              <a:rPr lang="en-US" sz="1800" dirty="0" smtClean="0"/>
              <a:t> is 111 millions</a:t>
            </a:r>
          </a:p>
          <a:p>
            <a:r>
              <a:rPr lang="en-US" sz="1800" dirty="0" smtClean="0"/>
              <a:t>Average income </a:t>
            </a:r>
            <a:r>
              <a:rPr lang="en-US" sz="1800" dirty="0" err="1" smtClean="0"/>
              <a:t>utiization</a:t>
            </a:r>
            <a:r>
              <a:rPr lang="en-US" sz="1800" dirty="0" smtClean="0"/>
              <a:t>  percentage is </a:t>
            </a:r>
            <a:r>
              <a:rPr lang="en-US" sz="1800" dirty="0" err="1" smtClean="0"/>
              <a:t>is</a:t>
            </a:r>
            <a:r>
              <a:rPr lang="en-US" sz="1800" dirty="0" smtClean="0"/>
              <a:t> 288.17</a:t>
            </a:r>
          </a:p>
          <a:p>
            <a:r>
              <a:rPr lang="en-US" sz="1800" dirty="0" smtClean="0"/>
              <a:t>Total spend my the marital </a:t>
            </a:r>
            <a:r>
              <a:rPr lang="en-US" sz="1800" dirty="0" smtClean="0"/>
              <a:t>status in </a:t>
            </a:r>
            <a:r>
              <a:rPr lang="en-US" sz="1800" dirty="0" err="1" smtClean="0"/>
              <a:t>delhi</a:t>
            </a:r>
            <a:r>
              <a:rPr lang="en-US" sz="1800" dirty="0" smtClean="0"/>
              <a:t> city :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352800"/>
          <a:ext cx="5715000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 Millions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Delhi city dashboard :</a:t>
            </a:r>
            <a:endParaRPr lang="en-US" sz="2400" dirty="0"/>
          </a:p>
        </p:txBody>
      </p:sp>
      <p:pic>
        <p:nvPicPr>
          <p:cNvPr id="8" name="Content Placeholder 7" descr="Screenshot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smtClean="0"/>
              <a:t>month in </a:t>
            </a:r>
            <a:r>
              <a:rPr lang="en-US" sz="2400" dirty="0" err="1" smtClean="0"/>
              <a:t>delhi</a:t>
            </a:r>
            <a:r>
              <a:rPr lang="en-US" sz="2400" dirty="0" smtClean="0"/>
              <a:t> city 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40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</a:t>
            </a:r>
            <a:r>
              <a:rPr lang="en-US" sz="2400" dirty="0" err="1" smtClean="0"/>
              <a:t>occuaption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err="1" smtClean="0"/>
              <a:t>delhi</a:t>
            </a:r>
            <a:r>
              <a:rPr lang="en-US" sz="2400" dirty="0" smtClean="0"/>
              <a:t> </a:t>
            </a:r>
            <a:r>
              <a:rPr lang="en-US" sz="2400" dirty="0" smtClean="0"/>
              <a:t>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85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Salaried IT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</a:t>
                      </a:r>
                      <a:r>
                        <a:rPr lang="en-US" dirty="0" err="1" smtClean="0"/>
                        <a:t>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owners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Salried</a:t>
                      </a:r>
                      <a:r>
                        <a:rPr lang="en-US" baseline="0" dirty="0" smtClean="0"/>
                        <a:t> other </a:t>
                      </a:r>
                      <a:r>
                        <a:rPr lang="en-US" baseline="0" dirty="0" err="1" smtClean="0"/>
                        <a:t>employeers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Freelancers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Problem  statement </a:t>
            </a:r>
            <a:r>
              <a:rPr lang="en-US" sz="3200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 statement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err="1" smtClean="0"/>
              <a:t>Mitron</a:t>
            </a:r>
            <a:r>
              <a:rPr lang="en-US" sz="2000" dirty="0" smtClean="0"/>
              <a:t> Bank is a legacy financial institution headquartered in Hyderabad. They want to introduce a new line of credit cards, aiming to broaden its product offerings and reach in the financial market.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err="1" smtClean="0"/>
              <a:t>AtliQ</a:t>
            </a:r>
            <a:r>
              <a:rPr lang="en-US" sz="2000" dirty="0" smtClean="0"/>
              <a:t> Data Services came to know about this through an internal link and approached </a:t>
            </a:r>
            <a:r>
              <a:rPr lang="en-US" sz="2000" dirty="0" err="1" smtClean="0"/>
              <a:t>Mitron</a:t>
            </a:r>
            <a:r>
              <a:rPr lang="en-US" sz="2000" dirty="0" smtClean="0"/>
              <a:t> Bank with a proposal to implement this project. However, strategy director of </a:t>
            </a:r>
            <a:r>
              <a:rPr lang="en-US" sz="2000" dirty="0" err="1" smtClean="0"/>
              <a:t>Mitron</a:t>
            </a:r>
            <a:r>
              <a:rPr lang="en-US" sz="2000" dirty="0" smtClean="0"/>
              <a:t> Bank, </a:t>
            </a:r>
            <a:r>
              <a:rPr lang="en-US" sz="2000" dirty="0" err="1" smtClean="0"/>
              <a:t>Mr.Bashnir</a:t>
            </a:r>
            <a:r>
              <a:rPr lang="en-US" sz="2000" dirty="0" smtClean="0"/>
              <a:t> Rover is skeptical and asked them to do a pilot project with the sample data before handing them the full project. They provided a sample dataset of 4000 customers across five cities on their online spend and other details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dirty="0" smtClean="0"/>
              <a:t>Peter </a:t>
            </a:r>
            <a:r>
              <a:rPr lang="en-US" sz="2000" dirty="0" err="1" smtClean="0"/>
              <a:t>Pandey</a:t>
            </a:r>
            <a:r>
              <a:rPr lang="en-US" sz="2000" dirty="0" smtClean="0"/>
              <a:t> is a data analyst at </a:t>
            </a:r>
            <a:r>
              <a:rPr lang="en-US" sz="2000" dirty="0" err="1" smtClean="0"/>
              <a:t>AtliQ</a:t>
            </a:r>
            <a:r>
              <a:rPr lang="en-US" sz="2000" dirty="0" smtClean="0"/>
              <a:t> Data Services and asked by his manager to take over this project. His role is to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the provided sample data and report key findings to the strategy team of </a:t>
            </a:r>
            <a:r>
              <a:rPr lang="en-US" sz="2000" dirty="0" err="1" smtClean="0"/>
              <a:t>Mitron</a:t>
            </a:r>
            <a:r>
              <a:rPr lang="en-US" sz="2000" dirty="0" smtClean="0"/>
              <a:t> Bank. This analysis is expected to guide them in tailoring the credit cards to customer needs and market trends.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gender and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of </a:t>
            </a:r>
            <a:r>
              <a:rPr lang="en-US" sz="2400" dirty="0" err="1" smtClean="0"/>
              <a:t>delhi</a:t>
            </a:r>
            <a:r>
              <a:rPr lang="en-US" sz="2400" dirty="0" smtClean="0"/>
              <a:t> city 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Avg_inomce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 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781800" cy="838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err="1" smtClean="0"/>
              <a:t>payment_type</a:t>
            </a:r>
            <a:r>
              <a:rPr lang="en-US" sz="2400" dirty="0" smtClean="0"/>
              <a:t> and </a:t>
            </a:r>
            <a:r>
              <a:rPr lang="en-US" sz="2400" dirty="0" smtClean="0"/>
              <a:t>gender of </a:t>
            </a:r>
            <a:r>
              <a:rPr lang="en-US" sz="2400" dirty="0" err="1" smtClean="0"/>
              <a:t>delhi</a:t>
            </a:r>
            <a:r>
              <a:rPr lang="en-US" sz="2400" dirty="0" smtClean="0"/>
              <a:t> city: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Avg_inomce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err="1" smtClean="0"/>
              <a:t>age_group</a:t>
            </a:r>
            <a:r>
              <a:rPr lang="en-US" sz="2400" dirty="0" smtClean="0"/>
              <a:t> and </a:t>
            </a:r>
            <a:r>
              <a:rPr lang="en-US" sz="2400" dirty="0" smtClean="0"/>
              <a:t>gender of </a:t>
            </a:r>
            <a:r>
              <a:rPr lang="en-US" sz="2400" dirty="0" err="1" smtClean="0"/>
              <a:t>delhi</a:t>
            </a:r>
            <a:r>
              <a:rPr lang="en-US" sz="2400" dirty="0" smtClean="0"/>
              <a:t> city: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4.7 </a:t>
                      </a:r>
                      <a:r>
                        <a:rPr lang="en-US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8.2 </a:t>
                      </a:r>
                      <a:r>
                        <a:rPr lang="en-US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29.0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27.3 </a:t>
                      </a:r>
                      <a:r>
                        <a:rPr lang="en-US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5715000" cy="80803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Insights from Hyderabad city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Total average income of Hyderabad city is 31 millions</a:t>
            </a:r>
          </a:p>
          <a:p>
            <a:r>
              <a:rPr lang="en-US" sz="1800" dirty="0" smtClean="0"/>
              <a:t>Total spend by the  Hyderabad city is 68 millions</a:t>
            </a:r>
          </a:p>
          <a:p>
            <a:r>
              <a:rPr lang="en-US" sz="1800" dirty="0" smtClean="0"/>
              <a:t>Income utilization in percentage by the city is 217.52</a:t>
            </a:r>
          </a:p>
          <a:p>
            <a:r>
              <a:rPr lang="en-US" sz="1800" dirty="0" smtClean="0"/>
              <a:t>Total spend my marital  status </a:t>
            </a:r>
            <a:r>
              <a:rPr lang="en-US" sz="1800" dirty="0" smtClean="0"/>
              <a:t> of Hyderabad city </a:t>
            </a:r>
            <a:r>
              <a:rPr lang="en-US" sz="1800" dirty="0" smtClean="0"/>
              <a:t>:</a:t>
            </a:r>
          </a:p>
          <a:p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52799"/>
          <a:ext cx="480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 Millions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Hyderabad city Dashboard: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</a:t>
            </a:r>
            <a:r>
              <a:rPr lang="en-US" sz="2400" dirty="0" smtClean="0"/>
              <a:t>Month of Hyderabad city: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81200"/>
          <a:ext cx="5486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Millions</a:t>
                      </a:r>
                      <a:endParaRPr lang="en-US" dirty="0"/>
                    </a:p>
                  </a:txBody>
                  <a:tcPr/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Millions</a:t>
                      </a:r>
                      <a:endParaRPr lang="en-US" dirty="0"/>
                    </a:p>
                  </a:txBody>
                  <a:tcPr/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Millions</a:t>
                      </a:r>
                      <a:endParaRPr lang="en-US" dirty="0"/>
                    </a:p>
                  </a:txBody>
                  <a:tcPr/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Millions</a:t>
                      </a:r>
                      <a:endParaRPr lang="en-US" dirty="0"/>
                    </a:p>
                  </a:txBody>
                  <a:tcPr/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Millions</a:t>
                      </a:r>
                      <a:endParaRPr lang="en-US" dirty="0"/>
                    </a:p>
                  </a:txBody>
                  <a:tcPr/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occupation </a:t>
            </a:r>
            <a:r>
              <a:rPr lang="en-US" sz="2400" dirty="0" smtClean="0"/>
              <a:t>of Hyderabad </a:t>
            </a:r>
            <a:r>
              <a:rPr lang="en-US" sz="2400" dirty="0" smtClean="0"/>
              <a:t>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Salried</a:t>
                      </a:r>
                      <a:r>
                        <a:rPr lang="en-US" dirty="0" smtClean="0"/>
                        <a:t> IT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Busniess</a:t>
                      </a:r>
                      <a:r>
                        <a:rPr lang="en-US" dirty="0" smtClean="0"/>
                        <a:t> owners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Salaried other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Freelancers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Total </a:t>
            </a:r>
            <a:r>
              <a:rPr lang="en-US" sz="2700" dirty="0" err="1" smtClean="0"/>
              <a:t>avg_income</a:t>
            </a:r>
            <a:r>
              <a:rPr lang="en-US" sz="2700" dirty="0" smtClean="0"/>
              <a:t> by gender and </a:t>
            </a:r>
            <a:r>
              <a:rPr lang="en-US" sz="2700" dirty="0" err="1" smtClean="0"/>
              <a:t>age_group</a:t>
            </a:r>
            <a:r>
              <a:rPr lang="en-US" sz="2700" dirty="0" smtClean="0"/>
              <a:t> of Hyderabad city </a:t>
            </a:r>
            <a:r>
              <a:rPr lang="en-US" sz="27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r>
                        <a:rPr lang="en-US" baseline="0" dirty="0" smtClean="0"/>
                        <a:t>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spend by payment type and </a:t>
            </a:r>
            <a:r>
              <a:rPr lang="en-US" sz="2400" dirty="0" smtClean="0"/>
              <a:t>gender of Hyderabad 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Banking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Total spend by gender and </a:t>
            </a:r>
            <a:r>
              <a:rPr lang="en-US" sz="2700" dirty="0" err="1" smtClean="0"/>
              <a:t>age_group</a:t>
            </a:r>
            <a:r>
              <a:rPr lang="en-US" sz="2700" dirty="0" smtClean="0"/>
              <a:t> of Hyderabad city </a:t>
            </a:r>
            <a:r>
              <a:rPr lang="en-US" sz="27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5.3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38862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objective: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599"/>
            <a:ext cx="8229600" cy="15240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Mitron</a:t>
            </a:r>
            <a:r>
              <a:rPr lang="en-US" sz="2000" dirty="0" smtClean="0"/>
              <a:t> Bank is a legacy financial institution headquartered in Hyderabad. They want to introduce a new line of credit cards, aiming to broaden its product offerings and reach in the financial market.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09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every cities there is a high chance to use the credit card .because the income utilization is high .</a:t>
            </a:r>
          </a:p>
          <a:p>
            <a:r>
              <a:rPr lang="en-US" sz="1800" dirty="0" smtClean="0"/>
              <a:t>Mostly customers spending amount  through the credit cards .</a:t>
            </a:r>
          </a:p>
          <a:p>
            <a:r>
              <a:rPr lang="en-US" sz="1800" dirty="0" smtClean="0"/>
              <a:t>Total </a:t>
            </a:r>
            <a:r>
              <a:rPr lang="en-US" sz="1800" dirty="0" err="1" smtClean="0"/>
              <a:t>avg_income</a:t>
            </a:r>
            <a:r>
              <a:rPr lang="en-US" sz="1800" dirty="0" smtClean="0"/>
              <a:t>  in every cities of age group is like 25-34, 35-45 is high .especially males have  high average income.</a:t>
            </a:r>
          </a:p>
          <a:p>
            <a:r>
              <a:rPr lang="en-US" sz="1800" dirty="0" smtClean="0"/>
              <a:t>Marital status of married category is spending the high income.</a:t>
            </a:r>
          </a:p>
          <a:p>
            <a:r>
              <a:rPr lang="en-US" sz="1800" dirty="0" smtClean="0"/>
              <a:t>In occupation IT employees are getting the highest </a:t>
            </a:r>
            <a:r>
              <a:rPr lang="en-US" sz="1800" dirty="0" err="1" smtClean="0"/>
              <a:t>avg_income</a:t>
            </a:r>
            <a:r>
              <a:rPr lang="en-US" sz="1800" dirty="0" smtClean="0"/>
              <a:t>  and they only spending highest income when compared to other occupations .</a:t>
            </a:r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553200" cy="65563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Credit card feature recommendations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Some credit card features recommendations backed by data insights and informed by industry trends: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customizable spending limits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Tailored rewards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contactless payment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Real-time </a:t>
            </a:r>
            <a:r>
              <a:rPr lang="en-US" sz="1800" dirty="0" err="1" smtClean="0"/>
              <a:t>transcations</a:t>
            </a:r>
            <a:r>
              <a:rPr lang="en-US" sz="1800" dirty="0" smtClean="0"/>
              <a:t> notifications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Comprehensive travel benefits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Low-</a:t>
            </a:r>
            <a:r>
              <a:rPr lang="en-US" sz="1800" dirty="0" err="1" smtClean="0"/>
              <a:t>intrest</a:t>
            </a:r>
            <a:r>
              <a:rPr lang="en-US" sz="1800" dirty="0" smtClean="0"/>
              <a:t> rate introductory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/>
              <a:t>Finanical</a:t>
            </a:r>
            <a:r>
              <a:rPr lang="en-US" sz="1800" dirty="0" smtClean="0"/>
              <a:t> management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Exclusive merchant discounts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Credit score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Special </a:t>
            </a:r>
            <a:r>
              <a:rPr lang="en-US" sz="1800" dirty="0" err="1" smtClean="0"/>
              <a:t>pomotions</a:t>
            </a:r>
            <a:r>
              <a:rPr lang="en-US" sz="1800" dirty="0" smtClean="0"/>
              <a:t> and limited –time offers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4953000" cy="5794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12.   Digital wallet integration</a:t>
            </a:r>
          </a:p>
          <a:p>
            <a:pPr>
              <a:buNone/>
            </a:pPr>
            <a:r>
              <a:rPr lang="en-US" sz="1800" dirty="0" smtClean="0"/>
              <a:t>143. Customer  support  enhancement</a:t>
            </a:r>
          </a:p>
          <a:p>
            <a:endParaRPr lang="en-US" sz="1800" dirty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                                   THANK YOU..!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2514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Insights: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Based on understanding the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datasets,problem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staement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tony insights I find some key insights through the occupation and city columns from the dataset. 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Comparing between cities like Mumbai, Delhi,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Bengaluru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Hyderabad 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chennai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Mumabi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is the top place in every sector of occupations like in IT,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bussiness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, freelance,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govt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jobs and others jobs.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28194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City :Mumbai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Mumbai city total </a:t>
            </a:r>
            <a:r>
              <a:rPr lang="en-US" sz="1800" dirty="0" err="1" smtClean="0"/>
              <a:t>Avg_income</a:t>
            </a:r>
            <a:r>
              <a:rPr lang="en-US" sz="1800" dirty="0" smtClean="0"/>
              <a:t> is  56 Millions</a:t>
            </a:r>
          </a:p>
          <a:p>
            <a:r>
              <a:rPr lang="en-US" sz="1800" dirty="0" smtClean="0"/>
              <a:t>Total money spend by Mumbai is  172 Millions</a:t>
            </a:r>
          </a:p>
          <a:p>
            <a:r>
              <a:rPr lang="en-US" sz="1800" dirty="0" smtClean="0"/>
              <a:t>Total income utilization in percentage is 308.56</a:t>
            </a:r>
          </a:p>
          <a:p>
            <a:r>
              <a:rPr lang="en-US" sz="1800" dirty="0" smtClean="0"/>
              <a:t>Total spend </a:t>
            </a:r>
            <a:r>
              <a:rPr lang="en-US" sz="1800" dirty="0" err="1" smtClean="0"/>
              <a:t>amound</a:t>
            </a:r>
            <a:r>
              <a:rPr lang="en-US" sz="1800" dirty="0" smtClean="0"/>
              <a:t> based on month by all </a:t>
            </a:r>
            <a:r>
              <a:rPr lang="en-US" sz="1800" dirty="0" err="1" smtClean="0"/>
              <a:t>occuaptions</a:t>
            </a:r>
            <a:r>
              <a:rPr lang="en-US" sz="1800" dirty="0" smtClean="0"/>
              <a:t> is: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3428999"/>
          <a:ext cx="4953000" cy="263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76646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37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Millions</a:t>
                      </a:r>
                      <a:endParaRPr lang="en-US" dirty="0"/>
                    </a:p>
                  </a:txBody>
                  <a:tcPr/>
                </a:tc>
              </a:tr>
              <a:tr h="37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Millions</a:t>
                      </a:r>
                      <a:endParaRPr lang="en-US" dirty="0"/>
                    </a:p>
                  </a:txBody>
                  <a:tcPr/>
                </a:tc>
              </a:tr>
              <a:tr h="37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Millions</a:t>
                      </a:r>
                      <a:endParaRPr lang="en-US" dirty="0"/>
                    </a:p>
                  </a:txBody>
                  <a:tcPr/>
                </a:tc>
              </a:tr>
              <a:tr h="37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Millions</a:t>
                      </a:r>
                      <a:endParaRPr lang="en-US" dirty="0"/>
                    </a:p>
                  </a:txBody>
                  <a:tcPr/>
                </a:tc>
              </a:tr>
              <a:tr h="37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Millions</a:t>
                      </a:r>
                      <a:endParaRPr lang="en-US" dirty="0"/>
                    </a:p>
                  </a:txBody>
                  <a:tcPr/>
                </a:tc>
              </a:tr>
              <a:tr h="37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Total spend by the marital </a:t>
            </a:r>
            <a:r>
              <a:rPr lang="en-US" sz="2000" dirty="0" smtClean="0"/>
              <a:t>status in </a:t>
            </a:r>
            <a:r>
              <a:rPr lang="en-US" sz="2000" dirty="0" err="1" smtClean="0"/>
              <a:t>M</a:t>
            </a:r>
            <a:r>
              <a:rPr lang="en-US" sz="2000" dirty="0" err="1" smtClean="0"/>
              <a:t>umabi</a:t>
            </a:r>
            <a:r>
              <a:rPr lang="en-US" sz="2000" dirty="0" smtClean="0"/>
              <a:t> city: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4343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 Millions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733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Mumbai city dashboard :</a:t>
            </a:r>
            <a:endParaRPr lang="en-US" sz="2400" dirty="0"/>
          </a:p>
        </p:txBody>
      </p:sp>
      <p:pic>
        <p:nvPicPr>
          <p:cNvPr id="8" name="Content Placeholder 7" descr="Screenshot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61678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Total </a:t>
            </a:r>
            <a:r>
              <a:rPr lang="en-US" sz="2400" dirty="0" err="1" smtClean="0"/>
              <a:t>avg_income</a:t>
            </a:r>
            <a:r>
              <a:rPr lang="en-US" sz="2400" dirty="0" smtClean="0"/>
              <a:t> by occupation </a:t>
            </a:r>
            <a:r>
              <a:rPr lang="en-US" sz="2400" dirty="0" smtClean="0"/>
              <a:t>Mumbai </a:t>
            </a:r>
            <a:r>
              <a:rPr lang="en-US" sz="2400" dirty="0" smtClean="0"/>
              <a:t>city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Occupation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Avg_income</a:t>
                      </a:r>
                      <a:endParaRPr lang="en-US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Salaried IT employees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Business</a:t>
                      </a:r>
                      <a:r>
                        <a:rPr lang="en-US" sz="1800" baseline="0" dirty="0" smtClean="0"/>
                        <a:t> Owners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Salried</a:t>
                      </a:r>
                      <a:r>
                        <a:rPr lang="en-US" sz="1800" dirty="0" smtClean="0"/>
                        <a:t> other </a:t>
                      </a:r>
                      <a:r>
                        <a:rPr lang="en-US" sz="1800" dirty="0" err="1" smtClean="0"/>
                        <a:t>empoyees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Freelancers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Millions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Govermrnt</a:t>
                      </a:r>
                      <a:r>
                        <a:rPr lang="en-US" sz="1800" dirty="0" smtClean="0"/>
                        <a:t> employees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1755</Words>
  <Application>Microsoft Office PowerPoint</Application>
  <PresentationFormat>On-screen Show (4:3)</PresentationFormat>
  <Paragraphs>695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Challenge 8: Provide Insights to the Product Strategy Team in the Banking Domain. </vt:lpstr>
      <vt:lpstr>Agenda:</vt:lpstr>
      <vt:lpstr>Problem  statement :  </vt:lpstr>
      <vt:lpstr>objective:  </vt:lpstr>
      <vt:lpstr>Insights:</vt:lpstr>
      <vt:lpstr>City :Mumbai</vt:lpstr>
      <vt:lpstr>Total spend by the marital status in Mumabi city:</vt:lpstr>
      <vt:lpstr>Mumbai city dashboard :</vt:lpstr>
      <vt:lpstr>Total avg_income by occupation Mumbai city :</vt:lpstr>
      <vt:lpstr>Total avg_income by gender and age_group of Mumbai city :</vt:lpstr>
      <vt:lpstr>Total spend by payment and gender of Mumbai city:</vt:lpstr>
      <vt:lpstr>Total spend by age_group and gender of Mumbai city :</vt:lpstr>
      <vt:lpstr>Insights from City Bengaluru </vt:lpstr>
      <vt:lpstr>Total spend based on Marital status of Bengaluru city :</vt:lpstr>
      <vt:lpstr>Dashboard of Bengaluru city:</vt:lpstr>
      <vt:lpstr>Total Average income by gender and age-group of bengaluru city :</vt:lpstr>
      <vt:lpstr>Total spend by payment type and gender of bengaluru city:</vt:lpstr>
      <vt:lpstr>Total spend by age_group and gender of bengaluru city:</vt:lpstr>
      <vt:lpstr> Insights from chennai city :</vt:lpstr>
      <vt:lpstr>Chennai  city dashboard :</vt:lpstr>
      <vt:lpstr>Total spend by month of chennnai city:</vt:lpstr>
      <vt:lpstr>Total avg_income by occupation and of chennai city :</vt:lpstr>
      <vt:lpstr>Total avg_income by age_group and gender of chennai city :</vt:lpstr>
      <vt:lpstr>Total Spend by payment_type and gender of chennai city :</vt:lpstr>
      <vt:lpstr>Total Spend by age_group and genderin chennai city:</vt:lpstr>
      <vt:lpstr>Insights from the Delhi city </vt:lpstr>
      <vt:lpstr>Delhi city dashboard :</vt:lpstr>
      <vt:lpstr>Total spend by month in delhi city :</vt:lpstr>
      <vt:lpstr>Total avg_income by occuaption of delhi city :</vt:lpstr>
      <vt:lpstr>Total avg_income by gender and age_group of delhi city  :</vt:lpstr>
      <vt:lpstr>Total spend by payment_type and gender of delhi city:</vt:lpstr>
      <vt:lpstr>Total spend by age_group and gender of delhi city:</vt:lpstr>
      <vt:lpstr>Insights from Hyderabad city </vt:lpstr>
      <vt:lpstr>Hyderabad city Dashboard: </vt:lpstr>
      <vt:lpstr>Total spend by Month of Hyderabad city:</vt:lpstr>
      <vt:lpstr>Total avg_income by occupation of Hyderabad city :</vt:lpstr>
      <vt:lpstr>Total avg_income by gender and age_group of Hyderabad city : </vt:lpstr>
      <vt:lpstr>Total spend by payment type and gender of Hyderabad city :</vt:lpstr>
      <vt:lpstr>Total spend by gender and age_group of Hyderabad city : </vt:lpstr>
      <vt:lpstr>Conclusion:</vt:lpstr>
      <vt:lpstr>Credit card feature recommendations :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Mitron Bank</dc:title>
  <dc:creator>Good Morning</dc:creator>
  <cp:lastModifiedBy>Good Morning</cp:lastModifiedBy>
  <cp:revision>77</cp:revision>
  <dcterms:created xsi:type="dcterms:W3CDTF">2023-12-08T04:20:08Z</dcterms:created>
  <dcterms:modified xsi:type="dcterms:W3CDTF">2023-12-14T08:51:09Z</dcterms:modified>
</cp:coreProperties>
</file>