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60" r:id="rId4"/>
    <p:sldId id="4447" r:id="rId5"/>
    <p:sldId id="4446" r:id="rId6"/>
    <p:sldId id="4450" r:id="rId7"/>
    <p:sldId id="4448" r:id="rId8"/>
    <p:sldId id="4449" r:id="rId9"/>
    <p:sldId id="4457" r:id="rId10"/>
    <p:sldId id="4455" r:id="rId11"/>
    <p:sldId id="44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9B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2800" y="831850"/>
            <a:ext cx="10806430" cy="10871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395" y="3131185"/>
            <a:ext cx="7948295" cy="7181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04 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Jun 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 Boyapati Rajendra Naidu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366395" y="3603625"/>
            <a:ext cx="9652000" cy="10204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-LINUX NETWORK PACKET STATISTICS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DISPLAY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0" y="0"/>
            <a:ext cx="5771976" cy="6448526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37490" y="4306570"/>
            <a:ext cx="505015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AGENDA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21780" y="339534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4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10985" y="239649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6" name="图片 1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 t="54744" r="55383" b="34274"/>
          <a:stretch>
            <a:fillRect/>
          </a:stretch>
        </p:blipFill>
        <p:spPr>
          <a:xfrm>
            <a:off x="6621780" y="137541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8" name="图片 1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40370" r="55541" b="48648"/>
          <a:stretch>
            <a:fillRect/>
          </a:stretch>
        </p:blipFill>
        <p:spPr>
          <a:xfrm>
            <a:off x="6621780" y="4591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653655" y="530860"/>
            <a:ext cx="22866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1790" y="56896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01790" y="145986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80200" y="247205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1790" y="350837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53655" y="1423670"/>
            <a:ext cx="312166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89520" y="2421255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Code Functionality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53655" y="3395345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17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43370" y="528066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9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32575" y="42818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8" name="文本框 22"/>
          <p:cNvSpPr txBox="1"/>
          <p:nvPr/>
        </p:nvSpPr>
        <p:spPr>
          <a:xfrm>
            <a:off x="6701790" y="435737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9" name="文本框 23"/>
          <p:cNvSpPr txBox="1"/>
          <p:nvPr/>
        </p:nvSpPr>
        <p:spPr>
          <a:xfrm>
            <a:off x="6723380" y="539369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30" name="文本框 25"/>
          <p:cNvSpPr txBox="1"/>
          <p:nvPr/>
        </p:nvSpPr>
        <p:spPr>
          <a:xfrm>
            <a:off x="7708900" y="4306570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Application Demo</a:t>
            </a:r>
          </a:p>
        </p:txBody>
      </p:sp>
      <p:sp>
        <p:nvSpPr>
          <p:cNvPr id="31" name="文本框 26"/>
          <p:cNvSpPr txBox="1"/>
          <p:nvPr/>
        </p:nvSpPr>
        <p:spPr>
          <a:xfrm>
            <a:off x="7708900" y="5280660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Q and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364363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3749675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3888105" y="175895"/>
            <a:ext cx="8086090" cy="5550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Objective: The packet capture and analysis application is designed to monitor network traffic in real-time.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Technology: It leverages the libpcap library for efficient packet capture.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Analysis: Detailed examination of packet headers, including Ethernet, IP, TCP, UDP, and ICMP, provides critical insights.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Logging: Packet details are logged for post-capture analysis and troubleshooting.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Statistics: Real-time statistics on packet counts and sizes offer a snapshot of network activity.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User Interface: The user-friendly interface presents packet statistics in both text and graphical formats for easy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Project Overview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6" name="Picture 5" descr="Blank diagram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05" y="285115"/>
            <a:ext cx="3537585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-13335" y="2029460"/>
            <a:ext cx="4210050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Code Functionality </a:t>
            </a: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Packet Capturing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5" name="Content Placeholder 2"/>
          <p:cNvSpPr/>
          <p:nvPr/>
        </p:nvSpPr>
        <p:spPr>
          <a:xfrm>
            <a:off x="4599305" y="802640"/>
            <a:ext cx="6523990" cy="495109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Data Structures and Mutex Initialization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Signal Handling Setup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Command-line Argument Parsing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Packet capturing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Capture Device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Capture Loop</a:t>
            </a:r>
          </a:p>
          <a:p>
            <a:pPr indent="457200" defTabSz="557530">
              <a:spcAft>
                <a:spcPts val="600"/>
              </a:spcAft>
            </a:pPr>
            <a:r>
              <a:rPr lang="en-US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Handler</a:t>
            </a:r>
          </a:p>
          <a:p>
            <a:pPr indent="457200" defTabSz="557530">
              <a:spcAft>
                <a:spcPts val="600"/>
              </a:spcAft>
            </a:pPr>
            <a:endParaRPr lang="en-US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Multi Threading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 for Writing Statistics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Statistics Function</a:t>
            </a: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rgbClr val="1129B6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Resources  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Threads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Console Display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5" name="Content Placeholder 2"/>
          <p:cNvSpPr/>
          <p:nvPr/>
        </p:nvSpPr>
        <p:spPr>
          <a:xfrm>
            <a:off x="4260850" y="765810"/>
            <a:ext cx="6423025" cy="608520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Initialization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Mutex and Condition Variable Initialization</a:t>
            </a:r>
            <a:endParaRPr sz="1100"/>
          </a:p>
          <a:p>
            <a:pPr marL="457200" lvl="3" indent="457200" defTabSz="557530">
              <a:spcAft>
                <a:spcPts val="600"/>
              </a:spcAft>
            </a:pPr>
            <a:r>
              <a:rPr lang="en-IN" sz="1100">
                <a:sym typeface="+mn-ea"/>
              </a:rPr>
              <a:t> </a:t>
            </a:r>
            <a:r>
              <a:rPr sz="1100">
                <a:sym typeface="+mn-ea"/>
              </a:rPr>
              <a:t>Signal Handling</a:t>
            </a:r>
            <a:endParaRPr sz="1100"/>
          </a:p>
          <a:p>
            <a:pPr marL="457200" lvl="1" indent="457200" defTabSz="557530">
              <a:spcAft>
                <a:spcPts val="600"/>
              </a:spcAft>
            </a:pPr>
            <a:endParaRPr sz="1100">
              <a:sym typeface="+mn-ea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UI Loop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Locking and Waiting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Displaying Data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Resetting and Unlocking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		</a:t>
            </a: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Mutex and Thread Functionality</a:t>
            </a: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Unlocking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</a:t>
            </a: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Wait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IN" altLang="en-US" sz="1100">
                <a:sym typeface="+mn-ea"/>
              </a:rPr>
              <a:t>Signal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Thread Function</a:t>
            </a:r>
          </a:p>
          <a:p>
            <a:pPr marL="457200" lvl="3"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9" name="图片 208" descr="房间里有桌子和椅子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9160" r="51412" b="9160"/>
          <a:stretch>
            <a:fillRect/>
          </a:stretch>
        </p:blipFill>
        <p:spPr>
          <a:xfrm>
            <a:off x="754064" y="805814"/>
            <a:ext cx="4125912" cy="5724525"/>
          </a:xfrm>
          <a:custGeom>
            <a:avLst/>
            <a:gdLst>
              <a:gd name="connsiteX0" fmla="*/ 0 w 4125912"/>
              <a:gd name="connsiteY0" fmla="*/ 0 h 5724525"/>
              <a:gd name="connsiteX1" fmla="*/ 4125912 w 4125912"/>
              <a:gd name="connsiteY1" fmla="*/ 0 h 5724525"/>
              <a:gd name="connsiteX2" fmla="*/ 4125912 w 4125912"/>
              <a:gd name="connsiteY2" fmla="*/ 5724525 h 5724525"/>
              <a:gd name="connsiteX3" fmla="*/ 0 w 4125912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912" h="5724525">
                <a:moveTo>
                  <a:pt x="0" y="0"/>
                </a:moveTo>
                <a:lnTo>
                  <a:pt x="4125912" y="0"/>
                </a:lnTo>
                <a:lnTo>
                  <a:pt x="4125912" y="5724525"/>
                </a:lnTo>
                <a:lnTo>
                  <a:pt x="0" y="5724525"/>
                </a:lnTo>
                <a:close/>
              </a:path>
            </a:pathLst>
          </a:custGeom>
        </p:spPr>
      </p:pic>
      <p:sp>
        <p:nvSpPr>
          <p:cNvPr id="191" name="矩形 190"/>
          <p:cNvSpPr/>
          <p:nvPr/>
        </p:nvSpPr>
        <p:spPr>
          <a:xfrm>
            <a:off x="196850" y="307340"/>
            <a:ext cx="263207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Application Demo</a:t>
            </a:r>
          </a:p>
        </p:txBody>
      </p:sp>
      <p:sp>
        <p:nvSpPr>
          <p:cNvPr id="162" name="矩形 161"/>
          <p:cNvSpPr/>
          <p:nvPr/>
        </p:nvSpPr>
        <p:spPr>
          <a:xfrm>
            <a:off x="754064" y="805814"/>
            <a:ext cx="4125912" cy="572452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13788" y="1408737"/>
            <a:ext cx="4840010" cy="384366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Let me take </a:t>
            </a:r>
            <a:r>
              <a:rPr lang="en-US" sz="2000"/>
              <a:t>you through a demo</a:t>
            </a:r>
          </a:p>
          <a:p>
            <a:pPr algn="l"/>
            <a:endParaRPr lang="en-US" sz="2000" dirty="0"/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63" name="矩形: 圆角 162"/>
          <p:cNvSpPr/>
          <p:nvPr/>
        </p:nvSpPr>
        <p:spPr>
          <a:xfrm>
            <a:off x="4346893" y="973797"/>
            <a:ext cx="1051062" cy="960986"/>
          </a:xfrm>
          <a:prstGeom prst="roundRect">
            <a:avLst>
              <a:gd name="adj" fmla="val 4814"/>
            </a:avLst>
          </a:pr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659514" y="1362407"/>
            <a:ext cx="344541" cy="262507"/>
            <a:chOff x="5923729" y="779318"/>
            <a:chExt cx="344541" cy="262507"/>
          </a:xfrm>
        </p:grpSpPr>
        <p:sp>
          <p:nvSpPr>
            <p:cNvPr id="165" name="任意多边形: 形状 164"/>
            <p:cNvSpPr/>
            <p:nvPr/>
          </p:nvSpPr>
          <p:spPr>
            <a:xfrm>
              <a:off x="5972949" y="779318"/>
              <a:ext cx="295321" cy="205084"/>
            </a:xfrm>
            <a:custGeom>
              <a:avLst/>
              <a:gdLst>
                <a:gd name="connsiteX0" fmla="*/ 0 w 295320"/>
                <a:gd name="connsiteY0" fmla="*/ 106644 h 205083"/>
                <a:gd name="connsiteX1" fmla="*/ 0 w 295320"/>
                <a:gd name="connsiteY1" fmla="*/ 16407 h 205083"/>
                <a:gd name="connsiteX2" fmla="*/ 16407 w 295320"/>
                <a:gd name="connsiteY2" fmla="*/ 0 h 205083"/>
                <a:gd name="connsiteX3" fmla="*/ 278914 w 295320"/>
                <a:gd name="connsiteY3" fmla="*/ 0 h 205083"/>
                <a:gd name="connsiteX4" fmla="*/ 295321 w 295320"/>
                <a:gd name="connsiteY4" fmla="*/ 16407 h 205083"/>
                <a:gd name="connsiteX5" fmla="*/ 295321 w 295320"/>
                <a:gd name="connsiteY5" fmla="*/ 188677 h 205083"/>
                <a:gd name="connsiteX6" fmla="*/ 278914 w 295320"/>
                <a:gd name="connsiteY6" fmla="*/ 205084 h 205083"/>
                <a:gd name="connsiteX7" fmla="*/ 32813 w 295320"/>
                <a:gd name="connsiteY7" fmla="*/ 205084 h 20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20" h="205083">
                  <a:moveTo>
                    <a:pt x="0" y="106644"/>
                  </a:moveTo>
                  <a:lnTo>
                    <a:pt x="0" y="16407"/>
                  </a:lnTo>
                  <a:cubicBezTo>
                    <a:pt x="0" y="7383"/>
                    <a:pt x="7383" y="0"/>
                    <a:pt x="16407" y="0"/>
                  </a:cubicBezTo>
                  <a:lnTo>
                    <a:pt x="278914" y="0"/>
                  </a:lnTo>
                  <a:cubicBezTo>
                    <a:pt x="287938" y="0"/>
                    <a:pt x="295321" y="7383"/>
                    <a:pt x="295321" y="16407"/>
                  </a:cubicBezTo>
                  <a:lnTo>
                    <a:pt x="295321" y="188677"/>
                  </a:lnTo>
                  <a:cubicBezTo>
                    <a:pt x="295321" y="197701"/>
                    <a:pt x="287938" y="205084"/>
                    <a:pt x="278914" y="205084"/>
                  </a:cubicBezTo>
                  <a:lnTo>
                    <a:pt x="32813" y="205084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6087796" y="984402"/>
              <a:ext cx="8203" cy="49220"/>
            </a:xfrm>
            <a:custGeom>
              <a:avLst/>
              <a:gdLst>
                <a:gd name="connsiteX0" fmla="*/ 8203 w 8203"/>
                <a:gd name="connsiteY0" fmla="*/ 0 h 49220"/>
                <a:gd name="connsiteX1" fmla="*/ 0 w 8203"/>
                <a:gd name="connsiteY1" fmla="*/ 49220 h 4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9220">
                  <a:moveTo>
                    <a:pt x="8203" y="0"/>
                  </a:moveTo>
                  <a:lnTo>
                    <a:pt x="0" y="49220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6145220" y="984402"/>
              <a:ext cx="8203" cy="41017"/>
            </a:xfrm>
            <a:custGeom>
              <a:avLst/>
              <a:gdLst>
                <a:gd name="connsiteX0" fmla="*/ 0 w 8203"/>
                <a:gd name="connsiteY0" fmla="*/ 0 h 41016"/>
                <a:gd name="connsiteX1" fmla="*/ 8203 w 8203"/>
                <a:gd name="connsiteY1" fmla="*/ 41017 h 4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1016">
                  <a:moveTo>
                    <a:pt x="0" y="0"/>
                  </a:moveTo>
                  <a:lnTo>
                    <a:pt x="8203" y="41017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6071389" y="1033622"/>
              <a:ext cx="98440" cy="8203"/>
            </a:xfrm>
            <a:custGeom>
              <a:avLst/>
              <a:gdLst>
                <a:gd name="connsiteX0" fmla="*/ 0 w 98440"/>
                <a:gd name="connsiteY0" fmla="*/ 0 h 0"/>
                <a:gd name="connsiteX1" fmla="*/ 98440 w 984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440">
                  <a:moveTo>
                    <a:pt x="0" y="0"/>
                  </a:moveTo>
                  <a:lnTo>
                    <a:pt x="9844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923729" y="885962"/>
              <a:ext cx="82033" cy="147660"/>
            </a:xfrm>
            <a:custGeom>
              <a:avLst/>
              <a:gdLst>
                <a:gd name="connsiteX0" fmla="*/ 8203 w 82033"/>
                <a:gd name="connsiteY0" fmla="*/ 0 h 147660"/>
                <a:gd name="connsiteX1" fmla="*/ 73830 w 82033"/>
                <a:gd name="connsiteY1" fmla="*/ 0 h 147660"/>
                <a:gd name="connsiteX2" fmla="*/ 82033 w 82033"/>
                <a:gd name="connsiteY2" fmla="*/ 8203 h 147660"/>
                <a:gd name="connsiteX3" fmla="*/ 82033 w 82033"/>
                <a:gd name="connsiteY3" fmla="*/ 139457 h 147660"/>
                <a:gd name="connsiteX4" fmla="*/ 73830 w 82033"/>
                <a:gd name="connsiteY4" fmla="*/ 147660 h 147660"/>
                <a:gd name="connsiteX5" fmla="*/ 8203 w 82033"/>
                <a:gd name="connsiteY5" fmla="*/ 147660 h 147660"/>
                <a:gd name="connsiteX6" fmla="*/ 0 w 82033"/>
                <a:gd name="connsiteY6" fmla="*/ 139457 h 147660"/>
                <a:gd name="connsiteX7" fmla="*/ 0 w 82033"/>
                <a:gd name="connsiteY7" fmla="*/ 8203 h 147660"/>
                <a:gd name="connsiteX8" fmla="*/ 8203 w 82033"/>
                <a:gd name="connsiteY8" fmla="*/ 0 h 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33" h="147660">
                  <a:moveTo>
                    <a:pt x="8203" y="0"/>
                  </a:moveTo>
                  <a:lnTo>
                    <a:pt x="73830" y="0"/>
                  </a:lnTo>
                  <a:cubicBezTo>
                    <a:pt x="78752" y="0"/>
                    <a:pt x="82033" y="3281"/>
                    <a:pt x="82033" y="8203"/>
                  </a:cubicBezTo>
                  <a:lnTo>
                    <a:pt x="82033" y="139457"/>
                  </a:lnTo>
                  <a:cubicBezTo>
                    <a:pt x="82033" y="144379"/>
                    <a:pt x="78752" y="147660"/>
                    <a:pt x="73830" y="147660"/>
                  </a:cubicBezTo>
                  <a:lnTo>
                    <a:pt x="8203" y="147660"/>
                  </a:lnTo>
                  <a:cubicBezTo>
                    <a:pt x="3281" y="147660"/>
                    <a:pt x="0" y="144379"/>
                    <a:pt x="0" y="139457"/>
                  </a:cubicBezTo>
                  <a:lnTo>
                    <a:pt x="0" y="8203"/>
                  </a:lnTo>
                  <a:cubicBezTo>
                    <a:pt x="0" y="3281"/>
                    <a:pt x="3281" y="0"/>
                    <a:pt x="8203" y="0"/>
                  </a:cubicBezTo>
                  <a:close/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6013966" y="951589"/>
              <a:ext cx="246100" cy="8203"/>
            </a:xfrm>
            <a:custGeom>
              <a:avLst/>
              <a:gdLst>
                <a:gd name="connsiteX0" fmla="*/ 0 w 246100"/>
                <a:gd name="connsiteY0" fmla="*/ 0 h 0"/>
                <a:gd name="connsiteX1" fmla="*/ 246100 w 2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100">
                  <a:moveTo>
                    <a:pt x="0" y="0"/>
                  </a:moveTo>
                  <a:lnTo>
                    <a:pt x="24610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Questions ?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Happy to answer !</a:t>
            </a:r>
            <a:endParaRPr lang="en-IN" sz="2000"/>
          </a:p>
        </p:txBody>
      </p:sp>
      <p:pic>
        <p:nvPicPr>
          <p:cNvPr id="5" name="Picture 4" descr="Question mark on green pastel background"/>
          <p:cNvPicPr>
            <a:picLocks noChangeAspect="1"/>
          </p:cNvPicPr>
          <p:nvPr/>
        </p:nvPicPr>
        <p:blipFill rotWithShape="1">
          <a:blip r:embed="rId2"/>
          <a:srcRect l="3325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953330" y="2647063"/>
            <a:ext cx="59757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you </a:t>
            </a:r>
            <a:endParaRPr lang="zh-CN" altLang="en-US" sz="5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张海山锐线体2.0</vt:lpstr>
      <vt:lpstr>Office Theme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Akshay Reddy</cp:lastModifiedBy>
  <cp:revision>14</cp:revision>
  <dcterms:created xsi:type="dcterms:W3CDTF">2024-05-04T13:11:00Z</dcterms:created>
  <dcterms:modified xsi:type="dcterms:W3CDTF">2024-06-04T03:13:25Z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E9AA6B07F0814FA9A44756A3DDE15AD4_13</vt:lpwstr>
  </property>
  <property fmtid="{D5CDD505-2E9C-101B-9397-08002B2CF9AE}" pid="3" name="KSOProductBuildVer">
    <vt:lpwstr>1033-12.2.0.16909</vt:lpwstr>
  </property>
</Properties>
</file>