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13"/>
  </p:notesMasterIdLst>
  <p:sldIdLst>
    <p:sldId id="260" r:id="rId4"/>
    <p:sldId id="4447" r:id="rId5"/>
    <p:sldId id="4446" r:id="rId6"/>
    <p:sldId id="4450" r:id="rId7"/>
    <p:sldId id="4448" r:id="rId8"/>
    <p:sldId id="4449" r:id="rId9"/>
    <p:sldId id="4457" r:id="rId10"/>
    <p:sldId id="4455" r:id="rId11"/>
    <p:sldId id="445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29B6"/>
    <a:srgbClr val="018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83ABB-A641-41B3-815B-0BF716117969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4667-E269-4945-B7C0-AD99F8954A9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C86BF-26DF-47F2-BBA6-FB99F1E102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1" r="-387" b="18588"/>
          <a:stretch>
            <a:fillRect/>
          </a:stretch>
        </p:blipFill>
        <p:spPr>
          <a:xfrm>
            <a:off x="366227" y="237669"/>
            <a:ext cx="1212311" cy="7886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66227" y="1503753"/>
            <a:ext cx="11555519" cy="10869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5"/>
              </a:lnSpc>
              <a:spcBef>
                <a:spcPct val="0"/>
              </a:spcBef>
            </a:pPr>
            <a:r>
              <a:rPr lang="en-US" sz="5400" dirty="0">
                <a:solidFill>
                  <a:srgbClr val="FFFFFF"/>
                </a:solidFill>
                <a:latin typeface="HK Grotesk Bold"/>
              </a:rPr>
              <a:t>WIPRO NGA Program – LSP Batch 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6227" y="3275236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40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Capstone Project Presentation – 04 May 2024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6226" y="6140450"/>
            <a:ext cx="4172935" cy="22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5"/>
              </a:lnSpc>
              <a:spcBef>
                <a:spcPct val="0"/>
              </a:spcBef>
            </a:pPr>
            <a:r>
              <a:rPr lang="en-US" sz="1335" spc="133" dirty="0">
                <a:solidFill>
                  <a:srgbClr val="FFFFFF"/>
                </a:solidFill>
                <a:latin typeface="HK Grotesk Light Bold"/>
              </a:rPr>
              <a:t>www.rpsconsulting.in</a:t>
            </a:r>
          </a:p>
        </p:txBody>
      </p:sp>
      <p:sp>
        <p:nvSpPr>
          <p:cNvPr id="2" name="TextBox 7"/>
          <p:cNvSpPr txBox="1"/>
          <p:nvPr/>
        </p:nvSpPr>
        <p:spPr>
          <a:xfrm>
            <a:off x="386322" y="5061410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40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Presented by –Boyapati Rajendra Naidu</a:t>
            </a:r>
          </a:p>
        </p:txBody>
      </p:sp>
      <p:sp>
        <p:nvSpPr>
          <p:cNvPr id="3" name="TextBox 7"/>
          <p:cNvSpPr txBox="1"/>
          <p:nvPr/>
        </p:nvSpPr>
        <p:spPr>
          <a:xfrm>
            <a:off x="366227" y="4136906"/>
            <a:ext cx="6780319" cy="5749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40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Project Title Here – Linux Multi-Threaded Client-Server Using Shared Memory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3" r="5703" b="26169"/>
          <a:stretch>
            <a:fillRect/>
          </a:stretch>
        </p:blipFill>
        <p:spPr>
          <a:xfrm>
            <a:off x="0" y="0"/>
            <a:ext cx="5771976" cy="6448526"/>
          </a:xfrm>
          <a:prstGeom prst="rect">
            <a:avLst/>
          </a:prstGeom>
        </p:spPr>
      </p:pic>
      <p:sp>
        <p:nvSpPr>
          <p:cNvPr id="7" name="文本框 6" descr="e7d195523061f1c0deeec63e560781cfd59afb0ea006f2a87ABB68BF51EA6619813959095094C18C62A12F549504892A4AAA8C1554C6663626E05CA27F281A14E6983772AFC3FB97135759321DEA3D704CB8FFD9D2544D20427D00997056F5C96BEB36E87B176A9A2B0208D5F0253CAA64F289E16775627845AD05F6A8DA43D217D906D92F737DD9"/>
          <p:cNvSpPr txBox="1"/>
          <p:nvPr/>
        </p:nvSpPr>
        <p:spPr>
          <a:xfrm>
            <a:off x="237490" y="4306570"/>
            <a:ext cx="5050155" cy="10147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FFFFFF"/>
                </a:soli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AGENDA</a:t>
            </a:r>
            <a:endParaRPr lang="zh-CN" altLang="en-US" sz="2800" b="1" dirty="0">
              <a:solidFill>
                <a:srgbClr val="FFFFFF"/>
              </a:solidFill>
              <a:latin typeface="Arial" panose="020B0604020202020204" pitchFamily="34" charset="0"/>
              <a:ea typeface="张海山锐线体2.0" panose="02000000000000000000" pitchFamily="2" charset="-122"/>
              <a:cs typeface="Arial" panose="020B0604020202020204" pitchFamily="34" charset="0"/>
            </a:endParaRPr>
          </a:p>
        </p:txBody>
      </p:sp>
      <p:pic>
        <p:nvPicPr>
          <p:cNvPr id="12" name="图片 11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48" t="38530" r="33534" b="50488"/>
          <a:stretch>
            <a:fillRect/>
          </a:stretch>
        </p:blipFill>
        <p:spPr>
          <a:xfrm>
            <a:off x="6621780" y="3395345"/>
            <a:ext cx="605155" cy="530860"/>
          </a:xfrm>
          <a:custGeom>
            <a:avLst/>
            <a:gdLst>
              <a:gd name="connsiteX0" fmla="*/ 479588 w 959176"/>
              <a:gd name="connsiteY0" fmla="*/ 0 h 959176"/>
              <a:gd name="connsiteX1" fmla="*/ 959176 w 959176"/>
              <a:gd name="connsiteY1" fmla="*/ 479588 h 959176"/>
              <a:gd name="connsiteX2" fmla="*/ 479588 w 959176"/>
              <a:gd name="connsiteY2" fmla="*/ 959176 h 959176"/>
              <a:gd name="connsiteX3" fmla="*/ 0 w 959176"/>
              <a:gd name="connsiteY3" fmla="*/ 479588 h 959176"/>
              <a:gd name="connsiteX4" fmla="*/ 479588 w 959176"/>
              <a:gd name="connsiteY4" fmla="*/ 0 h 95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9176" h="959176">
                <a:moveTo>
                  <a:pt x="479588" y="0"/>
                </a:moveTo>
                <a:cubicBezTo>
                  <a:pt x="744457" y="0"/>
                  <a:pt x="959176" y="214719"/>
                  <a:pt x="959176" y="479588"/>
                </a:cubicBezTo>
                <a:cubicBezTo>
                  <a:pt x="959176" y="744457"/>
                  <a:pt x="744457" y="959176"/>
                  <a:pt x="479588" y="959176"/>
                </a:cubicBezTo>
                <a:cubicBezTo>
                  <a:pt x="214719" y="959176"/>
                  <a:pt x="0" y="744457"/>
                  <a:pt x="0" y="479588"/>
                </a:cubicBezTo>
                <a:cubicBezTo>
                  <a:pt x="0" y="214719"/>
                  <a:pt x="214719" y="0"/>
                  <a:pt x="479588" y="0"/>
                </a:cubicBezTo>
                <a:close/>
              </a:path>
            </a:pathLst>
          </a:custGeom>
        </p:spPr>
      </p:pic>
      <p:pic>
        <p:nvPicPr>
          <p:cNvPr id="14" name="图片 1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79" t="51301" r="37702" b="37718"/>
          <a:stretch>
            <a:fillRect/>
          </a:stretch>
        </p:blipFill>
        <p:spPr>
          <a:xfrm>
            <a:off x="6610985" y="2396490"/>
            <a:ext cx="605155" cy="530860"/>
          </a:xfrm>
          <a:custGeom>
            <a:avLst/>
            <a:gdLst>
              <a:gd name="connsiteX0" fmla="*/ 479588 w 959176"/>
              <a:gd name="connsiteY0" fmla="*/ 0 h 959176"/>
              <a:gd name="connsiteX1" fmla="*/ 959176 w 959176"/>
              <a:gd name="connsiteY1" fmla="*/ 479588 h 959176"/>
              <a:gd name="connsiteX2" fmla="*/ 479588 w 959176"/>
              <a:gd name="connsiteY2" fmla="*/ 959176 h 959176"/>
              <a:gd name="connsiteX3" fmla="*/ 0 w 959176"/>
              <a:gd name="connsiteY3" fmla="*/ 479588 h 959176"/>
              <a:gd name="connsiteX4" fmla="*/ 479588 w 959176"/>
              <a:gd name="connsiteY4" fmla="*/ 0 h 95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9176" h="959176">
                <a:moveTo>
                  <a:pt x="479588" y="0"/>
                </a:moveTo>
                <a:cubicBezTo>
                  <a:pt x="744457" y="0"/>
                  <a:pt x="959176" y="214719"/>
                  <a:pt x="959176" y="479588"/>
                </a:cubicBezTo>
                <a:cubicBezTo>
                  <a:pt x="959176" y="744457"/>
                  <a:pt x="744457" y="959176"/>
                  <a:pt x="479588" y="959176"/>
                </a:cubicBezTo>
                <a:cubicBezTo>
                  <a:pt x="214719" y="959176"/>
                  <a:pt x="0" y="744457"/>
                  <a:pt x="0" y="479588"/>
                </a:cubicBezTo>
                <a:cubicBezTo>
                  <a:pt x="0" y="214719"/>
                  <a:pt x="214719" y="0"/>
                  <a:pt x="479588" y="0"/>
                </a:cubicBezTo>
                <a:close/>
              </a:path>
            </a:pathLst>
          </a:custGeom>
        </p:spPr>
      </p:pic>
      <p:pic>
        <p:nvPicPr>
          <p:cNvPr id="16" name="图片 1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9" t="54744" r="55383" b="34274"/>
          <a:stretch>
            <a:fillRect/>
          </a:stretch>
        </p:blipFill>
        <p:spPr>
          <a:xfrm>
            <a:off x="6621780" y="1375410"/>
            <a:ext cx="605155" cy="530860"/>
          </a:xfrm>
          <a:custGeom>
            <a:avLst/>
            <a:gdLst>
              <a:gd name="connsiteX0" fmla="*/ 479588 w 959176"/>
              <a:gd name="connsiteY0" fmla="*/ 0 h 959176"/>
              <a:gd name="connsiteX1" fmla="*/ 959176 w 959176"/>
              <a:gd name="connsiteY1" fmla="*/ 479588 h 959176"/>
              <a:gd name="connsiteX2" fmla="*/ 479588 w 959176"/>
              <a:gd name="connsiteY2" fmla="*/ 959176 h 959176"/>
              <a:gd name="connsiteX3" fmla="*/ 0 w 959176"/>
              <a:gd name="connsiteY3" fmla="*/ 479588 h 959176"/>
              <a:gd name="connsiteX4" fmla="*/ 479588 w 959176"/>
              <a:gd name="connsiteY4" fmla="*/ 0 h 95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9176" h="959176">
                <a:moveTo>
                  <a:pt x="479588" y="0"/>
                </a:moveTo>
                <a:cubicBezTo>
                  <a:pt x="744457" y="0"/>
                  <a:pt x="959176" y="214719"/>
                  <a:pt x="959176" y="479588"/>
                </a:cubicBezTo>
                <a:cubicBezTo>
                  <a:pt x="959176" y="744457"/>
                  <a:pt x="744457" y="959176"/>
                  <a:pt x="479588" y="959176"/>
                </a:cubicBezTo>
                <a:cubicBezTo>
                  <a:pt x="214719" y="959176"/>
                  <a:pt x="0" y="744457"/>
                  <a:pt x="0" y="479588"/>
                </a:cubicBezTo>
                <a:cubicBezTo>
                  <a:pt x="0" y="214719"/>
                  <a:pt x="214719" y="0"/>
                  <a:pt x="479588" y="0"/>
                </a:cubicBezTo>
                <a:close/>
              </a:path>
            </a:pathLst>
          </a:custGeom>
        </p:spPr>
      </p:pic>
      <p:pic>
        <p:nvPicPr>
          <p:cNvPr id="18" name="图片 17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40" t="40370" r="55541" b="48648"/>
          <a:stretch>
            <a:fillRect/>
          </a:stretch>
        </p:blipFill>
        <p:spPr>
          <a:xfrm>
            <a:off x="6621780" y="459105"/>
            <a:ext cx="605155" cy="530860"/>
          </a:xfrm>
          <a:custGeom>
            <a:avLst/>
            <a:gdLst>
              <a:gd name="connsiteX0" fmla="*/ 479588 w 959176"/>
              <a:gd name="connsiteY0" fmla="*/ 0 h 959176"/>
              <a:gd name="connsiteX1" fmla="*/ 959176 w 959176"/>
              <a:gd name="connsiteY1" fmla="*/ 479588 h 959176"/>
              <a:gd name="connsiteX2" fmla="*/ 479588 w 959176"/>
              <a:gd name="connsiteY2" fmla="*/ 959176 h 959176"/>
              <a:gd name="connsiteX3" fmla="*/ 0 w 959176"/>
              <a:gd name="connsiteY3" fmla="*/ 479588 h 959176"/>
              <a:gd name="connsiteX4" fmla="*/ 479588 w 959176"/>
              <a:gd name="connsiteY4" fmla="*/ 0 h 95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9176" h="959176">
                <a:moveTo>
                  <a:pt x="479588" y="0"/>
                </a:moveTo>
                <a:cubicBezTo>
                  <a:pt x="744457" y="0"/>
                  <a:pt x="959176" y="214719"/>
                  <a:pt x="959176" y="479588"/>
                </a:cubicBezTo>
                <a:cubicBezTo>
                  <a:pt x="959176" y="744457"/>
                  <a:pt x="744457" y="959176"/>
                  <a:pt x="479588" y="959176"/>
                </a:cubicBezTo>
                <a:cubicBezTo>
                  <a:pt x="214719" y="959176"/>
                  <a:pt x="0" y="744457"/>
                  <a:pt x="0" y="479588"/>
                </a:cubicBezTo>
                <a:cubicBezTo>
                  <a:pt x="0" y="214719"/>
                  <a:pt x="214719" y="0"/>
                  <a:pt x="479588" y="0"/>
                </a:cubicBezTo>
                <a:close/>
              </a:path>
            </a:pathLst>
          </a:custGeom>
        </p:spPr>
      </p:pic>
      <p:sp>
        <p:nvSpPr>
          <p:cNvPr id="20" name="文本框 19"/>
          <p:cNvSpPr txBox="1"/>
          <p:nvPr/>
        </p:nvSpPr>
        <p:spPr>
          <a:xfrm>
            <a:off x="7653655" y="530860"/>
            <a:ext cx="2286635" cy="4540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400" b="1" dirty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701790" y="568960"/>
            <a:ext cx="478155" cy="3759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701790" y="1459865"/>
            <a:ext cx="478155" cy="3759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680200" y="2472055"/>
            <a:ext cx="478155" cy="3759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701790" y="3508375"/>
            <a:ext cx="478155" cy="3759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653655" y="1423670"/>
            <a:ext cx="3121660" cy="4540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400" b="1" dirty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Project Overview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589520" y="2421255"/>
            <a:ext cx="3448050" cy="4540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400" b="1" dirty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Code Functionality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653655" y="3395345"/>
            <a:ext cx="3264535" cy="4540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400" b="1" dirty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Source Code</a:t>
            </a:r>
          </a:p>
        </p:txBody>
      </p:sp>
      <p:pic>
        <p:nvPicPr>
          <p:cNvPr id="2" name="Picture 1" descr="Logo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/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pic>
        <p:nvPicPr>
          <p:cNvPr id="17" name="图片 11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48" t="38530" r="33534" b="50488"/>
          <a:stretch>
            <a:fillRect/>
          </a:stretch>
        </p:blipFill>
        <p:spPr>
          <a:xfrm>
            <a:off x="6643370" y="5280660"/>
            <a:ext cx="605155" cy="530860"/>
          </a:xfrm>
          <a:custGeom>
            <a:avLst/>
            <a:gdLst>
              <a:gd name="connsiteX0" fmla="*/ 479588 w 959176"/>
              <a:gd name="connsiteY0" fmla="*/ 0 h 959176"/>
              <a:gd name="connsiteX1" fmla="*/ 959176 w 959176"/>
              <a:gd name="connsiteY1" fmla="*/ 479588 h 959176"/>
              <a:gd name="connsiteX2" fmla="*/ 479588 w 959176"/>
              <a:gd name="connsiteY2" fmla="*/ 959176 h 959176"/>
              <a:gd name="connsiteX3" fmla="*/ 0 w 959176"/>
              <a:gd name="connsiteY3" fmla="*/ 479588 h 959176"/>
              <a:gd name="connsiteX4" fmla="*/ 479588 w 959176"/>
              <a:gd name="connsiteY4" fmla="*/ 0 h 95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9176" h="959176">
                <a:moveTo>
                  <a:pt x="479588" y="0"/>
                </a:moveTo>
                <a:cubicBezTo>
                  <a:pt x="744457" y="0"/>
                  <a:pt x="959176" y="214719"/>
                  <a:pt x="959176" y="479588"/>
                </a:cubicBezTo>
                <a:cubicBezTo>
                  <a:pt x="959176" y="744457"/>
                  <a:pt x="744457" y="959176"/>
                  <a:pt x="479588" y="959176"/>
                </a:cubicBezTo>
                <a:cubicBezTo>
                  <a:pt x="214719" y="959176"/>
                  <a:pt x="0" y="744457"/>
                  <a:pt x="0" y="479588"/>
                </a:cubicBezTo>
                <a:cubicBezTo>
                  <a:pt x="0" y="214719"/>
                  <a:pt x="214719" y="0"/>
                  <a:pt x="479588" y="0"/>
                </a:cubicBezTo>
                <a:close/>
              </a:path>
            </a:pathLst>
          </a:custGeom>
        </p:spPr>
      </p:pic>
      <p:pic>
        <p:nvPicPr>
          <p:cNvPr id="19" name="图片 1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79" t="51301" r="37702" b="37718"/>
          <a:stretch>
            <a:fillRect/>
          </a:stretch>
        </p:blipFill>
        <p:spPr>
          <a:xfrm>
            <a:off x="6632575" y="4281805"/>
            <a:ext cx="605155" cy="530860"/>
          </a:xfrm>
          <a:custGeom>
            <a:avLst/>
            <a:gdLst>
              <a:gd name="connsiteX0" fmla="*/ 479588 w 959176"/>
              <a:gd name="connsiteY0" fmla="*/ 0 h 959176"/>
              <a:gd name="connsiteX1" fmla="*/ 959176 w 959176"/>
              <a:gd name="connsiteY1" fmla="*/ 479588 h 959176"/>
              <a:gd name="connsiteX2" fmla="*/ 479588 w 959176"/>
              <a:gd name="connsiteY2" fmla="*/ 959176 h 959176"/>
              <a:gd name="connsiteX3" fmla="*/ 0 w 959176"/>
              <a:gd name="connsiteY3" fmla="*/ 479588 h 959176"/>
              <a:gd name="connsiteX4" fmla="*/ 479588 w 959176"/>
              <a:gd name="connsiteY4" fmla="*/ 0 h 95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9176" h="959176">
                <a:moveTo>
                  <a:pt x="479588" y="0"/>
                </a:moveTo>
                <a:cubicBezTo>
                  <a:pt x="744457" y="0"/>
                  <a:pt x="959176" y="214719"/>
                  <a:pt x="959176" y="479588"/>
                </a:cubicBezTo>
                <a:cubicBezTo>
                  <a:pt x="959176" y="744457"/>
                  <a:pt x="744457" y="959176"/>
                  <a:pt x="479588" y="959176"/>
                </a:cubicBezTo>
                <a:cubicBezTo>
                  <a:pt x="214719" y="959176"/>
                  <a:pt x="0" y="744457"/>
                  <a:pt x="0" y="479588"/>
                </a:cubicBezTo>
                <a:cubicBezTo>
                  <a:pt x="0" y="214719"/>
                  <a:pt x="214719" y="0"/>
                  <a:pt x="479588" y="0"/>
                </a:cubicBezTo>
                <a:close/>
              </a:path>
            </a:pathLst>
          </a:custGeom>
        </p:spPr>
      </p:pic>
      <p:sp>
        <p:nvSpPr>
          <p:cNvPr id="28" name="文本框 22"/>
          <p:cNvSpPr txBox="1"/>
          <p:nvPr/>
        </p:nvSpPr>
        <p:spPr>
          <a:xfrm>
            <a:off x="6701790" y="4357370"/>
            <a:ext cx="478155" cy="3759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29" name="文本框 23"/>
          <p:cNvSpPr txBox="1"/>
          <p:nvPr/>
        </p:nvSpPr>
        <p:spPr>
          <a:xfrm>
            <a:off x="6723380" y="5393690"/>
            <a:ext cx="478155" cy="3759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30" name="文本框 25"/>
          <p:cNvSpPr txBox="1"/>
          <p:nvPr/>
        </p:nvSpPr>
        <p:spPr>
          <a:xfrm>
            <a:off x="7708900" y="4306570"/>
            <a:ext cx="3448050" cy="4540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400" b="1" dirty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Application Demo</a:t>
            </a:r>
          </a:p>
        </p:txBody>
      </p:sp>
      <p:sp>
        <p:nvSpPr>
          <p:cNvPr id="31" name="文本框 26"/>
          <p:cNvSpPr txBox="1"/>
          <p:nvPr/>
        </p:nvSpPr>
        <p:spPr>
          <a:xfrm>
            <a:off x="7708900" y="5280660"/>
            <a:ext cx="3264535" cy="4540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400" b="1" dirty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Q and 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任意多边形: 形状 171"/>
          <p:cNvSpPr/>
          <p:nvPr/>
        </p:nvSpPr>
        <p:spPr>
          <a:xfrm>
            <a:off x="0" y="0"/>
            <a:ext cx="3643630" cy="6858000"/>
          </a:xfrm>
          <a:custGeom>
            <a:avLst/>
            <a:gdLst>
              <a:gd name="connsiteX0" fmla="*/ 0 w 5433643"/>
              <a:gd name="connsiteY0" fmla="*/ 0 h 6858000"/>
              <a:gd name="connsiteX1" fmla="*/ 4511547 w 5433643"/>
              <a:gd name="connsiteY1" fmla="*/ 0 h 6858000"/>
              <a:gd name="connsiteX2" fmla="*/ 4549496 w 5433643"/>
              <a:gd name="connsiteY2" fmla="*/ 5792 h 6858000"/>
              <a:gd name="connsiteX3" fmla="*/ 5433643 w 5433643"/>
              <a:gd name="connsiteY3" fmla="*/ 1090604 h 6858000"/>
              <a:gd name="connsiteX4" fmla="*/ 5433643 w 5433643"/>
              <a:gd name="connsiteY4" fmla="*/ 5750692 h 6858000"/>
              <a:gd name="connsiteX5" fmla="*/ 4439550 w 5433643"/>
              <a:gd name="connsiteY5" fmla="*/ 6852284 h 6858000"/>
              <a:gd name="connsiteX6" fmla="*/ 4326355 w 5433643"/>
              <a:gd name="connsiteY6" fmla="*/ 6858000 h 6858000"/>
              <a:gd name="connsiteX7" fmla="*/ 0 w 5433643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33643" h="6858000">
                <a:moveTo>
                  <a:pt x="0" y="0"/>
                </a:moveTo>
                <a:lnTo>
                  <a:pt x="4511547" y="0"/>
                </a:lnTo>
                <a:lnTo>
                  <a:pt x="4549496" y="5792"/>
                </a:lnTo>
                <a:cubicBezTo>
                  <a:pt x="5054078" y="109044"/>
                  <a:pt x="5433643" y="555498"/>
                  <a:pt x="5433643" y="1090604"/>
                </a:cubicBezTo>
                <a:lnTo>
                  <a:pt x="5433643" y="5750692"/>
                </a:lnTo>
                <a:cubicBezTo>
                  <a:pt x="5433643" y="6324020"/>
                  <a:pt x="4997918" y="6795579"/>
                  <a:pt x="4439550" y="6852284"/>
                </a:cubicBezTo>
                <a:lnTo>
                  <a:pt x="4326355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6000">
                <a:srgbClr val="1234D1"/>
              </a:gs>
              <a:gs pos="100000">
                <a:srgbClr val="101C94"/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1" name="文本框 150"/>
          <p:cNvSpPr txBox="1"/>
          <p:nvPr/>
        </p:nvSpPr>
        <p:spPr>
          <a:xfrm>
            <a:off x="0" y="2869565"/>
            <a:ext cx="3749675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1162050" algn="l"/>
              </a:tabLst>
            </a:pPr>
            <a:r>
              <a:rPr lang="en-US" altLang="zh-CN" sz="4400" b="1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  <p:sp>
        <p:nvSpPr>
          <p:cNvPr id="173" name="任意多边形: 形状 172"/>
          <p:cNvSpPr/>
          <p:nvPr/>
        </p:nvSpPr>
        <p:spPr>
          <a:xfrm rot="16200000">
            <a:off x="-1004840" y="2106491"/>
            <a:ext cx="4137414" cy="2153937"/>
          </a:xfrm>
          <a:custGeom>
            <a:avLst/>
            <a:gdLst>
              <a:gd name="connsiteX0" fmla="*/ 4304 w 4137414"/>
              <a:gd name="connsiteY0" fmla="*/ 0 h 2153937"/>
              <a:gd name="connsiteX1" fmla="*/ 4133110 w 4137414"/>
              <a:gd name="connsiteY1" fmla="*/ 0 h 2153937"/>
              <a:gd name="connsiteX2" fmla="*/ 4137414 w 4137414"/>
              <a:gd name="connsiteY2" fmla="*/ 85230 h 2153937"/>
              <a:gd name="connsiteX3" fmla="*/ 2068707 w 4137414"/>
              <a:gd name="connsiteY3" fmla="*/ 2153937 h 2153937"/>
              <a:gd name="connsiteX4" fmla="*/ 0 w 4137414"/>
              <a:gd name="connsiteY4" fmla="*/ 85230 h 2153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7414" h="2153937">
                <a:moveTo>
                  <a:pt x="4304" y="0"/>
                </a:moveTo>
                <a:lnTo>
                  <a:pt x="4133110" y="0"/>
                </a:lnTo>
                <a:lnTo>
                  <a:pt x="4137414" y="85230"/>
                </a:lnTo>
                <a:cubicBezTo>
                  <a:pt x="4137414" y="1227745"/>
                  <a:pt x="3211222" y="2153937"/>
                  <a:pt x="2068707" y="2153937"/>
                </a:cubicBezTo>
                <a:cubicBezTo>
                  <a:pt x="926192" y="2153937"/>
                  <a:pt x="0" y="1227745"/>
                  <a:pt x="0" y="8523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10000"/>
                </a:schemeClr>
              </a:gs>
              <a:gs pos="100000">
                <a:srgbClr val="1234D1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8" name="任意多边形: 形状 177"/>
          <p:cNvSpPr/>
          <p:nvPr/>
        </p:nvSpPr>
        <p:spPr>
          <a:xfrm rot="8246892">
            <a:off x="6440011" y="3724040"/>
            <a:ext cx="2470204" cy="2912151"/>
          </a:xfrm>
          <a:custGeom>
            <a:avLst/>
            <a:gdLst>
              <a:gd name="connsiteX0" fmla="*/ 1021517 w 2470204"/>
              <a:gd name="connsiteY0" fmla="*/ 2912151 h 2912151"/>
              <a:gd name="connsiteX1" fmla="*/ 233347 w 2470204"/>
              <a:gd name="connsiteY1" fmla="*/ 2188614 h 2912151"/>
              <a:gd name="connsiteX2" fmla="*/ 209308 w 2470204"/>
              <a:gd name="connsiteY2" fmla="*/ 2158684 h 2912151"/>
              <a:gd name="connsiteX3" fmla="*/ 291598 w 2470204"/>
              <a:gd name="connsiteY3" fmla="*/ 761630 h 2912151"/>
              <a:gd name="connsiteX4" fmla="*/ 990771 w 2470204"/>
              <a:gd name="connsiteY4" fmla="*/ 0 h 2912151"/>
              <a:gd name="connsiteX5" fmla="*/ 1013937 w 2470204"/>
              <a:gd name="connsiteY5" fmla="*/ 0 h 2912151"/>
              <a:gd name="connsiteX6" fmla="*/ 1446986 w 2470204"/>
              <a:gd name="connsiteY6" fmla="*/ 65471 h 2912151"/>
              <a:gd name="connsiteX7" fmla="*/ 2470204 w 2470204"/>
              <a:gd name="connsiteY7" fmla="*/ 1456267 h 2912151"/>
              <a:gd name="connsiteX8" fmla="*/ 2470203 w 2470204"/>
              <a:gd name="connsiteY8" fmla="*/ 1456267 h 2912151"/>
              <a:gd name="connsiteX9" fmla="*/ 1162831 w 2470204"/>
              <a:gd name="connsiteY9" fmla="*/ 2905015 h 291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0204" h="2912151">
                <a:moveTo>
                  <a:pt x="1021517" y="2912151"/>
                </a:moveTo>
                <a:lnTo>
                  <a:pt x="233347" y="2188614"/>
                </a:lnTo>
                <a:lnTo>
                  <a:pt x="209308" y="2158684"/>
                </a:lnTo>
                <a:cubicBezTo>
                  <a:pt x="-92575" y="1741395"/>
                  <a:pt x="-70270" y="1155824"/>
                  <a:pt x="291598" y="761630"/>
                </a:cubicBezTo>
                <a:lnTo>
                  <a:pt x="990771" y="0"/>
                </a:lnTo>
                <a:lnTo>
                  <a:pt x="1013937" y="0"/>
                </a:lnTo>
                <a:cubicBezTo>
                  <a:pt x="1164738" y="0"/>
                  <a:pt x="1310186" y="22922"/>
                  <a:pt x="1446986" y="65471"/>
                </a:cubicBezTo>
                <a:cubicBezTo>
                  <a:pt x="2039787" y="249851"/>
                  <a:pt x="2470204" y="802795"/>
                  <a:pt x="2470204" y="1456267"/>
                </a:cubicBezTo>
                <a:lnTo>
                  <a:pt x="2470203" y="1456267"/>
                </a:lnTo>
                <a:cubicBezTo>
                  <a:pt x="2470203" y="2210274"/>
                  <a:pt x="1897162" y="2830440"/>
                  <a:pt x="1162831" y="2905015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10000"/>
                </a:schemeClr>
              </a:gs>
              <a:gs pos="100000">
                <a:srgbClr val="1234D1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Picture 1" descr="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/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3888105" y="175895"/>
            <a:ext cx="8086090" cy="50629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00" dirty="0">
                <a:solidFill>
                  <a:srgbClr val="0187CC"/>
                </a:solidFill>
                <a:latin typeface="HK Grotesk"/>
                <a:sym typeface="+mn-ea"/>
              </a:rPr>
              <a:t>Client-Server Model:</a:t>
            </a:r>
            <a:endParaRPr lang="en-US" sz="1700" dirty="0">
              <a:solidFill>
                <a:srgbClr val="0187CC"/>
              </a:solidFill>
              <a:latin typeface="HK Grotes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187CC"/>
                </a:solidFill>
                <a:latin typeface="HK Grotesk"/>
                <a:sym typeface="+mn-ea"/>
              </a:rPr>
              <a:t>A client-server model is a network architecture where a server provides resources or services, and multiple clients consume these services.</a:t>
            </a:r>
            <a:endParaRPr lang="en-US" sz="1700" dirty="0">
              <a:solidFill>
                <a:srgbClr val="0187CC"/>
              </a:solidFill>
              <a:latin typeface="HK Grotes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187CC"/>
                </a:solidFill>
                <a:latin typeface="HK Grotesk"/>
                <a:sym typeface="+mn-ea"/>
              </a:rPr>
              <a:t>Clients request services, and servers respond to those requests.</a:t>
            </a:r>
          </a:p>
          <a:p>
            <a:endParaRPr lang="en-US" sz="1700" dirty="0">
              <a:solidFill>
                <a:srgbClr val="0187CC"/>
              </a:solidFill>
              <a:latin typeface="HK Grotesk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0187CC"/>
              </a:solidFill>
              <a:latin typeface="HK Grotesk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0187CC"/>
                </a:solidFill>
                <a:latin typeface="HK Grotesk"/>
                <a:sym typeface="+mn-ea"/>
              </a:rPr>
              <a:t>Importance of Multi-Threading:</a:t>
            </a:r>
            <a:endParaRPr lang="en-US" sz="1700" dirty="0">
              <a:solidFill>
                <a:srgbClr val="0187CC"/>
              </a:solidFill>
              <a:latin typeface="HK Grotes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187CC"/>
                </a:solidFill>
                <a:latin typeface="HK Grotesk"/>
                <a:sym typeface="+mn-ea"/>
              </a:rPr>
              <a:t>Multi-threading allows a server to handle multiple clients concurrently, improving performance and user experience.</a:t>
            </a:r>
            <a:endParaRPr lang="en-US" sz="1700" dirty="0">
              <a:solidFill>
                <a:srgbClr val="0187CC"/>
              </a:solidFill>
              <a:latin typeface="HK Grotes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187CC"/>
                </a:solidFill>
                <a:latin typeface="HK Grotesk"/>
                <a:sym typeface="+mn-ea"/>
              </a:rPr>
              <a:t>Increases efficiency by utilizing multi-core processors.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1700" dirty="0">
              <a:solidFill>
                <a:srgbClr val="0187CC"/>
              </a:solidFill>
              <a:latin typeface="HK Grotesk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0187CC"/>
                </a:solidFill>
                <a:latin typeface="HK Grotesk"/>
                <a:sym typeface="+mn-ea"/>
              </a:rPr>
              <a:t>Shared Memory for IPC:</a:t>
            </a:r>
            <a:endParaRPr lang="en-US" sz="1700" dirty="0">
              <a:solidFill>
                <a:srgbClr val="0187CC"/>
              </a:solidFill>
              <a:latin typeface="HK Grotes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187CC"/>
                </a:solidFill>
                <a:latin typeface="HK Grotesk"/>
                <a:sym typeface="+mn-ea"/>
              </a:rPr>
              <a:t>Shared memory is a method of inter-process communication (IPC) where multiple processes can access the same memory space.</a:t>
            </a:r>
            <a:endParaRPr lang="en-US" sz="1700" dirty="0">
              <a:solidFill>
                <a:srgbClr val="0187CC"/>
              </a:solidFill>
              <a:latin typeface="HK Grotes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187CC"/>
                </a:solidFill>
                <a:latin typeface="HK Grotesk"/>
                <a:sym typeface="+mn-ea"/>
              </a:rPr>
              <a:t>It is fast and efficient compared to other IPC mechanisms like pipes or message queues.</a:t>
            </a:r>
            <a:endParaRPr lang="en-US" sz="1700" dirty="0">
              <a:solidFill>
                <a:srgbClr val="0187CC"/>
              </a:solidFill>
              <a:latin typeface="HK Grotesk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1700" dirty="0">
              <a:solidFill>
                <a:srgbClr val="0187CC"/>
              </a:solidFill>
              <a:latin typeface="HK Grotesk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1700" dirty="0">
              <a:solidFill>
                <a:srgbClr val="0187CC"/>
              </a:solidFill>
              <a:latin typeface="HK Grotesk"/>
            </a:endParaRPr>
          </a:p>
          <a:p>
            <a:endParaRPr lang="en-US" sz="1700" dirty="0">
              <a:solidFill>
                <a:srgbClr val="0187CC"/>
              </a:solidFill>
              <a:latin typeface="HK Grotes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任意多边形: 形状 171"/>
          <p:cNvSpPr/>
          <p:nvPr/>
        </p:nvSpPr>
        <p:spPr>
          <a:xfrm>
            <a:off x="0" y="0"/>
            <a:ext cx="4210050" cy="6858000"/>
          </a:xfrm>
          <a:custGeom>
            <a:avLst/>
            <a:gdLst>
              <a:gd name="connsiteX0" fmla="*/ 0 w 5433643"/>
              <a:gd name="connsiteY0" fmla="*/ 0 h 6858000"/>
              <a:gd name="connsiteX1" fmla="*/ 4511547 w 5433643"/>
              <a:gd name="connsiteY1" fmla="*/ 0 h 6858000"/>
              <a:gd name="connsiteX2" fmla="*/ 4549496 w 5433643"/>
              <a:gd name="connsiteY2" fmla="*/ 5792 h 6858000"/>
              <a:gd name="connsiteX3" fmla="*/ 5433643 w 5433643"/>
              <a:gd name="connsiteY3" fmla="*/ 1090604 h 6858000"/>
              <a:gd name="connsiteX4" fmla="*/ 5433643 w 5433643"/>
              <a:gd name="connsiteY4" fmla="*/ 5750692 h 6858000"/>
              <a:gd name="connsiteX5" fmla="*/ 4439550 w 5433643"/>
              <a:gd name="connsiteY5" fmla="*/ 6852284 h 6858000"/>
              <a:gd name="connsiteX6" fmla="*/ 4326355 w 5433643"/>
              <a:gd name="connsiteY6" fmla="*/ 6858000 h 6858000"/>
              <a:gd name="connsiteX7" fmla="*/ 0 w 5433643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33643" h="6858000">
                <a:moveTo>
                  <a:pt x="0" y="0"/>
                </a:moveTo>
                <a:lnTo>
                  <a:pt x="4511547" y="0"/>
                </a:lnTo>
                <a:lnTo>
                  <a:pt x="4549496" y="5792"/>
                </a:lnTo>
                <a:cubicBezTo>
                  <a:pt x="5054078" y="109044"/>
                  <a:pt x="5433643" y="555498"/>
                  <a:pt x="5433643" y="1090604"/>
                </a:cubicBezTo>
                <a:lnTo>
                  <a:pt x="5433643" y="5750692"/>
                </a:lnTo>
                <a:cubicBezTo>
                  <a:pt x="5433643" y="6324020"/>
                  <a:pt x="4997918" y="6795579"/>
                  <a:pt x="4439550" y="6852284"/>
                </a:cubicBezTo>
                <a:lnTo>
                  <a:pt x="4326355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6000">
                <a:srgbClr val="1234D1"/>
              </a:gs>
              <a:gs pos="100000">
                <a:srgbClr val="101C94"/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1" name="文本框 150"/>
          <p:cNvSpPr txBox="1"/>
          <p:nvPr/>
        </p:nvSpPr>
        <p:spPr>
          <a:xfrm>
            <a:off x="0" y="2869565"/>
            <a:ext cx="4210050" cy="1445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1162050" algn="l"/>
              </a:tabLst>
            </a:pPr>
            <a:r>
              <a:rPr lang="en-US" altLang="zh-CN" sz="4400" b="1" dirty="0">
                <a:solidFill>
                  <a:schemeClr val="bg1"/>
                </a:solidFill>
                <a:latin typeface="+mj-lt"/>
              </a:rPr>
              <a:t>Project Overview</a:t>
            </a:r>
          </a:p>
        </p:txBody>
      </p:sp>
      <p:sp>
        <p:nvSpPr>
          <p:cNvPr id="173" name="任意多边形: 形状 172"/>
          <p:cNvSpPr/>
          <p:nvPr/>
        </p:nvSpPr>
        <p:spPr>
          <a:xfrm rot="16200000">
            <a:off x="-1004840" y="2106491"/>
            <a:ext cx="4137414" cy="2153937"/>
          </a:xfrm>
          <a:custGeom>
            <a:avLst/>
            <a:gdLst>
              <a:gd name="connsiteX0" fmla="*/ 4304 w 4137414"/>
              <a:gd name="connsiteY0" fmla="*/ 0 h 2153937"/>
              <a:gd name="connsiteX1" fmla="*/ 4133110 w 4137414"/>
              <a:gd name="connsiteY1" fmla="*/ 0 h 2153937"/>
              <a:gd name="connsiteX2" fmla="*/ 4137414 w 4137414"/>
              <a:gd name="connsiteY2" fmla="*/ 85230 h 2153937"/>
              <a:gd name="connsiteX3" fmla="*/ 2068707 w 4137414"/>
              <a:gd name="connsiteY3" fmla="*/ 2153937 h 2153937"/>
              <a:gd name="connsiteX4" fmla="*/ 0 w 4137414"/>
              <a:gd name="connsiteY4" fmla="*/ 85230 h 2153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7414" h="2153937">
                <a:moveTo>
                  <a:pt x="4304" y="0"/>
                </a:moveTo>
                <a:lnTo>
                  <a:pt x="4133110" y="0"/>
                </a:lnTo>
                <a:lnTo>
                  <a:pt x="4137414" y="85230"/>
                </a:lnTo>
                <a:cubicBezTo>
                  <a:pt x="4137414" y="1227745"/>
                  <a:pt x="3211222" y="2153937"/>
                  <a:pt x="2068707" y="2153937"/>
                </a:cubicBezTo>
                <a:cubicBezTo>
                  <a:pt x="926192" y="2153937"/>
                  <a:pt x="0" y="1227745"/>
                  <a:pt x="0" y="8523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10000"/>
                </a:schemeClr>
              </a:gs>
              <a:gs pos="100000">
                <a:srgbClr val="1234D1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8" name="任意多边形: 形状 177"/>
          <p:cNvSpPr/>
          <p:nvPr/>
        </p:nvSpPr>
        <p:spPr>
          <a:xfrm rot="8246892">
            <a:off x="6440011" y="3724040"/>
            <a:ext cx="2470204" cy="2912151"/>
          </a:xfrm>
          <a:custGeom>
            <a:avLst/>
            <a:gdLst>
              <a:gd name="connsiteX0" fmla="*/ 1021517 w 2470204"/>
              <a:gd name="connsiteY0" fmla="*/ 2912151 h 2912151"/>
              <a:gd name="connsiteX1" fmla="*/ 233347 w 2470204"/>
              <a:gd name="connsiteY1" fmla="*/ 2188614 h 2912151"/>
              <a:gd name="connsiteX2" fmla="*/ 209308 w 2470204"/>
              <a:gd name="connsiteY2" fmla="*/ 2158684 h 2912151"/>
              <a:gd name="connsiteX3" fmla="*/ 291598 w 2470204"/>
              <a:gd name="connsiteY3" fmla="*/ 761630 h 2912151"/>
              <a:gd name="connsiteX4" fmla="*/ 990771 w 2470204"/>
              <a:gd name="connsiteY4" fmla="*/ 0 h 2912151"/>
              <a:gd name="connsiteX5" fmla="*/ 1013937 w 2470204"/>
              <a:gd name="connsiteY5" fmla="*/ 0 h 2912151"/>
              <a:gd name="connsiteX6" fmla="*/ 1446986 w 2470204"/>
              <a:gd name="connsiteY6" fmla="*/ 65471 h 2912151"/>
              <a:gd name="connsiteX7" fmla="*/ 2470204 w 2470204"/>
              <a:gd name="connsiteY7" fmla="*/ 1456267 h 2912151"/>
              <a:gd name="connsiteX8" fmla="*/ 2470203 w 2470204"/>
              <a:gd name="connsiteY8" fmla="*/ 1456267 h 2912151"/>
              <a:gd name="connsiteX9" fmla="*/ 1162831 w 2470204"/>
              <a:gd name="connsiteY9" fmla="*/ 2905015 h 291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0204" h="2912151">
                <a:moveTo>
                  <a:pt x="1021517" y="2912151"/>
                </a:moveTo>
                <a:lnTo>
                  <a:pt x="233347" y="2188614"/>
                </a:lnTo>
                <a:lnTo>
                  <a:pt x="209308" y="2158684"/>
                </a:lnTo>
                <a:cubicBezTo>
                  <a:pt x="-92575" y="1741395"/>
                  <a:pt x="-70270" y="1155824"/>
                  <a:pt x="291598" y="761630"/>
                </a:cubicBezTo>
                <a:lnTo>
                  <a:pt x="990771" y="0"/>
                </a:lnTo>
                <a:lnTo>
                  <a:pt x="1013937" y="0"/>
                </a:lnTo>
                <a:cubicBezTo>
                  <a:pt x="1164738" y="0"/>
                  <a:pt x="1310186" y="22922"/>
                  <a:pt x="1446986" y="65471"/>
                </a:cubicBezTo>
                <a:cubicBezTo>
                  <a:pt x="2039787" y="249851"/>
                  <a:pt x="2470204" y="802795"/>
                  <a:pt x="2470204" y="1456267"/>
                </a:cubicBezTo>
                <a:lnTo>
                  <a:pt x="2470203" y="1456267"/>
                </a:lnTo>
                <a:cubicBezTo>
                  <a:pt x="2470203" y="2210274"/>
                  <a:pt x="1897162" y="2830440"/>
                  <a:pt x="1162831" y="2905015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10000"/>
                </a:schemeClr>
              </a:gs>
              <a:gs pos="100000">
                <a:srgbClr val="1234D1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Picture 1" descr="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/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5" name="Rectangle: Rounded Corners 3"/>
          <p:cNvSpPr/>
          <p:nvPr/>
        </p:nvSpPr>
        <p:spPr>
          <a:xfrm>
            <a:off x="4905052" y="2710596"/>
            <a:ext cx="1278207" cy="102362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9750">
              <a:spcAft>
                <a:spcPts val="600"/>
              </a:spcAft>
            </a:pPr>
            <a:r>
              <a:rPr lang="en-US" sz="1060" kern="1200" dirty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Server :</a:t>
            </a:r>
          </a:p>
          <a:p>
            <a:pPr algn="ctr" defTabSz="539750">
              <a:spcAft>
                <a:spcPts val="600"/>
              </a:spcAft>
            </a:pPr>
            <a:endParaRPr lang="en-US" sz="106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pPr algn="ctr" defTabSz="539750">
              <a:spcAft>
                <a:spcPts val="600"/>
              </a:spcAft>
            </a:pPr>
            <a:r>
              <a:rPr lang="en-US" sz="1060" kern="1200" dirty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IP:</a:t>
            </a:r>
          </a:p>
          <a:p>
            <a:pPr algn="ctr" defTabSz="539750">
              <a:spcAft>
                <a:spcPts val="600"/>
              </a:spcAft>
            </a:pPr>
            <a:r>
              <a:rPr lang="en-US" sz="1060" kern="1200" dirty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Port:</a:t>
            </a:r>
          </a:p>
          <a:p>
            <a:pPr algn="ctr" defTabSz="539750">
              <a:spcAft>
                <a:spcPts val="600"/>
              </a:spcAft>
            </a:pPr>
            <a:r>
              <a:rPr lang="en-US" sz="1060" kern="1200" dirty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Shared Memory: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7628534" y="2996669"/>
            <a:ext cx="1458535" cy="6757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9750">
              <a:spcAft>
                <a:spcPts val="600"/>
              </a:spcAft>
            </a:pPr>
            <a:r>
              <a:rPr lang="en-US" sz="1060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C1</a:t>
            </a:r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7710743" y="3124787"/>
            <a:ext cx="1458535" cy="6757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9750">
              <a:spcAft>
                <a:spcPts val="600"/>
              </a:spcAft>
            </a:pPr>
            <a:r>
              <a:rPr lang="en-US" sz="1060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C1</a:t>
            </a:r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7830077" y="3214951"/>
            <a:ext cx="1458535" cy="67573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9750">
              <a:spcAft>
                <a:spcPts val="600"/>
              </a:spcAft>
            </a:pPr>
            <a:r>
              <a:rPr lang="en-US" sz="1060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C1</a:t>
            </a:r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7920241" y="3305115"/>
            <a:ext cx="1458535" cy="67573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9750">
              <a:spcAft>
                <a:spcPts val="600"/>
              </a:spcAft>
            </a:pPr>
            <a:r>
              <a:rPr lang="en-US" sz="1060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C1</a:t>
            </a:r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8002450" y="3348124"/>
            <a:ext cx="1458535" cy="675732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9750">
              <a:spcAft>
                <a:spcPts val="600"/>
              </a:spcAft>
            </a:pPr>
            <a:r>
              <a:rPr lang="en-US" sz="1060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C1</a:t>
            </a:r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8089963" y="3406964"/>
            <a:ext cx="1458535" cy="675732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9750">
              <a:spcAft>
                <a:spcPts val="600"/>
              </a:spcAft>
            </a:pPr>
            <a:r>
              <a:rPr lang="en-US" sz="1060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060" kern="1200" baseline="-250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(n)</a:t>
            </a:r>
            <a:endParaRPr lang="en-IN" baseline="-25000"/>
          </a:p>
        </p:txBody>
      </p:sp>
      <p:sp>
        <p:nvSpPr>
          <p:cNvPr id="14" name="Left Brace 13"/>
          <p:cNvSpPr/>
          <p:nvPr/>
        </p:nvSpPr>
        <p:spPr>
          <a:xfrm>
            <a:off x="6832972" y="2303781"/>
            <a:ext cx="546288" cy="220636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6250884" y="3406964"/>
            <a:ext cx="5820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3"/>
          <p:cNvSpPr txBox="1"/>
          <p:nvPr/>
        </p:nvSpPr>
        <p:spPr>
          <a:xfrm>
            <a:off x="6252208" y="3214951"/>
            <a:ext cx="709380" cy="255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39750">
              <a:spcAft>
                <a:spcPts val="600"/>
              </a:spcAft>
            </a:pPr>
            <a:r>
              <a:rPr lang="en-US" sz="10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</a:t>
            </a:r>
            <a:endParaRPr lang="en-IN"/>
          </a:p>
        </p:txBody>
      </p:sp>
      <p:cxnSp>
        <p:nvCxnSpPr>
          <p:cNvPr id="17" name="Straight Arrow Connector 16"/>
          <p:cNvCxnSpPr>
            <a:endCxn id="18" idx="0"/>
          </p:cNvCxnSpPr>
          <p:nvPr/>
        </p:nvCxnSpPr>
        <p:spPr>
          <a:xfrm flipH="1">
            <a:off x="5284271" y="3737952"/>
            <a:ext cx="13260" cy="9456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Isosceles Triangle 17"/>
          <p:cNvSpPr/>
          <p:nvPr/>
        </p:nvSpPr>
        <p:spPr>
          <a:xfrm>
            <a:off x="4905052" y="4683597"/>
            <a:ext cx="758438" cy="53037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9750">
              <a:spcAft>
                <a:spcPts val="600"/>
              </a:spcAft>
            </a:pPr>
            <a:r>
              <a:rPr lang="en-US" sz="1060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sz="1060" kern="1200" baseline="-250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(Cn)</a:t>
            </a:r>
            <a:endParaRPr lang="en-IN" baseline="-25000"/>
          </a:p>
        </p:txBody>
      </p:sp>
      <p:sp>
        <p:nvSpPr>
          <p:cNvPr id="19" name="TextBox 18"/>
          <p:cNvSpPr txBox="1"/>
          <p:nvPr/>
        </p:nvSpPr>
        <p:spPr>
          <a:xfrm>
            <a:off x="5835861" y="4506017"/>
            <a:ext cx="179267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39750">
              <a:spcAft>
                <a:spcPts val="600"/>
              </a:spcAft>
            </a:pPr>
            <a:r>
              <a:rPr lang="en-US" sz="10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= Thread created per connection from the client</a:t>
            </a:r>
            <a:endParaRPr lang="en-IN"/>
          </a:p>
        </p:txBody>
      </p:sp>
      <p:cxnSp>
        <p:nvCxnSpPr>
          <p:cNvPr id="21" name="Straight Arrow Connector 20"/>
          <p:cNvCxnSpPr>
            <a:endCxn id="19" idx="1"/>
          </p:cNvCxnSpPr>
          <p:nvPr/>
        </p:nvCxnSpPr>
        <p:spPr>
          <a:xfrm flipV="1">
            <a:off x="5284271" y="4697210"/>
            <a:ext cx="551590" cy="299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ight Brace 22"/>
          <p:cNvSpPr/>
          <p:nvPr/>
        </p:nvSpPr>
        <p:spPr>
          <a:xfrm>
            <a:off x="8177475" y="4455535"/>
            <a:ext cx="259885" cy="9016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8551391" y="4843787"/>
            <a:ext cx="1036886" cy="746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39750">
              <a:spcAft>
                <a:spcPts val="600"/>
              </a:spcAft>
            </a:pPr>
            <a:r>
              <a:rPr lang="en-US" sz="10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Closed when thread finishes execution</a:t>
            </a:r>
            <a:endParaRPr lang="en-IN"/>
          </a:p>
        </p:txBody>
      </p:sp>
      <p:cxnSp>
        <p:nvCxnSpPr>
          <p:cNvPr id="26" name="Straight Arrow Connector 25"/>
          <p:cNvCxnSpPr>
            <a:stCxn id="18" idx="5"/>
          </p:cNvCxnSpPr>
          <p:nvPr/>
        </p:nvCxnSpPr>
        <p:spPr>
          <a:xfrm flipV="1">
            <a:off x="5473880" y="4938177"/>
            <a:ext cx="2814974" cy="10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397582" y="1564745"/>
            <a:ext cx="3174303" cy="1938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39750">
              <a:spcAft>
                <a:spcPts val="600"/>
              </a:spcAft>
            </a:pPr>
            <a:r>
              <a:rPr lang="en-US" sz="10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Initialize</a:t>
            </a:r>
          </a:p>
          <a:p>
            <a:pPr defTabSz="539750">
              <a:spcAft>
                <a:spcPts val="600"/>
              </a:spcAft>
            </a:pPr>
            <a:r>
              <a:rPr lang="en-US" sz="10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</a:t>
            </a:r>
          </a:p>
          <a:p>
            <a:pPr defTabSz="539750">
              <a:spcAft>
                <a:spcPts val="600"/>
              </a:spcAft>
            </a:pPr>
            <a:r>
              <a:rPr lang="en-US" sz="10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Client Connect</a:t>
            </a:r>
          </a:p>
          <a:p>
            <a:pPr defTabSz="539750">
              <a:spcAft>
                <a:spcPts val="600"/>
              </a:spcAft>
            </a:pPr>
            <a:r>
              <a:rPr lang="en-US" sz="10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Client Thread create</a:t>
            </a:r>
          </a:p>
          <a:p>
            <a:pPr defTabSz="539750">
              <a:spcAft>
                <a:spcPts val="600"/>
              </a:spcAft>
            </a:pPr>
            <a:r>
              <a:rPr lang="en-US" sz="10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Process Task</a:t>
            </a:r>
          </a:p>
          <a:p>
            <a:pPr defTabSz="539750">
              <a:spcAft>
                <a:spcPts val="600"/>
              </a:spcAft>
            </a:pPr>
            <a:r>
              <a:rPr lang="en-US" sz="10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Process Complete</a:t>
            </a:r>
          </a:p>
          <a:p>
            <a:pPr defTabSz="539750">
              <a:spcAft>
                <a:spcPts val="600"/>
              </a:spcAft>
            </a:pPr>
            <a:r>
              <a:rPr lang="en-US" sz="10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Client Thread Destroy</a:t>
            </a:r>
          </a:p>
          <a:p>
            <a:pPr defTabSz="539750">
              <a:spcAft>
                <a:spcPts val="600"/>
              </a:spcAft>
            </a:pPr>
            <a:r>
              <a:rPr lang="en-US" sz="10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Client Connection Close</a:t>
            </a:r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任意多边形: 形状 171"/>
          <p:cNvSpPr/>
          <p:nvPr/>
        </p:nvSpPr>
        <p:spPr>
          <a:xfrm>
            <a:off x="0" y="0"/>
            <a:ext cx="4210050" cy="6858000"/>
          </a:xfrm>
          <a:custGeom>
            <a:avLst/>
            <a:gdLst>
              <a:gd name="connsiteX0" fmla="*/ 0 w 5433643"/>
              <a:gd name="connsiteY0" fmla="*/ 0 h 6858000"/>
              <a:gd name="connsiteX1" fmla="*/ 4511547 w 5433643"/>
              <a:gd name="connsiteY1" fmla="*/ 0 h 6858000"/>
              <a:gd name="connsiteX2" fmla="*/ 4549496 w 5433643"/>
              <a:gd name="connsiteY2" fmla="*/ 5792 h 6858000"/>
              <a:gd name="connsiteX3" fmla="*/ 5433643 w 5433643"/>
              <a:gd name="connsiteY3" fmla="*/ 1090604 h 6858000"/>
              <a:gd name="connsiteX4" fmla="*/ 5433643 w 5433643"/>
              <a:gd name="connsiteY4" fmla="*/ 5750692 h 6858000"/>
              <a:gd name="connsiteX5" fmla="*/ 4439550 w 5433643"/>
              <a:gd name="connsiteY5" fmla="*/ 6852284 h 6858000"/>
              <a:gd name="connsiteX6" fmla="*/ 4326355 w 5433643"/>
              <a:gd name="connsiteY6" fmla="*/ 6858000 h 6858000"/>
              <a:gd name="connsiteX7" fmla="*/ 0 w 5433643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33643" h="6858000">
                <a:moveTo>
                  <a:pt x="0" y="0"/>
                </a:moveTo>
                <a:lnTo>
                  <a:pt x="4511547" y="0"/>
                </a:lnTo>
                <a:lnTo>
                  <a:pt x="4549496" y="5792"/>
                </a:lnTo>
                <a:cubicBezTo>
                  <a:pt x="5054078" y="109044"/>
                  <a:pt x="5433643" y="555498"/>
                  <a:pt x="5433643" y="1090604"/>
                </a:cubicBezTo>
                <a:lnTo>
                  <a:pt x="5433643" y="5750692"/>
                </a:lnTo>
                <a:cubicBezTo>
                  <a:pt x="5433643" y="6324020"/>
                  <a:pt x="4997918" y="6795579"/>
                  <a:pt x="4439550" y="6852284"/>
                </a:cubicBezTo>
                <a:lnTo>
                  <a:pt x="4326355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6000">
                <a:srgbClr val="1234D1"/>
              </a:gs>
              <a:gs pos="100000">
                <a:srgbClr val="101C94"/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1" name="文本框 150"/>
          <p:cNvSpPr txBox="1"/>
          <p:nvPr/>
        </p:nvSpPr>
        <p:spPr>
          <a:xfrm>
            <a:off x="0" y="2869565"/>
            <a:ext cx="4210050" cy="2122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1162050" algn="l"/>
              </a:tabLst>
            </a:pPr>
            <a:r>
              <a:rPr lang="en-US" altLang="zh-CN" sz="4400" b="1" dirty="0">
                <a:solidFill>
                  <a:schemeClr val="bg1"/>
                </a:solidFill>
                <a:latin typeface="+mj-lt"/>
              </a:rPr>
              <a:t>Code Functionality Server</a:t>
            </a:r>
          </a:p>
        </p:txBody>
      </p:sp>
      <p:sp>
        <p:nvSpPr>
          <p:cNvPr id="173" name="任意多边形: 形状 172"/>
          <p:cNvSpPr/>
          <p:nvPr/>
        </p:nvSpPr>
        <p:spPr>
          <a:xfrm rot="16200000">
            <a:off x="-1004840" y="2106491"/>
            <a:ext cx="4137414" cy="2153937"/>
          </a:xfrm>
          <a:custGeom>
            <a:avLst/>
            <a:gdLst>
              <a:gd name="connsiteX0" fmla="*/ 4304 w 4137414"/>
              <a:gd name="connsiteY0" fmla="*/ 0 h 2153937"/>
              <a:gd name="connsiteX1" fmla="*/ 4133110 w 4137414"/>
              <a:gd name="connsiteY1" fmla="*/ 0 h 2153937"/>
              <a:gd name="connsiteX2" fmla="*/ 4137414 w 4137414"/>
              <a:gd name="connsiteY2" fmla="*/ 85230 h 2153937"/>
              <a:gd name="connsiteX3" fmla="*/ 2068707 w 4137414"/>
              <a:gd name="connsiteY3" fmla="*/ 2153937 h 2153937"/>
              <a:gd name="connsiteX4" fmla="*/ 0 w 4137414"/>
              <a:gd name="connsiteY4" fmla="*/ 85230 h 2153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7414" h="2153937">
                <a:moveTo>
                  <a:pt x="4304" y="0"/>
                </a:moveTo>
                <a:lnTo>
                  <a:pt x="4133110" y="0"/>
                </a:lnTo>
                <a:lnTo>
                  <a:pt x="4137414" y="85230"/>
                </a:lnTo>
                <a:cubicBezTo>
                  <a:pt x="4137414" y="1227745"/>
                  <a:pt x="3211222" y="2153937"/>
                  <a:pt x="2068707" y="2153937"/>
                </a:cubicBezTo>
                <a:cubicBezTo>
                  <a:pt x="926192" y="2153937"/>
                  <a:pt x="0" y="1227745"/>
                  <a:pt x="0" y="8523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10000"/>
                </a:schemeClr>
              </a:gs>
              <a:gs pos="100000">
                <a:srgbClr val="1234D1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8" name="任意多边形: 形状 177"/>
          <p:cNvSpPr/>
          <p:nvPr/>
        </p:nvSpPr>
        <p:spPr>
          <a:xfrm rot="8246892">
            <a:off x="6440011" y="3724040"/>
            <a:ext cx="2470204" cy="2912151"/>
          </a:xfrm>
          <a:custGeom>
            <a:avLst/>
            <a:gdLst>
              <a:gd name="connsiteX0" fmla="*/ 1021517 w 2470204"/>
              <a:gd name="connsiteY0" fmla="*/ 2912151 h 2912151"/>
              <a:gd name="connsiteX1" fmla="*/ 233347 w 2470204"/>
              <a:gd name="connsiteY1" fmla="*/ 2188614 h 2912151"/>
              <a:gd name="connsiteX2" fmla="*/ 209308 w 2470204"/>
              <a:gd name="connsiteY2" fmla="*/ 2158684 h 2912151"/>
              <a:gd name="connsiteX3" fmla="*/ 291598 w 2470204"/>
              <a:gd name="connsiteY3" fmla="*/ 761630 h 2912151"/>
              <a:gd name="connsiteX4" fmla="*/ 990771 w 2470204"/>
              <a:gd name="connsiteY4" fmla="*/ 0 h 2912151"/>
              <a:gd name="connsiteX5" fmla="*/ 1013937 w 2470204"/>
              <a:gd name="connsiteY5" fmla="*/ 0 h 2912151"/>
              <a:gd name="connsiteX6" fmla="*/ 1446986 w 2470204"/>
              <a:gd name="connsiteY6" fmla="*/ 65471 h 2912151"/>
              <a:gd name="connsiteX7" fmla="*/ 2470204 w 2470204"/>
              <a:gd name="connsiteY7" fmla="*/ 1456267 h 2912151"/>
              <a:gd name="connsiteX8" fmla="*/ 2470203 w 2470204"/>
              <a:gd name="connsiteY8" fmla="*/ 1456267 h 2912151"/>
              <a:gd name="connsiteX9" fmla="*/ 1162831 w 2470204"/>
              <a:gd name="connsiteY9" fmla="*/ 2905015 h 291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0204" h="2912151">
                <a:moveTo>
                  <a:pt x="1021517" y="2912151"/>
                </a:moveTo>
                <a:lnTo>
                  <a:pt x="233347" y="2188614"/>
                </a:lnTo>
                <a:lnTo>
                  <a:pt x="209308" y="2158684"/>
                </a:lnTo>
                <a:cubicBezTo>
                  <a:pt x="-92575" y="1741395"/>
                  <a:pt x="-70270" y="1155824"/>
                  <a:pt x="291598" y="761630"/>
                </a:cubicBezTo>
                <a:lnTo>
                  <a:pt x="990771" y="0"/>
                </a:lnTo>
                <a:lnTo>
                  <a:pt x="1013937" y="0"/>
                </a:lnTo>
                <a:cubicBezTo>
                  <a:pt x="1164738" y="0"/>
                  <a:pt x="1310186" y="22922"/>
                  <a:pt x="1446986" y="65471"/>
                </a:cubicBezTo>
                <a:cubicBezTo>
                  <a:pt x="2039787" y="249851"/>
                  <a:pt x="2470204" y="802795"/>
                  <a:pt x="2470204" y="1456267"/>
                </a:cubicBezTo>
                <a:lnTo>
                  <a:pt x="2470203" y="1456267"/>
                </a:lnTo>
                <a:cubicBezTo>
                  <a:pt x="2470203" y="2210274"/>
                  <a:pt x="1897162" y="2830440"/>
                  <a:pt x="1162831" y="2905015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10000"/>
                </a:schemeClr>
              </a:gs>
              <a:gs pos="100000">
                <a:srgbClr val="1234D1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Picture 1" descr="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/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15" name="Content Placeholder 2"/>
          <p:cNvSpPr/>
          <p:nvPr/>
        </p:nvSpPr>
        <p:spPr>
          <a:xfrm>
            <a:off x="5242917" y="1854637"/>
            <a:ext cx="6422901" cy="2657786"/>
          </a:xfrm>
          <a:prstGeom prst="rect">
            <a:avLst/>
          </a:prstGeom>
        </p:spPr>
        <p:txBody>
          <a:bodyPr numCol="3"/>
          <a:lstStyle/>
          <a:p>
            <a:pPr defTabSz="557530">
              <a:spcAft>
                <a:spcPts val="600"/>
              </a:spcAft>
            </a:pPr>
            <a:r>
              <a:rPr lang="en-US" sz="1100" kern="1200">
                <a:solidFill>
                  <a:srgbClr val="1129B6"/>
                </a:solidFill>
                <a:latin typeface="+mn-lt"/>
                <a:ea typeface="+mn-ea"/>
                <a:cs typeface="+mn-cs"/>
              </a:rPr>
              <a:t>Init</a:t>
            </a:r>
            <a:endParaRPr lang="en-US" sz="1100" kern="1200">
              <a:solidFill>
                <a:srgbClr val="B30000"/>
              </a:solidFill>
              <a:latin typeface="+mn-lt"/>
              <a:ea typeface="+mn-ea"/>
              <a:cs typeface="+mn-cs"/>
            </a:endParaRPr>
          </a:p>
          <a:p>
            <a:pPr marL="278765" lvl="1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main()</a:t>
            </a:r>
          </a:p>
          <a:p>
            <a:pPr marL="557530" lvl="2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Socket Bind</a:t>
            </a:r>
          </a:p>
          <a:p>
            <a:pPr marL="557530" lvl="2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 Memory Setup</a:t>
            </a:r>
          </a:p>
          <a:p>
            <a:pPr marL="557530" lvl="2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Listen</a:t>
            </a:r>
          </a:p>
          <a:p>
            <a:pPr marL="836930" lvl="3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Connect</a:t>
            </a:r>
          </a:p>
          <a:p>
            <a:pPr marL="1115695" lvl="4" defTabSz="557530">
              <a:spcAft>
                <a:spcPts val="600"/>
              </a:spcAft>
            </a:pPr>
            <a:r>
              <a:rPr lang="en-US" sz="11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CreateThread</a:t>
            </a: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1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handleClient</a:t>
            </a: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)=&gt;</a:t>
            </a:r>
            <a:r>
              <a:rPr lang="en-US" sz="11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ClientHandler</a:t>
            </a: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1115695" lvl="4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 for thread to complete</a:t>
            </a:r>
          </a:p>
          <a:p>
            <a:pPr defTabSz="557530">
              <a:spcAft>
                <a:spcPts val="600"/>
              </a:spcAft>
            </a:pPr>
            <a:r>
              <a:rPr lang="en-US" sz="1100" kern="1200">
                <a:solidFill>
                  <a:srgbClr val="1129B6"/>
                </a:solidFill>
                <a:latin typeface="+mn-lt"/>
                <a:ea typeface="+mn-ea"/>
                <a:cs typeface="+mn-cs"/>
              </a:rPr>
              <a:t>Threads</a:t>
            </a:r>
            <a:endParaRPr lang="en-US" sz="1100" kern="1200">
              <a:solidFill>
                <a:srgbClr val="B30000"/>
              </a:solidFill>
              <a:latin typeface="+mn-lt"/>
              <a:ea typeface="+mn-ea"/>
              <a:cs typeface="+mn-cs"/>
            </a:endParaRPr>
          </a:p>
          <a:p>
            <a:pPr marL="278765" lvl="1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every n clients new thread is created (Client connection management)</a:t>
            </a:r>
          </a:p>
          <a:p>
            <a:pPr marL="278765" lvl="1" defTabSz="557530">
              <a:spcAft>
                <a:spcPts val="600"/>
              </a:spcAft>
            </a:pP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8765" lvl="1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Generator Thread – to send data to client via shared memory</a:t>
            </a:r>
          </a:p>
          <a:p>
            <a:pPr marL="278765" lvl="1" defTabSz="557530">
              <a:spcAft>
                <a:spcPts val="600"/>
              </a:spcAft>
            </a:pP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557530">
              <a:spcAft>
                <a:spcPts val="600"/>
              </a:spcAft>
            </a:pPr>
            <a:r>
              <a:rPr lang="en-US" sz="1100" kern="1200">
                <a:solidFill>
                  <a:srgbClr val="1129B6"/>
                </a:solidFill>
                <a:latin typeface="+mn-lt"/>
                <a:ea typeface="+mn-ea"/>
                <a:cs typeface="+mn-cs"/>
              </a:rPr>
              <a:t>Cleanup</a:t>
            </a:r>
            <a:endParaRPr lang="en-US" sz="1100" kern="1200">
              <a:solidFill>
                <a:srgbClr val="B30000"/>
              </a:solidFill>
              <a:latin typeface="+mn-lt"/>
              <a:ea typeface="+mn-ea"/>
              <a:cs typeface="+mn-cs"/>
            </a:endParaRPr>
          </a:p>
          <a:p>
            <a:pPr marL="278765" lvl="1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Release shared memory</a:t>
            </a:r>
          </a:p>
          <a:p>
            <a:pPr marL="278765" lvl="1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Semaphores cleaned up</a:t>
            </a:r>
          </a:p>
          <a:p>
            <a:pPr marL="278765" lvl="1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Closing Socket</a:t>
            </a:r>
            <a:endParaRPr lang="en-IN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826806" y="2933034"/>
            <a:ext cx="1204637" cy="26556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任意多边形: 形状 171"/>
          <p:cNvSpPr/>
          <p:nvPr/>
        </p:nvSpPr>
        <p:spPr>
          <a:xfrm>
            <a:off x="0" y="0"/>
            <a:ext cx="4210050" cy="6858000"/>
          </a:xfrm>
          <a:custGeom>
            <a:avLst/>
            <a:gdLst>
              <a:gd name="connsiteX0" fmla="*/ 0 w 5433643"/>
              <a:gd name="connsiteY0" fmla="*/ 0 h 6858000"/>
              <a:gd name="connsiteX1" fmla="*/ 4511547 w 5433643"/>
              <a:gd name="connsiteY1" fmla="*/ 0 h 6858000"/>
              <a:gd name="connsiteX2" fmla="*/ 4549496 w 5433643"/>
              <a:gd name="connsiteY2" fmla="*/ 5792 h 6858000"/>
              <a:gd name="connsiteX3" fmla="*/ 5433643 w 5433643"/>
              <a:gd name="connsiteY3" fmla="*/ 1090604 h 6858000"/>
              <a:gd name="connsiteX4" fmla="*/ 5433643 w 5433643"/>
              <a:gd name="connsiteY4" fmla="*/ 5750692 h 6858000"/>
              <a:gd name="connsiteX5" fmla="*/ 4439550 w 5433643"/>
              <a:gd name="connsiteY5" fmla="*/ 6852284 h 6858000"/>
              <a:gd name="connsiteX6" fmla="*/ 4326355 w 5433643"/>
              <a:gd name="connsiteY6" fmla="*/ 6858000 h 6858000"/>
              <a:gd name="connsiteX7" fmla="*/ 0 w 5433643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33643" h="6858000">
                <a:moveTo>
                  <a:pt x="0" y="0"/>
                </a:moveTo>
                <a:lnTo>
                  <a:pt x="4511547" y="0"/>
                </a:lnTo>
                <a:lnTo>
                  <a:pt x="4549496" y="5792"/>
                </a:lnTo>
                <a:cubicBezTo>
                  <a:pt x="5054078" y="109044"/>
                  <a:pt x="5433643" y="555498"/>
                  <a:pt x="5433643" y="1090604"/>
                </a:cubicBezTo>
                <a:lnTo>
                  <a:pt x="5433643" y="5750692"/>
                </a:lnTo>
                <a:cubicBezTo>
                  <a:pt x="5433643" y="6324020"/>
                  <a:pt x="4997918" y="6795579"/>
                  <a:pt x="4439550" y="6852284"/>
                </a:cubicBezTo>
                <a:lnTo>
                  <a:pt x="4326355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6000">
                <a:srgbClr val="1234D1"/>
              </a:gs>
              <a:gs pos="100000">
                <a:srgbClr val="101C94"/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1" name="文本框 150"/>
          <p:cNvSpPr txBox="1"/>
          <p:nvPr/>
        </p:nvSpPr>
        <p:spPr>
          <a:xfrm>
            <a:off x="0" y="2869565"/>
            <a:ext cx="4210050" cy="2122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1162050" algn="l"/>
              </a:tabLst>
            </a:pPr>
            <a:r>
              <a:rPr lang="en-US" altLang="zh-CN" sz="4400" b="1" dirty="0">
                <a:solidFill>
                  <a:schemeClr val="bg1"/>
                </a:solidFill>
                <a:latin typeface="+mj-lt"/>
              </a:rPr>
              <a:t>Code Functionality Client</a:t>
            </a:r>
          </a:p>
        </p:txBody>
      </p:sp>
      <p:sp>
        <p:nvSpPr>
          <p:cNvPr id="173" name="任意多边形: 形状 172"/>
          <p:cNvSpPr/>
          <p:nvPr/>
        </p:nvSpPr>
        <p:spPr>
          <a:xfrm rot="16200000">
            <a:off x="-1004840" y="2106491"/>
            <a:ext cx="4137414" cy="2153937"/>
          </a:xfrm>
          <a:custGeom>
            <a:avLst/>
            <a:gdLst>
              <a:gd name="connsiteX0" fmla="*/ 4304 w 4137414"/>
              <a:gd name="connsiteY0" fmla="*/ 0 h 2153937"/>
              <a:gd name="connsiteX1" fmla="*/ 4133110 w 4137414"/>
              <a:gd name="connsiteY1" fmla="*/ 0 h 2153937"/>
              <a:gd name="connsiteX2" fmla="*/ 4137414 w 4137414"/>
              <a:gd name="connsiteY2" fmla="*/ 85230 h 2153937"/>
              <a:gd name="connsiteX3" fmla="*/ 2068707 w 4137414"/>
              <a:gd name="connsiteY3" fmla="*/ 2153937 h 2153937"/>
              <a:gd name="connsiteX4" fmla="*/ 0 w 4137414"/>
              <a:gd name="connsiteY4" fmla="*/ 85230 h 2153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7414" h="2153937">
                <a:moveTo>
                  <a:pt x="4304" y="0"/>
                </a:moveTo>
                <a:lnTo>
                  <a:pt x="4133110" y="0"/>
                </a:lnTo>
                <a:lnTo>
                  <a:pt x="4137414" y="85230"/>
                </a:lnTo>
                <a:cubicBezTo>
                  <a:pt x="4137414" y="1227745"/>
                  <a:pt x="3211222" y="2153937"/>
                  <a:pt x="2068707" y="2153937"/>
                </a:cubicBezTo>
                <a:cubicBezTo>
                  <a:pt x="926192" y="2153937"/>
                  <a:pt x="0" y="1227745"/>
                  <a:pt x="0" y="8523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10000"/>
                </a:schemeClr>
              </a:gs>
              <a:gs pos="100000">
                <a:srgbClr val="1234D1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8" name="任意多边形: 形状 177"/>
          <p:cNvSpPr/>
          <p:nvPr/>
        </p:nvSpPr>
        <p:spPr>
          <a:xfrm rot="8246892">
            <a:off x="6440011" y="3724040"/>
            <a:ext cx="2470204" cy="2912151"/>
          </a:xfrm>
          <a:custGeom>
            <a:avLst/>
            <a:gdLst>
              <a:gd name="connsiteX0" fmla="*/ 1021517 w 2470204"/>
              <a:gd name="connsiteY0" fmla="*/ 2912151 h 2912151"/>
              <a:gd name="connsiteX1" fmla="*/ 233347 w 2470204"/>
              <a:gd name="connsiteY1" fmla="*/ 2188614 h 2912151"/>
              <a:gd name="connsiteX2" fmla="*/ 209308 w 2470204"/>
              <a:gd name="connsiteY2" fmla="*/ 2158684 h 2912151"/>
              <a:gd name="connsiteX3" fmla="*/ 291598 w 2470204"/>
              <a:gd name="connsiteY3" fmla="*/ 761630 h 2912151"/>
              <a:gd name="connsiteX4" fmla="*/ 990771 w 2470204"/>
              <a:gd name="connsiteY4" fmla="*/ 0 h 2912151"/>
              <a:gd name="connsiteX5" fmla="*/ 1013937 w 2470204"/>
              <a:gd name="connsiteY5" fmla="*/ 0 h 2912151"/>
              <a:gd name="connsiteX6" fmla="*/ 1446986 w 2470204"/>
              <a:gd name="connsiteY6" fmla="*/ 65471 h 2912151"/>
              <a:gd name="connsiteX7" fmla="*/ 2470204 w 2470204"/>
              <a:gd name="connsiteY7" fmla="*/ 1456267 h 2912151"/>
              <a:gd name="connsiteX8" fmla="*/ 2470203 w 2470204"/>
              <a:gd name="connsiteY8" fmla="*/ 1456267 h 2912151"/>
              <a:gd name="connsiteX9" fmla="*/ 1162831 w 2470204"/>
              <a:gd name="connsiteY9" fmla="*/ 2905015 h 291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0204" h="2912151">
                <a:moveTo>
                  <a:pt x="1021517" y="2912151"/>
                </a:moveTo>
                <a:lnTo>
                  <a:pt x="233347" y="2188614"/>
                </a:lnTo>
                <a:lnTo>
                  <a:pt x="209308" y="2158684"/>
                </a:lnTo>
                <a:cubicBezTo>
                  <a:pt x="-92575" y="1741395"/>
                  <a:pt x="-70270" y="1155824"/>
                  <a:pt x="291598" y="761630"/>
                </a:cubicBezTo>
                <a:lnTo>
                  <a:pt x="990771" y="0"/>
                </a:lnTo>
                <a:lnTo>
                  <a:pt x="1013937" y="0"/>
                </a:lnTo>
                <a:cubicBezTo>
                  <a:pt x="1164738" y="0"/>
                  <a:pt x="1310186" y="22922"/>
                  <a:pt x="1446986" y="65471"/>
                </a:cubicBezTo>
                <a:cubicBezTo>
                  <a:pt x="2039787" y="249851"/>
                  <a:pt x="2470204" y="802795"/>
                  <a:pt x="2470204" y="1456267"/>
                </a:cubicBezTo>
                <a:lnTo>
                  <a:pt x="2470203" y="1456267"/>
                </a:lnTo>
                <a:cubicBezTo>
                  <a:pt x="2470203" y="2210274"/>
                  <a:pt x="1897162" y="2830440"/>
                  <a:pt x="1162831" y="2905015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10000"/>
                </a:schemeClr>
              </a:gs>
              <a:gs pos="100000">
                <a:srgbClr val="1234D1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Picture 1" descr="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/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826806" y="2933034"/>
            <a:ext cx="1204637" cy="26556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Content Placeholder 2"/>
          <p:cNvSpPr/>
          <p:nvPr/>
        </p:nvSpPr>
        <p:spPr>
          <a:xfrm>
            <a:off x="5242917" y="1854637"/>
            <a:ext cx="6422901" cy="2657786"/>
          </a:xfrm>
          <a:prstGeom prst="rect">
            <a:avLst/>
          </a:prstGeom>
        </p:spPr>
        <p:txBody>
          <a:bodyPr numCol="3"/>
          <a:lstStyle/>
          <a:p>
            <a:pPr defTabSz="557530">
              <a:spcAft>
                <a:spcPts val="600"/>
              </a:spcAft>
            </a:pPr>
            <a:r>
              <a:rPr lang="en-US" sz="1100" kern="1200">
                <a:solidFill>
                  <a:srgbClr val="1129B6"/>
                </a:solidFill>
                <a:latin typeface="+mn-lt"/>
                <a:ea typeface="+mn-ea"/>
                <a:cs typeface="+mn-cs"/>
              </a:rPr>
              <a:t>Init</a:t>
            </a:r>
            <a:endParaRPr lang="en-US" sz="1100" kern="1200">
              <a:solidFill>
                <a:srgbClr val="B30000"/>
              </a:solidFill>
              <a:latin typeface="+mn-lt"/>
              <a:ea typeface="+mn-ea"/>
              <a:cs typeface="+mn-cs"/>
            </a:endParaRPr>
          </a:p>
          <a:p>
            <a:pPr marL="278765" lvl="1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main()</a:t>
            </a:r>
          </a:p>
          <a:p>
            <a:pPr marL="557530" lvl="2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Socket Bind</a:t>
            </a:r>
          </a:p>
          <a:p>
            <a:pPr marL="557530" lvl="2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 Memory Setup</a:t>
            </a:r>
          </a:p>
          <a:p>
            <a:pPr marL="557530" lvl="2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Listen</a:t>
            </a:r>
          </a:p>
          <a:p>
            <a:pPr marL="836930" lvl="3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Connect</a:t>
            </a:r>
          </a:p>
          <a:p>
            <a:pPr marL="1115695" lvl="4" defTabSz="557530">
              <a:spcAft>
                <a:spcPts val="600"/>
              </a:spcAft>
            </a:pPr>
            <a:r>
              <a:rPr lang="en-US" sz="11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CreateThread</a:t>
            </a: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1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handleClient</a:t>
            </a: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)=&gt;</a:t>
            </a:r>
            <a:r>
              <a:rPr lang="en-US" sz="11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ClientHandler</a:t>
            </a: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1115695" lvl="4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 for thread to complete</a:t>
            </a:r>
          </a:p>
          <a:p>
            <a:pPr defTabSz="557530">
              <a:spcAft>
                <a:spcPts val="600"/>
              </a:spcAft>
            </a:pPr>
            <a:r>
              <a:rPr lang="en-US" sz="1100" kern="1200">
                <a:solidFill>
                  <a:srgbClr val="1129B6"/>
                </a:solidFill>
                <a:latin typeface="+mn-lt"/>
                <a:ea typeface="+mn-ea"/>
                <a:cs typeface="+mn-cs"/>
              </a:rPr>
              <a:t>Threads</a:t>
            </a:r>
            <a:endParaRPr lang="en-US" sz="1100" kern="1200">
              <a:solidFill>
                <a:srgbClr val="B30000"/>
              </a:solidFill>
              <a:latin typeface="+mn-lt"/>
              <a:ea typeface="+mn-ea"/>
              <a:cs typeface="+mn-cs"/>
            </a:endParaRPr>
          </a:p>
          <a:p>
            <a:pPr marL="278765" lvl="1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every n clients new thread is created (Client connection management)</a:t>
            </a:r>
          </a:p>
          <a:p>
            <a:pPr marL="278765" lvl="1" defTabSz="557530">
              <a:spcAft>
                <a:spcPts val="600"/>
              </a:spcAft>
            </a:pP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8765" lvl="1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Generator Thread – to send data to client via shared memory</a:t>
            </a:r>
          </a:p>
          <a:p>
            <a:pPr marL="278765" lvl="1" defTabSz="557530">
              <a:spcAft>
                <a:spcPts val="600"/>
              </a:spcAft>
            </a:pP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557530">
              <a:spcAft>
                <a:spcPts val="600"/>
              </a:spcAft>
            </a:pPr>
            <a:r>
              <a:rPr lang="en-US" sz="1100" kern="1200">
                <a:solidFill>
                  <a:srgbClr val="1129B6"/>
                </a:solidFill>
                <a:latin typeface="+mn-lt"/>
                <a:ea typeface="+mn-ea"/>
                <a:cs typeface="+mn-cs"/>
              </a:rPr>
              <a:t>Cleanup</a:t>
            </a:r>
            <a:endParaRPr lang="en-US" sz="1100" kern="1200">
              <a:solidFill>
                <a:srgbClr val="B30000"/>
              </a:solidFill>
              <a:latin typeface="+mn-lt"/>
              <a:ea typeface="+mn-ea"/>
              <a:cs typeface="+mn-cs"/>
            </a:endParaRPr>
          </a:p>
          <a:p>
            <a:pPr marL="278765" lvl="1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Release shared memory</a:t>
            </a:r>
          </a:p>
          <a:p>
            <a:pPr marL="278765" lvl="1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Semaphores cleaned up</a:t>
            </a:r>
          </a:p>
          <a:p>
            <a:pPr marL="278765" lvl="1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Closing Socket</a:t>
            </a:r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71"/>
          <p:cNvSpPr/>
          <p:nvPr/>
        </p:nvSpPr>
        <p:spPr>
          <a:xfrm>
            <a:off x="0" y="0"/>
            <a:ext cx="4210050" cy="6858000"/>
          </a:xfrm>
          <a:custGeom>
            <a:avLst/>
            <a:gdLst>
              <a:gd name="connsiteX0" fmla="*/ 0 w 5433643"/>
              <a:gd name="connsiteY0" fmla="*/ 0 h 6858000"/>
              <a:gd name="connsiteX1" fmla="*/ 4511547 w 5433643"/>
              <a:gd name="connsiteY1" fmla="*/ 0 h 6858000"/>
              <a:gd name="connsiteX2" fmla="*/ 4549496 w 5433643"/>
              <a:gd name="connsiteY2" fmla="*/ 5792 h 6858000"/>
              <a:gd name="connsiteX3" fmla="*/ 5433643 w 5433643"/>
              <a:gd name="connsiteY3" fmla="*/ 1090604 h 6858000"/>
              <a:gd name="connsiteX4" fmla="*/ 5433643 w 5433643"/>
              <a:gd name="connsiteY4" fmla="*/ 5750692 h 6858000"/>
              <a:gd name="connsiteX5" fmla="*/ 4439550 w 5433643"/>
              <a:gd name="connsiteY5" fmla="*/ 6852284 h 6858000"/>
              <a:gd name="connsiteX6" fmla="*/ 4326355 w 5433643"/>
              <a:gd name="connsiteY6" fmla="*/ 6858000 h 6858000"/>
              <a:gd name="connsiteX7" fmla="*/ 0 w 5433643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33643" h="6858000">
                <a:moveTo>
                  <a:pt x="0" y="0"/>
                </a:moveTo>
                <a:lnTo>
                  <a:pt x="4511547" y="0"/>
                </a:lnTo>
                <a:lnTo>
                  <a:pt x="4549496" y="5792"/>
                </a:lnTo>
                <a:cubicBezTo>
                  <a:pt x="5054078" y="109044"/>
                  <a:pt x="5433643" y="555498"/>
                  <a:pt x="5433643" y="1090604"/>
                </a:cubicBezTo>
                <a:lnTo>
                  <a:pt x="5433643" y="5750692"/>
                </a:lnTo>
                <a:cubicBezTo>
                  <a:pt x="5433643" y="6324020"/>
                  <a:pt x="4997918" y="6795579"/>
                  <a:pt x="4439550" y="6852284"/>
                </a:cubicBezTo>
                <a:lnTo>
                  <a:pt x="4326355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6000">
                <a:srgbClr val="1234D1"/>
              </a:gs>
              <a:gs pos="100000">
                <a:srgbClr val="101C94"/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任意多边形: 形状 172"/>
          <p:cNvSpPr/>
          <p:nvPr/>
        </p:nvSpPr>
        <p:spPr>
          <a:xfrm rot="16200000">
            <a:off x="-1004840" y="2106491"/>
            <a:ext cx="4137414" cy="2153937"/>
          </a:xfrm>
          <a:custGeom>
            <a:avLst/>
            <a:gdLst>
              <a:gd name="connsiteX0" fmla="*/ 4304 w 4137414"/>
              <a:gd name="connsiteY0" fmla="*/ 0 h 2153937"/>
              <a:gd name="connsiteX1" fmla="*/ 4133110 w 4137414"/>
              <a:gd name="connsiteY1" fmla="*/ 0 h 2153937"/>
              <a:gd name="connsiteX2" fmla="*/ 4137414 w 4137414"/>
              <a:gd name="connsiteY2" fmla="*/ 85230 h 2153937"/>
              <a:gd name="connsiteX3" fmla="*/ 2068707 w 4137414"/>
              <a:gd name="connsiteY3" fmla="*/ 2153937 h 2153937"/>
              <a:gd name="connsiteX4" fmla="*/ 0 w 4137414"/>
              <a:gd name="connsiteY4" fmla="*/ 85230 h 2153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7414" h="2153937">
                <a:moveTo>
                  <a:pt x="4304" y="0"/>
                </a:moveTo>
                <a:lnTo>
                  <a:pt x="4133110" y="0"/>
                </a:lnTo>
                <a:lnTo>
                  <a:pt x="4137414" y="85230"/>
                </a:lnTo>
                <a:cubicBezTo>
                  <a:pt x="4137414" y="1227745"/>
                  <a:pt x="3211222" y="2153937"/>
                  <a:pt x="2068707" y="2153937"/>
                </a:cubicBezTo>
                <a:cubicBezTo>
                  <a:pt x="926192" y="2153937"/>
                  <a:pt x="0" y="1227745"/>
                  <a:pt x="0" y="8523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10000"/>
                </a:schemeClr>
              </a:gs>
              <a:gs pos="100000">
                <a:srgbClr val="1234D1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09" name="图片 208" descr="房间里有桌子和椅子&#10;&#10;中度可信度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9160" r="51412" b="9160"/>
          <a:stretch>
            <a:fillRect/>
          </a:stretch>
        </p:blipFill>
        <p:spPr>
          <a:xfrm>
            <a:off x="754064" y="805814"/>
            <a:ext cx="4125912" cy="5724525"/>
          </a:xfrm>
          <a:custGeom>
            <a:avLst/>
            <a:gdLst>
              <a:gd name="connsiteX0" fmla="*/ 0 w 4125912"/>
              <a:gd name="connsiteY0" fmla="*/ 0 h 5724525"/>
              <a:gd name="connsiteX1" fmla="*/ 4125912 w 4125912"/>
              <a:gd name="connsiteY1" fmla="*/ 0 h 5724525"/>
              <a:gd name="connsiteX2" fmla="*/ 4125912 w 4125912"/>
              <a:gd name="connsiteY2" fmla="*/ 5724525 h 5724525"/>
              <a:gd name="connsiteX3" fmla="*/ 0 w 4125912"/>
              <a:gd name="connsiteY3" fmla="*/ 5724525 h 572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5912" h="5724525">
                <a:moveTo>
                  <a:pt x="0" y="0"/>
                </a:moveTo>
                <a:lnTo>
                  <a:pt x="4125912" y="0"/>
                </a:lnTo>
                <a:lnTo>
                  <a:pt x="4125912" y="5724525"/>
                </a:lnTo>
                <a:lnTo>
                  <a:pt x="0" y="5724525"/>
                </a:lnTo>
                <a:close/>
              </a:path>
            </a:pathLst>
          </a:custGeom>
        </p:spPr>
      </p:pic>
      <p:sp>
        <p:nvSpPr>
          <p:cNvPr id="191" name="矩形 190"/>
          <p:cNvSpPr/>
          <p:nvPr/>
        </p:nvSpPr>
        <p:spPr>
          <a:xfrm>
            <a:off x="196850" y="307340"/>
            <a:ext cx="2632075" cy="32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+mj-lt"/>
              </a:rPr>
              <a:t>Application Demo</a:t>
            </a:r>
          </a:p>
        </p:txBody>
      </p:sp>
      <p:sp>
        <p:nvSpPr>
          <p:cNvPr id="162" name="矩形 161"/>
          <p:cNvSpPr/>
          <p:nvPr/>
        </p:nvSpPr>
        <p:spPr>
          <a:xfrm>
            <a:off x="754064" y="805814"/>
            <a:ext cx="4125912" cy="5724525"/>
          </a:xfrm>
          <a:prstGeom prst="rect">
            <a:avLst/>
          </a:prstGeom>
          <a:solidFill>
            <a:schemeClr val="accent4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86524" y="466725"/>
            <a:ext cx="4959071" cy="4785442"/>
          </a:xfrm>
        </p:spPr>
        <p:txBody>
          <a:bodyPr>
            <a:normAutofit/>
          </a:bodyPr>
          <a:lstStyle/>
          <a:p>
            <a:pPr lvl="8" algn="l"/>
            <a:endParaRPr lang="en-US" sz="1200" dirty="0"/>
          </a:p>
        </p:txBody>
      </p:sp>
      <p:pic>
        <p:nvPicPr>
          <p:cNvPr id="5" name="Picture 4" descr="Logo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163" name="矩形: 圆角 162"/>
          <p:cNvSpPr/>
          <p:nvPr/>
        </p:nvSpPr>
        <p:spPr>
          <a:xfrm>
            <a:off x="4346893" y="973797"/>
            <a:ext cx="1051062" cy="960986"/>
          </a:xfrm>
          <a:prstGeom prst="roundRect">
            <a:avLst>
              <a:gd name="adj" fmla="val 4814"/>
            </a:avLst>
          </a:prstGeom>
          <a:gradFill flip="none" rotWithShape="1">
            <a:gsLst>
              <a:gs pos="6000">
                <a:srgbClr val="1234D1"/>
              </a:gs>
              <a:gs pos="100000">
                <a:srgbClr val="101C94"/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64" name="组合 163"/>
          <p:cNvGrpSpPr/>
          <p:nvPr/>
        </p:nvGrpSpPr>
        <p:grpSpPr>
          <a:xfrm>
            <a:off x="4659514" y="1362407"/>
            <a:ext cx="344541" cy="262507"/>
            <a:chOff x="5923729" y="779318"/>
            <a:chExt cx="344541" cy="262507"/>
          </a:xfrm>
        </p:grpSpPr>
        <p:sp>
          <p:nvSpPr>
            <p:cNvPr id="165" name="任意多边形: 形状 164"/>
            <p:cNvSpPr/>
            <p:nvPr/>
          </p:nvSpPr>
          <p:spPr>
            <a:xfrm>
              <a:off x="5972949" y="779318"/>
              <a:ext cx="295321" cy="205084"/>
            </a:xfrm>
            <a:custGeom>
              <a:avLst/>
              <a:gdLst>
                <a:gd name="connsiteX0" fmla="*/ 0 w 295320"/>
                <a:gd name="connsiteY0" fmla="*/ 106644 h 205083"/>
                <a:gd name="connsiteX1" fmla="*/ 0 w 295320"/>
                <a:gd name="connsiteY1" fmla="*/ 16407 h 205083"/>
                <a:gd name="connsiteX2" fmla="*/ 16407 w 295320"/>
                <a:gd name="connsiteY2" fmla="*/ 0 h 205083"/>
                <a:gd name="connsiteX3" fmla="*/ 278914 w 295320"/>
                <a:gd name="connsiteY3" fmla="*/ 0 h 205083"/>
                <a:gd name="connsiteX4" fmla="*/ 295321 w 295320"/>
                <a:gd name="connsiteY4" fmla="*/ 16407 h 205083"/>
                <a:gd name="connsiteX5" fmla="*/ 295321 w 295320"/>
                <a:gd name="connsiteY5" fmla="*/ 188677 h 205083"/>
                <a:gd name="connsiteX6" fmla="*/ 278914 w 295320"/>
                <a:gd name="connsiteY6" fmla="*/ 205084 h 205083"/>
                <a:gd name="connsiteX7" fmla="*/ 32813 w 295320"/>
                <a:gd name="connsiteY7" fmla="*/ 205084 h 20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320" h="205083">
                  <a:moveTo>
                    <a:pt x="0" y="106644"/>
                  </a:moveTo>
                  <a:lnTo>
                    <a:pt x="0" y="16407"/>
                  </a:lnTo>
                  <a:cubicBezTo>
                    <a:pt x="0" y="7383"/>
                    <a:pt x="7383" y="0"/>
                    <a:pt x="16407" y="0"/>
                  </a:cubicBezTo>
                  <a:lnTo>
                    <a:pt x="278914" y="0"/>
                  </a:lnTo>
                  <a:cubicBezTo>
                    <a:pt x="287938" y="0"/>
                    <a:pt x="295321" y="7383"/>
                    <a:pt x="295321" y="16407"/>
                  </a:cubicBezTo>
                  <a:lnTo>
                    <a:pt x="295321" y="188677"/>
                  </a:lnTo>
                  <a:cubicBezTo>
                    <a:pt x="295321" y="197701"/>
                    <a:pt x="287938" y="205084"/>
                    <a:pt x="278914" y="205084"/>
                  </a:cubicBezTo>
                  <a:lnTo>
                    <a:pt x="32813" y="205084"/>
                  </a:lnTo>
                </a:path>
              </a:pathLst>
            </a:custGeom>
            <a:noFill/>
            <a:ln w="16401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" name="任意多边形: 形状 165"/>
            <p:cNvSpPr/>
            <p:nvPr/>
          </p:nvSpPr>
          <p:spPr>
            <a:xfrm>
              <a:off x="6087796" y="984402"/>
              <a:ext cx="8203" cy="49220"/>
            </a:xfrm>
            <a:custGeom>
              <a:avLst/>
              <a:gdLst>
                <a:gd name="connsiteX0" fmla="*/ 8203 w 8203"/>
                <a:gd name="connsiteY0" fmla="*/ 0 h 49220"/>
                <a:gd name="connsiteX1" fmla="*/ 0 w 8203"/>
                <a:gd name="connsiteY1" fmla="*/ 49220 h 49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03" h="49220">
                  <a:moveTo>
                    <a:pt x="8203" y="0"/>
                  </a:moveTo>
                  <a:lnTo>
                    <a:pt x="0" y="49220"/>
                  </a:lnTo>
                </a:path>
              </a:pathLst>
            </a:custGeom>
            <a:noFill/>
            <a:ln w="1640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" name="任意多边形: 形状 166"/>
            <p:cNvSpPr/>
            <p:nvPr/>
          </p:nvSpPr>
          <p:spPr>
            <a:xfrm>
              <a:off x="6145220" y="984402"/>
              <a:ext cx="8203" cy="41017"/>
            </a:xfrm>
            <a:custGeom>
              <a:avLst/>
              <a:gdLst>
                <a:gd name="connsiteX0" fmla="*/ 0 w 8203"/>
                <a:gd name="connsiteY0" fmla="*/ 0 h 41016"/>
                <a:gd name="connsiteX1" fmla="*/ 8203 w 8203"/>
                <a:gd name="connsiteY1" fmla="*/ 41017 h 4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03" h="41016">
                  <a:moveTo>
                    <a:pt x="0" y="0"/>
                  </a:moveTo>
                  <a:lnTo>
                    <a:pt x="8203" y="41017"/>
                  </a:lnTo>
                </a:path>
              </a:pathLst>
            </a:custGeom>
            <a:noFill/>
            <a:ln w="1640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" name="任意多边形: 形状 167"/>
            <p:cNvSpPr/>
            <p:nvPr/>
          </p:nvSpPr>
          <p:spPr>
            <a:xfrm>
              <a:off x="6071389" y="1033622"/>
              <a:ext cx="98440" cy="8203"/>
            </a:xfrm>
            <a:custGeom>
              <a:avLst/>
              <a:gdLst>
                <a:gd name="connsiteX0" fmla="*/ 0 w 98440"/>
                <a:gd name="connsiteY0" fmla="*/ 0 h 0"/>
                <a:gd name="connsiteX1" fmla="*/ 98440 w 9844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440">
                  <a:moveTo>
                    <a:pt x="0" y="0"/>
                  </a:moveTo>
                  <a:lnTo>
                    <a:pt x="98440" y="0"/>
                  </a:lnTo>
                </a:path>
              </a:pathLst>
            </a:custGeom>
            <a:noFill/>
            <a:ln w="16401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" name="任意多边形: 形状 168"/>
            <p:cNvSpPr/>
            <p:nvPr/>
          </p:nvSpPr>
          <p:spPr>
            <a:xfrm>
              <a:off x="5923729" y="885962"/>
              <a:ext cx="82033" cy="147660"/>
            </a:xfrm>
            <a:custGeom>
              <a:avLst/>
              <a:gdLst>
                <a:gd name="connsiteX0" fmla="*/ 8203 w 82033"/>
                <a:gd name="connsiteY0" fmla="*/ 0 h 147660"/>
                <a:gd name="connsiteX1" fmla="*/ 73830 w 82033"/>
                <a:gd name="connsiteY1" fmla="*/ 0 h 147660"/>
                <a:gd name="connsiteX2" fmla="*/ 82033 w 82033"/>
                <a:gd name="connsiteY2" fmla="*/ 8203 h 147660"/>
                <a:gd name="connsiteX3" fmla="*/ 82033 w 82033"/>
                <a:gd name="connsiteY3" fmla="*/ 139457 h 147660"/>
                <a:gd name="connsiteX4" fmla="*/ 73830 w 82033"/>
                <a:gd name="connsiteY4" fmla="*/ 147660 h 147660"/>
                <a:gd name="connsiteX5" fmla="*/ 8203 w 82033"/>
                <a:gd name="connsiteY5" fmla="*/ 147660 h 147660"/>
                <a:gd name="connsiteX6" fmla="*/ 0 w 82033"/>
                <a:gd name="connsiteY6" fmla="*/ 139457 h 147660"/>
                <a:gd name="connsiteX7" fmla="*/ 0 w 82033"/>
                <a:gd name="connsiteY7" fmla="*/ 8203 h 147660"/>
                <a:gd name="connsiteX8" fmla="*/ 8203 w 82033"/>
                <a:gd name="connsiteY8" fmla="*/ 0 h 14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033" h="147660">
                  <a:moveTo>
                    <a:pt x="8203" y="0"/>
                  </a:moveTo>
                  <a:lnTo>
                    <a:pt x="73830" y="0"/>
                  </a:lnTo>
                  <a:cubicBezTo>
                    <a:pt x="78752" y="0"/>
                    <a:pt x="82033" y="3281"/>
                    <a:pt x="82033" y="8203"/>
                  </a:cubicBezTo>
                  <a:lnTo>
                    <a:pt x="82033" y="139457"/>
                  </a:lnTo>
                  <a:cubicBezTo>
                    <a:pt x="82033" y="144379"/>
                    <a:pt x="78752" y="147660"/>
                    <a:pt x="73830" y="147660"/>
                  </a:cubicBezTo>
                  <a:lnTo>
                    <a:pt x="8203" y="147660"/>
                  </a:lnTo>
                  <a:cubicBezTo>
                    <a:pt x="3281" y="147660"/>
                    <a:pt x="0" y="144379"/>
                    <a:pt x="0" y="139457"/>
                  </a:cubicBezTo>
                  <a:lnTo>
                    <a:pt x="0" y="8203"/>
                  </a:lnTo>
                  <a:cubicBezTo>
                    <a:pt x="0" y="3281"/>
                    <a:pt x="3281" y="0"/>
                    <a:pt x="8203" y="0"/>
                  </a:cubicBezTo>
                  <a:close/>
                </a:path>
              </a:pathLst>
            </a:custGeom>
            <a:noFill/>
            <a:ln w="16401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" name="任意多边形: 形状 169"/>
            <p:cNvSpPr/>
            <p:nvPr/>
          </p:nvSpPr>
          <p:spPr>
            <a:xfrm>
              <a:off x="6013966" y="951589"/>
              <a:ext cx="246100" cy="8203"/>
            </a:xfrm>
            <a:custGeom>
              <a:avLst/>
              <a:gdLst>
                <a:gd name="connsiteX0" fmla="*/ 0 w 246100"/>
                <a:gd name="connsiteY0" fmla="*/ 0 h 0"/>
                <a:gd name="connsiteX1" fmla="*/ 246100 w 2461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100">
                  <a:moveTo>
                    <a:pt x="0" y="0"/>
                  </a:moveTo>
                  <a:lnTo>
                    <a:pt x="246100" y="0"/>
                  </a:lnTo>
                </a:path>
              </a:pathLst>
            </a:custGeom>
            <a:noFill/>
            <a:ln w="16401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Questions ?</a:t>
            </a:r>
            <a:endParaRPr lang="en-IN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/>
              <a:t>Happy to answer !</a:t>
            </a:r>
            <a:endParaRPr lang="en-IN" sz="2000"/>
          </a:p>
        </p:txBody>
      </p:sp>
      <p:pic>
        <p:nvPicPr>
          <p:cNvPr id="5" name="Picture 4" descr="Question mark on green pastel background"/>
          <p:cNvPicPr>
            <a:picLocks noChangeAspect="1"/>
          </p:cNvPicPr>
          <p:nvPr/>
        </p:nvPicPr>
        <p:blipFill rotWithShape="1">
          <a:blip r:embed="rId2"/>
          <a:srcRect l="33259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pic>
        <p:nvPicPr>
          <p:cNvPr id="4" name="Picture 3" descr="Logo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3" r="5703" b="26169"/>
          <a:stretch>
            <a:fillRect/>
          </a:stretch>
        </p:blipFill>
        <p:spPr>
          <a:xfrm>
            <a:off x="-2034863" y="-1674253"/>
            <a:ext cx="5988677" cy="754630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3" r="5703" b="26169"/>
          <a:stretch>
            <a:fillRect/>
          </a:stretch>
        </p:blipFill>
        <p:spPr>
          <a:xfrm flipV="1">
            <a:off x="9478944" y="-1152940"/>
            <a:ext cx="4829764" cy="6085967"/>
          </a:xfrm>
          <a:custGeom>
            <a:avLst/>
            <a:gdLst>
              <a:gd name="connsiteX0" fmla="*/ 0 w 4829764"/>
              <a:gd name="connsiteY0" fmla="*/ 6085967 h 6085967"/>
              <a:gd name="connsiteX1" fmla="*/ 4829764 w 4829764"/>
              <a:gd name="connsiteY1" fmla="*/ 6085967 h 6085967"/>
              <a:gd name="connsiteX2" fmla="*/ 4829764 w 4829764"/>
              <a:gd name="connsiteY2" fmla="*/ 0 h 6085967"/>
              <a:gd name="connsiteX3" fmla="*/ 2274590 w 4829764"/>
              <a:gd name="connsiteY3" fmla="*/ 0 h 6085967"/>
              <a:gd name="connsiteX4" fmla="*/ 2414882 w 4829764"/>
              <a:gd name="connsiteY4" fmla="*/ 117230 h 6085967"/>
              <a:gd name="connsiteX5" fmla="*/ 1216730 w 4829764"/>
              <a:gd name="connsiteY5" fmla="*/ 1551084 h 6085967"/>
              <a:gd name="connsiteX6" fmla="*/ 0 w 4829764"/>
              <a:gd name="connsiteY6" fmla="*/ 534364 h 6085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29764" h="6085967">
                <a:moveTo>
                  <a:pt x="0" y="6085967"/>
                </a:moveTo>
                <a:lnTo>
                  <a:pt x="4829764" y="6085967"/>
                </a:lnTo>
                <a:lnTo>
                  <a:pt x="4829764" y="0"/>
                </a:lnTo>
                <a:lnTo>
                  <a:pt x="2274590" y="0"/>
                </a:lnTo>
                <a:lnTo>
                  <a:pt x="2414882" y="117230"/>
                </a:lnTo>
                <a:lnTo>
                  <a:pt x="1216730" y="1551084"/>
                </a:lnTo>
                <a:lnTo>
                  <a:pt x="0" y="534364"/>
                </a:lnTo>
                <a:close/>
              </a:path>
            </a:pathLst>
          </a:custGeom>
        </p:spPr>
      </p:pic>
      <p:sp>
        <p:nvSpPr>
          <p:cNvPr id="5" name="文本框 4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3953330" y="2647063"/>
            <a:ext cx="5975744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张海山锐线体2.0" panose="02000000000000000000" pitchFamily="2" charset="-122"/>
                <a:ea typeface="张海山锐线体2.0" panose="02000000000000000000" pitchFamily="2" charset="-122"/>
                <a:cs typeface="Aharoni" panose="02010803020104030203" pitchFamily="2" charset="-79"/>
              </a:rPr>
              <a:t>Thank you </a:t>
            </a:r>
            <a:endParaRPr lang="zh-CN" altLang="en-US" sz="5400" b="1" dirty="0">
              <a:gradFill>
                <a:gsLst>
                  <a:gs pos="0">
                    <a:srgbClr val="51C7F3"/>
                  </a:gs>
                  <a:gs pos="100000">
                    <a:srgbClr val="084B9D"/>
                  </a:gs>
                </a:gsLst>
                <a:lin ang="5400000" scaled="1"/>
              </a:gradFill>
              <a:latin typeface="张海山锐线体2.0" panose="02000000000000000000" pitchFamily="2" charset="-122"/>
              <a:ea typeface="张海山锐线体2.0" panose="02000000000000000000" pitchFamily="2" charset="-122"/>
              <a:cs typeface="Aharoni" panose="02010803020104030203" pitchFamily="2" charset="-79"/>
            </a:endParaRPr>
          </a:p>
        </p:txBody>
      </p:sp>
      <p:pic>
        <p:nvPicPr>
          <p:cNvPr id="2" name="Picture 1" descr="Logo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/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413</Words>
  <Application>Microsoft Office PowerPoint</Application>
  <PresentationFormat>Widescreen</PresentationFormat>
  <Paragraphs>104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Aptos</vt:lpstr>
      <vt:lpstr>Aptos Display</vt:lpstr>
      <vt:lpstr>Arial</vt:lpstr>
      <vt:lpstr>HK Grotesk</vt:lpstr>
      <vt:lpstr>HK Grotesk Bold</vt:lpstr>
      <vt:lpstr>HK Grotesk Light</vt:lpstr>
      <vt:lpstr>HK Grotesk Light Bold</vt:lpstr>
      <vt:lpstr>张海山锐线体2.0</vt:lpstr>
      <vt:lpstr>Office Theme</vt:lpstr>
      <vt:lpstr>Default Design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M</dc:creator>
  <cp:lastModifiedBy>Akshay Reddy</cp:lastModifiedBy>
  <cp:revision>13</cp:revision>
  <dcterms:created xsi:type="dcterms:W3CDTF">2024-05-04T13:11:00Z</dcterms:created>
  <dcterms:modified xsi:type="dcterms:W3CDTF">2024-06-04T03:10:23Z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64F295024E8E47BFB8B72ABDC09DF82C_13</vt:lpwstr>
  </property>
  <property fmtid="{D5CDD505-2E9C-101B-9397-08002B2CF9AE}" pid="3" name="KSOProductBuildVer">
    <vt:lpwstr>1033-12.2.0.16909</vt:lpwstr>
  </property>
</Properties>
</file>