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14"/>
  </p:notesMasterIdLst>
  <p:sldIdLst>
    <p:sldId id="260" r:id="rId2"/>
    <p:sldId id="265" r:id="rId3"/>
    <p:sldId id="261" r:id="rId4"/>
    <p:sldId id="271" r:id="rId5"/>
    <p:sldId id="272" r:id="rId6"/>
    <p:sldId id="273" r:id="rId7"/>
    <p:sldId id="274" r:id="rId8"/>
    <p:sldId id="275" r:id="rId9"/>
    <p:sldId id="276" r:id="rId10"/>
    <p:sldId id="267" r:id="rId11"/>
    <p:sldId id="277" r:id="rId12"/>
    <p:sldId id="27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94660"/>
  </p:normalViewPr>
  <p:slideViewPr>
    <p:cSldViewPr snapToGrid="0">
      <p:cViewPr varScale="1">
        <p:scale>
          <a:sx n="89" d="100"/>
          <a:sy n="89" d="100"/>
        </p:scale>
        <p:origin x="133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104D2-571B-42B5-B00E-6D009A31E57F}" type="datetimeFigureOut">
              <a:rPr lang="en-US" smtClean="0"/>
              <a:t>3/5/2023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43784A-86FC-49E8-9F4D-7E2A8F4699AB}" type="slidenum">
              <a:rPr lang="en-US" smtClean="0"/>
              <a:t>‹#›</a:t>
            </a:fld>
            <a:endParaRPr lang="en-US"/>
          </a:p>
        </p:txBody>
      </p:sp>
    </p:spTree>
    <p:extLst>
      <p:ext uri="{BB962C8B-B14F-4D97-AF65-F5344CB8AC3E}">
        <p14:creationId xmlns:p14="http://schemas.microsoft.com/office/powerpoint/2010/main" val="3920424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19626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4563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5811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5059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8556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4358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1483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9318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2833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5022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1494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6" y="2677835"/>
            <a:ext cx="9210651" cy="4230167"/>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6" y="2852933"/>
            <a:ext cx="9210651" cy="4055067"/>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2" y="2419425"/>
            <a:ext cx="122612"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7" name="Google Shape;37;p2"/>
          <p:cNvSpPr/>
          <p:nvPr/>
        </p:nvSpPr>
        <p:spPr>
          <a:xfrm rot="8100000">
            <a:off x="6038982" y="2797892"/>
            <a:ext cx="122612"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8" name="Google Shape;38;p2"/>
          <p:cNvSpPr/>
          <p:nvPr/>
        </p:nvSpPr>
        <p:spPr>
          <a:xfrm rot="8100000">
            <a:off x="7181982" y="2842359"/>
            <a:ext cx="122612"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39" name="Google Shape;39;p2"/>
          <p:cNvGrpSpPr/>
          <p:nvPr/>
        </p:nvGrpSpPr>
        <p:grpSpPr>
          <a:xfrm>
            <a:off x="-9525" y="2698767"/>
            <a:ext cx="9167825" cy="793733"/>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42836" y="2673453"/>
            <a:ext cx="9229575" cy="857049"/>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69" name="Google Shape;69;p2"/>
          <p:cNvSpPr/>
          <p:nvPr/>
        </p:nvSpPr>
        <p:spPr>
          <a:xfrm>
            <a:off x="2990700" y="28637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0" name="Google Shape;70;p2"/>
          <p:cNvSpPr/>
          <p:nvPr/>
        </p:nvSpPr>
        <p:spPr>
          <a:xfrm>
            <a:off x="1085700" y="32447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1" name="Google Shape;71;p2"/>
          <p:cNvSpPr/>
          <p:nvPr/>
        </p:nvSpPr>
        <p:spPr>
          <a:xfrm>
            <a:off x="4895700" y="2770176"/>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2" name="Google Shape;72;p2"/>
          <p:cNvSpPr/>
          <p:nvPr/>
        </p:nvSpPr>
        <p:spPr>
          <a:xfrm rot="8100000">
            <a:off x="8699950" y="2521025"/>
            <a:ext cx="122612"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3" name="Google Shape;73;p2"/>
          <p:cNvSpPr txBox="1">
            <a:spLocks noGrp="1"/>
          </p:cNvSpPr>
          <p:nvPr>
            <p:ph type="ctrTitle"/>
          </p:nvPr>
        </p:nvSpPr>
        <p:spPr>
          <a:xfrm>
            <a:off x="2847975" y="4484567"/>
            <a:ext cx="5610300" cy="15464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6400">
                <a:solidFill>
                  <a:srgbClr val="FFFFFF"/>
                </a:solidFill>
              </a:defRPr>
            </a:lvl1pPr>
            <a:lvl2pPr lvl="1" algn="r">
              <a:spcBef>
                <a:spcPts val="0"/>
              </a:spcBef>
              <a:spcAft>
                <a:spcPts val="0"/>
              </a:spcAft>
              <a:buClr>
                <a:srgbClr val="FFFFFF"/>
              </a:buClr>
              <a:buSzPts val="4800"/>
              <a:buNone/>
              <a:defRPr sz="6400">
                <a:solidFill>
                  <a:srgbClr val="FFFFFF"/>
                </a:solidFill>
              </a:defRPr>
            </a:lvl2pPr>
            <a:lvl3pPr lvl="2" algn="r">
              <a:spcBef>
                <a:spcPts val="0"/>
              </a:spcBef>
              <a:spcAft>
                <a:spcPts val="0"/>
              </a:spcAft>
              <a:buClr>
                <a:srgbClr val="FFFFFF"/>
              </a:buClr>
              <a:buSzPts val="4800"/>
              <a:buNone/>
              <a:defRPr sz="6400">
                <a:solidFill>
                  <a:srgbClr val="FFFFFF"/>
                </a:solidFill>
              </a:defRPr>
            </a:lvl3pPr>
            <a:lvl4pPr lvl="3" algn="r">
              <a:spcBef>
                <a:spcPts val="0"/>
              </a:spcBef>
              <a:spcAft>
                <a:spcPts val="0"/>
              </a:spcAft>
              <a:buClr>
                <a:srgbClr val="FFFFFF"/>
              </a:buClr>
              <a:buSzPts val="4800"/>
              <a:buNone/>
              <a:defRPr sz="6400">
                <a:solidFill>
                  <a:srgbClr val="FFFFFF"/>
                </a:solidFill>
              </a:defRPr>
            </a:lvl4pPr>
            <a:lvl5pPr lvl="4" algn="r">
              <a:spcBef>
                <a:spcPts val="0"/>
              </a:spcBef>
              <a:spcAft>
                <a:spcPts val="0"/>
              </a:spcAft>
              <a:buClr>
                <a:srgbClr val="FFFFFF"/>
              </a:buClr>
              <a:buSzPts val="4800"/>
              <a:buNone/>
              <a:defRPr sz="6400">
                <a:solidFill>
                  <a:srgbClr val="FFFFFF"/>
                </a:solidFill>
              </a:defRPr>
            </a:lvl5pPr>
            <a:lvl6pPr lvl="5" algn="r">
              <a:spcBef>
                <a:spcPts val="0"/>
              </a:spcBef>
              <a:spcAft>
                <a:spcPts val="0"/>
              </a:spcAft>
              <a:buClr>
                <a:srgbClr val="FFFFFF"/>
              </a:buClr>
              <a:buSzPts val="4800"/>
              <a:buNone/>
              <a:defRPr sz="6400">
                <a:solidFill>
                  <a:srgbClr val="FFFFFF"/>
                </a:solidFill>
              </a:defRPr>
            </a:lvl6pPr>
            <a:lvl7pPr lvl="6" algn="r">
              <a:spcBef>
                <a:spcPts val="0"/>
              </a:spcBef>
              <a:spcAft>
                <a:spcPts val="0"/>
              </a:spcAft>
              <a:buClr>
                <a:srgbClr val="FFFFFF"/>
              </a:buClr>
              <a:buSzPts val="4800"/>
              <a:buNone/>
              <a:defRPr sz="6400">
                <a:solidFill>
                  <a:srgbClr val="FFFFFF"/>
                </a:solidFill>
              </a:defRPr>
            </a:lvl7pPr>
            <a:lvl8pPr lvl="7" algn="r">
              <a:spcBef>
                <a:spcPts val="0"/>
              </a:spcBef>
              <a:spcAft>
                <a:spcPts val="0"/>
              </a:spcAft>
              <a:buClr>
                <a:srgbClr val="FFFFFF"/>
              </a:buClr>
              <a:buSzPts val="4800"/>
              <a:buNone/>
              <a:defRPr sz="6400">
                <a:solidFill>
                  <a:srgbClr val="FFFFFF"/>
                </a:solidFill>
              </a:defRPr>
            </a:lvl8pPr>
            <a:lvl9pPr lvl="8" algn="r">
              <a:spcBef>
                <a:spcPts val="0"/>
              </a:spcBef>
              <a:spcAft>
                <a:spcPts val="0"/>
              </a:spcAft>
              <a:buClr>
                <a:srgbClr val="FFFFFF"/>
              </a:buClr>
              <a:buSzPts val="4800"/>
              <a:buNone/>
              <a:defRPr sz="6400">
                <a:solidFill>
                  <a:srgbClr val="FFFFFF"/>
                </a:solidFill>
              </a:defRPr>
            </a:lvl9pPr>
          </a:lstStyle>
          <a:p>
            <a:endParaRPr/>
          </a:p>
        </p:txBody>
      </p:sp>
    </p:spTree>
    <p:extLst>
      <p:ext uri="{BB962C8B-B14F-4D97-AF65-F5344CB8AC3E}">
        <p14:creationId xmlns:p14="http://schemas.microsoft.com/office/powerpoint/2010/main" val="1574349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74"/>
        <p:cNvGrpSpPr/>
        <p:nvPr/>
      </p:nvGrpSpPr>
      <p:grpSpPr>
        <a:xfrm>
          <a:off x="0" y="0"/>
          <a:ext cx="0" cy="0"/>
          <a:chOff x="0" y="0"/>
          <a:chExt cx="0" cy="0"/>
        </a:xfrm>
      </p:grpSpPr>
      <p:sp>
        <p:nvSpPr>
          <p:cNvPr id="75" name="Google Shape;75;p3"/>
          <p:cNvSpPr/>
          <p:nvPr/>
        </p:nvSpPr>
        <p:spPr>
          <a:xfrm>
            <a:off x="-26776" y="2677835"/>
            <a:ext cx="9210651" cy="4230167"/>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76" name="Google Shape;76;p3"/>
          <p:cNvSpPr/>
          <p:nvPr/>
        </p:nvSpPr>
        <p:spPr>
          <a:xfrm>
            <a:off x="-26776" y="2852933"/>
            <a:ext cx="9210651" cy="4055067"/>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2" y="2419425"/>
            <a:ext cx="122612"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8" name="Google Shape;78;p3"/>
          <p:cNvSpPr/>
          <p:nvPr/>
        </p:nvSpPr>
        <p:spPr>
          <a:xfrm rot="8100000">
            <a:off x="6038982" y="2797892"/>
            <a:ext cx="122612"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9" name="Google Shape;79;p3"/>
          <p:cNvSpPr/>
          <p:nvPr/>
        </p:nvSpPr>
        <p:spPr>
          <a:xfrm rot="8100000">
            <a:off x="7181982" y="2842359"/>
            <a:ext cx="122612"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80" name="Google Shape;80;p3"/>
          <p:cNvGrpSpPr/>
          <p:nvPr/>
        </p:nvGrpSpPr>
        <p:grpSpPr>
          <a:xfrm>
            <a:off x="-9525" y="2698767"/>
            <a:ext cx="9167825" cy="793733"/>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6" y="2673453"/>
            <a:ext cx="9229575" cy="857049"/>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10" name="Google Shape;110;p3"/>
          <p:cNvSpPr/>
          <p:nvPr/>
        </p:nvSpPr>
        <p:spPr>
          <a:xfrm>
            <a:off x="2990700" y="2863733"/>
            <a:ext cx="114600" cy="152800"/>
          </a:xfrm>
          <a:prstGeom prst="ellipse">
            <a:avLst/>
          </a:prstGeom>
          <a:noFill/>
          <a:ln w="9525" cap="flat" cmpd="sng">
            <a:solidFill>
              <a:srgbClr val="3C78D8"/>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1" name="Google Shape;111;p3"/>
          <p:cNvSpPr/>
          <p:nvPr/>
        </p:nvSpPr>
        <p:spPr>
          <a:xfrm>
            <a:off x="1085700" y="3244733"/>
            <a:ext cx="114600" cy="152800"/>
          </a:xfrm>
          <a:prstGeom prst="ellipse">
            <a:avLst/>
          </a:prstGeom>
          <a:noFill/>
          <a:ln w="9525" cap="flat" cmpd="sng">
            <a:solidFill>
              <a:srgbClr val="3C78D8"/>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2" name="Google Shape;112;p3"/>
          <p:cNvSpPr/>
          <p:nvPr/>
        </p:nvSpPr>
        <p:spPr>
          <a:xfrm>
            <a:off x="4895700" y="2770176"/>
            <a:ext cx="114600" cy="152800"/>
          </a:xfrm>
          <a:prstGeom prst="ellipse">
            <a:avLst/>
          </a:prstGeom>
          <a:noFill/>
          <a:ln w="9525" cap="flat" cmpd="sng">
            <a:solidFill>
              <a:srgbClr val="3C78D8"/>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3" name="Google Shape;113;p3"/>
          <p:cNvSpPr/>
          <p:nvPr/>
        </p:nvSpPr>
        <p:spPr>
          <a:xfrm rot="8100000">
            <a:off x="8699950" y="2521025"/>
            <a:ext cx="122612"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4" name="Google Shape;114;p3"/>
          <p:cNvSpPr txBox="1">
            <a:spLocks noGrp="1"/>
          </p:cNvSpPr>
          <p:nvPr>
            <p:ph type="ctrTitle"/>
          </p:nvPr>
        </p:nvSpPr>
        <p:spPr>
          <a:xfrm>
            <a:off x="2309351" y="4041533"/>
            <a:ext cx="5214600" cy="15464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4800">
                <a:solidFill>
                  <a:srgbClr val="FFFFFF"/>
                </a:solidFill>
              </a:defRPr>
            </a:lvl1pPr>
            <a:lvl2pPr lvl="1" algn="r" rtl="0">
              <a:spcBef>
                <a:spcPts val="0"/>
              </a:spcBef>
              <a:spcAft>
                <a:spcPts val="0"/>
              </a:spcAft>
              <a:buClr>
                <a:srgbClr val="FFFFFF"/>
              </a:buClr>
              <a:buSzPts val="3600"/>
              <a:buNone/>
              <a:defRPr sz="4800">
                <a:solidFill>
                  <a:srgbClr val="FFFFFF"/>
                </a:solidFill>
              </a:defRPr>
            </a:lvl2pPr>
            <a:lvl3pPr lvl="2" algn="r" rtl="0">
              <a:spcBef>
                <a:spcPts val="0"/>
              </a:spcBef>
              <a:spcAft>
                <a:spcPts val="0"/>
              </a:spcAft>
              <a:buClr>
                <a:srgbClr val="FFFFFF"/>
              </a:buClr>
              <a:buSzPts val="3600"/>
              <a:buNone/>
              <a:defRPr sz="4800">
                <a:solidFill>
                  <a:srgbClr val="FFFFFF"/>
                </a:solidFill>
              </a:defRPr>
            </a:lvl3pPr>
            <a:lvl4pPr lvl="3" algn="r" rtl="0">
              <a:spcBef>
                <a:spcPts val="0"/>
              </a:spcBef>
              <a:spcAft>
                <a:spcPts val="0"/>
              </a:spcAft>
              <a:buClr>
                <a:srgbClr val="FFFFFF"/>
              </a:buClr>
              <a:buSzPts val="3600"/>
              <a:buNone/>
              <a:defRPr sz="4800">
                <a:solidFill>
                  <a:srgbClr val="FFFFFF"/>
                </a:solidFill>
              </a:defRPr>
            </a:lvl4pPr>
            <a:lvl5pPr lvl="4" algn="r" rtl="0">
              <a:spcBef>
                <a:spcPts val="0"/>
              </a:spcBef>
              <a:spcAft>
                <a:spcPts val="0"/>
              </a:spcAft>
              <a:buClr>
                <a:srgbClr val="FFFFFF"/>
              </a:buClr>
              <a:buSzPts val="3600"/>
              <a:buNone/>
              <a:defRPr sz="4800">
                <a:solidFill>
                  <a:srgbClr val="FFFFFF"/>
                </a:solidFill>
              </a:defRPr>
            </a:lvl5pPr>
            <a:lvl6pPr lvl="5" algn="r" rtl="0">
              <a:spcBef>
                <a:spcPts val="0"/>
              </a:spcBef>
              <a:spcAft>
                <a:spcPts val="0"/>
              </a:spcAft>
              <a:buClr>
                <a:srgbClr val="FFFFFF"/>
              </a:buClr>
              <a:buSzPts val="3600"/>
              <a:buNone/>
              <a:defRPr sz="4800">
                <a:solidFill>
                  <a:srgbClr val="FFFFFF"/>
                </a:solidFill>
              </a:defRPr>
            </a:lvl6pPr>
            <a:lvl7pPr lvl="6" algn="r" rtl="0">
              <a:spcBef>
                <a:spcPts val="0"/>
              </a:spcBef>
              <a:spcAft>
                <a:spcPts val="0"/>
              </a:spcAft>
              <a:buClr>
                <a:srgbClr val="FFFFFF"/>
              </a:buClr>
              <a:buSzPts val="3600"/>
              <a:buNone/>
              <a:defRPr sz="4800">
                <a:solidFill>
                  <a:srgbClr val="FFFFFF"/>
                </a:solidFill>
              </a:defRPr>
            </a:lvl7pPr>
            <a:lvl8pPr lvl="7" algn="r" rtl="0">
              <a:spcBef>
                <a:spcPts val="0"/>
              </a:spcBef>
              <a:spcAft>
                <a:spcPts val="0"/>
              </a:spcAft>
              <a:buClr>
                <a:srgbClr val="FFFFFF"/>
              </a:buClr>
              <a:buSzPts val="3600"/>
              <a:buNone/>
              <a:defRPr sz="4800">
                <a:solidFill>
                  <a:srgbClr val="FFFFFF"/>
                </a:solidFill>
              </a:defRPr>
            </a:lvl8pPr>
            <a:lvl9pPr lvl="8" algn="r" rtl="0">
              <a:spcBef>
                <a:spcPts val="0"/>
              </a:spcBef>
              <a:spcAft>
                <a:spcPts val="0"/>
              </a:spcAft>
              <a:buClr>
                <a:srgbClr val="FFFFFF"/>
              </a:buClr>
              <a:buSzPts val="3600"/>
              <a:buNone/>
              <a:defRPr sz="4800">
                <a:solidFill>
                  <a:srgbClr val="FFFFFF"/>
                </a:solidFill>
              </a:defRPr>
            </a:lvl9pPr>
          </a:lstStyle>
          <a:p>
            <a:endParaRPr/>
          </a:p>
        </p:txBody>
      </p:sp>
      <p:sp>
        <p:nvSpPr>
          <p:cNvPr id="115" name="Google Shape;115;p3"/>
          <p:cNvSpPr txBox="1">
            <a:spLocks noGrp="1"/>
          </p:cNvSpPr>
          <p:nvPr>
            <p:ph type="subTitle" idx="1"/>
          </p:nvPr>
        </p:nvSpPr>
        <p:spPr>
          <a:xfrm>
            <a:off x="2309441" y="5412333"/>
            <a:ext cx="5214600" cy="10464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4000">
                <a:solidFill>
                  <a:srgbClr val="FFFFFF"/>
                </a:solidFill>
              </a:defRPr>
            </a:lvl2pPr>
            <a:lvl3pPr lvl="2" algn="r" rtl="0">
              <a:spcBef>
                <a:spcPts val="0"/>
              </a:spcBef>
              <a:spcAft>
                <a:spcPts val="0"/>
              </a:spcAft>
              <a:buClr>
                <a:srgbClr val="FFFFFF"/>
              </a:buClr>
              <a:buSzPts val="3000"/>
              <a:buNone/>
              <a:defRPr sz="4000">
                <a:solidFill>
                  <a:srgbClr val="FFFFFF"/>
                </a:solidFill>
              </a:defRPr>
            </a:lvl3pPr>
            <a:lvl4pPr lvl="3" algn="r" rtl="0">
              <a:spcBef>
                <a:spcPts val="0"/>
              </a:spcBef>
              <a:spcAft>
                <a:spcPts val="0"/>
              </a:spcAft>
              <a:buClr>
                <a:srgbClr val="FFFFFF"/>
              </a:buClr>
              <a:buSzPts val="3000"/>
              <a:buNone/>
              <a:defRPr sz="4000">
                <a:solidFill>
                  <a:srgbClr val="FFFFFF"/>
                </a:solidFill>
              </a:defRPr>
            </a:lvl4pPr>
            <a:lvl5pPr lvl="4" algn="r" rtl="0">
              <a:spcBef>
                <a:spcPts val="0"/>
              </a:spcBef>
              <a:spcAft>
                <a:spcPts val="0"/>
              </a:spcAft>
              <a:buClr>
                <a:srgbClr val="FFFFFF"/>
              </a:buClr>
              <a:buSzPts val="3000"/>
              <a:buNone/>
              <a:defRPr sz="4000">
                <a:solidFill>
                  <a:srgbClr val="FFFFFF"/>
                </a:solidFill>
              </a:defRPr>
            </a:lvl5pPr>
            <a:lvl6pPr lvl="5" algn="r" rtl="0">
              <a:spcBef>
                <a:spcPts val="0"/>
              </a:spcBef>
              <a:spcAft>
                <a:spcPts val="0"/>
              </a:spcAft>
              <a:buClr>
                <a:srgbClr val="FFFFFF"/>
              </a:buClr>
              <a:buSzPts val="3000"/>
              <a:buNone/>
              <a:defRPr sz="4000">
                <a:solidFill>
                  <a:srgbClr val="FFFFFF"/>
                </a:solidFill>
              </a:defRPr>
            </a:lvl6pPr>
            <a:lvl7pPr lvl="6" algn="r" rtl="0">
              <a:spcBef>
                <a:spcPts val="0"/>
              </a:spcBef>
              <a:spcAft>
                <a:spcPts val="0"/>
              </a:spcAft>
              <a:buClr>
                <a:srgbClr val="FFFFFF"/>
              </a:buClr>
              <a:buSzPts val="3000"/>
              <a:buNone/>
              <a:defRPr sz="4000">
                <a:solidFill>
                  <a:srgbClr val="FFFFFF"/>
                </a:solidFill>
              </a:defRPr>
            </a:lvl7pPr>
            <a:lvl8pPr lvl="7" algn="r" rtl="0">
              <a:spcBef>
                <a:spcPts val="0"/>
              </a:spcBef>
              <a:spcAft>
                <a:spcPts val="0"/>
              </a:spcAft>
              <a:buClr>
                <a:srgbClr val="FFFFFF"/>
              </a:buClr>
              <a:buSzPts val="3000"/>
              <a:buNone/>
              <a:defRPr sz="4000">
                <a:solidFill>
                  <a:srgbClr val="FFFFFF"/>
                </a:solidFill>
              </a:defRPr>
            </a:lvl8pPr>
            <a:lvl9pPr lvl="8" algn="r" rtl="0">
              <a:spcBef>
                <a:spcPts val="0"/>
              </a:spcBef>
              <a:spcAft>
                <a:spcPts val="0"/>
              </a:spcAft>
              <a:buClr>
                <a:srgbClr val="FFFFFF"/>
              </a:buClr>
              <a:buSzPts val="3000"/>
              <a:buNone/>
              <a:defRPr sz="4000">
                <a:solidFill>
                  <a:srgbClr val="FFFFFF"/>
                </a:solidFill>
              </a:defRPr>
            </a:lvl9pPr>
          </a:lstStyle>
          <a:p>
            <a:endParaRPr/>
          </a:p>
        </p:txBody>
      </p:sp>
      <p:sp>
        <p:nvSpPr>
          <p:cNvPr id="116" name="Google Shape;116;p3"/>
          <p:cNvSpPr txBox="1">
            <a:spLocks noGrp="1"/>
          </p:cNvSpPr>
          <p:nvPr>
            <p:ph type="sldNum" idx="12"/>
          </p:nvPr>
        </p:nvSpPr>
        <p:spPr>
          <a:xfrm>
            <a:off x="8556775" y="6434933"/>
            <a:ext cx="5487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188417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03"/>
        <p:cNvGrpSpPr/>
        <p:nvPr/>
      </p:nvGrpSpPr>
      <p:grpSpPr>
        <a:xfrm>
          <a:off x="0" y="0"/>
          <a:ext cx="0" cy="0"/>
          <a:chOff x="0" y="0"/>
          <a:chExt cx="0" cy="0"/>
        </a:xfrm>
      </p:grpSpPr>
      <p:sp>
        <p:nvSpPr>
          <p:cNvPr id="204" name="Google Shape;204;p6"/>
          <p:cNvSpPr/>
          <p:nvPr/>
        </p:nvSpPr>
        <p:spPr>
          <a:xfrm>
            <a:off x="-28574" y="5929033"/>
            <a:ext cx="9191625" cy="949971"/>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4" y="6104150"/>
            <a:ext cx="9191625" cy="779252"/>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2" y="5670625"/>
            <a:ext cx="122612"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7" name="Google Shape;207;p6"/>
          <p:cNvSpPr/>
          <p:nvPr/>
        </p:nvSpPr>
        <p:spPr>
          <a:xfrm rot="8100000">
            <a:off x="6038982" y="6049092"/>
            <a:ext cx="122612"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8" name="Google Shape;208;p6"/>
          <p:cNvSpPr/>
          <p:nvPr/>
        </p:nvSpPr>
        <p:spPr>
          <a:xfrm rot="8100000">
            <a:off x="7181982" y="6093559"/>
            <a:ext cx="122612"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209" name="Google Shape;209;p6"/>
          <p:cNvGrpSpPr/>
          <p:nvPr/>
        </p:nvGrpSpPr>
        <p:grpSpPr>
          <a:xfrm>
            <a:off x="-9525" y="5949967"/>
            <a:ext cx="9167825" cy="793733"/>
            <a:chOff x="-9525" y="4462475"/>
            <a:chExt cx="9167825" cy="595300"/>
          </a:xfrm>
        </p:grpSpPr>
        <p:sp>
          <p:nvSpPr>
            <p:cNvPr id="210" name="Google Shape;210;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11" name="Google Shape;211;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12" name="Google Shape;212;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13" name="Google Shape;213;p6"/>
          <p:cNvGrpSpPr/>
          <p:nvPr/>
        </p:nvGrpSpPr>
        <p:grpSpPr>
          <a:xfrm>
            <a:off x="-42836" y="5924651"/>
            <a:ext cx="9229575" cy="857051"/>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5" name="Google Shape;215;p6"/>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6" name="Google Shape;216;p6"/>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7" name="Google Shape;217;p6"/>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8" name="Google Shape;218;p6"/>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9" name="Google Shape;219;p6"/>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0" name="Google Shape;220;p6"/>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1" name="Google Shape;221;p6"/>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2" name="Google Shape;222;p6"/>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3" name="Google Shape;223;p6"/>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4" name="Google Shape;224;p6"/>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5" name="Google Shape;225;p6"/>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6" name="Google Shape;226;p6"/>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7" name="Google Shape;227;p6"/>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8" name="Google Shape;228;p6"/>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9" name="Google Shape;229;p6"/>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0" name="Google Shape;230;p6"/>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1" name="Google Shape;231;p6"/>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2" name="Google Shape;232;p6"/>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3" name="Google Shape;233;p6"/>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4" name="Google Shape;234;p6"/>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5" name="Google Shape;235;p6"/>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6" name="Google Shape;236;p6"/>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7" name="Google Shape;237;p6"/>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8" name="Google Shape;238;p6"/>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239" name="Google Shape;239;p6"/>
          <p:cNvSpPr/>
          <p:nvPr/>
        </p:nvSpPr>
        <p:spPr>
          <a:xfrm>
            <a:off x="2990700" y="6114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0" name="Google Shape;240;p6"/>
          <p:cNvSpPr/>
          <p:nvPr/>
        </p:nvSpPr>
        <p:spPr>
          <a:xfrm>
            <a:off x="1085700" y="6495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1" name="Google Shape;241;p6"/>
          <p:cNvSpPr/>
          <p:nvPr/>
        </p:nvSpPr>
        <p:spPr>
          <a:xfrm>
            <a:off x="4895700" y="6021376"/>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2" name="Google Shape;242;p6"/>
          <p:cNvSpPr/>
          <p:nvPr/>
        </p:nvSpPr>
        <p:spPr>
          <a:xfrm rot="8100000">
            <a:off x="8699950" y="5772225"/>
            <a:ext cx="122612"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3" name="Google Shape;243;p6"/>
          <p:cNvSpPr txBox="1">
            <a:spLocks noGrp="1"/>
          </p:cNvSpPr>
          <p:nvPr>
            <p:ph type="title"/>
          </p:nvPr>
        </p:nvSpPr>
        <p:spPr>
          <a:xfrm>
            <a:off x="1047751" y="845500"/>
            <a:ext cx="6996600" cy="9544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44" name="Google Shape;244;p6"/>
          <p:cNvSpPr txBox="1">
            <a:spLocks noGrp="1"/>
          </p:cNvSpPr>
          <p:nvPr>
            <p:ph type="body" idx="1"/>
          </p:nvPr>
        </p:nvSpPr>
        <p:spPr>
          <a:xfrm>
            <a:off x="1131501" y="2070600"/>
            <a:ext cx="3339900" cy="3554400"/>
          </a:xfrm>
          <a:prstGeom prst="rect">
            <a:avLst/>
          </a:prstGeom>
        </p:spPr>
        <p:txBody>
          <a:bodyPr spcFirstLastPara="1" wrap="square" lIns="91425" tIns="91425" rIns="91425" bIns="91425" anchor="t" anchorCtr="0">
            <a:noAutofit/>
          </a:bodyPr>
          <a:lstStyle>
            <a:lvl1pPr marL="609585" lvl="0" indent="-457189">
              <a:spcBef>
                <a:spcPts val="800"/>
              </a:spcBef>
              <a:spcAft>
                <a:spcPts val="0"/>
              </a:spcAft>
              <a:buSzPts val="1800"/>
              <a:buChar char="◉"/>
              <a:defRPr sz="2400"/>
            </a:lvl1pPr>
            <a:lvl2pPr marL="1219170" lvl="1" indent="-457189">
              <a:spcBef>
                <a:spcPts val="0"/>
              </a:spcBef>
              <a:spcAft>
                <a:spcPts val="0"/>
              </a:spcAft>
              <a:buSzPts val="1800"/>
              <a:buChar char="◉"/>
              <a:defRPr/>
            </a:lvl2pPr>
            <a:lvl3pPr marL="1828754" lvl="2" indent="-457189">
              <a:spcBef>
                <a:spcPts val="0"/>
              </a:spcBef>
              <a:spcAft>
                <a:spcPts val="0"/>
              </a:spcAft>
              <a:buSzPts val="18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endParaRPr/>
          </a:p>
        </p:txBody>
      </p:sp>
      <p:sp>
        <p:nvSpPr>
          <p:cNvPr id="245" name="Google Shape;245;p6"/>
          <p:cNvSpPr txBox="1">
            <a:spLocks noGrp="1"/>
          </p:cNvSpPr>
          <p:nvPr>
            <p:ph type="body" idx="2"/>
          </p:nvPr>
        </p:nvSpPr>
        <p:spPr>
          <a:xfrm>
            <a:off x="4672563" y="2070600"/>
            <a:ext cx="3339900" cy="3554400"/>
          </a:xfrm>
          <a:prstGeom prst="rect">
            <a:avLst/>
          </a:prstGeom>
        </p:spPr>
        <p:txBody>
          <a:bodyPr spcFirstLastPara="1" wrap="square" lIns="91425" tIns="91425" rIns="91425" bIns="91425" anchor="t" anchorCtr="0">
            <a:noAutofit/>
          </a:bodyPr>
          <a:lstStyle>
            <a:lvl1pPr marL="609585" lvl="0" indent="-457189">
              <a:spcBef>
                <a:spcPts val="800"/>
              </a:spcBef>
              <a:spcAft>
                <a:spcPts val="0"/>
              </a:spcAft>
              <a:buSzPts val="1800"/>
              <a:buChar char="◉"/>
              <a:defRPr sz="2400"/>
            </a:lvl1pPr>
            <a:lvl2pPr marL="1219170" lvl="1" indent="-457189">
              <a:spcBef>
                <a:spcPts val="0"/>
              </a:spcBef>
              <a:spcAft>
                <a:spcPts val="0"/>
              </a:spcAft>
              <a:buSzPts val="1800"/>
              <a:buChar char="◉"/>
              <a:defRPr/>
            </a:lvl2pPr>
            <a:lvl3pPr marL="1828754" lvl="2" indent="-457189">
              <a:spcBef>
                <a:spcPts val="0"/>
              </a:spcBef>
              <a:spcAft>
                <a:spcPts val="0"/>
              </a:spcAft>
              <a:buSzPts val="18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endParaRPr/>
          </a:p>
        </p:txBody>
      </p:sp>
      <p:sp>
        <p:nvSpPr>
          <p:cNvPr id="246" name="Google Shape;246;p6"/>
          <p:cNvSpPr txBox="1">
            <a:spLocks noGrp="1"/>
          </p:cNvSpPr>
          <p:nvPr>
            <p:ph type="sldNum" idx="12"/>
          </p:nvPr>
        </p:nvSpPr>
        <p:spPr>
          <a:xfrm>
            <a:off x="8556775" y="6434933"/>
            <a:ext cx="5487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02527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92"/>
        <p:cNvGrpSpPr/>
        <p:nvPr/>
      </p:nvGrpSpPr>
      <p:grpSpPr>
        <a:xfrm>
          <a:off x="0" y="0"/>
          <a:ext cx="0" cy="0"/>
          <a:chOff x="0" y="0"/>
          <a:chExt cx="0" cy="0"/>
        </a:xfrm>
      </p:grpSpPr>
      <p:sp>
        <p:nvSpPr>
          <p:cNvPr id="293" name="Google Shape;293;p8"/>
          <p:cNvSpPr/>
          <p:nvPr/>
        </p:nvSpPr>
        <p:spPr>
          <a:xfrm>
            <a:off x="-28574" y="5929033"/>
            <a:ext cx="9191625" cy="949971"/>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4" name="Google Shape;294;p8"/>
          <p:cNvSpPr/>
          <p:nvPr/>
        </p:nvSpPr>
        <p:spPr>
          <a:xfrm>
            <a:off x="-28574" y="6104150"/>
            <a:ext cx="9191625" cy="779252"/>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5" name="Google Shape;295;p8"/>
          <p:cNvSpPr/>
          <p:nvPr/>
        </p:nvSpPr>
        <p:spPr>
          <a:xfrm rot="8100000">
            <a:off x="1847982" y="5670625"/>
            <a:ext cx="122612"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6" name="Google Shape;296;p8"/>
          <p:cNvSpPr/>
          <p:nvPr/>
        </p:nvSpPr>
        <p:spPr>
          <a:xfrm rot="8100000">
            <a:off x="6038982" y="6049092"/>
            <a:ext cx="122612"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7" name="Google Shape;297;p8"/>
          <p:cNvSpPr/>
          <p:nvPr/>
        </p:nvSpPr>
        <p:spPr>
          <a:xfrm rot="8100000">
            <a:off x="7181982" y="6093559"/>
            <a:ext cx="122612"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298" name="Google Shape;298;p8"/>
          <p:cNvGrpSpPr/>
          <p:nvPr/>
        </p:nvGrpSpPr>
        <p:grpSpPr>
          <a:xfrm>
            <a:off x="-9525" y="5949967"/>
            <a:ext cx="9167825" cy="793733"/>
            <a:chOff x="-9525" y="4462475"/>
            <a:chExt cx="9167825" cy="595300"/>
          </a:xfrm>
        </p:grpSpPr>
        <p:sp>
          <p:nvSpPr>
            <p:cNvPr id="299" name="Google Shape;299;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00" name="Google Shape;300;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01" name="Google Shape;301;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02" name="Google Shape;302;p8"/>
          <p:cNvGrpSpPr/>
          <p:nvPr/>
        </p:nvGrpSpPr>
        <p:grpSpPr>
          <a:xfrm>
            <a:off x="-42836" y="5924651"/>
            <a:ext cx="9229575" cy="857051"/>
            <a:chOff x="-42837" y="4443488"/>
            <a:chExt cx="9229575" cy="642788"/>
          </a:xfrm>
        </p:grpSpPr>
        <p:sp>
          <p:nvSpPr>
            <p:cNvPr id="303" name="Google Shape;303;p8"/>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4" name="Google Shape;304;p8"/>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5" name="Google Shape;305;p8"/>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6" name="Google Shape;306;p8"/>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7" name="Google Shape;307;p8"/>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8" name="Google Shape;308;p8"/>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9" name="Google Shape;309;p8"/>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0" name="Google Shape;310;p8"/>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1" name="Google Shape;311;p8"/>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2" name="Google Shape;312;p8"/>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3" name="Google Shape;313;p8"/>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4" name="Google Shape;314;p8"/>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5" name="Google Shape;315;p8"/>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6" name="Google Shape;316;p8"/>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7" name="Google Shape;317;p8"/>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8" name="Google Shape;318;p8"/>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9" name="Google Shape;319;p8"/>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0" name="Google Shape;320;p8"/>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1" name="Google Shape;321;p8"/>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2" name="Google Shape;322;p8"/>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3" name="Google Shape;323;p8"/>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4" name="Google Shape;324;p8"/>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5" name="Google Shape;325;p8"/>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6" name="Google Shape;326;p8"/>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7" name="Google Shape;327;p8"/>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328" name="Google Shape;328;p8"/>
          <p:cNvSpPr/>
          <p:nvPr/>
        </p:nvSpPr>
        <p:spPr>
          <a:xfrm>
            <a:off x="2990700" y="6114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9" name="Google Shape;329;p8"/>
          <p:cNvSpPr/>
          <p:nvPr/>
        </p:nvSpPr>
        <p:spPr>
          <a:xfrm>
            <a:off x="1085700" y="6495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30" name="Google Shape;330;p8"/>
          <p:cNvSpPr/>
          <p:nvPr/>
        </p:nvSpPr>
        <p:spPr>
          <a:xfrm>
            <a:off x="4895700" y="6021376"/>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31" name="Google Shape;331;p8"/>
          <p:cNvSpPr/>
          <p:nvPr/>
        </p:nvSpPr>
        <p:spPr>
          <a:xfrm rot="8100000">
            <a:off x="8699950" y="5772225"/>
            <a:ext cx="122612"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32" name="Google Shape;332;p8"/>
          <p:cNvSpPr txBox="1">
            <a:spLocks noGrp="1"/>
          </p:cNvSpPr>
          <p:nvPr>
            <p:ph type="title"/>
          </p:nvPr>
        </p:nvSpPr>
        <p:spPr>
          <a:xfrm>
            <a:off x="1047751" y="845500"/>
            <a:ext cx="6996600" cy="9544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33" name="Google Shape;333;p8"/>
          <p:cNvSpPr txBox="1">
            <a:spLocks noGrp="1"/>
          </p:cNvSpPr>
          <p:nvPr>
            <p:ph type="sldNum" idx="12"/>
          </p:nvPr>
        </p:nvSpPr>
        <p:spPr>
          <a:xfrm>
            <a:off x="8556775" y="6434933"/>
            <a:ext cx="5487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634809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9"/>
            <a:ext cx="8382000" cy="6883131"/>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1" y="845500"/>
            <a:ext cx="6996600" cy="9544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1" y="2053567"/>
            <a:ext cx="6996600" cy="25628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6434933"/>
            <a:ext cx="548700" cy="423200"/>
          </a:xfrm>
          <a:prstGeom prst="rect">
            <a:avLst/>
          </a:prstGeom>
          <a:noFill/>
          <a:ln>
            <a:noFill/>
          </a:ln>
        </p:spPr>
        <p:txBody>
          <a:bodyPr spcFirstLastPara="1" wrap="square" lIns="91425" tIns="91425" rIns="91425" bIns="91425" anchor="t" anchorCtr="0">
            <a:noAutofit/>
          </a:bodyPr>
          <a:lstStyle>
            <a:lvl1pPr lvl="0" algn="r">
              <a:buNone/>
              <a:defRPr sz="1333">
                <a:solidFill>
                  <a:srgbClr val="FFFFFF"/>
                </a:solidFill>
                <a:latin typeface="Oswald"/>
                <a:ea typeface="Oswald"/>
                <a:cs typeface="Oswald"/>
                <a:sym typeface="Oswald"/>
              </a:defRPr>
            </a:lvl1pPr>
            <a:lvl2pPr lvl="1" algn="r">
              <a:buNone/>
              <a:defRPr sz="1333">
                <a:solidFill>
                  <a:srgbClr val="FFFFFF"/>
                </a:solidFill>
                <a:latin typeface="Oswald"/>
                <a:ea typeface="Oswald"/>
                <a:cs typeface="Oswald"/>
                <a:sym typeface="Oswald"/>
              </a:defRPr>
            </a:lvl2pPr>
            <a:lvl3pPr lvl="2" algn="r">
              <a:buNone/>
              <a:defRPr sz="1333">
                <a:solidFill>
                  <a:srgbClr val="FFFFFF"/>
                </a:solidFill>
                <a:latin typeface="Oswald"/>
                <a:ea typeface="Oswald"/>
                <a:cs typeface="Oswald"/>
                <a:sym typeface="Oswald"/>
              </a:defRPr>
            </a:lvl3pPr>
            <a:lvl4pPr lvl="3" algn="r">
              <a:buNone/>
              <a:defRPr sz="1333">
                <a:solidFill>
                  <a:srgbClr val="FFFFFF"/>
                </a:solidFill>
                <a:latin typeface="Oswald"/>
                <a:ea typeface="Oswald"/>
                <a:cs typeface="Oswald"/>
                <a:sym typeface="Oswald"/>
              </a:defRPr>
            </a:lvl4pPr>
            <a:lvl5pPr lvl="4" algn="r">
              <a:buNone/>
              <a:defRPr sz="1333">
                <a:solidFill>
                  <a:srgbClr val="FFFFFF"/>
                </a:solidFill>
                <a:latin typeface="Oswald"/>
                <a:ea typeface="Oswald"/>
                <a:cs typeface="Oswald"/>
                <a:sym typeface="Oswald"/>
              </a:defRPr>
            </a:lvl5pPr>
            <a:lvl6pPr lvl="5" algn="r">
              <a:buNone/>
              <a:defRPr sz="1333">
                <a:solidFill>
                  <a:srgbClr val="FFFFFF"/>
                </a:solidFill>
                <a:latin typeface="Oswald"/>
                <a:ea typeface="Oswald"/>
                <a:cs typeface="Oswald"/>
                <a:sym typeface="Oswald"/>
              </a:defRPr>
            </a:lvl6pPr>
            <a:lvl7pPr lvl="6" algn="r">
              <a:buNone/>
              <a:defRPr sz="1333">
                <a:solidFill>
                  <a:srgbClr val="FFFFFF"/>
                </a:solidFill>
                <a:latin typeface="Oswald"/>
                <a:ea typeface="Oswald"/>
                <a:cs typeface="Oswald"/>
                <a:sym typeface="Oswald"/>
              </a:defRPr>
            </a:lvl7pPr>
            <a:lvl8pPr lvl="7" algn="r">
              <a:buNone/>
              <a:defRPr sz="1333">
                <a:solidFill>
                  <a:srgbClr val="FFFFFF"/>
                </a:solidFill>
                <a:latin typeface="Oswald"/>
                <a:ea typeface="Oswald"/>
                <a:cs typeface="Oswald"/>
                <a:sym typeface="Oswald"/>
              </a:defRPr>
            </a:lvl8pPr>
            <a:lvl9pPr lvl="8" algn="r">
              <a:buNone/>
              <a:defRPr sz="1333">
                <a:solidFill>
                  <a:srgbClr val="FFFFFF"/>
                </a:solidFill>
                <a:latin typeface="Oswald"/>
                <a:ea typeface="Oswald"/>
                <a:cs typeface="Oswald"/>
                <a:sym typeface="Oswald"/>
              </a:defRPr>
            </a:lvl9pPr>
          </a:lstStyle>
          <a:p>
            <a:pPr>
              <a:buClr>
                <a:srgbClr val="000000"/>
              </a:buClr>
              <a:buFont typeface="Arial"/>
              <a:buNone/>
            </a:pPr>
            <a:fld id="{00000000-1234-1234-1234-123412341234}" type="slidenum">
              <a:rPr lang="en" kern="0" smtClean="0"/>
              <a:pPr>
                <a:buClr>
                  <a:srgbClr val="000000"/>
                </a:buClr>
                <a:buFont typeface="Arial"/>
                <a:buNone/>
              </a:pPr>
              <a:t>‹#›</a:t>
            </a:fld>
            <a:endParaRPr lang="en" kern="0"/>
          </a:p>
        </p:txBody>
      </p:sp>
    </p:spTree>
    <p:extLst>
      <p:ext uri="{BB962C8B-B14F-4D97-AF65-F5344CB8AC3E}">
        <p14:creationId xmlns:p14="http://schemas.microsoft.com/office/powerpoint/2010/main" val="958672193"/>
      </p:ext>
    </p:extLst>
  </p:cSld>
  <p:clrMap bg1="lt1" tx1="dk1" bg2="dk2" tx2="lt2" accent1="accent1" accent2="accent2" accent3="accent3" accent4="accent4" accent5="accent5" accent6="accent6" hlink="hlink" folHlink="folHlink"/>
  <p:sldLayoutIdLst>
    <p:sldLayoutId id="2147483675" r:id="rId1"/>
    <p:sldLayoutId id="2147483676" r:id="rId2"/>
    <p:sldLayoutId id="2147483678" r:id="rId3"/>
    <p:sldLayoutId id="2147483679"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73" name="Google Shape;473;p14"/>
          <p:cNvSpPr txBox="1">
            <a:spLocks noGrp="1"/>
          </p:cNvSpPr>
          <p:nvPr>
            <p:ph type="sldNum" idx="12"/>
          </p:nvPr>
        </p:nvSpPr>
        <p:spPr>
          <a:xfrm>
            <a:off x="9885033" y="6434933"/>
            <a:ext cx="731600" cy="423200"/>
          </a:xfrm>
          <a:prstGeom prst="rect">
            <a:avLst/>
          </a:prstGeom>
        </p:spPr>
        <p:txBody>
          <a:bodyPr spcFirstLastPara="1" wrap="square" lIns="121900" tIns="121900" rIns="121900" bIns="121900" anchor="t" anchorCtr="0">
            <a:noAutofit/>
          </a:bodyPr>
          <a:lstStyle/>
          <a:p>
            <a:fld id="{00000000-1234-1234-1234-123412341234}" type="slidenum">
              <a:rPr lang="en"/>
              <a:pPr/>
              <a:t>1</a:t>
            </a:fld>
            <a:endParaRPr/>
          </a:p>
        </p:txBody>
      </p:sp>
      <p:sp>
        <p:nvSpPr>
          <p:cNvPr id="6" name="Google Shape;464;p13"/>
          <p:cNvSpPr txBox="1">
            <a:spLocks/>
          </p:cNvSpPr>
          <p:nvPr/>
        </p:nvSpPr>
        <p:spPr>
          <a:xfrm>
            <a:off x="203964" y="2694724"/>
            <a:ext cx="8940036" cy="1026993"/>
          </a:xfrm>
          <a:prstGeom prst="rect">
            <a:avLst/>
          </a:prstGeom>
          <a:noFill/>
          <a:ln>
            <a:noFill/>
          </a:ln>
          <a:effectLst>
            <a:glow rad="127000">
              <a:schemeClr val="accent1">
                <a:alpha val="19000"/>
              </a:schemeClr>
            </a:glow>
          </a:effectLst>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US" sz="4400" kern="0" dirty="0" smtClean="0">
                <a:solidFill>
                  <a:srgbClr val="002060"/>
                </a:solidFill>
              </a:rPr>
              <a:t>Adult Census Income Prediction</a:t>
            </a:r>
          </a:p>
          <a:p>
            <a:r>
              <a:rPr lang="en-US" sz="2400" kern="0" dirty="0" smtClean="0">
                <a:solidFill>
                  <a:srgbClr val="002060"/>
                </a:solidFill>
              </a:rPr>
              <a:t>(With complete CI/CD Pipeline)</a:t>
            </a:r>
            <a:r>
              <a:rPr lang="en-US" sz="2400" kern="0" dirty="0" smtClean="0">
                <a:solidFill>
                  <a:srgbClr val="002060"/>
                </a:solidFill>
              </a:rPr>
              <a:t/>
            </a:r>
            <a:br>
              <a:rPr lang="en-US" sz="2400" kern="0" dirty="0" smtClean="0">
                <a:solidFill>
                  <a:srgbClr val="002060"/>
                </a:solidFill>
              </a:rPr>
            </a:br>
            <a:endParaRPr lang="en-US" sz="1600" kern="0" dirty="0">
              <a:solidFill>
                <a:srgbClr val="002060"/>
              </a:solidFill>
            </a:endParaRPr>
          </a:p>
        </p:txBody>
      </p:sp>
      <p:sp>
        <p:nvSpPr>
          <p:cNvPr id="3" name="TextBox 2"/>
          <p:cNvSpPr txBox="1"/>
          <p:nvPr/>
        </p:nvSpPr>
        <p:spPr>
          <a:xfrm>
            <a:off x="1676303" y="629728"/>
            <a:ext cx="5512279" cy="461665"/>
          </a:xfrm>
          <a:prstGeom prst="rect">
            <a:avLst/>
          </a:prstGeom>
          <a:noFill/>
        </p:spPr>
        <p:txBody>
          <a:bodyPr wrap="square" rtlCol="0">
            <a:spAutoFit/>
          </a:bodyPr>
          <a:lstStyle/>
          <a:p>
            <a:pPr algn="ctr"/>
            <a:r>
              <a:rPr lang="en-US" sz="2400" b="1" dirty="0" err="1" smtClean="0">
                <a:solidFill>
                  <a:schemeClr val="accent1">
                    <a:lumMod val="75000"/>
                  </a:schemeClr>
                </a:solidFill>
              </a:rPr>
              <a:t>iNeuron</a:t>
            </a:r>
            <a:r>
              <a:rPr lang="en-US" sz="2400" b="1" dirty="0" smtClean="0">
                <a:solidFill>
                  <a:schemeClr val="accent1">
                    <a:lumMod val="75000"/>
                  </a:schemeClr>
                </a:solidFill>
              </a:rPr>
              <a:t> Internship Project</a:t>
            </a:r>
            <a:endParaRPr lang="en-US" sz="2400" b="1" dirty="0">
              <a:solidFill>
                <a:schemeClr val="accent1">
                  <a:lumMod val="75000"/>
                </a:schemeClr>
              </a:solidFill>
            </a:endParaRPr>
          </a:p>
        </p:txBody>
      </p:sp>
      <p:sp>
        <p:nvSpPr>
          <p:cNvPr id="7" name="TextBox 6"/>
          <p:cNvSpPr txBox="1"/>
          <p:nvPr/>
        </p:nvSpPr>
        <p:spPr>
          <a:xfrm>
            <a:off x="6309802" y="5168819"/>
            <a:ext cx="2735412" cy="646331"/>
          </a:xfrm>
          <a:prstGeom prst="rect">
            <a:avLst/>
          </a:prstGeom>
          <a:noFill/>
        </p:spPr>
        <p:txBody>
          <a:bodyPr wrap="square" rtlCol="0">
            <a:spAutoFit/>
          </a:bodyPr>
          <a:lstStyle/>
          <a:p>
            <a:r>
              <a:rPr lang="en-US" b="1" dirty="0" err="1" smtClean="0"/>
              <a:t>Rushikesh</a:t>
            </a:r>
            <a:r>
              <a:rPr lang="en-US" b="1" dirty="0" smtClean="0"/>
              <a:t> </a:t>
            </a:r>
            <a:r>
              <a:rPr lang="en-US" b="1" dirty="0" err="1" smtClean="0"/>
              <a:t>Chalake</a:t>
            </a:r>
            <a:endParaRPr lang="en-US" b="1" dirty="0" smtClean="0"/>
          </a:p>
          <a:p>
            <a:r>
              <a:rPr lang="en-US" b="1" dirty="0" err="1" smtClean="0"/>
              <a:t>Rajendra</a:t>
            </a:r>
            <a:r>
              <a:rPr lang="en-US" b="1" dirty="0" smtClean="0"/>
              <a:t> </a:t>
            </a:r>
            <a:r>
              <a:rPr lang="en-US" b="1" dirty="0" err="1" smtClean="0"/>
              <a:t>Jadhav</a:t>
            </a:r>
            <a:endParaRPr lang="en-US" b="1" dirty="0"/>
          </a:p>
        </p:txBody>
      </p:sp>
    </p:spTree>
    <p:extLst>
      <p:ext uri="{BB962C8B-B14F-4D97-AF65-F5344CB8AC3E}">
        <p14:creationId xmlns:p14="http://schemas.microsoft.com/office/powerpoint/2010/main" val="2912386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513940" y="-232913"/>
            <a:ext cx="8164233" cy="954400"/>
          </a:xfrm>
          <a:prstGeom prst="rect">
            <a:avLst/>
          </a:prstGeom>
        </p:spPr>
        <p:txBody>
          <a:bodyPr spcFirstLastPara="1" wrap="square" lIns="121900" tIns="121900" rIns="121900" bIns="121900" anchor="b" anchorCtr="0">
            <a:noAutofit/>
          </a:bodyPr>
          <a:lstStyle/>
          <a:p>
            <a:r>
              <a:rPr lang="en-US" sz="3600" dirty="0" smtClean="0"/>
              <a:t>Application Interface</a:t>
            </a:r>
            <a:endParaRPr sz="2133" dirty="0"/>
          </a:p>
        </p:txBody>
      </p:sp>
      <p:sp>
        <p:nvSpPr>
          <p:cNvPr id="473" name="Google Shape;473;p14"/>
          <p:cNvSpPr txBox="1">
            <a:spLocks noGrp="1"/>
          </p:cNvSpPr>
          <p:nvPr>
            <p:ph type="sldNum" idx="12"/>
          </p:nvPr>
        </p:nvSpPr>
        <p:spPr>
          <a:xfrm>
            <a:off x="9885033" y="6434933"/>
            <a:ext cx="731600" cy="423200"/>
          </a:xfrm>
          <a:prstGeom prst="rect">
            <a:avLst/>
          </a:prstGeom>
        </p:spPr>
        <p:txBody>
          <a:bodyPr spcFirstLastPara="1" wrap="square" lIns="121900" tIns="121900" rIns="121900" bIns="121900" anchor="t" anchorCtr="0">
            <a:noAutofit/>
          </a:bodyPr>
          <a:lstStyle/>
          <a:p>
            <a:fld id="{00000000-1234-1234-1234-123412341234}" type="slidenum">
              <a:rPr lang="en"/>
              <a:pPr/>
              <a:t>10</a:t>
            </a:fld>
            <a:endParaRPr/>
          </a:p>
        </p:txBody>
      </p:sp>
      <p:pic>
        <p:nvPicPr>
          <p:cNvPr id="3" name="Picture 2"/>
          <p:cNvPicPr>
            <a:picLocks noChangeAspect="1"/>
          </p:cNvPicPr>
          <p:nvPr/>
        </p:nvPicPr>
        <p:blipFill>
          <a:blip r:embed="rId3"/>
          <a:stretch>
            <a:fillRect/>
          </a:stretch>
        </p:blipFill>
        <p:spPr>
          <a:xfrm>
            <a:off x="882116" y="646982"/>
            <a:ext cx="7427879" cy="5936027"/>
          </a:xfrm>
          <a:prstGeom prst="rect">
            <a:avLst/>
          </a:prstGeom>
        </p:spPr>
      </p:pic>
    </p:spTree>
    <p:extLst>
      <p:ext uri="{BB962C8B-B14F-4D97-AF65-F5344CB8AC3E}">
        <p14:creationId xmlns:p14="http://schemas.microsoft.com/office/powerpoint/2010/main" val="22328284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322822" y="665372"/>
            <a:ext cx="9328800" cy="954400"/>
          </a:xfrm>
          <a:prstGeom prst="rect">
            <a:avLst/>
          </a:prstGeom>
        </p:spPr>
        <p:txBody>
          <a:bodyPr spcFirstLastPara="1" wrap="square" lIns="121900" tIns="121900" rIns="121900" bIns="121900" anchor="b" anchorCtr="0">
            <a:noAutofit/>
          </a:bodyPr>
          <a:lstStyle/>
          <a:p>
            <a:r>
              <a:rPr lang="en-US" sz="3600" dirty="0" smtClean="0"/>
              <a:t>Conclusions</a:t>
            </a:r>
            <a:endParaRPr sz="2133" dirty="0"/>
          </a:p>
        </p:txBody>
      </p:sp>
      <p:sp>
        <p:nvSpPr>
          <p:cNvPr id="473" name="Google Shape;473;p14"/>
          <p:cNvSpPr txBox="1">
            <a:spLocks noGrp="1"/>
          </p:cNvSpPr>
          <p:nvPr>
            <p:ph type="sldNum" idx="12"/>
          </p:nvPr>
        </p:nvSpPr>
        <p:spPr>
          <a:xfrm>
            <a:off x="9885033" y="6434933"/>
            <a:ext cx="731600" cy="423200"/>
          </a:xfrm>
          <a:prstGeom prst="rect">
            <a:avLst/>
          </a:prstGeom>
        </p:spPr>
        <p:txBody>
          <a:bodyPr spcFirstLastPara="1" wrap="square" lIns="121900" tIns="121900" rIns="121900" bIns="121900" anchor="t" anchorCtr="0">
            <a:noAutofit/>
          </a:bodyPr>
          <a:lstStyle/>
          <a:p>
            <a:fld id="{00000000-1234-1234-1234-123412341234}" type="slidenum">
              <a:rPr lang="en"/>
              <a:pPr/>
              <a:t>11</a:t>
            </a:fld>
            <a:endParaRPr/>
          </a:p>
        </p:txBody>
      </p:sp>
      <p:sp>
        <p:nvSpPr>
          <p:cNvPr id="5" name="Google Shape;470;p14"/>
          <p:cNvSpPr txBox="1"/>
          <p:nvPr/>
        </p:nvSpPr>
        <p:spPr>
          <a:xfrm>
            <a:off x="366526" y="1619772"/>
            <a:ext cx="8708463" cy="4815161"/>
          </a:xfrm>
          <a:prstGeom prst="rect">
            <a:avLst/>
          </a:prstGeom>
          <a:noFill/>
          <a:ln>
            <a:noFill/>
          </a:ln>
        </p:spPr>
        <p:txBody>
          <a:bodyPr spcFirstLastPara="1" wrap="square" lIns="91425" tIns="91425" rIns="91425" bIns="91425" anchor="t" anchorCtr="0">
            <a:noAutofit/>
          </a:bodyPr>
          <a:lstStyle/>
          <a:p>
            <a:pPr algn="just">
              <a:lnSpc>
                <a:spcPct val="150000"/>
              </a:lnSpc>
            </a:pPr>
            <a:endParaRPr lang="en-US" dirty="0" smtClean="0"/>
          </a:p>
          <a:p>
            <a:pPr algn="just"/>
            <a:r>
              <a:rPr lang="en-US" dirty="0" smtClean="0">
                <a:solidFill>
                  <a:schemeClr val="accent5">
                    <a:lumMod val="75000"/>
                  </a:schemeClr>
                </a:solidFill>
              </a:rPr>
              <a:t>	</a:t>
            </a:r>
            <a:endParaRPr lang="en-US" dirty="0">
              <a:solidFill>
                <a:schemeClr val="accent2">
                  <a:lumMod val="50000"/>
                </a:schemeClr>
              </a:solidFill>
            </a:endParaRPr>
          </a:p>
          <a:p>
            <a:r>
              <a:rPr lang="en-US" dirty="0"/>
              <a:t> </a:t>
            </a:r>
          </a:p>
          <a:p>
            <a:pPr marL="285750" indent="-285750">
              <a:buFont typeface="Arial" panose="020B0604020202020204" pitchFamily="34" charset="0"/>
              <a:buChar char="•"/>
            </a:pPr>
            <a:r>
              <a:rPr lang="en-US" dirty="0" smtClean="0"/>
              <a:t>Best model found after evaluation - </a:t>
            </a:r>
            <a:r>
              <a:rPr lang="en-US" b="1" dirty="0" err="1" smtClean="0"/>
              <a:t>GradientBoostClassifier</a:t>
            </a:r>
            <a:r>
              <a:rPr lang="en-US" dirty="0" smtClean="0"/>
              <a:t> with 84% accuracy.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Income Prediction will give the income predictions of a person instantly and has the potential to help various </a:t>
            </a:r>
            <a:r>
              <a:rPr lang="en-US" dirty="0" err="1"/>
              <a:t>organisations</a:t>
            </a:r>
            <a:r>
              <a:rPr lang="en-US" dirty="0"/>
              <a:t>, </a:t>
            </a:r>
            <a:r>
              <a:rPr lang="en-US" dirty="0" err="1"/>
              <a:t>agecies</a:t>
            </a:r>
            <a:r>
              <a:rPr lang="en-US" dirty="0"/>
              <a:t>, companies, </a:t>
            </a:r>
            <a:r>
              <a:rPr lang="en-US" dirty="0" err="1"/>
              <a:t>etc</a:t>
            </a:r>
            <a:r>
              <a:rPr lang="en-US" dirty="0"/>
              <a:t> around the world in various tasks</a:t>
            </a:r>
            <a:r>
              <a:rPr lang="en-US" dirty="0" smtClean="0"/>
              <a:t>.</a:t>
            </a:r>
          </a:p>
          <a:p>
            <a:endParaRPr lang="en-US" dirty="0"/>
          </a:p>
          <a:p>
            <a:pPr marL="285750" lvl="0" indent="-285750" algn="just">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20914240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8833" y="869596"/>
            <a:ext cx="6996600" cy="954400"/>
          </a:xfrm>
        </p:spPr>
        <p:txBody>
          <a:bodyPr/>
          <a:lstStyle/>
          <a:p>
            <a:r>
              <a:rPr lang="en-US" sz="5867" dirty="0"/>
              <a:t>THANK</a:t>
            </a:r>
            <a:r>
              <a:rPr lang="en-US" sz="8800" dirty="0">
                <a:latin typeface="Californian FB" panose="0207040306080B030204" pitchFamily="18" charset="0"/>
              </a:rPr>
              <a:t> </a:t>
            </a:r>
            <a:r>
              <a:rPr lang="en-US" sz="5867" dirty="0"/>
              <a:t>YOU….!</a:t>
            </a:r>
          </a:p>
        </p:txBody>
      </p:sp>
      <p:sp>
        <p:nvSpPr>
          <p:cNvPr id="3" name="Slide Number Placeholder 2"/>
          <p:cNvSpPr>
            <a:spLocks noGrp="1"/>
          </p:cNvSpPr>
          <p:nvPr>
            <p:ph type="sldNum" idx="12"/>
          </p:nvPr>
        </p:nvSpPr>
        <p:spPr/>
        <p:txBody>
          <a:bodyPr/>
          <a:lstStyle/>
          <a:p>
            <a:fld id="{00000000-1234-1234-1234-123412341234}" type="slidenum">
              <a:rPr lang="en" smtClean="0"/>
              <a:pPr/>
              <a:t>12</a:t>
            </a:fld>
            <a:endParaRPr lang="en"/>
          </a:p>
        </p:txBody>
      </p:sp>
      <p:grpSp>
        <p:nvGrpSpPr>
          <p:cNvPr id="5" name="Google Shape;1088;p34"/>
          <p:cNvGrpSpPr/>
          <p:nvPr/>
        </p:nvGrpSpPr>
        <p:grpSpPr>
          <a:xfrm>
            <a:off x="-23063" y="2257642"/>
            <a:ext cx="9166431" cy="1389104"/>
            <a:chOff x="218" y="898161"/>
            <a:chExt cx="9143345" cy="1231682"/>
          </a:xfrm>
        </p:grpSpPr>
        <p:sp>
          <p:nvSpPr>
            <p:cNvPr id="6" name="Google Shape;1089;p34"/>
            <p:cNvSpPr/>
            <p:nvPr/>
          </p:nvSpPr>
          <p:spPr>
            <a:xfrm>
              <a:off x="4567150" y="1374616"/>
              <a:ext cx="236742"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FFC229"/>
                </a:gs>
                <a:gs pos="100000">
                  <a:srgbClr val="FF826C"/>
                </a:gs>
              </a:gsLst>
              <a:lin ang="0" scaled="0"/>
            </a:gra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7" name="Google Shape;1090;p34"/>
            <p:cNvSpPr/>
            <p:nvPr/>
          </p:nvSpPr>
          <p:spPr>
            <a:xfrm flipH="1">
              <a:off x="4340118" y="1374612"/>
              <a:ext cx="232100"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BEF176"/>
                </a:gs>
                <a:gs pos="100000">
                  <a:srgbClr val="FFC229"/>
                </a:gs>
              </a:gsLst>
              <a:lin ang="10800025" scaled="0"/>
            </a:gra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8" name="Google Shape;1091;p34"/>
            <p:cNvSpPr/>
            <p:nvPr/>
          </p:nvSpPr>
          <p:spPr>
            <a:xfrm>
              <a:off x="4765540"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9" name="Google Shape;1092;p34"/>
            <p:cNvSpPr/>
            <p:nvPr/>
          </p:nvSpPr>
          <p:spPr>
            <a:xfrm>
              <a:off x="4803711"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33E7FF">
                <a:alpha val="59780"/>
              </a:srgbClr>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10" name="Google Shape;1093;p34"/>
            <p:cNvSpPr/>
            <p:nvPr/>
          </p:nvSpPr>
          <p:spPr>
            <a:xfrm>
              <a:off x="5519015"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11" name="Google Shape;1094;p34"/>
            <p:cNvSpPr/>
            <p:nvPr/>
          </p:nvSpPr>
          <p:spPr>
            <a:xfrm>
              <a:off x="522995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12" name="Google Shape;1095;p34"/>
            <p:cNvSpPr/>
            <p:nvPr/>
          </p:nvSpPr>
          <p:spPr>
            <a:xfrm>
              <a:off x="5916017"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13" name="Google Shape;1096;p34"/>
            <p:cNvSpPr/>
            <p:nvPr/>
          </p:nvSpPr>
          <p:spPr>
            <a:xfrm>
              <a:off x="7745341"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14" name="Google Shape;1097;p34"/>
            <p:cNvSpPr/>
            <p:nvPr/>
          </p:nvSpPr>
          <p:spPr>
            <a:xfrm>
              <a:off x="6788222"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15" name="Google Shape;1098;p34"/>
            <p:cNvSpPr/>
            <p:nvPr/>
          </p:nvSpPr>
          <p:spPr>
            <a:xfrm>
              <a:off x="6308923"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16" name="Google Shape;1099;p34"/>
            <p:cNvSpPr/>
            <p:nvPr/>
          </p:nvSpPr>
          <p:spPr>
            <a:xfrm>
              <a:off x="7467735"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17" name="Google Shape;1100;p34"/>
            <p:cNvSpPr/>
            <p:nvPr/>
          </p:nvSpPr>
          <p:spPr>
            <a:xfrm>
              <a:off x="8954159"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18" name="Google Shape;1101;p34"/>
            <p:cNvSpPr/>
            <p:nvPr/>
          </p:nvSpPr>
          <p:spPr>
            <a:xfrm>
              <a:off x="551901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19" name="Google Shape;1102;p34"/>
            <p:cNvSpPr/>
            <p:nvPr/>
          </p:nvSpPr>
          <p:spPr>
            <a:xfrm>
              <a:off x="7215942"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800"/>
              </a:srgbClr>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20" name="Google Shape;1103;p34"/>
            <p:cNvSpPr/>
            <p:nvPr/>
          </p:nvSpPr>
          <p:spPr>
            <a:xfrm>
              <a:off x="8828810"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21" name="Google Shape;1104;p34"/>
            <p:cNvSpPr/>
            <p:nvPr/>
          </p:nvSpPr>
          <p:spPr>
            <a:xfrm>
              <a:off x="6509901"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22" name="Google Shape;1105;p34"/>
            <p:cNvSpPr/>
            <p:nvPr/>
          </p:nvSpPr>
          <p:spPr>
            <a:xfrm>
              <a:off x="768616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23" name="Google Shape;1106;p34"/>
            <p:cNvSpPr/>
            <p:nvPr/>
          </p:nvSpPr>
          <p:spPr>
            <a:xfrm>
              <a:off x="8243403"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53333"/>
                    <a:alpha val="49800"/>
                  </a:srgbClr>
                </a:gs>
                <a:gs pos="100000">
                  <a:srgbClr val="002FFF">
                    <a:alpha val="58431"/>
                    <a:alpha val="49800"/>
                  </a:srgbClr>
                </a:gs>
              </a:gsLst>
              <a:lin ang="5400012" scaled="0"/>
            </a:gra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24" name="Google Shape;1107;p34"/>
            <p:cNvSpPr/>
            <p:nvPr/>
          </p:nvSpPr>
          <p:spPr>
            <a:xfrm>
              <a:off x="7686239"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25" name="Google Shape;1108;p34"/>
            <p:cNvSpPr/>
            <p:nvPr/>
          </p:nvSpPr>
          <p:spPr>
            <a:xfrm>
              <a:off x="8369228"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26" name="Google Shape;1109;p34"/>
            <p:cNvSpPr/>
            <p:nvPr/>
          </p:nvSpPr>
          <p:spPr>
            <a:xfrm>
              <a:off x="6000837"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780"/>
              </a:srgbClr>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27" name="Google Shape;1110;p34"/>
            <p:cNvSpPr/>
            <p:nvPr/>
          </p:nvSpPr>
          <p:spPr>
            <a:xfrm flipH="1">
              <a:off x="3624791"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BEF176"/>
                </a:gs>
                <a:gs pos="100000">
                  <a:srgbClr val="17A892"/>
                </a:gs>
              </a:gsLst>
              <a:lin ang="0" scaled="0"/>
            </a:gra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28" name="Google Shape;1111;p34"/>
            <p:cNvSpPr/>
            <p:nvPr/>
          </p:nvSpPr>
          <p:spPr>
            <a:xfrm flipH="1">
              <a:off x="3913827"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800"/>
              </a:srgbClr>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29" name="Google Shape;1112;p34"/>
            <p:cNvSpPr/>
            <p:nvPr/>
          </p:nvSpPr>
          <p:spPr>
            <a:xfrm flipH="1">
              <a:off x="3142801"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FF85CE"/>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30" name="Google Shape;1113;p34"/>
            <p:cNvSpPr/>
            <p:nvPr/>
          </p:nvSpPr>
          <p:spPr>
            <a:xfrm flipH="1">
              <a:off x="322776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AF9FFF"/>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31" name="Google Shape;1114;p34"/>
            <p:cNvSpPr/>
            <p:nvPr/>
          </p:nvSpPr>
          <p:spPr>
            <a:xfrm flipH="1">
              <a:off x="2834859"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FF826C"/>
                </a:gs>
                <a:gs pos="100000">
                  <a:srgbClr val="FF3E45"/>
                </a:gs>
              </a:gsLst>
              <a:lin ang="0" scaled="0"/>
            </a:gra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32" name="Google Shape;1115;p34"/>
            <p:cNvSpPr/>
            <p:nvPr/>
          </p:nvSpPr>
          <p:spPr>
            <a:xfrm flipH="1">
              <a:off x="904784"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3BE5CC"/>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33" name="Google Shape;1116;p34"/>
            <p:cNvSpPr/>
            <p:nvPr/>
          </p:nvSpPr>
          <p:spPr>
            <a:xfrm flipH="1">
              <a:off x="1676047"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A54FA6"/>
                </a:gs>
                <a:gs pos="100000">
                  <a:srgbClr val="F702A2"/>
                </a:gs>
              </a:gsLst>
              <a:lin ang="5400012" scaled="0"/>
            </a:gra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34" name="Google Shape;1117;p34"/>
            <p:cNvSpPr/>
            <p:nvPr/>
          </p:nvSpPr>
          <p:spPr>
            <a:xfrm flipH="1">
              <a:off x="2355561"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800E"/>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35" name="Google Shape;1118;p34"/>
            <p:cNvSpPr/>
            <p:nvPr/>
          </p:nvSpPr>
          <p:spPr>
            <a:xfrm flipH="1">
              <a:off x="1411014"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3BE5CC"/>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36" name="Google Shape;1119;p34"/>
            <p:cNvSpPr/>
            <p:nvPr/>
          </p:nvSpPr>
          <p:spPr>
            <a:xfrm flipH="1">
              <a:off x="218"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F702A2"/>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37" name="Google Shape;1120;p34"/>
            <p:cNvSpPr/>
            <p:nvPr/>
          </p:nvSpPr>
          <p:spPr>
            <a:xfrm flipH="1">
              <a:off x="322776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A54FA5"/>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38" name="Google Shape;1121;p34"/>
            <p:cNvSpPr/>
            <p:nvPr/>
          </p:nvSpPr>
          <p:spPr>
            <a:xfrm flipH="1">
              <a:off x="1457615"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C182FF">
                <a:alpha val="53150"/>
              </a:srgbClr>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39" name="Google Shape;1122;p34"/>
            <p:cNvSpPr/>
            <p:nvPr/>
          </p:nvSpPr>
          <p:spPr>
            <a:xfrm flipH="1">
              <a:off x="218"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gradFill>
              <a:gsLst>
                <a:gs pos="0">
                  <a:srgbClr val="3BE5CC"/>
                </a:gs>
                <a:gs pos="100000">
                  <a:srgbClr val="027196"/>
                </a:gs>
              </a:gsLst>
              <a:lin ang="0" scaled="0"/>
            </a:gra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40" name="Google Shape;1123;p34"/>
            <p:cNvSpPr/>
            <p:nvPr/>
          </p:nvSpPr>
          <p:spPr>
            <a:xfrm flipH="1">
              <a:off x="1934650"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FFC229"/>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41" name="Google Shape;1124;p34"/>
            <p:cNvSpPr/>
            <p:nvPr/>
          </p:nvSpPr>
          <p:spPr>
            <a:xfrm flipH="1">
              <a:off x="189647"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FF826C">
                    <a:alpha val="49800"/>
                  </a:srgbClr>
                </a:gs>
                <a:gs pos="100000">
                  <a:srgbClr val="FF3E45">
                    <a:alpha val="49800"/>
                  </a:srgbClr>
                </a:gs>
              </a:gsLst>
              <a:lin ang="0" scaled="0"/>
            </a:gra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42" name="Google Shape;1125;p34"/>
            <p:cNvSpPr/>
            <p:nvPr/>
          </p:nvSpPr>
          <p:spPr>
            <a:xfrm flipH="1">
              <a:off x="1410942"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AF9FFF"/>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43" name="Google Shape;1126;p34"/>
            <p:cNvSpPr/>
            <p:nvPr/>
          </p:nvSpPr>
          <p:spPr>
            <a:xfrm flipH="1">
              <a:off x="314972"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44" name="Google Shape;1127;p34"/>
            <p:cNvSpPr/>
            <p:nvPr/>
          </p:nvSpPr>
          <p:spPr>
            <a:xfrm flipH="1">
              <a:off x="2636739"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7DFF29">
                <a:alpha val="49800"/>
              </a:srgbClr>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45" name="Google Shape;1128;p34"/>
            <p:cNvSpPr/>
            <p:nvPr/>
          </p:nvSpPr>
          <p:spPr>
            <a:xfrm flipH="1">
              <a:off x="3650389"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FFFFFF">
                <a:alpha val="26260"/>
              </a:srgbClr>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46" name="Google Shape;1129;p34"/>
            <p:cNvSpPr/>
            <p:nvPr/>
          </p:nvSpPr>
          <p:spPr>
            <a:xfrm>
              <a:off x="4799544"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410"/>
              </a:srgbClr>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47" name="Google Shape;1130;p34"/>
            <p:cNvSpPr/>
            <p:nvPr/>
          </p:nvSpPr>
          <p:spPr>
            <a:xfrm rot="10800000" flipH="1">
              <a:off x="4377375" y="1454281"/>
              <a:ext cx="389112" cy="153155"/>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48" name="Google Shape;1131;p34"/>
            <p:cNvSpPr/>
            <p:nvPr/>
          </p:nvSpPr>
          <p:spPr>
            <a:xfrm flipH="1">
              <a:off x="77457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C182FF">
                    <a:alpha val="53333"/>
                  </a:srgbClr>
                </a:gs>
                <a:gs pos="100000">
                  <a:srgbClr val="002FFF">
                    <a:alpha val="58431"/>
                  </a:srgbClr>
                </a:gs>
              </a:gsLst>
              <a:lin ang="5400012" scaled="0"/>
            </a:gra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49" name="Google Shape;1132;p34"/>
            <p:cNvSpPr/>
            <p:nvPr/>
          </p:nvSpPr>
          <p:spPr>
            <a:xfrm>
              <a:off x="4571564"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dk1"/>
              </a:solidFill>
              <a:prstDash val="solid"/>
              <a:miter lim="8000"/>
              <a:headEnd type="none" w="sm" len="sm"/>
              <a:tailEnd type="none" w="sm" len="sm"/>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50" name="Google Shape;1133;p34"/>
            <p:cNvSpPr/>
            <p:nvPr/>
          </p:nvSpPr>
          <p:spPr>
            <a:xfrm flipH="1">
              <a:off x="218"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dk1"/>
              </a:solidFill>
              <a:prstDash val="solid"/>
              <a:miter lim="8000"/>
              <a:headEnd type="none" w="sm" len="sm"/>
              <a:tailEnd type="none" w="sm" len="sm"/>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grpSp>
      <p:sp>
        <p:nvSpPr>
          <p:cNvPr id="51" name="Google Shape;1134;p34"/>
          <p:cNvSpPr/>
          <p:nvPr/>
        </p:nvSpPr>
        <p:spPr>
          <a:xfrm>
            <a:off x="3606417" y="1783623"/>
            <a:ext cx="1907473" cy="2100096"/>
          </a:xfrm>
          <a:prstGeom prst="ellipse">
            <a:avLst/>
          </a:prstGeom>
          <a:gradFill>
            <a:gsLst>
              <a:gs pos="0">
                <a:srgbClr val="BEF176"/>
              </a:gs>
              <a:gs pos="50000">
                <a:schemeClr val="accent2"/>
              </a:gs>
              <a:gs pos="100000">
                <a:srgbClr val="AF9FFF"/>
              </a:gs>
            </a:gsLst>
            <a:lin ang="5400012" scaled="0"/>
          </a:gradFill>
          <a:ln>
            <a:noFill/>
          </a:ln>
          <a:effectLst>
            <a:outerShdw blurRad="285750" algn="bl" rotWithShape="0">
              <a:schemeClr val="lt1"/>
            </a:outerShdw>
          </a:effectLst>
        </p:spPr>
        <p:txBody>
          <a:bodyPr spcFirstLastPara="1" wrap="square" lIns="121900" tIns="121900" rIns="121900" bIns="121900" anchor="ctr" anchorCtr="0">
            <a:noAutofit/>
          </a:bodyPr>
          <a:lstStyle/>
          <a:p>
            <a:endParaRPr sz="2400"/>
          </a:p>
        </p:txBody>
      </p:sp>
      <p:grpSp>
        <p:nvGrpSpPr>
          <p:cNvPr id="53" name="Google Shape;1158;p48"/>
          <p:cNvGrpSpPr/>
          <p:nvPr/>
        </p:nvGrpSpPr>
        <p:grpSpPr>
          <a:xfrm>
            <a:off x="3982137" y="2088293"/>
            <a:ext cx="1156031" cy="1300092"/>
            <a:chOff x="5975075" y="2327500"/>
            <a:chExt cx="420100" cy="388350"/>
          </a:xfrm>
          <a:solidFill>
            <a:schemeClr val="bg1">
              <a:lumMod val="95000"/>
            </a:schemeClr>
          </a:solidFill>
        </p:grpSpPr>
        <p:sp>
          <p:nvSpPr>
            <p:cNvPr id="54" name="Google Shape;1159;p48"/>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grpFill/>
            <a:ln>
              <a:noFill/>
            </a:ln>
          </p:spPr>
          <p:txBody>
            <a:bodyPr spcFirstLastPara="1" wrap="square" lIns="121900" tIns="121900" rIns="121900" bIns="121900" anchor="ctr" anchorCtr="0">
              <a:noAutofit/>
            </a:bodyPr>
            <a:lstStyle/>
            <a:p>
              <a:endParaRPr sz="2400"/>
            </a:p>
          </p:txBody>
        </p:sp>
        <p:sp>
          <p:nvSpPr>
            <p:cNvPr id="55" name="Google Shape;1160;p48"/>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grpFill/>
            <a:ln>
              <a:noFill/>
            </a:ln>
          </p:spPr>
          <p:txBody>
            <a:bodyPr spcFirstLastPara="1" wrap="square" lIns="121900" tIns="121900" rIns="121900" bIns="121900" anchor="ctr" anchorCtr="0">
              <a:noAutofit/>
            </a:bodyPr>
            <a:lstStyle/>
            <a:p>
              <a:endParaRPr sz="2400"/>
            </a:p>
          </p:txBody>
        </p:sp>
      </p:grpSp>
      <p:sp>
        <p:nvSpPr>
          <p:cNvPr id="56" name="Title 1"/>
          <p:cNvSpPr txBox="1">
            <a:spLocks/>
          </p:cNvSpPr>
          <p:nvPr/>
        </p:nvSpPr>
        <p:spPr>
          <a:xfrm>
            <a:off x="1131238" y="4145554"/>
            <a:ext cx="6996600" cy="954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US" sz="3200" kern="0" dirty="0" smtClean="0">
                <a:solidFill>
                  <a:schemeClr val="accent2">
                    <a:lumMod val="50000"/>
                  </a:schemeClr>
                </a:solidFill>
              </a:rPr>
              <a:t>rushichalake03@gmail.com</a:t>
            </a:r>
            <a:endParaRPr lang="en-US" sz="3200" kern="0" dirty="0">
              <a:solidFill>
                <a:schemeClr val="accent2">
                  <a:lumMod val="50000"/>
                </a:schemeClr>
              </a:solidFill>
            </a:endParaRPr>
          </a:p>
        </p:txBody>
      </p:sp>
    </p:spTree>
    <p:extLst>
      <p:ext uri="{BB962C8B-B14F-4D97-AF65-F5344CB8AC3E}">
        <p14:creationId xmlns:p14="http://schemas.microsoft.com/office/powerpoint/2010/main" val="31642660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84800" y="134299"/>
            <a:ext cx="9328800" cy="954400"/>
          </a:xfrm>
          <a:prstGeom prst="rect">
            <a:avLst/>
          </a:prstGeom>
        </p:spPr>
        <p:txBody>
          <a:bodyPr spcFirstLastPara="1" wrap="square" lIns="121900" tIns="121900" rIns="121900" bIns="121900" anchor="b" anchorCtr="0">
            <a:noAutofit/>
          </a:bodyPr>
          <a:lstStyle/>
          <a:p>
            <a:r>
              <a:rPr lang="en-US" sz="3600" dirty="0" smtClean="0"/>
              <a:t>Introduction</a:t>
            </a:r>
            <a:endParaRPr sz="2133" dirty="0"/>
          </a:p>
        </p:txBody>
      </p:sp>
      <p:sp>
        <p:nvSpPr>
          <p:cNvPr id="473" name="Google Shape;473;p14"/>
          <p:cNvSpPr txBox="1">
            <a:spLocks noGrp="1"/>
          </p:cNvSpPr>
          <p:nvPr>
            <p:ph type="sldNum" idx="12"/>
          </p:nvPr>
        </p:nvSpPr>
        <p:spPr>
          <a:xfrm>
            <a:off x="9885033" y="6434933"/>
            <a:ext cx="731600" cy="423200"/>
          </a:xfrm>
          <a:prstGeom prst="rect">
            <a:avLst/>
          </a:prstGeom>
        </p:spPr>
        <p:txBody>
          <a:bodyPr spcFirstLastPara="1" wrap="square" lIns="121900" tIns="121900" rIns="121900" bIns="121900" anchor="t" anchorCtr="0">
            <a:noAutofit/>
          </a:bodyPr>
          <a:lstStyle/>
          <a:p>
            <a:fld id="{00000000-1234-1234-1234-123412341234}" type="slidenum">
              <a:rPr lang="en"/>
              <a:pPr/>
              <a:t>2</a:t>
            </a:fld>
            <a:endParaRPr/>
          </a:p>
        </p:txBody>
      </p:sp>
      <p:sp>
        <p:nvSpPr>
          <p:cNvPr id="5" name="Google Shape;470;p14"/>
          <p:cNvSpPr txBox="1"/>
          <p:nvPr/>
        </p:nvSpPr>
        <p:spPr>
          <a:xfrm>
            <a:off x="271634" y="611499"/>
            <a:ext cx="8708463" cy="4815161"/>
          </a:xfrm>
          <a:prstGeom prst="rect">
            <a:avLst/>
          </a:prstGeom>
          <a:noFill/>
          <a:ln>
            <a:noFill/>
          </a:ln>
        </p:spPr>
        <p:txBody>
          <a:bodyPr spcFirstLastPara="1" wrap="square" lIns="91425" tIns="91425" rIns="91425" bIns="91425" anchor="t" anchorCtr="0">
            <a:noAutofit/>
          </a:bodyPr>
          <a:lstStyle/>
          <a:p>
            <a:pPr algn="just">
              <a:lnSpc>
                <a:spcPct val="150000"/>
              </a:lnSpc>
            </a:pPr>
            <a:endParaRPr lang="en-US" dirty="0" smtClean="0"/>
          </a:p>
          <a:p>
            <a:pPr algn="just"/>
            <a:r>
              <a:rPr lang="en-US" dirty="0" smtClean="0">
                <a:solidFill>
                  <a:schemeClr val="accent5">
                    <a:lumMod val="75000"/>
                  </a:schemeClr>
                </a:solidFill>
              </a:rPr>
              <a:t>	</a:t>
            </a:r>
            <a:endParaRPr lang="en-US" dirty="0">
              <a:solidFill>
                <a:schemeClr val="accent2">
                  <a:lumMod val="50000"/>
                </a:schemeClr>
              </a:solidFill>
            </a:endParaRPr>
          </a:p>
          <a:p>
            <a:pPr algn="just">
              <a:lnSpc>
                <a:spcPct val="150000"/>
              </a:lnSpc>
            </a:pPr>
            <a:r>
              <a:rPr lang="en-US" dirty="0"/>
              <a:t> </a:t>
            </a:r>
            <a:r>
              <a:rPr lang="en-US" dirty="0" smtClean="0"/>
              <a:t>	</a:t>
            </a:r>
            <a:r>
              <a:rPr lang="en-US" dirty="0" smtClean="0"/>
              <a:t>The </a:t>
            </a:r>
            <a:r>
              <a:rPr lang="en-US" dirty="0"/>
              <a:t>Adult Census Income Prediction project involves building a machine learning model to predict an individual's income level based on their demographic and socioeconomic characteristics. </a:t>
            </a:r>
            <a:r>
              <a:rPr lang="en-US" dirty="0" smtClean="0"/>
              <a:t>The </a:t>
            </a:r>
            <a:r>
              <a:rPr lang="en-US" dirty="0"/>
              <a:t>project also involves creating an end-to-end solution, including data preprocessing, feature engineering, model selection, and model training. The performance of the model will be evaluated on a test set, and the best model will be deployed in a production environment. The project will also incorporate continuous integration and continuous delivery (CI/CD) pipelines to automate the building, testing, and deployment of the machine learning model. The end result is a comprehensive solution that can accurately predict an individual's income level and can be quickly and reliably deployed in a production environment.</a:t>
            </a:r>
          </a:p>
          <a:p>
            <a:r>
              <a:rPr lang="en-US" dirty="0"/>
              <a:t/>
            </a:r>
            <a:br>
              <a:rPr lang="en-US" dirty="0"/>
            </a:br>
            <a:endParaRPr lang="en-US" dirty="0"/>
          </a:p>
        </p:txBody>
      </p:sp>
    </p:spTree>
    <p:extLst>
      <p:ext uri="{BB962C8B-B14F-4D97-AF65-F5344CB8AC3E}">
        <p14:creationId xmlns:p14="http://schemas.microsoft.com/office/powerpoint/2010/main" val="20997970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84800" y="229189"/>
            <a:ext cx="9328800" cy="954400"/>
          </a:xfrm>
          <a:prstGeom prst="rect">
            <a:avLst/>
          </a:prstGeom>
        </p:spPr>
        <p:txBody>
          <a:bodyPr spcFirstLastPara="1" wrap="square" lIns="121900" tIns="121900" rIns="121900" bIns="121900" anchor="b" anchorCtr="0">
            <a:noAutofit/>
          </a:bodyPr>
          <a:lstStyle/>
          <a:p>
            <a:r>
              <a:rPr lang="en-US" sz="3600" dirty="0" smtClean="0"/>
              <a:t>Problem Statement</a:t>
            </a:r>
            <a:endParaRPr sz="2133" dirty="0"/>
          </a:p>
        </p:txBody>
      </p:sp>
      <p:sp>
        <p:nvSpPr>
          <p:cNvPr id="473" name="Google Shape;473;p14"/>
          <p:cNvSpPr txBox="1">
            <a:spLocks noGrp="1"/>
          </p:cNvSpPr>
          <p:nvPr>
            <p:ph type="sldNum" idx="12"/>
          </p:nvPr>
        </p:nvSpPr>
        <p:spPr>
          <a:xfrm>
            <a:off x="9885033" y="6434933"/>
            <a:ext cx="731600" cy="423200"/>
          </a:xfrm>
          <a:prstGeom prst="rect">
            <a:avLst/>
          </a:prstGeom>
        </p:spPr>
        <p:txBody>
          <a:bodyPr spcFirstLastPara="1" wrap="square" lIns="121900" tIns="121900" rIns="121900" bIns="121900" anchor="t" anchorCtr="0">
            <a:noAutofit/>
          </a:bodyPr>
          <a:lstStyle/>
          <a:p>
            <a:fld id="{00000000-1234-1234-1234-123412341234}" type="slidenum">
              <a:rPr lang="en"/>
              <a:pPr/>
              <a:t>3</a:t>
            </a:fld>
            <a:endParaRPr/>
          </a:p>
        </p:txBody>
      </p:sp>
      <p:sp>
        <p:nvSpPr>
          <p:cNvPr id="5" name="Google Shape;470;p14"/>
          <p:cNvSpPr txBox="1"/>
          <p:nvPr/>
        </p:nvSpPr>
        <p:spPr>
          <a:xfrm>
            <a:off x="539054" y="1292986"/>
            <a:ext cx="8087361" cy="4219293"/>
          </a:xfrm>
          <a:prstGeom prst="rect">
            <a:avLst/>
          </a:prstGeom>
          <a:noFill/>
          <a:ln>
            <a:noFill/>
          </a:ln>
        </p:spPr>
        <p:txBody>
          <a:bodyPr spcFirstLastPara="1" wrap="square" lIns="91425" tIns="91425" rIns="91425" bIns="91425" anchor="t" anchorCtr="0">
            <a:noAutofit/>
          </a:bodyPr>
          <a:lstStyle/>
          <a:p>
            <a:pPr algn="just">
              <a:lnSpc>
                <a:spcPct val="150000"/>
              </a:lnSpc>
            </a:pPr>
            <a:r>
              <a:rPr lang="en-US" dirty="0" smtClean="0"/>
              <a:t>	The </a:t>
            </a:r>
            <a:r>
              <a:rPr lang="en-US" dirty="0"/>
              <a:t>problem we are trying to solve is to classify individuals based on their income level, which can be used for a variety of purposes such as targeted marketing, policy-making, and social research. Therefore, the objective of this project is to develop a machine learning model that can accurately predict an individual's income level based on their demographic and socioeconomic characteristics. The Goal is to predict whether a person has an income of more than 50K a year or not. This is basically a binary classification problem where a person is classified into the &gt;50K group or &lt;=50K group.</a:t>
            </a:r>
            <a:endParaRPr lang="en-US" dirty="0"/>
          </a:p>
        </p:txBody>
      </p:sp>
    </p:spTree>
    <p:extLst>
      <p:ext uri="{BB962C8B-B14F-4D97-AF65-F5344CB8AC3E}">
        <p14:creationId xmlns:p14="http://schemas.microsoft.com/office/powerpoint/2010/main" val="31869703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77304" y="287480"/>
            <a:ext cx="9328800" cy="954400"/>
          </a:xfrm>
          <a:prstGeom prst="rect">
            <a:avLst/>
          </a:prstGeom>
        </p:spPr>
        <p:txBody>
          <a:bodyPr spcFirstLastPara="1" wrap="square" lIns="121900" tIns="121900" rIns="121900" bIns="121900" anchor="b" anchorCtr="0">
            <a:noAutofit/>
          </a:bodyPr>
          <a:lstStyle/>
          <a:p>
            <a:r>
              <a:rPr lang="en-US" sz="2400" dirty="0" smtClean="0"/>
              <a:t>Components of Machine Learning Pipeline</a:t>
            </a:r>
            <a:endParaRPr sz="1600" dirty="0"/>
          </a:p>
        </p:txBody>
      </p:sp>
      <p:sp>
        <p:nvSpPr>
          <p:cNvPr id="473" name="Google Shape;473;p14"/>
          <p:cNvSpPr txBox="1">
            <a:spLocks noGrp="1"/>
          </p:cNvSpPr>
          <p:nvPr>
            <p:ph type="sldNum" idx="12"/>
          </p:nvPr>
        </p:nvSpPr>
        <p:spPr>
          <a:xfrm>
            <a:off x="9885033" y="6434933"/>
            <a:ext cx="731600" cy="423200"/>
          </a:xfrm>
          <a:prstGeom prst="rect">
            <a:avLst/>
          </a:prstGeom>
        </p:spPr>
        <p:txBody>
          <a:bodyPr spcFirstLastPara="1" wrap="square" lIns="121900" tIns="121900" rIns="121900" bIns="121900" anchor="t" anchorCtr="0">
            <a:noAutofit/>
          </a:bodyPr>
          <a:lstStyle/>
          <a:p>
            <a:fld id="{00000000-1234-1234-1234-123412341234}" type="slidenum">
              <a:rPr lang="en"/>
              <a:pPr/>
              <a:t>4</a:t>
            </a:fld>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052423" y="1414409"/>
            <a:ext cx="7237562" cy="3692429"/>
          </a:xfrm>
          <a:prstGeom prst="rect">
            <a:avLst/>
          </a:prstGeom>
        </p:spPr>
      </p:pic>
    </p:spTree>
    <p:extLst>
      <p:ext uri="{BB962C8B-B14F-4D97-AF65-F5344CB8AC3E}">
        <p14:creationId xmlns:p14="http://schemas.microsoft.com/office/powerpoint/2010/main" val="35100702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77304" y="129720"/>
            <a:ext cx="9328800" cy="560393"/>
          </a:xfrm>
          <a:prstGeom prst="rect">
            <a:avLst/>
          </a:prstGeom>
        </p:spPr>
        <p:txBody>
          <a:bodyPr spcFirstLastPara="1" wrap="square" lIns="121900" tIns="121900" rIns="121900" bIns="121900" anchor="b" anchorCtr="0">
            <a:noAutofit/>
          </a:bodyPr>
          <a:lstStyle/>
          <a:p>
            <a:r>
              <a:rPr lang="en-US" sz="2400" dirty="0" smtClean="0"/>
              <a:t>Complete Pipeline Flow</a:t>
            </a:r>
            <a:endParaRPr sz="1600" dirty="0"/>
          </a:p>
        </p:txBody>
      </p:sp>
      <p:sp>
        <p:nvSpPr>
          <p:cNvPr id="473" name="Google Shape;473;p14"/>
          <p:cNvSpPr txBox="1">
            <a:spLocks noGrp="1"/>
          </p:cNvSpPr>
          <p:nvPr>
            <p:ph type="sldNum" idx="12"/>
          </p:nvPr>
        </p:nvSpPr>
        <p:spPr>
          <a:xfrm>
            <a:off x="9885033" y="6434933"/>
            <a:ext cx="731600" cy="423200"/>
          </a:xfrm>
          <a:prstGeom prst="rect">
            <a:avLst/>
          </a:prstGeom>
        </p:spPr>
        <p:txBody>
          <a:bodyPr spcFirstLastPara="1" wrap="square" lIns="121900" tIns="121900" rIns="121900" bIns="121900" anchor="t" anchorCtr="0">
            <a:noAutofit/>
          </a:bodyPr>
          <a:lstStyle/>
          <a:p>
            <a:fld id="{00000000-1234-1234-1234-123412341234}" type="slidenum">
              <a:rPr lang="en"/>
              <a:pPr/>
              <a:t>5</a:t>
            </a:fld>
            <a:endParaRP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845390" y="690113"/>
            <a:ext cx="8298610" cy="5141343"/>
          </a:xfrm>
          <a:prstGeom prst="rect">
            <a:avLst/>
          </a:prstGeom>
        </p:spPr>
      </p:pic>
    </p:spTree>
    <p:extLst>
      <p:ext uri="{BB962C8B-B14F-4D97-AF65-F5344CB8AC3E}">
        <p14:creationId xmlns:p14="http://schemas.microsoft.com/office/powerpoint/2010/main" val="34123230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84800" y="229189"/>
            <a:ext cx="9328800" cy="954400"/>
          </a:xfrm>
          <a:prstGeom prst="rect">
            <a:avLst/>
          </a:prstGeom>
        </p:spPr>
        <p:txBody>
          <a:bodyPr spcFirstLastPara="1" wrap="square" lIns="121900" tIns="121900" rIns="121900" bIns="121900" anchor="b" anchorCtr="0">
            <a:noAutofit/>
          </a:bodyPr>
          <a:lstStyle/>
          <a:p>
            <a:r>
              <a:rPr lang="en-US" sz="2400" dirty="0"/>
              <a:t>Architecture Description</a:t>
            </a:r>
            <a:endParaRPr sz="2133" dirty="0"/>
          </a:p>
        </p:txBody>
      </p:sp>
      <p:sp>
        <p:nvSpPr>
          <p:cNvPr id="473" name="Google Shape;473;p14"/>
          <p:cNvSpPr txBox="1">
            <a:spLocks noGrp="1"/>
          </p:cNvSpPr>
          <p:nvPr>
            <p:ph type="sldNum" idx="12"/>
          </p:nvPr>
        </p:nvSpPr>
        <p:spPr>
          <a:xfrm>
            <a:off x="9885033" y="6434933"/>
            <a:ext cx="731600" cy="423200"/>
          </a:xfrm>
          <a:prstGeom prst="rect">
            <a:avLst/>
          </a:prstGeom>
        </p:spPr>
        <p:txBody>
          <a:bodyPr spcFirstLastPara="1" wrap="square" lIns="121900" tIns="121900" rIns="121900" bIns="121900" anchor="t" anchorCtr="0">
            <a:noAutofit/>
          </a:bodyPr>
          <a:lstStyle/>
          <a:p>
            <a:fld id="{00000000-1234-1234-1234-123412341234}" type="slidenum">
              <a:rPr lang="en"/>
              <a:pPr/>
              <a:t>6</a:t>
            </a:fld>
            <a:endParaRPr/>
          </a:p>
        </p:txBody>
      </p:sp>
      <p:sp>
        <p:nvSpPr>
          <p:cNvPr id="5" name="Google Shape;470;p14"/>
          <p:cNvSpPr txBox="1"/>
          <p:nvPr/>
        </p:nvSpPr>
        <p:spPr>
          <a:xfrm>
            <a:off x="720209" y="1500020"/>
            <a:ext cx="8087361" cy="4219293"/>
          </a:xfrm>
          <a:prstGeom prst="rect">
            <a:avLst/>
          </a:prstGeom>
          <a:noFill/>
          <a:ln>
            <a:noFill/>
          </a:ln>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b="1" dirty="0"/>
              <a:t>Data Description</a:t>
            </a:r>
            <a:r>
              <a:rPr lang="en-US" dirty="0"/>
              <a:t>: </a:t>
            </a:r>
          </a:p>
          <a:p>
            <a:r>
              <a:rPr lang="en-US" b="1" dirty="0"/>
              <a:t>	</a:t>
            </a:r>
            <a:r>
              <a:rPr lang="en-US" dirty="0"/>
              <a:t> The dataset named Adult Census Income is available in </a:t>
            </a:r>
            <a:r>
              <a:rPr lang="en-US" dirty="0" err="1"/>
              <a:t>kaggle</a:t>
            </a:r>
            <a:r>
              <a:rPr lang="en-US" dirty="0"/>
              <a:t> and UCI repository. This data was extracted from the 1994 census bureau dataset by Ronny </a:t>
            </a:r>
            <a:r>
              <a:rPr lang="en-US" dirty="0" err="1"/>
              <a:t>Kohavi</a:t>
            </a:r>
            <a:r>
              <a:rPr lang="en-US" dirty="0"/>
              <a:t> and Barry Becker (Data Mining and Visualization, Silicon Graphics). The prediction task is to determine whether a person makes over $50K a year or not</a:t>
            </a:r>
            <a:r>
              <a:rPr lang="en-US" dirty="0" smtClean="0"/>
              <a:t>.</a:t>
            </a:r>
          </a:p>
          <a:p>
            <a:endParaRPr lang="en-US" dirty="0"/>
          </a:p>
          <a:p>
            <a:pPr marL="285750" lvl="0" indent="-285750">
              <a:buFont typeface="Arial" panose="020B0604020202020204" pitchFamily="34" charset="0"/>
              <a:buChar char="•"/>
            </a:pPr>
            <a:r>
              <a:rPr lang="en-US" b="1" dirty="0"/>
              <a:t>Data Ingestion:</a:t>
            </a:r>
            <a:endParaRPr lang="en-US" dirty="0"/>
          </a:p>
          <a:p>
            <a:r>
              <a:rPr lang="en-US" dirty="0"/>
              <a:t>	</a:t>
            </a:r>
            <a:r>
              <a:rPr lang="en-US" b="1" dirty="0"/>
              <a:t> </a:t>
            </a:r>
            <a:r>
              <a:rPr lang="en-US" dirty="0"/>
              <a:t>Loading data form the apache Cassandra database by establishing connection with database cluster. Ingested data will be in the form of csv file. Splitting file into train and test file using stratified split.</a:t>
            </a:r>
          </a:p>
          <a:p>
            <a:pPr algn="just">
              <a:lnSpc>
                <a:spcPct val="150000"/>
              </a:lnSpc>
            </a:pPr>
            <a:endParaRPr lang="en-US" dirty="0"/>
          </a:p>
        </p:txBody>
      </p:sp>
    </p:spTree>
    <p:extLst>
      <p:ext uri="{BB962C8B-B14F-4D97-AF65-F5344CB8AC3E}">
        <p14:creationId xmlns:p14="http://schemas.microsoft.com/office/powerpoint/2010/main" val="2111065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84800" y="229189"/>
            <a:ext cx="9328800" cy="954400"/>
          </a:xfrm>
          <a:prstGeom prst="rect">
            <a:avLst/>
          </a:prstGeom>
        </p:spPr>
        <p:txBody>
          <a:bodyPr spcFirstLastPara="1" wrap="square" lIns="121900" tIns="121900" rIns="121900" bIns="121900" anchor="b" anchorCtr="0">
            <a:noAutofit/>
          </a:bodyPr>
          <a:lstStyle/>
          <a:p>
            <a:r>
              <a:rPr lang="en-US" sz="2400" dirty="0"/>
              <a:t>Architecture Description</a:t>
            </a:r>
            <a:endParaRPr sz="2133" dirty="0"/>
          </a:p>
        </p:txBody>
      </p:sp>
      <p:sp>
        <p:nvSpPr>
          <p:cNvPr id="473" name="Google Shape;473;p14"/>
          <p:cNvSpPr txBox="1">
            <a:spLocks noGrp="1"/>
          </p:cNvSpPr>
          <p:nvPr>
            <p:ph type="sldNum" idx="12"/>
          </p:nvPr>
        </p:nvSpPr>
        <p:spPr>
          <a:xfrm>
            <a:off x="9885033" y="6434933"/>
            <a:ext cx="731600" cy="423200"/>
          </a:xfrm>
          <a:prstGeom prst="rect">
            <a:avLst/>
          </a:prstGeom>
        </p:spPr>
        <p:txBody>
          <a:bodyPr spcFirstLastPara="1" wrap="square" lIns="121900" tIns="121900" rIns="121900" bIns="121900" anchor="t" anchorCtr="0">
            <a:noAutofit/>
          </a:bodyPr>
          <a:lstStyle/>
          <a:p>
            <a:fld id="{00000000-1234-1234-1234-123412341234}" type="slidenum">
              <a:rPr lang="en"/>
              <a:pPr/>
              <a:t>7</a:t>
            </a:fld>
            <a:endParaRPr/>
          </a:p>
        </p:txBody>
      </p:sp>
      <p:sp>
        <p:nvSpPr>
          <p:cNvPr id="5" name="Google Shape;470;p14"/>
          <p:cNvSpPr txBox="1"/>
          <p:nvPr/>
        </p:nvSpPr>
        <p:spPr>
          <a:xfrm>
            <a:off x="728835" y="1543152"/>
            <a:ext cx="8087361" cy="4219293"/>
          </a:xfrm>
          <a:prstGeom prst="rect">
            <a:avLst/>
          </a:prstGeom>
          <a:noFill/>
          <a:ln>
            <a:noFill/>
          </a:ln>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b="1" dirty="0"/>
              <a:t>Data Validation:</a:t>
            </a:r>
            <a:r>
              <a:rPr lang="en-US" dirty="0"/>
              <a:t> </a:t>
            </a:r>
          </a:p>
          <a:p>
            <a:pPr algn="just"/>
            <a:r>
              <a:rPr lang="en-US" dirty="0"/>
              <a:t>	Validating data using </a:t>
            </a:r>
            <a:r>
              <a:rPr lang="en-US" dirty="0" err="1"/>
              <a:t>schema.yaml</a:t>
            </a:r>
            <a:r>
              <a:rPr lang="en-US" dirty="0"/>
              <a:t> file and generating report using evidently package. Checking for data drift</a:t>
            </a:r>
            <a:r>
              <a:rPr lang="en-US" dirty="0" smtClean="0"/>
              <a:t>.</a:t>
            </a:r>
          </a:p>
          <a:p>
            <a:pPr algn="just"/>
            <a:endParaRPr lang="en-US" dirty="0"/>
          </a:p>
          <a:p>
            <a:pPr marL="285750" lvl="0" indent="-285750" algn="just">
              <a:buFont typeface="Arial" panose="020B0604020202020204" pitchFamily="34" charset="0"/>
              <a:buChar char="•"/>
            </a:pPr>
            <a:r>
              <a:rPr lang="en-US" b="1" dirty="0"/>
              <a:t>Data transformation:</a:t>
            </a:r>
            <a:r>
              <a:rPr lang="en-US" dirty="0"/>
              <a:t> </a:t>
            </a:r>
          </a:p>
          <a:p>
            <a:pPr algn="just"/>
            <a:r>
              <a:rPr lang="en-US" dirty="0"/>
              <a:t>	Removing unnecessary columns from </a:t>
            </a:r>
            <a:r>
              <a:rPr lang="en-US" dirty="0" err="1"/>
              <a:t>dataframe</a:t>
            </a:r>
            <a:r>
              <a:rPr lang="en-US" dirty="0" smtClean="0"/>
              <a:t>. Transforming </a:t>
            </a:r>
            <a:r>
              <a:rPr lang="en-US" dirty="0"/>
              <a:t>data using various </a:t>
            </a:r>
            <a:r>
              <a:rPr lang="en-US" dirty="0" smtClean="0"/>
              <a:t>Pipeline</a:t>
            </a:r>
            <a:r>
              <a:rPr lang="en-US" dirty="0"/>
              <a:t>, </a:t>
            </a:r>
            <a:r>
              <a:rPr lang="en-US" dirty="0" err="1" smtClean="0"/>
              <a:t>ColumnTransformer</a:t>
            </a:r>
            <a:r>
              <a:rPr lang="en-US" dirty="0"/>
              <a:t>, </a:t>
            </a:r>
            <a:r>
              <a:rPr lang="en-US" dirty="0" err="1" smtClean="0"/>
              <a:t>SimpleImputer</a:t>
            </a:r>
            <a:r>
              <a:rPr lang="en-US" dirty="0" smtClean="0"/>
              <a:t> </a:t>
            </a:r>
            <a:r>
              <a:rPr lang="en-US" dirty="0"/>
              <a:t>and </a:t>
            </a:r>
            <a:r>
              <a:rPr lang="en-US" dirty="0" err="1" smtClean="0"/>
              <a:t>OneHotEncoder</a:t>
            </a:r>
            <a:r>
              <a:rPr lang="en-US" dirty="0"/>
              <a:t>. Saving preprocessing object in pickle file</a:t>
            </a:r>
            <a:r>
              <a:rPr lang="en-US" dirty="0" smtClean="0"/>
              <a:t>.</a:t>
            </a:r>
          </a:p>
          <a:p>
            <a:pPr algn="just"/>
            <a:endParaRPr lang="en-US" dirty="0" smtClean="0"/>
          </a:p>
          <a:p>
            <a:pPr marL="285750" lvl="0" indent="-285750" algn="just">
              <a:buFont typeface="Arial" panose="020B0604020202020204" pitchFamily="34" charset="0"/>
              <a:buChar char="•"/>
            </a:pPr>
            <a:r>
              <a:rPr lang="en-US" b="1" dirty="0"/>
              <a:t>Model Training:</a:t>
            </a:r>
            <a:endParaRPr lang="en-US" dirty="0"/>
          </a:p>
          <a:p>
            <a:pPr algn="just"/>
            <a:r>
              <a:rPr lang="en-US" b="1" dirty="0"/>
              <a:t>	</a:t>
            </a:r>
            <a:r>
              <a:rPr lang="en-US" dirty="0"/>
              <a:t> Training different model using transformed with </a:t>
            </a:r>
            <a:r>
              <a:rPr lang="en-US" dirty="0" err="1"/>
              <a:t>crossvalidation</a:t>
            </a:r>
            <a:r>
              <a:rPr lang="en-US" dirty="0"/>
              <a:t> and </a:t>
            </a:r>
            <a:r>
              <a:rPr lang="en-US" dirty="0" err="1"/>
              <a:t>gridsearchCV</a:t>
            </a:r>
            <a:r>
              <a:rPr lang="en-US" dirty="0"/>
              <a:t>.</a:t>
            </a:r>
          </a:p>
          <a:p>
            <a:pPr algn="just"/>
            <a:endParaRPr lang="en-US" dirty="0"/>
          </a:p>
        </p:txBody>
      </p:sp>
    </p:spTree>
    <p:extLst>
      <p:ext uri="{BB962C8B-B14F-4D97-AF65-F5344CB8AC3E}">
        <p14:creationId xmlns:p14="http://schemas.microsoft.com/office/powerpoint/2010/main" val="11447654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84800" y="229189"/>
            <a:ext cx="9328800" cy="954400"/>
          </a:xfrm>
          <a:prstGeom prst="rect">
            <a:avLst/>
          </a:prstGeom>
        </p:spPr>
        <p:txBody>
          <a:bodyPr spcFirstLastPara="1" wrap="square" lIns="121900" tIns="121900" rIns="121900" bIns="121900" anchor="b" anchorCtr="0">
            <a:noAutofit/>
          </a:bodyPr>
          <a:lstStyle/>
          <a:p>
            <a:r>
              <a:rPr lang="en-US" sz="2400" dirty="0"/>
              <a:t>Architecture Description</a:t>
            </a:r>
            <a:endParaRPr sz="2133" dirty="0"/>
          </a:p>
        </p:txBody>
      </p:sp>
      <p:sp>
        <p:nvSpPr>
          <p:cNvPr id="473" name="Google Shape;473;p14"/>
          <p:cNvSpPr txBox="1">
            <a:spLocks noGrp="1"/>
          </p:cNvSpPr>
          <p:nvPr>
            <p:ph type="sldNum" idx="12"/>
          </p:nvPr>
        </p:nvSpPr>
        <p:spPr>
          <a:xfrm>
            <a:off x="9885033" y="6434933"/>
            <a:ext cx="731600" cy="423200"/>
          </a:xfrm>
          <a:prstGeom prst="rect">
            <a:avLst/>
          </a:prstGeom>
        </p:spPr>
        <p:txBody>
          <a:bodyPr spcFirstLastPara="1" wrap="square" lIns="121900" tIns="121900" rIns="121900" bIns="121900" anchor="t" anchorCtr="0">
            <a:noAutofit/>
          </a:bodyPr>
          <a:lstStyle/>
          <a:p>
            <a:fld id="{00000000-1234-1234-1234-123412341234}" type="slidenum">
              <a:rPr lang="en"/>
              <a:pPr/>
              <a:t>8</a:t>
            </a:fld>
            <a:endParaRPr/>
          </a:p>
        </p:txBody>
      </p:sp>
      <p:sp>
        <p:nvSpPr>
          <p:cNvPr id="5" name="Google Shape;470;p14"/>
          <p:cNvSpPr txBox="1"/>
          <p:nvPr/>
        </p:nvSpPr>
        <p:spPr>
          <a:xfrm>
            <a:off x="564934" y="1594911"/>
            <a:ext cx="8087361" cy="4219293"/>
          </a:xfrm>
          <a:prstGeom prst="rect">
            <a:avLst/>
          </a:prstGeom>
          <a:noFill/>
          <a:ln>
            <a:noFill/>
          </a:ln>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b="1" dirty="0"/>
              <a:t>Model Evaluation:</a:t>
            </a:r>
            <a:endParaRPr lang="en-US" dirty="0"/>
          </a:p>
          <a:p>
            <a:pPr algn="just"/>
            <a:r>
              <a:rPr lang="en-US" b="1" dirty="0"/>
              <a:t>	</a:t>
            </a:r>
            <a:r>
              <a:rPr lang="en-US" dirty="0"/>
              <a:t> Evaluating model performance using various performance metrics. Finding the best model by </a:t>
            </a:r>
            <a:r>
              <a:rPr lang="en-US" dirty="0" err="1"/>
              <a:t>compairing</a:t>
            </a:r>
            <a:r>
              <a:rPr lang="en-US" dirty="0"/>
              <a:t> different models</a:t>
            </a:r>
            <a:r>
              <a:rPr lang="en-US" dirty="0" smtClean="0"/>
              <a:t>.</a:t>
            </a:r>
          </a:p>
          <a:p>
            <a:pPr algn="just"/>
            <a:r>
              <a:rPr lang="en-US" dirty="0" smtClean="0"/>
              <a:t> </a:t>
            </a:r>
            <a:endParaRPr lang="en-US" dirty="0"/>
          </a:p>
          <a:p>
            <a:pPr marL="285750" lvl="0" indent="-285750" algn="just">
              <a:buFont typeface="Arial" panose="020B0604020202020204" pitchFamily="34" charset="0"/>
              <a:buChar char="•"/>
            </a:pPr>
            <a:r>
              <a:rPr lang="en-US" b="1" dirty="0"/>
              <a:t>Model Push:</a:t>
            </a:r>
            <a:endParaRPr lang="en-US" dirty="0"/>
          </a:p>
          <a:p>
            <a:pPr algn="just"/>
            <a:r>
              <a:rPr lang="en-US" b="1" dirty="0"/>
              <a:t>	</a:t>
            </a:r>
            <a:r>
              <a:rPr lang="en-US" dirty="0"/>
              <a:t> Deploying the model in production only if better model found. Prediction will be done using this model</a:t>
            </a:r>
            <a:r>
              <a:rPr lang="en-US" dirty="0" smtClean="0"/>
              <a:t>.</a:t>
            </a:r>
          </a:p>
          <a:p>
            <a:pPr algn="just"/>
            <a:endParaRPr lang="en-US" dirty="0"/>
          </a:p>
          <a:p>
            <a:pPr marL="285750" lvl="0" indent="-285750" algn="just">
              <a:buFont typeface="Arial" panose="020B0604020202020204" pitchFamily="34" charset="0"/>
              <a:buChar char="•"/>
            </a:pPr>
            <a:r>
              <a:rPr lang="en-US" b="1" dirty="0"/>
              <a:t>Deployment on railway:</a:t>
            </a:r>
            <a:endParaRPr lang="en-US" dirty="0"/>
          </a:p>
          <a:p>
            <a:pPr algn="just"/>
            <a:r>
              <a:rPr lang="en-US" dirty="0"/>
              <a:t>	Deployment using </a:t>
            </a:r>
            <a:r>
              <a:rPr lang="en-US" dirty="0" err="1"/>
              <a:t>github</a:t>
            </a:r>
            <a:r>
              <a:rPr lang="en-US" dirty="0"/>
              <a:t> repository on railway cloud. Automating deployment using </a:t>
            </a:r>
            <a:r>
              <a:rPr lang="en-US" dirty="0" err="1"/>
              <a:t>github</a:t>
            </a:r>
            <a:r>
              <a:rPr lang="en-US" dirty="0"/>
              <a:t> actions. Then, app will automatically get updated when we commit any changes to main branch of </a:t>
            </a:r>
            <a:r>
              <a:rPr lang="en-US" dirty="0" err="1"/>
              <a:t>github</a:t>
            </a:r>
            <a:r>
              <a:rPr lang="en-US" dirty="0"/>
              <a:t> repository.</a:t>
            </a:r>
          </a:p>
          <a:p>
            <a:pPr algn="just"/>
            <a:endParaRPr lang="en-US" dirty="0"/>
          </a:p>
        </p:txBody>
      </p:sp>
    </p:spTree>
    <p:extLst>
      <p:ext uri="{BB962C8B-B14F-4D97-AF65-F5344CB8AC3E}">
        <p14:creationId xmlns:p14="http://schemas.microsoft.com/office/powerpoint/2010/main" val="16532251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pic>
        <p:nvPicPr>
          <p:cNvPr id="10" name="image4.jpeg"/>
          <p:cNvPicPr/>
          <p:nvPr/>
        </p:nvPicPr>
        <p:blipFill>
          <a:blip r:embed="rId3" cstate="print"/>
          <a:stretch>
            <a:fillRect/>
          </a:stretch>
        </p:blipFill>
        <p:spPr>
          <a:xfrm>
            <a:off x="6441841" y="5736091"/>
            <a:ext cx="2281555" cy="807720"/>
          </a:xfrm>
          <a:prstGeom prst="rect">
            <a:avLst/>
          </a:prstGeom>
        </p:spPr>
      </p:pic>
      <p:sp>
        <p:nvSpPr>
          <p:cNvPr id="469" name="Google Shape;469;p14"/>
          <p:cNvSpPr txBox="1">
            <a:spLocks noGrp="1"/>
          </p:cNvSpPr>
          <p:nvPr>
            <p:ph type="title"/>
          </p:nvPr>
        </p:nvSpPr>
        <p:spPr>
          <a:xfrm>
            <a:off x="-245185" y="0"/>
            <a:ext cx="9328800" cy="954400"/>
          </a:xfrm>
          <a:prstGeom prst="rect">
            <a:avLst/>
          </a:prstGeom>
        </p:spPr>
        <p:txBody>
          <a:bodyPr spcFirstLastPara="1" wrap="square" lIns="121900" tIns="121900" rIns="121900" bIns="121900" anchor="b" anchorCtr="0">
            <a:noAutofit/>
          </a:bodyPr>
          <a:lstStyle/>
          <a:p>
            <a:r>
              <a:rPr lang="en-US" sz="2400" dirty="0" smtClean="0"/>
              <a:t>Tools </a:t>
            </a:r>
            <a:endParaRPr sz="2133" dirty="0"/>
          </a:p>
        </p:txBody>
      </p:sp>
      <p:sp>
        <p:nvSpPr>
          <p:cNvPr id="473" name="Google Shape;473;p14"/>
          <p:cNvSpPr txBox="1">
            <a:spLocks noGrp="1"/>
          </p:cNvSpPr>
          <p:nvPr>
            <p:ph type="sldNum" idx="12"/>
          </p:nvPr>
        </p:nvSpPr>
        <p:spPr>
          <a:xfrm>
            <a:off x="9885033" y="6434933"/>
            <a:ext cx="731600" cy="423200"/>
          </a:xfrm>
          <a:prstGeom prst="rect">
            <a:avLst/>
          </a:prstGeom>
        </p:spPr>
        <p:txBody>
          <a:bodyPr spcFirstLastPara="1" wrap="square" lIns="121900" tIns="121900" rIns="121900" bIns="121900" anchor="t" anchorCtr="0">
            <a:noAutofit/>
          </a:bodyPr>
          <a:lstStyle/>
          <a:p>
            <a:fld id="{00000000-1234-1234-1234-123412341234}" type="slidenum">
              <a:rPr lang="en"/>
              <a:pPr/>
              <a:t>9</a:t>
            </a:fld>
            <a:endParaRPr/>
          </a:p>
        </p:txBody>
      </p:sp>
      <p:sp>
        <p:nvSpPr>
          <p:cNvPr id="5" name="Google Shape;470;p14"/>
          <p:cNvSpPr txBox="1"/>
          <p:nvPr/>
        </p:nvSpPr>
        <p:spPr>
          <a:xfrm>
            <a:off x="530428" y="1028313"/>
            <a:ext cx="8087361" cy="4219293"/>
          </a:xfrm>
          <a:prstGeom prst="rect">
            <a:avLst/>
          </a:prstGeom>
          <a:noFill/>
          <a:ln>
            <a:noFill/>
          </a:ln>
        </p:spPr>
        <p:txBody>
          <a:bodyPr spcFirstLastPara="1" wrap="square" lIns="91425" tIns="91425" rIns="91425" bIns="91425" anchor="t" anchorCtr="0">
            <a:noAutofit/>
          </a:bodyPr>
          <a:lstStyle/>
          <a:p>
            <a:pPr marL="1200150" lvl="2" indent="-285750">
              <a:lnSpc>
                <a:spcPct val="150000"/>
              </a:lnSpc>
              <a:buFont typeface="Arial" panose="020B0604020202020204" pitchFamily="34" charset="0"/>
              <a:buChar char="•"/>
            </a:pPr>
            <a:r>
              <a:rPr lang="en-US" b="1" dirty="0"/>
              <a:t>Visual Studio Code</a:t>
            </a:r>
            <a:r>
              <a:rPr lang="en-US" dirty="0"/>
              <a:t> is used as IDE.</a:t>
            </a:r>
          </a:p>
          <a:p>
            <a:pPr marL="1200150" lvl="2" indent="-285750">
              <a:lnSpc>
                <a:spcPct val="150000"/>
              </a:lnSpc>
              <a:buFont typeface="Arial" panose="020B0604020202020204" pitchFamily="34" charset="0"/>
              <a:buChar char="•"/>
            </a:pPr>
            <a:r>
              <a:rPr lang="en-US" dirty="0"/>
              <a:t>For visualization of the plots, </a:t>
            </a:r>
            <a:r>
              <a:rPr lang="en-US" b="1" dirty="0" err="1"/>
              <a:t>Matplotlib</a:t>
            </a:r>
            <a:r>
              <a:rPr lang="en-US" b="1" dirty="0"/>
              <a:t>, </a:t>
            </a:r>
            <a:r>
              <a:rPr lang="en-US" b="1" dirty="0" err="1"/>
              <a:t>Seaborn</a:t>
            </a:r>
            <a:r>
              <a:rPr lang="en-US" b="1" dirty="0"/>
              <a:t> </a:t>
            </a:r>
            <a:r>
              <a:rPr lang="en-US" dirty="0"/>
              <a:t> are used.</a:t>
            </a:r>
          </a:p>
          <a:p>
            <a:pPr marL="1200150" lvl="2" indent="-285750">
              <a:lnSpc>
                <a:spcPct val="150000"/>
              </a:lnSpc>
              <a:buFont typeface="Arial" panose="020B0604020202020204" pitchFamily="34" charset="0"/>
              <a:buChar char="•"/>
            </a:pPr>
            <a:r>
              <a:rPr lang="en-US" b="1" dirty="0"/>
              <a:t>Railway</a:t>
            </a:r>
            <a:r>
              <a:rPr lang="en-US" dirty="0"/>
              <a:t> is used for deployment of the model.</a:t>
            </a:r>
          </a:p>
          <a:p>
            <a:pPr marL="1200150" lvl="2" indent="-285750">
              <a:lnSpc>
                <a:spcPct val="150000"/>
              </a:lnSpc>
              <a:buFont typeface="Arial" panose="020B0604020202020204" pitchFamily="34" charset="0"/>
              <a:buChar char="•"/>
            </a:pPr>
            <a:r>
              <a:rPr lang="en-US" b="1" dirty="0"/>
              <a:t>Apache Cassandra</a:t>
            </a:r>
            <a:r>
              <a:rPr lang="en-US" dirty="0"/>
              <a:t> is used to retrieve, insert, delete, and update the database.</a:t>
            </a:r>
          </a:p>
          <a:p>
            <a:pPr marL="1200150" lvl="2" indent="-285750">
              <a:lnSpc>
                <a:spcPct val="150000"/>
              </a:lnSpc>
              <a:buFont typeface="Arial" panose="020B0604020202020204" pitchFamily="34" charset="0"/>
              <a:buChar char="•"/>
            </a:pPr>
            <a:r>
              <a:rPr lang="en-US" dirty="0"/>
              <a:t>Front end development is done using </a:t>
            </a:r>
            <a:r>
              <a:rPr lang="en-US" b="1" dirty="0"/>
              <a:t>HTML/CSS </a:t>
            </a:r>
            <a:endParaRPr lang="en-US" dirty="0"/>
          </a:p>
          <a:p>
            <a:pPr marL="1200150" lvl="2" indent="-285750">
              <a:lnSpc>
                <a:spcPct val="150000"/>
              </a:lnSpc>
              <a:buFont typeface="Arial" panose="020B0604020202020204" pitchFamily="34" charset="0"/>
              <a:buChar char="•"/>
            </a:pPr>
            <a:r>
              <a:rPr lang="en-US" dirty="0"/>
              <a:t>Python </a:t>
            </a:r>
            <a:r>
              <a:rPr lang="en-US" b="1" dirty="0"/>
              <a:t>Flask</a:t>
            </a:r>
            <a:r>
              <a:rPr lang="en-US" dirty="0"/>
              <a:t> is used for backend development.</a:t>
            </a:r>
          </a:p>
          <a:p>
            <a:pPr marL="1200150" lvl="2" indent="-285750">
              <a:lnSpc>
                <a:spcPct val="150000"/>
              </a:lnSpc>
              <a:buFont typeface="Arial" panose="020B0604020202020204" pitchFamily="34" charset="0"/>
              <a:buChar char="•"/>
            </a:pPr>
            <a:r>
              <a:rPr lang="en-US" b="1" dirty="0"/>
              <a:t>GitHub</a:t>
            </a:r>
            <a:r>
              <a:rPr lang="en-US" dirty="0"/>
              <a:t> is used as version control system.</a:t>
            </a:r>
          </a:p>
          <a:p>
            <a:pPr marL="1200150" lvl="2" indent="-285750">
              <a:lnSpc>
                <a:spcPct val="150000"/>
              </a:lnSpc>
              <a:buFont typeface="Arial" panose="020B0604020202020204" pitchFamily="34" charset="0"/>
              <a:buChar char="•"/>
            </a:pPr>
            <a:r>
              <a:rPr lang="en-US" b="1" dirty="0" err="1"/>
              <a:t>Scikit</a:t>
            </a:r>
            <a:r>
              <a:rPr lang="en-US" b="1" dirty="0"/>
              <a:t>-learn</a:t>
            </a:r>
            <a:r>
              <a:rPr lang="en-US" dirty="0"/>
              <a:t> was used to cross validate and compare different models.</a:t>
            </a:r>
          </a:p>
          <a:p>
            <a:pPr marL="1200150" lvl="2" indent="-285750">
              <a:lnSpc>
                <a:spcPct val="150000"/>
              </a:lnSpc>
              <a:buFont typeface="Arial" panose="020B0604020202020204" pitchFamily="34" charset="0"/>
              <a:buChar char="•"/>
            </a:pPr>
            <a:r>
              <a:rPr lang="en-US" b="1" dirty="0" err="1"/>
              <a:t>GradientBoostingClassifier</a:t>
            </a:r>
            <a:r>
              <a:rPr lang="en-US" b="1" dirty="0"/>
              <a:t> </a:t>
            </a:r>
            <a:r>
              <a:rPr lang="en-US" dirty="0"/>
              <a:t>is used to build the final model.</a:t>
            </a:r>
          </a:p>
          <a:p>
            <a:pPr marL="285750" indent="-285750" algn="just">
              <a:buFont typeface="Arial" panose="020B0604020202020204" pitchFamily="34" charset="0"/>
              <a:buChar char="•"/>
            </a:pPr>
            <a:endParaRPr lang="en-US" dirty="0"/>
          </a:p>
        </p:txBody>
      </p:sp>
      <p:pic>
        <p:nvPicPr>
          <p:cNvPr id="6" name="Picture 5" descr="GitHub Logo and symbol, meaning, history, PNG, brand"/>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366" y="511190"/>
            <a:ext cx="1069335" cy="807289"/>
          </a:xfrm>
          <a:prstGeom prst="rect">
            <a:avLst/>
          </a:prstGeom>
          <a:noFill/>
          <a:ln>
            <a:noFill/>
          </a:ln>
        </p:spPr>
      </p:pic>
      <p:pic>
        <p:nvPicPr>
          <p:cNvPr id="7" name="Picture 6" descr="Railway Design | Railway Design | Railway"/>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36688" y="389656"/>
            <a:ext cx="2270760" cy="708025"/>
          </a:xfrm>
          <a:prstGeom prst="rect">
            <a:avLst/>
          </a:prstGeom>
          <a:noFill/>
          <a:ln>
            <a:noFill/>
          </a:ln>
        </p:spPr>
      </p:pic>
      <p:pic>
        <p:nvPicPr>
          <p:cNvPr id="8" name="Picture 7" descr="Pocoo, flask, logo Icon in Vector Logo"/>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80495" y="3334541"/>
            <a:ext cx="2103120" cy="1051560"/>
          </a:xfrm>
          <a:prstGeom prst="rect">
            <a:avLst/>
          </a:prstGeom>
          <a:noFill/>
          <a:ln>
            <a:noFill/>
          </a:ln>
        </p:spPr>
      </p:pic>
      <p:pic>
        <p:nvPicPr>
          <p:cNvPr id="9" name="Picture 8" descr="Download Apache Cassandra Logo in SVG Vector or PNG File Format - Logo.wine"/>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5299" y="4582379"/>
            <a:ext cx="2217420" cy="1478280"/>
          </a:xfrm>
          <a:prstGeom prst="rect">
            <a:avLst/>
          </a:prstGeom>
          <a:noFill/>
          <a:ln>
            <a:noFill/>
          </a:ln>
        </p:spPr>
      </p:pic>
      <p:pic>
        <p:nvPicPr>
          <p:cNvPr id="11" name="image7.jpeg"/>
          <p:cNvPicPr/>
          <p:nvPr/>
        </p:nvPicPr>
        <p:blipFill>
          <a:blip r:embed="rId8" cstate="print"/>
          <a:stretch>
            <a:fillRect/>
          </a:stretch>
        </p:blipFill>
        <p:spPr>
          <a:xfrm>
            <a:off x="154844" y="2259691"/>
            <a:ext cx="1262380" cy="1210310"/>
          </a:xfrm>
          <a:prstGeom prst="rect">
            <a:avLst/>
          </a:prstGeom>
        </p:spPr>
      </p:pic>
      <p:pic>
        <p:nvPicPr>
          <p:cNvPr id="12" name="image6.jpeg"/>
          <p:cNvPicPr/>
          <p:nvPr/>
        </p:nvPicPr>
        <p:blipFill>
          <a:blip r:embed="rId9" cstate="print"/>
          <a:stretch>
            <a:fillRect/>
          </a:stretch>
        </p:blipFill>
        <p:spPr>
          <a:xfrm>
            <a:off x="7219572" y="2816255"/>
            <a:ext cx="1624965" cy="481330"/>
          </a:xfrm>
          <a:prstGeom prst="rect">
            <a:avLst/>
          </a:prstGeom>
        </p:spPr>
      </p:pic>
      <p:pic>
        <p:nvPicPr>
          <p:cNvPr id="13" name="Picture 12" descr="Visual Studio Code full logo transparent PNG - StickPNG"/>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696285" y="0"/>
            <a:ext cx="2168525" cy="1173480"/>
          </a:xfrm>
          <a:prstGeom prst="rect">
            <a:avLst/>
          </a:prstGeom>
          <a:noFill/>
          <a:ln>
            <a:noFill/>
          </a:ln>
        </p:spPr>
      </p:pic>
    </p:spTree>
    <p:extLst>
      <p:ext uri="{BB962C8B-B14F-4D97-AF65-F5344CB8AC3E}">
        <p14:creationId xmlns:p14="http://schemas.microsoft.com/office/powerpoint/2010/main" val="407067767"/>
      </p:ext>
    </p:extLst>
  </p:cSld>
  <p:clrMapOvr>
    <a:masterClrMapping/>
  </p:clrMapOvr>
  <p:timing>
    <p:tnLst>
      <p:par>
        <p:cTn id="1" dur="indefinite" restart="never" nodeType="tmRoot"/>
      </p:par>
    </p:tnLst>
  </p:timing>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117</TotalTime>
  <Words>151</Words>
  <Application>Microsoft Office PowerPoint</Application>
  <PresentationFormat>On-screen Show (4:3)</PresentationFormat>
  <Paragraphs>70</Paragraphs>
  <Slides>12</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Californian FB</vt:lpstr>
      <vt:lpstr>Oswald</vt:lpstr>
      <vt:lpstr>Source Sans Pro</vt:lpstr>
      <vt:lpstr>Quince template</vt:lpstr>
      <vt:lpstr>PowerPoint Presentation</vt:lpstr>
      <vt:lpstr>Introduction</vt:lpstr>
      <vt:lpstr>Problem Statement</vt:lpstr>
      <vt:lpstr>Components of Machine Learning Pipeline</vt:lpstr>
      <vt:lpstr>Complete Pipeline Flow</vt:lpstr>
      <vt:lpstr>Architecture Description</vt:lpstr>
      <vt:lpstr>Architecture Description</vt:lpstr>
      <vt:lpstr>Architecture Description</vt:lpstr>
      <vt:lpstr>Tools </vt:lpstr>
      <vt:lpstr>Application Interface</vt:lpstr>
      <vt:lpstr>Conclusions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32</cp:revision>
  <dcterms:created xsi:type="dcterms:W3CDTF">2023-01-11T12:36:25Z</dcterms:created>
  <dcterms:modified xsi:type="dcterms:W3CDTF">2023-03-05T12:09:06Z</dcterms:modified>
</cp:coreProperties>
</file>