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7" r:id="rId2"/>
    <p:sldId id="286" r:id="rId3"/>
    <p:sldId id="259" r:id="rId4"/>
    <p:sldId id="258" r:id="rId5"/>
    <p:sldId id="256" r:id="rId6"/>
    <p:sldId id="267" r:id="rId7"/>
    <p:sldId id="270" r:id="rId8"/>
    <p:sldId id="284" r:id="rId9"/>
    <p:sldId id="285" r:id="rId10"/>
    <p:sldId id="283" r:id="rId11"/>
    <p:sldId id="271" r:id="rId12"/>
    <p:sldId id="268" r:id="rId13"/>
    <p:sldId id="266" r:id="rId14"/>
    <p:sldId id="291" r:id="rId15"/>
    <p:sldId id="290" r:id="rId16"/>
    <p:sldId id="289" r:id="rId17"/>
    <p:sldId id="274" r:id="rId18"/>
    <p:sldId id="276" r:id="rId19"/>
    <p:sldId id="275" r:id="rId20"/>
    <p:sldId id="277" r:id="rId21"/>
    <p:sldId id="269" r:id="rId22"/>
    <p:sldId id="265" r:id="rId23"/>
    <p:sldId id="278" r:id="rId24"/>
    <p:sldId id="279" r:id="rId25"/>
    <p:sldId id="280" r:id="rId26"/>
    <p:sldId id="281"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6774" autoAdjust="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83042-8AD8-406A-A4AA-28A4EBF0361B}" type="datetimeFigureOut">
              <a:rPr lang="en-US" smtClean="0"/>
              <a:pPr/>
              <a:t>1/16/2018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1E3512-0CE9-4912-BB12-D7ABE86E2121}" type="slidenum">
              <a:rPr lang="en-US" smtClean="0"/>
              <a:pPr/>
              <a:t>‹#›</a:t>
            </a:fld>
            <a:endParaRPr lang="en-US"/>
          </a:p>
        </p:txBody>
      </p:sp>
    </p:spTree>
    <p:extLst>
      <p:ext uri="{BB962C8B-B14F-4D97-AF65-F5344CB8AC3E}">
        <p14:creationId xmlns:p14="http://schemas.microsoft.com/office/powerpoint/2010/main" val="294918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1E3512-0CE9-4912-BB12-D7ABE86E2121}" type="slidenum">
              <a:rPr lang="en-US" smtClean="0"/>
              <a:pPr/>
              <a:t>3</a:t>
            </a:fld>
            <a:endParaRPr lang="en-US"/>
          </a:p>
        </p:txBody>
      </p:sp>
    </p:spTree>
    <p:extLst>
      <p:ext uri="{BB962C8B-B14F-4D97-AF65-F5344CB8AC3E}">
        <p14:creationId xmlns:p14="http://schemas.microsoft.com/office/powerpoint/2010/main" val="13452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 This concept was extracted</a:t>
            </a:r>
            <a:r>
              <a:rPr lang="en-US" baseline="0" dirty="0"/>
              <a:t> in our approach.</a:t>
            </a:r>
            <a:endParaRPr lang="en-US" dirty="0"/>
          </a:p>
        </p:txBody>
      </p:sp>
      <p:sp>
        <p:nvSpPr>
          <p:cNvPr id="4" name="Slide Number Placeholder 3"/>
          <p:cNvSpPr>
            <a:spLocks noGrp="1"/>
          </p:cNvSpPr>
          <p:nvPr>
            <p:ph type="sldNum" sz="quarter" idx="10"/>
          </p:nvPr>
        </p:nvSpPr>
        <p:spPr/>
        <p:txBody>
          <a:bodyPr/>
          <a:lstStyle/>
          <a:p>
            <a:fld id="{6A1E3512-0CE9-4912-BB12-D7ABE86E212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CCCF9D-BD11-4162-A6FE-EA887BE48EDE}" type="datetime1">
              <a:rPr lang="en-US" smtClean="0"/>
              <a:t>1/16/2018</a:t>
            </a:fld>
            <a:endParaRPr lang="en-US"/>
          </a:p>
        </p:txBody>
      </p:sp>
      <p:sp>
        <p:nvSpPr>
          <p:cNvPr id="5" name="Footer Placeholder 4"/>
          <p:cNvSpPr>
            <a:spLocks noGrp="1"/>
          </p:cNvSpPr>
          <p:nvPr>
            <p:ph type="ftr" sz="quarter" idx="11"/>
          </p:nvPr>
        </p:nvSpPr>
        <p:spPr/>
        <p:txBody>
          <a:bodyPr/>
          <a:lstStyle/>
          <a:p>
            <a:r>
              <a:rPr lang="en-US"/>
              <a:t>B. V. Bhoomaraddi College of Engineering and Technology, Hubli-India</a:t>
            </a:r>
          </a:p>
        </p:txBody>
      </p:sp>
      <p:sp>
        <p:nvSpPr>
          <p:cNvPr id="6" name="Slide Number Placeholder 5"/>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338909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C8894-8973-490C-BE02-102EFD7B8A66}" type="datetime1">
              <a:rPr lang="en-US" smtClean="0"/>
              <a:t>1/16/2018</a:t>
            </a:fld>
            <a:endParaRPr lang="en-US"/>
          </a:p>
        </p:txBody>
      </p:sp>
      <p:sp>
        <p:nvSpPr>
          <p:cNvPr id="5" name="Footer Placeholder 4"/>
          <p:cNvSpPr>
            <a:spLocks noGrp="1"/>
          </p:cNvSpPr>
          <p:nvPr>
            <p:ph type="ftr" sz="quarter" idx="11"/>
          </p:nvPr>
        </p:nvSpPr>
        <p:spPr/>
        <p:txBody>
          <a:bodyPr/>
          <a:lstStyle/>
          <a:p>
            <a:r>
              <a:rPr lang="en-US"/>
              <a:t>B. V. Bhoomaraddi College of Engineering and Technology, Hubli-India</a:t>
            </a:r>
          </a:p>
        </p:txBody>
      </p:sp>
      <p:sp>
        <p:nvSpPr>
          <p:cNvPr id="6" name="Slide Number Placeholder 5"/>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19488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89B9F-F76D-452F-AA58-49CBF126B6EA}" type="datetime1">
              <a:rPr lang="en-US" smtClean="0"/>
              <a:t>1/16/2018</a:t>
            </a:fld>
            <a:endParaRPr lang="en-US"/>
          </a:p>
        </p:txBody>
      </p:sp>
      <p:sp>
        <p:nvSpPr>
          <p:cNvPr id="5" name="Footer Placeholder 4"/>
          <p:cNvSpPr>
            <a:spLocks noGrp="1"/>
          </p:cNvSpPr>
          <p:nvPr>
            <p:ph type="ftr" sz="quarter" idx="11"/>
          </p:nvPr>
        </p:nvSpPr>
        <p:spPr/>
        <p:txBody>
          <a:bodyPr/>
          <a:lstStyle/>
          <a:p>
            <a:r>
              <a:rPr lang="en-US"/>
              <a:t>B. V. Bhoomaraddi College of Engineering and Technology, Hubli-India</a:t>
            </a:r>
          </a:p>
        </p:txBody>
      </p:sp>
      <p:sp>
        <p:nvSpPr>
          <p:cNvPr id="6" name="Slide Number Placeholder 5"/>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40120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1CF20-CA6C-4116-A757-CF45040D0D23}" type="datetime1">
              <a:rPr lang="en-US" smtClean="0"/>
              <a:t>1/16/2018</a:t>
            </a:fld>
            <a:endParaRPr lang="en-US"/>
          </a:p>
        </p:txBody>
      </p:sp>
      <p:sp>
        <p:nvSpPr>
          <p:cNvPr id="5" name="Footer Placeholder 4"/>
          <p:cNvSpPr>
            <a:spLocks noGrp="1"/>
          </p:cNvSpPr>
          <p:nvPr>
            <p:ph type="ftr" sz="quarter" idx="11"/>
          </p:nvPr>
        </p:nvSpPr>
        <p:spPr/>
        <p:txBody>
          <a:bodyPr/>
          <a:lstStyle/>
          <a:p>
            <a:r>
              <a:rPr lang="en-US"/>
              <a:t>B. V. Bhoomaraddi College of Engineering and Technology, Hubli-India</a:t>
            </a:r>
          </a:p>
        </p:txBody>
      </p:sp>
      <p:sp>
        <p:nvSpPr>
          <p:cNvPr id="6" name="Slide Number Placeholder 5"/>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23412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5B384-CB5D-4CC9-9B84-35274E3F5F93}" type="datetime1">
              <a:rPr lang="en-US" smtClean="0"/>
              <a:t>1/16/2018</a:t>
            </a:fld>
            <a:endParaRPr lang="en-US"/>
          </a:p>
        </p:txBody>
      </p:sp>
      <p:sp>
        <p:nvSpPr>
          <p:cNvPr id="5" name="Footer Placeholder 4"/>
          <p:cNvSpPr>
            <a:spLocks noGrp="1"/>
          </p:cNvSpPr>
          <p:nvPr>
            <p:ph type="ftr" sz="quarter" idx="11"/>
          </p:nvPr>
        </p:nvSpPr>
        <p:spPr/>
        <p:txBody>
          <a:bodyPr/>
          <a:lstStyle/>
          <a:p>
            <a:r>
              <a:rPr lang="en-US"/>
              <a:t>B. V. Bhoomaraddi College of Engineering and Technology, Hubli-India</a:t>
            </a:r>
          </a:p>
        </p:txBody>
      </p:sp>
      <p:sp>
        <p:nvSpPr>
          <p:cNvPr id="6" name="Slide Number Placeholder 5"/>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269990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EF2748-19CB-4F2E-B297-95DF95C1D5FA}" type="datetime1">
              <a:rPr lang="en-US" smtClean="0"/>
              <a:t>1/16/2018</a:t>
            </a:fld>
            <a:endParaRPr lang="en-US"/>
          </a:p>
        </p:txBody>
      </p:sp>
      <p:sp>
        <p:nvSpPr>
          <p:cNvPr id="6" name="Footer Placeholder 5"/>
          <p:cNvSpPr>
            <a:spLocks noGrp="1"/>
          </p:cNvSpPr>
          <p:nvPr>
            <p:ph type="ftr" sz="quarter" idx="11"/>
          </p:nvPr>
        </p:nvSpPr>
        <p:spPr/>
        <p:txBody>
          <a:bodyPr/>
          <a:lstStyle/>
          <a:p>
            <a:r>
              <a:rPr lang="en-US"/>
              <a:t>B. V. Bhoomaraddi College of Engineering and Technology, Hubli-India</a:t>
            </a:r>
          </a:p>
        </p:txBody>
      </p:sp>
      <p:sp>
        <p:nvSpPr>
          <p:cNvPr id="7" name="Slide Number Placeholder 6"/>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22085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4DC67A-D5C7-457D-BB6B-99C7BAAEDC34}" type="datetime1">
              <a:rPr lang="en-US" smtClean="0"/>
              <a:t>1/16/2018</a:t>
            </a:fld>
            <a:endParaRPr lang="en-US"/>
          </a:p>
        </p:txBody>
      </p:sp>
      <p:sp>
        <p:nvSpPr>
          <p:cNvPr id="8" name="Footer Placeholder 7"/>
          <p:cNvSpPr>
            <a:spLocks noGrp="1"/>
          </p:cNvSpPr>
          <p:nvPr>
            <p:ph type="ftr" sz="quarter" idx="11"/>
          </p:nvPr>
        </p:nvSpPr>
        <p:spPr/>
        <p:txBody>
          <a:bodyPr/>
          <a:lstStyle/>
          <a:p>
            <a:r>
              <a:rPr lang="en-US"/>
              <a:t>B. V. Bhoomaraddi College of Engineering and Technology, Hubli-India</a:t>
            </a:r>
          </a:p>
        </p:txBody>
      </p:sp>
      <p:sp>
        <p:nvSpPr>
          <p:cNvPr id="9" name="Slide Number Placeholder 8"/>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395314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A70780-8FC0-481E-B551-6D6A0F8EDB05}" type="datetime1">
              <a:rPr lang="en-US" smtClean="0"/>
              <a:t>1/16/2018</a:t>
            </a:fld>
            <a:endParaRPr lang="en-US"/>
          </a:p>
        </p:txBody>
      </p:sp>
      <p:sp>
        <p:nvSpPr>
          <p:cNvPr id="4" name="Footer Placeholder 3"/>
          <p:cNvSpPr>
            <a:spLocks noGrp="1"/>
          </p:cNvSpPr>
          <p:nvPr>
            <p:ph type="ftr" sz="quarter" idx="11"/>
          </p:nvPr>
        </p:nvSpPr>
        <p:spPr/>
        <p:txBody>
          <a:bodyPr/>
          <a:lstStyle/>
          <a:p>
            <a:r>
              <a:rPr lang="en-US"/>
              <a:t>B. V. Bhoomaraddi College of Engineering and Technology, Hubli-India</a:t>
            </a:r>
          </a:p>
        </p:txBody>
      </p:sp>
      <p:sp>
        <p:nvSpPr>
          <p:cNvPr id="5" name="Slide Number Placeholder 4"/>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111661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76D5D-175F-40AF-80A8-940FE1EC2F33}" type="datetime1">
              <a:rPr lang="en-US" smtClean="0"/>
              <a:t>1/16/2018</a:t>
            </a:fld>
            <a:endParaRPr lang="en-US"/>
          </a:p>
        </p:txBody>
      </p:sp>
      <p:sp>
        <p:nvSpPr>
          <p:cNvPr id="3" name="Footer Placeholder 2"/>
          <p:cNvSpPr>
            <a:spLocks noGrp="1"/>
          </p:cNvSpPr>
          <p:nvPr>
            <p:ph type="ftr" sz="quarter" idx="11"/>
          </p:nvPr>
        </p:nvSpPr>
        <p:spPr/>
        <p:txBody>
          <a:bodyPr/>
          <a:lstStyle/>
          <a:p>
            <a:r>
              <a:rPr lang="en-US"/>
              <a:t>B. V. Bhoomaraddi College of Engineering and Technology, Hubli-India</a:t>
            </a:r>
          </a:p>
        </p:txBody>
      </p:sp>
      <p:sp>
        <p:nvSpPr>
          <p:cNvPr id="4" name="Slide Number Placeholder 3"/>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320973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921F2-9ECF-4421-8772-B67CC81DAB1F}" type="datetime1">
              <a:rPr lang="en-US" smtClean="0"/>
              <a:t>1/16/2018</a:t>
            </a:fld>
            <a:endParaRPr lang="en-US"/>
          </a:p>
        </p:txBody>
      </p:sp>
      <p:sp>
        <p:nvSpPr>
          <p:cNvPr id="6" name="Footer Placeholder 5"/>
          <p:cNvSpPr>
            <a:spLocks noGrp="1"/>
          </p:cNvSpPr>
          <p:nvPr>
            <p:ph type="ftr" sz="quarter" idx="11"/>
          </p:nvPr>
        </p:nvSpPr>
        <p:spPr/>
        <p:txBody>
          <a:bodyPr/>
          <a:lstStyle/>
          <a:p>
            <a:r>
              <a:rPr lang="en-US"/>
              <a:t>B. V. Bhoomaraddi College of Engineering and Technology, Hubli-India</a:t>
            </a:r>
          </a:p>
        </p:txBody>
      </p:sp>
      <p:sp>
        <p:nvSpPr>
          <p:cNvPr id="7" name="Slide Number Placeholder 6"/>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179271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A88B32-53DA-4227-BFB4-CE34384C5857}" type="datetime1">
              <a:rPr lang="en-US" smtClean="0"/>
              <a:t>1/16/2018</a:t>
            </a:fld>
            <a:endParaRPr lang="en-US"/>
          </a:p>
        </p:txBody>
      </p:sp>
      <p:sp>
        <p:nvSpPr>
          <p:cNvPr id="6" name="Footer Placeholder 5"/>
          <p:cNvSpPr>
            <a:spLocks noGrp="1"/>
          </p:cNvSpPr>
          <p:nvPr>
            <p:ph type="ftr" sz="quarter" idx="11"/>
          </p:nvPr>
        </p:nvSpPr>
        <p:spPr/>
        <p:txBody>
          <a:bodyPr/>
          <a:lstStyle/>
          <a:p>
            <a:r>
              <a:rPr lang="en-US"/>
              <a:t>B. V. Bhoomaraddi College of Engineering and Technology, Hubli-India</a:t>
            </a:r>
          </a:p>
        </p:txBody>
      </p:sp>
      <p:sp>
        <p:nvSpPr>
          <p:cNvPr id="7" name="Slide Number Placeholder 6"/>
          <p:cNvSpPr>
            <a:spLocks noGrp="1"/>
          </p:cNvSpPr>
          <p:nvPr>
            <p:ph type="sldNum" sz="quarter" idx="12"/>
          </p:nvPr>
        </p:nvSpPr>
        <p:spPr/>
        <p:txBody>
          <a:bodyPr/>
          <a:lstStyle/>
          <a:p>
            <a:fld id="{F900AF85-6CB2-4499-A2F6-598EDBF6C136}" type="slidenum">
              <a:rPr lang="en-US" smtClean="0"/>
              <a:pPr/>
              <a:t>‹#›</a:t>
            </a:fld>
            <a:endParaRPr lang="en-US"/>
          </a:p>
        </p:txBody>
      </p:sp>
    </p:spTree>
    <p:extLst>
      <p:ext uri="{BB962C8B-B14F-4D97-AF65-F5344CB8AC3E}">
        <p14:creationId xmlns:p14="http://schemas.microsoft.com/office/powerpoint/2010/main" val="22862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45EC7-1901-45FA-BB48-A8ED0B76195B}" type="datetime1">
              <a:rPr lang="en-US" smtClean="0"/>
              <a:t>1/16/2018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 V. Bhoomaraddi College of Engineering and Technology, Hubli-India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0AF85-6CB2-4499-A2F6-598EDBF6C136}" type="slidenum">
              <a:rPr lang="en-US" smtClean="0"/>
              <a:pPr/>
              <a:t>‹#›</a:t>
            </a:fld>
            <a:endParaRPr lang="en-US"/>
          </a:p>
        </p:txBody>
      </p:sp>
    </p:spTree>
    <p:extLst>
      <p:ext uri="{BB962C8B-B14F-4D97-AF65-F5344CB8AC3E}">
        <p14:creationId xmlns:p14="http://schemas.microsoft.com/office/powerpoint/2010/main" val="1807074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jpe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4.jpeg"/><Relationship Id="rId16"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jpeg"/><Relationship Id="rId3" Type="http://schemas.openxmlformats.org/officeDocument/2006/relationships/image" Target="../media/image40.png"/><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image" Target="../media/image24.jpeg"/><Relationship Id="rId16"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jpeg"/><Relationship Id="rId14" Type="http://schemas.openxmlformats.org/officeDocument/2006/relationships/image" Target="../media/image5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1395" y="2142310"/>
            <a:ext cx="10947748" cy="2515054"/>
          </a:xfrm>
        </p:spPr>
        <p:txBody>
          <a:bodyPr>
            <a:normAutofit fontScale="90000"/>
          </a:bodyPr>
          <a:lstStyle/>
          <a:p>
            <a:r>
              <a:rPr lang="en-US" b="1" dirty="0">
                <a:latin typeface="+mn-lt"/>
                <a:cs typeface="Times New Roman" panose="02020603050405020304" pitchFamily="18" charset="0"/>
              </a:rPr>
              <a:t>Classification of Facebook Newsfeeds and Sentiment Analysis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953" y="5063319"/>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6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6317"/>
            <a:ext cx="10515600" cy="4351338"/>
          </a:xfrm>
        </p:spPr>
        <p:txBody>
          <a:bodyPr>
            <a:noAutofit/>
          </a:bodyPr>
          <a:lstStyle/>
          <a:p>
            <a:pPr algn="just"/>
            <a:r>
              <a:rPr lang="en-US" sz="2600" dirty="0"/>
              <a:t>In paper “Sentiment analysis: Facebook status messages” authors’ focus is on classifying sentiment of Facebook status updates using binary and multi-class labels. </a:t>
            </a:r>
          </a:p>
          <a:p>
            <a:pPr algn="just"/>
            <a:r>
              <a:rPr lang="en-US" sz="2600" dirty="0"/>
              <a:t>For binary classification, positive and negative sentiment labels were chosen for classification.</a:t>
            </a:r>
          </a:p>
          <a:p>
            <a:pPr algn="just"/>
            <a:r>
              <a:rPr lang="en-US" sz="2600" dirty="0"/>
              <a:t>We try to adopt a similar idea to automatically categorize sentiments for </a:t>
            </a:r>
            <a:r>
              <a:rPr lang="en-US" sz="2600" dirty="0" err="1"/>
              <a:t>facebook</a:t>
            </a:r>
            <a:r>
              <a:rPr lang="en-US" sz="2600" dirty="0"/>
              <a:t> news feeds.</a:t>
            </a:r>
          </a:p>
        </p:txBody>
      </p:sp>
      <p:pic>
        <p:nvPicPr>
          <p:cNvPr id="6"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865496" y="0"/>
            <a:ext cx="10515600" cy="1325563"/>
          </a:xfrm>
        </p:spPr>
        <p:txBody>
          <a:bodyPr>
            <a:normAutofit/>
          </a:bodyPr>
          <a:lstStyle/>
          <a:p>
            <a:pPr algn="ctr"/>
            <a:r>
              <a:rPr lang="en-US" b="1" dirty="0"/>
              <a:t>Previous Work</a:t>
            </a:r>
          </a:p>
        </p:txBody>
      </p:sp>
    </p:spTree>
    <p:extLst>
      <p:ext uri="{BB962C8B-B14F-4D97-AF65-F5344CB8AC3E}">
        <p14:creationId xmlns:p14="http://schemas.microsoft.com/office/powerpoint/2010/main" val="212938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16" y="0"/>
            <a:ext cx="10515600" cy="1215481"/>
          </a:xfrm>
        </p:spPr>
        <p:txBody>
          <a:bodyPr>
            <a:normAutofit/>
          </a:bodyPr>
          <a:lstStyle/>
          <a:p>
            <a:pPr algn="ctr"/>
            <a:r>
              <a:rPr lang="en-US" b="1" dirty="0"/>
              <a:t>Prospective</a:t>
            </a:r>
            <a:endParaRPr lang="en-US" sz="4000" b="1" dirty="0"/>
          </a:p>
        </p:txBody>
      </p:sp>
      <p:pic>
        <p:nvPicPr>
          <p:cNvPr id="1026" name="Picture 2" descr="G:\classification.jpg"/>
          <p:cNvPicPr>
            <a:picLocks noChangeAspect="1" noChangeArrowheads="1"/>
          </p:cNvPicPr>
          <p:nvPr/>
        </p:nvPicPr>
        <p:blipFill>
          <a:blip r:embed="rId2"/>
          <a:srcRect/>
          <a:stretch>
            <a:fillRect/>
          </a:stretch>
        </p:blipFill>
        <p:spPr bwMode="auto">
          <a:xfrm>
            <a:off x="1416053" y="875342"/>
            <a:ext cx="9483634" cy="5067213"/>
          </a:xfrm>
          <a:prstGeom prst="rect">
            <a:avLst/>
          </a:prstGeom>
          <a:noFill/>
        </p:spPr>
      </p:pic>
      <p:sp>
        <p:nvSpPr>
          <p:cNvPr id="3" name="Rectangle 2"/>
          <p:cNvSpPr/>
          <p:nvPr/>
        </p:nvSpPr>
        <p:spPr>
          <a:xfrm>
            <a:off x="3786956" y="5942555"/>
            <a:ext cx="4442645" cy="461665"/>
          </a:xfrm>
          <a:prstGeom prst="rect">
            <a:avLst/>
          </a:prstGeom>
        </p:spPr>
        <p:txBody>
          <a:bodyPr wrap="square">
            <a:spAutoFit/>
          </a:bodyPr>
          <a:lstStyle/>
          <a:p>
            <a:pPr algn="ctr"/>
            <a:r>
              <a:rPr lang="en-US" sz="2400" dirty="0"/>
              <a:t>Classified Facebook Data</a:t>
            </a:r>
          </a:p>
        </p:txBody>
      </p:sp>
      <p:pic>
        <p:nvPicPr>
          <p:cNvPr id="5" name="Picture 2" descr="\\global.tesco.org\dfsroot\IN\HeadOffice\Home\BLR02\VT73\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0"/>
            <a:ext cx="10515600" cy="1161790"/>
          </a:xfrm>
        </p:spPr>
        <p:txBody>
          <a:bodyPr>
            <a:normAutofit/>
          </a:bodyPr>
          <a:lstStyle/>
          <a:p>
            <a:pPr algn="ctr"/>
            <a:r>
              <a:rPr lang="en-US" b="1" dirty="0">
                <a:cs typeface="Times New Roman" pitchFamily="18" charset="0"/>
              </a:rPr>
              <a:t>Proposed Work</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5493" y="873539"/>
            <a:ext cx="12192000" cy="5573078"/>
          </a:xfrm>
          <a:prstGeom prst="rect">
            <a:avLst/>
          </a:prstGeom>
          <a:noFill/>
          <a:ln w="9525">
            <a:noFill/>
            <a:miter lim="800000"/>
            <a:headEnd/>
            <a:tailEnd/>
          </a:ln>
          <a:effectLst/>
        </p:spPr>
      </p:pic>
      <p:sp>
        <p:nvSpPr>
          <p:cNvPr id="4" name="Rectangle 3"/>
          <p:cNvSpPr/>
          <p:nvPr/>
        </p:nvSpPr>
        <p:spPr>
          <a:xfrm>
            <a:off x="441277" y="5630110"/>
            <a:ext cx="6096000" cy="830997"/>
          </a:xfrm>
          <a:prstGeom prst="rect">
            <a:avLst/>
          </a:prstGeom>
        </p:spPr>
        <p:txBody>
          <a:bodyPr>
            <a:spAutoFit/>
          </a:bodyPr>
          <a:lstStyle/>
          <a:p>
            <a:r>
              <a:rPr lang="en-US" sz="2400" dirty="0"/>
              <a:t>Model showing classification and sentiment analysis of </a:t>
            </a:r>
            <a:r>
              <a:rPr lang="en-US" sz="2400" dirty="0" err="1"/>
              <a:t>facebook</a:t>
            </a:r>
            <a:r>
              <a:rPr lang="en-US" sz="2400" dirty="0"/>
              <a:t> news feeds</a:t>
            </a:r>
          </a:p>
        </p:txBody>
      </p:sp>
      <p:pic>
        <p:nvPicPr>
          <p:cNvPr id="6" name="Picture 2" descr="\\global.tesco.org\dfsroot\IN\HeadOffice\Home\BLR02\VT73\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cs typeface="Times New Roman" pitchFamily="18" charset="0"/>
              </a:rPr>
              <a:t>Methodology</a:t>
            </a:r>
          </a:p>
        </p:txBody>
      </p:sp>
      <p:sp>
        <p:nvSpPr>
          <p:cNvPr id="3" name="Content Placeholder 2"/>
          <p:cNvSpPr>
            <a:spLocks noGrp="1"/>
          </p:cNvSpPr>
          <p:nvPr>
            <p:ph idx="1"/>
          </p:nvPr>
        </p:nvSpPr>
        <p:spPr>
          <a:xfrm>
            <a:off x="838200" y="1489166"/>
            <a:ext cx="10515600" cy="4687797"/>
          </a:xfrm>
        </p:spPr>
        <p:txBody>
          <a:bodyPr>
            <a:normAutofit/>
          </a:bodyPr>
          <a:lstStyle/>
          <a:p>
            <a:pPr algn="just">
              <a:lnSpc>
                <a:spcPct val="120000"/>
              </a:lnSpc>
              <a:buNone/>
            </a:pPr>
            <a:r>
              <a:rPr lang="en-US" dirty="0">
                <a:cs typeface="Times New Roman" pitchFamily="18" charset="0"/>
              </a:rPr>
              <a:t>	Steps followed in our approach are broadly classified as :</a:t>
            </a:r>
          </a:p>
          <a:p>
            <a:pPr algn="just">
              <a:lnSpc>
                <a:spcPct val="120000"/>
              </a:lnSpc>
            </a:pPr>
            <a:r>
              <a:rPr lang="en-US" dirty="0">
                <a:cs typeface="Times New Roman" pitchFamily="18" charset="0"/>
              </a:rPr>
              <a:t>Data extraction </a:t>
            </a:r>
          </a:p>
          <a:p>
            <a:pPr algn="just">
              <a:lnSpc>
                <a:spcPct val="120000"/>
              </a:lnSpc>
            </a:pPr>
            <a:r>
              <a:rPr lang="en-US" dirty="0">
                <a:cs typeface="Times New Roman" pitchFamily="18" charset="0"/>
              </a:rPr>
              <a:t>Classification</a:t>
            </a:r>
          </a:p>
          <a:p>
            <a:pPr algn="just">
              <a:lnSpc>
                <a:spcPct val="120000"/>
              </a:lnSpc>
            </a:pPr>
            <a:r>
              <a:rPr lang="en-US" dirty="0">
                <a:cs typeface="Times New Roman" pitchFamily="18" charset="0"/>
              </a:rPr>
              <a:t>Sentiment Analysis</a:t>
            </a:r>
          </a:p>
          <a:p>
            <a:pPr algn="just">
              <a:buNone/>
            </a:pPr>
            <a:endParaRPr lang="en-US" dirty="0"/>
          </a:p>
        </p:txBody>
      </p:sp>
      <p:pic>
        <p:nvPicPr>
          <p:cNvPr id="4"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546118"/>
            <a:ext cx="3689348" cy="6317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81" y="3697589"/>
            <a:ext cx="3624120" cy="107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2655742"/>
            <a:ext cx="3670301" cy="1168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2" y="4509811"/>
            <a:ext cx="3670301" cy="935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1513927"/>
            <a:ext cx="3702051" cy="1169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802" y="5318137"/>
            <a:ext cx="3670301" cy="136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D:\thCAWAJATM.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50497" y="2683452"/>
            <a:ext cx="2932545" cy="21994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sav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0671" y="1708189"/>
            <a:ext cx="1300351" cy="975263"/>
          </a:xfrm>
          <a:prstGeom prst="rect">
            <a:avLst/>
          </a:prstGeom>
          <a:noFill/>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4676511" y="1465872"/>
            <a:ext cx="4724115" cy="484632"/>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7" name="Picture 13" descr="D:\logo.pn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888" y="988308"/>
            <a:ext cx="2800991" cy="6302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080000" y="228600"/>
            <a:ext cx="6807200" cy="707886"/>
          </a:xfrm>
          <a:prstGeom prst="rect">
            <a:avLst/>
          </a:prstGeom>
          <a:noFill/>
        </p:spPr>
        <p:txBody>
          <a:bodyPr wrap="square" rtlCol="0">
            <a:spAutoFit/>
          </a:bodyPr>
          <a:lstStyle/>
          <a:p>
            <a:r>
              <a:rPr lang="en-US" sz="4000" dirty="0"/>
              <a:t>Data Extraction</a:t>
            </a:r>
          </a:p>
        </p:txBody>
      </p:sp>
    </p:spTree>
    <p:extLst>
      <p:ext uri="{BB962C8B-B14F-4D97-AF65-F5344CB8AC3E}">
        <p14:creationId xmlns:p14="http://schemas.microsoft.com/office/powerpoint/2010/main" val="36113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Effect transition="in" filter="wheel(1)">
                                      <p:cBhvr>
                                        <p:cTn id="7" dur="2000"/>
                                        <p:tgtEl>
                                          <p:spTgt spid="1037"/>
                                        </p:tgtEl>
                                      </p:cBhvr>
                                    </p:animEffect>
                                  </p:childTnLst>
                                </p:cTn>
                              </p:par>
                              <p:par>
                                <p:cTn id="8" presetID="1" presetClass="exit" presetSubtype="0" fill="hold" nodeType="withEffect">
                                  <p:stCondLst>
                                    <p:cond delay="0"/>
                                  </p:stCondLst>
                                  <p:childTnLst>
                                    <p:set>
                                      <p:cBhvr>
                                        <p:cTn id="9" dur="1" fill="hold">
                                          <p:stCondLst>
                                            <p:cond delay="0"/>
                                          </p:stCondLst>
                                        </p:cTn>
                                        <p:tgtEl>
                                          <p:spTgt spid="1030"/>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1027"/>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1026"/>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1028"/>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03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036"/>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childTnLst>
                                </p:cTn>
                              </p:par>
                              <p:par>
                                <p:cTn id="22" presetID="6" presetClass="emph" presetSubtype="0" fill="hold" nodeType="withEffect">
                                  <p:stCondLst>
                                    <p:cond delay="0"/>
                                  </p:stCondLst>
                                  <p:childTnLst>
                                    <p:animScale>
                                      <p:cBhvr>
                                        <p:cTn id="23" dur="2000" fill="hold"/>
                                        <p:tgtEl>
                                          <p:spTgt spid="1030"/>
                                        </p:tgtEl>
                                      </p:cBhvr>
                                      <p:by x="150000" y="150000"/>
                                    </p:animScale>
                                  </p:childTnLst>
                                </p:cTn>
                              </p:par>
                            </p:childTnLst>
                          </p:cTn>
                        </p:par>
                        <p:par>
                          <p:cTn id="24" fill="hold">
                            <p:stCondLst>
                              <p:cond delay="2000"/>
                            </p:stCondLst>
                            <p:childTnLst>
                              <p:par>
                                <p:cTn id="25" presetID="49" presetClass="path" presetSubtype="0" accel="50000" decel="50000" fill="hold" nodeType="afterEffect">
                                  <p:stCondLst>
                                    <p:cond delay="0"/>
                                  </p:stCondLst>
                                  <p:childTnLst>
                                    <p:animMotion origin="layout" path="M -2.77778E-6 1.48148E-6 L 0.66493 0.22731 " pathEditMode="relative" rAng="0" ptsTypes="AA">
                                      <p:cBhvr>
                                        <p:cTn id="26" dur="2000" fill="hold"/>
                                        <p:tgtEl>
                                          <p:spTgt spid="1030"/>
                                        </p:tgtEl>
                                        <p:attrNameLst>
                                          <p:attrName>ppt_x</p:attrName>
                                          <p:attrName>ppt_y</p:attrName>
                                        </p:attrNameLst>
                                      </p:cBhvr>
                                      <p:rCtr x="33247" y="11366"/>
                                    </p:animMotion>
                                  </p:childTnLst>
                                  <p:subTnLst>
                                    <p:set>
                                      <p:cBhvr override="childStyle">
                                        <p:cTn dur="1" fill="hold" display="0" masterRel="sameClick" afterEffect="1">
                                          <p:stCondLst>
                                            <p:cond evt="end" delay="0">
                                              <p:tn val="25"/>
                                            </p:cond>
                                          </p:stCondLst>
                                        </p:cTn>
                                        <p:tgtEl>
                                          <p:spTgt spid="1030"/>
                                        </p:tgtEl>
                                        <p:attrNameLst>
                                          <p:attrName>style.visibility</p:attrName>
                                        </p:attrNameLst>
                                      </p:cBhvr>
                                      <p:to>
                                        <p:strVal val="hidden"/>
                                      </p:to>
                                    </p:set>
                                  </p:subTnLst>
                                </p:cTn>
                              </p:par>
                              <p:par>
                                <p:cTn id="27" presetID="1" presetClass="entr" presetSubtype="0" fill="hold" nodeType="withEffect">
                                  <p:stCondLst>
                                    <p:cond delay="400"/>
                                  </p:stCondLst>
                                  <p:childTnLst>
                                    <p:set>
                                      <p:cBhvr>
                                        <p:cTn id="28" dur="1" fill="hold">
                                          <p:stCondLst>
                                            <p:cond delay="0"/>
                                          </p:stCondLst>
                                        </p:cTn>
                                        <p:tgtEl>
                                          <p:spTgt spid="1036"/>
                                        </p:tgtEl>
                                        <p:attrNameLst>
                                          <p:attrName>style.visibility</p:attrName>
                                        </p:attrNameLst>
                                      </p:cBhvr>
                                      <p:to>
                                        <p:strVal val="visible"/>
                                      </p:to>
                                    </p:set>
                                  </p:childTnLst>
                                </p:cTn>
                              </p:par>
                              <p:par>
                                <p:cTn id="29" presetID="26" presetClass="emph" presetSubtype="0" repeatCount="indefinite" fill="hold" nodeType="withEffect">
                                  <p:stCondLst>
                                    <p:cond delay="300"/>
                                  </p:stCondLst>
                                  <p:childTnLst>
                                    <p:animEffect transition="out" filter="fade">
                                      <p:cBhvr>
                                        <p:cTn id="30" dur="1000" tmFilter="0, 0; .2, .5; .8, .5; 1, 0"/>
                                        <p:tgtEl>
                                          <p:spTgt spid="1036"/>
                                        </p:tgtEl>
                                      </p:cBhvr>
                                    </p:animEffect>
                                    <p:animScale>
                                      <p:cBhvr>
                                        <p:cTn id="31" dur="500" autoRev="1" fill="hold"/>
                                        <p:tgtEl>
                                          <p:spTgt spid="1036"/>
                                        </p:tgtEl>
                                      </p:cBhvr>
                                      <p:by x="105000" y="105000"/>
                                    </p:animScale>
                                  </p:childTnLst>
                                </p:cTn>
                              </p:par>
                            </p:childTnLst>
                          </p:cTn>
                        </p:par>
                        <p:par>
                          <p:cTn id="32" fill="hold">
                            <p:stCondLst>
                              <p:cond delay="4000"/>
                            </p:stCondLst>
                            <p:childTnLst>
                              <p:par>
                                <p:cTn id="33" presetID="1" presetClass="entr" presetSubtype="0" fill="hold" nodeType="after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par>
                          <p:cTn id="35" fill="hold">
                            <p:stCondLst>
                              <p:cond delay="4000"/>
                            </p:stCondLst>
                            <p:childTnLst>
                              <p:par>
                                <p:cTn id="36" presetID="6" presetClass="emph" presetSubtype="0" fill="hold" nodeType="afterEffect">
                                  <p:stCondLst>
                                    <p:cond delay="0"/>
                                  </p:stCondLst>
                                  <p:childTnLst>
                                    <p:animScale>
                                      <p:cBhvr>
                                        <p:cTn id="37" dur="2000" fill="hold"/>
                                        <p:tgtEl>
                                          <p:spTgt spid="1027"/>
                                        </p:tgtEl>
                                      </p:cBhvr>
                                      <p:by x="150000" y="150000"/>
                                    </p:animScale>
                                  </p:childTnLst>
                                </p:cTn>
                              </p:par>
                            </p:childTnLst>
                          </p:cTn>
                        </p:par>
                        <p:par>
                          <p:cTn id="38" fill="hold">
                            <p:stCondLst>
                              <p:cond delay="6000"/>
                            </p:stCondLst>
                            <p:childTnLst>
                              <p:par>
                                <p:cTn id="39" presetID="49" presetClass="path" presetSubtype="0" accel="50000" decel="50000" fill="hold" nodeType="afterEffect">
                                  <p:stCondLst>
                                    <p:cond delay="0"/>
                                  </p:stCondLst>
                                  <p:childTnLst>
                                    <p:animMotion origin="layout" path="M 2.77556E-17 3.33333E-6 L 0.65833 0.06666 " pathEditMode="relative" rAng="0" ptsTypes="AA">
                                      <p:cBhvr>
                                        <p:cTn id="40" dur="2000" fill="hold"/>
                                        <p:tgtEl>
                                          <p:spTgt spid="1027"/>
                                        </p:tgtEl>
                                        <p:attrNameLst>
                                          <p:attrName>ppt_x</p:attrName>
                                          <p:attrName>ppt_y</p:attrName>
                                        </p:attrNameLst>
                                      </p:cBhvr>
                                      <p:rCtr x="32917" y="3333"/>
                                    </p:animMotion>
                                  </p:childTnLst>
                                  <p:subTnLst>
                                    <p:set>
                                      <p:cBhvr override="childStyle">
                                        <p:cTn dur="1" fill="hold" display="0" masterRel="sameClick" afterEffect="1">
                                          <p:stCondLst>
                                            <p:cond evt="end" delay="0">
                                              <p:tn val="39"/>
                                            </p:cond>
                                          </p:stCondLst>
                                        </p:cTn>
                                        <p:tgtEl>
                                          <p:spTgt spid="1027"/>
                                        </p:tgtEl>
                                        <p:attrNameLst>
                                          <p:attrName>style.visibility</p:attrName>
                                        </p:attrNameLst>
                                      </p:cBhvr>
                                      <p:to>
                                        <p:strVal val="hidden"/>
                                      </p:to>
                                    </p:set>
                                  </p:subTnLst>
                                </p:cTn>
                              </p:par>
                            </p:childTnLst>
                          </p:cTn>
                        </p:par>
                        <p:par>
                          <p:cTn id="41" fill="hold">
                            <p:stCondLst>
                              <p:cond delay="8000"/>
                            </p:stCondLst>
                            <p:childTnLst>
                              <p:par>
                                <p:cTn id="42" presetID="1" presetClass="entr" presetSubtype="0" fill="hold" nodeType="afterEffect">
                                  <p:stCondLst>
                                    <p:cond delay="0"/>
                                  </p:stCondLst>
                                  <p:childTnLst>
                                    <p:set>
                                      <p:cBhvr>
                                        <p:cTn id="43" dur="1" fill="hold">
                                          <p:stCondLst>
                                            <p:cond delay="0"/>
                                          </p:stCondLst>
                                        </p:cTn>
                                        <p:tgtEl>
                                          <p:spTgt spid="1026"/>
                                        </p:tgtEl>
                                        <p:attrNameLst>
                                          <p:attrName>style.visibility</p:attrName>
                                        </p:attrNameLst>
                                      </p:cBhvr>
                                      <p:to>
                                        <p:strVal val="visible"/>
                                      </p:to>
                                    </p:set>
                                  </p:childTnLst>
                                </p:cTn>
                              </p:par>
                            </p:childTnLst>
                          </p:cTn>
                        </p:par>
                        <p:par>
                          <p:cTn id="44" fill="hold">
                            <p:stCondLst>
                              <p:cond delay="8000"/>
                            </p:stCondLst>
                            <p:childTnLst>
                              <p:par>
                                <p:cTn id="45" presetID="6" presetClass="emph" presetSubtype="0" fill="hold" nodeType="afterEffect">
                                  <p:stCondLst>
                                    <p:cond delay="0"/>
                                  </p:stCondLst>
                                  <p:childTnLst>
                                    <p:animScale>
                                      <p:cBhvr>
                                        <p:cTn id="46" dur="2000" fill="hold"/>
                                        <p:tgtEl>
                                          <p:spTgt spid="1026"/>
                                        </p:tgtEl>
                                      </p:cBhvr>
                                      <p:by x="150000" y="150000"/>
                                    </p:animScale>
                                  </p:childTnLst>
                                </p:cTn>
                              </p:par>
                            </p:childTnLst>
                          </p:cTn>
                        </p:par>
                        <p:par>
                          <p:cTn id="47" fill="hold">
                            <p:stCondLst>
                              <p:cond delay="10000"/>
                            </p:stCondLst>
                            <p:childTnLst>
                              <p:par>
                                <p:cTn id="48" presetID="49" presetClass="path" presetSubtype="0" accel="50000" decel="50000" fill="hold" nodeType="afterEffect">
                                  <p:stCondLst>
                                    <p:cond delay="0"/>
                                  </p:stCondLst>
                                  <p:childTnLst>
                                    <p:animMotion origin="layout" path="M 2.77778E-6 -2.59259E-6 L 0.66423 -0.08426 " pathEditMode="relative" rAng="0" ptsTypes="AA">
                                      <p:cBhvr>
                                        <p:cTn id="49" dur="2000" fill="hold"/>
                                        <p:tgtEl>
                                          <p:spTgt spid="1026"/>
                                        </p:tgtEl>
                                        <p:attrNameLst>
                                          <p:attrName>ppt_x</p:attrName>
                                          <p:attrName>ppt_y</p:attrName>
                                        </p:attrNameLst>
                                      </p:cBhvr>
                                      <p:rCtr x="33212" y="-4213"/>
                                    </p:animMotion>
                                  </p:childTnLst>
                                  <p:subTnLst>
                                    <p:set>
                                      <p:cBhvr override="childStyle">
                                        <p:cTn dur="1" fill="hold" display="0" masterRel="sameClick" afterEffect="1">
                                          <p:stCondLst>
                                            <p:cond evt="end" delay="0">
                                              <p:tn val="48"/>
                                            </p:cond>
                                          </p:stCondLst>
                                        </p:cTn>
                                        <p:tgtEl>
                                          <p:spTgt spid="1026"/>
                                        </p:tgtEl>
                                        <p:attrNameLst>
                                          <p:attrName>style.visibility</p:attrName>
                                        </p:attrNameLst>
                                      </p:cBhvr>
                                      <p:to>
                                        <p:strVal val="hidden"/>
                                      </p:to>
                                    </p:set>
                                  </p:subTnLst>
                                </p:cTn>
                              </p:par>
                            </p:childTnLst>
                          </p:cTn>
                        </p:par>
                        <p:par>
                          <p:cTn id="50" fill="hold">
                            <p:stCondLst>
                              <p:cond delay="12000"/>
                            </p:stCondLst>
                            <p:childTnLst>
                              <p:par>
                                <p:cTn id="51" presetID="1" presetClass="entr" presetSubtype="0" fill="hold" nodeType="afterEffect">
                                  <p:stCondLst>
                                    <p:cond delay="0"/>
                                  </p:stCondLst>
                                  <p:childTnLst>
                                    <p:set>
                                      <p:cBhvr>
                                        <p:cTn id="52" dur="1" fill="hold">
                                          <p:stCondLst>
                                            <p:cond delay="0"/>
                                          </p:stCondLst>
                                        </p:cTn>
                                        <p:tgtEl>
                                          <p:spTgt spid="1028"/>
                                        </p:tgtEl>
                                        <p:attrNameLst>
                                          <p:attrName>style.visibility</p:attrName>
                                        </p:attrNameLst>
                                      </p:cBhvr>
                                      <p:to>
                                        <p:strVal val="visible"/>
                                      </p:to>
                                    </p:set>
                                  </p:childTnLst>
                                </p:cTn>
                              </p:par>
                            </p:childTnLst>
                          </p:cTn>
                        </p:par>
                        <p:par>
                          <p:cTn id="53" fill="hold">
                            <p:stCondLst>
                              <p:cond delay="12000"/>
                            </p:stCondLst>
                            <p:childTnLst>
                              <p:par>
                                <p:cTn id="54" presetID="6" presetClass="emph" presetSubtype="0" fill="hold" nodeType="afterEffect">
                                  <p:stCondLst>
                                    <p:cond delay="0"/>
                                  </p:stCondLst>
                                  <p:childTnLst>
                                    <p:animScale>
                                      <p:cBhvr>
                                        <p:cTn id="55" dur="2000" fill="hold"/>
                                        <p:tgtEl>
                                          <p:spTgt spid="1028"/>
                                        </p:tgtEl>
                                      </p:cBhvr>
                                      <p:by x="150000" y="150000"/>
                                    </p:animScale>
                                  </p:childTnLst>
                                </p:cTn>
                              </p:par>
                            </p:childTnLst>
                          </p:cTn>
                        </p:par>
                        <p:par>
                          <p:cTn id="56" fill="hold">
                            <p:stCondLst>
                              <p:cond delay="14000"/>
                            </p:stCondLst>
                            <p:childTnLst>
                              <p:par>
                                <p:cTn id="57" presetID="49" presetClass="path" presetSubtype="0" accel="50000" decel="50000" fill="hold" nodeType="afterEffect">
                                  <p:stCondLst>
                                    <p:cond delay="0"/>
                                  </p:stCondLst>
                                  <p:childTnLst>
                                    <p:animMotion origin="layout" path="M 2.5E-6 -4.44444E-6 L 0.65781 -0.19236 " pathEditMode="relative" rAng="0" ptsTypes="AA">
                                      <p:cBhvr>
                                        <p:cTn id="58" dur="2000" fill="hold"/>
                                        <p:tgtEl>
                                          <p:spTgt spid="1028"/>
                                        </p:tgtEl>
                                        <p:attrNameLst>
                                          <p:attrName>ppt_x</p:attrName>
                                          <p:attrName>ppt_y</p:attrName>
                                        </p:attrNameLst>
                                      </p:cBhvr>
                                      <p:rCtr x="32882" y="-9630"/>
                                    </p:animMotion>
                                  </p:childTnLst>
                                  <p:subTnLst>
                                    <p:set>
                                      <p:cBhvr override="childStyle">
                                        <p:cTn dur="1" fill="hold" display="0" masterRel="sameClick" afterEffect="1">
                                          <p:stCondLst>
                                            <p:cond evt="end" delay="0">
                                              <p:tn val="57"/>
                                            </p:cond>
                                          </p:stCondLst>
                                        </p:cTn>
                                        <p:tgtEl>
                                          <p:spTgt spid="1028"/>
                                        </p:tgtEl>
                                        <p:attrNameLst>
                                          <p:attrName>style.visibility</p:attrName>
                                        </p:attrNameLst>
                                      </p:cBhvr>
                                      <p:to>
                                        <p:strVal val="hidden"/>
                                      </p:to>
                                    </p:set>
                                  </p:subTnLst>
                                </p:cTn>
                              </p:par>
                            </p:childTnLst>
                          </p:cTn>
                        </p:par>
                        <p:par>
                          <p:cTn id="59" fill="hold">
                            <p:stCondLst>
                              <p:cond delay="16000"/>
                            </p:stCondLst>
                            <p:childTnLst>
                              <p:par>
                                <p:cTn id="60" presetID="1" presetClass="entr" presetSubtype="0" fill="hold" nodeType="afterEffect">
                                  <p:stCondLst>
                                    <p:cond delay="0"/>
                                  </p:stCondLst>
                                  <p:childTnLst>
                                    <p:set>
                                      <p:cBhvr>
                                        <p:cTn id="61" dur="1" fill="hold">
                                          <p:stCondLst>
                                            <p:cond delay="0"/>
                                          </p:stCondLst>
                                        </p:cTn>
                                        <p:tgtEl>
                                          <p:spTgt spid="1031"/>
                                        </p:tgtEl>
                                        <p:attrNameLst>
                                          <p:attrName>style.visibility</p:attrName>
                                        </p:attrNameLst>
                                      </p:cBhvr>
                                      <p:to>
                                        <p:strVal val="visible"/>
                                      </p:to>
                                    </p:set>
                                  </p:childTnLst>
                                </p:cTn>
                              </p:par>
                            </p:childTnLst>
                          </p:cTn>
                        </p:par>
                        <p:par>
                          <p:cTn id="62" fill="hold">
                            <p:stCondLst>
                              <p:cond delay="16000"/>
                            </p:stCondLst>
                            <p:childTnLst>
                              <p:par>
                                <p:cTn id="63" presetID="6" presetClass="emph" presetSubtype="0" fill="hold" nodeType="afterEffect">
                                  <p:stCondLst>
                                    <p:cond delay="0"/>
                                  </p:stCondLst>
                                  <p:childTnLst>
                                    <p:animScale>
                                      <p:cBhvr>
                                        <p:cTn id="64" dur="2000" fill="hold"/>
                                        <p:tgtEl>
                                          <p:spTgt spid="1031"/>
                                        </p:tgtEl>
                                      </p:cBhvr>
                                      <p:by x="150000" y="150000"/>
                                    </p:animScale>
                                  </p:childTnLst>
                                </p:cTn>
                              </p:par>
                            </p:childTnLst>
                          </p:cTn>
                        </p:par>
                        <p:par>
                          <p:cTn id="65" fill="hold">
                            <p:stCondLst>
                              <p:cond delay="18000"/>
                            </p:stCondLst>
                            <p:childTnLst>
                              <p:par>
                                <p:cTn id="66" presetID="56" presetClass="path" presetSubtype="0" accel="50000" decel="50000" fill="hold" nodeType="afterEffect">
                                  <p:stCondLst>
                                    <p:cond delay="0"/>
                                  </p:stCondLst>
                                  <p:childTnLst>
                                    <p:animMotion origin="layout" path="M 2.5E-6 1.48148E-6 L 0.65781 -0.34144 " pathEditMode="relative" rAng="0" ptsTypes="AA">
                                      <p:cBhvr>
                                        <p:cTn id="67" dur="2000" fill="hold"/>
                                        <p:tgtEl>
                                          <p:spTgt spid="1031"/>
                                        </p:tgtEl>
                                        <p:attrNameLst>
                                          <p:attrName>ppt_x</p:attrName>
                                          <p:attrName>ppt_y</p:attrName>
                                        </p:attrNameLst>
                                      </p:cBhvr>
                                      <p:rCtr x="32882" y="-17083"/>
                                    </p:animMotion>
                                  </p:childTnLst>
                                  <p:subTnLst>
                                    <p:set>
                                      <p:cBhvr override="childStyle">
                                        <p:cTn dur="1" fill="hold" display="0" masterRel="sameClick" afterEffect="1">
                                          <p:stCondLst>
                                            <p:cond evt="end" delay="0">
                                              <p:tn val="66"/>
                                            </p:cond>
                                          </p:stCondLst>
                                        </p:cTn>
                                        <p:tgtEl>
                                          <p:spTgt spid="10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D:\thCAWAJATM.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923" y="533401"/>
            <a:ext cx="2932545" cy="2199409"/>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p:cNvPicPr>
            <a:picLocks noChangeAspect="1" noChangeArrowheads="1"/>
          </p:cNvPicPr>
          <p:nvPr/>
        </p:nvPicPr>
        <p:blipFill>
          <a:blip r:embed="rId3"/>
          <a:srcRect/>
          <a:stretch>
            <a:fillRect/>
          </a:stretch>
        </p:blipFill>
        <p:spPr bwMode="auto">
          <a:xfrm>
            <a:off x="574722" y="838200"/>
            <a:ext cx="6527800" cy="1543050"/>
          </a:xfrm>
          <a:prstGeom prst="rect">
            <a:avLst/>
          </a:prstGeom>
          <a:noFill/>
          <a:ln w="9525">
            <a:noFill/>
            <a:miter lim="800000"/>
            <a:headEnd/>
            <a:tailEnd/>
          </a:ln>
          <a:effectLst/>
        </p:spPr>
      </p:pic>
      <p:pic>
        <p:nvPicPr>
          <p:cNvPr id="1041" name="Picture 17"/>
          <p:cNvPicPr>
            <a:picLocks noChangeAspect="1" noChangeArrowheads="1"/>
          </p:cNvPicPr>
          <p:nvPr/>
        </p:nvPicPr>
        <p:blipFill>
          <a:blip r:embed="rId4"/>
          <a:srcRect/>
          <a:stretch>
            <a:fillRect/>
          </a:stretch>
        </p:blipFill>
        <p:spPr bwMode="auto">
          <a:xfrm>
            <a:off x="1285922" y="1066801"/>
            <a:ext cx="5892800" cy="1089543"/>
          </a:xfrm>
          <a:prstGeom prst="rect">
            <a:avLst/>
          </a:prstGeom>
          <a:noFill/>
          <a:ln w="9525">
            <a:noFill/>
            <a:miter lim="800000"/>
            <a:headEnd/>
            <a:tailEnd/>
          </a:ln>
          <a:effectLst/>
        </p:spPr>
      </p:pic>
      <p:pic>
        <p:nvPicPr>
          <p:cNvPr id="1043" name="Picture 19"/>
          <p:cNvPicPr>
            <a:picLocks noChangeAspect="1" noChangeArrowheads="1"/>
          </p:cNvPicPr>
          <p:nvPr/>
        </p:nvPicPr>
        <p:blipFill>
          <a:blip r:embed="rId5"/>
          <a:srcRect/>
          <a:stretch>
            <a:fillRect/>
          </a:stretch>
        </p:blipFill>
        <p:spPr bwMode="auto">
          <a:xfrm>
            <a:off x="1285922" y="1066800"/>
            <a:ext cx="5918200" cy="1104900"/>
          </a:xfrm>
          <a:prstGeom prst="rect">
            <a:avLst/>
          </a:prstGeom>
          <a:noFill/>
          <a:ln w="9525">
            <a:noFill/>
            <a:miter lim="800000"/>
            <a:headEnd/>
            <a:tailEnd/>
          </a:ln>
          <a:effectLst/>
        </p:spPr>
      </p:pic>
      <p:pic>
        <p:nvPicPr>
          <p:cNvPr id="1045" name="Picture 21"/>
          <p:cNvPicPr>
            <a:picLocks noChangeAspect="1" noChangeArrowheads="1"/>
          </p:cNvPicPr>
          <p:nvPr/>
        </p:nvPicPr>
        <p:blipFill>
          <a:blip r:embed="rId6"/>
          <a:srcRect/>
          <a:stretch>
            <a:fillRect/>
          </a:stretch>
        </p:blipFill>
        <p:spPr bwMode="auto">
          <a:xfrm>
            <a:off x="547428" y="810904"/>
            <a:ext cx="6506841" cy="1524000"/>
          </a:xfrm>
          <a:prstGeom prst="rect">
            <a:avLst/>
          </a:prstGeom>
          <a:noFill/>
          <a:ln w="9525">
            <a:noFill/>
            <a:miter lim="800000"/>
            <a:headEnd/>
            <a:tailEnd/>
          </a:ln>
          <a:effectLst/>
        </p:spPr>
      </p:pic>
      <p:pic>
        <p:nvPicPr>
          <p:cNvPr id="1039" name="Picture 15"/>
          <p:cNvPicPr>
            <a:picLocks noChangeAspect="1" noChangeArrowheads="1"/>
          </p:cNvPicPr>
          <p:nvPr/>
        </p:nvPicPr>
        <p:blipFill>
          <a:blip r:embed="rId7"/>
          <a:srcRect/>
          <a:stretch>
            <a:fillRect/>
          </a:stretch>
        </p:blipFill>
        <p:spPr bwMode="auto">
          <a:xfrm>
            <a:off x="777923" y="1600201"/>
            <a:ext cx="4711700" cy="771525"/>
          </a:xfrm>
          <a:prstGeom prst="rect">
            <a:avLst/>
          </a:prstGeom>
          <a:noFill/>
          <a:ln w="9525">
            <a:noFill/>
            <a:miter lim="800000"/>
            <a:headEnd/>
            <a:tailEnd/>
          </a:ln>
          <a:effectLst/>
        </p:spPr>
      </p:pic>
      <p:pic>
        <p:nvPicPr>
          <p:cNvPr id="1042" name="Picture 18"/>
          <p:cNvPicPr>
            <a:picLocks noChangeAspect="1" noChangeArrowheads="1"/>
          </p:cNvPicPr>
          <p:nvPr/>
        </p:nvPicPr>
        <p:blipFill>
          <a:blip r:embed="rId8"/>
          <a:srcRect/>
          <a:stretch>
            <a:fillRect/>
          </a:stretch>
        </p:blipFill>
        <p:spPr bwMode="auto">
          <a:xfrm>
            <a:off x="6772322" y="2133601"/>
            <a:ext cx="1879600" cy="238125"/>
          </a:xfrm>
          <a:prstGeom prst="rect">
            <a:avLst/>
          </a:prstGeom>
          <a:noFill/>
          <a:ln w="9525">
            <a:noFill/>
            <a:miter lim="800000"/>
            <a:headEnd/>
            <a:tailEnd/>
          </a:ln>
          <a:effectLst/>
        </p:spPr>
      </p:pic>
      <p:sp>
        <p:nvSpPr>
          <p:cNvPr id="24" name="Flowchart: Decision 23"/>
          <p:cNvSpPr/>
          <p:nvPr/>
        </p:nvSpPr>
        <p:spPr>
          <a:xfrm>
            <a:off x="6569122" y="3505200"/>
            <a:ext cx="2133600" cy="1143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Is Null?</a:t>
            </a:r>
          </a:p>
        </p:txBody>
      </p:sp>
      <p:sp>
        <p:nvSpPr>
          <p:cNvPr id="25" name="Down Arrow 24"/>
          <p:cNvSpPr/>
          <p:nvPr/>
        </p:nvSpPr>
        <p:spPr>
          <a:xfrm>
            <a:off x="7483522" y="2514600"/>
            <a:ext cx="406400" cy="914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6" name="Left Arrow 25"/>
          <p:cNvSpPr/>
          <p:nvPr/>
        </p:nvSpPr>
        <p:spPr>
          <a:xfrm>
            <a:off x="5146722" y="3962400"/>
            <a:ext cx="1304544" cy="3048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7" name="TextBox 26"/>
          <p:cNvSpPr txBox="1"/>
          <p:nvPr/>
        </p:nvSpPr>
        <p:spPr>
          <a:xfrm>
            <a:off x="5959522" y="3505200"/>
            <a:ext cx="485518" cy="369332"/>
          </a:xfrm>
          <a:prstGeom prst="rect">
            <a:avLst/>
          </a:prstGeom>
          <a:noFill/>
        </p:spPr>
        <p:txBody>
          <a:bodyPr wrap="none" rtlCol="0">
            <a:spAutoFit/>
          </a:bodyPr>
          <a:lstStyle/>
          <a:p>
            <a:r>
              <a:rPr lang="en-US" dirty="0"/>
              <a:t>Yes</a:t>
            </a:r>
          </a:p>
        </p:txBody>
      </p:sp>
      <p:sp>
        <p:nvSpPr>
          <p:cNvPr id="29" name="Rounded Rectangle 28"/>
          <p:cNvSpPr/>
          <p:nvPr/>
        </p:nvSpPr>
        <p:spPr>
          <a:xfrm>
            <a:off x="2403522" y="3352800"/>
            <a:ext cx="1727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Weka</a:t>
            </a:r>
            <a:r>
              <a:rPr lang="en-US" dirty="0"/>
              <a:t> Classifier</a:t>
            </a:r>
          </a:p>
        </p:txBody>
      </p:sp>
      <p:sp>
        <p:nvSpPr>
          <p:cNvPr id="30" name="Rounded Rectangle 29"/>
          <p:cNvSpPr/>
          <p:nvPr/>
        </p:nvSpPr>
        <p:spPr>
          <a:xfrm>
            <a:off x="2403522" y="4038600"/>
            <a:ext cx="17272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Our Learning  Model</a:t>
            </a:r>
          </a:p>
        </p:txBody>
      </p:sp>
      <p:pic>
        <p:nvPicPr>
          <p:cNvPr id="1044" name="Picture 20"/>
          <p:cNvPicPr>
            <a:picLocks noChangeAspect="1" noChangeArrowheads="1"/>
          </p:cNvPicPr>
          <p:nvPr/>
        </p:nvPicPr>
        <p:blipFill>
          <a:blip r:embed="rId9"/>
          <a:srcRect/>
          <a:stretch>
            <a:fillRect/>
          </a:stretch>
        </p:blipFill>
        <p:spPr bwMode="auto">
          <a:xfrm>
            <a:off x="981122" y="5105400"/>
            <a:ext cx="10160000" cy="1676400"/>
          </a:xfrm>
          <a:prstGeom prst="rect">
            <a:avLst/>
          </a:prstGeom>
          <a:noFill/>
          <a:ln w="9525">
            <a:noFill/>
            <a:miter lim="800000"/>
            <a:headEnd/>
            <a:tailEnd/>
          </a:ln>
          <a:effectLst/>
        </p:spPr>
      </p:pic>
      <p:sp>
        <p:nvSpPr>
          <p:cNvPr id="32" name="Right Arrow 31"/>
          <p:cNvSpPr/>
          <p:nvPr/>
        </p:nvSpPr>
        <p:spPr>
          <a:xfrm>
            <a:off x="8804322" y="3886200"/>
            <a:ext cx="1304544"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3" name="TextBox 32"/>
          <p:cNvSpPr txBox="1"/>
          <p:nvPr/>
        </p:nvSpPr>
        <p:spPr>
          <a:xfrm>
            <a:off x="8702722" y="3505200"/>
            <a:ext cx="455574" cy="369332"/>
          </a:xfrm>
          <a:prstGeom prst="rect">
            <a:avLst/>
          </a:prstGeom>
          <a:noFill/>
        </p:spPr>
        <p:txBody>
          <a:bodyPr wrap="none" rtlCol="0">
            <a:spAutoFit/>
          </a:bodyPr>
          <a:lstStyle/>
          <a:p>
            <a:r>
              <a:rPr lang="en-US" dirty="0"/>
              <a:t>No</a:t>
            </a:r>
          </a:p>
        </p:txBody>
      </p:sp>
      <p:sp>
        <p:nvSpPr>
          <p:cNvPr id="36" name="Rectangular Callout 35"/>
          <p:cNvSpPr/>
          <p:nvPr/>
        </p:nvSpPr>
        <p:spPr>
          <a:xfrm>
            <a:off x="10125122" y="3200400"/>
            <a:ext cx="1727200" cy="1371600"/>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as like pages’ post</a:t>
            </a:r>
          </a:p>
        </p:txBody>
      </p:sp>
      <p:pic>
        <p:nvPicPr>
          <p:cNvPr id="1046" name="Picture 22"/>
          <p:cNvPicPr>
            <a:picLocks noChangeAspect="1" noChangeArrowheads="1"/>
          </p:cNvPicPr>
          <p:nvPr/>
        </p:nvPicPr>
        <p:blipFill>
          <a:blip r:embed="rId10"/>
          <a:srcRect/>
          <a:stretch>
            <a:fillRect/>
          </a:stretch>
        </p:blipFill>
        <p:spPr bwMode="auto">
          <a:xfrm>
            <a:off x="4333922" y="5867401"/>
            <a:ext cx="3352800" cy="847725"/>
          </a:xfrm>
          <a:prstGeom prst="rect">
            <a:avLst/>
          </a:prstGeom>
          <a:noFill/>
          <a:ln w="9525">
            <a:noFill/>
            <a:miter lim="800000"/>
            <a:headEnd/>
            <a:tailEnd/>
          </a:ln>
          <a:effectLst/>
        </p:spPr>
      </p:pic>
      <p:pic>
        <p:nvPicPr>
          <p:cNvPr id="1048" name="Picture 24"/>
          <p:cNvPicPr>
            <a:picLocks noChangeAspect="1" noChangeArrowheads="1"/>
          </p:cNvPicPr>
          <p:nvPr/>
        </p:nvPicPr>
        <p:blipFill>
          <a:blip r:embed="rId11"/>
          <a:srcRect/>
          <a:stretch>
            <a:fillRect/>
          </a:stretch>
        </p:blipFill>
        <p:spPr bwMode="auto">
          <a:xfrm>
            <a:off x="6162722" y="2438400"/>
            <a:ext cx="4699000" cy="457200"/>
          </a:xfrm>
          <a:prstGeom prst="rect">
            <a:avLst/>
          </a:prstGeom>
          <a:noFill/>
          <a:ln w="9525">
            <a:noFill/>
            <a:miter lim="800000"/>
            <a:headEnd/>
            <a:tailEnd/>
          </a:ln>
          <a:effectLst/>
        </p:spPr>
      </p:pic>
      <p:pic>
        <p:nvPicPr>
          <p:cNvPr id="1049" name="Picture 25"/>
          <p:cNvPicPr>
            <a:picLocks noChangeAspect="1" noChangeArrowheads="1"/>
          </p:cNvPicPr>
          <p:nvPr/>
        </p:nvPicPr>
        <p:blipFill>
          <a:blip r:embed="rId12"/>
          <a:srcRect/>
          <a:stretch>
            <a:fillRect/>
          </a:stretch>
        </p:blipFill>
        <p:spPr bwMode="auto">
          <a:xfrm>
            <a:off x="981122" y="5562600"/>
            <a:ext cx="3251200" cy="1143000"/>
          </a:xfrm>
          <a:prstGeom prst="rect">
            <a:avLst/>
          </a:prstGeom>
          <a:noFill/>
          <a:ln w="9525">
            <a:noFill/>
            <a:miter lim="800000"/>
            <a:headEnd/>
            <a:tailEnd/>
          </a:ln>
          <a:effectLst/>
        </p:spPr>
      </p:pic>
      <p:pic>
        <p:nvPicPr>
          <p:cNvPr id="1050" name="Picture 26"/>
          <p:cNvPicPr>
            <a:picLocks noChangeAspect="1" noChangeArrowheads="1"/>
          </p:cNvPicPr>
          <p:nvPr/>
        </p:nvPicPr>
        <p:blipFill>
          <a:blip r:embed="rId13"/>
          <a:srcRect/>
          <a:stretch>
            <a:fillRect/>
          </a:stretch>
        </p:blipFill>
        <p:spPr bwMode="auto">
          <a:xfrm>
            <a:off x="777923" y="1600201"/>
            <a:ext cx="4737100" cy="790575"/>
          </a:xfrm>
          <a:prstGeom prst="rect">
            <a:avLst/>
          </a:prstGeom>
          <a:noFill/>
          <a:ln w="9525">
            <a:noFill/>
            <a:miter lim="800000"/>
            <a:headEnd/>
            <a:tailEnd/>
          </a:ln>
          <a:effectLst/>
        </p:spPr>
      </p:pic>
      <p:pic>
        <p:nvPicPr>
          <p:cNvPr id="1051" name="Picture 27"/>
          <p:cNvPicPr>
            <a:picLocks noChangeAspect="1" noChangeArrowheads="1"/>
          </p:cNvPicPr>
          <p:nvPr/>
        </p:nvPicPr>
        <p:blipFill>
          <a:blip r:embed="rId14"/>
          <a:srcRect/>
          <a:stretch>
            <a:fillRect/>
          </a:stretch>
        </p:blipFill>
        <p:spPr bwMode="auto">
          <a:xfrm>
            <a:off x="6772322" y="2133601"/>
            <a:ext cx="1905000" cy="257175"/>
          </a:xfrm>
          <a:prstGeom prst="rect">
            <a:avLst/>
          </a:prstGeom>
          <a:noFill/>
          <a:ln w="9525">
            <a:noFill/>
            <a:miter lim="800000"/>
            <a:headEnd/>
            <a:tailEnd/>
          </a:ln>
          <a:effectLst/>
        </p:spPr>
      </p:pic>
      <p:pic>
        <p:nvPicPr>
          <p:cNvPr id="1053" name="Picture 29"/>
          <p:cNvPicPr>
            <a:picLocks noChangeAspect="1" noChangeArrowheads="1"/>
          </p:cNvPicPr>
          <p:nvPr/>
        </p:nvPicPr>
        <p:blipFill>
          <a:blip r:embed="rId15"/>
          <a:srcRect/>
          <a:stretch>
            <a:fillRect/>
          </a:stretch>
        </p:blipFill>
        <p:spPr bwMode="auto">
          <a:xfrm>
            <a:off x="7889922" y="5791200"/>
            <a:ext cx="3251200" cy="1066800"/>
          </a:xfrm>
          <a:prstGeom prst="rect">
            <a:avLst/>
          </a:prstGeom>
          <a:noFill/>
          <a:ln w="9525">
            <a:noFill/>
            <a:miter lim="800000"/>
            <a:headEnd/>
            <a:tailEnd/>
          </a:ln>
          <a:effectLst/>
        </p:spPr>
      </p:pic>
      <p:sp>
        <p:nvSpPr>
          <p:cNvPr id="28" name="TextBox 27"/>
          <p:cNvSpPr txBox="1"/>
          <p:nvPr/>
        </p:nvSpPr>
        <p:spPr>
          <a:xfrm>
            <a:off x="5080000" y="228600"/>
            <a:ext cx="6807200" cy="707886"/>
          </a:xfrm>
          <a:prstGeom prst="rect">
            <a:avLst/>
          </a:prstGeom>
          <a:noFill/>
        </p:spPr>
        <p:txBody>
          <a:bodyPr wrap="square" rtlCol="0">
            <a:spAutoFit/>
          </a:bodyPr>
          <a:lstStyle/>
          <a:p>
            <a:r>
              <a:rPr lang="en-US" sz="4000" dirty="0"/>
              <a:t>Classification</a:t>
            </a:r>
          </a:p>
        </p:txBody>
      </p:sp>
      <p:pic>
        <p:nvPicPr>
          <p:cNvPr id="31" name="Picture 2" descr="\\global.tesco.org\dfsroot\IN\HeadOffice\Home\BLR02\VT73\Desktop\images.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4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4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4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4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4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4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4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3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5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5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5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1"/>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2000" fill="hold"/>
                                        <p:tgtEl>
                                          <p:spTgt spid="1041"/>
                                        </p:tgtEl>
                                      </p:cBhvr>
                                      <p:by x="150000" y="150000"/>
                                    </p:animScale>
                                  </p:childTnLst>
                                  <p:subTnLst>
                                    <p:set>
                                      <p:cBhvr override="childStyle">
                                        <p:cTn dur="1" fill="hold" display="0" masterRel="sameClick" afterEffect="1">
                                          <p:stCondLst>
                                            <p:cond evt="end" delay="0">
                                              <p:tn val="53"/>
                                            </p:cond>
                                          </p:stCondLst>
                                        </p:cTn>
                                        <p:tgtEl>
                                          <p:spTgt spid="1041"/>
                                        </p:tgtEl>
                                        <p:attrNameLst>
                                          <p:attrName>style.visibility</p:attrName>
                                        </p:attrNameLst>
                                      </p:cBhvr>
                                      <p:to>
                                        <p:strVal val="hidden"/>
                                      </p:to>
                                    </p:set>
                                  </p:sub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1043"/>
                                        </p:tgtEl>
                                        <p:attrNameLst>
                                          <p:attrName>style.visibility</p:attrName>
                                        </p:attrNameLst>
                                      </p:cBhvr>
                                      <p:to>
                                        <p:strVal val="visible"/>
                                      </p:to>
                                    </p:set>
                                  </p:childTnLst>
                                </p:cTn>
                              </p:par>
                            </p:childTnLst>
                          </p:cTn>
                        </p:par>
                        <p:par>
                          <p:cTn id="58" fill="hold">
                            <p:stCondLst>
                              <p:cond delay="2000"/>
                            </p:stCondLst>
                            <p:childTnLst>
                              <p:par>
                                <p:cTn id="59" presetID="63" presetClass="path" presetSubtype="0" accel="50000" decel="50000" fill="hold" nodeType="afterEffect">
                                  <p:stCondLst>
                                    <p:cond delay="0"/>
                                  </p:stCondLst>
                                  <p:childTnLst>
                                    <p:animMotion origin="layout" path="M -3.33333E-6 4.27746E-6 L 0.35834 4.27746E-6 " pathEditMode="relative" rAng="0" ptsTypes="AA">
                                      <p:cBhvr>
                                        <p:cTn id="60" dur="5000" fill="hold"/>
                                        <p:tgtEl>
                                          <p:spTgt spid="1043"/>
                                        </p:tgtEl>
                                        <p:attrNameLst>
                                          <p:attrName>ppt_x</p:attrName>
                                          <p:attrName>ppt_y</p:attrName>
                                        </p:attrNameLst>
                                      </p:cBhvr>
                                      <p:rCtr x="179" y="0"/>
                                    </p:animMotion>
                                  </p:childTnLst>
                                </p:cTn>
                              </p:par>
                            </p:childTnLst>
                          </p:cTn>
                        </p:par>
                        <p:par>
                          <p:cTn id="61" fill="hold">
                            <p:stCondLst>
                              <p:cond delay="7000"/>
                            </p:stCondLst>
                            <p:childTnLst>
                              <p:par>
                                <p:cTn id="62" presetID="1" presetClass="entr" presetSubtype="0" fill="hold" nodeType="afterEffect">
                                  <p:stCondLst>
                                    <p:cond delay="0"/>
                                  </p:stCondLst>
                                  <p:childTnLst>
                                    <p:set>
                                      <p:cBhvr>
                                        <p:cTn id="63" dur="1" fill="hold">
                                          <p:stCondLst>
                                            <p:cond delay="0"/>
                                          </p:stCondLst>
                                        </p:cTn>
                                        <p:tgtEl>
                                          <p:spTgt spid="1042"/>
                                        </p:tgtEl>
                                        <p:attrNameLst>
                                          <p:attrName>style.visibility</p:attrName>
                                        </p:attrNameLst>
                                      </p:cBhvr>
                                      <p:to>
                                        <p:strVal val="visible"/>
                                      </p:to>
                                    </p:set>
                                  </p:childTnLst>
                                </p:cTn>
                              </p:par>
                            </p:childTnLst>
                          </p:cTn>
                        </p:par>
                        <p:par>
                          <p:cTn id="64" fill="hold">
                            <p:stCondLst>
                              <p:cond delay="7000"/>
                            </p:stCondLst>
                            <p:childTnLst>
                              <p:par>
                                <p:cTn id="65" presetID="42" presetClass="path" presetSubtype="0" accel="50000" decel="50000" fill="hold" nodeType="afterEffect">
                                  <p:stCondLst>
                                    <p:cond delay="0"/>
                                  </p:stCondLst>
                                  <p:childTnLst>
                                    <p:animMotion origin="layout" path="M 1.11022E-16 -4.91329E-6 L -0.00208 0.16024 " pathEditMode="relative" rAng="0" ptsTypes="AA">
                                      <p:cBhvr>
                                        <p:cTn id="66" dur="2000" fill="hold"/>
                                        <p:tgtEl>
                                          <p:spTgt spid="1042"/>
                                        </p:tgtEl>
                                        <p:attrNameLst>
                                          <p:attrName>ppt_x</p:attrName>
                                          <p:attrName>ppt_y</p:attrName>
                                        </p:attrNameLst>
                                      </p:cBhvr>
                                      <p:rCtr x="-1" y="80"/>
                                    </p:animMotion>
                                  </p:childTnLst>
                                  <p:subTnLst>
                                    <p:set>
                                      <p:cBhvr override="childStyle">
                                        <p:cTn dur="1" fill="hold" display="0" masterRel="sameClick" afterEffect="1">
                                          <p:stCondLst>
                                            <p:cond evt="end" delay="0">
                                              <p:tn val="65"/>
                                            </p:cond>
                                          </p:stCondLst>
                                        </p:cTn>
                                        <p:tgtEl>
                                          <p:spTgt spid="1042"/>
                                        </p:tgtEl>
                                        <p:attrNameLst>
                                          <p:attrName>style.visibility</p:attrName>
                                        </p:attrNameLst>
                                      </p:cBhvr>
                                      <p:to>
                                        <p:strVal val="hidden"/>
                                      </p:to>
                                    </p:set>
                                  </p:sub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par>
                          <p:cTn id="69" fill="hold">
                            <p:stCondLst>
                              <p:cond delay="9000"/>
                            </p:stCondLst>
                            <p:childTnLst>
                              <p:par>
                                <p:cTn id="70" presetID="1" presetClass="entr" presetSubtype="0"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26" presetClass="emph" presetSubtype="0" fill="hold" nodeType="withEffect">
                                  <p:stCondLst>
                                    <p:cond delay="0"/>
                                  </p:stCondLst>
                                  <p:childTnLst>
                                    <p:animEffect transition="out" filter="fade">
                                      <p:cBhvr>
                                        <p:cTn id="73" dur="500" tmFilter="0, 0; .2, .5; .8, .5; 1, 0"/>
                                        <p:tgtEl>
                                          <p:spTgt spid="24"/>
                                        </p:tgtEl>
                                      </p:cBhvr>
                                    </p:animEffect>
                                    <p:animScale>
                                      <p:cBhvr>
                                        <p:cTn id="74" dur="250" autoRev="1" fill="hold"/>
                                        <p:tgtEl>
                                          <p:spTgt spid="24"/>
                                        </p:tgtEl>
                                      </p:cBhvr>
                                      <p:by x="105000" y="105000"/>
                                    </p:animScale>
                                  </p:childTnLst>
                                </p:cTn>
                              </p:par>
                            </p:childTnLst>
                          </p:cTn>
                        </p:par>
                        <p:par>
                          <p:cTn id="75" fill="hold">
                            <p:stCondLst>
                              <p:cond delay="9500"/>
                            </p:stCondLst>
                            <p:childTnLst>
                              <p:par>
                                <p:cTn id="76" presetID="1" presetClass="entr" presetSubtype="0" fill="hold" grpId="1" nodeType="after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childTnLst>
                          </p:cTn>
                        </p:par>
                        <p:par>
                          <p:cTn id="78" fill="hold">
                            <p:stCondLst>
                              <p:cond delay="9500"/>
                            </p:stCondLst>
                            <p:childTnLst>
                              <p:par>
                                <p:cTn id="79" presetID="35" presetClass="path" presetSubtype="0" accel="50000" decel="50000" fill="hold" grpId="2" nodeType="afterEffect">
                                  <p:stCondLst>
                                    <p:cond delay="0"/>
                                  </p:stCondLst>
                                  <p:childTnLst>
                                    <p:animMotion origin="layout" path="M 0 1.09827E-6 L -0.09167 1.09827E-6 " pathEditMode="relative" rAng="0" ptsTypes="AA">
                                      <p:cBhvr>
                                        <p:cTn id="80" dur="2000" fill="hold"/>
                                        <p:tgtEl>
                                          <p:spTgt spid="27"/>
                                        </p:tgtEl>
                                        <p:attrNameLst>
                                          <p:attrName>ppt_x</p:attrName>
                                          <p:attrName>ppt_y</p:attrName>
                                        </p:attrNameLst>
                                      </p:cBhvr>
                                      <p:rCtr x="-46" y="0"/>
                                    </p:animMotion>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par>
                          <p:cTn id="87" fill="hold">
                            <p:stCondLst>
                              <p:cond delay="11500"/>
                            </p:stCondLst>
                            <p:childTnLst>
                              <p:par>
                                <p:cTn id="88" presetID="26" presetClass="emph" presetSubtype="0" repeatCount="2000" fill="hold" nodeType="afterEffect">
                                  <p:stCondLst>
                                    <p:cond delay="0"/>
                                  </p:stCondLst>
                                  <p:childTnLst>
                                    <p:animEffect transition="out" filter="fade">
                                      <p:cBhvr>
                                        <p:cTn id="89" dur="500" tmFilter="0, 0; .2, .5; .8, .5; 1, 0"/>
                                        <p:tgtEl>
                                          <p:spTgt spid="29"/>
                                        </p:tgtEl>
                                      </p:cBhvr>
                                    </p:animEffect>
                                    <p:animScale>
                                      <p:cBhvr>
                                        <p:cTn id="90" dur="250" autoRev="1" fill="hold"/>
                                        <p:tgtEl>
                                          <p:spTgt spid="29"/>
                                        </p:tgtEl>
                                      </p:cBhvr>
                                      <p:by x="105000" y="105000"/>
                                    </p:animScale>
                                  </p:childTnLst>
                                </p:cTn>
                              </p:par>
                            </p:childTnLst>
                          </p:cTn>
                        </p:par>
                        <p:par>
                          <p:cTn id="91" fill="hold">
                            <p:stCondLst>
                              <p:cond delay="12500"/>
                            </p:stCondLst>
                            <p:childTnLst>
                              <p:par>
                                <p:cTn id="92" presetID="26" presetClass="emph" presetSubtype="0" repeatCount="2000" fill="hold" nodeType="afterEffect">
                                  <p:stCondLst>
                                    <p:cond delay="0"/>
                                  </p:stCondLst>
                                  <p:childTnLst>
                                    <p:animEffect transition="out" filter="fade">
                                      <p:cBhvr>
                                        <p:cTn id="93" dur="500" tmFilter="0, 0; .2, .5; .8, .5; 1, 0"/>
                                        <p:tgtEl>
                                          <p:spTgt spid="30"/>
                                        </p:tgtEl>
                                      </p:cBhvr>
                                    </p:animEffect>
                                    <p:animScale>
                                      <p:cBhvr>
                                        <p:cTn id="94" dur="250" autoRev="1" fill="hold"/>
                                        <p:tgtEl>
                                          <p:spTgt spid="30"/>
                                        </p:tgtEl>
                                      </p:cBhvr>
                                      <p:by x="105000" y="105000"/>
                                    </p:animScale>
                                  </p:childTnLst>
                                </p:cTn>
                              </p:par>
                            </p:childTnLst>
                          </p:cTn>
                        </p:par>
                        <p:par>
                          <p:cTn id="95" fill="hold">
                            <p:stCondLst>
                              <p:cond delay="13500"/>
                            </p:stCondLst>
                            <p:childTnLst>
                              <p:par>
                                <p:cTn id="96" presetID="1" presetClass="exit" presetSubtype="0" fill="hold" grpId="3" nodeType="afterEffect">
                                  <p:stCondLst>
                                    <p:cond delay="0"/>
                                  </p:stCondLst>
                                  <p:childTnLst>
                                    <p:set>
                                      <p:cBhvr>
                                        <p:cTn id="97" dur="1" fill="hold">
                                          <p:stCondLst>
                                            <p:cond delay="0"/>
                                          </p:stCondLst>
                                        </p:cTn>
                                        <p:tgtEl>
                                          <p:spTgt spid="27"/>
                                        </p:tgtEl>
                                        <p:attrNameLst>
                                          <p:attrName>style.visibility</p:attrName>
                                        </p:attrNameLst>
                                      </p:cBhvr>
                                      <p:to>
                                        <p:strVal val="hidden"/>
                                      </p:to>
                                    </p:set>
                                  </p:childTnLst>
                                </p:cTn>
                              </p:par>
                            </p:childTnLst>
                          </p:cTn>
                        </p:par>
                        <p:par>
                          <p:cTn id="98" fill="hold">
                            <p:stCondLst>
                              <p:cond delay="13500"/>
                            </p:stCondLst>
                            <p:childTnLst>
                              <p:par>
                                <p:cTn id="99" presetID="1" presetClass="entr" presetSubtype="0" fill="hold" nodeType="afterEffect">
                                  <p:stCondLst>
                                    <p:cond delay="0"/>
                                  </p:stCondLst>
                                  <p:childTnLst>
                                    <p:set>
                                      <p:cBhvr>
                                        <p:cTn id="100" dur="1" fill="hold">
                                          <p:stCondLst>
                                            <p:cond delay="0"/>
                                          </p:stCondLst>
                                        </p:cTn>
                                        <p:tgtEl>
                                          <p:spTgt spid="1046"/>
                                        </p:tgtEl>
                                        <p:attrNameLst>
                                          <p:attrName>style.visibility</p:attrName>
                                        </p:attrNameLst>
                                      </p:cBhvr>
                                      <p:to>
                                        <p:strVal val="visible"/>
                                      </p:to>
                                    </p:set>
                                  </p:childTnLst>
                                </p:cTn>
                              </p:par>
                              <p:par>
                                <p:cTn id="101" presetID="26" presetClass="emph" presetSubtype="0" fill="hold" nodeType="withEffect">
                                  <p:stCondLst>
                                    <p:cond delay="0"/>
                                  </p:stCondLst>
                                  <p:childTnLst>
                                    <p:animEffect transition="out" filter="fade">
                                      <p:cBhvr>
                                        <p:cTn id="102" dur="500" tmFilter="0, 0; .2, .5; .8, .5; 1, 0"/>
                                        <p:tgtEl>
                                          <p:spTgt spid="1046"/>
                                        </p:tgtEl>
                                      </p:cBhvr>
                                    </p:animEffect>
                                    <p:animScale>
                                      <p:cBhvr>
                                        <p:cTn id="103" dur="250" autoRev="1" fill="hold"/>
                                        <p:tgtEl>
                                          <p:spTgt spid="1046"/>
                                        </p:tgtEl>
                                      </p:cBhvr>
                                      <p:by x="105000" y="105000"/>
                                    </p:animScale>
                                  </p:childTnLst>
                                </p:cTn>
                              </p:par>
                              <p:par>
                                <p:cTn id="104" presetID="1" presetClass="entr" presetSubtype="0" fill="hold" nodeType="withEffect">
                                  <p:stCondLst>
                                    <p:cond delay="0"/>
                                  </p:stCondLst>
                                  <p:childTnLst>
                                    <p:set>
                                      <p:cBhvr>
                                        <p:cTn id="105" dur="1" fill="hold">
                                          <p:stCondLst>
                                            <p:cond delay="0"/>
                                          </p:stCondLst>
                                        </p:cTn>
                                        <p:tgtEl>
                                          <p:spTgt spid="1044"/>
                                        </p:tgtEl>
                                        <p:attrNameLst>
                                          <p:attrName>style.visibility</p:attrName>
                                        </p:attrNameLst>
                                      </p:cBhvr>
                                      <p:to>
                                        <p:strVal val="visible"/>
                                      </p:to>
                                    </p:set>
                                  </p:childTnLst>
                                </p:cTn>
                              </p:par>
                            </p:childTnLst>
                          </p:cTn>
                        </p:par>
                        <p:par>
                          <p:cTn id="106" fill="hold">
                            <p:stCondLst>
                              <p:cond delay="14000"/>
                            </p:stCondLst>
                            <p:childTnLst>
                              <p:par>
                                <p:cTn id="107" presetID="1" presetClass="exit" presetSubtype="0" fill="hold" nodeType="afterEffect">
                                  <p:stCondLst>
                                    <p:cond delay="0"/>
                                  </p:stCondLst>
                                  <p:childTnLst>
                                    <p:set>
                                      <p:cBhvr>
                                        <p:cTn id="108" dur="1" fill="hold">
                                          <p:stCondLst>
                                            <p:cond delay="0"/>
                                          </p:stCondLst>
                                        </p:cTn>
                                        <p:tgtEl>
                                          <p:spTgt spid="1043"/>
                                        </p:tgtEl>
                                        <p:attrNameLst>
                                          <p:attrName>style.visibility</p:attrName>
                                        </p:attrNameLst>
                                      </p:cBhvr>
                                      <p:to>
                                        <p:strVal val="hidden"/>
                                      </p:to>
                                    </p:set>
                                  </p:childTnLst>
                                </p:cTn>
                              </p:par>
                            </p:childTnLst>
                          </p:cTn>
                        </p:par>
                        <p:par>
                          <p:cTn id="109" fill="hold">
                            <p:stCondLst>
                              <p:cond delay="14000"/>
                            </p:stCondLst>
                            <p:childTnLst>
                              <p:par>
                                <p:cTn id="110" presetID="1" presetClass="entr" presetSubtype="0" fill="hold" nodeType="afterEffect">
                                  <p:stCondLst>
                                    <p:cond delay="0"/>
                                  </p:stCondLst>
                                  <p:childTnLst>
                                    <p:set>
                                      <p:cBhvr>
                                        <p:cTn id="111" dur="1" fill="hold">
                                          <p:stCondLst>
                                            <p:cond delay="0"/>
                                          </p:stCondLst>
                                        </p:cTn>
                                        <p:tgtEl>
                                          <p:spTgt spid="1045"/>
                                        </p:tgtEl>
                                        <p:attrNameLst>
                                          <p:attrName>style.visibility</p:attrName>
                                        </p:attrNameLst>
                                      </p:cBhvr>
                                      <p:to>
                                        <p:strVal val="visible"/>
                                      </p:to>
                                    </p:set>
                                  </p:childTnLst>
                                </p:cTn>
                              </p:par>
                            </p:childTnLst>
                          </p:cTn>
                        </p:par>
                        <p:par>
                          <p:cTn id="112" fill="hold">
                            <p:stCondLst>
                              <p:cond delay="14000"/>
                            </p:stCondLst>
                            <p:childTnLst>
                              <p:par>
                                <p:cTn id="113" presetID="6" presetClass="emph" presetSubtype="0" fill="hold" nodeType="afterEffect">
                                  <p:stCondLst>
                                    <p:cond delay="0"/>
                                  </p:stCondLst>
                                  <p:childTnLst>
                                    <p:animScale>
                                      <p:cBhvr>
                                        <p:cTn id="114" dur="2000" fill="hold"/>
                                        <p:tgtEl>
                                          <p:spTgt spid="1045"/>
                                        </p:tgtEl>
                                      </p:cBhvr>
                                      <p:by x="150000" y="150000"/>
                                    </p:animScale>
                                  </p:childTnLst>
                                  <p:subTnLst>
                                    <p:set>
                                      <p:cBhvr override="childStyle">
                                        <p:cTn dur="1" fill="hold" display="0" masterRel="sameClick" afterEffect="1">
                                          <p:stCondLst>
                                            <p:cond evt="end" delay="0">
                                              <p:tn val="113"/>
                                            </p:cond>
                                          </p:stCondLst>
                                        </p:cTn>
                                        <p:tgtEl>
                                          <p:spTgt spid="1045"/>
                                        </p:tgtEl>
                                        <p:attrNameLst>
                                          <p:attrName>style.visibility</p:attrName>
                                        </p:attrNameLst>
                                      </p:cBhvr>
                                      <p:to>
                                        <p:strVal val="hidden"/>
                                      </p:to>
                                    </p:set>
                                  </p:subTnLst>
                                </p:cTn>
                              </p:par>
                            </p:childTnLst>
                          </p:cTn>
                        </p:par>
                        <p:par>
                          <p:cTn id="115" fill="hold">
                            <p:stCondLst>
                              <p:cond delay="16000"/>
                            </p:stCondLst>
                            <p:childTnLst>
                              <p:par>
                                <p:cTn id="116" presetID="1" presetClass="entr" presetSubtype="0" fill="hold" nodeType="afterEffect">
                                  <p:stCondLst>
                                    <p:cond delay="0"/>
                                  </p:stCondLst>
                                  <p:childTnLst>
                                    <p:set>
                                      <p:cBhvr>
                                        <p:cTn id="117" dur="1" fill="hold">
                                          <p:stCondLst>
                                            <p:cond delay="0"/>
                                          </p:stCondLst>
                                        </p:cTn>
                                        <p:tgtEl>
                                          <p:spTgt spid="1047"/>
                                        </p:tgtEl>
                                        <p:attrNameLst>
                                          <p:attrName>style.visibility</p:attrName>
                                        </p:attrNameLst>
                                      </p:cBhvr>
                                      <p:to>
                                        <p:strVal val="visible"/>
                                      </p:to>
                                    </p:set>
                                  </p:childTnLst>
                                </p:cTn>
                              </p:par>
                            </p:childTnLst>
                          </p:cTn>
                        </p:par>
                        <p:par>
                          <p:cTn id="118" fill="hold">
                            <p:stCondLst>
                              <p:cond delay="16000"/>
                            </p:stCondLst>
                            <p:childTnLst>
                              <p:par>
                                <p:cTn id="119" presetID="63" presetClass="path" presetSubtype="0" accel="50000" decel="50000" fill="hold" nodeType="afterEffect">
                                  <p:stCondLst>
                                    <p:cond delay="0"/>
                                  </p:stCondLst>
                                  <p:childTnLst>
                                    <p:animMotion origin="layout" path="M -1.66667E-6 7.40056E-7 L 0.34896 -0.00139 " pathEditMode="relative" rAng="0" ptsTypes="AA">
                                      <p:cBhvr>
                                        <p:cTn id="120" dur="2000" fill="hold"/>
                                        <p:tgtEl>
                                          <p:spTgt spid="1047"/>
                                        </p:tgtEl>
                                        <p:attrNameLst>
                                          <p:attrName>ppt_x</p:attrName>
                                          <p:attrName>ppt_y</p:attrName>
                                        </p:attrNameLst>
                                      </p:cBhvr>
                                      <p:rCtr x="174" y="-1"/>
                                    </p:animMotion>
                                  </p:childTnLst>
                                </p:cTn>
                              </p:par>
                            </p:childTnLst>
                          </p:cTn>
                        </p:par>
                        <p:par>
                          <p:cTn id="121" fill="hold">
                            <p:stCondLst>
                              <p:cond delay="18000"/>
                            </p:stCondLst>
                            <p:childTnLst>
                              <p:par>
                                <p:cTn id="122" presetID="1" presetClass="entr" presetSubtype="0" fill="hold" nodeType="afterEffect">
                                  <p:stCondLst>
                                    <p:cond delay="0"/>
                                  </p:stCondLst>
                                  <p:childTnLst>
                                    <p:set>
                                      <p:cBhvr>
                                        <p:cTn id="123" dur="1" fill="hold">
                                          <p:stCondLst>
                                            <p:cond delay="0"/>
                                          </p:stCondLst>
                                        </p:cTn>
                                        <p:tgtEl>
                                          <p:spTgt spid="1048"/>
                                        </p:tgtEl>
                                        <p:attrNameLst>
                                          <p:attrName>style.visibility</p:attrName>
                                        </p:attrNameLst>
                                      </p:cBhvr>
                                      <p:to>
                                        <p:strVal val="visible"/>
                                      </p:to>
                                    </p:set>
                                  </p:childTnLst>
                                </p:cTn>
                              </p:par>
                              <p:par>
                                <p:cTn id="124" presetID="42" presetClass="path" presetSubtype="0" accel="50000" decel="50000" fill="hold" nodeType="withEffect">
                                  <p:stCondLst>
                                    <p:cond delay="0"/>
                                  </p:stCondLst>
                                  <p:childTnLst>
                                    <p:animMotion origin="layout" path="M 5E-6 -3.31175E-6 L -0.00104 0.08881 " pathEditMode="relative" rAng="0" ptsTypes="AA">
                                      <p:cBhvr>
                                        <p:cTn id="125" dur="2000" fill="hold"/>
                                        <p:tgtEl>
                                          <p:spTgt spid="1048"/>
                                        </p:tgtEl>
                                        <p:attrNameLst>
                                          <p:attrName>ppt_x</p:attrName>
                                          <p:attrName>ppt_y</p:attrName>
                                        </p:attrNameLst>
                                      </p:cBhvr>
                                      <p:rCtr x="-1" y="44"/>
                                    </p:animMotion>
                                  </p:childTnLst>
                                  <p:subTnLst>
                                    <p:set>
                                      <p:cBhvr override="childStyle">
                                        <p:cTn dur="1" fill="hold" display="0" masterRel="sameClick" afterEffect="1">
                                          <p:stCondLst>
                                            <p:cond evt="end" delay="0">
                                              <p:tn val="124"/>
                                            </p:cond>
                                          </p:stCondLst>
                                        </p:cTn>
                                        <p:tgtEl>
                                          <p:spTgt spid="1048"/>
                                        </p:tgtEl>
                                        <p:attrNameLst>
                                          <p:attrName>style.visibility</p:attrName>
                                        </p:attrNameLst>
                                      </p:cBhvr>
                                      <p:to>
                                        <p:strVal val="hidden"/>
                                      </p:to>
                                    </p:set>
                                  </p:subTnLst>
                                </p:cTn>
                              </p:par>
                            </p:childTnLst>
                          </p:cTn>
                        </p:par>
                        <p:par>
                          <p:cTn id="126" fill="hold">
                            <p:stCondLst>
                              <p:cond delay="20000"/>
                            </p:stCondLst>
                            <p:childTnLst>
                              <p:par>
                                <p:cTn id="127" presetID="26" presetClass="emph" presetSubtype="0" fill="hold" grpId="2" nodeType="afterEffect">
                                  <p:stCondLst>
                                    <p:cond delay="0"/>
                                  </p:stCondLst>
                                  <p:childTnLst>
                                    <p:animEffect transition="out" filter="fade">
                                      <p:cBhvr>
                                        <p:cTn id="128" dur="500" tmFilter="0, 0; .2, .5; .8, .5; 1, 0"/>
                                        <p:tgtEl>
                                          <p:spTgt spid="24"/>
                                        </p:tgtEl>
                                      </p:cBhvr>
                                    </p:animEffect>
                                    <p:animScale>
                                      <p:cBhvr>
                                        <p:cTn id="129" dur="250" autoRev="1" fill="hold"/>
                                        <p:tgtEl>
                                          <p:spTgt spid="24"/>
                                        </p:tgtEl>
                                      </p:cBhvr>
                                      <p:by x="105000" y="105000"/>
                                    </p:animScale>
                                  </p:childTnLst>
                                </p:cTn>
                              </p:par>
                            </p:childTnLst>
                          </p:cTn>
                        </p:par>
                        <p:par>
                          <p:cTn id="130" fill="hold">
                            <p:stCondLst>
                              <p:cond delay="20500"/>
                            </p:stCondLst>
                            <p:childTnLst>
                              <p:par>
                                <p:cTn id="131" presetID="1" presetClass="entr" presetSubtype="0" fill="hold" grpId="1" nodeType="after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par>
                          <p:cTn id="133" fill="hold">
                            <p:stCondLst>
                              <p:cond delay="20500"/>
                            </p:stCondLst>
                            <p:childTnLst>
                              <p:par>
                                <p:cTn id="134" presetID="1" presetClass="entr" presetSubtype="0" fill="hold" grpId="1" nodeType="afterEffect">
                                  <p:stCondLst>
                                    <p:cond delay="0"/>
                                  </p:stCondLst>
                                  <p:childTnLst>
                                    <p:set>
                                      <p:cBhvr>
                                        <p:cTn id="135" dur="1" fill="hold">
                                          <p:stCondLst>
                                            <p:cond delay="0"/>
                                          </p:stCondLst>
                                        </p:cTn>
                                        <p:tgtEl>
                                          <p:spTgt spid="32"/>
                                        </p:tgtEl>
                                        <p:attrNameLst>
                                          <p:attrName>style.visibility</p:attrName>
                                        </p:attrNameLst>
                                      </p:cBhvr>
                                      <p:to>
                                        <p:strVal val="visible"/>
                                      </p:to>
                                    </p:set>
                                  </p:childTnLst>
                                </p:cTn>
                              </p:par>
                            </p:childTnLst>
                          </p:cTn>
                        </p:par>
                        <p:par>
                          <p:cTn id="136" fill="hold">
                            <p:stCondLst>
                              <p:cond delay="20500"/>
                            </p:stCondLst>
                            <p:childTnLst>
                              <p:par>
                                <p:cTn id="137" presetID="1" presetClass="entr" presetSubtype="0" fill="hold" grpId="1" nodeType="afterEffect">
                                  <p:stCondLst>
                                    <p:cond delay="0"/>
                                  </p:stCondLst>
                                  <p:childTnLst>
                                    <p:set>
                                      <p:cBhvr>
                                        <p:cTn id="138" dur="1" fill="hold">
                                          <p:stCondLst>
                                            <p:cond delay="0"/>
                                          </p:stCondLst>
                                        </p:cTn>
                                        <p:tgtEl>
                                          <p:spTgt spid="36"/>
                                        </p:tgtEl>
                                        <p:attrNameLst>
                                          <p:attrName>style.visibility</p:attrName>
                                        </p:attrNameLst>
                                      </p:cBhvr>
                                      <p:to>
                                        <p:strVal val="visible"/>
                                      </p:to>
                                    </p:set>
                                  </p:childTnLst>
                                </p:cTn>
                              </p:par>
                              <p:par>
                                <p:cTn id="139" presetID="63" presetClass="path" presetSubtype="0" accel="50000" decel="50000" fill="hold" grpId="2" nodeType="withEffect">
                                  <p:stCondLst>
                                    <p:cond delay="0"/>
                                  </p:stCondLst>
                                  <p:childTnLst>
                                    <p:animMotion origin="layout" path="M 1.11022E-16 4.19981E-6 L 0.075 4.19981E-6 " pathEditMode="relative" rAng="0" ptsTypes="AA">
                                      <p:cBhvr>
                                        <p:cTn id="140" dur="2000" fill="hold"/>
                                        <p:tgtEl>
                                          <p:spTgt spid="33"/>
                                        </p:tgtEl>
                                        <p:attrNameLst>
                                          <p:attrName>ppt_x</p:attrName>
                                          <p:attrName>ppt_y</p:attrName>
                                        </p:attrNameLst>
                                      </p:cBhvr>
                                      <p:rCtr x="38" y="0"/>
                                    </p:animMotion>
                                  </p:childTnLst>
                                </p:cTn>
                              </p:par>
                            </p:childTnLst>
                          </p:cTn>
                        </p:par>
                        <p:par>
                          <p:cTn id="141" fill="hold">
                            <p:stCondLst>
                              <p:cond delay="22500"/>
                            </p:stCondLst>
                            <p:childTnLst>
                              <p:par>
                                <p:cTn id="142" presetID="1" presetClass="entr" presetSubtype="0" fill="hold" nodeType="afterEffect">
                                  <p:stCondLst>
                                    <p:cond delay="0"/>
                                  </p:stCondLst>
                                  <p:childTnLst>
                                    <p:set>
                                      <p:cBhvr>
                                        <p:cTn id="143" dur="1" fill="hold">
                                          <p:stCondLst>
                                            <p:cond delay="0"/>
                                          </p:stCondLst>
                                        </p:cTn>
                                        <p:tgtEl>
                                          <p:spTgt spid="1049"/>
                                        </p:tgtEl>
                                        <p:attrNameLst>
                                          <p:attrName>style.visibility</p:attrName>
                                        </p:attrNameLst>
                                      </p:cBhvr>
                                      <p:to>
                                        <p:strVal val="visible"/>
                                      </p:to>
                                    </p:set>
                                  </p:childTnLst>
                                </p:cTn>
                              </p:par>
                            </p:childTnLst>
                          </p:cTn>
                        </p:par>
                        <p:par>
                          <p:cTn id="144" fill="hold">
                            <p:stCondLst>
                              <p:cond delay="22500"/>
                            </p:stCondLst>
                            <p:childTnLst>
                              <p:par>
                                <p:cTn id="145" presetID="26" presetClass="emph" presetSubtype="0" fill="hold" nodeType="afterEffect">
                                  <p:stCondLst>
                                    <p:cond delay="0"/>
                                  </p:stCondLst>
                                  <p:childTnLst>
                                    <p:animEffect transition="out" filter="fade">
                                      <p:cBhvr>
                                        <p:cTn id="146" dur="500" tmFilter="0, 0; .2, .5; .8, .5; 1, 0"/>
                                        <p:tgtEl>
                                          <p:spTgt spid="1049"/>
                                        </p:tgtEl>
                                      </p:cBhvr>
                                    </p:animEffect>
                                    <p:animScale>
                                      <p:cBhvr>
                                        <p:cTn id="147" dur="250" autoRev="1" fill="hold"/>
                                        <p:tgtEl>
                                          <p:spTgt spid="1049"/>
                                        </p:tgtEl>
                                      </p:cBhvr>
                                      <p:by x="105000" y="105000"/>
                                    </p:animScale>
                                  </p:childTnLst>
                                </p:cTn>
                              </p:par>
                              <p:par>
                                <p:cTn id="148" presetID="1" presetClass="exit" presetSubtype="0" fill="hold" grpId="3" nodeType="withEffect">
                                  <p:stCondLst>
                                    <p:cond delay="0"/>
                                  </p:stCondLst>
                                  <p:childTnLst>
                                    <p:set>
                                      <p:cBhvr>
                                        <p:cTn id="149" dur="1" fill="hold">
                                          <p:stCondLst>
                                            <p:cond delay="0"/>
                                          </p:stCondLst>
                                        </p:cTn>
                                        <p:tgtEl>
                                          <p:spTgt spid="33"/>
                                        </p:tgtEl>
                                        <p:attrNameLst>
                                          <p:attrName>style.visibility</p:attrName>
                                        </p:attrNameLst>
                                      </p:cBhvr>
                                      <p:to>
                                        <p:strVal val="hidden"/>
                                      </p:to>
                                    </p:set>
                                  </p:childTnLst>
                                </p:cTn>
                              </p:par>
                            </p:childTnLst>
                          </p:cTn>
                        </p:par>
                        <p:par>
                          <p:cTn id="150" fill="hold">
                            <p:stCondLst>
                              <p:cond delay="23000"/>
                            </p:stCondLst>
                            <p:childTnLst>
                              <p:par>
                                <p:cTn id="151" presetID="1" presetClass="exit" presetSubtype="0" fill="hold" nodeType="afterEffect">
                                  <p:stCondLst>
                                    <p:cond delay="0"/>
                                  </p:stCondLst>
                                  <p:childTnLst>
                                    <p:set>
                                      <p:cBhvr>
                                        <p:cTn id="152" dur="1" fill="hold">
                                          <p:stCondLst>
                                            <p:cond delay="0"/>
                                          </p:stCondLst>
                                        </p:cTn>
                                        <p:tgtEl>
                                          <p:spTgt spid="1047"/>
                                        </p:tgtEl>
                                        <p:attrNameLst>
                                          <p:attrName>style.visibility</p:attrName>
                                        </p:attrNameLst>
                                      </p:cBhvr>
                                      <p:to>
                                        <p:strVal val="hidden"/>
                                      </p:to>
                                    </p:set>
                                  </p:childTnLst>
                                </p:cTn>
                              </p:par>
                            </p:childTnLst>
                          </p:cTn>
                        </p:par>
                        <p:par>
                          <p:cTn id="153" fill="hold">
                            <p:stCondLst>
                              <p:cond delay="23000"/>
                            </p:stCondLst>
                            <p:childTnLst>
                              <p:par>
                                <p:cTn id="154" presetID="1" presetClass="entr" presetSubtype="0" fill="hold" nodeType="afterEffect">
                                  <p:stCondLst>
                                    <p:cond delay="0"/>
                                  </p:stCondLst>
                                  <p:childTnLst>
                                    <p:set>
                                      <p:cBhvr>
                                        <p:cTn id="155" dur="1" fill="hold">
                                          <p:stCondLst>
                                            <p:cond delay="0"/>
                                          </p:stCondLst>
                                        </p:cTn>
                                        <p:tgtEl>
                                          <p:spTgt spid="1039"/>
                                        </p:tgtEl>
                                        <p:attrNameLst>
                                          <p:attrName>style.visibility</p:attrName>
                                        </p:attrNameLst>
                                      </p:cBhvr>
                                      <p:to>
                                        <p:strVal val="visible"/>
                                      </p:to>
                                    </p:set>
                                  </p:childTnLst>
                                </p:cTn>
                              </p:par>
                              <p:par>
                                <p:cTn id="156" presetID="6" presetClass="emph" presetSubtype="0" fill="hold" nodeType="withEffect">
                                  <p:stCondLst>
                                    <p:cond delay="0"/>
                                  </p:stCondLst>
                                  <p:childTnLst>
                                    <p:animScale>
                                      <p:cBhvr>
                                        <p:cTn id="157" dur="2000" fill="hold"/>
                                        <p:tgtEl>
                                          <p:spTgt spid="1039"/>
                                        </p:tgtEl>
                                      </p:cBhvr>
                                      <p:by x="150000" y="150000"/>
                                    </p:animScale>
                                  </p:childTnLst>
                                  <p:subTnLst>
                                    <p:set>
                                      <p:cBhvr override="childStyle">
                                        <p:cTn dur="1" fill="hold" display="0" masterRel="sameClick" afterEffect="1">
                                          <p:stCondLst>
                                            <p:cond evt="end" delay="0">
                                              <p:tn val="156"/>
                                            </p:cond>
                                          </p:stCondLst>
                                        </p:cTn>
                                        <p:tgtEl>
                                          <p:spTgt spid="1039"/>
                                        </p:tgtEl>
                                        <p:attrNameLst>
                                          <p:attrName>style.visibility</p:attrName>
                                        </p:attrNameLst>
                                      </p:cBhvr>
                                      <p:to>
                                        <p:strVal val="hidden"/>
                                      </p:to>
                                    </p:set>
                                  </p:subTnLst>
                                </p:cTn>
                              </p:par>
                            </p:childTnLst>
                          </p:cTn>
                        </p:par>
                        <p:par>
                          <p:cTn id="158" fill="hold">
                            <p:stCondLst>
                              <p:cond delay="25000"/>
                            </p:stCondLst>
                            <p:childTnLst>
                              <p:par>
                                <p:cTn id="159" presetID="1" presetClass="entr" presetSubtype="0" fill="hold" nodeType="afterEffect">
                                  <p:stCondLst>
                                    <p:cond delay="0"/>
                                  </p:stCondLst>
                                  <p:childTnLst>
                                    <p:set>
                                      <p:cBhvr>
                                        <p:cTn id="160" dur="1" fill="hold">
                                          <p:stCondLst>
                                            <p:cond delay="0"/>
                                          </p:stCondLst>
                                        </p:cTn>
                                        <p:tgtEl>
                                          <p:spTgt spid="1050"/>
                                        </p:tgtEl>
                                        <p:attrNameLst>
                                          <p:attrName>style.visibility</p:attrName>
                                        </p:attrNameLst>
                                      </p:cBhvr>
                                      <p:to>
                                        <p:strVal val="visible"/>
                                      </p:to>
                                    </p:set>
                                  </p:childTnLst>
                                </p:cTn>
                              </p:par>
                              <p:par>
                                <p:cTn id="161" presetID="63" presetClass="path" presetSubtype="0" accel="50000" decel="50000" fill="hold" nodeType="withEffect">
                                  <p:stCondLst>
                                    <p:cond delay="0"/>
                                  </p:stCondLst>
                                  <p:childTnLst>
                                    <p:animMotion origin="layout" path="M 3.33333E-6 2.77521E-7 L 0.39739 -0.00208 " pathEditMode="relative" rAng="0" ptsTypes="AA">
                                      <p:cBhvr>
                                        <p:cTn id="162" dur="2000" fill="hold"/>
                                        <p:tgtEl>
                                          <p:spTgt spid="1050"/>
                                        </p:tgtEl>
                                        <p:attrNameLst>
                                          <p:attrName>ppt_x</p:attrName>
                                          <p:attrName>ppt_y</p:attrName>
                                        </p:attrNameLst>
                                      </p:cBhvr>
                                      <p:rCtr x="199" y="-1"/>
                                    </p:animMotion>
                                  </p:childTnLst>
                                </p:cTn>
                              </p:par>
                            </p:childTnLst>
                          </p:cTn>
                        </p:par>
                        <p:par>
                          <p:cTn id="163" fill="hold">
                            <p:stCondLst>
                              <p:cond delay="27000"/>
                            </p:stCondLst>
                            <p:childTnLst>
                              <p:par>
                                <p:cTn id="164" presetID="1" presetClass="entr" presetSubtype="0" fill="hold" nodeType="afterEffect">
                                  <p:stCondLst>
                                    <p:cond delay="0"/>
                                  </p:stCondLst>
                                  <p:childTnLst>
                                    <p:set>
                                      <p:cBhvr>
                                        <p:cTn id="165" dur="1" fill="hold">
                                          <p:stCondLst>
                                            <p:cond delay="0"/>
                                          </p:stCondLst>
                                        </p:cTn>
                                        <p:tgtEl>
                                          <p:spTgt spid="1051"/>
                                        </p:tgtEl>
                                        <p:attrNameLst>
                                          <p:attrName>style.visibility</p:attrName>
                                        </p:attrNameLst>
                                      </p:cBhvr>
                                      <p:to>
                                        <p:strVal val="visible"/>
                                      </p:to>
                                    </p:set>
                                  </p:childTnLst>
                                </p:cTn>
                              </p:par>
                              <p:par>
                                <p:cTn id="166" presetID="42" presetClass="path" presetSubtype="0" accel="50000" decel="50000" fill="hold" nodeType="withEffect">
                                  <p:stCondLst>
                                    <p:cond delay="0"/>
                                  </p:stCondLst>
                                  <p:childTnLst>
                                    <p:animMotion origin="layout" path="M -1.66667E-6 1.85014E-8 L -0.00312 0.16998 " pathEditMode="relative" rAng="0" ptsTypes="AA">
                                      <p:cBhvr>
                                        <p:cTn id="167" dur="2000" fill="hold"/>
                                        <p:tgtEl>
                                          <p:spTgt spid="1051"/>
                                        </p:tgtEl>
                                        <p:attrNameLst>
                                          <p:attrName>ppt_x</p:attrName>
                                          <p:attrName>ppt_y</p:attrName>
                                        </p:attrNameLst>
                                      </p:cBhvr>
                                      <p:rCtr x="-2" y="85"/>
                                    </p:animMotion>
                                  </p:childTnLst>
                                  <p:subTnLst>
                                    <p:set>
                                      <p:cBhvr override="childStyle">
                                        <p:cTn dur="1" fill="hold" display="0" masterRel="sameClick" afterEffect="1">
                                          <p:stCondLst>
                                            <p:cond evt="end" delay="0">
                                              <p:tn val="166"/>
                                            </p:cond>
                                          </p:stCondLst>
                                        </p:cTn>
                                        <p:tgtEl>
                                          <p:spTgt spid="1051"/>
                                        </p:tgtEl>
                                        <p:attrNameLst>
                                          <p:attrName>style.visibility</p:attrName>
                                        </p:attrNameLst>
                                      </p:cBhvr>
                                      <p:to>
                                        <p:strVal val="hidden"/>
                                      </p:to>
                                    </p:set>
                                  </p:subTnLst>
                                </p:cTn>
                              </p:par>
                            </p:childTnLst>
                          </p:cTn>
                        </p:par>
                        <p:par>
                          <p:cTn id="168" fill="hold">
                            <p:stCondLst>
                              <p:cond delay="29000"/>
                            </p:stCondLst>
                            <p:childTnLst>
                              <p:par>
                                <p:cTn id="169" presetID="26" presetClass="emph" presetSubtype="0" fill="hold" grpId="3" nodeType="afterEffect">
                                  <p:stCondLst>
                                    <p:cond delay="0"/>
                                  </p:stCondLst>
                                  <p:childTnLst>
                                    <p:animEffect transition="out" filter="fade">
                                      <p:cBhvr>
                                        <p:cTn id="170" dur="500" tmFilter="0, 0; .2, .5; .8, .5; 1, 0"/>
                                        <p:tgtEl>
                                          <p:spTgt spid="24"/>
                                        </p:tgtEl>
                                      </p:cBhvr>
                                    </p:animEffect>
                                    <p:animScale>
                                      <p:cBhvr>
                                        <p:cTn id="171" dur="250" autoRev="1" fill="hold"/>
                                        <p:tgtEl>
                                          <p:spTgt spid="24"/>
                                        </p:tgtEl>
                                      </p:cBhvr>
                                      <p:by x="105000" y="105000"/>
                                    </p:animScale>
                                  </p:childTnLst>
                                </p:cTn>
                              </p:par>
                            </p:childTnLst>
                          </p:cTn>
                        </p:par>
                        <p:par>
                          <p:cTn id="172" fill="hold">
                            <p:stCondLst>
                              <p:cond delay="29500"/>
                            </p:stCondLst>
                            <p:childTnLst>
                              <p:par>
                                <p:cTn id="173" presetID="1" presetClass="entr" presetSubtype="0" fill="hold" grpId="4" nodeType="afterEffect">
                                  <p:stCondLst>
                                    <p:cond delay="0"/>
                                  </p:stCondLst>
                                  <p:childTnLst>
                                    <p:set>
                                      <p:cBhvr>
                                        <p:cTn id="174" dur="1" fill="hold">
                                          <p:stCondLst>
                                            <p:cond delay="0"/>
                                          </p:stCondLst>
                                        </p:cTn>
                                        <p:tgtEl>
                                          <p:spTgt spid="27"/>
                                        </p:tgtEl>
                                        <p:attrNameLst>
                                          <p:attrName>style.visibility</p:attrName>
                                        </p:attrNameLst>
                                      </p:cBhvr>
                                      <p:to>
                                        <p:strVal val="visible"/>
                                      </p:to>
                                    </p:set>
                                  </p:childTnLst>
                                </p:cTn>
                              </p:par>
                              <p:par>
                                <p:cTn id="175" presetID="35" presetClass="path" presetSubtype="0" accel="50000" decel="50000" fill="hold" grpId="5" nodeType="withEffect">
                                  <p:stCondLst>
                                    <p:cond delay="0"/>
                                  </p:stCondLst>
                                  <p:childTnLst>
                                    <p:animMotion origin="layout" path="M -2.5E-6 5.18039E-7 L -0.09323 -0.00463 " pathEditMode="relative" rAng="0" ptsTypes="AA">
                                      <p:cBhvr>
                                        <p:cTn id="176" dur="2000" fill="hold"/>
                                        <p:tgtEl>
                                          <p:spTgt spid="27"/>
                                        </p:tgtEl>
                                        <p:attrNameLst>
                                          <p:attrName>ppt_x</p:attrName>
                                          <p:attrName>ppt_y</p:attrName>
                                        </p:attrNameLst>
                                      </p:cBhvr>
                                      <p:rCtr x="-47" y="-2"/>
                                    </p:animMotion>
                                  </p:childTnLst>
                                </p:cTn>
                              </p:par>
                            </p:childTnLst>
                          </p:cTn>
                        </p:par>
                        <p:par>
                          <p:cTn id="177" fill="hold">
                            <p:stCondLst>
                              <p:cond delay="31500"/>
                            </p:stCondLst>
                            <p:childTnLst>
                              <p:par>
                                <p:cTn id="178" presetID="26" presetClass="emph" presetSubtype="0" repeatCount="2000" fill="hold" grpId="1" nodeType="afterEffect">
                                  <p:stCondLst>
                                    <p:cond delay="0"/>
                                  </p:stCondLst>
                                  <p:childTnLst>
                                    <p:animEffect transition="out" filter="fade">
                                      <p:cBhvr>
                                        <p:cTn id="179" dur="500" tmFilter="0, 0; .2, .5; .8, .5; 1, 0"/>
                                        <p:tgtEl>
                                          <p:spTgt spid="29"/>
                                        </p:tgtEl>
                                      </p:cBhvr>
                                    </p:animEffect>
                                    <p:animScale>
                                      <p:cBhvr>
                                        <p:cTn id="180" dur="250" autoRev="1" fill="hold"/>
                                        <p:tgtEl>
                                          <p:spTgt spid="29"/>
                                        </p:tgtEl>
                                      </p:cBhvr>
                                      <p:by x="105000" y="105000"/>
                                    </p:animScale>
                                  </p:childTnLst>
                                </p:cTn>
                              </p:par>
                            </p:childTnLst>
                          </p:cTn>
                        </p:par>
                        <p:par>
                          <p:cTn id="181" fill="hold">
                            <p:stCondLst>
                              <p:cond delay="32500"/>
                            </p:stCondLst>
                            <p:childTnLst>
                              <p:par>
                                <p:cTn id="182" presetID="26" presetClass="emph" presetSubtype="0" repeatCount="2000" fill="hold" grpId="0" nodeType="afterEffect">
                                  <p:stCondLst>
                                    <p:cond delay="0"/>
                                  </p:stCondLst>
                                  <p:childTnLst>
                                    <p:animEffect transition="out" filter="fade">
                                      <p:cBhvr>
                                        <p:cTn id="183" dur="500" tmFilter="0, 0; .2, .5; .8, .5; 1, 0"/>
                                        <p:tgtEl>
                                          <p:spTgt spid="30"/>
                                        </p:tgtEl>
                                      </p:cBhvr>
                                    </p:animEffect>
                                    <p:animScale>
                                      <p:cBhvr>
                                        <p:cTn id="184" dur="250" autoRev="1" fill="hold"/>
                                        <p:tgtEl>
                                          <p:spTgt spid="30"/>
                                        </p:tgtEl>
                                      </p:cBhvr>
                                      <p:by x="105000" y="105000"/>
                                    </p:animScale>
                                  </p:childTnLst>
                                </p:cTn>
                              </p:par>
                            </p:childTnLst>
                          </p:cTn>
                        </p:par>
                        <p:par>
                          <p:cTn id="185" fill="hold">
                            <p:stCondLst>
                              <p:cond delay="33500"/>
                            </p:stCondLst>
                            <p:childTnLst>
                              <p:par>
                                <p:cTn id="186" presetID="1" presetClass="entr" presetSubtype="0" fill="hold" nodeType="afterEffect">
                                  <p:stCondLst>
                                    <p:cond delay="0"/>
                                  </p:stCondLst>
                                  <p:childTnLst>
                                    <p:set>
                                      <p:cBhvr>
                                        <p:cTn id="187" dur="1" fill="hold">
                                          <p:stCondLst>
                                            <p:cond delay="0"/>
                                          </p:stCondLst>
                                        </p:cTn>
                                        <p:tgtEl>
                                          <p:spTgt spid="1053"/>
                                        </p:tgtEl>
                                        <p:attrNameLst>
                                          <p:attrName>style.visibility</p:attrName>
                                        </p:attrNameLst>
                                      </p:cBhvr>
                                      <p:to>
                                        <p:strVal val="visible"/>
                                      </p:to>
                                    </p:set>
                                  </p:childTnLst>
                                </p:cTn>
                              </p:par>
                            </p:childTnLst>
                          </p:cTn>
                        </p:par>
                        <p:par>
                          <p:cTn id="188" fill="hold">
                            <p:stCondLst>
                              <p:cond delay="33500"/>
                            </p:stCondLst>
                            <p:childTnLst>
                              <p:par>
                                <p:cTn id="189" presetID="26" presetClass="emph" presetSubtype="0" fill="hold" nodeType="afterEffect">
                                  <p:stCondLst>
                                    <p:cond delay="0"/>
                                  </p:stCondLst>
                                  <p:childTnLst>
                                    <p:animEffect transition="out" filter="fade">
                                      <p:cBhvr>
                                        <p:cTn id="190" dur="500" tmFilter="0, 0; .2, .5; .8, .5; 1, 0"/>
                                        <p:tgtEl>
                                          <p:spTgt spid="1053"/>
                                        </p:tgtEl>
                                      </p:cBhvr>
                                    </p:animEffect>
                                    <p:animScale>
                                      <p:cBhvr>
                                        <p:cTn id="191" dur="250" autoRev="1" fill="hold"/>
                                        <p:tgtEl>
                                          <p:spTgt spid="10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5" grpId="0" animBg="1"/>
      <p:bldP spid="26" grpId="0" animBg="1"/>
      <p:bldP spid="27" grpId="0"/>
      <p:bldP spid="27" grpId="1"/>
      <p:bldP spid="27" grpId="2"/>
      <p:bldP spid="27" grpId="3"/>
      <p:bldP spid="27" grpId="4"/>
      <p:bldP spid="27" grpId="5"/>
      <p:bldP spid="29" grpId="0" animBg="1"/>
      <p:bldP spid="29" grpId="1" animBg="1"/>
      <p:bldP spid="30" grpId="0" animBg="1"/>
      <p:bldP spid="32" grpId="0" animBg="1"/>
      <p:bldP spid="32" grpId="1" animBg="1"/>
      <p:bldP spid="33" grpId="0"/>
      <p:bldP spid="33" grpId="1"/>
      <p:bldP spid="33" grpId="2"/>
      <p:bldP spid="33" grpId="3"/>
      <p:bldP spid="36" grpId="0" animBg="1"/>
      <p:bldP spid="3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Callout 33"/>
          <p:cNvSpPr/>
          <p:nvPr/>
        </p:nvSpPr>
        <p:spPr>
          <a:xfrm>
            <a:off x="8839200" y="5334000"/>
            <a:ext cx="2133600" cy="76200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lowchart: Card 16"/>
          <p:cNvSpPr/>
          <p:nvPr/>
        </p:nvSpPr>
        <p:spPr>
          <a:xfrm>
            <a:off x="9652000" y="3124200"/>
            <a:ext cx="2133600" cy="1981200"/>
          </a:xfrm>
          <a:prstGeom prst="flowChartPunchedCar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SentiWordNet</a:t>
            </a:r>
            <a:endParaRPr lang="en-US" dirty="0">
              <a:solidFill>
                <a:schemeClr val="tx1"/>
              </a:solidFill>
            </a:endParaRPr>
          </a:p>
          <a:p>
            <a:pPr algn="ctr"/>
            <a:r>
              <a:rPr lang="en-US" dirty="0">
                <a:solidFill>
                  <a:schemeClr val="tx1"/>
                </a:solidFill>
              </a:rPr>
              <a:t>Dictionary</a:t>
            </a:r>
          </a:p>
        </p:txBody>
      </p:sp>
      <p:pic>
        <p:nvPicPr>
          <p:cNvPr id="4" name="Picture 11" descr="D:\thCAWAJATM.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 y="1066801"/>
            <a:ext cx="2932545" cy="21994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srcRect/>
          <a:stretch>
            <a:fillRect/>
          </a:stretch>
        </p:blipFill>
        <p:spPr bwMode="auto">
          <a:xfrm>
            <a:off x="304800" y="1600201"/>
            <a:ext cx="2540000" cy="1008529"/>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368800" y="1295400"/>
            <a:ext cx="4030133" cy="1600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5791200" y="1676400"/>
            <a:ext cx="2692400" cy="247650"/>
          </a:xfrm>
          <a:prstGeom prst="rect">
            <a:avLst/>
          </a:prstGeom>
          <a:noFill/>
          <a:ln w="9525">
            <a:noFill/>
            <a:miter lim="800000"/>
            <a:headEnd/>
            <a:tailEnd/>
          </a:ln>
          <a:effectLst/>
        </p:spPr>
      </p:pic>
      <p:sp>
        <p:nvSpPr>
          <p:cNvPr id="11" name="Down Arrow 10"/>
          <p:cNvSpPr/>
          <p:nvPr/>
        </p:nvSpPr>
        <p:spPr>
          <a:xfrm rot="16200000">
            <a:off x="9093197" y="1397004"/>
            <a:ext cx="304803" cy="16255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Right Arrow 11"/>
          <p:cNvSpPr/>
          <p:nvPr/>
        </p:nvSpPr>
        <p:spPr>
          <a:xfrm>
            <a:off x="2844800" y="1981200"/>
            <a:ext cx="1422400"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5"/>
          <a:srcRect/>
          <a:stretch>
            <a:fillRect/>
          </a:stretch>
        </p:blipFill>
        <p:spPr bwMode="auto">
          <a:xfrm>
            <a:off x="10160000" y="1828800"/>
            <a:ext cx="2032000" cy="704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a:off x="10261600" y="1828801"/>
            <a:ext cx="1244600" cy="295275"/>
          </a:xfrm>
          <a:prstGeom prst="rect">
            <a:avLst/>
          </a:prstGeom>
          <a:noFill/>
          <a:ln w="9525">
            <a:noFill/>
            <a:miter lim="800000"/>
            <a:headEnd/>
            <a:tailEnd/>
          </a:ln>
          <a:effectLst/>
        </p:spPr>
      </p:pic>
      <p:pic>
        <p:nvPicPr>
          <p:cNvPr id="2054" name="Picture 6" descr="C:\Users\sony\Desktop\th (1).jp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0160000" y="3429000"/>
            <a:ext cx="1473200" cy="1104900"/>
          </a:xfrm>
          <a:prstGeom prst="rect">
            <a:avLst/>
          </a:prstGeom>
          <a:noFill/>
        </p:spPr>
      </p:pic>
      <p:sp>
        <p:nvSpPr>
          <p:cNvPr id="18" name="Down Arrow 17"/>
          <p:cNvSpPr/>
          <p:nvPr/>
        </p:nvSpPr>
        <p:spPr>
          <a:xfrm>
            <a:off x="10566400" y="2438400"/>
            <a:ext cx="406400" cy="914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2056" name="Picture 8"/>
          <p:cNvPicPr>
            <a:picLocks noChangeAspect="1" noChangeArrowheads="1"/>
          </p:cNvPicPr>
          <p:nvPr/>
        </p:nvPicPr>
        <p:blipFill>
          <a:blip r:embed="rId8"/>
          <a:srcRect/>
          <a:stretch>
            <a:fillRect/>
          </a:stretch>
        </p:blipFill>
        <p:spPr bwMode="auto">
          <a:xfrm>
            <a:off x="5384800" y="3886201"/>
            <a:ext cx="4241800" cy="295275"/>
          </a:xfrm>
          <a:prstGeom prst="rect">
            <a:avLst/>
          </a:prstGeom>
          <a:noFill/>
          <a:ln w="9525">
            <a:noFill/>
            <a:miter lim="800000"/>
            <a:headEnd/>
            <a:tailEnd/>
          </a:ln>
          <a:effectLst/>
        </p:spPr>
      </p:pic>
      <p:pic>
        <p:nvPicPr>
          <p:cNvPr id="2057" name="Picture 9" descr="C:\Users\sony\Desktop\th (2).jpg"/>
          <p:cNvPicPr>
            <a:picLocks noChangeAspect="1" noChangeArrowheads="1"/>
          </p:cNvPicPr>
          <p:nvPr/>
        </p:nvPicPr>
        <p:blipFill>
          <a:blip r:embed="rId9"/>
          <a:srcRect/>
          <a:stretch>
            <a:fillRect/>
          </a:stretch>
        </p:blipFill>
        <p:spPr bwMode="auto">
          <a:xfrm>
            <a:off x="1828800" y="3581400"/>
            <a:ext cx="1219200" cy="914400"/>
          </a:xfrm>
          <a:prstGeom prst="rect">
            <a:avLst/>
          </a:prstGeom>
          <a:noFill/>
        </p:spPr>
      </p:pic>
      <p:pic>
        <p:nvPicPr>
          <p:cNvPr id="2058" name="Picture 10"/>
          <p:cNvPicPr>
            <a:picLocks noChangeAspect="1" noChangeArrowheads="1"/>
          </p:cNvPicPr>
          <p:nvPr/>
        </p:nvPicPr>
        <p:blipFill>
          <a:blip r:embed="rId10"/>
          <a:srcRect/>
          <a:stretch>
            <a:fillRect/>
          </a:stretch>
        </p:blipFill>
        <p:spPr bwMode="auto">
          <a:xfrm>
            <a:off x="10972800" y="2514601"/>
            <a:ext cx="584200" cy="314325"/>
          </a:xfrm>
          <a:prstGeom prst="rect">
            <a:avLst/>
          </a:prstGeom>
          <a:noFill/>
          <a:ln w="9525">
            <a:noFill/>
            <a:miter lim="800000"/>
            <a:headEnd/>
            <a:tailEnd/>
          </a:ln>
          <a:effectLst/>
        </p:spPr>
      </p:pic>
      <p:pic>
        <p:nvPicPr>
          <p:cNvPr id="2059" name="Picture 11"/>
          <p:cNvPicPr>
            <a:picLocks noChangeAspect="1" noChangeArrowheads="1"/>
          </p:cNvPicPr>
          <p:nvPr/>
        </p:nvPicPr>
        <p:blipFill>
          <a:blip r:embed="rId11"/>
          <a:srcRect/>
          <a:stretch>
            <a:fillRect/>
          </a:stretch>
        </p:blipFill>
        <p:spPr bwMode="auto">
          <a:xfrm>
            <a:off x="5892800" y="3962401"/>
            <a:ext cx="2971800" cy="257175"/>
          </a:xfrm>
          <a:prstGeom prst="rect">
            <a:avLst/>
          </a:prstGeom>
          <a:noFill/>
          <a:ln w="9525">
            <a:noFill/>
            <a:miter lim="800000"/>
            <a:headEnd/>
            <a:tailEnd/>
          </a:ln>
          <a:effectLst/>
        </p:spPr>
      </p:pic>
      <p:pic>
        <p:nvPicPr>
          <p:cNvPr id="2061" name="Picture 13"/>
          <p:cNvPicPr>
            <a:picLocks noChangeAspect="1" noChangeArrowheads="1"/>
          </p:cNvPicPr>
          <p:nvPr/>
        </p:nvPicPr>
        <p:blipFill>
          <a:blip r:embed="rId12"/>
          <a:srcRect/>
          <a:stretch>
            <a:fillRect/>
          </a:stretch>
        </p:blipFill>
        <p:spPr bwMode="auto">
          <a:xfrm>
            <a:off x="914400" y="4572001"/>
            <a:ext cx="2971800" cy="276225"/>
          </a:xfrm>
          <a:prstGeom prst="rect">
            <a:avLst/>
          </a:prstGeom>
          <a:noFill/>
          <a:ln w="9525">
            <a:noFill/>
            <a:miter lim="800000"/>
            <a:headEnd/>
            <a:tailEnd/>
          </a:ln>
          <a:effectLst/>
        </p:spPr>
      </p:pic>
      <p:pic>
        <p:nvPicPr>
          <p:cNvPr id="2062" name="Picture 14" descr="C:\Users\sony\Desktop\th (3).jpg"/>
          <p:cNvPicPr>
            <a:picLocks noChangeAspect="1" noChangeArrowheads="1"/>
          </p:cNvPicPr>
          <p:nvPr/>
        </p:nvPicPr>
        <p:blipFill>
          <a:blip r:embed="rId13"/>
          <a:srcRect/>
          <a:stretch>
            <a:fillRect/>
          </a:stretch>
        </p:blipFill>
        <p:spPr bwMode="auto">
          <a:xfrm>
            <a:off x="7010400" y="5334000"/>
            <a:ext cx="1656523" cy="1143000"/>
          </a:xfrm>
          <a:prstGeom prst="rect">
            <a:avLst/>
          </a:prstGeom>
          <a:noFill/>
        </p:spPr>
      </p:pic>
      <p:sp>
        <p:nvSpPr>
          <p:cNvPr id="27" name="Flowchart: Decision 26"/>
          <p:cNvSpPr/>
          <p:nvPr/>
        </p:nvSpPr>
        <p:spPr>
          <a:xfrm>
            <a:off x="1320800" y="5715000"/>
            <a:ext cx="2235200" cy="9144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Is –</a:t>
            </a:r>
            <a:r>
              <a:rPr lang="en-US" dirty="0" err="1"/>
              <a:t>ve</a:t>
            </a:r>
            <a:r>
              <a:rPr lang="en-US" dirty="0"/>
              <a:t>?</a:t>
            </a:r>
          </a:p>
        </p:txBody>
      </p:sp>
      <p:pic>
        <p:nvPicPr>
          <p:cNvPr id="2063" name="Picture 15"/>
          <p:cNvPicPr>
            <a:picLocks noChangeAspect="1" noChangeArrowheads="1"/>
          </p:cNvPicPr>
          <p:nvPr/>
        </p:nvPicPr>
        <p:blipFill>
          <a:blip r:embed="rId14"/>
          <a:srcRect/>
          <a:stretch>
            <a:fillRect/>
          </a:stretch>
        </p:blipFill>
        <p:spPr bwMode="auto">
          <a:xfrm>
            <a:off x="3556000" y="6172200"/>
            <a:ext cx="1092200" cy="419100"/>
          </a:xfrm>
          <a:prstGeom prst="rect">
            <a:avLst/>
          </a:prstGeom>
          <a:noFill/>
          <a:ln w="9525">
            <a:noFill/>
            <a:miter lim="800000"/>
            <a:headEnd/>
            <a:tailEnd/>
          </a:ln>
          <a:effectLst/>
        </p:spPr>
      </p:pic>
      <p:pic>
        <p:nvPicPr>
          <p:cNvPr id="2064" name="Picture 16"/>
          <p:cNvPicPr>
            <a:picLocks noChangeAspect="1" noChangeArrowheads="1"/>
          </p:cNvPicPr>
          <p:nvPr/>
        </p:nvPicPr>
        <p:blipFill>
          <a:blip r:embed="rId15"/>
          <a:srcRect/>
          <a:stretch>
            <a:fillRect/>
          </a:stretch>
        </p:blipFill>
        <p:spPr bwMode="auto">
          <a:xfrm>
            <a:off x="9042401" y="5562600"/>
            <a:ext cx="1689100" cy="304800"/>
          </a:xfrm>
          <a:prstGeom prst="rect">
            <a:avLst/>
          </a:prstGeom>
          <a:noFill/>
          <a:ln w="9525">
            <a:noFill/>
            <a:miter lim="800000"/>
            <a:headEnd/>
            <a:tailEnd/>
          </a:ln>
          <a:effectLst/>
        </p:spPr>
      </p:pic>
      <p:sp>
        <p:nvSpPr>
          <p:cNvPr id="31" name="Left Arrow 30"/>
          <p:cNvSpPr/>
          <p:nvPr/>
        </p:nvSpPr>
        <p:spPr>
          <a:xfrm>
            <a:off x="5283200" y="4191000"/>
            <a:ext cx="1727200" cy="3048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a:off x="4470400" y="6019800"/>
            <a:ext cx="1828800" cy="3048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3" name="Down Arrow 32"/>
          <p:cNvSpPr/>
          <p:nvPr/>
        </p:nvSpPr>
        <p:spPr>
          <a:xfrm>
            <a:off x="2235200" y="4572000"/>
            <a:ext cx="406400" cy="9144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TextBox 34"/>
          <p:cNvSpPr txBox="1"/>
          <p:nvPr/>
        </p:nvSpPr>
        <p:spPr>
          <a:xfrm>
            <a:off x="3556000" y="304800"/>
            <a:ext cx="6807200" cy="707886"/>
          </a:xfrm>
          <a:prstGeom prst="rect">
            <a:avLst/>
          </a:prstGeom>
          <a:noFill/>
        </p:spPr>
        <p:txBody>
          <a:bodyPr wrap="square" rtlCol="0">
            <a:spAutoFit/>
          </a:bodyPr>
          <a:lstStyle/>
          <a:p>
            <a:r>
              <a:rPr lang="en-US" sz="4000" dirty="0"/>
              <a:t>Sentiment Analysis</a:t>
            </a:r>
          </a:p>
        </p:txBody>
      </p:sp>
      <p:pic>
        <p:nvPicPr>
          <p:cNvPr id="28" name="Picture 2" descr="\\global.tesco.org\dfsroot\IN\HeadOffice\Home\BLR02\VT73\Desktop\images.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050"/>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nodeType="afterEffect">
                                  <p:stCondLst>
                                    <p:cond delay="0"/>
                                  </p:stCondLst>
                                  <p:childTnLst>
                                    <p:set>
                                      <p:cBhvr>
                                        <p:cTn id="13" dur="1" fill="hold">
                                          <p:stCondLst>
                                            <p:cond delay="0"/>
                                          </p:stCondLst>
                                        </p:cTn>
                                        <p:tgtEl>
                                          <p:spTgt spid="2051"/>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5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05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5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5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05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6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05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205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06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par>
                          <p:cTn id="46" fill="hold">
                            <p:stCondLst>
                              <p:cond delay="0"/>
                            </p:stCondLst>
                            <p:childTnLst>
                              <p:par>
                                <p:cTn id="47" presetID="1" presetClass="exit" presetSubtype="0" fill="hold" nodeType="afterEffect">
                                  <p:stCondLst>
                                    <p:cond delay="0"/>
                                  </p:stCondLst>
                                  <p:childTnLst>
                                    <p:set>
                                      <p:cBhvr>
                                        <p:cTn id="48" dur="1" fill="hold">
                                          <p:stCondLst>
                                            <p:cond delay="0"/>
                                          </p:stCondLst>
                                        </p:cTn>
                                        <p:tgtEl>
                                          <p:spTgt spid="206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6" presetClass="emph" presetSubtype="0" fill="hold" nodeType="withEffect">
                                  <p:stCondLst>
                                    <p:cond delay="0"/>
                                  </p:stCondLst>
                                  <p:childTnLst>
                                    <p:animScale>
                                      <p:cBhvr>
                                        <p:cTn id="62" dur="2000" fill="hold"/>
                                        <p:tgtEl>
                                          <p:spTgt spid="5"/>
                                        </p:tgtEl>
                                      </p:cBhvr>
                                      <p:by x="150000" y="150000"/>
                                    </p:animScale>
                                  </p:childTnLst>
                                </p:cTn>
                              </p:par>
                              <p:par>
                                <p:cTn id="63" presetID="63" presetClass="path" presetSubtype="0" accel="50000" decel="50000" fill="hold" nodeType="withEffect">
                                  <p:stCondLst>
                                    <p:cond delay="0"/>
                                  </p:stCondLst>
                                  <p:childTnLst>
                                    <p:animMotion origin="layout" path="M 3.33333E-6 -2.57169E-6 L 0.3875 0.0044 " pathEditMode="relative" rAng="0" ptsTypes="AA">
                                      <p:cBhvr>
                                        <p:cTn id="64" dur="2000" fill="hold"/>
                                        <p:tgtEl>
                                          <p:spTgt spid="5"/>
                                        </p:tgtEl>
                                        <p:attrNameLst>
                                          <p:attrName>ppt_x</p:attrName>
                                          <p:attrName>ppt_y</p:attrName>
                                        </p:attrNameLst>
                                      </p:cBhvr>
                                      <p:rCtr x="194" y="2"/>
                                    </p:animMotion>
                                  </p:childTnLst>
                                  <p:subTnLst>
                                    <p:set>
                                      <p:cBhvr override="childStyle">
                                        <p:cTn dur="1" fill="hold" display="0" masterRel="sameClick" afterEffect="1">
                                          <p:stCondLst>
                                            <p:cond evt="end" delay="0">
                                              <p:tn val="63"/>
                                            </p:cond>
                                          </p:stCondLst>
                                        </p:cTn>
                                        <p:tgtEl>
                                          <p:spTgt spid="5"/>
                                        </p:tgtEl>
                                        <p:attrNameLst>
                                          <p:attrName>style.visibility</p:attrName>
                                        </p:attrNameLst>
                                      </p:cBhvr>
                                      <p:to>
                                        <p:strVal val="hidden"/>
                                      </p:to>
                                    </p:set>
                                  </p:subTnLst>
                                </p:cTn>
                              </p:par>
                            </p:childTnLst>
                          </p:cTn>
                        </p:par>
                        <p:par>
                          <p:cTn id="65" fill="hold">
                            <p:stCondLst>
                              <p:cond delay="2000"/>
                            </p:stCondLst>
                            <p:childTnLst>
                              <p:par>
                                <p:cTn id="66" presetID="1" presetClass="entr" presetSubtype="0" fill="hold" grpId="1" nodeType="after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2000"/>
                            </p:stCondLst>
                            <p:childTnLst>
                              <p:par>
                                <p:cTn id="69" presetID="1" presetClass="entr" presetSubtype="0"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par>
                          <p:cTn id="71" fill="hold">
                            <p:stCondLst>
                              <p:cond delay="2000"/>
                            </p:stCondLst>
                            <p:childTnLst>
                              <p:par>
                                <p:cTn id="72" presetID="1" presetClass="entr" presetSubtype="0" fill="hold" nodeType="afterEffect">
                                  <p:stCondLst>
                                    <p:cond delay="0"/>
                                  </p:stCondLst>
                                  <p:childTnLst>
                                    <p:set>
                                      <p:cBhvr>
                                        <p:cTn id="73" dur="1" fill="hold">
                                          <p:stCondLst>
                                            <p:cond delay="0"/>
                                          </p:stCondLst>
                                        </p:cTn>
                                        <p:tgtEl>
                                          <p:spTgt spid="2050"/>
                                        </p:tgtEl>
                                        <p:attrNameLst>
                                          <p:attrName>style.visibility</p:attrName>
                                        </p:attrNameLst>
                                      </p:cBhvr>
                                      <p:to>
                                        <p:strVal val="visible"/>
                                      </p:to>
                                    </p:set>
                                  </p:childTnLst>
                                </p:cTn>
                              </p:par>
                              <p:par>
                                <p:cTn id="74" presetID="42" presetClass="path" presetSubtype="0" accel="50000" decel="50000" fill="hold" nodeType="withEffect">
                                  <p:stCondLst>
                                    <p:cond delay="0"/>
                                  </p:stCondLst>
                                  <p:childTnLst>
                                    <p:animMotion origin="layout" path="M 3.33333E-6 -5.08788E-7 L 0.23125 0.00416 " pathEditMode="relative" rAng="0" ptsTypes="AA">
                                      <p:cBhvr>
                                        <p:cTn id="75" dur="2000" fill="hold"/>
                                        <p:tgtEl>
                                          <p:spTgt spid="2050"/>
                                        </p:tgtEl>
                                        <p:attrNameLst>
                                          <p:attrName>ppt_x</p:attrName>
                                          <p:attrName>ppt_y</p:attrName>
                                        </p:attrNameLst>
                                      </p:cBhvr>
                                      <p:rCtr x="116" y="2"/>
                                    </p:animMotion>
                                  </p:childTnLst>
                                  <p:subTnLst>
                                    <p:set>
                                      <p:cBhvr override="childStyle">
                                        <p:cTn dur="1" fill="hold" display="0" masterRel="sameClick" afterEffect="1">
                                          <p:stCondLst>
                                            <p:cond evt="end" delay="0">
                                              <p:tn val="74"/>
                                            </p:cond>
                                          </p:stCondLst>
                                        </p:cTn>
                                        <p:tgtEl>
                                          <p:spTgt spid="2050"/>
                                        </p:tgtEl>
                                        <p:attrNameLst>
                                          <p:attrName>style.visibility</p:attrName>
                                        </p:attrNameLst>
                                      </p:cBhvr>
                                      <p:to>
                                        <p:strVal val="hidden"/>
                                      </p:to>
                                    </p:set>
                                  </p:subTnLst>
                                </p:cTn>
                              </p:par>
                            </p:childTnLst>
                          </p:cTn>
                        </p:par>
                        <p:par>
                          <p:cTn id="76" fill="hold">
                            <p:stCondLst>
                              <p:cond delay="4000"/>
                            </p:stCondLst>
                            <p:childTnLst>
                              <p:par>
                                <p:cTn id="77" presetID="1" presetClass="entr" presetSubtype="0" fill="hold" grpId="1"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51"/>
                                        </p:tgtEl>
                                        <p:attrNameLst>
                                          <p:attrName>style.visibility</p:attrName>
                                        </p:attrNameLst>
                                      </p:cBhvr>
                                      <p:to>
                                        <p:strVal val="visible"/>
                                      </p:to>
                                    </p:set>
                                  </p:childTnLst>
                                </p:cTn>
                              </p:par>
                            </p:childTnLst>
                          </p:cTn>
                        </p:par>
                        <p:par>
                          <p:cTn id="81" fill="hold">
                            <p:stCondLst>
                              <p:cond delay="4000"/>
                            </p:stCondLst>
                            <p:childTnLst>
                              <p:par>
                                <p:cTn id="82" presetID="53" presetClass="entr" presetSubtype="0" fill="hold" nodeType="afterEffect">
                                  <p:stCondLst>
                                    <p:cond delay="0"/>
                                  </p:stCondLst>
                                  <p:childTnLst>
                                    <p:set>
                                      <p:cBhvr>
                                        <p:cTn id="83" dur="1" fill="hold">
                                          <p:stCondLst>
                                            <p:cond delay="0"/>
                                          </p:stCondLst>
                                        </p:cTn>
                                        <p:tgtEl>
                                          <p:spTgt spid="2051"/>
                                        </p:tgtEl>
                                        <p:attrNameLst>
                                          <p:attrName>style.visibility</p:attrName>
                                        </p:attrNameLst>
                                      </p:cBhvr>
                                      <p:to>
                                        <p:strVal val="visible"/>
                                      </p:to>
                                    </p:set>
                                    <p:anim calcmode="lin" valueType="num">
                                      <p:cBhvr>
                                        <p:cTn id="84" dur="500" fill="hold"/>
                                        <p:tgtEl>
                                          <p:spTgt spid="2051"/>
                                        </p:tgtEl>
                                        <p:attrNameLst>
                                          <p:attrName>ppt_w</p:attrName>
                                        </p:attrNameLst>
                                      </p:cBhvr>
                                      <p:tavLst>
                                        <p:tav tm="0">
                                          <p:val>
                                            <p:fltVal val="0"/>
                                          </p:val>
                                        </p:tav>
                                        <p:tav tm="100000">
                                          <p:val>
                                            <p:strVal val="#ppt_w"/>
                                          </p:val>
                                        </p:tav>
                                      </p:tavLst>
                                    </p:anim>
                                    <p:anim calcmode="lin" valueType="num">
                                      <p:cBhvr>
                                        <p:cTn id="85" dur="500" fill="hold"/>
                                        <p:tgtEl>
                                          <p:spTgt spid="2051"/>
                                        </p:tgtEl>
                                        <p:attrNameLst>
                                          <p:attrName>ppt_h</p:attrName>
                                        </p:attrNameLst>
                                      </p:cBhvr>
                                      <p:tavLst>
                                        <p:tav tm="0">
                                          <p:val>
                                            <p:fltVal val="0"/>
                                          </p:val>
                                        </p:tav>
                                        <p:tav tm="100000">
                                          <p:val>
                                            <p:strVal val="#ppt_h"/>
                                          </p:val>
                                        </p:tav>
                                      </p:tavLst>
                                    </p:anim>
                                    <p:animEffect transition="in" filter="fade">
                                      <p:cBhvr>
                                        <p:cTn id="86" dur="500"/>
                                        <p:tgtEl>
                                          <p:spTgt spid="2051"/>
                                        </p:tgtEl>
                                      </p:cBhvr>
                                    </p:animEffect>
                                  </p:childTnLst>
                                </p:cTn>
                              </p:par>
                            </p:childTnLst>
                          </p:cTn>
                        </p:par>
                        <p:par>
                          <p:cTn id="87" fill="hold">
                            <p:stCondLst>
                              <p:cond delay="4500"/>
                            </p:stCondLst>
                            <p:childTnLst>
                              <p:par>
                                <p:cTn id="88" presetID="1" presetClass="entr" presetSubtype="0" fill="hold" nodeType="after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par>
                          <p:cTn id="90" fill="hold">
                            <p:stCondLst>
                              <p:cond delay="4500"/>
                            </p:stCondLst>
                            <p:childTnLst>
                              <p:par>
                                <p:cTn id="91" presetID="1" presetClass="entr" presetSubtype="0" fill="hold" grpId="1" nodeType="after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par>
                          <p:cTn id="93" fill="hold">
                            <p:stCondLst>
                              <p:cond delay="4500"/>
                            </p:stCondLst>
                            <p:childTnLst>
                              <p:par>
                                <p:cTn id="94" presetID="42" presetClass="path" presetSubtype="0" accel="50000" decel="50000" fill="hold" nodeType="afterEffect">
                                  <p:stCondLst>
                                    <p:cond delay="0"/>
                                  </p:stCondLst>
                                  <p:childTnLst>
                                    <p:animMotion origin="layout" path="M -3.33333E-6 3.34875E-6 L -3.33333E-6 0.33302 " pathEditMode="relative" rAng="0" ptsTypes="AA">
                                      <p:cBhvr>
                                        <p:cTn id="95" dur="2000" fill="hold"/>
                                        <p:tgtEl>
                                          <p:spTgt spid="2052"/>
                                        </p:tgtEl>
                                        <p:attrNameLst>
                                          <p:attrName>ppt_x</p:attrName>
                                          <p:attrName>ppt_y</p:attrName>
                                        </p:attrNameLst>
                                      </p:cBhvr>
                                      <p:rCtr x="0" y="167"/>
                                    </p:animMotion>
                                  </p:childTnLst>
                                  <p:subTnLst>
                                    <p:set>
                                      <p:cBhvr override="childStyle">
                                        <p:cTn dur="1" fill="hold" display="0" masterRel="sameClick" afterEffect="1">
                                          <p:stCondLst>
                                            <p:cond evt="end" delay="0">
                                              <p:tn val="94"/>
                                            </p:cond>
                                          </p:stCondLst>
                                        </p:cTn>
                                        <p:tgtEl>
                                          <p:spTgt spid="2052"/>
                                        </p:tgtEl>
                                        <p:attrNameLst>
                                          <p:attrName>style.visibility</p:attrName>
                                        </p:attrNameLst>
                                      </p:cBhvr>
                                      <p:to>
                                        <p:strVal val="hidden"/>
                                      </p:to>
                                    </p:set>
                                  </p:subTnLst>
                                </p:cTn>
                              </p:par>
                            </p:childTnLst>
                          </p:cTn>
                        </p:par>
                        <p:par>
                          <p:cTn id="96" fill="hold">
                            <p:stCondLst>
                              <p:cond delay="6500"/>
                            </p:stCondLst>
                            <p:childTnLst>
                              <p:par>
                                <p:cTn id="97" presetID="1" presetClass="entr" presetSubtype="0" fill="hold" grpId="1" nodeType="after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par>
                          <p:cTn id="99" fill="hold">
                            <p:stCondLst>
                              <p:cond delay="6500"/>
                            </p:stCondLst>
                            <p:childTnLst>
                              <p:par>
                                <p:cTn id="100" presetID="1" presetClass="entr" presetSubtype="0" fill="hold" nodeType="afterEffect">
                                  <p:stCondLst>
                                    <p:cond delay="0"/>
                                  </p:stCondLst>
                                  <p:childTnLst>
                                    <p:set>
                                      <p:cBhvr>
                                        <p:cTn id="101" dur="1" fill="hold">
                                          <p:stCondLst>
                                            <p:cond delay="0"/>
                                          </p:stCondLst>
                                        </p:cTn>
                                        <p:tgtEl>
                                          <p:spTgt spid="2054"/>
                                        </p:tgtEl>
                                        <p:attrNameLst>
                                          <p:attrName>style.visibility</p:attrName>
                                        </p:attrNameLst>
                                      </p:cBhvr>
                                      <p:to>
                                        <p:strVal val="visible"/>
                                      </p:to>
                                    </p:set>
                                  </p:childTnLst>
                                </p:cTn>
                              </p:par>
                            </p:childTnLst>
                          </p:cTn>
                        </p:par>
                        <p:par>
                          <p:cTn id="102" fill="hold">
                            <p:stCondLst>
                              <p:cond delay="6500"/>
                            </p:stCondLst>
                            <p:childTnLst>
                              <p:par>
                                <p:cTn id="103" presetID="1" presetClass="path" presetSubtype="0" repeatCount="2000" accel="50000" decel="50000" fill="hold" nodeType="afterEffect">
                                  <p:stCondLst>
                                    <p:cond delay="0"/>
                                  </p:stCondLst>
                                  <p:childTnLst>
                                    <p:animMotion origin="layout" path="M 2.77778E-7 3.4104E-6 C 0.02969 3.4104E-6 0.05417 0.01803 0.05417 0.04023 C 0.05417 0.06266 0.02969 0.08115 2.77778E-7 0.08115 C -0.03003 0.08115 -0.05399 0.06266 -0.05399 0.04023 C -0.05399 0.01803 -0.03003 3.4104E-6 2.77778E-7 3.4104E-6 Z " pathEditMode="relative" rAng="0" ptsTypes="fffff">
                                      <p:cBhvr>
                                        <p:cTn id="104" dur="1000" fill="hold"/>
                                        <p:tgtEl>
                                          <p:spTgt spid="2054"/>
                                        </p:tgtEl>
                                        <p:attrNameLst>
                                          <p:attrName>ppt_x</p:attrName>
                                          <p:attrName>ppt_y</p:attrName>
                                        </p:attrNameLst>
                                      </p:cBhvr>
                                      <p:rCtr x="0" y="40"/>
                                    </p:animMotion>
                                  </p:childTnLst>
                                  <p:subTnLst>
                                    <p:set>
                                      <p:cBhvr override="childStyle">
                                        <p:cTn dur="1" fill="hold" display="0" masterRel="sameClick" afterEffect="1">
                                          <p:stCondLst>
                                            <p:cond evt="end" delay="0">
                                              <p:tn val="103"/>
                                            </p:cond>
                                          </p:stCondLst>
                                        </p:cTn>
                                        <p:tgtEl>
                                          <p:spTgt spid="2054"/>
                                        </p:tgtEl>
                                        <p:attrNameLst>
                                          <p:attrName>style.visibility</p:attrName>
                                        </p:attrNameLst>
                                      </p:cBhvr>
                                      <p:to>
                                        <p:strVal val="hidden"/>
                                      </p:to>
                                    </p:set>
                                  </p:subTnLst>
                                </p:cTn>
                              </p:par>
                            </p:childTnLst>
                          </p:cTn>
                        </p:par>
                        <p:par>
                          <p:cTn id="105" fill="hold">
                            <p:stCondLst>
                              <p:cond delay="8500"/>
                            </p:stCondLst>
                            <p:childTnLst>
                              <p:par>
                                <p:cTn id="106" presetID="1" presetClass="entr" presetSubtype="0" fill="hold" nodeType="afterEffect">
                                  <p:stCondLst>
                                    <p:cond delay="0"/>
                                  </p:stCondLst>
                                  <p:childTnLst>
                                    <p:set>
                                      <p:cBhvr>
                                        <p:cTn id="107" dur="1" fill="hold">
                                          <p:stCondLst>
                                            <p:cond delay="0"/>
                                          </p:stCondLst>
                                        </p:cTn>
                                        <p:tgtEl>
                                          <p:spTgt spid="2057"/>
                                        </p:tgtEl>
                                        <p:attrNameLst>
                                          <p:attrName>style.visibility</p:attrName>
                                        </p:attrNameLst>
                                      </p:cBhvr>
                                      <p:to>
                                        <p:strVal val="visible"/>
                                      </p:to>
                                    </p:set>
                                  </p:childTnLst>
                                </p:cTn>
                              </p:par>
                            </p:childTnLst>
                          </p:cTn>
                        </p:par>
                        <p:par>
                          <p:cTn id="108" fill="hold">
                            <p:stCondLst>
                              <p:cond delay="8500"/>
                            </p:stCondLst>
                            <p:childTnLst>
                              <p:par>
                                <p:cTn id="109" presetID="1" presetClass="entr" presetSubtype="0" fill="hold" nodeType="afterEffect">
                                  <p:stCondLst>
                                    <p:cond delay="0"/>
                                  </p:stCondLst>
                                  <p:childTnLst>
                                    <p:set>
                                      <p:cBhvr>
                                        <p:cTn id="110" dur="1" fill="hold">
                                          <p:stCondLst>
                                            <p:cond delay="0"/>
                                          </p:stCondLst>
                                        </p:cTn>
                                        <p:tgtEl>
                                          <p:spTgt spid="2056"/>
                                        </p:tgtEl>
                                        <p:attrNameLst>
                                          <p:attrName>style.visibility</p:attrName>
                                        </p:attrNameLst>
                                      </p:cBhvr>
                                      <p:to>
                                        <p:strVal val="visible"/>
                                      </p:to>
                                    </p:set>
                                  </p:childTnLst>
                                </p:cTn>
                              </p:par>
                            </p:childTnLst>
                          </p:cTn>
                        </p:par>
                        <p:par>
                          <p:cTn id="111" fill="hold">
                            <p:stCondLst>
                              <p:cond delay="8500"/>
                            </p:stCondLst>
                            <p:childTnLst>
                              <p:par>
                                <p:cTn id="112" presetID="35" presetClass="path" presetSubtype="0" accel="50000" decel="50000" fill="hold" nodeType="afterEffect">
                                  <p:stCondLst>
                                    <p:cond delay="0"/>
                                  </p:stCondLst>
                                  <p:childTnLst>
                                    <p:animMotion origin="layout" path="M 0 0  L -0.25 0  E" pathEditMode="relative" ptsTypes="">
                                      <p:cBhvr>
                                        <p:cTn id="113" dur="2000" fill="hold"/>
                                        <p:tgtEl>
                                          <p:spTgt spid="2056"/>
                                        </p:tgtEl>
                                        <p:attrNameLst>
                                          <p:attrName>ppt_x</p:attrName>
                                          <p:attrName>ppt_y</p:attrName>
                                        </p:attrNameLst>
                                      </p:cBhvr>
                                    </p:animMotion>
                                  </p:childTnLst>
                                  <p:subTnLst>
                                    <p:set>
                                      <p:cBhvr override="childStyle">
                                        <p:cTn dur="1" fill="hold" display="0" masterRel="sameClick" afterEffect="1">
                                          <p:stCondLst>
                                            <p:cond evt="end" delay="0">
                                              <p:tn val="112"/>
                                            </p:cond>
                                          </p:stCondLst>
                                        </p:cTn>
                                        <p:tgtEl>
                                          <p:spTgt spid="2056"/>
                                        </p:tgtEl>
                                        <p:attrNameLst>
                                          <p:attrName>style.visibility</p:attrName>
                                        </p:attrNameLst>
                                      </p:cBhvr>
                                      <p:to>
                                        <p:strVal val="hidden"/>
                                      </p:to>
                                    </p:set>
                                  </p:subTnLst>
                                </p:cTn>
                              </p:par>
                              <p:par>
                                <p:cTn id="114" presetID="1" presetClass="entr" presetSubtype="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childTnLst>
                                </p:cTn>
                              </p:par>
                            </p:childTnLst>
                          </p:cTn>
                        </p:par>
                        <p:par>
                          <p:cTn id="116" fill="hold">
                            <p:stCondLst>
                              <p:cond delay="10500"/>
                            </p:stCondLst>
                            <p:childTnLst>
                              <p:par>
                                <p:cTn id="117" presetID="1" presetClass="entr" presetSubtype="0" fill="hold" nodeType="afterEffect">
                                  <p:stCondLst>
                                    <p:cond delay="0"/>
                                  </p:stCondLst>
                                  <p:childTnLst>
                                    <p:set>
                                      <p:cBhvr>
                                        <p:cTn id="118" dur="1" fill="hold">
                                          <p:stCondLst>
                                            <p:cond delay="0"/>
                                          </p:stCondLst>
                                        </p:cTn>
                                        <p:tgtEl>
                                          <p:spTgt spid="2058"/>
                                        </p:tgtEl>
                                        <p:attrNameLst>
                                          <p:attrName>style.visibility</p:attrName>
                                        </p:attrNameLst>
                                      </p:cBhvr>
                                      <p:to>
                                        <p:strVal val="visible"/>
                                      </p:to>
                                    </p:set>
                                  </p:childTnLst>
                                </p:cTn>
                              </p:par>
                            </p:childTnLst>
                          </p:cTn>
                        </p:par>
                        <p:par>
                          <p:cTn id="119" fill="hold">
                            <p:stCondLst>
                              <p:cond delay="10500"/>
                            </p:stCondLst>
                            <p:childTnLst>
                              <p:par>
                                <p:cTn id="120" presetID="42" presetClass="path" presetSubtype="0" accel="50000" decel="50000" fill="hold" nodeType="afterEffect">
                                  <p:stCondLst>
                                    <p:cond delay="0"/>
                                  </p:stCondLst>
                                  <p:childTnLst>
                                    <p:animMotion origin="layout" path="M 3.33333E-6 -4.14431E-6 L 0.00208 0.20259 " pathEditMode="relative" rAng="0" ptsTypes="AA">
                                      <p:cBhvr>
                                        <p:cTn id="121" dur="2000" fill="hold"/>
                                        <p:tgtEl>
                                          <p:spTgt spid="2058"/>
                                        </p:tgtEl>
                                        <p:attrNameLst>
                                          <p:attrName>ppt_x</p:attrName>
                                          <p:attrName>ppt_y</p:attrName>
                                        </p:attrNameLst>
                                      </p:cBhvr>
                                      <p:rCtr x="1" y="101"/>
                                    </p:animMotion>
                                  </p:childTnLst>
                                  <p:subTnLst>
                                    <p:set>
                                      <p:cBhvr override="childStyle">
                                        <p:cTn dur="1" fill="hold" display="0" masterRel="sameClick" afterEffect="1">
                                          <p:stCondLst>
                                            <p:cond evt="end" delay="0">
                                              <p:tn val="120"/>
                                            </p:cond>
                                          </p:stCondLst>
                                        </p:cTn>
                                        <p:tgtEl>
                                          <p:spTgt spid="2058"/>
                                        </p:tgtEl>
                                        <p:attrNameLst>
                                          <p:attrName>style.visibility</p:attrName>
                                        </p:attrNameLst>
                                      </p:cBhvr>
                                      <p:to>
                                        <p:strVal val="hidden"/>
                                      </p:to>
                                    </p:set>
                                  </p:subTnLst>
                                </p:cTn>
                              </p:par>
                            </p:childTnLst>
                          </p:cTn>
                        </p:par>
                        <p:par>
                          <p:cTn id="122" fill="hold">
                            <p:stCondLst>
                              <p:cond delay="12500"/>
                            </p:stCondLst>
                            <p:childTnLst>
                              <p:par>
                                <p:cTn id="123" presetID="1" presetClass="entr" presetSubtype="0" fill="hold" nodeType="afterEffect">
                                  <p:stCondLst>
                                    <p:cond delay="0"/>
                                  </p:stCondLst>
                                  <p:childTnLst>
                                    <p:set>
                                      <p:cBhvr>
                                        <p:cTn id="124" dur="1" fill="hold">
                                          <p:stCondLst>
                                            <p:cond delay="0"/>
                                          </p:stCondLst>
                                        </p:cTn>
                                        <p:tgtEl>
                                          <p:spTgt spid="2054"/>
                                        </p:tgtEl>
                                        <p:attrNameLst>
                                          <p:attrName>style.visibility</p:attrName>
                                        </p:attrNameLst>
                                      </p:cBhvr>
                                      <p:to>
                                        <p:strVal val="visible"/>
                                      </p:to>
                                    </p:set>
                                  </p:childTnLst>
                                </p:cTn>
                              </p:par>
                            </p:childTnLst>
                          </p:cTn>
                        </p:par>
                        <p:par>
                          <p:cTn id="125" fill="hold">
                            <p:stCondLst>
                              <p:cond delay="12500"/>
                            </p:stCondLst>
                            <p:childTnLst>
                              <p:par>
                                <p:cTn id="126" presetID="1" presetClass="path" presetSubtype="0" repeatCount="2000" accel="50000" decel="50000" fill="hold" nodeType="afterEffect">
                                  <p:stCondLst>
                                    <p:cond delay="0"/>
                                  </p:stCondLst>
                                  <p:childTnLst>
                                    <p:animMotion origin="layout" path="M -0.00104 0.04093 C 0.02535 0.04093 0.04688 0.05966 0.04688 0.08372 C 0.04688 0.10731 0.02535 0.12696 -0.00104 0.12696 C -0.0276 0.12696 -0.04896 0.10731 -0.04896 0.08372 C -0.04896 0.05966 -0.0276 0.04093 -0.00104 0.04093 Z " pathEditMode="relative" rAng="0" ptsTypes="fffff">
                                      <p:cBhvr>
                                        <p:cTn id="127" dur="1000" fill="hold"/>
                                        <p:tgtEl>
                                          <p:spTgt spid="2054"/>
                                        </p:tgtEl>
                                        <p:attrNameLst>
                                          <p:attrName>ppt_x</p:attrName>
                                          <p:attrName>ppt_y</p:attrName>
                                        </p:attrNameLst>
                                      </p:cBhvr>
                                      <p:rCtr x="0" y="43"/>
                                    </p:animMotion>
                                  </p:childTnLst>
                                  <p:subTnLst>
                                    <p:set>
                                      <p:cBhvr override="childStyle">
                                        <p:cTn dur="1" fill="hold" display="0" masterRel="sameClick" afterEffect="1">
                                          <p:stCondLst>
                                            <p:cond evt="end" delay="0">
                                              <p:tn val="126"/>
                                            </p:cond>
                                          </p:stCondLst>
                                        </p:cTn>
                                        <p:tgtEl>
                                          <p:spTgt spid="2054"/>
                                        </p:tgtEl>
                                        <p:attrNameLst>
                                          <p:attrName>style.visibility</p:attrName>
                                        </p:attrNameLst>
                                      </p:cBhvr>
                                      <p:to>
                                        <p:strVal val="hidden"/>
                                      </p:to>
                                    </p:set>
                                  </p:subTnLst>
                                </p:cTn>
                              </p:par>
                            </p:childTnLst>
                          </p:cTn>
                        </p:par>
                        <p:par>
                          <p:cTn id="128" fill="hold">
                            <p:stCondLst>
                              <p:cond delay="14500"/>
                            </p:stCondLst>
                            <p:childTnLst>
                              <p:par>
                                <p:cTn id="129" presetID="1" presetClass="entr" presetSubtype="0" fill="hold" nodeType="afterEffect">
                                  <p:stCondLst>
                                    <p:cond delay="0"/>
                                  </p:stCondLst>
                                  <p:childTnLst>
                                    <p:set>
                                      <p:cBhvr>
                                        <p:cTn id="130" dur="1" fill="hold">
                                          <p:stCondLst>
                                            <p:cond delay="0"/>
                                          </p:stCondLst>
                                        </p:cTn>
                                        <p:tgtEl>
                                          <p:spTgt spid="2059"/>
                                        </p:tgtEl>
                                        <p:attrNameLst>
                                          <p:attrName>style.visibility</p:attrName>
                                        </p:attrNameLst>
                                      </p:cBhvr>
                                      <p:to>
                                        <p:strVal val="visible"/>
                                      </p:to>
                                    </p:set>
                                  </p:childTnLst>
                                </p:cTn>
                              </p:par>
                            </p:childTnLst>
                          </p:cTn>
                        </p:par>
                        <p:par>
                          <p:cTn id="131" fill="hold">
                            <p:stCondLst>
                              <p:cond delay="14500"/>
                            </p:stCondLst>
                            <p:childTnLst>
                              <p:par>
                                <p:cTn id="132" presetID="35" presetClass="path" presetSubtype="0" accel="50000" decel="50000" fill="hold" nodeType="afterEffect">
                                  <p:stCondLst>
                                    <p:cond delay="0"/>
                                  </p:stCondLst>
                                  <p:childTnLst>
                                    <p:animMotion origin="layout" path="M 1.66667E-6 2.38668E-6 L -0.23854 0.00347 " pathEditMode="relative" rAng="0" ptsTypes="AA">
                                      <p:cBhvr>
                                        <p:cTn id="133" dur="2000" fill="hold"/>
                                        <p:tgtEl>
                                          <p:spTgt spid="2059"/>
                                        </p:tgtEl>
                                        <p:attrNameLst>
                                          <p:attrName>ppt_x</p:attrName>
                                          <p:attrName>ppt_y</p:attrName>
                                        </p:attrNameLst>
                                      </p:cBhvr>
                                      <p:rCtr x="-119" y="2"/>
                                    </p:animMotion>
                                  </p:childTnLst>
                                  <p:subTnLst>
                                    <p:set>
                                      <p:cBhvr override="childStyle">
                                        <p:cTn dur="1" fill="hold" display="0" masterRel="sameClick" afterEffect="1">
                                          <p:stCondLst>
                                            <p:cond evt="end" delay="0">
                                              <p:tn val="132"/>
                                            </p:cond>
                                          </p:stCondLst>
                                        </p:cTn>
                                        <p:tgtEl>
                                          <p:spTgt spid="2059"/>
                                        </p:tgtEl>
                                        <p:attrNameLst>
                                          <p:attrName>style.visibility</p:attrName>
                                        </p:attrNameLst>
                                      </p:cBhvr>
                                      <p:to>
                                        <p:strVal val="hidden"/>
                                      </p:to>
                                    </p:set>
                                  </p:subTnLst>
                                </p:cTn>
                              </p:par>
                            </p:childTnLst>
                          </p:cTn>
                        </p:par>
                        <p:par>
                          <p:cTn id="134" fill="hold">
                            <p:stCondLst>
                              <p:cond delay="16500"/>
                            </p:stCondLst>
                            <p:childTnLst>
                              <p:par>
                                <p:cTn id="135" presetID="8" presetClass="emph" presetSubtype="0" fill="hold" nodeType="afterEffect">
                                  <p:stCondLst>
                                    <p:cond delay="0"/>
                                  </p:stCondLst>
                                  <p:childTnLst>
                                    <p:animRot by="21600000">
                                      <p:cBhvr>
                                        <p:cTn id="136" dur="2000" fill="hold"/>
                                        <p:tgtEl>
                                          <p:spTgt spid="2057"/>
                                        </p:tgtEl>
                                        <p:attrNameLst>
                                          <p:attrName>r</p:attrName>
                                        </p:attrNameLst>
                                      </p:cBhvr>
                                    </p:animRot>
                                  </p:childTnLst>
                                </p:cTn>
                              </p:par>
                            </p:childTnLst>
                          </p:cTn>
                        </p:par>
                        <p:par>
                          <p:cTn id="137" fill="hold">
                            <p:stCondLst>
                              <p:cond delay="18500"/>
                            </p:stCondLst>
                            <p:childTnLst>
                              <p:par>
                                <p:cTn id="138" presetID="1" presetClass="entr" presetSubtype="0" fill="hold" nodeType="afterEffect">
                                  <p:stCondLst>
                                    <p:cond delay="0"/>
                                  </p:stCondLst>
                                  <p:childTnLst>
                                    <p:set>
                                      <p:cBhvr>
                                        <p:cTn id="139" dur="1" fill="hold">
                                          <p:stCondLst>
                                            <p:cond delay="0"/>
                                          </p:stCondLst>
                                        </p:cTn>
                                        <p:tgtEl>
                                          <p:spTgt spid="2061"/>
                                        </p:tgtEl>
                                        <p:attrNameLst>
                                          <p:attrName>style.visibility</p:attrName>
                                        </p:attrNameLst>
                                      </p:cBhvr>
                                      <p:to>
                                        <p:strVal val="visible"/>
                                      </p:to>
                                    </p:set>
                                  </p:childTnLst>
                                </p:cTn>
                              </p:par>
                              <p:par>
                                <p:cTn id="140" presetID="42" presetClass="path" presetSubtype="0" accel="50000" decel="50000" fill="hold" nodeType="withEffect">
                                  <p:stCondLst>
                                    <p:cond delay="0"/>
                                  </p:stCondLst>
                                  <p:childTnLst>
                                    <p:animMotion origin="layout" path="M 1.66667E-6 8.78816E-7 L 0.00312 0.14431 " pathEditMode="relative" rAng="0" ptsTypes="AA">
                                      <p:cBhvr>
                                        <p:cTn id="141" dur="2000" fill="hold"/>
                                        <p:tgtEl>
                                          <p:spTgt spid="2061"/>
                                        </p:tgtEl>
                                        <p:attrNameLst>
                                          <p:attrName>ppt_x</p:attrName>
                                          <p:attrName>ppt_y</p:attrName>
                                        </p:attrNameLst>
                                      </p:cBhvr>
                                      <p:rCtr x="2" y="72"/>
                                    </p:animMotion>
                                  </p:childTnLst>
                                  <p:subTnLst>
                                    <p:set>
                                      <p:cBhvr override="childStyle">
                                        <p:cTn dur="1" fill="hold" display="0" masterRel="sameClick" afterEffect="1">
                                          <p:stCondLst>
                                            <p:cond evt="end" delay="0">
                                              <p:tn val="140"/>
                                            </p:cond>
                                          </p:stCondLst>
                                        </p:cTn>
                                        <p:tgtEl>
                                          <p:spTgt spid="2061"/>
                                        </p:tgtEl>
                                        <p:attrNameLst>
                                          <p:attrName>style.visibility</p:attrName>
                                        </p:attrNameLst>
                                      </p:cBhvr>
                                      <p:to>
                                        <p:strVal val="hidden"/>
                                      </p:to>
                                    </p:set>
                                  </p:subTnLst>
                                </p:cTn>
                              </p:par>
                            </p:childTnLst>
                          </p:cTn>
                        </p:par>
                        <p:par>
                          <p:cTn id="142" fill="hold">
                            <p:stCondLst>
                              <p:cond delay="20500"/>
                            </p:stCondLst>
                            <p:childTnLst>
                              <p:par>
                                <p:cTn id="143" presetID="1" presetClass="entr" presetSubtype="0" fill="hold" grpId="0" nodeType="afterEffect">
                                  <p:stCondLst>
                                    <p:cond delay="0"/>
                                  </p:stCondLst>
                                  <p:childTnLst>
                                    <p:set>
                                      <p:cBhvr>
                                        <p:cTn id="144" dur="1" fill="hold">
                                          <p:stCondLst>
                                            <p:cond delay="0"/>
                                          </p:stCondLst>
                                        </p:cTn>
                                        <p:tgtEl>
                                          <p:spTgt spid="33"/>
                                        </p:tgtEl>
                                        <p:attrNameLst>
                                          <p:attrName>style.visibility</p:attrName>
                                        </p:attrNameLst>
                                      </p:cBhvr>
                                      <p:to>
                                        <p:strVal val="visible"/>
                                      </p:to>
                                    </p:set>
                                  </p:childTnLst>
                                </p:cTn>
                              </p:par>
                              <p:par>
                                <p:cTn id="145" presetID="1" presetClass="entr" presetSubtype="0" fill="hold" grpId="2"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par>
                          <p:cTn id="147" fill="hold">
                            <p:stCondLst>
                              <p:cond delay="20500"/>
                            </p:stCondLst>
                            <p:childTnLst>
                              <p:par>
                                <p:cTn id="148" presetID="26" presetClass="emph" presetSubtype="0" repeatCount="3000" fill="hold" grpId="0" nodeType="afterEffect">
                                  <p:stCondLst>
                                    <p:cond delay="0"/>
                                  </p:stCondLst>
                                  <p:childTnLst>
                                    <p:animEffect transition="out" filter="fade">
                                      <p:cBhvr>
                                        <p:cTn id="149" dur="500" tmFilter="0, 0; .2, .5; .8, .5; 1, 0"/>
                                        <p:tgtEl>
                                          <p:spTgt spid="27"/>
                                        </p:tgtEl>
                                      </p:cBhvr>
                                    </p:animEffect>
                                    <p:animScale>
                                      <p:cBhvr>
                                        <p:cTn id="150" dur="250" autoRev="1" fill="hold"/>
                                        <p:tgtEl>
                                          <p:spTgt spid="27"/>
                                        </p:tgtEl>
                                      </p:cBhvr>
                                      <p:by x="105000" y="105000"/>
                                    </p:animScale>
                                  </p:childTnLst>
                                </p:cTn>
                              </p:par>
                            </p:childTnLst>
                          </p:cTn>
                        </p:par>
                        <p:par>
                          <p:cTn id="151" fill="hold">
                            <p:stCondLst>
                              <p:cond delay="22000"/>
                            </p:stCondLst>
                            <p:childTnLst>
                              <p:par>
                                <p:cTn id="152" presetID="1" presetClass="entr" presetSubtype="0" fill="hold" nodeType="afterEffect">
                                  <p:stCondLst>
                                    <p:cond delay="0"/>
                                  </p:stCondLst>
                                  <p:childTnLst>
                                    <p:set>
                                      <p:cBhvr>
                                        <p:cTn id="153" dur="1" fill="hold">
                                          <p:stCondLst>
                                            <p:cond delay="0"/>
                                          </p:stCondLst>
                                        </p:cTn>
                                        <p:tgtEl>
                                          <p:spTgt spid="2063"/>
                                        </p:tgtEl>
                                        <p:attrNameLst>
                                          <p:attrName>style.visibility</p:attrName>
                                        </p:attrNameLst>
                                      </p:cBhvr>
                                      <p:to>
                                        <p:strVal val="visible"/>
                                      </p:to>
                                    </p:set>
                                  </p:childTnLst>
                                </p:cTn>
                              </p:par>
                            </p:childTnLst>
                          </p:cTn>
                        </p:par>
                        <p:par>
                          <p:cTn id="154" fill="hold">
                            <p:stCondLst>
                              <p:cond delay="22000"/>
                            </p:stCondLst>
                            <p:childTnLst>
                              <p:par>
                                <p:cTn id="155" presetID="63" presetClass="path" presetSubtype="0" accel="50000" decel="50000" fill="hold" nodeType="afterEffect">
                                  <p:stCondLst>
                                    <p:cond delay="0"/>
                                  </p:stCondLst>
                                  <p:childTnLst>
                                    <p:animMotion origin="layout" path="M -3.33333E-6 6.47549E-8 L 0.18855 0.00278 " pathEditMode="relative" rAng="0" ptsTypes="AA">
                                      <p:cBhvr>
                                        <p:cTn id="156" dur="2000" fill="hold"/>
                                        <p:tgtEl>
                                          <p:spTgt spid="2063"/>
                                        </p:tgtEl>
                                        <p:attrNameLst>
                                          <p:attrName>ppt_x</p:attrName>
                                          <p:attrName>ppt_y</p:attrName>
                                        </p:attrNameLst>
                                      </p:cBhvr>
                                      <p:rCtr x="94" y="1"/>
                                    </p:animMotion>
                                  </p:childTnLst>
                                  <p:subTnLst>
                                    <p:set>
                                      <p:cBhvr override="childStyle">
                                        <p:cTn dur="1" fill="hold" display="0" masterRel="sameClick" afterEffect="1">
                                          <p:stCondLst>
                                            <p:cond evt="end" delay="0">
                                              <p:tn val="155"/>
                                            </p:cond>
                                          </p:stCondLst>
                                        </p:cTn>
                                        <p:tgtEl>
                                          <p:spTgt spid="2063"/>
                                        </p:tgtEl>
                                        <p:attrNameLst>
                                          <p:attrName>style.visibility</p:attrName>
                                        </p:attrNameLst>
                                      </p:cBhvr>
                                      <p:to>
                                        <p:strVal val="hidden"/>
                                      </p:to>
                                    </p:set>
                                  </p:subTnLst>
                                </p:cTn>
                              </p:par>
                              <p:par>
                                <p:cTn id="157" presetID="1" presetClass="entr" presetSubtype="0" fill="hold" nodeType="withEffect">
                                  <p:stCondLst>
                                    <p:cond delay="0"/>
                                  </p:stCondLst>
                                  <p:childTnLst>
                                    <p:set>
                                      <p:cBhvr>
                                        <p:cTn id="158" dur="1" fill="hold">
                                          <p:stCondLst>
                                            <p:cond delay="0"/>
                                          </p:stCondLst>
                                        </p:cTn>
                                        <p:tgtEl>
                                          <p:spTgt spid="206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064"/>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2"/>
                                        </p:tgtEl>
                                        <p:attrNameLst>
                                          <p:attrName>style.visibility</p:attrName>
                                        </p:attrNameLst>
                                      </p:cBhvr>
                                      <p:to>
                                        <p:strVal val="visible"/>
                                      </p:to>
                                    </p:set>
                                  </p:childTnLst>
                                </p:cTn>
                              </p:par>
                            </p:childTnLst>
                          </p:cTn>
                        </p:par>
                        <p:par>
                          <p:cTn id="165" fill="hold">
                            <p:stCondLst>
                              <p:cond delay="24000"/>
                            </p:stCondLst>
                            <p:childTnLst>
                              <p:par>
                                <p:cTn id="166" presetID="26" presetClass="emph" presetSubtype="0" repeatCount="3000" fill="hold" nodeType="afterEffect">
                                  <p:stCondLst>
                                    <p:cond delay="0"/>
                                  </p:stCondLst>
                                  <p:childTnLst>
                                    <p:animEffect transition="out" filter="fade">
                                      <p:cBhvr>
                                        <p:cTn id="167" dur="1000" tmFilter="0, 0; .2, .5; .8, .5; 1, 0"/>
                                        <p:tgtEl>
                                          <p:spTgt spid="2064"/>
                                        </p:tgtEl>
                                      </p:cBhvr>
                                    </p:animEffect>
                                    <p:animScale>
                                      <p:cBhvr>
                                        <p:cTn id="168" dur="500" autoRev="1" fill="hold"/>
                                        <p:tgtEl>
                                          <p:spTgt spid="20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17" grpId="0" animBg="1"/>
      <p:bldP spid="17" grpId="1" animBg="1"/>
      <p:bldP spid="11" grpId="0" animBg="1"/>
      <p:bldP spid="11" grpId="1" animBg="1"/>
      <p:bldP spid="12" grpId="0" animBg="1"/>
      <p:bldP spid="12" grpId="1" animBg="1"/>
      <p:bldP spid="18" grpId="0" animBg="1"/>
      <p:bldP spid="18" grpId="1" animBg="1"/>
      <p:bldP spid="27" grpId="0" animBg="1"/>
      <p:bldP spid="27" grpId="1" animBg="1"/>
      <p:bldP spid="27" grpId="2" animBg="1"/>
      <p:bldP spid="31" grpId="0" animBg="1"/>
      <p:bldP spid="31" grpId="1" animBg="1"/>
      <p:bldP spid="32" grpId="0" animBg="1"/>
      <p:bldP spid="32" grpId="1" animBg="1"/>
      <p:bldP spid="33" grpId="0" animBg="1"/>
      <p:bldP spid="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6" y="0"/>
            <a:ext cx="10515600" cy="1325563"/>
          </a:xfrm>
        </p:spPr>
        <p:txBody>
          <a:bodyPr/>
          <a:lstStyle/>
          <a:p>
            <a:pPr algn="ctr"/>
            <a:r>
              <a:rPr lang="en-US" b="1"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2199802"/>
              </p:ext>
            </p:extLst>
          </p:nvPr>
        </p:nvGraphicFramePr>
        <p:xfrm>
          <a:off x="1925729" y="2169159"/>
          <a:ext cx="7777830" cy="2211774"/>
        </p:xfrm>
        <a:graphic>
          <a:graphicData uri="http://schemas.openxmlformats.org/drawingml/2006/table">
            <a:tbl>
              <a:tblPr firstRow="1" bandRow="1">
                <a:tableStyleId>{5C22544A-7EE6-4342-B048-85BDC9FD1C3A}</a:tableStyleId>
              </a:tblPr>
              <a:tblGrid>
                <a:gridCol w="3888915">
                  <a:extLst>
                    <a:ext uri="{9D8B030D-6E8A-4147-A177-3AD203B41FA5}">
                      <a16:colId xmlns:a16="http://schemas.microsoft.com/office/drawing/2014/main" val="20000"/>
                    </a:ext>
                  </a:extLst>
                </a:gridCol>
                <a:gridCol w="3888915">
                  <a:extLst>
                    <a:ext uri="{9D8B030D-6E8A-4147-A177-3AD203B41FA5}">
                      <a16:colId xmlns:a16="http://schemas.microsoft.com/office/drawing/2014/main" val="20001"/>
                    </a:ext>
                  </a:extLst>
                </a:gridCol>
              </a:tblGrid>
              <a:tr h="368629">
                <a:tc>
                  <a:txBody>
                    <a:bodyPr/>
                    <a:lstStyle/>
                    <a:p>
                      <a:r>
                        <a:rPr lang="en-US" dirty="0"/>
                        <a:t>Algorithms</a:t>
                      </a:r>
                    </a:p>
                  </a:txBody>
                  <a:tcPr/>
                </a:tc>
                <a:tc>
                  <a:txBody>
                    <a:bodyPr/>
                    <a:lstStyle/>
                    <a:p>
                      <a:r>
                        <a:rPr lang="en-US" dirty="0"/>
                        <a:t>Accuracy</a:t>
                      </a:r>
                    </a:p>
                  </a:txBody>
                  <a:tcPr/>
                </a:tc>
                <a:extLst>
                  <a:ext uri="{0D108BD9-81ED-4DB2-BD59-A6C34878D82A}">
                    <a16:rowId xmlns:a16="http://schemas.microsoft.com/office/drawing/2014/main" val="10000"/>
                  </a:ext>
                </a:extLst>
              </a:tr>
              <a:tr h="368629">
                <a:tc>
                  <a:txBody>
                    <a:bodyPr/>
                    <a:lstStyle/>
                    <a:p>
                      <a:r>
                        <a:rPr lang="en-US" dirty="0"/>
                        <a:t>Bayes</a:t>
                      </a:r>
                      <a:r>
                        <a:rPr lang="en-US" baseline="0" dirty="0"/>
                        <a:t> Net</a:t>
                      </a:r>
                      <a:endParaRPr lang="en-US" dirty="0"/>
                    </a:p>
                  </a:txBody>
                  <a:tcPr/>
                </a:tc>
                <a:tc>
                  <a:txBody>
                    <a:bodyPr/>
                    <a:lstStyle/>
                    <a:p>
                      <a:r>
                        <a:rPr lang="en-US" dirty="0"/>
                        <a:t>94.69%</a:t>
                      </a:r>
                    </a:p>
                  </a:txBody>
                  <a:tcPr/>
                </a:tc>
                <a:extLst>
                  <a:ext uri="{0D108BD9-81ED-4DB2-BD59-A6C34878D82A}">
                    <a16:rowId xmlns:a16="http://schemas.microsoft.com/office/drawing/2014/main" val="10001"/>
                  </a:ext>
                </a:extLst>
              </a:tr>
              <a:tr h="368629">
                <a:tc>
                  <a:txBody>
                    <a:bodyPr/>
                    <a:lstStyle/>
                    <a:p>
                      <a:r>
                        <a:rPr lang="en-US" dirty="0"/>
                        <a:t>J48</a:t>
                      </a:r>
                    </a:p>
                  </a:txBody>
                  <a:tcPr/>
                </a:tc>
                <a:tc>
                  <a:txBody>
                    <a:bodyPr/>
                    <a:lstStyle/>
                    <a:p>
                      <a:r>
                        <a:rPr lang="en-US" dirty="0"/>
                        <a:t>93.73%</a:t>
                      </a:r>
                    </a:p>
                  </a:txBody>
                  <a:tcPr/>
                </a:tc>
                <a:extLst>
                  <a:ext uri="{0D108BD9-81ED-4DB2-BD59-A6C34878D82A}">
                    <a16:rowId xmlns:a16="http://schemas.microsoft.com/office/drawing/2014/main" val="10002"/>
                  </a:ext>
                </a:extLst>
              </a:tr>
              <a:tr h="368629">
                <a:tc>
                  <a:txBody>
                    <a:bodyPr/>
                    <a:lstStyle/>
                    <a:p>
                      <a:r>
                        <a:rPr lang="en-US" dirty="0"/>
                        <a:t>Naïve</a:t>
                      </a:r>
                      <a:r>
                        <a:rPr lang="en-US" baseline="0" dirty="0"/>
                        <a:t> Bayes</a:t>
                      </a:r>
                      <a:endParaRPr lang="en-US" dirty="0"/>
                    </a:p>
                  </a:txBody>
                  <a:tcPr/>
                </a:tc>
                <a:tc>
                  <a:txBody>
                    <a:bodyPr/>
                    <a:lstStyle/>
                    <a:p>
                      <a:r>
                        <a:rPr lang="en-US" dirty="0"/>
                        <a:t>92.70%</a:t>
                      </a:r>
                    </a:p>
                  </a:txBody>
                  <a:tcPr/>
                </a:tc>
                <a:extLst>
                  <a:ext uri="{0D108BD9-81ED-4DB2-BD59-A6C34878D82A}">
                    <a16:rowId xmlns:a16="http://schemas.microsoft.com/office/drawing/2014/main" val="10003"/>
                  </a:ext>
                </a:extLst>
              </a:tr>
              <a:tr h="368629">
                <a:tc>
                  <a:txBody>
                    <a:bodyPr/>
                    <a:lstStyle/>
                    <a:p>
                      <a:r>
                        <a:rPr lang="en-US" dirty="0"/>
                        <a:t>SVM</a:t>
                      </a:r>
                    </a:p>
                  </a:txBody>
                  <a:tcPr/>
                </a:tc>
                <a:tc>
                  <a:txBody>
                    <a:bodyPr/>
                    <a:lstStyle/>
                    <a:p>
                      <a:r>
                        <a:rPr lang="en-US" dirty="0"/>
                        <a:t>94.75%</a:t>
                      </a:r>
                    </a:p>
                  </a:txBody>
                  <a:tcPr/>
                </a:tc>
                <a:extLst>
                  <a:ext uri="{0D108BD9-81ED-4DB2-BD59-A6C34878D82A}">
                    <a16:rowId xmlns:a16="http://schemas.microsoft.com/office/drawing/2014/main" val="10004"/>
                  </a:ext>
                </a:extLst>
              </a:tr>
              <a:tr h="368629">
                <a:tc>
                  <a:txBody>
                    <a:bodyPr/>
                    <a:lstStyle/>
                    <a:p>
                      <a:r>
                        <a:rPr lang="en-US" dirty="0"/>
                        <a:t>Logistic</a:t>
                      </a:r>
                      <a:r>
                        <a:rPr lang="en-US" baseline="0" dirty="0"/>
                        <a:t> Regression</a:t>
                      </a:r>
                      <a:endParaRPr lang="en-US" dirty="0"/>
                    </a:p>
                  </a:txBody>
                  <a:tcPr/>
                </a:tc>
                <a:tc>
                  <a:txBody>
                    <a:bodyPr/>
                    <a:lstStyle/>
                    <a:p>
                      <a:r>
                        <a:rPr lang="en-US" dirty="0"/>
                        <a:t>92.71%</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42208" y="1184237"/>
            <a:ext cx="10293531" cy="523220"/>
          </a:xfrm>
          <a:prstGeom prst="rect">
            <a:avLst/>
          </a:prstGeom>
          <a:noFill/>
        </p:spPr>
        <p:txBody>
          <a:bodyPr wrap="square" rtlCol="0">
            <a:spAutoFit/>
          </a:bodyPr>
          <a:lstStyle/>
          <a:p>
            <a:pPr algn="ctr"/>
            <a:r>
              <a:rPr lang="en-US" sz="2800" dirty="0"/>
              <a:t>Accuracy of Classification Algorithms</a:t>
            </a: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0315762"/>
              </p:ext>
            </p:extLst>
          </p:nvPr>
        </p:nvGraphicFramePr>
        <p:xfrm>
          <a:off x="578395" y="2221412"/>
          <a:ext cx="10573655" cy="2494280"/>
        </p:xfrm>
        <a:graphic>
          <a:graphicData uri="http://schemas.openxmlformats.org/drawingml/2006/table">
            <a:tbl>
              <a:tblPr firstRow="1" bandRow="1">
                <a:tableStyleId>{5C22544A-7EE6-4342-B048-85BDC9FD1C3A}</a:tableStyleId>
              </a:tblPr>
              <a:tblGrid>
                <a:gridCol w="2114731">
                  <a:extLst>
                    <a:ext uri="{9D8B030D-6E8A-4147-A177-3AD203B41FA5}">
                      <a16:colId xmlns:a16="http://schemas.microsoft.com/office/drawing/2014/main" val="20000"/>
                    </a:ext>
                  </a:extLst>
                </a:gridCol>
                <a:gridCol w="2114731">
                  <a:extLst>
                    <a:ext uri="{9D8B030D-6E8A-4147-A177-3AD203B41FA5}">
                      <a16:colId xmlns:a16="http://schemas.microsoft.com/office/drawing/2014/main" val="20001"/>
                    </a:ext>
                  </a:extLst>
                </a:gridCol>
                <a:gridCol w="2114731">
                  <a:extLst>
                    <a:ext uri="{9D8B030D-6E8A-4147-A177-3AD203B41FA5}">
                      <a16:colId xmlns:a16="http://schemas.microsoft.com/office/drawing/2014/main" val="20002"/>
                    </a:ext>
                  </a:extLst>
                </a:gridCol>
                <a:gridCol w="2114731">
                  <a:extLst>
                    <a:ext uri="{9D8B030D-6E8A-4147-A177-3AD203B41FA5}">
                      <a16:colId xmlns:a16="http://schemas.microsoft.com/office/drawing/2014/main" val="20003"/>
                    </a:ext>
                  </a:extLst>
                </a:gridCol>
                <a:gridCol w="2114731">
                  <a:extLst>
                    <a:ext uri="{9D8B030D-6E8A-4147-A177-3AD203B41FA5}">
                      <a16:colId xmlns:a16="http://schemas.microsoft.com/office/drawing/2014/main" val="20004"/>
                    </a:ext>
                  </a:extLst>
                </a:gridCol>
              </a:tblGrid>
              <a:tr h="370840">
                <a:tc>
                  <a:txBody>
                    <a:bodyPr/>
                    <a:lstStyle/>
                    <a:p>
                      <a:r>
                        <a:rPr lang="en-US" dirty="0"/>
                        <a:t>No of posts</a:t>
                      </a:r>
                    </a:p>
                  </a:txBody>
                  <a:tcPr/>
                </a:tc>
                <a:tc>
                  <a:txBody>
                    <a:bodyPr/>
                    <a:lstStyle/>
                    <a:p>
                      <a:r>
                        <a:rPr lang="en-US" dirty="0" err="1"/>
                        <a:t>Weka</a:t>
                      </a:r>
                      <a:r>
                        <a:rPr lang="en-US" baseline="0" dirty="0" err="1"/>
                        <a:t>’s</a:t>
                      </a:r>
                      <a:r>
                        <a:rPr lang="en-US" baseline="0" dirty="0"/>
                        <a:t> SVM</a:t>
                      </a:r>
                      <a:endParaRPr lang="en-US" dirty="0"/>
                    </a:p>
                  </a:txBody>
                  <a:tcPr/>
                </a:tc>
                <a:tc>
                  <a:txBody>
                    <a:bodyPr/>
                    <a:lstStyle/>
                    <a:p>
                      <a:r>
                        <a:rPr lang="en-US" dirty="0"/>
                        <a:t>SVM</a:t>
                      </a:r>
                      <a:r>
                        <a:rPr lang="en-US" baseline="0" dirty="0"/>
                        <a:t> Learning Model</a:t>
                      </a:r>
                      <a:endParaRPr lang="en-US" dirty="0"/>
                    </a:p>
                  </a:txBody>
                  <a:tcPr/>
                </a:tc>
                <a:tc>
                  <a:txBody>
                    <a:bodyPr/>
                    <a:lstStyle/>
                    <a:p>
                      <a:r>
                        <a:rPr lang="en-US" dirty="0" err="1"/>
                        <a:t>Weka’s</a:t>
                      </a:r>
                      <a:r>
                        <a:rPr lang="en-US" dirty="0"/>
                        <a:t> Logistic Regression</a:t>
                      </a:r>
                    </a:p>
                  </a:txBody>
                  <a:tcPr/>
                </a:tc>
                <a:tc>
                  <a:txBody>
                    <a:bodyPr/>
                    <a:lstStyle/>
                    <a:p>
                      <a:r>
                        <a:rPr lang="en-US" dirty="0"/>
                        <a:t>Logistic Regression Learning Model</a:t>
                      </a:r>
                    </a:p>
                  </a:txBody>
                  <a:tcPr/>
                </a:tc>
                <a:extLst>
                  <a:ext uri="{0D108BD9-81ED-4DB2-BD59-A6C34878D82A}">
                    <a16:rowId xmlns:a16="http://schemas.microsoft.com/office/drawing/2014/main" val="10000"/>
                  </a:ext>
                </a:extLst>
              </a:tr>
              <a:tr h="370840">
                <a:tc>
                  <a:txBody>
                    <a:bodyPr/>
                    <a:lstStyle/>
                    <a:p>
                      <a:r>
                        <a:rPr lang="en-US" dirty="0"/>
                        <a:t>200</a:t>
                      </a:r>
                    </a:p>
                  </a:txBody>
                  <a:tcPr/>
                </a:tc>
                <a:tc>
                  <a:txBody>
                    <a:bodyPr/>
                    <a:lstStyle/>
                    <a:p>
                      <a:r>
                        <a:rPr lang="en-US" dirty="0"/>
                        <a:t>93.60%</a:t>
                      </a:r>
                    </a:p>
                  </a:txBody>
                  <a:tcPr/>
                </a:tc>
                <a:tc>
                  <a:txBody>
                    <a:bodyPr/>
                    <a:lstStyle/>
                    <a:p>
                      <a:r>
                        <a:rPr lang="en-US" dirty="0"/>
                        <a:t>98.50%</a:t>
                      </a:r>
                    </a:p>
                  </a:txBody>
                  <a:tcPr/>
                </a:tc>
                <a:tc>
                  <a:txBody>
                    <a:bodyPr/>
                    <a:lstStyle/>
                    <a:p>
                      <a:r>
                        <a:rPr lang="en-US" dirty="0"/>
                        <a:t>93.01%</a:t>
                      </a:r>
                    </a:p>
                  </a:txBody>
                  <a:tcPr/>
                </a:tc>
                <a:tc>
                  <a:txBody>
                    <a:bodyPr/>
                    <a:lstStyle/>
                    <a:p>
                      <a:r>
                        <a:rPr lang="en-US" dirty="0"/>
                        <a:t>93.50%</a:t>
                      </a:r>
                    </a:p>
                  </a:txBody>
                  <a:tcPr/>
                </a:tc>
                <a:extLst>
                  <a:ext uri="{0D108BD9-81ED-4DB2-BD59-A6C34878D82A}">
                    <a16:rowId xmlns:a16="http://schemas.microsoft.com/office/drawing/2014/main" val="10001"/>
                  </a:ext>
                </a:extLst>
              </a:tr>
              <a:tr h="370840">
                <a:tc>
                  <a:txBody>
                    <a:bodyPr/>
                    <a:lstStyle/>
                    <a:p>
                      <a:r>
                        <a:rPr lang="en-US" dirty="0"/>
                        <a:t>400</a:t>
                      </a:r>
                    </a:p>
                  </a:txBody>
                  <a:tcPr/>
                </a:tc>
                <a:tc>
                  <a:txBody>
                    <a:bodyPr/>
                    <a:lstStyle/>
                    <a:p>
                      <a:r>
                        <a:rPr lang="en-US" dirty="0"/>
                        <a:t>93.69%</a:t>
                      </a:r>
                    </a:p>
                  </a:txBody>
                  <a:tcPr/>
                </a:tc>
                <a:tc>
                  <a:txBody>
                    <a:bodyPr/>
                    <a:lstStyle/>
                    <a:p>
                      <a:r>
                        <a:rPr lang="en-US" dirty="0"/>
                        <a:t>98.50%</a:t>
                      </a:r>
                    </a:p>
                  </a:txBody>
                  <a:tcPr/>
                </a:tc>
                <a:tc>
                  <a:txBody>
                    <a:bodyPr/>
                    <a:lstStyle/>
                    <a:p>
                      <a:r>
                        <a:rPr lang="en-US" dirty="0"/>
                        <a:t>92.70%</a:t>
                      </a:r>
                    </a:p>
                  </a:txBody>
                  <a:tcPr/>
                </a:tc>
                <a:tc>
                  <a:txBody>
                    <a:bodyPr/>
                    <a:lstStyle/>
                    <a:p>
                      <a:r>
                        <a:rPr lang="en-US" dirty="0"/>
                        <a:t>91.50%</a:t>
                      </a:r>
                    </a:p>
                  </a:txBody>
                  <a:tcPr/>
                </a:tc>
                <a:extLst>
                  <a:ext uri="{0D108BD9-81ED-4DB2-BD59-A6C34878D82A}">
                    <a16:rowId xmlns:a16="http://schemas.microsoft.com/office/drawing/2014/main" val="10002"/>
                  </a:ext>
                </a:extLst>
              </a:tr>
              <a:tr h="370840">
                <a:tc>
                  <a:txBody>
                    <a:bodyPr/>
                    <a:lstStyle/>
                    <a:p>
                      <a:r>
                        <a:rPr lang="en-US" dirty="0"/>
                        <a:t>600</a:t>
                      </a:r>
                    </a:p>
                  </a:txBody>
                  <a:tcPr/>
                </a:tc>
                <a:tc>
                  <a:txBody>
                    <a:bodyPr/>
                    <a:lstStyle/>
                    <a:p>
                      <a:r>
                        <a:rPr lang="en-US" dirty="0"/>
                        <a:t>93.46%</a:t>
                      </a:r>
                    </a:p>
                  </a:txBody>
                  <a:tcPr/>
                </a:tc>
                <a:tc>
                  <a:txBody>
                    <a:bodyPr/>
                    <a:lstStyle/>
                    <a:p>
                      <a:r>
                        <a:rPr lang="en-US" dirty="0"/>
                        <a:t>97.66%</a:t>
                      </a:r>
                    </a:p>
                  </a:txBody>
                  <a:tcPr/>
                </a:tc>
                <a:tc>
                  <a:txBody>
                    <a:bodyPr/>
                    <a:lstStyle/>
                    <a:p>
                      <a:r>
                        <a:rPr lang="en-US" dirty="0"/>
                        <a:t>91.10%</a:t>
                      </a:r>
                    </a:p>
                  </a:txBody>
                  <a:tcPr/>
                </a:tc>
                <a:tc>
                  <a:txBody>
                    <a:bodyPr/>
                    <a:lstStyle/>
                    <a:p>
                      <a:r>
                        <a:rPr lang="en-US" dirty="0"/>
                        <a:t>86.50%</a:t>
                      </a:r>
                    </a:p>
                  </a:txBody>
                  <a:tcPr/>
                </a:tc>
                <a:extLst>
                  <a:ext uri="{0D108BD9-81ED-4DB2-BD59-A6C34878D82A}">
                    <a16:rowId xmlns:a16="http://schemas.microsoft.com/office/drawing/2014/main" val="10003"/>
                  </a:ext>
                </a:extLst>
              </a:tr>
              <a:tr h="370840">
                <a:tc>
                  <a:txBody>
                    <a:bodyPr/>
                    <a:lstStyle/>
                    <a:p>
                      <a:r>
                        <a:rPr lang="en-US" dirty="0"/>
                        <a:t>800</a:t>
                      </a:r>
                    </a:p>
                  </a:txBody>
                  <a:tcPr/>
                </a:tc>
                <a:tc>
                  <a:txBody>
                    <a:bodyPr/>
                    <a:lstStyle/>
                    <a:p>
                      <a:r>
                        <a:rPr lang="en-US" dirty="0"/>
                        <a:t>93.51%</a:t>
                      </a:r>
                    </a:p>
                  </a:txBody>
                  <a:tcPr/>
                </a:tc>
                <a:tc>
                  <a:txBody>
                    <a:bodyPr/>
                    <a:lstStyle/>
                    <a:p>
                      <a:r>
                        <a:rPr lang="en-US" dirty="0"/>
                        <a:t>97.75%</a:t>
                      </a:r>
                    </a:p>
                  </a:txBody>
                  <a:tcPr/>
                </a:tc>
                <a:tc>
                  <a:txBody>
                    <a:bodyPr/>
                    <a:lstStyle/>
                    <a:p>
                      <a:r>
                        <a:rPr lang="en-US" dirty="0"/>
                        <a:t>91.93%</a:t>
                      </a:r>
                    </a:p>
                  </a:txBody>
                  <a:tcPr/>
                </a:tc>
                <a:tc>
                  <a:txBody>
                    <a:bodyPr/>
                    <a:lstStyle/>
                    <a:p>
                      <a:r>
                        <a:rPr lang="en-US" dirty="0"/>
                        <a:t>85.60%</a:t>
                      </a:r>
                    </a:p>
                  </a:txBody>
                  <a:tcPr/>
                </a:tc>
                <a:extLst>
                  <a:ext uri="{0D108BD9-81ED-4DB2-BD59-A6C34878D82A}">
                    <a16:rowId xmlns:a16="http://schemas.microsoft.com/office/drawing/2014/main" val="10004"/>
                  </a:ext>
                </a:extLst>
              </a:tr>
              <a:tr h="370840">
                <a:tc>
                  <a:txBody>
                    <a:bodyPr/>
                    <a:lstStyle/>
                    <a:p>
                      <a:r>
                        <a:rPr lang="en-US" dirty="0"/>
                        <a:t>1000</a:t>
                      </a:r>
                    </a:p>
                  </a:txBody>
                  <a:tcPr/>
                </a:tc>
                <a:tc>
                  <a:txBody>
                    <a:bodyPr/>
                    <a:lstStyle/>
                    <a:p>
                      <a:r>
                        <a:rPr lang="en-US" dirty="0"/>
                        <a:t>93.47%</a:t>
                      </a:r>
                    </a:p>
                  </a:txBody>
                  <a:tcPr/>
                </a:tc>
                <a:tc>
                  <a:txBody>
                    <a:bodyPr/>
                    <a:lstStyle/>
                    <a:p>
                      <a:r>
                        <a:rPr lang="en-US" dirty="0"/>
                        <a:t>97.13%</a:t>
                      </a:r>
                    </a:p>
                  </a:txBody>
                  <a:tcPr/>
                </a:tc>
                <a:tc>
                  <a:txBody>
                    <a:bodyPr/>
                    <a:lstStyle/>
                    <a:p>
                      <a:r>
                        <a:rPr lang="en-US" dirty="0"/>
                        <a:t>91.31%</a:t>
                      </a:r>
                    </a:p>
                  </a:txBody>
                  <a:tcPr/>
                </a:tc>
                <a:tc>
                  <a:txBody>
                    <a:bodyPr/>
                    <a:lstStyle/>
                    <a:p>
                      <a:r>
                        <a:rPr lang="en-US" dirty="0"/>
                        <a:t>83.85%</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81980" y="1467525"/>
            <a:ext cx="10609184" cy="492443"/>
          </a:xfrm>
          <a:prstGeom prst="rect">
            <a:avLst/>
          </a:prstGeom>
          <a:noFill/>
        </p:spPr>
        <p:txBody>
          <a:bodyPr wrap="square" rtlCol="0">
            <a:spAutoFit/>
          </a:bodyPr>
          <a:lstStyle/>
          <a:p>
            <a:pPr algn="ctr"/>
            <a:r>
              <a:rPr lang="en-US" sz="2600" dirty="0"/>
              <a:t>Comparison of Accuracy using </a:t>
            </a:r>
            <a:r>
              <a:rPr lang="en-US" sz="2600" dirty="0" err="1"/>
              <a:t>Weka</a:t>
            </a:r>
            <a:r>
              <a:rPr lang="en-US" sz="2600" dirty="0"/>
              <a:t> and Learning Model-Training Data Set 1</a:t>
            </a:r>
          </a:p>
        </p:txBody>
      </p:sp>
      <p:sp>
        <p:nvSpPr>
          <p:cNvPr id="6" name="Title 1"/>
          <p:cNvSpPr>
            <a:spLocks noGrp="1"/>
          </p:cNvSpPr>
          <p:nvPr>
            <p:ph type="title"/>
          </p:nvPr>
        </p:nvSpPr>
        <p:spPr>
          <a:xfrm>
            <a:off x="825136" y="0"/>
            <a:ext cx="10515600" cy="1325563"/>
          </a:xfrm>
        </p:spPr>
        <p:txBody>
          <a:bodyPr/>
          <a:lstStyle/>
          <a:p>
            <a:pPr algn="ctr"/>
            <a:r>
              <a:rPr lang="en-US" b="1" dirty="0"/>
              <a:t>Results</a:t>
            </a:r>
          </a:p>
        </p:txBody>
      </p:sp>
      <p:pic>
        <p:nvPicPr>
          <p:cNvPr id="7"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89831443"/>
              </p:ext>
            </p:extLst>
          </p:nvPr>
        </p:nvGraphicFramePr>
        <p:xfrm>
          <a:off x="619339" y="2193923"/>
          <a:ext cx="10573655" cy="2494280"/>
        </p:xfrm>
        <a:graphic>
          <a:graphicData uri="http://schemas.openxmlformats.org/drawingml/2006/table">
            <a:tbl>
              <a:tblPr firstRow="1" bandRow="1">
                <a:tableStyleId>{5C22544A-7EE6-4342-B048-85BDC9FD1C3A}</a:tableStyleId>
              </a:tblPr>
              <a:tblGrid>
                <a:gridCol w="2114731">
                  <a:extLst>
                    <a:ext uri="{9D8B030D-6E8A-4147-A177-3AD203B41FA5}">
                      <a16:colId xmlns:a16="http://schemas.microsoft.com/office/drawing/2014/main" val="20000"/>
                    </a:ext>
                  </a:extLst>
                </a:gridCol>
                <a:gridCol w="2114731">
                  <a:extLst>
                    <a:ext uri="{9D8B030D-6E8A-4147-A177-3AD203B41FA5}">
                      <a16:colId xmlns:a16="http://schemas.microsoft.com/office/drawing/2014/main" val="20001"/>
                    </a:ext>
                  </a:extLst>
                </a:gridCol>
                <a:gridCol w="2114731">
                  <a:extLst>
                    <a:ext uri="{9D8B030D-6E8A-4147-A177-3AD203B41FA5}">
                      <a16:colId xmlns:a16="http://schemas.microsoft.com/office/drawing/2014/main" val="20002"/>
                    </a:ext>
                  </a:extLst>
                </a:gridCol>
                <a:gridCol w="2114731">
                  <a:extLst>
                    <a:ext uri="{9D8B030D-6E8A-4147-A177-3AD203B41FA5}">
                      <a16:colId xmlns:a16="http://schemas.microsoft.com/office/drawing/2014/main" val="20003"/>
                    </a:ext>
                  </a:extLst>
                </a:gridCol>
                <a:gridCol w="2114731">
                  <a:extLst>
                    <a:ext uri="{9D8B030D-6E8A-4147-A177-3AD203B41FA5}">
                      <a16:colId xmlns:a16="http://schemas.microsoft.com/office/drawing/2014/main" val="20004"/>
                    </a:ext>
                  </a:extLst>
                </a:gridCol>
              </a:tblGrid>
              <a:tr h="370840">
                <a:tc>
                  <a:txBody>
                    <a:bodyPr/>
                    <a:lstStyle/>
                    <a:p>
                      <a:r>
                        <a:rPr lang="en-US" dirty="0"/>
                        <a:t>No of posts</a:t>
                      </a:r>
                    </a:p>
                  </a:txBody>
                  <a:tcPr/>
                </a:tc>
                <a:tc>
                  <a:txBody>
                    <a:bodyPr/>
                    <a:lstStyle/>
                    <a:p>
                      <a:r>
                        <a:rPr lang="en-US" dirty="0" err="1"/>
                        <a:t>Weka</a:t>
                      </a:r>
                      <a:r>
                        <a:rPr lang="en-US" baseline="0" dirty="0" err="1"/>
                        <a:t>’s</a:t>
                      </a:r>
                      <a:r>
                        <a:rPr lang="en-US" baseline="0" dirty="0"/>
                        <a:t> SVM</a:t>
                      </a:r>
                      <a:endParaRPr lang="en-US" dirty="0"/>
                    </a:p>
                  </a:txBody>
                  <a:tcPr/>
                </a:tc>
                <a:tc>
                  <a:txBody>
                    <a:bodyPr/>
                    <a:lstStyle/>
                    <a:p>
                      <a:r>
                        <a:rPr lang="en-US" dirty="0"/>
                        <a:t>SVM</a:t>
                      </a:r>
                      <a:r>
                        <a:rPr lang="en-US" baseline="0" dirty="0"/>
                        <a:t> Learning Model</a:t>
                      </a:r>
                      <a:endParaRPr lang="en-US" dirty="0"/>
                    </a:p>
                  </a:txBody>
                  <a:tcPr/>
                </a:tc>
                <a:tc>
                  <a:txBody>
                    <a:bodyPr/>
                    <a:lstStyle/>
                    <a:p>
                      <a:r>
                        <a:rPr lang="en-US" dirty="0" err="1"/>
                        <a:t>Weka’s</a:t>
                      </a:r>
                      <a:r>
                        <a:rPr lang="en-US" dirty="0"/>
                        <a:t> Logistic Regression</a:t>
                      </a:r>
                    </a:p>
                  </a:txBody>
                  <a:tcPr/>
                </a:tc>
                <a:tc>
                  <a:txBody>
                    <a:bodyPr/>
                    <a:lstStyle/>
                    <a:p>
                      <a:r>
                        <a:rPr lang="en-US" dirty="0"/>
                        <a:t>Logistic Regression Learning Model</a:t>
                      </a:r>
                    </a:p>
                  </a:txBody>
                  <a:tcPr/>
                </a:tc>
                <a:extLst>
                  <a:ext uri="{0D108BD9-81ED-4DB2-BD59-A6C34878D82A}">
                    <a16:rowId xmlns:a16="http://schemas.microsoft.com/office/drawing/2014/main" val="10000"/>
                  </a:ext>
                </a:extLst>
              </a:tr>
              <a:tr h="370840">
                <a:tc>
                  <a:txBody>
                    <a:bodyPr/>
                    <a:lstStyle/>
                    <a:p>
                      <a:r>
                        <a:rPr lang="en-US" dirty="0"/>
                        <a:t>200</a:t>
                      </a:r>
                    </a:p>
                  </a:txBody>
                  <a:tcPr/>
                </a:tc>
                <a:tc>
                  <a:txBody>
                    <a:bodyPr/>
                    <a:lstStyle/>
                    <a:p>
                      <a:r>
                        <a:rPr lang="en-US" dirty="0"/>
                        <a:t>93.44%</a:t>
                      </a:r>
                    </a:p>
                  </a:txBody>
                  <a:tcPr/>
                </a:tc>
                <a:tc>
                  <a:txBody>
                    <a:bodyPr/>
                    <a:lstStyle/>
                    <a:p>
                      <a:r>
                        <a:rPr lang="en-US" dirty="0"/>
                        <a:t>98.50%</a:t>
                      </a:r>
                    </a:p>
                  </a:txBody>
                  <a:tcPr/>
                </a:tc>
                <a:tc>
                  <a:txBody>
                    <a:bodyPr/>
                    <a:lstStyle/>
                    <a:p>
                      <a:r>
                        <a:rPr lang="en-US" dirty="0"/>
                        <a:t>89.94%</a:t>
                      </a:r>
                    </a:p>
                  </a:txBody>
                  <a:tcPr/>
                </a:tc>
                <a:tc>
                  <a:txBody>
                    <a:bodyPr/>
                    <a:lstStyle/>
                    <a:p>
                      <a:r>
                        <a:rPr lang="en-US" dirty="0"/>
                        <a:t>71.50%</a:t>
                      </a:r>
                    </a:p>
                  </a:txBody>
                  <a:tcPr/>
                </a:tc>
                <a:extLst>
                  <a:ext uri="{0D108BD9-81ED-4DB2-BD59-A6C34878D82A}">
                    <a16:rowId xmlns:a16="http://schemas.microsoft.com/office/drawing/2014/main" val="10001"/>
                  </a:ext>
                </a:extLst>
              </a:tr>
              <a:tr h="370840">
                <a:tc>
                  <a:txBody>
                    <a:bodyPr/>
                    <a:lstStyle/>
                    <a:p>
                      <a:r>
                        <a:rPr lang="en-US" dirty="0"/>
                        <a:t>400</a:t>
                      </a:r>
                    </a:p>
                  </a:txBody>
                  <a:tcPr/>
                </a:tc>
                <a:tc>
                  <a:txBody>
                    <a:bodyPr/>
                    <a:lstStyle/>
                    <a:p>
                      <a:r>
                        <a:rPr lang="en-US" dirty="0"/>
                        <a:t>93.22%</a:t>
                      </a:r>
                    </a:p>
                  </a:txBody>
                  <a:tcPr/>
                </a:tc>
                <a:tc>
                  <a:txBody>
                    <a:bodyPr/>
                    <a:lstStyle/>
                    <a:p>
                      <a:r>
                        <a:rPr lang="en-US" dirty="0"/>
                        <a:t>97.75%</a:t>
                      </a:r>
                    </a:p>
                  </a:txBody>
                  <a:tcPr/>
                </a:tc>
                <a:tc>
                  <a:txBody>
                    <a:bodyPr/>
                    <a:lstStyle/>
                    <a:p>
                      <a:r>
                        <a:rPr lang="en-US" dirty="0"/>
                        <a:t>91.97%</a:t>
                      </a:r>
                    </a:p>
                  </a:txBody>
                  <a:tcPr/>
                </a:tc>
                <a:tc>
                  <a:txBody>
                    <a:bodyPr/>
                    <a:lstStyle/>
                    <a:p>
                      <a:r>
                        <a:rPr lang="en-US" dirty="0"/>
                        <a:t>73.50%</a:t>
                      </a:r>
                    </a:p>
                  </a:txBody>
                  <a:tcPr/>
                </a:tc>
                <a:extLst>
                  <a:ext uri="{0D108BD9-81ED-4DB2-BD59-A6C34878D82A}">
                    <a16:rowId xmlns:a16="http://schemas.microsoft.com/office/drawing/2014/main" val="10002"/>
                  </a:ext>
                </a:extLst>
              </a:tr>
              <a:tr h="370840">
                <a:tc>
                  <a:txBody>
                    <a:bodyPr/>
                    <a:lstStyle/>
                    <a:p>
                      <a:r>
                        <a:rPr lang="en-US" dirty="0"/>
                        <a:t>600</a:t>
                      </a:r>
                    </a:p>
                  </a:txBody>
                  <a:tcPr/>
                </a:tc>
                <a:tc>
                  <a:txBody>
                    <a:bodyPr/>
                    <a:lstStyle/>
                    <a:p>
                      <a:r>
                        <a:rPr lang="en-US" dirty="0"/>
                        <a:t>93.00%</a:t>
                      </a:r>
                    </a:p>
                  </a:txBody>
                  <a:tcPr/>
                </a:tc>
                <a:tc>
                  <a:txBody>
                    <a:bodyPr/>
                    <a:lstStyle/>
                    <a:p>
                      <a:r>
                        <a:rPr lang="en-US" dirty="0"/>
                        <a:t>97.16%</a:t>
                      </a:r>
                    </a:p>
                  </a:txBody>
                  <a:tcPr/>
                </a:tc>
                <a:tc>
                  <a:txBody>
                    <a:bodyPr/>
                    <a:lstStyle/>
                    <a:p>
                      <a:r>
                        <a:rPr lang="en-US" dirty="0"/>
                        <a:t>90.98%</a:t>
                      </a:r>
                    </a:p>
                  </a:txBody>
                  <a:tcPr/>
                </a:tc>
                <a:tc>
                  <a:txBody>
                    <a:bodyPr/>
                    <a:lstStyle/>
                    <a:p>
                      <a:r>
                        <a:rPr lang="en-US" dirty="0"/>
                        <a:t>68.83%</a:t>
                      </a:r>
                    </a:p>
                  </a:txBody>
                  <a:tcPr/>
                </a:tc>
                <a:extLst>
                  <a:ext uri="{0D108BD9-81ED-4DB2-BD59-A6C34878D82A}">
                    <a16:rowId xmlns:a16="http://schemas.microsoft.com/office/drawing/2014/main" val="10003"/>
                  </a:ext>
                </a:extLst>
              </a:tr>
              <a:tr h="370840">
                <a:tc>
                  <a:txBody>
                    <a:bodyPr/>
                    <a:lstStyle/>
                    <a:p>
                      <a:r>
                        <a:rPr lang="en-US" dirty="0"/>
                        <a:t>800</a:t>
                      </a:r>
                    </a:p>
                  </a:txBody>
                  <a:tcPr/>
                </a:tc>
                <a:tc>
                  <a:txBody>
                    <a:bodyPr/>
                    <a:lstStyle/>
                    <a:p>
                      <a:r>
                        <a:rPr lang="en-US" dirty="0"/>
                        <a:t>92..96%</a:t>
                      </a:r>
                    </a:p>
                  </a:txBody>
                  <a:tcPr/>
                </a:tc>
                <a:tc>
                  <a:txBody>
                    <a:bodyPr/>
                    <a:lstStyle/>
                    <a:p>
                      <a:r>
                        <a:rPr lang="en-US" dirty="0"/>
                        <a:t>96.50%</a:t>
                      </a:r>
                    </a:p>
                  </a:txBody>
                  <a:tcPr/>
                </a:tc>
                <a:tc>
                  <a:txBody>
                    <a:bodyPr/>
                    <a:lstStyle/>
                    <a:p>
                      <a:r>
                        <a:rPr lang="en-US" dirty="0"/>
                        <a:t>92.99%</a:t>
                      </a:r>
                    </a:p>
                  </a:txBody>
                  <a:tcPr/>
                </a:tc>
                <a:tc>
                  <a:txBody>
                    <a:bodyPr/>
                    <a:lstStyle/>
                    <a:p>
                      <a:r>
                        <a:rPr lang="en-US" dirty="0"/>
                        <a:t>70.35%</a:t>
                      </a:r>
                    </a:p>
                  </a:txBody>
                  <a:tcPr/>
                </a:tc>
                <a:extLst>
                  <a:ext uri="{0D108BD9-81ED-4DB2-BD59-A6C34878D82A}">
                    <a16:rowId xmlns:a16="http://schemas.microsoft.com/office/drawing/2014/main" val="10004"/>
                  </a:ext>
                </a:extLst>
              </a:tr>
              <a:tr h="370840">
                <a:tc>
                  <a:txBody>
                    <a:bodyPr/>
                    <a:lstStyle/>
                    <a:p>
                      <a:r>
                        <a:rPr lang="en-US" dirty="0"/>
                        <a:t>1000</a:t>
                      </a:r>
                    </a:p>
                  </a:txBody>
                  <a:tcPr/>
                </a:tc>
                <a:tc>
                  <a:txBody>
                    <a:bodyPr/>
                    <a:lstStyle/>
                    <a:p>
                      <a:r>
                        <a:rPr lang="en-US" dirty="0"/>
                        <a:t>92.96%</a:t>
                      </a:r>
                    </a:p>
                  </a:txBody>
                  <a:tcPr/>
                </a:tc>
                <a:tc>
                  <a:txBody>
                    <a:bodyPr/>
                    <a:lstStyle/>
                    <a:p>
                      <a:r>
                        <a:rPr lang="en-US" dirty="0"/>
                        <a:t>96.10%</a:t>
                      </a:r>
                    </a:p>
                  </a:txBody>
                  <a:tcPr/>
                </a:tc>
                <a:tc>
                  <a:txBody>
                    <a:bodyPr/>
                    <a:lstStyle/>
                    <a:p>
                      <a:r>
                        <a:rPr lang="en-US" dirty="0"/>
                        <a:t>92.49%</a:t>
                      </a:r>
                    </a:p>
                  </a:txBody>
                  <a:tcPr/>
                </a:tc>
                <a:tc>
                  <a:txBody>
                    <a:bodyPr/>
                    <a:lstStyle/>
                    <a:p>
                      <a:r>
                        <a:rPr lang="en-US" dirty="0"/>
                        <a:t>73.40%</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91162" y="1467330"/>
            <a:ext cx="10445412" cy="492443"/>
          </a:xfrm>
          <a:prstGeom prst="rect">
            <a:avLst/>
          </a:prstGeom>
          <a:noFill/>
        </p:spPr>
        <p:txBody>
          <a:bodyPr wrap="square" rtlCol="0">
            <a:spAutoFit/>
          </a:bodyPr>
          <a:lstStyle/>
          <a:p>
            <a:pPr algn="ctr"/>
            <a:r>
              <a:rPr lang="en-US" sz="2600" dirty="0"/>
              <a:t>Comparison of Accuracy using </a:t>
            </a:r>
            <a:r>
              <a:rPr lang="en-US" sz="2600" dirty="0" err="1"/>
              <a:t>Weka</a:t>
            </a:r>
            <a:r>
              <a:rPr lang="en-US" sz="2600" dirty="0"/>
              <a:t> and Learning Model-Training Data Set 2</a:t>
            </a:r>
          </a:p>
        </p:txBody>
      </p:sp>
      <p:sp>
        <p:nvSpPr>
          <p:cNvPr id="4" name="Title 1"/>
          <p:cNvSpPr>
            <a:spLocks noGrp="1"/>
          </p:cNvSpPr>
          <p:nvPr>
            <p:ph type="title"/>
          </p:nvPr>
        </p:nvSpPr>
        <p:spPr>
          <a:xfrm>
            <a:off x="825136" y="0"/>
            <a:ext cx="10515600" cy="1325563"/>
          </a:xfrm>
        </p:spPr>
        <p:txBody>
          <a:bodyPr/>
          <a:lstStyle/>
          <a:p>
            <a:pPr algn="ctr"/>
            <a:r>
              <a:rPr lang="en-US" b="1" dirty="0"/>
              <a:t>Results</a:t>
            </a:r>
          </a:p>
        </p:txBody>
      </p:sp>
      <p:pic>
        <p:nvPicPr>
          <p:cNvPr id="7"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Agenda</a:t>
            </a:r>
          </a:p>
        </p:txBody>
      </p:sp>
      <p:sp>
        <p:nvSpPr>
          <p:cNvPr id="3" name="Content Placeholder 2"/>
          <p:cNvSpPr>
            <a:spLocks noGrp="1"/>
          </p:cNvSpPr>
          <p:nvPr>
            <p:ph idx="1"/>
          </p:nvPr>
        </p:nvSpPr>
        <p:spPr>
          <a:xfrm>
            <a:off x="810904" y="1378425"/>
            <a:ext cx="10515600" cy="4839482"/>
          </a:xfrm>
        </p:spPr>
        <p:txBody>
          <a:bodyPr>
            <a:noAutofit/>
          </a:bodyPr>
          <a:lstStyle/>
          <a:p>
            <a:r>
              <a:rPr lang="en-US" sz="2600" dirty="0"/>
              <a:t>Introduction</a:t>
            </a:r>
          </a:p>
          <a:p>
            <a:r>
              <a:rPr lang="en-US" sz="2600" dirty="0">
                <a:cs typeface="Times New Roman" panose="02020603050405020304" pitchFamily="18" charset="0"/>
              </a:rPr>
              <a:t>Problem Statement</a:t>
            </a:r>
          </a:p>
          <a:p>
            <a:r>
              <a:rPr lang="en-US" sz="2600" dirty="0"/>
              <a:t>Flow of our proposed classification system</a:t>
            </a:r>
            <a:endParaRPr lang="en-US" sz="2600" dirty="0">
              <a:cs typeface="Times New Roman" panose="02020603050405020304" pitchFamily="18" charset="0"/>
            </a:endParaRPr>
          </a:p>
          <a:p>
            <a:r>
              <a:rPr lang="en-US" sz="2600" dirty="0">
                <a:ea typeface="Tahoma" pitchFamily="34" charset="0"/>
                <a:cs typeface="Times New Roman" pitchFamily="18" charset="0"/>
              </a:rPr>
              <a:t>Facebook Existing Features Versus Our Approach</a:t>
            </a:r>
          </a:p>
          <a:p>
            <a:r>
              <a:rPr lang="en-US" sz="2600" dirty="0"/>
              <a:t>Previous Work</a:t>
            </a:r>
          </a:p>
          <a:p>
            <a:r>
              <a:rPr lang="en-US" sz="2600" dirty="0"/>
              <a:t>Prospective</a:t>
            </a:r>
          </a:p>
          <a:p>
            <a:r>
              <a:rPr lang="en-US" sz="2600" dirty="0">
                <a:cs typeface="Times New Roman" pitchFamily="18" charset="0"/>
              </a:rPr>
              <a:t>Proposed Work</a:t>
            </a:r>
          </a:p>
          <a:p>
            <a:r>
              <a:rPr lang="en-US" sz="2600" dirty="0">
                <a:cs typeface="Times New Roman" pitchFamily="18" charset="0"/>
              </a:rPr>
              <a:t>Methodology</a:t>
            </a:r>
          </a:p>
          <a:p>
            <a:r>
              <a:rPr lang="en-US" sz="2600" dirty="0">
                <a:cs typeface="Times New Roman" pitchFamily="18" charset="0"/>
              </a:rPr>
              <a:t>Results</a:t>
            </a:r>
          </a:p>
          <a:p>
            <a:r>
              <a:rPr lang="en-US" sz="2600" dirty="0">
                <a:cs typeface="Times New Roman" pitchFamily="18" charset="0"/>
              </a:rPr>
              <a:t>Conclusion</a:t>
            </a:r>
          </a:p>
          <a:p>
            <a:r>
              <a:rPr lang="en-US" sz="2600" dirty="0">
                <a:cs typeface="Times New Roman" panose="02020603050405020304" pitchFamily="18" charset="0"/>
              </a:rPr>
              <a:t>References </a:t>
            </a:r>
            <a:endParaRPr lang="en-US" sz="2600" dirty="0"/>
          </a:p>
        </p:txBody>
      </p:sp>
      <p:pic>
        <p:nvPicPr>
          <p:cNvPr id="6"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15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9944333"/>
              </p:ext>
            </p:extLst>
          </p:nvPr>
        </p:nvGraphicFramePr>
        <p:xfrm>
          <a:off x="539205" y="2262058"/>
          <a:ext cx="10573655" cy="2494280"/>
        </p:xfrm>
        <a:graphic>
          <a:graphicData uri="http://schemas.openxmlformats.org/drawingml/2006/table">
            <a:tbl>
              <a:tblPr firstRow="1" bandRow="1">
                <a:tableStyleId>{5C22544A-7EE6-4342-B048-85BDC9FD1C3A}</a:tableStyleId>
              </a:tblPr>
              <a:tblGrid>
                <a:gridCol w="2114731">
                  <a:extLst>
                    <a:ext uri="{9D8B030D-6E8A-4147-A177-3AD203B41FA5}">
                      <a16:colId xmlns:a16="http://schemas.microsoft.com/office/drawing/2014/main" val="20000"/>
                    </a:ext>
                  </a:extLst>
                </a:gridCol>
                <a:gridCol w="2114731">
                  <a:extLst>
                    <a:ext uri="{9D8B030D-6E8A-4147-A177-3AD203B41FA5}">
                      <a16:colId xmlns:a16="http://schemas.microsoft.com/office/drawing/2014/main" val="20001"/>
                    </a:ext>
                  </a:extLst>
                </a:gridCol>
                <a:gridCol w="2114731">
                  <a:extLst>
                    <a:ext uri="{9D8B030D-6E8A-4147-A177-3AD203B41FA5}">
                      <a16:colId xmlns:a16="http://schemas.microsoft.com/office/drawing/2014/main" val="20002"/>
                    </a:ext>
                  </a:extLst>
                </a:gridCol>
                <a:gridCol w="2114731">
                  <a:extLst>
                    <a:ext uri="{9D8B030D-6E8A-4147-A177-3AD203B41FA5}">
                      <a16:colId xmlns:a16="http://schemas.microsoft.com/office/drawing/2014/main" val="20003"/>
                    </a:ext>
                  </a:extLst>
                </a:gridCol>
                <a:gridCol w="2114731">
                  <a:extLst>
                    <a:ext uri="{9D8B030D-6E8A-4147-A177-3AD203B41FA5}">
                      <a16:colId xmlns:a16="http://schemas.microsoft.com/office/drawing/2014/main" val="20004"/>
                    </a:ext>
                  </a:extLst>
                </a:gridCol>
              </a:tblGrid>
              <a:tr h="370840">
                <a:tc>
                  <a:txBody>
                    <a:bodyPr/>
                    <a:lstStyle/>
                    <a:p>
                      <a:r>
                        <a:rPr lang="en-US" dirty="0"/>
                        <a:t>No of posts</a:t>
                      </a:r>
                    </a:p>
                  </a:txBody>
                  <a:tcPr/>
                </a:tc>
                <a:tc>
                  <a:txBody>
                    <a:bodyPr/>
                    <a:lstStyle/>
                    <a:p>
                      <a:r>
                        <a:rPr lang="en-US" dirty="0" err="1"/>
                        <a:t>Weka</a:t>
                      </a:r>
                      <a:r>
                        <a:rPr lang="en-US" baseline="0" dirty="0" err="1"/>
                        <a:t>’s</a:t>
                      </a:r>
                      <a:r>
                        <a:rPr lang="en-US" baseline="0" dirty="0"/>
                        <a:t> SVM</a:t>
                      </a:r>
                      <a:endParaRPr lang="en-US" dirty="0"/>
                    </a:p>
                  </a:txBody>
                  <a:tcPr/>
                </a:tc>
                <a:tc>
                  <a:txBody>
                    <a:bodyPr/>
                    <a:lstStyle/>
                    <a:p>
                      <a:r>
                        <a:rPr lang="en-US" dirty="0"/>
                        <a:t>SVM</a:t>
                      </a:r>
                      <a:r>
                        <a:rPr lang="en-US" baseline="0" dirty="0"/>
                        <a:t> Learning Model</a:t>
                      </a:r>
                      <a:endParaRPr lang="en-US" dirty="0"/>
                    </a:p>
                  </a:txBody>
                  <a:tcPr/>
                </a:tc>
                <a:tc>
                  <a:txBody>
                    <a:bodyPr/>
                    <a:lstStyle/>
                    <a:p>
                      <a:r>
                        <a:rPr lang="en-US" dirty="0" err="1"/>
                        <a:t>Weka’s</a:t>
                      </a:r>
                      <a:r>
                        <a:rPr lang="en-US" dirty="0"/>
                        <a:t> Logistic Regression</a:t>
                      </a:r>
                    </a:p>
                  </a:txBody>
                  <a:tcPr/>
                </a:tc>
                <a:tc>
                  <a:txBody>
                    <a:bodyPr/>
                    <a:lstStyle/>
                    <a:p>
                      <a:r>
                        <a:rPr lang="en-US" dirty="0"/>
                        <a:t>Logistic Regression Learning Model</a:t>
                      </a:r>
                    </a:p>
                  </a:txBody>
                  <a:tcPr/>
                </a:tc>
                <a:extLst>
                  <a:ext uri="{0D108BD9-81ED-4DB2-BD59-A6C34878D82A}">
                    <a16:rowId xmlns:a16="http://schemas.microsoft.com/office/drawing/2014/main" val="10000"/>
                  </a:ext>
                </a:extLst>
              </a:tr>
              <a:tr h="370840">
                <a:tc>
                  <a:txBody>
                    <a:bodyPr/>
                    <a:lstStyle/>
                    <a:p>
                      <a:r>
                        <a:rPr lang="en-US" dirty="0"/>
                        <a:t>200</a:t>
                      </a:r>
                    </a:p>
                  </a:txBody>
                  <a:tcPr/>
                </a:tc>
                <a:tc>
                  <a:txBody>
                    <a:bodyPr/>
                    <a:lstStyle/>
                    <a:p>
                      <a:r>
                        <a:rPr lang="en-US" dirty="0"/>
                        <a:t>92.84%</a:t>
                      </a:r>
                    </a:p>
                  </a:txBody>
                  <a:tcPr/>
                </a:tc>
                <a:tc>
                  <a:txBody>
                    <a:bodyPr/>
                    <a:lstStyle/>
                    <a:p>
                      <a:r>
                        <a:rPr lang="en-US" dirty="0"/>
                        <a:t>97.48%</a:t>
                      </a:r>
                    </a:p>
                  </a:txBody>
                  <a:tcPr/>
                </a:tc>
                <a:tc>
                  <a:txBody>
                    <a:bodyPr/>
                    <a:lstStyle/>
                    <a:p>
                      <a:r>
                        <a:rPr lang="en-US" dirty="0"/>
                        <a:t>92.49%</a:t>
                      </a:r>
                    </a:p>
                  </a:txBody>
                  <a:tcPr/>
                </a:tc>
                <a:tc>
                  <a:txBody>
                    <a:bodyPr/>
                    <a:lstStyle/>
                    <a:p>
                      <a:r>
                        <a:rPr lang="en-US" dirty="0"/>
                        <a:t>64.82%</a:t>
                      </a:r>
                    </a:p>
                  </a:txBody>
                  <a:tcPr/>
                </a:tc>
                <a:extLst>
                  <a:ext uri="{0D108BD9-81ED-4DB2-BD59-A6C34878D82A}">
                    <a16:rowId xmlns:a16="http://schemas.microsoft.com/office/drawing/2014/main" val="10001"/>
                  </a:ext>
                </a:extLst>
              </a:tr>
              <a:tr h="370840">
                <a:tc>
                  <a:txBody>
                    <a:bodyPr/>
                    <a:lstStyle/>
                    <a:p>
                      <a:r>
                        <a:rPr lang="en-US" dirty="0"/>
                        <a:t>400</a:t>
                      </a:r>
                    </a:p>
                  </a:txBody>
                  <a:tcPr/>
                </a:tc>
                <a:tc>
                  <a:txBody>
                    <a:bodyPr/>
                    <a:lstStyle/>
                    <a:p>
                      <a:r>
                        <a:rPr lang="en-US" dirty="0"/>
                        <a:t>92.97%</a:t>
                      </a:r>
                    </a:p>
                  </a:txBody>
                  <a:tcPr/>
                </a:tc>
                <a:tc>
                  <a:txBody>
                    <a:bodyPr/>
                    <a:lstStyle/>
                    <a:p>
                      <a:r>
                        <a:rPr lang="en-US" dirty="0"/>
                        <a:t>96.49%</a:t>
                      </a:r>
                    </a:p>
                  </a:txBody>
                  <a:tcPr/>
                </a:tc>
                <a:tc>
                  <a:txBody>
                    <a:bodyPr/>
                    <a:lstStyle/>
                    <a:p>
                      <a:r>
                        <a:rPr lang="en-US" dirty="0"/>
                        <a:t>95.00%</a:t>
                      </a:r>
                    </a:p>
                  </a:txBody>
                  <a:tcPr/>
                </a:tc>
                <a:tc>
                  <a:txBody>
                    <a:bodyPr/>
                    <a:lstStyle/>
                    <a:p>
                      <a:r>
                        <a:rPr lang="en-US" dirty="0"/>
                        <a:t>60.65%</a:t>
                      </a:r>
                    </a:p>
                  </a:txBody>
                  <a:tcPr/>
                </a:tc>
                <a:extLst>
                  <a:ext uri="{0D108BD9-81ED-4DB2-BD59-A6C34878D82A}">
                    <a16:rowId xmlns:a16="http://schemas.microsoft.com/office/drawing/2014/main" val="10002"/>
                  </a:ext>
                </a:extLst>
              </a:tr>
              <a:tr h="370840">
                <a:tc>
                  <a:txBody>
                    <a:bodyPr/>
                    <a:lstStyle/>
                    <a:p>
                      <a:r>
                        <a:rPr lang="en-US" dirty="0"/>
                        <a:t>600</a:t>
                      </a:r>
                    </a:p>
                  </a:txBody>
                  <a:tcPr/>
                </a:tc>
                <a:tc>
                  <a:txBody>
                    <a:bodyPr/>
                    <a:lstStyle/>
                    <a:p>
                      <a:r>
                        <a:rPr lang="en-US" dirty="0"/>
                        <a:t>92.85%</a:t>
                      </a:r>
                    </a:p>
                  </a:txBody>
                  <a:tcPr/>
                </a:tc>
                <a:tc>
                  <a:txBody>
                    <a:bodyPr/>
                    <a:lstStyle/>
                    <a:p>
                      <a:r>
                        <a:rPr lang="en-US" dirty="0"/>
                        <a:t>96.82%</a:t>
                      </a:r>
                    </a:p>
                  </a:txBody>
                  <a:tcPr/>
                </a:tc>
                <a:tc>
                  <a:txBody>
                    <a:bodyPr/>
                    <a:lstStyle/>
                    <a:p>
                      <a:r>
                        <a:rPr lang="en-US" dirty="0"/>
                        <a:t>91.78%</a:t>
                      </a:r>
                    </a:p>
                  </a:txBody>
                  <a:tcPr/>
                </a:tc>
                <a:tc>
                  <a:txBody>
                    <a:bodyPr/>
                    <a:lstStyle/>
                    <a:p>
                      <a:r>
                        <a:rPr lang="en-US" dirty="0"/>
                        <a:t>62.93%</a:t>
                      </a:r>
                    </a:p>
                  </a:txBody>
                  <a:tcPr/>
                </a:tc>
                <a:extLst>
                  <a:ext uri="{0D108BD9-81ED-4DB2-BD59-A6C34878D82A}">
                    <a16:rowId xmlns:a16="http://schemas.microsoft.com/office/drawing/2014/main" val="10003"/>
                  </a:ext>
                </a:extLst>
              </a:tr>
              <a:tr h="370840">
                <a:tc>
                  <a:txBody>
                    <a:bodyPr/>
                    <a:lstStyle/>
                    <a:p>
                      <a:r>
                        <a:rPr lang="en-US" dirty="0"/>
                        <a:t>800</a:t>
                      </a:r>
                    </a:p>
                  </a:txBody>
                  <a:tcPr/>
                </a:tc>
                <a:tc>
                  <a:txBody>
                    <a:bodyPr/>
                    <a:lstStyle/>
                    <a:p>
                      <a:r>
                        <a:rPr lang="en-US" dirty="0"/>
                        <a:t>93.37%</a:t>
                      </a:r>
                    </a:p>
                  </a:txBody>
                  <a:tcPr/>
                </a:tc>
                <a:tc>
                  <a:txBody>
                    <a:bodyPr/>
                    <a:lstStyle/>
                    <a:p>
                      <a:r>
                        <a:rPr lang="en-US" dirty="0"/>
                        <a:t>96.37%</a:t>
                      </a:r>
                    </a:p>
                  </a:txBody>
                  <a:tcPr/>
                </a:tc>
                <a:tc>
                  <a:txBody>
                    <a:bodyPr/>
                    <a:lstStyle/>
                    <a:p>
                      <a:r>
                        <a:rPr lang="en-US" dirty="0"/>
                        <a:t>91.48%</a:t>
                      </a:r>
                    </a:p>
                  </a:txBody>
                  <a:tcPr/>
                </a:tc>
                <a:tc>
                  <a:txBody>
                    <a:bodyPr/>
                    <a:lstStyle/>
                    <a:p>
                      <a:r>
                        <a:rPr lang="en-US" dirty="0"/>
                        <a:t>64.20%</a:t>
                      </a:r>
                    </a:p>
                  </a:txBody>
                  <a:tcPr/>
                </a:tc>
                <a:extLst>
                  <a:ext uri="{0D108BD9-81ED-4DB2-BD59-A6C34878D82A}">
                    <a16:rowId xmlns:a16="http://schemas.microsoft.com/office/drawing/2014/main" val="10004"/>
                  </a:ext>
                </a:extLst>
              </a:tr>
              <a:tr h="370840">
                <a:tc>
                  <a:txBody>
                    <a:bodyPr/>
                    <a:lstStyle/>
                    <a:p>
                      <a:r>
                        <a:rPr lang="en-US" dirty="0"/>
                        <a:t>1000</a:t>
                      </a:r>
                    </a:p>
                  </a:txBody>
                  <a:tcPr/>
                </a:tc>
                <a:tc>
                  <a:txBody>
                    <a:bodyPr/>
                    <a:lstStyle/>
                    <a:p>
                      <a:r>
                        <a:rPr lang="en-US" dirty="0"/>
                        <a:t>93.68%</a:t>
                      </a:r>
                    </a:p>
                  </a:txBody>
                  <a:tcPr/>
                </a:tc>
                <a:tc>
                  <a:txBody>
                    <a:bodyPr/>
                    <a:lstStyle/>
                    <a:p>
                      <a:r>
                        <a:rPr lang="en-US" dirty="0"/>
                        <a:t>96.60%</a:t>
                      </a:r>
                    </a:p>
                  </a:txBody>
                  <a:tcPr/>
                </a:tc>
                <a:tc>
                  <a:txBody>
                    <a:bodyPr/>
                    <a:lstStyle/>
                    <a:p>
                      <a:r>
                        <a:rPr lang="en-US" dirty="0"/>
                        <a:t>92.24%</a:t>
                      </a:r>
                    </a:p>
                  </a:txBody>
                  <a:tcPr/>
                </a:tc>
                <a:tc>
                  <a:txBody>
                    <a:bodyPr/>
                    <a:lstStyle/>
                    <a:p>
                      <a:r>
                        <a:rPr lang="en-US" dirty="0"/>
                        <a:t>63.80%</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624677" y="1436136"/>
            <a:ext cx="10498248" cy="492443"/>
          </a:xfrm>
          <a:prstGeom prst="rect">
            <a:avLst/>
          </a:prstGeom>
          <a:noFill/>
        </p:spPr>
        <p:txBody>
          <a:bodyPr wrap="square" rtlCol="0">
            <a:spAutoFit/>
          </a:bodyPr>
          <a:lstStyle/>
          <a:p>
            <a:pPr algn="ctr"/>
            <a:r>
              <a:rPr lang="en-US" sz="2600" dirty="0"/>
              <a:t>Comparison of Accuracy using </a:t>
            </a:r>
            <a:r>
              <a:rPr lang="en-US" sz="2600" dirty="0" err="1"/>
              <a:t>Weka</a:t>
            </a:r>
            <a:r>
              <a:rPr lang="en-US" sz="2600" dirty="0"/>
              <a:t> and Learning Model-Training Data Set 3</a:t>
            </a:r>
          </a:p>
        </p:txBody>
      </p:sp>
      <p:sp>
        <p:nvSpPr>
          <p:cNvPr id="6" name="Title 1"/>
          <p:cNvSpPr>
            <a:spLocks noGrp="1"/>
          </p:cNvSpPr>
          <p:nvPr>
            <p:ph type="title"/>
          </p:nvPr>
        </p:nvSpPr>
        <p:spPr>
          <a:xfrm>
            <a:off x="825136" y="0"/>
            <a:ext cx="10515600" cy="1325563"/>
          </a:xfrm>
        </p:spPr>
        <p:txBody>
          <a:bodyPr/>
          <a:lstStyle/>
          <a:p>
            <a:pPr algn="ctr"/>
            <a:r>
              <a:rPr lang="en-US" b="1" dirty="0"/>
              <a:t>Results</a:t>
            </a:r>
          </a:p>
        </p:txBody>
      </p:sp>
      <p:pic>
        <p:nvPicPr>
          <p:cNvPr id="7"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Conclusion</a:t>
            </a:r>
          </a:p>
        </p:txBody>
      </p:sp>
      <p:sp>
        <p:nvSpPr>
          <p:cNvPr id="3" name="Content Placeholder 2"/>
          <p:cNvSpPr>
            <a:spLocks noGrp="1"/>
          </p:cNvSpPr>
          <p:nvPr>
            <p:ph idx="1"/>
          </p:nvPr>
        </p:nvSpPr>
        <p:spPr>
          <a:xfrm>
            <a:off x="838200" y="1436914"/>
            <a:ext cx="10515600" cy="4740049"/>
          </a:xfrm>
        </p:spPr>
        <p:txBody>
          <a:bodyPr>
            <a:normAutofit/>
          </a:bodyPr>
          <a:lstStyle/>
          <a:p>
            <a:pPr>
              <a:lnSpc>
                <a:spcPct val="100000"/>
              </a:lnSpc>
            </a:pPr>
            <a:r>
              <a:rPr lang="en-US" dirty="0"/>
              <a:t>We developed a model to classify posts appearing on users Facebook wall to find most important news feeds and to automatically detect the sentiments of the user.</a:t>
            </a:r>
          </a:p>
          <a:p>
            <a:pPr>
              <a:lnSpc>
                <a:spcPct val="100000"/>
              </a:lnSpc>
            </a:pPr>
            <a:r>
              <a:rPr lang="en-US" dirty="0"/>
              <a:t>Experiments on the live news feeds showed that the proposed approach could achieve significantly improved performance for structuring the data on Facebook using SVM classifier learning model.</a:t>
            </a:r>
          </a:p>
          <a:p>
            <a:pPr>
              <a:lnSpc>
                <a:spcPct val="100000"/>
              </a:lnSpc>
              <a:buNone/>
            </a:pPr>
            <a:endParaRPr lang="en-US" dirty="0"/>
          </a:p>
        </p:txBody>
      </p:sp>
      <p:pic>
        <p:nvPicPr>
          <p:cNvPr id="4"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txBox="1">
            <a:spLocks/>
          </p:cNvSpPr>
          <p:nvPr/>
        </p:nvSpPr>
        <p:spPr>
          <a:xfrm>
            <a:off x="1241947" y="6492875"/>
            <a:ext cx="927479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chemeClr val="bg2">
                    <a:lumMod val="50000"/>
                  </a:schemeClr>
                </a:solidFill>
              </a:rPr>
              <a:t>B. V. Bhoomaraddi College of Engineering and Technology, Hubli-India</a:t>
            </a:r>
            <a:endParaRPr lang="en-US" sz="1800" dirty="0">
              <a:solidFill>
                <a:schemeClr val="bg2">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3015"/>
            <a:ext cx="10515600" cy="4743948"/>
          </a:xfrm>
        </p:spPr>
        <p:txBody>
          <a:bodyPr>
            <a:noAutofit/>
          </a:bodyPr>
          <a:lstStyle/>
          <a:p>
            <a:pPr marL="0" indent="0">
              <a:buNone/>
            </a:pPr>
            <a:r>
              <a:rPr lang="en-US" sz="2600" dirty="0"/>
              <a:t>[1] Facebook developers. [Online]. Available:</a:t>
            </a:r>
          </a:p>
          <a:p>
            <a:pPr marL="0" indent="0">
              <a:buNone/>
            </a:pPr>
            <a:r>
              <a:rPr lang="en-US" sz="2600" dirty="0"/>
              <a:t>https://developers.facebook.com/</a:t>
            </a:r>
          </a:p>
          <a:p>
            <a:pPr marL="0" indent="0">
              <a:buNone/>
            </a:pPr>
            <a:r>
              <a:rPr lang="en-US" sz="2600" dirty="0"/>
              <a:t>[2] Google inbox categories. [Online]. Available:</a:t>
            </a:r>
          </a:p>
          <a:p>
            <a:pPr marL="0" indent="0">
              <a:buNone/>
            </a:pPr>
            <a:r>
              <a:rPr lang="en-US" sz="2600" dirty="0"/>
              <a:t>https://support.google.com/mail/answer/3094596?hl=en</a:t>
            </a:r>
          </a:p>
          <a:p>
            <a:pPr marL="0" indent="0">
              <a:buNone/>
            </a:pPr>
            <a:r>
              <a:rPr lang="en-US" sz="2600" dirty="0"/>
              <a:t>[3] </a:t>
            </a:r>
            <a:r>
              <a:rPr lang="en-US" sz="2600" dirty="0" err="1"/>
              <a:t>Emarketer</a:t>
            </a:r>
            <a:r>
              <a:rPr lang="en-US" sz="2600" dirty="0"/>
              <a:t>. [Online]. Available:</a:t>
            </a:r>
          </a:p>
          <a:p>
            <a:pPr marL="0" indent="0">
              <a:buNone/>
            </a:pPr>
            <a:r>
              <a:rPr lang="en-US" sz="2600" dirty="0"/>
              <a:t>http://www.emarketer.com/Article/Social-Networking-Reaches-Nearly-</a:t>
            </a:r>
          </a:p>
          <a:p>
            <a:pPr marL="0" indent="0">
              <a:buNone/>
            </a:pPr>
            <a:r>
              <a:rPr lang="en-US" sz="2600" dirty="0"/>
              <a:t>One-Four-Around-World/1009976</a:t>
            </a:r>
          </a:p>
          <a:p>
            <a:pPr marL="0" indent="0">
              <a:buNone/>
            </a:pPr>
            <a:r>
              <a:rPr lang="en-US" sz="2600" dirty="0"/>
              <a:t>[4] A. </a:t>
            </a:r>
            <a:r>
              <a:rPr lang="en-US" sz="2600" dirty="0" err="1"/>
              <a:t>Shrivatava</a:t>
            </a:r>
            <a:r>
              <a:rPr lang="en-US" sz="2600" dirty="0"/>
              <a:t> and B. Pant, “Opinion extraction and classification of</a:t>
            </a:r>
          </a:p>
          <a:p>
            <a:pPr marL="0" indent="0">
              <a:buNone/>
            </a:pPr>
            <a:r>
              <a:rPr lang="en-US" sz="2600" dirty="0" err="1"/>
              <a:t>realtime</a:t>
            </a:r>
            <a:r>
              <a:rPr lang="en-US" sz="2600" dirty="0"/>
              <a:t> </a:t>
            </a:r>
            <a:r>
              <a:rPr lang="en-US" sz="2600" dirty="0" err="1"/>
              <a:t>facebook</a:t>
            </a:r>
            <a:r>
              <a:rPr lang="en-US" sz="2600" dirty="0"/>
              <a:t> status,” Global Journal of Computer Science and</a:t>
            </a:r>
          </a:p>
          <a:p>
            <a:pPr marL="0" indent="0">
              <a:buNone/>
            </a:pPr>
            <a:r>
              <a:rPr lang="nl-NL" sz="2600" dirty="0"/>
              <a:t>Technology, vol. 12, pp. 35–40, 2012.</a:t>
            </a:r>
            <a:endParaRPr lang="en-US" sz="2600" dirty="0"/>
          </a:p>
        </p:txBody>
      </p:sp>
      <p:sp>
        <p:nvSpPr>
          <p:cNvPr id="4" name="Title 1"/>
          <p:cNvSpPr>
            <a:spLocks noGrp="1"/>
          </p:cNvSpPr>
          <p:nvPr>
            <p:ph type="title"/>
          </p:nvPr>
        </p:nvSpPr>
        <p:spPr>
          <a:xfrm>
            <a:off x="769961" y="0"/>
            <a:ext cx="10515600" cy="1325563"/>
          </a:xfrm>
        </p:spPr>
        <p:txBody>
          <a:bodyPr/>
          <a:lstStyle/>
          <a:p>
            <a:pPr algn="ctr"/>
            <a:r>
              <a:rPr lang="en-US" b="1" dirty="0">
                <a:cs typeface="Times New Roman" panose="02020603050405020304" pitchFamily="18" charset="0"/>
              </a:rPr>
              <a:t>References </a:t>
            </a: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09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600" dirty="0"/>
              <a:t>[5] B. Yu and L. Kwok, “Classifying business marketing messages on</a:t>
            </a:r>
          </a:p>
          <a:p>
            <a:pPr marL="0" indent="0">
              <a:buNone/>
            </a:pPr>
            <a:r>
              <a:rPr lang="en-US" sz="2600" dirty="0" err="1"/>
              <a:t>facebook</a:t>
            </a:r>
            <a:r>
              <a:rPr lang="en-US" sz="2600" dirty="0"/>
              <a:t>,” in Proceedings of the SIGIR 2011 Workshop on Internet</a:t>
            </a:r>
          </a:p>
          <a:p>
            <a:pPr marL="0" indent="0">
              <a:buNone/>
            </a:pPr>
            <a:r>
              <a:rPr lang="en-US" sz="2600" dirty="0"/>
              <a:t>Advertisement, 2011.</a:t>
            </a:r>
          </a:p>
          <a:p>
            <a:pPr marL="0" indent="0">
              <a:buNone/>
            </a:pPr>
            <a:r>
              <a:rPr lang="en-US" sz="2600" dirty="0"/>
              <a:t>[6] T. </a:t>
            </a:r>
            <a:r>
              <a:rPr lang="en-US" sz="2600" dirty="0" err="1"/>
              <a:t>Polajnar</a:t>
            </a:r>
            <a:r>
              <a:rPr lang="en-US" sz="2600" dirty="0"/>
              <a:t>, R. </a:t>
            </a:r>
            <a:r>
              <a:rPr lang="en-US" sz="2600" dirty="0" err="1"/>
              <a:t>Glassey</a:t>
            </a:r>
            <a:r>
              <a:rPr lang="en-US" sz="2600" dirty="0"/>
              <a:t>, and L. </a:t>
            </a:r>
            <a:r>
              <a:rPr lang="en-US" sz="2600" dirty="0" err="1"/>
              <a:t>Azzopardi</a:t>
            </a:r>
            <a:r>
              <a:rPr lang="en-US" sz="2600" dirty="0"/>
              <a:t>, “Detection of news feeds</a:t>
            </a:r>
          </a:p>
          <a:p>
            <a:pPr marL="0" indent="0">
              <a:buNone/>
            </a:pPr>
            <a:r>
              <a:rPr lang="en-US" sz="2600" dirty="0"/>
              <a:t>items appropriate for children.” in ECIR, ser. Lecture Notes in Computer</a:t>
            </a:r>
          </a:p>
          <a:p>
            <a:pPr marL="0" indent="0">
              <a:buNone/>
            </a:pPr>
            <a:r>
              <a:rPr lang="en-US" sz="2600" dirty="0"/>
              <a:t>Science. Springer, 2012.</a:t>
            </a:r>
          </a:p>
          <a:p>
            <a:pPr marL="0" indent="0">
              <a:buNone/>
            </a:pPr>
            <a:r>
              <a:rPr lang="en-US" sz="2600" dirty="0"/>
              <a:t>[7] J. K. </a:t>
            </a:r>
            <a:r>
              <a:rPr lang="en-US" sz="2600" dirty="0" err="1"/>
              <a:t>Ahkter</a:t>
            </a:r>
            <a:r>
              <a:rPr lang="en-US" sz="2600" dirty="0"/>
              <a:t> and S. </a:t>
            </a:r>
            <a:r>
              <a:rPr lang="en-US" sz="2600" dirty="0" err="1"/>
              <a:t>Soria</a:t>
            </a:r>
            <a:r>
              <a:rPr lang="en-US" sz="2600" dirty="0"/>
              <a:t>, “Sentiment analysis: Facebook status</a:t>
            </a:r>
          </a:p>
          <a:p>
            <a:pPr marL="0" indent="0">
              <a:buNone/>
            </a:pPr>
            <a:r>
              <a:rPr lang="en-US" sz="2600" dirty="0"/>
              <a:t>messages,” The Stanford NLP Group, Stanford University, Natural</a:t>
            </a:r>
          </a:p>
          <a:p>
            <a:pPr marL="0" indent="0">
              <a:buNone/>
            </a:pPr>
            <a:r>
              <a:rPr lang="en-US" sz="2600" dirty="0"/>
              <a:t>Language Processing, Final Project Report, 2010.</a:t>
            </a: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769961" y="0"/>
            <a:ext cx="10515600" cy="1325563"/>
          </a:xfrm>
        </p:spPr>
        <p:txBody>
          <a:bodyPr/>
          <a:lstStyle/>
          <a:p>
            <a:pPr algn="ctr"/>
            <a:r>
              <a:rPr lang="en-US" b="1" dirty="0">
                <a:cs typeface="Times New Roman" panose="02020603050405020304" pitchFamily="18" charset="0"/>
              </a:rPr>
              <a:t>References </a:t>
            </a:r>
          </a:p>
        </p:txBody>
      </p:sp>
    </p:spTree>
    <p:extLst>
      <p:ext uri="{BB962C8B-B14F-4D97-AF65-F5344CB8AC3E}">
        <p14:creationId xmlns:p14="http://schemas.microsoft.com/office/powerpoint/2010/main" val="425446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0436"/>
            <a:ext cx="10515600" cy="4566527"/>
          </a:xfrm>
        </p:spPr>
        <p:txBody>
          <a:bodyPr>
            <a:noAutofit/>
          </a:bodyPr>
          <a:lstStyle/>
          <a:p>
            <a:pPr marL="0" indent="0">
              <a:buNone/>
            </a:pPr>
            <a:r>
              <a:rPr lang="en-US" sz="2600" dirty="0"/>
              <a:t>[8] Y. Cheng, K. Zhang, Y. </a:t>
            </a:r>
            <a:r>
              <a:rPr lang="en-US" sz="2600" dirty="0" err="1"/>
              <a:t>Xie</a:t>
            </a:r>
            <a:r>
              <a:rPr lang="en-US" sz="2600" dirty="0"/>
              <a:t>, A. </a:t>
            </a:r>
            <a:r>
              <a:rPr lang="en-US" sz="2600" dirty="0" err="1"/>
              <a:t>Agrawal</a:t>
            </a:r>
            <a:r>
              <a:rPr lang="en-US" sz="2600" dirty="0"/>
              <a:t>, W. </a:t>
            </a:r>
            <a:r>
              <a:rPr lang="en-US" sz="2600" dirty="0" err="1"/>
              <a:t>keng</a:t>
            </a:r>
            <a:r>
              <a:rPr lang="en-US" sz="2600" dirty="0"/>
              <a:t> Liao, and A. N.</a:t>
            </a:r>
          </a:p>
          <a:p>
            <a:pPr marL="0" indent="0">
              <a:buNone/>
            </a:pPr>
            <a:r>
              <a:rPr lang="en-US" sz="2600" dirty="0" err="1"/>
              <a:t>Choudhary</a:t>
            </a:r>
            <a:r>
              <a:rPr lang="en-US" sz="2600" dirty="0"/>
              <a:t>, “Learning to group web text incorporating prior information.”</a:t>
            </a:r>
          </a:p>
          <a:p>
            <a:pPr marL="0" indent="0">
              <a:buNone/>
            </a:pPr>
            <a:r>
              <a:rPr lang="en-US" sz="2600" dirty="0"/>
              <a:t>in ICDM Workshops. IEEE, 2011, pp. 212–219.</a:t>
            </a:r>
          </a:p>
          <a:p>
            <a:pPr marL="0" indent="0">
              <a:buNone/>
            </a:pPr>
            <a:r>
              <a:rPr lang="en-US" sz="2600" dirty="0"/>
              <a:t>[9] K. M. A. Chai, H. L. </a:t>
            </a:r>
            <a:r>
              <a:rPr lang="en-US" sz="2600" dirty="0" err="1"/>
              <a:t>Chieu</a:t>
            </a:r>
            <a:r>
              <a:rPr lang="en-US" sz="2600" dirty="0"/>
              <a:t>, and H. T. Ng, “Bayesian online classifiers</a:t>
            </a:r>
          </a:p>
          <a:p>
            <a:pPr marL="0" indent="0">
              <a:buNone/>
            </a:pPr>
            <a:r>
              <a:rPr lang="en-US" sz="2600" dirty="0"/>
              <a:t>for text classification and filtering,” in Proceedings of the 25th Annual</a:t>
            </a:r>
          </a:p>
          <a:p>
            <a:pPr marL="0" indent="0">
              <a:buNone/>
            </a:pPr>
            <a:r>
              <a:rPr lang="en-US" sz="2600" dirty="0"/>
              <a:t>International ACM SIGIR Conference on Research and Development in</a:t>
            </a:r>
          </a:p>
          <a:p>
            <a:pPr marL="0" indent="0">
              <a:buNone/>
            </a:pPr>
            <a:r>
              <a:rPr lang="en-US" sz="2600" dirty="0"/>
              <a:t>Information Retrieval, ser. SIGIR ’02. ACM, 2002, pp. 97–104.</a:t>
            </a:r>
          </a:p>
          <a:p>
            <a:pPr marL="0" indent="0">
              <a:buNone/>
            </a:pPr>
            <a:r>
              <a:rPr lang="en-US" sz="2600" dirty="0"/>
              <a:t>[10] C. J. C. Burges, “A tutorial on support vector machines for pattern</a:t>
            </a:r>
          </a:p>
          <a:p>
            <a:pPr marL="0" indent="0">
              <a:buNone/>
            </a:pPr>
            <a:r>
              <a:rPr lang="en-US" sz="2600" dirty="0"/>
              <a:t>recognition,” Data Min. </a:t>
            </a:r>
            <a:r>
              <a:rPr lang="en-US" sz="2600" dirty="0" err="1"/>
              <a:t>Knowl</a:t>
            </a:r>
            <a:r>
              <a:rPr lang="en-US" sz="2600" dirty="0"/>
              <a:t>. </a:t>
            </a:r>
            <a:r>
              <a:rPr lang="en-US" sz="2600" dirty="0" err="1"/>
              <a:t>Discov</a:t>
            </a:r>
            <a:r>
              <a:rPr lang="en-US" sz="2600" dirty="0"/>
              <a:t>., vol. 2, no. 2, pp. 121–167,</a:t>
            </a:r>
          </a:p>
          <a:p>
            <a:pPr marL="0" indent="0">
              <a:buNone/>
            </a:pPr>
            <a:r>
              <a:rPr lang="en-US" sz="2600" dirty="0"/>
              <a:t>Jun. 1998. Computer Science and Applications, pp. 256–261, 2013.</a:t>
            </a: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769961" y="0"/>
            <a:ext cx="10515600" cy="1325563"/>
          </a:xfrm>
        </p:spPr>
        <p:txBody>
          <a:bodyPr/>
          <a:lstStyle/>
          <a:p>
            <a:pPr algn="ctr"/>
            <a:r>
              <a:rPr lang="en-US" b="1" dirty="0">
                <a:cs typeface="Times New Roman" panose="02020603050405020304" pitchFamily="18" charset="0"/>
              </a:rPr>
              <a:t>References </a:t>
            </a:r>
          </a:p>
        </p:txBody>
      </p:sp>
    </p:spTree>
    <p:extLst>
      <p:ext uri="{BB962C8B-B14F-4D97-AF65-F5344CB8AC3E}">
        <p14:creationId xmlns:p14="http://schemas.microsoft.com/office/powerpoint/2010/main" val="206248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[11] N. Friedman and M. </a:t>
            </a:r>
            <a:r>
              <a:rPr lang="en-US" sz="2400" dirty="0" err="1"/>
              <a:t>Goldszmidt</a:t>
            </a:r>
            <a:r>
              <a:rPr lang="en-US" sz="2400" dirty="0"/>
              <a:t>, “Learning </a:t>
            </a:r>
            <a:r>
              <a:rPr lang="en-US" sz="2400" dirty="0" err="1"/>
              <a:t>bayesian</a:t>
            </a:r>
            <a:r>
              <a:rPr lang="en-US" sz="2400" dirty="0"/>
              <a:t> networks with</a:t>
            </a:r>
          </a:p>
          <a:p>
            <a:pPr marL="0" indent="0">
              <a:buNone/>
            </a:pPr>
            <a:r>
              <a:rPr lang="en-US" sz="2400" dirty="0"/>
              <a:t>local structure.” in Uncertainty in Artificial Intelligence (UAI). Morgan</a:t>
            </a:r>
          </a:p>
          <a:p>
            <a:pPr marL="0" indent="0">
              <a:buNone/>
            </a:pPr>
            <a:r>
              <a:rPr lang="en-US" sz="2400" dirty="0"/>
              <a:t>Kaufmann, 1996, pp. 252–262.</a:t>
            </a:r>
          </a:p>
          <a:p>
            <a:pPr marL="0" indent="0">
              <a:buNone/>
            </a:pPr>
            <a:r>
              <a:rPr lang="en-US" sz="2400" dirty="0"/>
              <a:t>[12] R. P. Tina and S. S. </a:t>
            </a:r>
            <a:r>
              <a:rPr lang="en-US" sz="2400" dirty="0" err="1"/>
              <a:t>Sherekar</a:t>
            </a:r>
            <a:r>
              <a:rPr lang="en-US" sz="2400" dirty="0"/>
              <a:t>, “Performance analysis of nave </a:t>
            </a:r>
            <a:r>
              <a:rPr lang="en-US" sz="2400" dirty="0" err="1"/>
              <a:t>bayes</a:t>
            </a:r>
            <a:endParaRPr lang="en-US" sz="2400" dirty="0"/>
          </a:p>
          <a:p>
            <a:pPr marL="0" indent="0">
              <a:buNone/>
            </a:pPr>
            <a:r>
              <a:rPr lang="en-US" sz="2400" dirty="0"/>
              <a:t>and j48 classification algorithm for data classification,” Inter. Jour. of</a:t>
            </a:r>
          </a:p>
          <a:p>
            <a:pPr marL="0" indent="0">
              <a:buNone/>
            </a:pPr>
            <a:r>
              <a:rPr lang="fr-FR" sz="2400" dirty="0"/>
              <a:t>[13] </a:t>
            </a:r>
            <a:r>
              <a:rPr lang="fr-FR" sz="2400" dirty="0" err="1"/>
              <a:t>Sentiwordnet</a:t>
            </a:r>
            <a:r>
              <a:rPr lang="fr-FR" sz="2400" dirty="0"/>
              <a:t>. [Online]. </a:t>
            </a:r>
            <a:r>
              <a:rPr lang="fr-FR" sz="2400" dirty="0" err="1"/>
              <a:t>Available</a:t>
            </a:r>
            <a:r>
              <a:rPr lang="fr-FR" sz="2400" dirty="0"/>
              <a:t>: http://sentiwordnet.isti.cnr.it/</a:t>
            </a:r>
          </a:p>
          <a:p>
            <a:pPr marL="0" indent="0">
              <a:buNone/>
            </a:pPr>
            <a:r>
              <a:rPr lang="en-US" sz="2400" dirty="0"/>
              <a:t>[14] </a:t>
            </a:r>
            <a:r>
              <a:rPr lang="en-US" sz="2400" dirty="0" err="1"/>
              <a:t>Restfb</a:t>
            </a:r>
            <a:r>
              <a:rPr lang="en-US" sz="2400" dirty="0"/>
              <a:t>. [Online]. Available: http://restfb.com/</a:t>
            </a:r>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769961" y="0"/>
            <a:ext cx="10515600" cy="1325563"/>
          </a:xfrm>
        </p:spPr>
        <p:txBody>
          <a:bodyPr/>
          <a:lstStyle/>
          <a:p>
            <a:pPr algn="ctr"/>
            <a:r>
              <a:rPr lang="en-US" b="1" dirty="0">
                <a:cs typeface="Times New Roman" panose="02020603050405020304" pitchFamily="18" charset="0"/>
              </a:rPr>
              <a:t>References </a:t>
            </a:r>
          </a:p>
        </p:txBody>
      </p:sp>
    </p:spTree>
    <p:extLst>
      <p:ext uri="{BB962C8B-B14F-4D97-AF65-F5344CB8AC3E}">
        <p14:creationId xmlns:p14="http://schemas.microsoft.com/office/powerpoint/2010/main" val="17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dirty="0"/>
              <a:t>[15] </a:t>
            </a:r>
            <a:r>
              <a:rPr lang="en-US" sz="2600" dirty="0" err="1"/>
              <a:t>Weka</a:t>
            </a:r>
            <a:r>
              <a:rPr lang="en-US" sz="2600" dirty="0"/>
              <a:t> 3: Data mining software in java. [Online]. Available:</a:t>
            </a:r>
          </a:p>
          <a:p>
            <a:pPr marL="0" indent="0">
              <a:buNone/>
            </a:pPr>
            <a:r>
              <a:rPr lang="en-US" sz="2600" dirty="0"/>
              <a:t>http://www.cs.waikato.ac.nz/ml/weka/</a:t>
            </a:r>
          </a:p>
          <a:p>
            <a:pPr marL="0" indent="0">
              <a:buNone/>
            </a:pPr>
            <a:r>
              <a:rPr lang="en-US" sz="2600" dirty="0"/>
              <a:t>[16] </a:t>
            </a:r>
            <a:r>
              <a:rPr lang="en-US" sz="2600" dirty="0" err="1"/>
              <a:t>Arff</a:t>
            </a:r>
            <a:r>
              <a:rPr lang="en-US" sz="2600" dirty="0"/>
              <a:t>. [Online]. Available: http://www.cs.waikato.ac.nz/ml/weka/arff.html</a:t>
            </a:r>
          </a:p>
          <a:p>
            <a:pPr marL="0" indent="0">
              <a:buNone/>
            </a:pPr>
            <a:r>
              <a:rPr lang="en-US" sz="2600" dirty="0"/>
              <a:t>[17] R. </a:t>
            </a:r>
            <a:r>
              <a:rPr lang="en-US" sz="2600" dirty="0" err="1"/>
              <a:t>Kohavi</a:t>
            </a:r>
            <a:r>
              <a:rPr lang="en-US" sz="2600" dirty="0"/>
              <a:t>, “A study of cross-validation and bootstrap for accuracy estimation</a:t>
            </a:r>
          </a:p>
          <a:p>
            <a:pPr marL="0" indent="0">
              <a:buNone/>
            </a:pPr>
            <a:r>
              <a:rPr lang="en-US" sz="2600" dirty="0"/>
              <a:t>and model selection,” in Proceedings of the 14th International</a:t>
            </a:r>
          </a:p>
          <a:p>
            <a:pPr marL="0" indent="0">
              <a:buNone/>
            </a:pPr>
            <a:r>
              <a:rPr lang="en-US" sz="2600" dirty="0"/>
              <a:t>Joint Conference on Artificial Intelligence - Volume 2, ser. IJCAI’95.</a:t>
            </a:r>
          </a:p>
          <a:p>
            <a:pPr marL="0" indent="0">
              <a:buNone/>
            </a:pPr>
            <a:r>
              <a:rPr lang="en-US" sz="2600" dirty="0"/>
              <a:t>Morgan Kaufmann Publishers Inc., 1995, pp. 1137–1143.</a:t>
            </a:r>
          </a:p>
          <a:p>
            <a:endParaRPr lang="en-US" sz="2600" dirty="0"/>
          </a:p>
        </p:txBody>
      </p:sp>
      <p:pic>
        <p:nvPicPr>
          <p:cNvPr id="5"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769961" y="0"/>
            <a:ext cx="10515600" cy="1325563"/>
          </a:xfrm>
        </p:spPr>
        <p:txBody>
          <a:bodyPr/>
          <a:lstStyle/>
          <a:p>
            <a:pPr algn="ctr"/>
            <a:r>
              <a:rPr lang="en-US" b="1" dirty="0">
                <a:cs typeface="Times New Roman" panose="02020603050405020304" pitchFamily="18" charset="0"/>
              </a:rPr>
              <a:t>References </a:t>
            </a:r>
          </a:p>
        </p:txBody>
      </p:sp>
    </p:spTree>
    <p:extLst>
      <p:ext uri="{BB962C8B-B14F-4D97-AF65-F5344CB8AC3E}">
        <p14:creationId xmlns:p14="http://schemas.microsoft.com/office/powerpoint/2010/main" val="377264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438400"/>
            <a:ext cx="8229600" cy="1143000"/>
          </a:xfrm>
        </p:spPr>
        <p:txBody>
          <a:bodyPr/>
          <a:lstStyle/>
          <a:p>
            <a:pPr algn="ctr"/>
            <a:r>
              <a:rPr lang="en-US"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00146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337" y="177234"/>
            <a:ext cx="10515600" cy="1325563"/>
          </a:xfrm>
        </p:spPr>
        <p:txBody>
          <a:bodyPr/>
          <a:lstStyle/>
          <a:p>
            <a:pPr algn="ctr"/>
            <a:r>
              <a:rPr lang="en-US" b="1" dirty="0">
                <a:cs typeface="Times New Roman" panose="02020603050405020304" pitchFamily="18" charset="0"/>
              </a:rPr>
              <a:t>Introduction</a:t>
            </a:r>
          </a:p>
        </p:txBody>
      </p:sp>
      <p:sp>
        <p:nvSpPr>
          <p:cNvPr id="3" name="Content Placeholder 2"/>
          <p:cNvSpPr>
            <a:spLocks noGrp="1"/>
          </p:cNvSpPr>
          <p:nvPr>
            <p:ph idx="1"/>
          </p:nvPr>
        </p:nvSpPr>
        <p:spPr>
          <a:xfrm>
            <a:off x="933734" y="3482477"/>
            <a:ext cx="10515600" cy="3047977"/>
          </a:xfrm>
        </p:spPr>
        <p:txBody>
          <a:bodyPr>
            <a:noAutofit/>
          </a:bodyPr>
          <a:lstStyle/>
          <a:p>
            <a:r>
              <a:rPr lang="en-US" sz="2600" dirty="0">
                <a:cs typeface="Times New Roman" panose="02020603050405020304" pitchFamily="18" charset="0"/>
              </a:rPr>
              <a:t>Recently seen in Google’s Gmail, the messages in inbox are classified which makes helps users to find important mails from irrelevant advertising messages.</a:t>
            </a:r>
          </a:p>
          <a:p>
            <a:r>
              <a:rPr lang="en-US" sz="2600" dirty="0">
                <a:cs typeface="Times New Roman" panose="02020603050405020304" pitchFamily="18" charset="0"/>
              </a:rPr>
              <a:t> </a:t>
            </a:r>
            <a:r>
              <a:rPr lang="en-US" sz="2600" dirty="0" err="1">
                <a:cs typeface="Times New Roman" panose="02020603050405020304" pitchFamily="18" charset="0"/>
              </a:rPr>
              <a:t>Facebook</a:t>
            </a:r>
            <a:r>
              <a:rPr lang="en-US" sz="2600" dirty="0">
                <a:cs typeface="Times New Roman" panose="02020603050405020304" pitchFamily="18" charset="0"/>
              </a:rPr>
              <a:t> is usually flooded with huge amount of data which makes it annoying for the users to view the important news feeds.</a:t>
            </a:r>
          </a:p>
        </p:txBody>
      </p:sp>
      <p:pic>
        <p:nvPicPr>
          <p:cNvPr id="4" name="Picture 3"/>
          <p:cNvPicPr>
            <a:picLocks noChangeAspect="1"/>
          </p:cNvPicPr>
          <p:nvPr/>
        </p:nvPicPr>
        <p:blipFill>
          <a:blip r:embed="rId3"/>
          <a:stretch>
            <a:fillRect/>
          </a:stretch>
        </p:blipFill>
        <p:spPr>
          <a:xfrm>
            <a:off x="752475" y="1915682"/>
            <a:ext cx="10601325" cy="1250599"/>
          </a:xfrm>
          <a:prstGeom prst="rect">
            <a:avLst/>
          </a:prstGeom>
        </p:spPr>
      </p:pic>
      <p:pic>
        <p:nvPicPr>
          <p:cNvPr id="5" name="Picture 2" descr="\\global.tesco.org\dfsroot\IN\HeadOffice\Home\BLR02\VT73\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lgn="just"/>
            <a:r>
              <a:rPr lang="en-US" sz="2600" dirty="0">
                <a:cs typeface="Times New Roman" panose="02020603050405020304" pitchFamily="18" charset="0"/>
              </a:rPr>
              <a:t>To develop a system that classifies newsfeeds collected from facebook into liked pages’ posts and friends’ posts. Further, categorization of friends’ posts into life and entertainment categories, then performing sentiment analysis to detect the sentiments depicted by the life event posts.</a:t>
            </a:r>
          </a:p>
        </p:txBody>
      </p:sp>
      <p:pic>
        <p:nvPicPr>
          <p:cNvPr id="4"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3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723" y="406509"/>
            <a:ext cx="1886912" cy="1170892"/>
          </a:xfrm>
          <a:prstGeom prst="rect">
            <a:avLst/>
          </a:prstGeom>
        </p:spPr>
      </p:pic>
      <p:sp>
        <p:nvSpPr>
          <p:cNvPr id="4" name="Rounded Rectangle 3"/>
          <p:cNvSpPr/>
          <p:nvPr/>
        </p:nvSpPr>
        <p:spPr>
          <a:xfrm>
            <a:off x="328905" y="27466"/>
            <a:ext cx="1978195" cy="15896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8843" y="3259568"/>
            <a:ext cx="2461477" cy="371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9964" y="3261919"/>
            <a:ext cx="1594594" cy="369332"/>
          </a:xfrm>
          <a:prstGeom prst="rect">
            <a:avLst/>
          </a:prstGeom>
          <a:noFill/>
        </p:spPr>
        <p:txBody>
          <a:bodyPr wrap="square" rtlCol="0">
            <a:spAutoFit/>
          </a:bodyPr>
          <a:lstStyle/>
          <a:p>
            <a:r>
              <a:rPr lang="en-US" dirty="0"/>
              <a:t>Tag Classifier</a:t>
            </a:r>
          </a:p>
        </p:txBody>
      </p:sp>
      <p:sp>
        <p:nvSpPr>
          <p:cNvPr id="8" name="Rounded Rectangle 7"/>
          <p:cNvSpPr/>
          <p:nvPr/>
        </p:nvSpPr>
        <p:spPr>
          <a:xfrm>
            <a:off x="2464268" y="4543865"/>
            <a:ext cx="2435125" cy="1898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3657" y="4543864"/>
            <a:ext cx="1822022" cy="369332"/>
          </a:xfrm>
          <a:prstGeom prst="rect">
            <a:avLst/>
          </a:prstGeom>
          <a:noFill/>
        </p:spPr>
        <p:txBody>
          <a:bodyPr wrap="square" rtlCol="0">
            <a:spAutoFit/>
          </a:bodyPr>
          <a:lstStyle/>
          <a:p>
            <a:r>
              <a:rPr lang="en-US" dirty="0"/>
              <a:t>Liked Page Posts</a:t>
            </a:r>
          </a:p>
        </p:txBody>
      </p:sp>
      <p:cxnSp>
        <p:nvCxnSpPr>
          <p:cNvPr id="11" name="Straight Arrow Connector 10"/>
          <p:cNvCxnSpPr>
            <a:stCxn id="4" idx="2"/>
            <a:endCxn id="6" idx="0"/>
          </p:cNvCxnSpPr>
          <p:nvPr/>
        </p:nvCxnSpPr>
        <p:spPr>
          <a:xfrm>
            <a:off x="1318003" y="1617115"/>
            <a:ext cx="11579" cy="1642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a:off x="1329582" y="5493292"/>
            <a:ext cx="1134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p:cNvCxnSpPr>
          <p:nvPr/>
        </p:nvCxnSpPr>
        <p:spPr>
          <a:xfrm>
            <a:off x="1329582" y="3631252"/>
            <a:ext cx="0" cy="186204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505278" y="560923"/>
            <a:ext cx="2499287"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6" idx="3"/>
          </p:cNvCxnSpPr>
          <p:nvPr/>
        </p:nvCxnSpPr>
        <p:spPr>
          <a:xfrm>
            <a:off x="2560320" y="3445410"/>
            <a:ext cx="311908" cy="1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65487" y="757591"/>
            <a:ext cx="1" cy="268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0" idx="1"/>
          </p:cNvCxnSpPr>
          <p:nvPr/>
        </p:nvCxnSpPr>
        <p:spPr>
          <a:xfrm>
            <a:off x="2858747" y="745589"/>
            <a:ext cx="646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58957" y="560923"/>
            <a:ext cx="1822022" cy="369332"/>
          </a:xfrm>
          <a:prstGeom prst="rect">
            <a:avLst/>
          </a:prstGeom>
          <a:noFill/>
        </p:spPr>
        <p:txBody>
          <a:bodyPr wrap="square" rtlCol="0">
            <a:spAutoFit/>
          </a:bodyPr>
          <a:lstStyle/>
          <a:p>
            <a:r>
              <a:rPr lang="en-US" dirty="0"/>
              <a:t>Friends Posts</a:t>
            </a:r>
          </a:p>
        </p:txBody>
      </p:sp>
      <p:sp>
        <p:nvSpPr>
          <p:cNvPr id="39" name="Rounded Rectangle 38"/>
          <p:cNvSpPr/>
          <p:nvPr/>
        </p:nvSpPr>
        <p:spPr>
          <a:xfrm>
            <a:off x="7638830" y="532789"/>
            <a:ext cx="2499287" cy="4120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20" idx="3"/>
            <a:endCxn id="39" idx="1"/>
          </p:cNvCxnSpPr>
          <p:nvPr/>
        </p:nvCxnSpPr>
        <p:spPr>
          <a:xfrm flipV="1">
            <a:off x="6004565" y="738835"/>
            <a:ext cx="1634265" cy="6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281077" y="532789"/>
            <a:ext cx="1635494" cy="369332"/>
          </a:xfrm>
          <a:prstGeom prst="rect">
            <a:avLst/>
          </a:prstGeom>
          <a:noFill/>
        </p:spPr>
        <p:txBody>
          <a:bodyPr wrap="square" rtlCol="0">
            <a:spAutoFit/>
          </a:bodyPr>
          <a:lstStyle/>
          <a:p>
            <a:r>
              <a:rPr lang="en-US" dirty="0"/>
              <a:t>Classifier</a:t>
            </a:r>
          </a:p>
        </p:txBody>
      </p:sp>
      <p:sp>
        <p:nvSpPr>
          <p:cNvPr id="46" name="Rounded Rectangle 45"/>
          <p:cNvSpPr/>
          <p:nvPr/>
        </p:nvSpPr>
        <p:spPr>
          <a:xfrm>
            <a:off x="5413784" y="3205094"/>
            <a:ext cx="2950589" cy="1999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8888474" y="3205094"/>
            <a:ext cx="3265974" cy="1999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endCxn id="46" idx="0"/>
          </p:cNvCxnSpPr>
          <p:nvPr/>
        </p:nvCxnSpPr>
        <p:spPr>
          <a:xfrm flipH="1">
            <a:off x="6889079" y="2082021"/>
            <a:ext cx="6176" cy="1123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10692544" y="2067953"/>
            <a:ext cx="1" cy="113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888515" y="2067953"/>
            <a:ext cx="3804029" cy="1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39" idx="2"/>
          </p:cNvCxnSpPr>
          <p:nvPr/>
        </p:nvCxnSpPr>
        <p:spPr>
          <a:xfrm flipV="1">
            <a:off x="8888473" y="944880"/>
            <a:ext cx="1" cy="1137141"/>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776909" y="3240087"/>
            <a:ext cx="2281849" cy="369332"/>
          </a:xfrm>
          <a:prstGeom prst="rect">
            <a:avLst/>
          </a:prstGeom>
          <a:noFill/>
        </p:spPr>
        <p:txBody>
          <a:bodyPr wrap="square" rtlCol="0">
            <a:spAutoFit/>
          </a:bodyPr>
          <a:lstStyle/>
          <a:p>
            <a:r>
              <a:rPr lang="en-US" dirty="0"/>
              <a:t>Entertainment Posts</a:t>
            </a:r>
          </a:p>
        </p:txBody>
      </p:sp>
      <p:sp>
        <p:nvSpPr>
          <p:cNvPr id="58" name="TextBox 57"/>
          <p:cNvSpPr txBox="1"/>
          <p:nvPr/>
        </p:nvSpPr>
        <p:spPr>
          <a:xfrm>
            <a:off x="9862900" y="3261919"/>
            <a:ext cx="1718062" cy="369332"/>
          </a:xfrm>
          <a:prstGeom prst="rect">
            <a:avLst/>
          </a:prstGeom>
          <a:noFill/>
        </p:spPr>
        <p:txBody>
          <a:bodyPr wrap="square" rtlCol="0">
            <a:spAutoFit/>
          </a:bodyPr>
          <a:lstStyle/>
          <a:p>
            <a:r>
              <a:rPr lang="en-US" dirty="0"/>
              <a:t>Life Event Posts</a:t>
            </a:r>
          </a:p>
        </p:txBody>
      </p:sp>
      <p:sp>
        <p:nvSpPr>
          <p:cNvPr id="59" name="Rounded Rectangle 58"/>
          <p:cNvSpPr/>
          <p:nvPr/>
        </p:nvSpPr>
        <p:spPr>
          <a:xfrm>
            <a:off x="9444142" y="6059044"/>
            <a:ext cx="2499287" cy="3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9755055" y="6059044"/>
            <a:ext cx="2001761" cy="369332"/>
          </a:xfrm>
          <a:prstGeom prst="rect">
            <a:avLst/>
          </a:prstGeom>
          <a:noFill/>
        </p:spPr>
        <p:txBody>
          <a:bodyPr wrap="square" rtlCol="0">
            <a:spAutoFit/>
          </a:bodyPr>
          <a:lstStyle/>
          <a:p>
            <a:r>
              <a:rPr lang="en-US" dirty="0"/>
              <a:t>Sentiment Analysis</a:t>
            </a:r>
          </a:p>
        </p:txBody>
      </p:sp>
      <p:cxnSp>
        <p:nvCxnSpPr>
          <p:cNvPr id="61" name="Straight Arrow Connector 60"/>
          <p:cNvCxnSpPr/>
          <p:nvPr/>
        </p:nvCxnSpPr>
        <p:spPr>
          <a:xfrm>
            <a:off x="11241183" y="5205045"/>
            <a:ext cx="1242" cy="85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64268" y="4913196"/>
            <a:ext cx="2435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421361" y="3609419"/>
            <a:ext cx="29430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8888473" y="3595351"/>
            <a:ext cx="3253990" cy="1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10138117" y="5205045"/>
            <a:ext cx="0" cy="8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0" name="Picture 139"/>
          <p:cNvPicPr>
            <a:picLocks noChangeAspect="1"/>
          </p:cNvPicPr>
          <p:nvPr/>
        </p:nvPicPr>
        <p:blipFill>
          <a:blip r:embed="rId3"/>
          <a:stretch>
            <a:fillRect/>
          </a:stretch>
        </p:blipFill>
        <p:spPr>
          <a:xfrm>
            <a:off x="544170" y="1773748"/>
            <a:ext cx="1485900" cy="8477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953" y="5057301"/>
            <a:ext cx="2222386" cy="477537"/>
          </a:xfrm>
          <a:prstGeom prst="rect">
            <a:avLst/>
          </a:prstGeom>
        </p:spPr>
      </p:pic>
      <p:pic>
        <p:nvPicPr>
          <p:cNvPr id="14" name="Picture 13"/>
          <p:cNvPicPr>
            <a:picLocks noChangeAspect="1"/>
          </p:cNvPicPr>
          <p:nvPr/>
        </p:nvPicPr>
        <p:blipFill>
          <a:blip r:embed="rId5"/>
          <a:stretch>
            <a:fillRect/>
          </a:stretch>
        </p:blipFill>
        <p:spPr>
          <a:xfrm>
            <a:off x="531346" y="1724748"/>
            <a:ext cx="1590675" cy="9239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0319" y="5585867"/>
            <a:ext cx="2178019" cy="733203"/>
          </a:xfrm>
          <a:prstGeom prst="rect">
            <a:avLst/>
          </a:prstGeom>
        </p:spPr>
      </p:pic>
      <p:pic>
        <p:nvPicPr>
          <p:cNvPr id="53" name="Picture 52"/>
          <p:cNvPicPr>
            <a:picLocks noChangeAspect="1"/>
          </p:cNvPicPr>
          <p:nvPr/>
        </p:nvPicPr>
        <p:blipFill>
          <a:blip r:embed="rId7"/>
          <a:stretch>
            <a:fillRect/>
          </a:stretch>
        </p:blipFill>
        <p:spPr>
          <a:xfrm>
            <a:off x="287090" y="1969635"/>
            <a:ext cx="2299204" cy="330281"/>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3860" y="3688077"/>
            <a:ext cx="1750603" cy="240708"/>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2601" y="5820381"/>
            <a:ext cx="1076475" cy="20005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2724" y="3710829"/>
            <a:ext cx="1076475" cy="200053"/>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112" y="1986446"/>
            <a:ext cx="2207282" cy="261092"/>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0981" y="3983251"/>
            <a:ext cx="2053106" cy="196589"/>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46374" y="5820468"/>
            <a:ext cx="800212" cy="171474"/>
          </a:xfrm>
          <a:prstGeom prst="rect">
            <a:avLst/>
          </a:prstGeom>
        </p:spPr>
      </p:pic>
      <p:pic>
        <p:nvPicPr>
          <p:cNvPr id="12" name="Picture 11"/>
          <p:cNvPicPr>
            <a:picLocks noChangeAspect="1"/>
          </p:cNvPicPr>
          <p:nvPr/>
        </p:nvPicPr>
        <p:blipFill>
          <a:blip r:embed="rId13"/>
          <a:stretch>
            <a:fillRect/>
          </a:stretch>
        </p:blipFill>
        <p:spPr>
          <a:xfrm>
            <a:off x="11042724" y="4008390"/>
            <a:ext cx="800100" cy="171450"/>
          </a:xfrm>
          <a:prstGeom prst="rect">
            <a:avLst/>
          </a:prstGeom>
        </p:spPr>
      </p:pic>
      <p:sp>
        <p:nvSpPr>
          <p:cNvPr id="49" name="TextBox 48"/>
          <p:cNvSpPr txBox="1"/>
          <p:nvPr/>
        </p:nvSpPr>
        <p:spPr>
          <a:xfrm>
            <a:off x="77200" y="1688453"/>
            <a:ext cx="2619105" cy="307777"/>
          </a:xfrm>
          <a:prstGeom prst="rect">
            <a:avLst/>
          </a:prstGeom>
          <a:noFill/>
        </p:spPr>
        <p:txBody>
          <a:bodyPr wrap="square" rtlCol="0">
            <a:spAutoFit/>
          </a:bodyPr>
          <a:lstStyle/>
          <a:p>
            <a:r>
              <a:rPr lang="en-US" sz="1400" dirty="0"/>
              <a:t>Post: Twinkle Twinkle Little star</a:t>
            </a:r>
          </a:p>
        </p:txBody>
      </p:sp>
      <p:sp>
        <p:nvSpPr>
          <p:cNvPr id="63" name="TextBox 62"/>
          <p:cNvSpPr txBox="1"/>
          <p:nvPr/>
        </p:nvSpPr>
        <p:spPr>
          <a:xfrm>
            <a:off x="8963860" y="4240101"/>
            <a:ext cx="2421873" cy="954107"/>
          </a:xfrm>
          <a:prstGeom prst="rect">
            <a:avLst/>
          </a:prstGeom>
          <a:noFill/>
        </p:spPr>
        <p:txBody>
          <a:bodyPr wrap="square" rtlCol="0">
            <a:spAutoFit/>
          </a:bodyPr>
          <a:lstStyle/>
          <a:p>
            <a:r>
              <a:rPr lang="en-US" sz="1400" dirty="0"/>
              <a:t>.</a:t>
            </a:r>
          </a:p>
          <a:p>
            <a:r>
              <a:rPr lang="en-US" sz="1400" dirty="0"/>
              <a:t>.</a:t>
            </a:r>
          </a:p>
          <a:p>
            <a:r>
              <a:rPr lang="en-US" sz="1400" dirty="0"/>
              <a:t>.</a:t>
            </a:r>
          </a:p>
          <a:p>
            <a:endParaRPr lang="en-US" sz="1400" dirty="0"/>
          </a:p>
        </p:txBody>
      </p:sp>
      <p:sp>
        <p:nvSpPr>
          <p:cNvPr id="64" name="TextBox 63"/>
          <p:cNvSpPr txBox="1"/>
          <p:nvPr/>
        </p:nvSpPr>
        <p:spPr>
          <a:xfrm>
            <a:off x="5444971" y="4059301"/>
            <a:ext cx="2919401" cy="523220"/>
          </a:xfrm>
          <a:prstGeom prst="rect">
            <a:avLst/>
          </a:prstGeom>
          <a:noFill/>
        </p:spPr>
        <p:txBody>
          <a:bodyPr wrap="square" rtlCol="0">
            <a:spAutoFit/>
          </a:bodyPr>
          <a:lstStyle/>
          <a:p>
            <a:r>
              <a:rPr lang="en-US" sz="1400" dirty="0"/>
              <a:t>Guys watch the trailer of this new movie</a:t>
            </a:r>
          </a:p>
        </p:txBody>
      </p:sp>
      <p:sp>
        <p:nvSpPr>
          <p:cNvPr id="65" name="TextBox 64"/>
          <p:cNvSpPr txBox="1"/>
          <p:nvPr/>
        </p:nvSpPr>
        <p:spPr>
          <a:xfrm>
            <a:off x="5458132" y="4420216"/>
            <a:ext cx="2919401" cy="738664"/>
          </a:xfrm>
          <a:prstGeom prst="rect">
            <a:avLst/>
          </a:prstGeom>
          <a:noFill/>
        </p:spPr>
        <p:txBody>
          <a:bodyPr wrap="square" rtlCol="0">
            <a:spAutoFit/>
          </a:bodyPr>
          <a:lstStyle/>
          <a:p>
            <a:r>
              <a:rPr lang="en-US" sz="1400" dirty="0"/>
              <a:t>.</a:t>
            </a:r>
          </a:p>
          <a:p>
            <a:r>
              <a:rPr lang="en-US" sz="1400" dirty="0"/>
              <a:t>.</a:t>
            </a:r>
          </a:p>
          <a:p>
            <a:r>
              <a:rPr lang="en-US" sz="1400" dirty="0"/>
              <a:t>.</a:t>
            </a:r>
          </a:p>
        </p:txBody>
      </p:sp>
      <p:sp>
        <p:nvSpPr>
          <p:cNvPr id="50" name="TextBox 49"/>
          <p:cNvSpPr txBox="1"/>
          <p:nvPr/>
        </p:nvSpPr>
        <p:spPr>
          <a:xfrm>
            <a:off x="5515429" y="3695129"/>
            <a:ext cx="2631540" cy="307777"/>
          </a:xfrm>
          <a:prstGeom prst="rect">
            <a:avLst/>
          </a:prstGeom>
          <a:noFill/>
        </p:spPr>
        <p:txBody>
          <a:bodyPr wrap="square" rtlCol="0">
            <a:spAutoFit/>
          </a:bodyPr>
          <a:lstStyle/>
          <a:p>
            <a:r>
              <a:rPr lang="en-US" sz="1400" dirty="0"/>
              <a:t>Post: Twinkle Twinkle Little star</a:t>
            </a:r>
          </a:p>
        </p:txBody>
      </p:sp>
      <p:sp>
        <p:nvSpPr>
          <p:cNvPr id="55" name="TextBox 54"/>
          <p:cNvSpPr txBox="1"/>
          <p:nvPr/>
        </p:nvSpPr>
        <p:spPr>
          <a:xfrm>
            <a:off x="77200" y="1604601"/>
            <a:ext cx="2619105" cy="523220"/>
          </a:xfrm>
          <a:prstGeom prst="rect">
            <a:avLst/>
          </a:prstGeom>
          <a:noFill/>
        </p:spPr>
        <p:txBody>
          <a:bodyPr wrap="square" rtlCol="0">
            <a:spAutoFit/>
          </a:bodyPr>
          <a:lstStyle/>
          <a:p>
            <a:r>
              <a:rPr lang="en-US" sz="1400" dirty="0"/>
              <a:t>Guys watch the trailer of this new movie</a:t>
            </a:r>
          </a:p>
        </p:txBody>
      </p:sp>
      <p:sp>
        <p:nvSpPr>
          <p:cNvPr id="18" name="TextBox 17"/>
          <p:cNvSpPr txBox="1"/>
          <p:nvPr/>
        </p:nvSpPr>
        <p:spPr>
          <a:xfrm>
            <a:off x="599964" y="27466"/>
            <a:ext cx="1430106" cy="369332"/>
          </a:xfrm>
          <a:prstGeom prst="rect">
            <a:avLst/>
          </a:prstGeom>
          <a:noFill/>
        </p:spPr>
        <p:txBody>
          <a:bodyPr wrap="square" rtlCol="0">
            <a:spAutoFit/>
          </a:bodyPr>
          <a:lstStyle/>
          <a:p>
            <a:r>
              <a:rPr lang="en-US" dirty="0"/>
              <a:t>News Feed</a:t>
            </a:r>
          </a:p>
        </p:txBody>
      </p:sp>
      <p:pic>
        <p:nvPicPr>
          <p:cNvPr id="56" name="Picture 2" descr="\\global.tesco.org\dfsroot\IN\HeadOffice\Home\BLR02\VT73\Desktop\image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3657" y="27466"/>
            <a:ext cx="7935167" cy="584775"/>
          </a:xfrm>
          <a:prstGeom prst="rect">
            <a:avLst/>
          </a:prstGeom>
        </p:spPr>
        <p:txBody>
          <a:bodyPr wrap="square">
            <a:spAutoFit/>
          </a:bodyPr>
          <a:lstStyle/>
          <a:p>
            <a:r>
              <a:rPr lang="en-US" sz="3200" b="1" dirty="0">
                <a:latin typeface="+mj-lt"/>
              </a:rPr>
              <a:t>Flow of our proposed classification system</a:t>
            </a:r>
          </a:p>
        </p:txBody>
      </p:sp>
    </p:spTree>
    <p:extLst>
      <p:ext uri="{BB962C8B-B14F-4D97-AF65-F5344CB8AC3E}">
        <p14:creationId xmlns:p14="http://schemas.microsoft.com/office/powerpoint/2010/main" val="9906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3.7037E-7 L 0.00195 0.18194 " pathEditMode="relative" rAng="0" ptsTypes="AA">
                                      <p:cBhvr>
                                        <p:cTn id="6" dur="2000" fill="hold"/>
                                        <p:tgtEl>
                                          <p:spTgt spid="140"/>
                                        </p:tgtEl>
                                        <p:attrNameLst>
                                          <p:attrName>ppt_x</p:attrName>
                                          <p:attrName>ppt_y</p:attrName>
                                        </p:attrNameLst>
                                      </p:cBhvr>
                                      <p:rCtr x="91" y="9097"/>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0.00312 0.18889 L 0.00299 0.50208 " pathEditMode="relative" rAng="0" ptsTypes="AA">
                                      <p:cBhvr>
                                        <p:cTn id="9" dur="2000" fill="hold"/>
                                        <p:tgtEl>
                                          <p:spTgt spid="140"/>
                                        </p:tgtEl>
                                        <p:attrNameLst>
                                          <p:attrName>ppt_x</p:attrName>
                                          <p:attrName>ppt_y</p:attrName>
                                        </p:attrNameLst>
                                      </p:cBhvr>
                                      <p:rCtr x="-13" y="15648"/>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0.00299 0.50208 L 0.09648 0.50208 " pathEditMode="relative" rAng="0" ptsTypes="AA">
                                      <p:cBhvr>
                                        <p:cTn id="12" dur="2000" fill="hold"/>
                                        <p:tgtEl>
                                          <p:spTgt spid="140"/>
                                        </p:tgtEl>
                                        <p:attrNameLst>
                                          <p:attrName>ppt_x</p:attrName>
                                          <p:attrName>ppt_y</p:attrName>
                                        </p:attrNameLst>
                                      </p:cBhvr>
                                      <p:rCtr x="4701" y="0"/>
                                    </p:animMotion>
                                  </p:childTnLst>
                                </p:cTn>
                              </p:par>
                            </p:childTnLst>
                          </p:cTn>
                        </p:par>
                        <p:par>
                          <p:cTn id="13" fill="hold">
                            <p:stCondLst>
                              <p:cond delay="6000"/>
                            </p:stCondLst>
                            <p:childTnLst>
                              <p:par>
                                <p:cTn id="14" presetID="3" presetClass="exit" presetSubtype="10" fill="hold" nodeType="afterEffect">
                                  <p:stCondLst>
                                    <p:cond delay="0"/>
                                  </p:stCondLst>
                                  <p:childTnLst>
                                    <p:animEffect transition="out" filter="blinds(horizontal)">
                                      <p:cBhvr>
                                        <p:cTn id="15" dur="500"/>
                                        <p:tgtEl>
                                          <p:spTgt spid="140"/>
                                        </p:tgtEl>
                                      </p:cBhvr>
                                    </p:animEffect>
                                    <p:set>
                                      <p:cBhvr>
                                        <p:cTn id="16" dur="1" fill="hold">
                                          <p:stCondLst>
                                            <p:cond delay="499"/>
                                          </p:stCondLst>
                                        </p:cTn>
                                        <p:tgtEl>
                                          <p:spTgt spid="140"/>
                                        </p:tgtEl>
                                        <p:attrNameLst>
                                          <p:attrName>style.visibility</p:attrName>
                                        </p:attrNameLst>
                                      </p:cBhvr>
                                      <p:to>
                                        <p:strVal val="hidden"/>
                                      </p:to>
                                    </p:set>
                                  </p:childTnLst>
                                </p:cTn>
                              </p:par>
                            </p:childTnLst>
                          </p:cTn>
                        </p:par>
                        <p:par>
                          <p:cTn id="17" fill="hold">
                            <p:stCondLst>
                              <p:cond delay="6500"/>
                            </p:stCondLst>
                            <p:childTnLst>
                              <p:par>
                                <p:cTn id="18" presetID="4"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2000"/>
                                        <p:tgtEl>
                                          <p:spTgt spid="3"/>
                                        </p:tgtEl>
                                      </p:cBhvr>
                                    </p:animEffect>
                                  </p:childTnLst>
                                </p:cTn>
                              </p:par>
                            </p:childTnLst>
                          </p:cTn>
                        </p:par>
                        <p:par>
                          <p:cTn id="21" fill="hold">
                            <p:stCondLst>
                              <p:cond delay="8500"/>
                            </p:stCondLst>
                            <p:childTnLst>
                              <p:par>
                                <p:cTn id="22" presetID="1" presetClass="entr" presetSubtype="0"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childTnLst>
                                </p:cTn>
                              </p:par>
                            </p:childTnLst>
                          </p:cTn>
                        </p:par>
                        <p:par>
                          <p:cTn id="24" fill="hold">
                            <p:stCondLst>
                              <p:cond delay="8500"/>
                            </p:stCondLst>
                            <p:childTnLst>
                              <p:par>
                                <p:cTn id="25" presetID="42" presetClass="path" presetSubtype="0" accel="50000" decel="50000" fill="hold" nodeType="afterEffect">
                                  <p:stCondLst>
                                    <p:cond delay="0"/>
                                  </p:stCondLst>
                                  <p:childTnLst>
                                    <p:animMotion origin="layout" path="M -0.00768 -0.0044 L -0.00912 0.19792 " pathEditMode="relative" rAng="0" ptsTypes="AA">
                                      <p:cBhvr>
                                        <p:cTn id="26" dur="2000" fill="hold"/>
                                        <p:tgtEl>
                                          <p:spTgt spid="53"/>
                                        </p:tgtEl>
                                        <p:attrNameLst>
                                          <p:attrName>ppt_x</p:attrName>
                                          <p:attrName>ppt_y</p:attrName>
                                        </p:attrNameLst>
                                      </p:cBhvr>
                                      <p:rCtr x="-78" y="10116"/>
                                    </p:animMotion>
                                  </p:childTnLst>
                                </p:cTn>
                              </p:par>
                            </p:childTnLst>
                          </p:cTn>
                        </p:par>
                        <p:par>
                          <p:cTn id="27" fill="hold">
                            <p:stCondLst>
                              <p:cond delay="10500"/>
                            </p:stCondLst>
                            <p:childTnLst>
                              <p:par>
                                <p:cTn id="28" presetID="42" presetClass="path" presetSubtype="0" accel="50000" decel="50000" fill="hold" nodeType="afterEffect">
                                  <p:stCondLst>
                                    <p:cond delay="0"/>
                                  </p:stCondLst>
                                  <p:childTnLst>
                                    <p:animMotion origin="layout" path="M -0.01029 0.19097 L 0.11667 0.19097 " pathEditMode="relative" rAng="0" ptsTypes="AA">
                                      <p:cBhvr>
                                        <p:cTn id="29" dur="2000" fill="hold"/>
                                        <p:tgtEl>
                                          <p:spTgt spid="53"/>
                                        </p:tgtEl>
                                        <p:attrNameLst>
                                          <p:attrName>ppt_x</p:attrName>
                                          <p:attrName>ppt_y</p:attrName>
                                        </p:attrNameLst>
                                      </p:cBhvr>
                                      <p:rCtr x="6341" y="0"/>
                                    </p:animMotion>
                                  </p:childTnLst>
                                </p:cTn>
                              </p:par>
                            </p:childTnLst>
                          </p:cTn>
                        </p:par>
                        <p:par>
                          <p:cTn id="30" fill="hold">
                            <p:stCondLst>
                              <p:cond delay="12500"/>
                            </p:stCondLst>
                            <p:childTnLst>
                              <p:par>
                                <p:cTn id="31" presetID="42" presetClass="path" presetSubtype="0" accel="50000" decel="50000" fill="hold" nodeType="afterEffect">
                                  <p:stCondLst>
                                    <p:cond delay="0"/>
                                  </p:stCondLst>
                                  <p:childTnLst>
                                    <p:animMotion origin="layout" path="M 0.11667 0.19097 L 0.11667 -0.20092 " pathEditMode="relative" rAng="0" ptsTypes="AA">
                                      <p:cBhvr>
                                        <p:cTn id="32" dur="2000" fill="hold"/>
                                        <p:tgtEl>
                                          <p:spTgt spid="53"/>
                                        </p:tgtEl>
                                        <p:attrNameLst>
                                          <p:attrName>ppt_x</p:attrName>
                                          <p:attrName>ppt_y</p:attrName>
                                        </p:attrNameLst>
                                      </p:cBhvr>
                                      <p:rCtr x="0" y="-19606"/>
                                    </p:animMotion>
                                  </p:childTnLst>
                                </p:cTn>
                              </p:par>
                            </p:childTnLst>
                          </p:cTn>
                        </p:par>
                        <p:par>
                          <p:cTn id="33" fill="hold">
                            <p:stCondLst>
                              <p:cond delay="14500"/>
                            </p:stCondLst>
                            <p:childTnLst>
                              <p:par>
                                <p:cTn id="34" presetID="42" presetClass="path" presetSubtype="0" accel="50000" decel="50000" fill="hold" nodeType="afterEffect">
                                  <p:stCondLst>
                                    <p:cond delay="0"/>
                                  </p:stCondLst>
                                  <p:childTnLst>
                                    <p:animMotion origin="layout" path="M 0.11667 -0.20092 L 0.6112 -0.20463 " pathEditMode="relative" rAng="0" ptsTypes="AA">
                                      <p:cBhvr>
                                        <p:cTn id="35" dur="2000" fill="hold"/>
                                        <p:tgtEl>
                                          <p:spTgt spid="53"/>
                                        </p:tgtEl>
                                        <p:attrNameLst>
                                          <p:attrName>ppt_x</p:attrName>
                                          <p:attrName>ppt_y</p:attrName>
                                        </p:attrNameLst>
                                      </p:cBhvr>
                                      <p:rCtr x="24727" y="-185"/>
                                    </p:animMotion>
                                  </p:childTnLst>
                                </p:cTn>
                              </p:par>
                            </p:childTnLst>
                          </p:cTn>
                        </p:par>
                        <p:par>
                          <p:cTn id="36" fill="hold">
                            <p:stCondLst>
                              <p:cond delay="16500"/>
                            </p:stCondLst>
                            <p:childTnLst>
                              <p:par>
                                <p:cTn id="37" presetID="42" presetClass="path" presetSubtype="0" accel="50000" decel="50000" fill="hold" nodeType="afterEffect">
                                  <p:stCondLst>
                                    <p:cond delay="0"/>
                                  </p:stCondLst>
                                  <p:childTnLst>
                                    <p:animMotion origin="layout" path="M 0.6112 -0.20463 L 0.6112 -0.01273 " pathEditMode="relative" rAng="0" ptsTypes="AA">
                                      <p:cBhvr>
                                        <p:cTn id="38" dur="2000" fill="hold"/>
                                        <p:tgtEl>
                                          <p:spTgt spid="53"/>
                                        </p:tgtEl>
                                        <p:attrNameLst>
                                          <p:attrName>ppt_x</p:attrName>
                                          <p:attrName>ppt_y</p:attrName>
                                        </p:attrNameLst>
                                      </p:cBhvr>
                                      <p:rCtr x="0" y="9398"/>
                                    </p:animMotion>
                                  </p:childTnLst>
                                </p:cTn>
                              </p:par>
                            </p:childTnLst>
                          </p:cTn>
                        </p:par>
                        <p:par>
                          <p:cTn id="39" fill="hold">
                            <p:stCondLst>
                              <p:cond delay="18500"/>
                            </p:stCondLst>
                            <p:childTnLst>
                              <p:par>
                                <p:cTn id="40" presetID="42" presetClass="path" presetSubtype="0" accel="50000" decel="50000" fill="hold" nodeType="afterEffect">
                                  <p:stCondLst>
                                    <p:cond delay="0"/>
                                  </p:stCondLst>
                                  <p:childTnLst>
                                    <p:animMotion origin="layout" path="M 0.6112 -0.01273 L 0.75911 -0.0118 " pathEditMode="relative" rAng="0" ptsTypes="AA">
                                      <p:cBhvr>
                                        <p:cTn id="41" dur="2000" fill="hold"/>
                                        <p:tgtEl>
                                          <p:spTgt spid="53"/>
                                        </p:tgtEl>
                                        <p:attrNameLst>
                                          <p:attrName>ppt_x</p:attrName>
                                          <p:attrName>ppt_y</p:attrName>
                                        </p:attrNameLst>
                                      </p:cBhvr>
                                      <p:rCtr x="7396" y="46"/>
                                    </p:animMotion>
                                  </p:childTnLst>
                                </p:cTn>
                              </p:par>
                            </p:childTnLst>
                          </p:cTn>
                        </p:par>
                        <p:par>
                          <p:cTn id="42" fill="hold">
                            <p:stCondLst>
                              <p:cond delay="20500"/>
                            </p:stCondLst>
                            <p:childTnLst>
                              <p:par>
                                <p:cTn id="43" presetID="42" presetClass="path" presetSubtype="0" accel="50000" decel="50000" fill="hold" nodeType="afterEffect">
                                  <p:stCondLst>
                                    <p:cond delay="0"/>
                                  </p:stCondLst>
                                  <p:childTnLst>
                                    <p:animMotion origin="layout" path="M 0.75911 -0.0118 L 0.75911 0.14769 " pathEditMode="relative" rAng="0" ptsTypes="AA">
                                      <p:cBhvr>
                                        <p:cTn id="44" dur="2000" fill="hold"/>
                                        <p:tgtEl>
                                          <p:spTgt spid="53"/>
                                        </p:tgtEl>
                                        <p:attrNameLst>
                                          <p:attrName>ppt_x</p:attrName>
                                          <p:attrName>ppt_y</p:attrName>
                                        </p:attrNameLst>
                                      </p:cBhvr>
                                      <p:rCtr x="0" y="7963"/>
                                    </p:animMotion>
                                  </p:childTnLst>
                                </p:cTn>
                              </p:par>
                            </p:childTnLst>
                          </p:cTn>
                        </p:par>
                        <p:par>
                          <p:cTn id="45" fill="hold">
                            <p:stCondLst>
                              <p:cond delay="22500"/>
                            </p:stCondLst>
                            <p:childTnLst>
                              <p:par>
                                <p:cTn id="46" presetID="1" presetClass="entr" presetSubtype="0"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childTnLst>
                          </p:cTn>
                        </p:par>
                        <p:par>
                          <p:cTn id="48" fill="hold">
                            <p:stCondLst>
                              <p:cond delay="22500"/>
                            </p:stCondLst>
                            <p:childTnLst>
                              <p:par>
                                <p:cTn id="49" presetID="42" presetClass="path" presetSubtype="0" accel="50000" decel="50000" fill="hold" nodeType="afterEffect">
                                  <p:stCondLst>
                                    <p:cond delay="0"/>
                                  </p:stCondLst>
                                  <p:childTnLst>
                                    <p:animMotion origin="layout" path="M 0.80417 0.45602 L 0.80417 0.57014 " pathEditMode="relative" rAng="0" ptsTypes="AA">
                                      <p:cBhvr>
                                        <p:cTn id="50" dur="2000" fill="hold"/>
                                        <p:tgtEl>
                                          <p:spTgt spid="53"/>
                                        </p:tgtEl>
                                        <p:attrNameLst>
                                          <p:attrName>ppt_x</p:attrName>
                                          <p:attrName>ppt_y</p:attrName>
                                        </p:attrNameLst>
                                      </p:cBhvr>
                                      <p:rCtr x="0" y="5694"/>
                                    </p:animMotion>
                                  </p:childTnLst>
                                </p:cTn>
                              </p:par>
                            </p:childTnLst>
                          </p:cTn>
                        </p:par>
                        <p:par>
                          <p:cTn id="51" fill="hold">
                            <p:stCondLst>
                              <p:cond delay="24500"/>
                            </p:stCondLst>
                            <p:childTnLst>
                              <p:par>
                                <p:cTn id="52" presetID="10" presetClass="exit" presetSubtype="0" fill="hold" nodeType="afterEffect">
                                  <p:stCondLst>
                                    <p:cond delay="0"/>
                                  </p:stCondLst>
                                  <p:childTnLst>
                                    <p:animEffect transition="out" filter="fade">
                                      <p:cBhvr>
                                        <p:cTn id="53" dur="500"/>
                                        <p:tgtEl>
                                          <p:spTgt spid="53"/>
                                        </p:tgtEl>
                                      </p:cBhvr>
                                    </p:animEffect>
                                    <p:set>
                                      <p:cBhvr>
                                        <p:cTn id="54" dur="1" fill="hold">
                                          <p:stCondLst>
                                            <p:cond delay="499"/>
                                          </p:stCondLst>
                                        </p:cTn>
                                        <p:tgtEl>
                                          <p:spTgt spid="53"/>
                                        </p:tgtEl>
                                        <p:attrNameLst>
                                          <p:attrName>style.visibility</p:attrName>
                                        </p:attrNameLst>
                                      </p:cBhvr>
                                      <p:to>
                                        <p:strVal val="hidden"/>
                                      </p:to>
                                    </p:set>
                                  </p:childTnLst>
                                </p:cTn>
                              </p:par>
                            </p:childTnLst>
                          </p:cTn>
                        </p:par>
                        <p:par>
                          <p:cTn id="55" fill="hold">
                            <p:stCondLst>
                              <p:cond delay="25000"/>
                            </p:stCondLst>
                            <p:childTnLst>
                              <p:par>
                                <p:cTn id="56" presetID="1" presetClass="entr" presetSubtype="0"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par>
                          <p:cTn id="58" fill="hold">
                            <p:stCondLst>
                              <p:cond delay="25000"/>
                            </p:stCondLst>
                            <p:childTnLst>
                              <p:par>
                                <p:cTn id="59" presetID="42" presetClass="path" presetSubtype="0" accel="50000" decel="50000" fill="hold" nodeType="afterEffect">
                                  <p:stCondLst>
                                    <p:cond delay="0"/>
                                  </p:stCondLst>
                                  <p:childTnLst>
                                    <p:animMotion origin="layout" path="M 0.03893 0.0044 L 0.03893 -0.10023 " pathEditMode="relative" rAng="0" ptsTypes="AA">
                                      <p:cBhvr>
                                        <p:cTn id="60" dur="2000" fill="hold"/>
                                        <p:tgtEl>
                                          <p:spTgt spid="32"/>
                                        </p:tgtEl>
                                        <p:attrNameLst>
                                          <p:attrName>ppt_x</p:attrName>
                                          <p:attrName>ppt_y</p:attrName>
                                        </p:attrNameLst>
                                      </p:cBhvr>
                                      <p:rCtr x="0" y="-5231"/>
                                    </p:animMotion>
                                  </p:childTnLst>
                                </p:cTn>
                              </p:par>
                            </p:childTnLst>
                          </p:cTn>
                        </p:par>
                        <p:par>
                          <p:cTn id="61" fill="hold">
                            <p:stCondLst>
                              <p:cond delay="27000"/>
                            </p:stCondLst>
                            <p:childTnLst>
                              <p:par>
                                <p:cTn id="62" presetID="1" presetClass="exit" presetSubtype="0" fill="hold" nodeType="afterEffect">
                                  <p:stCondLst>
                                    <p:cond delay="0"/>
                                  </p:stCondLst>
                                  <p:childTnLst>
                                    <p:set>
                                      <p:cBhvr>
                                        <p:cTn id="63" dur="1" fill="hold">
                                          <p:stCondLst>
                                            <p:cond delay="0"/>
                                          </p:stCondLst>
                                        </p:cTn>
                                        <p:tgtEl>
                                          <p:spTgt spid="32"/>
                                        </p:tgtEl>
                                        <p:attrNameLst>
                                          <p:attrName>style.visibility</p:attrName>
                                        </p:attrNameLst>
                                      </p:cBhvr>
                                      <p:to>
                                        <p:strVal val="hidden"/>
                                      </p:to>
                                    </p:set>
                                  </p:childTnLst>
                                </p:cTn>
                              </p:par>
                            </p:childTnLst>
                          </p:cTn>
                        </p:par>
                        <p:par>
                          <p:cTn id="64" fill="hold">
                            <p:stCondLst>
                              <p:cond delay="27000"/>
                            </p:stCondLst>
                            <p:childTnLst>
                              <p:par>
                                <p:cTn id="65" presetID="1"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par>
                          <p:cTn id="67" fill="hold">
                            <p:stCondLst>
                              <p:cond delay="27000"/>
                            </p:stCondLst>
                            <p:childTnLst>
                              <p:par>
                                <p:cTn id="68" presetID="1" presetClass="entr" presetSubtype="0"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childTnLst>
                                </p:cTn>
                              </p:par>
                            </p:childTnLst>
                          </p:cTn>
                        </p:par>
                        <p:par>
                          <p:cTn id="70" fill="hold">
                            <p:stCondLst>
                              <p:cond delay="27000"/>
                            </p:stCondLst>
                            <p:childTnLst>
                              <p:par>
                                <p:cTn id="71" presetID="42" presetClass="path" presetSubtype="0" accel="50000" decel="50000" fill="hold" nodeType="afterEffect">
                                  <p:stCondLst>
                                    <p:cond delay="0"/>
                                  </p:stCondLst>
                                  <p:childTnLst>
                                    <p:animMotion origin="layout" path="M -4.16667E-6 0 L -0.00013 0.19051 " pathEditMode="relative" rAng="0" ptsTypes="AA">
                                      <p:cBhvr>
                                        <p:cTn id="72" dur="2000" fill="hold"/>
                                        <p:tgtEl>
                                          <p:spTgt spid="14"/>
                                        </p:tgtEl>
                                        <p:attrNameLst>
                                          <p:attrName>ppt_x</p:attrName>
                                          <p:attrName>ppt_y</p:attrName>
                                        </p:attrNameLst>
                                      </p:cBhvr>
                                      <p:rCtr x="-13" y="9514"/>
                                    </p:animMotion>
                                  </p:childTnLst>
                                </p:cTn>
                              </p:par>
                            </p:childTnLst>
                          </p:cTn>
                        </p:par>
                        <p:par>
                          <p:cTn id="73" fill="hold">
                            <p:stCondLst>
                              <p:cond delay="29000"/>
                            </p:stCondLst>
                            <p:childTnLst>
                              <p:par>
                                <p:cTn id="74" presetID="42" presetClass="path" presetSubtype="0" accel="50000" decel="50000" fill="hold" nodeType="afterEffect">
                                  <p:stCondLst>
                                    <p:cond delay="0"/>
                                  </p:stCondLst>
                                  <p:childTnLst>
                                    <p:animMotion origin="layout" path="M -0.0013 0.18356 L -0.00026 0.5037 " pathEditMode="relative" rAng="0" ptsTypes="AA">
                                      <p:cBhvr>
                                        <p:cTn id="75" dur="2000" fill="hold"/>
                                        <p:tgtEl>
                                          <p:spTgt spid="14"/>
                                        </p:tgtEl>
                                        <p:attrNameLst>
                                          <p:attrName>ppt_x</p:attrName>
                                          <p:attrName>ppt_y</p:attrName>
                                        </p:attrNameLst>
                                      </p:cBhvr>
                                      <p:rCtr x="52" y="15995"/>
                                    </p:animMotion>
                                  </p:childTnLst>
                                </p:cTn>
                              </p:par>
                            </p:childTnLst>
                          </p:cTn>
                        </p:par>
                        <p:par>
                          <p:cTn id="76" fill="hold">
                            <p:stCondLst>
                              <p:cond delay="31000"/>
                            </p:stCondLst>
                            <p:childTnLst>
                              <p:par>
                                <p:cTn id="77" presetID="42" presetClass="path" presetSubtype="0" accel="50000" decel="50000" fill="hold" nodeType="afterEffect">
                                  <p:stCondLst>
                                    <p:cond delay="0"/>
                                  </p:stCondLst>
                                  <p:childTnLst>
                                    <p:animMotion origin="layout" path="M 0.00196 0.5037 L 0.09766 0.5037 " pathEditMode="relative" rAng="0" ptsTypes="AA">
                                      <p:cBhvr>
                                        <p:cTn id="78" dur="2000" fill="hold"/>
                                        <p:tgtEl>
                                          <p:spTgt spid="14"/>
                                        </p:tgtEl>
                                        <p:attrNameLst>
                                          <p:attrName>ppt_x</p:attrName>
                                          <p:attrName>ppt_y</p:attrName>
                                        </p:attrNameLst>
                                      </p:cBhvr>
                                      <p:rCtr x="4779" y="0"/>
                                    </p:animMotion>
                                  </p:childTnLst>
                                </p:cTn>
                              </p:par>
                            </p:childTnLst>
                          </p:cTn>
                        </p:par>
                        <p:par>
                          <p:cTn id="79" fill="hold">
                            <p:stCondLst>
                              <p:cond delay="33000"/>
                            </p:stCondLst>
                            <p:childTnLst>
                              <p:par>
                                <p:cTn id="80" presetID="1" presetClass="exit" presetSubtype="0" fill="hold" nodeType="afterEffect">
                                  <p:stCondLst>
                                    <p:cond delay="0"/>
                                  </p:stCondLst>
                                  <p:childTnLst>
                                    <p:set>
                                      <p:cBhvr>
                                        <p:cTn id="81" dur="1" fill="hold">
                                          <p:stCondLst>
                                            <p:cond delay="0"/>
                                          </p:stCondLst>
                                        </p:cTn>
                                        <p:tgtEl>
                                          <p:spTgt spid="14"/>
                                        </p:tgtEl>
                                        <p:attrNameLst>
                                          <p:attrName>style.visibility</p:attrName>
                                        </p:attrNameLst>
                                      </p:cBhvr>
                                      <p:to>
                                        <p:strVal val="hidden"/>
                                      </p:to>
                                    </p:set>
                                  </p:childTnLst>
                                </p:cTn>
                              </p:par>
                            </p:childTnLst>
                          </p:cTn>
                        </p:par>
                        <p:par>
                          <p:cTn id="82" fill="hold">
                            <p:stCondLst>
                              <p:cond delay="33000"/>
                            </p:stCondLst>
                            <p:childTnLst>
                              <p:par>
                                <p:cTn id="83" presetID="4" presetClass="entr" presetSubtype="16" fill="hold"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box(in)">
                                      <p:cBhvr>
                                        <p:cTn id="85" dur="2000"/>
                                        <p:tgtEl>
                                          <p:spTgt spid="15"/>
                                        </p:tgtEl>
                                      </p:cBhvr>
                                    </p:animEffect>
                                  </p:childTnLst>
                                </p:cTn>
                              </p:par>
                            </p:childTnLst>
                          </p:cTn>
                        </p:par>
                        <p:par>
                          <p:cTn id="86" fill="hold">
                            <p:stCondLst>
                              <p:cond delay="35000"/>
                            </p:stCondLst>
                            <p:childTnLst>
                              <p:par>
                                <p:cTn id="87" presetID="1" presetClass="entr" presetSubtype="0" fill="hold" nodeType="after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par>
                          <p:cTn id="89" fill="hold">
                            <p:stCondLst>
                              <p:cond delay="35000"/>
                            </p:stCondLst>
                            <p:childTnLst>
                              <p:par>
                                <p:cTn id="90" presetID="42" presetClass="path" presetSubtype="0" accel="50000" decel="50000" fill="hold" nodeType="afterEffect">
                                  <p:stCondLst>
                                    <p:cond delay="0"/>
                                  </p:stCondLst>
                                  <p:childTnLst>
                                    <p:animMotion origin="layout" path="M -0.00768 -0.00439 L -0.00911 0.19792 " pathEditMode="relative" rAng="0" ptsTypes="AA">
                                      <p:cBhvr>
                                        <p:cTn id="91" dur="2000" fill="hold"/>
                                        <p:tgtEl>
                                          <p:spTgt spid="43"/>
                                        </p:tgtEl>
                                        <p:attrNameLst>
                                          <p:attrName>ppt_x</p:attrName>
                                          <p:attrName>ppt_y</p:attrName>
                                        </p:attrNameLst>
                                      </p:cBhvr>
                                      <p:rCtr x="-78" y="10116"/>
                                    </p:animMotion>
                                  </p:childTnLst>
                                </p:cTn>
                              </p:par>
                            </p:childTnLst>
                          </p:cTn>
                        </p:par>
                        <p:par>
                          <p:cTn id="92" fill="hold">
                            <p:stCondLst>
                              <p:cond delay="37000"/>
                            </p:stCondLst>
                            <p:childTnLst>
                              <p:par>
                                <p:cTn id="93" presetID="42" presetClass="path" presetSubtype="0" accel="50000" decel="50000" fill="hold" nodeType="afterEffect">
                                  <p:stCondLst>
                                    <p:cond delay="0"/>
                                  </p:stCondLst>
                                  <p:childTnLst>
                                    <p:animMotion origin="layout" path="M -0.01028 0.19098 L 0.11667 0.19098 " pathEditMode="relative" rAng="0" ptsTypes="AA">
                                      <p:cBhvr>
                                        <p:cTn id="94" dur="2000" fill="hold"/>
                                        <p:tgtEl>
                                          <p:spTgt spid="43"/>
                                        </p:tgtEl>
                                        <p:attrNameLst>
                                          <p:attrName>ppt_x</p:attrName>
                                          <p:attrName>ppt_y</p:attrName>
                                        </p:attrNameLst>
                                      </p:cBhvr>
                                      <p:rCtr x="6341" y="0"/>
                                    </p:animMotion>
                                  </p:childTnLst>
                                </p:cTn>
                              </p:par>
                            </p:childTnLst>
                          </p:cTn>
                        </p:par>
                        <p:par>
                          <p:cTn id="95" fill="hold">
                            <p:stCondLst>
                              <p:cond delay="39000"/>
                            </p:stCondLst>
                            <p:childTnLst>
                              <p:par>
                                <p:cTn id="96" presetID="42" presetClass="path" presetSubtype="0" accel="50000" decel="50000" fill="hold" nodeType="afterEffect">
                                  <p:stCondLst>
                                    <p:cond delay="0"/>
                                  </p:stCondLst>
                                  <p:childTnLst>
                                    <p:animMotion origin="layout" path="M 0.11667 0.19098 L 0.11667 -0.20092 " pathEditMode="relative" rAng="0" ptsTypes="AA">
                                      <p:cBhvr>
                                        <p:cTn id="97" dur="2000" fill="hold"/>
                                        <p:tgtEl>
                                          <p:spTgt spid="43"/>
                                        </p:tgtEl>
                                        <p:attrNameLst>
                                          <p:attrName>ppt_x</p:attrName>
                                          <p:attrName>ppt_y</p:attrName>
                                        </p:attrNameLst>
                                      </p:cBhvr>
                                      <p:rCtr x="0" y="-19606"/>
                                    </p:animMotion>
                                  </p:childTnLst>
                                </p:cTn>
                              </p:par>
                            </p:childTnLst>
                          </p:cTn>
                        </p:par>
                        <p:par>
                          <p:cTn id="98" fill="hold">
                            <p:stCondLst>
                              <p:cond delay="41000"/>
                            </p:stCondLst>
                            <p:childTnLst>
                              <p:par>
                                <p:cTn id="99" presetID="42" presetClass="path" presetSubtype="0" accel="50000" decel="50000" fill="hold" nodeType="afterEffect">
                                  <p:stCondLst>
                                    <p:cond delay="0"/>
                                  </p:stCondLst>
                                  <p:childTnLst>
                                    <p:animMotion origin="layout" path="M 0.11667 -0.20092 L 0.6112 -0.20462 " pathEditMode="relative" rAng="0" ptsTypes="AA">
                                      <p:cBhvr>
                                        <p:cTn id="100" dur="2000" fill="hold"/>
                                        <p:tgtEl>
                                          <p:spTgt spid="43"/>
                                        </p:tgtEl>
                                        <p:attrNameLst>
                                          <p:attrName>ppt_x</p:attrName>
                                          <p:attrName>ppt_y</p:attrName>
                                        </p:attrNameLst>
                                      </p:cBhvr>
                                      <p:rCtr x="24727" y="-185"/>
                                    </p:animMotion>
                                  </p:childTnLst>
                                </p:cTn>
                              </p:par>
                            </p:childTnLst>
                          </p:cTn>
                        </p:par>
                        <p:par>
                          <p:cTn id="101" fill="hold">
                            <p:stCondLst>
                              <p:cond delay="43000"/>
                            </p:stCondLst>
                            <p:childTnLst>
                              <p:par>
                                <p:cTn id="102" presetID="42" presetClass="path" presetSubtype="0" accel="50000" decel="50000" fill="hold" nodeType="afterEffect">
                                  <p:stCondLst>
                                    <p:cond delay="0"/>
                                  </p:stCondLst>
                                  <p:childTnLst>
                                    <p:animMotion origin="layout" path="M 0.6112 -0.20462 L 0.6112 -0.01273 " pathEditMode="relative" rAng="0" ptsTypes="AA">
                                      <p:cBhvr>
                                        <p:cTn id="103" dur="2000" fill="hold"/>
                                        <p:tgtEl>
                                          <p:spTgt spid="43"/>
                                        </p:tgtEl>
                                        <p:attrNameLst>
                                          <p:attrName>ppt_x</p:attrName>
                                          <p:attrName>ppt_y</p:attrName>
                                        </p:attrNameLst>
                                      </p:cBhvr>
                                      <p:rCtr x="0" y="9583"/>
                                    </p:animMotion>
                                  </p:childTnLst>
                                </p:cTn>
                              </p:par>
                            </p:childTnLst>
                          </p:cTn>
                        </p:par>
                        <p:par>
                          <p:cTn id="104" fill="hold">
                            <p:stCondLst>
                              <p:cond delay="45000"/>
                            </p:stCondLst>
                            <p:childTnLst>
                              <p:par>
                                <p:cTn id="105" presetID="42" presetClass="path" presetSubtype="0" accel="50000" decel="50000" fill="hold" nodeType="afterEffect">
                                  <p:stCondLst>
                                    <p:cond delay="0"/>
                                  </p:stCondLst>
                                  <p:childTnLst>
                                    <p:animMotion origin="layout" path="M 0.6112 -0.01273 L 0.75912 -0.0118 " pathEditMode="relative" rAng="0" ptsTypes="AA">
                                      <p:cBhvr>
                                        <p:cTn id="106" dur="2000" fill="hold"/>
                                        <p:tgtEl>
                                          <p:spTgt spid="43"/>
                                        </p:tgtEl>
                                        <p:attrNameLst>
                                          <p:attrName>ppt_x</p:attrName>
                                          <p:attrName>ppt_y</p:attrName>
                                        </p:attrNameLst>
                                      </p:cBhvr>
                                      <p:rCtr x="7396" y="46"/>
                                    </p:animMotion>
                                  </p:childTnLst>
                                </p:cTn>
                              </p:par>
                            </p:childTnLst>
                          </p:cTn>
                        </p:par>
                        <p:par>
                          <p:cTn id="107" fill="hold">
                            <p:stCondLst>
                              <p:cond delay="47000"/>
                            </p:stCondLst>
                            <p:childTnLst>
                              <p:par>
                                <p:cTn id="108" presetID="42" presetClass="path" presetSubtype="0" accel="50000" decel="50000" fill="hold" nodeType="afterEffect">
                                  <p:stCondLst>
                                    <p:cond delay="0"/>
                                  </p:stCondLst>
                                  <p:childTnLst>
                                    <p:animMotion origin="layout" path="M 0.75912 -0.0118 L 0.75912 0.14769 " pathEditMode="relative" rAng="0" ptsTypes="AA">
                                      <p:cBhvr>
                                        <p:cTn id="109" dur="2000" fill="hold"/>
                                        <p:tgtEl>
                                          <p:spTgt spid="43"/>
                                        </p:tgtEl>
                                        <p:attrNameLst>
                                          <p:attrName>ppt_x</p:attrName>
                                          <p:attrName>ppt_y</p:attrName>
                                        </p:attrNameLst>
                                      </p:cBhvr>
                                      <p:rCtr x="0" y="7963"/>
                                    </p:animMotion>
                                  </p:childTnLst>
                                </p:cTn>
                              </p:par>
                            </p:childTnLst>
                          </p:cTn>
                        </p:par>
                        <p:par>
                          <p:cTn id="110" fill="hold">
                            <p:stCondLst>
                              <p:cond delay="49000"/>
                            </p:stCondLst>
                            <p:childTnLst>
                              <p:par>
                                <p:cTn id="111" presetID="1" presetClass="entr" presetSubtype="0" fill="hold" nodeType="afterEffect">
                                  <p:stCondLst>
                                    <p:cond delay="0"/>
                                  </p:stCondLst>
                                  <p:childTnLst>
                                    <p:set>
                                      <p:cBhvr>
                                        <p:cTn id="112" dur="1" fill="hold">
                                          <p:stCondLst>
                                            <p:cond delay="0"/>
                                          </p:stCondLst>
                                        </p:cTn>
                                        <p:tgtEl>
                                          <p:spTgt spid="2"/>
                                        </p:tgtEl>
                                        <p:attrNameLst>
                                          <p:attrName>style.visibility</p:attrName>
                                        </p:attrNameLst>
                                      </p:cBhvr>
                                      <p:to>
                                        <p:strVal val="visible"/>
                                      </p:to>
                                    </p:set>
                                  </p:childTnLst>
                                </p:cTn>
                              </p:par>
                            </p:childTnLst>
                          </p:cTn>
                        </p:par>
                        <p:par>
                          <p:cTn id="113" fill="hold">
                            <p:stCondLst>
                              <p:cond delay="49000"/>
                            </p:stCondLst>
                            <p:childTnLst>
                              <p:par>
                                <p:cTn id="114" presetID="42" presetClass="path" presetSubtype="0" accel="50000" decel="50000" fill="hold" nodeType="afterEffect">
                                  <p:stCondLst>
                                    <p:cond delay="0"/>
                                  </p:stCondLst>
                                  <p:childTnLst>
                                    <p:animMotion origin="layout" path="M 0.80417 0.45602 L 0.80417 0.57014 " pathEditMode="relative" rAng="0" ptsTypes="AA">
                                      <p:cBhvr>
                                        <p:cTn id="115" dur="2000" fill="hold"/>
                                        <p:tgtEl>
                                          <p:spTgt spid="43"/>
                                        </p:tgtEl>
                                        <p:attrNameLst>
                                          <p:attrName>ppt_x</p:attrName>
                                          <p:attrName>ppt_y</p:attrName>
                                        </p:attrNameLst>
                                      </p:cBhvr>
                                      <p:rCtr x="0" y="5694"/>
                                    </p:animMotion>
                                  </p:childTnLst>
                                </p:cTn>
                              </p:par>
                            </p:childTnLst>
                          </p:cTn>
                        </p:par>
                        <p:par>
                          <p:cTn id="116" fill="hold">
                            <p:stCondLst>
                              <p:cond delay="51000"/>
                            </p:stCondLst>
                            <p:childTnLst>
                              <p:par>
                                <p:cTn id="117" presetID="10" presetClass="exit" presetSubtype="0" fill="hold" nodeType="after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par>
                          <p:cTn id="120" fill="hold">
                            <p:stCondLst>
                              <p:cond delay="51500"/>
                            </p:stCondLst>
                            <p:childTnLst>
                              <p:par>
                                <p:cTn id="121" presetID="1" presetClass="entr" presetSubtype="0" fill="hold" nodeType="after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par>
                          <p:cTn id="123" fill="hold">
                            <p:stCondLst>
                              <p:cond delay="51500"/>
                            </p:stCondLst>
                            <p:childTnLst>
                              <p:par>
                                <p:cTn id="124" presetID="42" presetClass="path" presetSubtype="0" accel="50000" decel="50000" fill="hold" nodeType="afterEffect">
                                  <p:stCondLst>
                                    <p:cond delay="0"/>
                                  </p:stCondLst>
                                  <p:childTnLst>
                                    <p:animMotion origin="layout" path="M 0.00638 -0.0125 L 0.0056 -0.10208 " pathEditMode="relative" rAng="0" ptsTypes="AA">
                                      <p:cBhvr>
                                        <p:cTn id="125" dur="2000" fill="hold"/>
                                        <p:tgtEl>
                                          <p:spTgt spid="10"/>
                                        </p:tgtEl>
                                        <p:attrNameLst>
                                          <p:attrName>ppt_x</p:attrName>
                                          <p:attrName>ppt_y</p:attrName>
                                        </p:attrNameLst>
                                      </p:cBhvr>
                                      <p:rCtr x="-39" y="-4491"/>
                                    </p:animMotion>
                                  </p:childTnLst>
                                </p:cTn>
                              </p:par>
                            </p:childTnLst>
                          </p:cTn>
                        </p:par>
                        <p:par>
                          <p:cTn id="126" fill="hold">
                            <p:stCondLst>
                              <p:cond delay="535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53500"/>
                            </p:stCondLst>
                            <p:childTnLst>
                              <p:par>
                                <p:cTn id="130" presetID="1" presetClass="exit" presetSubtype="0" fill="hold" nodeType="afterEffect">
                                  <p:stCondLst>
                                    <p:cond delay="0"/>
                                  </p:stCondLst>
                                  <p:childTnLst>
                                    <p:set>
                                      <p:cBhvr>
                                        <p:cTn id="131" dur="1" fill="hold">
                                          <p:stCondLst>
                                            <p:cond delay="0"/>
                                          </p:stCondLst>
                                        </p:cTn>
                                        <p:tgtEl>
                                          <p:spTgt spid="10"/>
                                        </p:tgtEl>
                                        <p:attrNameLst>
                                          <p:attrName>style.visibility</p:attrName>
                                        </p:attrNameLst>
                                      </p:cBhvr>
                                      <p:to>
                                        <p:strVal val="hidden"/>
                                      </p:to>
                                    </p:set>
                                  </p:childTnLst>
                                </p:cTn>
                              </p:par>
                            </p:childTnLst>
                          </p:cTn>
                        </p:par>
                        <p:par>
                          <p:cTn id="132" fill="hold">
                            <p:stCondLst>
                              <p:cond delay="53500"/>
                            </p:stCondLst>
                            <p:childTnLst>
                              <p:par>
                                <p:cTn id="133" presetID="1" presetClass="exit" presetSubtype="0" fill="hold" nodeType="afterEffect">
                                  <p:stCondLst>
                                    <p:cond delay="0"/>
                                  </p:stCondLst>
                                  <p:childTnLst>
                                    <p:set>
                                      <p:cBhvr>
                                        <p:cTn id="134" dur="1" fill="hold">
                                          <p:stCondLst>
                                            <p:cond delay="0"/>
                                          </p:stCondLst>
                                        </p:cTn>
                                        <p:tgtEl>
                                          <p:spTgt spid="10"/>
                                        </p:tgtEl>
                                        <p:attrNameLst>
                                          <p:attrName>style.visibility</p:attrName>
                                        </p:attrNameLst>
                                      </p:cBhvr>
                                      <p:to>
                                        <p:strVal val="hidden"/>
                                      </p:to>
                                    </p:set>
                                  </p:childTnLst>
                                </p:cTn>
                              </p:par>
                            </p:childTnLst>
                          </p:cTn>
                        </p:par>
                        <p:par>
                          <p:cTn id="135" fill="hold">
                            <p:stCondLst>
                              <p:cond delay="53500"/>
                            </p:stCondLst>
                            <p:childTnLst>
                              <p:par>
                                <p:cTn id="136" presetID="1" presetClass="entr" presetSubtype="0" fill="hold" grpId="0" nodeType="afterEffect">
                                  <p:stCondLst>
                                    <p:cond delay="0"/>
                                  </p:stCondLst>
                                  <p:childTnLst>
                                    <p:set>
                                      <p:cBhvr>
                                        <p:cTn id="137" dur="1" fill="hold">
                                          <p:stCondLst>
                                            <p:cond delay="0"/>
                                          </p:stCondLst>
                                        </p:cTn>
                                        <p:tgtEl>
                                          <p:spTgt spid="49"/>
                                        </p:tgtEl>
                                        <p:attrNameLst>
                                          <p:attrName>style.visibility</p:attrName>
                                        </p:attrNameLst>
                                      </p:cBhvr>
                                      <p:to>
                                        <p:strVal val="visible"/>
                                      </p:to>
                                    </p:set>
                                  </p:childTnLst>
                                </p:cTn>
                              </p:par>
                            </p:childTnLst>
                          </p:cTn>
                        </p:par>
                        <p:par>
                          <p:cTn id="138" fill="hold">
                            <p:stCondLst>
                              <p:cond delay="53500"/>
                            </p:stCondLst>
                            <p:childTnLst>
                              <p:par>
                                <p:cTn id="139" presetID="42" presetClass="path" presetSubtype="0" accel="50000" decel="50000" fill="hold" grpId="1" nodeType="afterEffect">
                                  <p:stCondLst>
                                    <p:cond delay="0"/>
                                  </p:stCondLst>
                                  <p:childTnLst>
                                    <p:animMotion origin="layout" path="M -1.875E-6 1.48148E-6 L -0.00495 0.24074 " pathEditMode="relative" rAng="0" ptsTypes="AA">
                                      <p:cBhvr>
                                        <p:cTn id="140" dur="2000" fill="hold"/>
                                        <p:tgtEl>
                                          <p:spTgt spid="49"/>
                                        </p:tgtEl>
                                        <p:attrNameLst>
                                          <p:attrName>ppt_x</p:attrName>
                                          <p:attrName>ppt_y</p:attrName>
                                        </p:attrNameLst>
                                      </p:cBhvr>
                                      <p:rCtr x="-234" y="11227"/>
                                    </p:animMotion>
                                  </p:childTnLst>
                                </p:cTn>
                              </p:par>
                            </p:childTnLst>
                          </p:cTn>
                        </p:par>
                        <p:par>
                          <p:cTn id="141" fill="hold">
                            <p:stCondLst>
                              <p:cond delay="55500"/>
                            </p:stCondLst>
                            <p:childTnLst>
                              <p:par>
                                <p:cTn id="142" presetID="42" presetClass="path" presetSubtype="0" accel="50000" decel="50000" fill="hold" grpId="2" nodeType="afterEffect">
                                  <p:stCondLst>
                                    <p:cond delay="0"/>
                                  </p:stCondLst>
                                  <p:childTnLst>
                                    <p:animMotion origin="layout" path="M -0.00612 0.23379 L 0.12084 0.23379 " pathEditMode="relative" rAng="0" ptsTypes="AA">
                                      <p:cBhvr>
                                        <p:cTn id="143" dur="2000" fill="hold"/>
                                        <p:tgtEl>
                                          <p:spTgt spid="49"/>
                                        </p:tgtEl>
                                        <p:attrNameLst>
                                          <p:attrName>ppt_x</p:attrName>
                                          <p:attrName>ppt_y</p:attrName>
                                        </p:attrNameLst>
                                      </p:cBhvr>
                                      <p:rCtr x="6263" y="0"/>
                                    </p:animMotion>
                                  </p:childTnLst>
                                </p:cTn>
                              </p:par>
                            </p:childTnLst>
                          </p:cTn>
                        </p:par>
                        <p:par>
                          <p:cTn id="144" fill="hold">
                            <p:stCondLst>
                              <p:cond delay="57500"/>
                            </p:stCondLst>
                            <p:childTnLst>
                              <p:par>
                                <p:cTn id="145" presetID="42" presetClass="path" presetSubtype="0" accel="50000" decel="50000" fill="hold" grpId="3" nodeType="afterEffect">
                                  <p:stCondLst>
                                    <p:cond delay="0"/>
                                  </p:stCondLst>
                                  <p:childTnLst>
                                    <p:animMotion origin="layout" path="M 0.12084 0.23379 L 0.12083 -0.1581 " pathEditMode="relative" rAng="0" ptsTypes="AA">
                                      <p:cBhvr>
                                        <p:cTn id="146" dur="2000" fill="hold"/>
                                        <p:tgtEl>
                                          <p:spTgt spid="49"/>
                                        </p:tgtEl>
                                        <p:attrNameLst>
                                          <p:attrName>ppt_x</p:attrName>
                                          <p:attrName>ppt_y</p:attrName>
                                        </p:attrNameLst>
                                      </p:cBhvr>
                                      <p:rCtr x="-26" y="-19676"/>
                                    </p:animMotion>
                                  </p:childTnLst>
                                </p:cTn>
                              </p:par>
                            </p:childTnLst>
                          </p:cTn>
                        </p:par>
                        <p:par>
                          <p:cTn id="147" fill="hold">
                            <p:stCondLst>
                              <p:cond delay="59500"/>
                            </p:stCondLst>
                            <p:childTnLst>
                              <p:par>
                                <p:cTn id="148" presetID="42" presetClass="path" presetSubtype="0" accel="50000" decel="50000" fill="hold" grpId="4" nodeType="afterEffect">
                                  <p:stCondLst>
                                    <p:cond delay="0"/>
                                  </p:stCondLst>
                                  <p:childTnLst>
                                    <p:animMotion origin="layout" path="M 0.12084 -0.1581 L 0.61537 -0.16181 " pathEditMode="relative" rAng="0" ptsTypes="AA">
                                      <p:cBhvr>
                                        <p:cTn id="149" dur="2000" fill="hold"/>
                                        <p:tgtEl>
                                          <p:spTgt spid="49"/>
                                        </p:tgtEl>
                                        <p:attrNameLst>
                                          <p:attrName>ppt_x</p:attrName>
                                          <p:attrName>ppt_y</p:attrName>
                                        </p:attrNameLst>
                                      </p:cBhvr>
                                      <p:rCtr x="24727" y="-185"/>
                                    </p:animMotion>
                                  </p:childTnLst>
                                </p:cTn>
                              </p:par>
                            </p:childTnLst>
                          </p:cTn>
                        </p:par>
                        <p:par>
                          <p:cTn id="150" fill="hold">
                            <p:stCondLst>
                              <p:cond delay="61500"/>
                            </p:stCondLst>
                            <p:childTnLst>
                              <p:par>
                                <p:cTn id="151" presetID="42" presetClass="path" presetSubtype="0" accel="50000" decel="50000" fill="hold" grpId="5" nodeType="afterEffect">
                                  <p:stCondLst>
                                    <p:cond delay="0"/>
                                  </p:stCondLst>
                                  <p:childTnLst>
                                    <p:animMotion origin="layout" path="M 0.61537 -0.16181 L 0.61537 0.03009 " pathEditMode="relative" rAng="0" ptsTypes="AA">
                                      <p:cBhvr>
                                        <p:cTn id="152" dur="2000" fill="hold"/>
                                        <p:tgtEl>
                                          <p:spTgt spid="49"/>
                                        </p:tgtEl>
                                        <p:attrNameLst>
                                          <p:attrName>ppt_x</p:attrName>
                                          <p:attrName>ppt_y</p:attrName>
                                        </p:attrNameLst>
                                      </p:cBhvr>
                                      <p:rCtr x="0" y="9421"/>
                                    </p:animMotion>
                                  </p:childTnLst>
                                </p:cTn>
                              </p:par>
                            </p:childTnLst>
                          </p:cTn>
                        </p:par>
                        <p:par>
                          <p:cTn id="153" fill="hold">
                            <p:stCondLst>
                              <p:cond delay="63500"/>
                            </p:stCondLst>
                            <p:childTnLst>
                              <p:par>
                                <p:cTn id="154" presetID="42" presetClass="path" presetSubtype="0" accel="50000" decel="50000" fill="hold" grpId="6" nodeType="afterEffect">
                                  <p:stCondLst>
                                    <p:cond delay="0"/>
                                  </p:stCondLst>
                                  <p:childTnLst>
                                    <p:animMotion origin="layout" path="M 0.61537 0.03009 L 0.4513 0.03194 " pathEditMode="relative" rAng="0" ptsTypes="AA">
                                      <p:cBhvr>
                                        <p:cTn id="155" dur="2000" fill="hold"/>
                                        <p:tgtEl>
                                          <p:spTgt spid="49"/>
                                        </p:tgtEl>
                                        <p:attrNameLst>
                                          <p:attrName>ppt_x</p:attrName>
                                          <p:attrName>ppt_y</p:attrName>
                                        </p:attrNameLst>
                                      </p:cBhvr>
                                      <p:rCtr x="-8203" y="93"/>
                                    </p:animMotion>
                                  </p:childTnLst>
                                </p:cTn>
                              </p:par>
                            </p:childTnLst>
                          </p:cTn>
                        </p:par>
                        <p:par>
                          <p:cTn id="156" fill="hold">
                            <p:stCondLst>
                              <p:cond delay="65500"/>
                            </p:stCondLst>
                            <p:childTnLst>
                              <p:par>
                                <p:cTn id="157" presetID="42" presetClass="path" presetSubtype="0" accel="50000" decel="50000" fill="hold" grpId="7" nodeType="afterEffect">
                                  <p:stCondLst>
                                    <p:cond delay="0"/>
                                  </p:stCondLst>
                                  <p:childTnLst>
                                    <p:animMotion origin="layout" path="M 0.4513 0.03194 L 0.45182 0.19722 " pathEditMode="relative" rAng="0" ptsTypes="AA">
                                      <p:cBhvr>
                                        <p:cTn id="158" dur="2000" fill="hold"/>
                                        <p:tgtEl>
                                          <p:spTgt spid="49"/>
                                        </p:tgtEl>
                                        <p:attrNameLst>
                                          <p:attrName>ppt_x</p:attrName>
                                          <p:attrName>ppt_y</p:attrName>
                                        </p:attrNameLst>
                                      </p:cBhvr>
                                      <p:rCtr x="26" y="8264"/>
                                    </p:animMotion>
                                  </p:childTnLst>
                                </p:cTn>
                              </p:par>
                            </p:childTnLst>
                          </p:cTn>
                        </p:par>
                        <p:par>
                          <p:cTn id="159" fill="hold">
                            <p:stCondLst>
                              <p:cond delay="67500"/>
                            </p:stCondLst>
                            <p:childTnLst>
                              <p:par>
                                <p:cTn id="160" presetID="1" presetClass="exit" presetSubtype="0" fill="hold" grpId="8" nodeType="afterEffect">
                                  <p:stCondLst>
                                    <p:cond delay="0"/>
                                  </p:stCondLst>
                                  <p:childTnLst>
                                    <p:set>
                                      <p:cBhvr>
                                        <p:cTn id="161" dur="1" fill="hold">
                                          <p:stCondLst>
                                            <p:cond delay="0"/>
                                          </p:stCondLst>
                                        </p:cTn>
                                        <p:tgtEl>
                                          <p:spTgt spid="49"/>
                                        </p:tgtEl>
                                        <p:attrNameLst>
                                          <p:attrName>style.visibility</p:attrName>
                                        </p:attrNameLst>
                                      </p:cBhvr>
                                      <p:to>
                                        <p:strVal val="hidden"/>
                                      </p:to>
                                    </p:set>
                                  </p:childTnLst>
                                </p:cTn>
                              </p:par>
                            </p:childTnLst>
                          </p:cTn>
                        </p:par>
                        <p:par>
                          <p:cTn id="162" fill="hold">
                            <p:stCondLst>
                              <p:cond delay="67500"/>
                            </p:stCondLst>
                            <p:childTnLst>
                              <p:par>
                                <p:cTn id="163" presetID="1" presetClass="entr" presetSubtype="0" fill="hold" grpId="0" nodeType="afterEffect">
                                  <p:stCondLst>
                                    <p:cond delay="0"/>
                                  </p:stCondLst>
                                  <p:childTnLst>
                                    <p:set>
                                      <p:cBhvr>
                                        <p:cTn id="164" dur="1" fill="hold">
                                          <p:stCondLst>
                                            <p:cond delay="0"/>
                                          </p:stCondLst>
                                        </p:cTn>
                                        <p:tgtEl>
                                          <p:spTgt spid="50"/>
                                        </p:tgtEl>
                                        <p:attrNameLst>
                                          <p:attrName>style.visibility</p:attrName>
                                        </p:attrNameLst>
                                      </p:cBhvr>
                                      <p:to>
                                        <p:strVal val="visible"/>
                                      </p:to>
                                    </p:set>
                                  </p:childTnLst>
                                </p:cTn>
                              </p:par>
                            </p:childTnLst>
                          </p:cTn>
                        </p:par>
                        <p:par>
                          <p:cTn id="165" fill="hold">
                            <p:stCondLst>
                              <p:cond delay="67500"/>
                            </p:stCondLst>
                            <p:childTnLst>
                              <p:par>
                                <p:cTn id="166" presetID="1" presetClass="entr" presetSubtype="0" fill="hold" grpId="0" nodeType="afterEffect">
                                  <p:stCondLst>
                                    <p:cond delay="0"/>
                                  </p:stCondLst>
                                  <p:childTnLst>
                                    <p:set>
                                      <p:cBhvr>
                                        <p:cTn id="167" dur="1" fill="hold">
                                          <p:stCondLst>
                                            <p:cond delay="0"/>
                                          </p:stCondLst>
                                        </p:cTn>
                                        <p:tgtEl>
                                          <p:spTgt spid="55"/>
                                        </p:tgtEl>
                                        <p:attrNameLst>
                                          <p:attrName>style.visibility</p:attrName>
                                        </p:attrNameLst>
                                      </p:cBhvr>
                                      <p:to>
                                        <p:strVal val="visible"/>
                                      </p:to>
                                    </p:set>
                                  </p:childTnLst>
                                </p:cTn>
                              </p:par>
                            </p:childTnLst>
                          </p:cTn>
                        </p:par>
                        <p:par>
                          <p:cTn id="168" fill="hold">
                            <p:stCondLst>
                              <p:cond delay="67500"/>
                            </p:stCondLst>
                            <p:childTnLst>
                              <p:par>
                                <p:cTn id="169" presetID="42" presetClass="path" presetSubtype="0" accel="50000" decel="50000" fill="hold" grpId="1" nodeType="afterEffect">
                                  <p:stCondLst>
                                    <p:cond delay="0"/>
                                  </p:stCondLst>
                                  <p:childTnLst>
                                    <p:animMotion origin="layout" path="M -1.875E-6 -7.40741E-7 L -0.00495 0.24074 " pathEditMode="relative" rAng="0" ptsTypes="AA">
                                      <p:cBhvr>
                                        <p:cTn id="170" dur="2000" fill="hold"/>
                                        <p:tgtEl>
                                          <p:spTgt spid="55"/>
                                        </p:tgtEl>
                                        <p:attrNameLst>
                                          <p:attrName>ppt_x</p:attrName>
                                          <p:attrName>ppt_y</p:attrName>
                                        </p:attrNameLst>
                                      </p:cBhvr>
                                      <p:rCtr x="-247" y="12037"/>
                                    </p:animMotion>
                                  </p:childTnLst>
                                </p:cTn>
                              </p:par>
                            </p:childTnLst>
                          </p:cTn>
                        </p:par>
                        <p:par>
                          <p:cTn id="171" fill="hold">
                            <p:stCondLst>
                              <p:cond delay="69500"/>
                            </p:stCondLst>
                            <p:childTnLst>
                              <p:par>
                                <p:cTn id="172" presetID="42" presetClass="path" presetSubtype="0" accel="50000" decel="50000" fill="hold" grpId="2" nodeType="afterEffect">
                                  <p:stCondLst>
                                    <p:cond delay="0"/>
                                  </p:stCondLst>
                                  <p:childTnLst>
                                    <p:animMotion origin="layout" path="M -0.00612 0.2338 L 0.12084 0.2338 " pathEditMode="relative" rAng="0" ptsTypes="AA">
                                      <p:cBhvr>
                                        <p:cTn id="173" dur="2000" fill="hold"/>
                                        <p:tgtEl>
                                          <p:spTgt spid="55"/>
                                        </p:tgtEl>
                                        <p:attrNameLst>
                                          <p:attrName>ppt_x</p:attrName>
                                          <p:attrName>ppt_y</p:attrName>
                                        </p:attrNameLst>
                                      </p:cBhvr>
                                      <p:rCtr x="6341" y="0"/>
                                    </p:animMotion>
                                  </p:childTnLst>
                                </p:cTn>
                              </p:par>
                            </p:childTnLst>
                          </p:cTn>
                        </p:par>
                        <p:par>
                          <p:cTn id="174" fill="hold">
                            <p:stCondLst>
                              <p:cond delay="71500"/>
                            </p:stCondLst>
                            <p:childTnLst>
                              <p:par>
                                <p:cTn id="175" presetID="42" presetClass="path" presetSubtype="0" accel="50000" decel="50000" fill="hold" grpId="3" nodeType="afterEffect">
                                  <p:stCondLst>
                                    <p:cond delay="0"/>
                                  </p:stCondLst>
                                  <p:childTnLst>
                                    <p:animMotion origin="layout" path="M 0.12084 0.2338 L 0.12084 -0.1581 " pathEditMode="relative" rAng="0" ptsTypes="AA">
                                      <p:cBhvr>
                                        <p:cTn id="176" dur="2000" fill="hold"/>
                                        <p:tgtEl>
                                          <p:spTgt spid="55"/>
                                        </p:tgtEl>
                                        <p:attrNameLst>
                                          <p:attrName>ppt_x</p:attrName>
                                          <p:attrName>ppt_y</p:attrName>
                                        </p:attrNameLst>
                                      </p:cBhvr>
                                      <p:rCtr x="0" y="-19606"/>
                                    </p:animMotion>
                                  </p:childTnLst>
                                </p:cTn>
                              </p:par>
                            </p:childTnLst>
                          </p:cTn>
                        </p:par>
                        <p:par>
                          <p:cTn id="177" fill="hold">
                            <p:stCondLst>
                              <p:cond delay="73500"/>
                            </p:stCondLst>
                            <p:childTnLst>
                              <p:par>
                                <p:cTn id="178" presetID="42" presetClass="path" presetSubtype="0" accel="50000" decel="50000" fill="hold" grpId="4" nodeType="afterEffect">
                                  <p:stCondLst>
                                    <p:cond delay="0"/>
                                  </p:stCondLst>
                                  <p:childTnLst>
                                    <p:animMotion origin="layout" path="M 0.12084 -0.1581 L 0.61537 -0.1618 " pathEditMode="relative" rAng="0" ptsTypes="AA">
                                      <p:cBhvr>
                                        <p:cTn id="179" dur="2000" fill="hold"/>
                                        <p:tgtEl>
                                          <p:spTgt spid="55"/>
                                        </p:tgtEl>
                                        <p:attrNameLst>
                                          <p:attrName>ppt_x</p:attrName>
                                          <p:attrName>ppt_y</p:attrName>
                                        </p:attrNameLst>
                                      </p:cBhvr>
                                      <p:rCtr x="24727" y="-185"/>
                                    </p:animMotion>
                                  </p:childTnLst>
                                </p:cTn>
                              </p:par>
                            </p:childTnLst>
                          </p:cTn>
                        </p:par>
                        <p:par>
                          <p:cTn id="180" fill="hold">
                            <p:stCondLst>
                              <p:cond delay="75500"/>
                            </p:stCondLst>
                            <p:childTnLst>
                              <p:par>
                                <p:cTn id="181" presetID="42" presetClass="path" presetSubtype="0" accel="50000" decel="50000" fill="hold" grpId="5" nodeType="afterEffect">
                                  <p:stCondLst>
                                    <p:cond delay="0"/>
                                  </p:stCondLst>
                                  <p:childTnLst>
                                    <p:animMotion origin="layout" path="M 0.61537 -0.1618 L 0.61537 0.03009 " pathEditMode="relative" rAng="0" ptsTypes="AA">
                                      <p:cBhvr>
                                        <p:cTn id="182" dur="2000" fill="hold"/>
                                        <p:tgtEl>
                                          <p:spTgt spid="55"/>
                                        </p:tgtEl>
                                        <p:attrNameLst>
                                          <p:attrName>ppt_x</p:attrName>
                                          <p:attrName>ppt_y</p:attrName>
                                        </p:attrNameLst>
                                      </p:cBhvr>
                                      <p:rCtr x="0" y="9583"/>
                                    </p:animMotion>
                                  </p:childTnLst>
                                </p:cTn>
                              </p:par>
                            </p:childTnLst>
                          </p:cTn>
                        </p:par>
                        <p:par>
                          <p:cTn id="183" fill="hold">
                            <p:stCondLst>
                              <p:cond delay="77500"/>
                            </p:stCondLst>
                            <p:childTnLst>
                              <p:par>
                                <p:cTn id="184" presetID="42" presetClass="path" presetSubtype="0" accel="50000" decel="50000" fill="hold" grpId="6" nodeType="afterEffect">
                                  <p:stCondLst>
                                    <p:cond delay="0"/>
                                  </p:stCondLst>
                                  <p:childTnLst>
                                    <p:animMotion origin="layout" path="M 0.61537 0.03009 L 0.4513 0.03195 " pathEditMode="relative" rAng="0" ptsTypes="AA">
                                      <p:cBhvr>
                                        <p:cTn id="185" dur="2000" fill="hold"/>
                                        <p:tgtEl>
                                          <p:spTgt spid="55"/>
                                        </p:tgtEl>
                                        <p:attrNameLst>
                                          <p:attrName>ppt_x</p:attrName>
                                          <p:attrName>ppt_y</p:attrName>
                                        </p:attrNameLst>
                                      </p:cBhvr>
                                      <p:rCtr x="-8203" y="93"/>
                                    </p:animMotion>
                                  </p:childTnLst>
                                </p:cTn>
                              </p:par>
                            </p:childTnLst>
                          </p:cTn>
                        </p:par>
                        <p:par>
                          <p:cTn id="186" fill="hold">
                            <p:stCondLst>
                              <p:cond delay="79500"/>
                            </p:stCondLst>
                            <p:childTnLst>
                              <p:par>
                                <p:cTn id="187" presetID="42" presetClass="path" presetSubtype="0" accel="50000" decel="50000" fill="hold" grpId="7" nodeType="afterEffect">
                                  <p:stCondLst>
                                    <p:cond delay="0"/>
                                  </p:stCondLst>
                                  <p:childTnLst>
                                    <p:animMotion origin="layout" path="M 0.4513 0.03195 L 0.45182 0.19722 " pathEditMode="relative" rAng="0" ptsTypes="AA">
                                      <p:cBhvr>
                                        <p:cTn id="188" dur="2000" fill="hold"/>
                                        <p:tgtEl>
                                          <p:spTgt spid="55"/>
                                        </p:tgtEl>
                                        <p:attrNameLst>
                                          <p:attrName>ppt_x</p:attrName>
                                          <p:attrName>ppt_y</p:attrName>
                                        </p:attrNameLst>
                                      </p:cBhvr>
                                      <p:rCtr x="26" y="8264"/>
                                    </p:animMotion>
                                  </p:childTnLst>
                                </p:cTn>
                              </p:par>
                            </p:childTnLst>
                          </p:cTn>
                        </p:par>
                        <p:par>
                          <p:cTn id="189" fill="hold">
                            <p:stCondLst>
                              <p:cond delay="81500"/>
                            </p:stCondLst>
                            <p:childTnLst>
                              <p:par>
                                <p:cTn id="190" presetID="1" presetClass="exit" presetSubtype="0" fill="hold" grpId="8" nodeType="afterEffect">
                                  <p:stCondLst>
                                    <p:cond delay="0"/>
                                  </p:stCondLst>
                                  <p:childTnLst>
                                    <p:set>
                                      <p:cBhvr>
                                        <p:cTn id="191" dur="1" fill="hold">
                                          <p:stCondLst>
                                            <p:cond delay="0"/>
                                          </p:stCondLst>
                                        </p:cTn>
                                        <p:tgtEl>
                                          <p:spTgt spid="55"/>
                                        </p:tgtEl>
                                        <p:attrNameLst>
                                          <p:attrName>style.visibility</p:attrName>
                                        </p:attrNameLst>
                                      </p:cBhvr>
                                      <p:to>
                                        <p:strVal val="hidden"/>
                                      </p:to>
                                    </p:set>
                                  </p:childTnLst>
                                </p:cTn>
                              </p:par>
                            </p:childTnLst>
                          </p:cTn>
                        </p:par>
                        <p:par>
                          <p:cTn id="192" fill="hold">
                            <p:stCondLst>
                              <p:cond delay="81500"/>
                            </p:stCondLst>
                            <p:childTnLst>
                              <p:par>
                                <p:cTn id="193" presetID="1" presetClass="entr" presetSubtype="0" fill="hold" grpId="0" nodeType="afterEffect">
                                  <p:stCondLst>
                                    <p:cond delay="0"/>
                                  </p:stCondLst>
                                  <p:childTnLst>
                                    <p:set>
                                      <p:cBhvr>
                                        <p:cTn id="194" dur="1" fill="hold">
                                          <p:stCondLst>
                                            <p:cond delay="0"/>
                                          </p:stCondLst>
                                        </p:cTn>
                                        <p:tgtEl>
                                          <p:spTgt spid="64"/>
                                        </p:tgtEl>
                                        <p:attrNameLst>
                                          <p:attrName>style.visibility</p:attrName>
                                        </p:attrNameLst>
                                      </p:cBhvr>
                                      <p:to>
                                        <p:strVal val="visible"/>
                                      </p:to>
                                    </p:set>
                                  </p:childTnLst>
                                </p:cTn>
                              </p:par>
                            </p:childTnLst>
                          </p:cTn>
                        </p:par>
                        <p:par>
                          <p:cTn id="195" fill="hold">
                            <p:stCondLst>
                              <p:cond delay="81500"/>
                            </p:stCondLst>
                            <p:childTnLst>
                              <p:par>
                                <p:cTn id="196" presetID="1" presetClass="entr" presetSubtype="0" fill="hold" grpId="0" nodeType="afterEffect">
                                  <p:stCondLst>
                                    <p:cond delay="0"/>
                                  </p:stCondLst>
                                  <p:childTnLst>
                                    <p:set>
                                      <p:cBhvr>
                                        <p:cTn id="197" dur="1" fill="hold">
                                          <p:stCondLst>
                                            <p:cond delay="0"/>
                                          </p:stCondLst>
                                        </p:cTn>
                                        <p:tgtEl>
                                          <p:spTgt spid="65"/>
                                        </p:tgtEl>
                                        <p:attrNameLst>
                                          <p:attrName>style.visibility</p:attrName>
                                        </p:attrNameLst>
                                      </p:cBhvr>
                                      <p:to>
                                        <p:strVal val="visible"/>
                                      </p:to>
                                    </p:set>
                                  </p:childTnLst>
                                </p:cTn>
                              </p:par>
                            </p:childTnLst>
                          </p:cTn>
                        </p:par>
                        <p:par>
                          <p:cTn id="198" fill="hold">
                            <p:stCondLst>
                              <p:cond delay="81500"/>
                            </p:stCondLst>
                            <p:childTnLst>
                              <p:par>
                                <p:cTn id="199" presetID="1" presetClass="entr" presetSubtype="0" fill="hold" grpId="0" nodeType="afterEffect">
                                  <p:stCondLst>
                                    <p:cond delay="0"/>
                                  </p:stCondLst>
                                  <p:childTnLst>
                                    <p:set>
                                      <p:cBhvr>
                                        <p:cTn id="20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49" grpId="2"/>
      <p:bldP spid="49" grpId="3"/>
      <p:bldP spid="49" grpId="4"/>
      <p:bldP spid="49" grpId="5"/>
      <p:bldP spid="49" grpId="6"/>
      <p:bldP spid="49" grpId="7"/>
      <p:bldP spid="49" grpId="8"/>
      <p:bldP spid="63" grpId="0"/>
      <p:bldP spid="64" grpId="0"/>
      <p:bldP spid="65" grpId="0"/>
      <p:bldP spid="50" grpId="0"/>
      <p:bldP spid="55" grpId="0"/>
      <p:bldP spid="55" grpId="1"/>
      <p:bldP spid="55" grpId="2"/>
      <p:bldP spid="55" grpId="3"/>
      <p:bldP spid="55" grpId="4"/>
      <p:bldP spid="55" grpId="5"/>
      <p:bldP spid="55" grpId="6"/>
      <p:bldP spid="55" grpId="7"/>
      <p:bldP spid="55" grpId="8"/>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1" y="0"/>
            <a:ext cx="10935789" cy="1325563"/>
          </a:xfrm>
        </p:spPr>
        <p:txBody>
          <a:bodyPr>
            <a:normAutofit/>
          </a:bodyPr>
          <a:lstStyle/>
          <a:p>
            <a:pPr algn="ctr"/>
            <a:r>
              <a:rPr lang="en-US" b="1" dirty="0">
                <a:ea typeface="Tahoma" pitchFamily="34" charset="0"/>
                <a:cs typeface="Times New Roman" pitchFamily="18" charset="0"/>
              </a:rPr>
              <a:t>Facebook Existing Features Versus Our Approach</a:t>
            </a:r>
          </a:p>
        </p:txBody>
      </p:sp>
      <p:sp>
        <p:nvSpPr>
          <p:cNvPr id="3" name="Content Placeholder 2"/>
          <p:cNvSpPr>
            <a:spLocks noGrp="1"/>
          </p:cNvSpPr>
          <p:nvPr>
            <p:ph idx="1"/>
          </p:nvPr>
        </p:nvSpPr>
        <p:spPr/>
        <p:txBody>
          <a:bodyPr/>
          <a:lstStyle/>
          <a:p>
            <a:endParaRPr lang="en-US"/>
          </a:p>
        </p:txBody>
      </p:sp>
      <p:pic>
        <p:nvPicPr>
          <p:cNvPr id="1026" name="Picture 2" descr="C:\Users\sony\Downloads\Comparison.jpg"/>
          <p:cNvPicPr>
            <a:picLocks noChangeAspect="1" noChangeArrowheads="1"/>
          </p:cNvPicPr>
          <p:nvPr/>
        </p:nvPicPr>
        <p:blipFill>
          <a:blip r:embed="rId2"/>
          <a:srcRect/>
          <a:stretch>
            <a:fillRect/>
          </a:stretch>
        </p:blipFill>
        <p:spPr bwMode="auto">
          <a:xfrm>
            <a:off x="99239" y="1280392"/>
            <a:ext cx="11691256" cy="4885508"/>
          </a:xfrm>
          <a:prstGeom prst="rect">
            <a:avLst/>
          </a:prstGeom>
          <a:noFill/>
        </p:spPr>
      </p:pic>
      <p:pic>
        <p:nvPicPr>
          <p:cNvPr id="5" name="Picture 2" descr="\\global.tesco.org\dfsroot\IN\HeadOffice\Home\BLR02\VT73\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4"/>
            <a:ext cx="10515600" cy="4740049"/>
          </a:xfrm>
        </p:spPr>
        <p:txBody>
          <a:bodyPr>
            <a:normAutofit/>
          </a:bodyPr>
          <a:lstStyle/>
          <a:p>
            <a:pPr algn="just"/>
            <a:r>
              <a:rPr lang="en-US" sz="2600" dirty="0"/>
              <a:t>In paper “Opinion Extraction and Classification of Real Time </a:t>
            </a:r>
            <a:r>
              <a:rPr lang="en-US" sz="2600" dirty="0" err="1"/>
              <a:t>Facebook</a:t>
            </a:r>
            <a:r>
              <a:rPr lang="en-US" sz="2600" dirty="0"/>
              <a:t> </a:t>
            </a:r>
          </a:p>
          <a:p>
            <a:pPr algn="just">
              <a:buNone/>
            </a:pPr>
            <a:r>
              <a:rPr lang="en-US" sz="2600" dirty="0"/>
              <a:t>	Status ” authors speaks about opinion mining on Facebook status which were split automatically into three sets as comments.</a:t>
            </a:r>
          </a:p>
          <a:p>
            <a:pPr algn="just">
              <a:buFont typeface="Wingdings" pitchFamily="2" charset="2"/>
              <a:buChar char="Ø"/>
            </a:pPr>
            <a:r>
              <a:rPr lang="en-US" sz="2600" dirty="0"/>
              <a:t>containing positive impact such as good, best, happy.</a:t>
            </a:r>
          </a:p>
          <a:p>
            <a:pPr algn="just">
              <a:buFont typeface="Wingdings" pitchFamily="2" charset="2"/>
              <a:buChar char="Ø"/>
            </a:pPr>
            <a:r>
              <a:rPr lang="en-US" sz="2600" dirty="0"/>
              <a:t>containing negative impact bad, worst, sorrow.</a:t>
            </a:r>
          </a:p>
          <a:p>
            <a:pPr algn="just">
              <a:buFont typeface="Wingdings" pitchFamily="2" charset="2"/>
              <a:buChar char="Ø"/>
            </a:pPr>
            <a:r>
              <a:rPr lang="en-US" sz="2600" dirty="0"/>
              <a:t>containing average impact neutral, average, fine.</a:t>
            </a:r>
          </a:p>
          <a:p>
            <a:r>
              <a:rPr lang="en-US" sz="2600" dirty="0"/>
              <a:t>The opinion of the user regarding only a specific topic was analyzed.</a:t>
            </a:r>
          </a:p>
          <a:p>
            <a:r>
              <a:rPr lang="en-US" sz="2600" dirty="0"/>
              <a:t>This feature of identifying the sentiments was inherited in our project to analyze the sentiment of the user automatically instead of user explicitly mentioning it.</a:t>
            </a:r>
          </a:p>
        </p:txBody>
      </p:sp>
      <p:pic>
        <p:nvPicPr>
          <p:cNvPr id="4" name="Picture 2" descr="\\global.tesco.org\dfsroot\IN\HeadOffice\Home\BLR02\VT73\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865496" y="0"/>
            <a:ext cx="10515600" cy="1325563"/>
          </a:xfrm>
        </p:spPr>
        <p:txBody>
          <a:bodyPr>
            <a:normAutofit/>
          </a:bodyPr>
          <a:lstStyle/>
          <a:p>
            <a:pPr algn="ctr"/>
            <a:r>
              <a:rPr lang="en-US" b="1" dirty="0"/>
              <a:t>Previous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14400"/>
            <a:ext cx="10515600" cy="5685643"/>
          </a:xfrm>
        </p:spPr>
        <p:txBody>
          <a:bodyPr>
            <a:normAutofit/>
          </a:bodyPr>
          <a:lstStyle/>
          <a:p>
            <a:r>
              <a:rPr lang="en-US" sz="2600" dirty="0"/>
              <a:t>In the paper “Classifying business marketing messages on </a:t>
            </a:r>
            <a:r>
              <a:rPr lang="en-US" sz="2600" dirty="0" err="1"/>
              <a:t>facebook</a:t>
            </a:r>
            <a:r>
              <a:rPr lang="en-US" sz="2600" dirty="0"/>
              <a:t>” authors demonstrate that although the majority of company posts on facebook are aimed for direct sales and promotions, it is their communication messages that received the most attention from customers. </a:t>
            </a:r>
          </a:p>
          <a:p>
            <a:r>
              <a:rPr lang="en-US" sz="2600" dirty="0"/>
              <a:t>On these lines, in our approach we considered facebook live news feeds to be classified into life posts and entertainment posts.</a:t>
            </a:r>
          </a:p>
          <a:p>
            <a:r>
              <a:rPr lang="en-US" sz="2600" dirty="0"/>
              <a:t>According to the authors, Marketing messages account for 73% of all messages in facebook , but Communication messages received much more attention. </a:t>
            </a:r>
          </a:p>
          <a:p>
            <a:r>
              <a:rPr lang="en-US" sz="2600" dirty="0"/>
              <a:t>Similarly user’s wall is flooded with entertainment posts but life event posts are of greater importance to the user.</a:t>
            </a:r>
          </a:p>
          <a:p>
            <a:r>
              <a:rPr lang="en-US" sz="2600" dirty="0"/>
              <a:t>Hence classifying the posts, and allowing the users to see what they want to see, provides a better view to them. </a:t>
            </a:r>
          </a:p>
          <a:p>
            <a:endParaRPr lang="en-US" sz="2600" dirty="0"/>
          </a:p>
        </p:txBody>
      </p:sp>
      <p:sp>
        <p:nvSpPr>
          <p:cNvPr id="5" name="Title 1"/>
          <p:cNvSpPr>
            <a:spLocks noGrp="1"/>
          </p:cNvSpPr>
          <p:nvPr>
            <p:ph type="title"/>
          </p:nvPr>
        </p:nvSpPr>
        <p:spPr>
          <a:xfrm>
            <a:off x="865496" y="0"/>
            <a:ext cx="10515600" cy="1325563"/>
          </a:xfrm>
        </p:spPr>
        <p:txBody>
          <a:bodyPr>
            <a:normAutofit/>
          </a:bodyPr>
          <a:lstStyle/>
          <a:p>
            <a:pPr algn="ctr"/>
            <a:r>
              <a:rPr lang="en-US" b="1" dirty="0"/>
              <a:t>Previous Work</a:t>
            </a:r>
          </a:p>
        </p:txBody>
      </p:sp>
      <p:pic>
        <p:nvPicPr>
          <p:cNvPr id="6"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5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8048"/>
            <a:ext cx="10515600" cy="5248915"/>
          </a:xfrm>
        </p:spPr>
        <p:txBody>
          <a:bodyPr>
            <a:normAutofit fontScale="92500"/>
          </a:bodyPr>
          <a:lstStyle/>
          <a:p>
            <a:pPr algn="just"/>
            <a:r>
              <a:rPr lang="en-US" dirty="0"/>
              <a:t>In paper “Detection of news feeds items appropriate for children”, authors explores the classification problem for news feeds determining whether short snippets for individual feed entries are appropriate for children. </a:t>
            </a:r>
          </a:p>
          <a:p>
            <a:r>
              <a:rPr lang="en-US" dirty="0"/>
              <a:t>To classify feeds to be appropriate for children , information given by the title, link and snippet was used.</a:t>
            </a:r>
          </a:p>
          <a:p>
            <a:r>
              <a:rPr lang="en-US" dirty="0"/>
              <a:t>Similarly, we chose relevant fields like captions, message, link and description of the news feed to classify them.  </a:t>
            </a:r>
          </a:p>
          <a:p>
            <a:r>
              <a:rPr lang="en-US" dirty="0"/>
              <a:t>Within standard news feeds there were over 50,000 unique terms, while for children's news feeds there were around 6,000 unique terms, i.e. these terms only occurred in the standard news feeds or children's news feeds respectively.</a:t>
            </a:r>
          </a:p>
          <a:p>
            <a:r>
              <a:rPr lang="en-US" dirty="0"/>
              <a:t>Similarly, some terms appeared only in life event posts and some only in entertainment posts . These terms were used for classification.</a:t>
            </a:r>
          </a:p>
        </p:txBody>
      </p:sp>
      <p:pic>
        <p:nvPicPr>
          <p:cNvPr id="6" name="Picture 2" descr="\\global.tesco.org\dfsroot\IN\HeadOffice\Home\BLR02\VT73\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0" y="0"/>
            <a:ext cx="1143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865496" y="0"/>
            <a:ext cx="10515600" cy="1325563"/>
          </a:xfrm>
        </p:spPr>
        <p:txBody>
          <a:bodyPr>
            <a:normAutofit/>
          </a:bodyPr>
          <a:lstStyle/>
          <a:p>
            <a:pPr algn="ctr"/>
            <a:r>
              <a:rPr lang="en-US" b="1" dirty="0"/>
              <a:t>Previous Work</a:t>
            </a:r>
          </a:p>
        </p:txBody>
      </p:sp>
    </p:spTree>
    <p:extLst>
      <p:ext uri="{BB962C8B-B14F-4D97-AF65-F5344CB8AC3E}">
        <p14:creationId xmlns:p14="http://schemas.microsoft.com/office/powerpoint/2010/main" val="727994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3423</TotalTime>
  <Words>1541</Words>
  <Application>Microsoft Office PowerPoint</Application>
  <PresentationFormat>Widescreen</PresentationFormat>
  <Paragraphs>249</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Tahoma</vt:lpstr>
      <vt:lpstr>Times New Roman</vt:lpstr>
      <vt:lpstr>Wingdings</vt:lpstr>
      <vt:lpstr>Office Theme</vt:lpstr>
      <vt:lpstr>Classification of Facebook Newsfeeds and Sentiment Analysis </vt:lpstr>
      <vt:lpstr>Agenda</vt:lpstr>
      <vt:lpstr>Introduction</vt:lpstr>
      <vt:lpstr>Problem Statement</vt:lpstr>
      <vt:lpstr>PowerPoint Presentation</vt:lpstr>
      <vt:lpstr>Facebook Existing Features Versus Our Approach</vt:lpstr>
      <vt:lpstr>Previous Work</vt:lpstr>
      <vt:lpstr>Previous Work</vt:lpstr>
      <vt:lpstr>Previous Work</vt:lpstr>
      <vt:lpstr>Previous Work</vt:lpstr>
      <vt:lpstr>Prospective</vt:lpstr>
      <vt:lpstr>Proposed Work</vt:lpstr>
      <vt:lpstr>Methodology</vt:lpstr>
      <vt:lpstr>PowerPoint Presentation</vt:lpstr>
      <vt:lpstr>PowerPoint Presentation</vt:lpstr>
      <vt:lpstr>PowerPoint Presentation</vt:lpstr>
      <vt:lpstr>Results</vt:lpstr>
      <vt:lpstr>Results</vt:lpstr>
      <vt:lpstr>Results</vt:lpstr>
      <vt:lpstr>Results</vt:lpstr>
      <vt:lpstr>Conclusion</vt:lpstr>
      <vt:lpstr>References </vt:lpstr>
      <vt:lpstr>References </vt:lpstr>
      <vt:lpstr>References </vt:lpstr>
      <vt:lpstr>References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dc:creator>
  <cp:lastModifiedBy>Rajendra Jadi</cp:lastModifiedBy>
  <cp:revision>198</cp:revision>
  <dcterms:created xsi:type="dcterms:W3CDTF">2013-12-01T11:22:56Z</dcterms:created>
  <dcterms:modified xsi:type="dcterms:W3CDTF">2018-01-16T19:05:35Z</dcterms:modified>
</cp:coreProperties>
</file>