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7" r:id="rId2"/>
    <p:sldId id="256" r:id="rId3"/>
    <p:sldId id="267" r:id="rId4"/>
    <p:sldId id="271" r:id="rId5"/>
    <p:sldId id="268" r:id="rId6"/>
    <p:sldId id="291" r:id="rId7"/>
    <p:sldId id="290" r:id="rId8"/>
    <p:sldId id="289" r:id="rId9"/>
    <p:sldId id="274" r:id="rId10"/>
    <p:sldId id="276" r:id="rId11"/>
    <p:sldId id="275" r:id="rId12"/>
    <p:sldId id="277" r:id="rId13"/>
    <p:sldId id="292" r:id="rId14"/>
    <p:sldId id="293" r:id="rId15"/>
    <p:sldId id="294" r:id="rId16"/>
    <p:sldId id="29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6" autoAdjust="0"/>
    <p:restoredTop sz="96774" autoAdjust="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83042-8AD8-406A-A4AA-28A4EBF0361B}" type="datetimeFigureOut">
              <a:rPr lang="en-US" smtClean="0"/>
              <a:pPr/>
              <a:t>1/22/2018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1E3512-0CE9-4912-BB12-D7ABE86E21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183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hlink"/>
              </a:buClr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hlink"/>
              </a:buClr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hlink"/>
              </a:buClr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hlink"/>
              </a:buClr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EC9F644C-6AC4-4695-A07B-71D3CD8F054D}" type="slidenum">
              <a:rPr lang="en-US" altLang="en-US" smtClean="0"/>
              <a:pPr/>
              <a:t>16</a:t>
            </a:fld>
            <a:endParaRPr lang="en-US" altLang="en-US" dirty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 dirty="0">
                <a:latin typeface="Arial" pitchFamily="34" charset="0"/>
              </a:rPr>
              <a:t>Data </a:t>
            </a:r>
            <a:r>
              <a:rPr lang="en-GB" altLang="en-US" dirty="0">
                <a:latin typeface="Arial" pitchFamily="34" charset="0"/>
                <a:sym typeface="Wingdings" pitchFamily="2" charset="2"/>
              </a:rPr>
              <a:t> Information  Knowledge  Decision Making</a:t>
            </a:r>
          </a:p>
          <a:p>
            <a:pPr eaLnBrk="1" hangingPunct="1"/>
            <a:endParaRPr lang="en-GB" altLang="en-US" dirty="0">
              <a:latin typeface="Arial" pitchFamily="34" charset="0"/>
            </a:endParaRPr>
          </a:p>
        </p:txBody>
      </p:sp>
      <p:sp>
        <p:nvSpPr>
          <p:cNvPr id="104453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hlink"/>
              </a:buClr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hlink"/>
              </a:buClr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hlink"/>
              </a:buClr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hlink"/>
              </a:buClr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 dirty="0"/>
              <a:t>DWBI Concepts</a:t>
            </a:r>
          </a:p>
        </p:txBody>
      </p:sp>
    </p:spTree>
    <p:extLst>
      <p:ext uri="{BB962C8B-B14F-4D97-AF65-F5344CB8AC3E}">
        <p14:creationId xmlns:p14="http://schemas.microsoft.com/office/powerpoint/2010/main" val="2498024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CF9D-BD11-4162-A6FE-EA887BE48EDE}" type="datetime1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B. V. Bhoomaraddi College of Engineering and Technology, Hubli-India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0AF85-6CB2-4499-A2F6-598EDBF6C1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09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C8894-8973-490C-BE02-102EFD7B8A66}" type="datetime1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B. V. Bhoomaraddi College of Engineering and Technology, Hubli-India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0AF85-6CB2-4499-A2F6-598EDBF6C1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5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9B9F-F76D-452F-AA58-49CBF126B6EA}" type="datetime1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B. V. Bhoomaraddi College of Engineering and Technology, Hubli-India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0AF85-6CB2-4499-A2F6-598EDBF6C1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09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1CF20-CA6C-4116-A757-CF45040D0D23}" type="datetime1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B. V. Bhoomaraddi College of Engineering and Technology, Hubli-India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0AF85-6CB2-4499-A2F6-598EDBF6C1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2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5B384-CB5D-4CC9-9B84-35274E3F5F93}" type="datetime1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B. V. Bhoomaraddi College of Engineering and Technology, Hubli-India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0AF85-6CB2-4499-A2F6-598EDBF6C1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04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F2748-19CB-4F2E-B297-95DF95C1D5FA}" type="datetime1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B. V. Bhoomaraddi College of Engineering and Technology, Hubli-India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0AF85-6CB2-4499-A2F6-598EDBF6C1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57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C67A-D5C7-457D-BB6B-99C7BAAEDC34}" type="datetime1">
              <a:rPr lang="en-US" smtClean="0"/>
              <a:t>1/22/2018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B. V. Bhoomaraddi College of Engineering and Technology, Hubli-India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0AF85-6CB2-4499-A2F6-598EDBF6C1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142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70780-8FC0-481E-B551-6D6A0F8EDB05}" type="datetime1">
              <a:rPr lang="en-US" smtClean="0"/>
              <a:t>1/22/2018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B. V. Bhoomaraddi College of Engineering and Technology, Hubli-India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0AF85-6CB2-4499-A2F6-598EDBF6C1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16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76D5D-175F-40AF-80A8-940FE1EC2F33}" type="datetime1">
              <a:rPr lang="en-US" smtClean="0"/>
              <a:t>1/22/2018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B. V. Bhoomaraddi College of Engineering and Technology, Hubli-India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0AF85-6CB2-4499-A2F6-598EDBF6C1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39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21F2-9ECF-4421-8772-B67CC81DAB1F}" type="datetime1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B. V. Bhoomaraddi College of Engineering and Technology, Hubli-India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0AF85-6CB2-4499-A2F6-598EDBF6C1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19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8B32-53DA-4227-BFB4-CE34384C5857}" type="datetime1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B. V. Bhoomaraddi College of Engineering and Technology, Hubli-India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0AF85-6CB2-4499-A2F6-598EDBF6C1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260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45EC7-1901-45FA-BB48-A8ED0B76195B}" type="datetime1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B. V. Bhoomaraddi College of Engineering and Technology, Hubli-India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0AF85-6CB2-4499-A2F6-598EDBF6C1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7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jpeg"/><Relationship Id="rId7" Type="http://schemas.openxmlformats.org/officeDocument/2006/relationships/image" Target="../media/image60.png"/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jpeg"/><Relationship Id="rId4" Type="http://schemas.openxmlformats.org/officeDocument/2006/relationships/image" Target="../media/image57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jpeg"/><Relationship Id="rId13" Type="http://schemas.openxmlformats.org/officeDocument/2006/relationships/image" Target="../media/image73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12" Type="http://schemas.openxmlformats.org/officeDocument/2006/relationships/image" Target="../media/image72.png"/><Relationship Id="rId17" Type="http://schemas.openxmlformats.org/officeDocument/2006/relationships/image" Target="../media/image77.jpeg"/><Relationship Id="rId2" Type="http://schemas.openxmlformats.org/officeDocument/2006/relationships/image" Target="../media/image62.png"/><Relationship Id="rId16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jpg"/><Relationship Id="rId11" Type="http://schemas.openxmlformats.org/officeDocument/2006/relationships/image" Target="../media/image71.png"/><Relationship Id="rId5" Type="http://schemas.openxmlformats.org/officeDocument/2006/relationships/image" Target="../media/image65.png"/><Relationship Id="rId15" Type="http://schemas.openxmlformats.org/officeDocument/2006/relationships/image" Target="../media/image75.jpg"/><Relationship Id="rId10" Type="http://schemas.openxmlformats.org/officeDocument/2006/relationships/image" Target="../media/image70.png"/><Relationship Id="rId4" Type="http://schemas.openxmlformats.org/officeDocument/2006/relationships/image" Target="../media/image64.jpg"/><Relationship Id="rId9" Type="http://schemas.openxmlformats.org/officeDocument/2006/relationships/image" Target="../media/image69.png"/><Relationship Id="rId14" Type="http://schemas.openxmlformats.org/officeDocument/2006/relationships/image" Target="../media/image7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2.jpeg"/><Relationship Id="rId16" Type="http://schemas.openxmlformats.org/officeDocument/2006/relationships/image" Target="../media/image3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jpeg"/><Relationship Id="rId3" Type="http://schemas.openxmlformats.org/officeDocument/2006/relationships/image" Target="../media/image39.png"/><Relationship Id="rId7" Type="http://schemas.openxmlformats.org/officeDocument/2006/relationships/image" Target="../media/image43.jpeg"/><Relationship Id="rId12" Type="http://schemas.openxmlformats.org/officeDocument/2006/relationships/image" Target="../media/image48.png"/><Relationship Id="rId2" Type="http://schemas.openxmlformats.org/officeDocument/2006/relationships/image" Target="../media/image22.jpeg"/><Relationship Id="rId16" Type="http://schemas.openxmlformats.org/officeDocument/2006/relationships/image" Target="../media/image3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5" Type="http://schemas.openxmlformats.org/officeDocument/2006/relationships/image" Target="../media/image5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jpeg"/><Relationship Id="rId14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1395" y="2142310"/>
            <a:ext cx="10947748" cy="251505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+mn-lt"/>
                <a:cs typeface="Times New Roman" panose="02020603050405020304" pitchFamily="18" charset="0"/>
              </a:rPr>
              <a:t>Classification of Facebook Newsfeeds and Sentiment Analysis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56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315762"/>
              </p:ext>
            </p:extLst>
          </p:nvPr>
        </p:nvGraphicFramePr>
        <p:xfrm>
          <a:off x="578395" y="2221412"/>
          <a:ext cx="10573655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4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4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4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147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of posts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Weka</a:t>
                      </a:r>
                      <a:r>
                        <a:rPr lang="en-US" baseline="0" dirty="0" err="1"/>
                        <a:t>’s</a:t>
                      </a:r>
                      <a:r>
                        <a:rPr lang="en-US" baseline="0" dirty="0"/>
                        <a:t> SVM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SVM</a:t>
                      </a:r>
                      <a:r>
                        <a:rPr lang="en-US" baseline="0" dirty="0"/>
                        <a:t> Learning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Weka’s</a:t>
                      </a:r>
                      <a:r>
                        <a:rPr lang="en-US" dirty="0"/>
                        <a:t> 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Logistic Regression Learning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93.60%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93.01%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93.50%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93.69%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92.70%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91.50%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93.46%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97.66%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91.10%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86.50%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93.51%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91.93%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85.60%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93.47%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97.13%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91.31%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83.85%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81980" y="1467525"/>
            <a:ext cx="106091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Comparison of Accuracy using </a:t>
            </a:r>
            <a:r>
              <a:rPr lang="en-US" sz="2600" dirty="0" err="1"/>
              <a:t>Weka</a:t>
            </a:r>
            <a:r>
              <a:rPr lang="en-US" sz="2600" dirty="0"/>
              <a:t> and Learning Model-Training Data Set 1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25136" y="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Results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831443"/>
              </p:ext>
            </p:extLst>
          </p:nvPr>
        </p:nvGraphicFramePr>
        <p:xfrm>
          <a:off x="619339" y="2193923"/>
          <a:ext cx="10573655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4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4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4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147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of posts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Weka</a:t>
                      </a:r>
                      <a:r>
                        <a:rPr lang="en-US" baseline="0" dirty="0" err="1"/>
                        <a:t>’s</a:t>
                      </a:r>
                      <a:r>
                        <a:rPr lang="en-US" baseline="0" dirty="0"/>
                        <a:t> SVM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SVM</a:t>
                      </a:r>
                      <a:r>
                        <a:rPr lang="en-US" baseline="0" dirty="0"/>
                        <a:t> Learning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Weka’s</a:t>
                      </a:r>
                      <a:r>
                        <a:rPr lang="en-US" dirty="0"/>
                        <a:t> 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Logistic Regression Learning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93.44%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89.94%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71.50%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93.22%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91.97%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73.50%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90.98%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68.83%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92..96%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96.50%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92.99%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70.35%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92.96%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96.10%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92.49%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73.40%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91162" y="1467330"/>
            <a:ext cx="104454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Comparison of Accuracy using </a:t>
            </a:r>
            <a:r>
              <a:rPr lang="en-US" sz="2600" dirty="0" err="1"/>
              <a:t>Weka</a:t>
            </a:r>
            <a:r>
              <a:rPr lang="en-US" sz="2600" dirty="0"/>
              <a:t> and Learning Model-Training Data Set 2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5136" y="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Results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944333"/>
              </p:ext>
            </p:extLst>
          </p:nvPr>
        </p:nvGraphicFramePr>
        <p:xfrm>
          <a:off x="539205" y="2262058"/>
          <a:ext cx="10573655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4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4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4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147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of posts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Weka</a:t>
                      </a:r>
                      <a:r>
                        <a:rPr lang="en-US" baseline="0" dirty="0" err="1"/>
                        <a:t>’s</a:t>
                      </a:r>
                      <a:r>
                        <a:rPr lang="en-US" baseline="0" dirty="0"/>
                        <a:t> SVM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SVM</a:t>
                      </a:r>
                      <a:r>
                        <a:rPr lang="en-US" baseline="0" dirty="0"/>
                        <a:t> Learning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Weka’s</a:t>
                      </a:r>
                      <a:r>
                        <a:rPr lang="en-US" dirty="0"/>
                        <a:t> 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Logistic Regression Learning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92.84%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97.48%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92.49%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64.82%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92.97%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96.49%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60.65%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92.85%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96.82%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91.78%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62.93%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93.37%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96.37%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91.48%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64.20%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93.68%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96.60%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92.24%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63.80%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24677" y="1436136"/>
            <a:ext cx="104982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Comparison of Accuracy using </a:t>
            </a:r>
            <a:r>
              <a:rPr lang="en-US" sz="2600" dirty="0" err="1"/>
              <a:t>Weka</a:t>
            </a:r>
            <a:r>
              <a:rPr lang="en-US" sz="2600" dirty="0"/>
              <a:t> and Learning Model-Training Data Set 3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25136" y="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Results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1" y="2590802"/>
            <a:ext cx="4343400" cy="3257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2" y="161733"/>
            <a:ext cx="9134475" cy="637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790" y="721520"/>
            <a:ext cx="6549011" cy="523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419600" y="381000"/>
            <a:ext cx="35052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Data Warehouse Infrastructure </a:t>
            </a:r>
            <a:r>
              <a:rPr lang="en-US" sz="2000" dirty="0"/>
              <a:t> 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419600" y="924113"/>
            <a:ext cx="3200400" cy="5021868"/>
            <a:chOff x="2895600" y="924113"/>
            <a:chExt cx="3200400" cy="5021868"/>
          </a:xfrm>
        </p:grpSpPr>
        <p:grpSp>
          <p:nvGrpSpPr>
            <p:cNvPr id="20" name="Group 19"/>
            <p:cNvGrpSpPr/>
            <p:nvPr/>
          </p:nvGrpSpPr>
          <p:grpSpPr>
            <a:xfrm>
              <a:off x="2895600" y="924113"/>
              <a:ext cx="3200400" cy="5021868"/>
              <a:chOff x="5105400" y="924113"/>
              <a:chExt cx="3200400" cy="5021868"/>
            </a:xfrm>
          </p:grpSpPr>
          <p:sp>
            <p:nvSpPr>
              <p:cNvPr id="3" name="Can 2"/>
              <p:cNvSpPr/>
              <p:nvPr/>
            </p:nvSpPr>
            <p:spPr>
              <a:xfrm>
                <a:off x="5105400" y="924113"/>
                <a:ext cx="3200400" cy="5021868"/>
              </a:xfrm>
              <a:prstGeom prst="can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5181600" y="1752599"/>
                <a:ext cx="1504950" cy="1447801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Tesco16</a:t>
                </a:r>
              </a:p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UK/International EDW</a:t>
                </a:r>
              </a:p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333TB</a:t>
                </a:r>
              </a:p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TD v15.1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5181600" y="3276600"/>
                <a:ext cx="1504950" cy="1447801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Tesco14</a:t>
                </a:r>
              </a:p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UK/International </a:t>
                </a:r>
              </a:p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Backup</a:t>
                </a:r>
              </a:p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101TB</a:t>
                </a:r>
              </a:p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300KCPU/</a:t>
                </a:r>
                <a:r>
                  <a:rPr lang="en-US" sz="1200" b="1" dirty="0" err="1">
                    <a:solidFill>
                      <a:schemeClr val="bg1"/>
                    </a:solidFill>
                  </a:rPr>
                  <a:t>hr</a:t>
                </a:r>
                <a:endParaRPr lang="en-US" sz="1200" b="1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TD v14.1</a:t>
                </a: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6762750" y="1752599"/>
                <a:ext cx="1504950" cy="1447801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chemeClr val="tx1"/>
                    </a:solidFill>
                  </a:rPr>
                  <a:t>TescoSO</a:t>
                </a:r>
                <a:endParaRPr lang="en-US" sz="12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UK</a:t>
                </a:r>
              </a:p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Promotional Forecasting</a:t>
                </a:r>
              </a:p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159TB</a:t>
                </a:r>
              </a:p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1800KCPU/</a:t>
                </a:r>
                <a:r>
                  <a:rPr lang="en-US" sz="1200" b="1" dirty="0" err="1">
                    <a:solidFill>
                      <a:schemeClr val="bg1"/>
                    </a:solidFill>
                  </a:rPr>
                  <a:t>hr</a:t>
                </a:r>
                <a:endParaRPr lang="en-US" sz="1200" b="1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TD v14.1</a:t>
                </a: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6762750" y="3276599"/>
                <a:ext cx="1504950" cy="1447801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Tesco15</a:t>
                </a:r>
              </a:p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International</a:t>
                </a:r>
              </a:p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Promotional Forecasting</a:t>
                </a:r>
              </a:p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17TB</a:t>
                </a:r>
              </a:p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TD v15.1</a:t>
                </a:r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5314950" y="4800600"/>
                <a:ext cx="2819400" cy="914400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Tesco Dev</a:t>
                </a:r>
              </a:p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Development EDW</a:t>
                </a:r>
              </a:p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26TB</a:t>
                </a:r>
              </a:p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300KCPU/</a:t>
                </a:r>
                <a:r>
                  <a:rPr lang="en-US" sz="1200" b="1" dirty="0" err="1">
                    <a:solidFill>
                      <a:schemeClr val="bg1"/>
                    </a:solidFill>
                  </a:rPr>
                  <a:t>hr</a:t>
                </a:r>
                <a:endParaRPr lang="en-US" sz="1200" b="1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TD V14.1</a:t>
                </a: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4114800" y="1066800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To Be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222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81000"/>
            <a:ext cx="8153400" cy="677862"/>
          </a:xfrm>
        </p:spPr>
        <p:txBody>
          <a:bodyPr>
            <a:normAutofit/>
          </a:bodyPr>
          <a:lstStyle/>
          <a:p>
            <a:r>
              <a:rPr lang="en-US" sz="2400" b="1" dirty="0"/>
              <a:t>Touch points with Digital Product Team</a:t>
            </a:r>
          </a:p>
        </p:txBody>
      </p:sp>
      <p:sp>
        <p:nvSpPr>
          <p:cNvPr id="4" name="Rectangle 3"/>
          <p:cNvSpPr/>
          <p:nvPr/>
        </p:nvSpPr>
        <p:spPr>
          <a:xfrm>
            <a:off x="1679576" y="304800"/>
            <a:ext cx="8836025" cy="6324600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2362200" y="1916304"/>
            <a:ext cx="724980" cy="826896"/>
            <a:chOff x="217" y="1082"/>
            <a:chExt cx="2238" cy="1772"/>
          </a:xfrm>
        </p:grpSpPr>
        <p:pic>
          <p:nvPicPr>
            <p:cNvPr id="11" name="Picture 10" descr="TallBoxAngled_silo_300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71" t="3200" r="9143" b="2933"/>
            <a:stretch>
              <a:fillRect/>
            </a:stretch>
          </p:blipFill>
          <p:spPr bwMode="auto">
            <a:xfrm>
              <a:off x="1760" y="1153"/>
              <a:ext cx="695" cy="1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11" descr="TallBoxAngled_silo_300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71" t="3200" r="9143" b="2933"/>
            <a:stretch>
              <a:fillRect/>
            </a:stretch>
          </p:blipFill>
          <p:spPr bwMode="auto">
            <a:xfrm>
              <a:off x="1263" y="1131"/>
              <a:ext cx="723" cy="1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12" descr="TallBoxAngled_silo_300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71" t="3200" r="9143" b="2933"/>
            <a:stretch>
              <a:fillRect/>
            </a:stretch>
          </p:blipFill>
          <p:spPr bwMode="auto">
            <a:xfrm>
              <a:off x="756" y="1104"/>
              <a:ext cx="754" cy="1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13" descr="TallBoxAngled_silo_300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71" t="3200" r="9143" b="2933"/>
            <a:stretch>
              <a:fillRect/>
            </a:stretch>
          </p:blipFill>
          <p:spPr bwMode="auto">
            <a:xfrm>
              <a:off x="217" y="1082"/>
              <a:ext cx="784" cy="1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5" name="Group 14"/>
            <p:cNvGrpSpPr>
              <a:grpSpLocks/>
            </p:cNvGrpSpPr>
            <p:nvPr/>
          </p:nvGrpSpPr>
          <p:grpSpPr bwMode="auto">
            <a:xfrm>
              <a:off x="706" y="1893"/>
              <a:ext cx="1559" cy="876"/>
              <a:chOff x="706" y="1893"/>
              <a:chExt cx="1559" cy="876"/>
            </a:xfrm>
          </p:grpSpPr>
          <p:sp>
            <p:nvSpPr>
              <p:cNvPr id="16" name="Freeform 15"/>
              <p:cNvSpPr>
                <a:spLocks/>
              </p:cNvSpPr>
              <p:nvPr/>
            </p:nvSpPr>
            <p:spPr bwMode="auto">
              <a:xfrm>
                <a:off x="706" y="1978"/>
                <a:ext cx="570" cy="791"/>
              </a:xfrm>
              <a:custGeom>
                <a:avLst/>
                <a:gdLst>
                  <a:gd name="T0" fmla="*/ 0 w 20"/>
                  <a:gd name="T1" fmla="*/ 856 h 856"/>
                  <a:gd name="T2" fmla="*/ 4 w 20"/>
                  <a:gd name="T3" fmla="*/ 798 h 856"/>
                  <a:gd name="T4" fmla="*/ 16 w 20"/>
                  <a:gd name="T5" fmla="*/ 786 h 856"/>
                  <a:gd name="T6" fmla="*/ 20 w 20"/>
                  <a:gd name="T7" fmla="*/ 0 h 85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0"/>
                  <a:gd name="T13" fmla="*/ 0 h 856"/>
                  <a:gd name="T14" fmla="*/ 20 w 20"/>
                  <a:gd name="T15" fmla="*/ 856 h 85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0" h="856">
                    <a:moveTo>
                      <a:pt x="0" y="856"/>
                    </a:moveTo>
                    <a:lnTo>
                      <a:pt x="4" y="798"/>
                    </a:lnTo>
                    <a:lnTo>
                      <a:pt x="16" y="786"/>
                    </a:lnTo>
                    <a:lnTo>
                      <a:pt x="20" y="0"/>
                    </a:lnTo>
                  </a:path>
                </a:pathLst>
              </a:cu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endParaRPr lang="en-US" altLang="en-US"/>
              </a:p>
            </p:txBody>
          </p:sp>
          <p:sp>
            <p:nvSpPr>
              <p:cNvPr id="17" name="Freeform 16"/>
              <p:cNvSpPr>
                <a:spLocks/>
              </p:cNvSpPr>
              <p:nvPr/>
            </p:nvSpPr>
            <p:spPr bwMode="auto">
              <a:xfrm>
                <a:off x="1217" y="1931"/>
                <a:ext cx="570" cy="791"/>
              </a:xfrm>
              <a:custGeom>
                <a:avLst/>
                <a:gdLst>
                  <a:gd name="T0" fmla="*/ 0 w 20"/>
                  <a:gd name="T1" fmla="*/ 856 h 856"/>
                  <a:gd name="T2" fmla="*/ 4 w 20"/>
                  <a:gd name="T3" fmla="*/ 798 h 856"/>
                  <a:gd name="T4" fmla="*/ 16 w 20"/>
                  <a:gd name="T5" fmla="*/ 786 h 856"/>
                  <a:gd name="T6" fmla="*/ 20 w 20"/>
                  <a:gd name="T7" fmla="*/ 0 h 85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0"/>
                  <a:gd name="T13" fmla="*/ 0 h 856"/>
                  <a:gd name="T14" fmla="*/ 20 w 20"/>
                  <a:gd name="T15" fmla="*/ 856 h 85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0" h="856">
                    <a:moveTo>
                      <a:pt x="0" y="856"/>
                    </a:moveTo>
                    <a:lnTo>
                      <a:pt x="4" y="798"/>
                    </a:lnTo>
                    <a:lnTo>
                      <a:pt x="16" y="786"/>
                    </a:lnTo>
                    <a:lnTo>
                      <a:pt x="20" y="0"/>
                    </a:lnTo>
                  </a:path>
                </a:pathLst>
              </a:cu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endParaRPr lang="en-US" altLang="en-US"/>
              </a:p>
            </p:txBody>
          </p:sp>
          <p:sp>
            <p:nvSpPr>
              <p:cNvPr id="18" name="Freeform 17"/>
              <p:cNvSpPr>
                <a:spLocks/>
              </p:cNvSpPr>
              <p:nvPr/>
            </p:nvSpPr>
            <p:spPr bwMode="auto">
              <a:xfrm>
                <a:off x="1695" y="1893"/>
                <a:ext cx="570" cy="791"/>
              </a:xfrm>
              <a:custGeom>
                <a:avLst/>
                <a:gdLst>
                  <a:gd name="T0" fmla="*/ 0 w 20"/>
                  <a:gd name="T1" fmla="*/ 856 h 856"/>
                  <a:gd name="T2" fmla="*/ 4 w 20"/>
                  <a:gd name="T3" fmla="*/ 798 h 856"/>
                  <a:gd name="T4" fmla="*/ 16 w 20"/>
                  <a:gd name="T5" fmla="*/ 786 h 856"/>
                  <a:gd name="T6" fmla="*/ 20 w 20"/>
                  <a:gd name="T7" fmla="*/ 0 h 85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0"/>
                  <a:gd name="T13" fmla="*/ 0 h 856"/>
                  <a:gd name="T14" fmla="*/ 20 w 20"/>
                  <a:gd name="T15" fmla="*/ 856 h 85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0" h="856">
                    <a:moveTo>
                      <a:pt x="0" y="856"/>
                    </a:moveTo>
                    <a:lnTo>
                      <a:pt x="4" y="798"/>
                    </a:lnTo>
                    <a:lnTo>
                      <a:pt x="16" y="786"/>
                    </a:lnTo>
                    <a:lnTo>
                      <a:pt x="20" y="0"/>
                    </a:lnTo>
                  </a:path>
                </a:pathLst>
              </a:cu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5000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endParaRPr lang="en-US" altLang="en-US"/>
              </a:p>
            </p:txBody>
          </p:sp>
        </p:grpSp>
      </p:grpSp>
      <p:sp>
        <p:nvSpPr>
          <p:cNvPr id="20" name="AutoShape 129"/>
          <p:cNvSpPr>
            <a:spLocks noChangeArrowheads="1"/>
          </p:cNvSpPr>
          <p:nvPr/>
        </p:nvSpPr>
        <p:spPr bwMode="auto">
          <a:xfrm>
            <a:off x="3214766" y="2133601"/>
            <a:ext cx="1295400" cy="413609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200" dirty="0"/>
              <a:t>Ab-initio</a:t>
            </a:r>
          </a:p>
        </p:txBody>
      </p:sp>
      <p:sp>
        <p:nvSpPr>
          <p:cNvPr id="22" name="AutoShape 129"/>
          <p:cNvSpPr>
            <a:spLocks noChangeArrowheads="1"/>
          </p:cNvSpPr>
          <p:nvPr/>
        </p:nvSpPr>
        <p:spPr bwMode="auto">
          <a:xfrm>
            <a:off x="6934200" y="2276476"/>
            <a:ext cx="1295400" cy="39052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200" dirty="0" err="1"/>
              <a:t>Wherescape</a:t>
            </a:r>
            <a:endParaRPr lang="en-US" sz="1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733800"/>
            <a:ext cx="872990" cy="87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AutoShape 129"/>
          <p:cNvSpPr>
            <a:spLocks noChangeArrowheads="1"/>
          </p:cNvSpPr>
          <p:nvPr/>
        </p:nvSpPr>
        <p:spPr bwMode="auto">
          <a:xfrm>
            <a:off x="3266178" y="3886201"/>
            <a:ext cx="1153423" cy="378476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200" dirty="0"/>
              <a:t>SFG</a:t>
            </a:r>
          </a:p>
        </p:txBody>
      </p:sp>
      <p:sp>
        <p:nvSpPr>
          <p:cNvPr id="24" name="AutoShape 5" descr="Image result for Database server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1981201"/>
            <a:ext cx="914400" cy="981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2286000" y="2667001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Mainframe Servers</a:t>
            </a:r>
          </a:p>
        </p:txBody>
      </p:sp>
      <p:sp>
        <p:nvSpPr>
          <p:cNvPr id="35" name="AutoShape 129"/>
          <p:cNvSpPr>
            <a:spLocks noChangeArrowheads="1"/>
          </p:cNvSpPr>
          <p:nvPr/>
        </p:nvSpPr>
        <p:spPr bwMode="auto">
          <a:xfrm rot="10800000">
            <a:off x="6934200" y="3776330"/>
            <a:ext cx="1295400" cy="41467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2209800" y="4495801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Adobe – Third Party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548266" y="1524000"/>
            <a:ext cx="2209800" cy="40386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HADOOP CLUSTER</a:t>
            </a:r>
          </a:p>
        </p:txBody>
      </p:sp>
      <p:pic>
        <p:nvPicPr>
          <p:cNvPr id="3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3285462"/>
            <a:ext cx="914400" cy="981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8458200" y="1524000"/>
            <a:ext cx="1143000" cy="4038600"/>
          </a:xfrm>
          <a:prstGeom prst="roundRect">
            <a:avLst/>
          </a:prstGeom>
          <a:solidFill>
            <a:schemeClr val="accent6">
              <a:lumMod val="40000"/>
              <a:lumOff val="60000"/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chemeClr val="tx1"/>
                </a:solidFill>
              </a:rPr>
              <a:t>Teradata Servers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724400" y="2133600"/>
            <a:ext cx="928766" cy="76423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Customer, Coupons, Offers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4724400" y="3891526"/>
            <a:ext cx="685800" cy="45187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Click Stream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5943600" y="2209800"/>
            <a:ext cx="685800" cy="45187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 Sales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5791200" y="3891526"/>
            <a:ext cx="838200" cy="45187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Archived Data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4953000" y="4724400"/>
            <a:ext cx="1524000" cy="533400"/>
          </a:xfrm>
          <a:prstGeom prst="roundRect">
            <a:avLst/>
          </a:prstGeom>
          <a:solidFill>
            <a:schemeClr val="accent6">
              <a:lumMod val="40000"/>
              <a:lumOff val="60000"/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62800" y="3810001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Sqoop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Left-Right Arrow 7"/>
          <p:cNvSpPr/>
          <p:nvPr/>
        </p:nvSpPr>
        <p:spPr>
          <a:xfrm>
            <a:off x="6858000" y="4719936"/>
            <a:ext cx="1524000" cy="614065"/>
          </a:xfrm>
          <a:prstGeom prst="leftRightArrow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 Intensive Processing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381002"/>
            <a:ext cx="1371600" cy="304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2916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Process 11"/>
          <p:cNvSpPr/>
          <p:nvPr/>
        </p:nvSpPr>
        <p:spPr>
          <a:xfrm>
            <a:off x="4744787" y="781979"/>
            <a:ext cx="1445535" cy="799068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  </a:t>
            </a:r>
            <a:r>
              <a:rPr lang="en-US" b="1" dirty="0">
                <a:solidFill>
                  <a:schemeClr val="tx1"/>
                </a:solidFill>
              </a:rPr>
              <a:t>Name Node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(Active)</a:t>
            </a:r>
          </a:p>
        </p:txBody>
      </p:sp>
      <p:cxnSp>
        <p:nvCxnSpPr>
          <p:cNvPr id="15369" name="Straight Arrow Connector 15368"/>
          <p:cNvCxnSpPr/>
          <p:nvPr/>
        </p:nvCxnSpPr>
        <p:spPr>
          <a:xfrm flipH="1">
            <a:off x="4017955" y="1666857"/>
            <a:ext cx="2441124" cy="2061522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6459080" y="1666857"/>
            <a:ext cx="46715" cy="2061522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6459079" y="1666857"/>
            <a:ext cx="2764462" cy="2086922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80" name="Picture 1537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150" y="2569342"/>
            <a:ext cx="1131888" cy="720521"/>
          </a:xfrm>
          <a:prstGeom prst="rect">
            <a:avLst/>
          </a:prstGeom>
        </p:spPr>
      </p:pic>
      <p:pic>
        <p:nvPicPr>
          <p:cNvPr id="15382" name="Picture 1538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816" y="2684743"/>
            <a:ext cx="807740" cy="665624"/>
          </a:xfrm>
          <a:prstGeom prst="rect">
            <a:avLst/>
          </a:prstGeom>
        </p:spPr>
      </p:pic>
      <p:pic>
        <p:nvPicPr>
          <p:cNvPr id="15383" name="Picture 1538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551" y="2662362"/>
            <a:ext cx="1107774" cy="648284"/>
          </a:xfrm>
          <a:prstGeom prst="rect">
            <a:avLst/>
          </a:prstGeom>
        </p:spPr>
      </p:pic>
      <p:sp>
        <p:nvSpPr>
          <p:cNvPr id="15384" name="Rounded Rectangle 15383"/>
          <p:cNvSpPr/>
          <p:nvPr/>
        </p:nvSpPr>
        <p:spPr>
          <a:xfrm>
            <a:off x="2949557" y="3849028"/>
            <a:ext cx="1774825" cy="12954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ounded Rectangle 92"/>
          <p:cNvSpPr/>
          <p:nvPr/>
        </p:nvSpPr>
        <p:spPr>
          <a:xfrm>
            <a:off x="8492433" y="3818548"/>
            <a:ext cx="1774825" cy="12954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Rounded Rectangle 93"/>
          <p:cNvSpPr/>
          <p:nvPr/>
        </p:nvSpPr>
        <p:spPr>
          <a:xfrm>
            <a:off x="5520866" y="3849028"/>
            <a:ext cx="1774825" cy="12954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85" name="Rounded Rectangle 15384"/>
          <p:cNvSpPr/>
          <p:nvPr/>
        </p:nvSpPr>
        <p:spPr>
          <a:xfrm>
            <a:off x="3025756" y="4496728"/>
            <a:ext cx="457200" cy="381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7" name="Rounded Rectangle 96"/>
          <p:cNvSpPr/>
          <p:nvPr/>
        </p:nvSpPr>
        <p:spPr>
          <a:xfrm>
            <a:off x="4065568" y="4496728"/>
            <a:ext cx="457200" cy="381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0" name="Rounded Rectangle 99"/>
          <p:cNvSpPr/>
          <p:nvPr/>
        </p:nvSpPr>
        <p:spPr>
          <a:xfrm>
            <a:off x="3552808" y="4496728"/>
            <a:ext cx="457200" cy="381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Rounded Rectangle 103"/>
          <p:cNvSpPr/>
          <p:nvPr/>
        </p:nvSpPr>
        <p:spPr>
          <a:xfrm>
            <a:off x="5651038" y="4496728"/>
            <a:ext cx="457200" cy="381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5" name="Rounded Rectangle 104"/>
          <p:cNvSpPr/>
          <p:nvPr/>
        </p:nvSpPr>
        <p:spPr>
          <a:xfrm>
            <a:off x="6690850" y="4496728"/>
            <a:ext cx="457200" cy="381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6" name="Rounded Rectangle 105"/>
          <p:cNvSpPr/>
          <p:nvPr/>
        </p:nvSpPr>
        <p:spPr>
          <a:xfrm>
            <a:off x="6178090" y="4496728"/>
            <a:ext cx="457200" cy="381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7" name="Rounded Rectangle 106"/>
          <p:cNvSpPr/>
          <p:nvPr/>
        </p:nvSpPr>
        <p:spPr>
          <a:xfrm>
            <a:off x="8642789" y="4466248"/>
            <a:ext cx="457200" cy="381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8" name="Rounded Rectangle 107"/>
          <p:cNvSpPr/>
          <p:nvPr/>
        </p:nvSpPr>
        <p:spPr>
          <a:xfrm>
            <a:off x="9682601" y="4466248"/>
            <a:ext cx="457200" cy="381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9" name="Rounded Rectangle 108"/>
          <p:cNvSpPr/>
          <p:nvPr/>
        </p:nvSpPr>
        <p:spPr>
          <a:xfrm>
            <a:off x="9169841" y="4466248"/>
            <a:ext cx="457200" cy="381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390" name="TextBox 15389"/>
          <p:cNvSpPr txBox="1"/>
          <p:nvPr/>
        </p:nvSpPr>
        <p:spPr>
          <a:xfrm>
            <a:off x="9031611" y="395189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DN3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5978976" y="398237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DN2</a:t>
            </a:r>
          </a:p>
        </p:txBody>
      </p:sp>
      <p:sp>
        <p:nvSpPr>
          <p:cNvPr id="119" name="Flowchart: Process 118"/>
          <p:cNvSpPr/>
          <p:nvPr/>
        </p:nvSpPr>
        <p:spPr>
          <a:xfrm>
            <a:off x="6789279" y="781979"/>
            <a:ext cx="1445535" cy="799068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  </a:t>
            </a:r>
            <a:r>
              <a:rPr lang="en-US" b="1" dirty="0">
                <a:solidFill>
                  <a:schemeClr val="tx1"/>
                </a:solidFill>
              </a:rPr>
              <a:t>Name Node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(Stand By)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6276519" y="1010579"/>
            <a:ext cx="411163" cy="0"/>
          </a:xfrm>
          <a:prstGeom prst="straightConnector1">
            <a:avLst/>
          </a:prstGeom>
          <a:ln w="28575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6300214" y="1315379"/>
            <a:ext cx="411163" cy="0"/>
          </a:xfrm>
          <a:prstGeom prst="straightConnector1">
            <a:avLst/>
          </a:prstGeom>
          <a:ln w="28575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026" y="2153241"/>
            <a:ext cx="544727" cy="416101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399" y="1467445"/>
            <a:ext cx="685799" cy="530129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3666" y="1992644"/>
            <a:ext cx="998027" cy="530203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441" y="1393349"/>
            <a:ext cx="813032" cy="478231"/>
          </a:xfrm>
          <a:prstGeom prst="rect">
            <a:avLst/>
          </a:prstGeom>
        </p:spPr>
      </p:pic>
      <p:sp>
        <p:nvSpPr>
          <p:cNvPr id="71" name="Up Arrow 70"/>
          <p:cNvSpPr/>
          <p:nvPr/>
        </p:nvSpPr>
        <p:spPr>
          <a:xfrm>
            <a:off x="3391406" y="5836579"/>
            <a:ext cx="758590" cy="381000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Up Arrow 129"/>
          <p:cNvSpPr/>
          <p:nvPr/>
        </p:nvSpPr>
        <p:spPr>
          <a:xfrm rot="10800000">
            <a:off x="4248889" y="5836580"/>
            <a:ext cx="758590" cy="381000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Flowchart: Magnetic Disk 71"/>
          <p:cNvSpPr/>
          <p:nvPr/>
        </p:nvSpPr>
        <p:spPr>
          <a:xfrm>
            <a:off x="3443571" y="6344579"/>
            <a:ext cx="1610635" cy="469900"/>
          </a:xfrm>
          <a:prstGeom prst="flowChartMagneticDisk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RDBMS</a:t>
            </a:r>
          </a:p>
        </p:txBody>
      </p:sp>
      <p:sp>
        <p:nvSpPr>
          <p:cNvPr id="132" name="Up Arrow 131"/>
          <p:cNvSpPr/>
          <p:nvPr/>
        </p:nvSpPr>
        <p:spPr>
          <a:xfrm>
            <a:off x="7186481" y="5858740"/>
            <a:ext cx="758590" cy="381000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Up Arrow 132"/>
          <p:cNvSpPr/>
          <p:nvPr/>
        </p:nvSpPr>
        <p:spPr>
          <a:xfrm rot="10800000">
            <a:off x="8043964" y="5858740"/>
            <a:ext cx="758590" cy="381000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354" y="6344579"/>
            <a:ext cx="817101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370" y="6344580"/>
            <a:ext cx="723900" cy="491547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029" y="6344579"/>
            <a:ext cx="762000" cy="516742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263" y="6344580"/>
            <a:ext cx="723900" cy="491547"/>
          </a:xfrm>
          <a:prstGeom prst="rect">
            <a:avLst/>
          </a:prstGeom>
        </p:spPr>
      </p:pic>
      <p:sp>
        <p:nvSpPr>
          <p:cNvPr id="138" name="TextBox 137"/>
          <p:cNvSpPr txBox="1"/>
          <p:nvPr/>
        </p:nvSpPr>
        <p:spPr>
          <a:xfrm>
            <a:off x="3424334" y="398237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DN1</a:t>
            </a:r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371" y="4877729"/>
            <a:ext cx="1295400" cy="1149350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686" y="5310664"/>
            <a:ext cx="1150620" cy="350520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8228" y="2566617"/>
            <a:ext cx="1163523" cy="702406"/>
          </a:xfrm>
          <a:prstGeom prst="rect">
            <a:avLst/>
          </a:prstGeom>
        </p:spPr>
      </p:pic>
      <p:sp>
        <p:nvSpPr>
          <p:cNvPr id="52" name="Rectangle 2"/>
          <p:cNvSpPr>
            <a:spLocks noGrp="1" noChangeArrowheads="1"/>
          </p:cNvSpPr>
          <p:nvPr>
            <p:ph type="title"/>
          </p:nvPr>
        </p:nvSpPr>
        <p:spPr>
          <a:xfrm>
            <a:off x="1952404" y="96768"/>
            <a:ext cx="8226425" cy="458787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en-US" sz="4000" b="1" u="sng" dirty="0">
                <a:solidFill>
                  <a:srgbClr val="FF0000"/>
                </a:solidFill>
              </a:rPr>
              <a:t>Hadoop Eco System</a:t>
            </a:r>
            <a:endParaRPr lang="en-GB" altLang="en-US" sz="4000" b="1" u="sng" dirty="0">
              <a:solidFill>
                <a:srgbClr val="FF0000"/>
              </a:solidFill>
            </a:endParaRPr>
          </a:p>
        </p:txBody>
      </p:sp>
      <p:sp>
        <p:nvSpPr>
          <p:cNvPr id="4" name="Left Brace 3"/>
          <p:cNvSpPr/>
          <p:nvPr/>
        </p:nvSpPr>
        <p:spPr>
          <a:xfrm>
            <a:off x="2286000" y="2322203"/>
            <a:ext cx="739756" cy="4492277"/>
          </a:xfrm>
          <a:prstGeom prst="leftBrac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51487" y="4170526"/>
            <a:ext cx="2961801" cy="79562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439" y="1982042"/>
            <a:ext cx="1317496" cy="680321"/>
          </a:xfrm>
          <a:prstGeom prst="rect">
            <a:avLst/>
          </a:prstGeom>
        </p:spPr>
      </p:pic>
      <p:sp>
        <p:nvSpPr>
          <p:cNvPr id="48" name="Bevel 47"/>
          <p:cNvSpPr/>
          <p:nvPr/>
        </p:nvSpPr>
        <p:spPr>
          <a:xfrm>
            <a:off x="3027858" y="1402651"/>
            <a:ext cx="1507101" cy="848090"/>
          </a:xfrm>
          <a:prstGeom prst="bevel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YARN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80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130" grpId="0" animBg="1"/>
      <p:bldP spid="72" grpId="0" animBg="1"/>
      <p:bldP spid="132" grpId="0" animBg="1"/>
      <p:bldP spid="133" grpId="0" animBg="1"/>
      <p:bldP spid="4" grpId="0" animBg="1"/>
    </p:bldLst>
  </p:timing>
  <p:extLst mod="1">
    <p:ext uri="{E180D4A7-C9FB-4DFB-919C-405C955672EB}">
      <p14:showEvtLst xmlns:p14="http://schemas.microsoft.com/office/powerpoint/2010/main">
        <p14:playEvt time="4870" objId="2"/>
        <p14:stopEvt time="9725" objId="2"/>
      </p14:showEvtLst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2057400" y="2759624"/>
            <a:ext cx="4419600" cy="37338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495550" y="3926191"/>
            <a:ext cx="3600450" cy="257469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2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935545" y="4193733"/>
            <a:ext cx="1143000" cy="78588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SQOOP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2838450" y="5315804"/>
            <a:ext cx="2857500" cy="35711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HDFS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2838450" y="5990836"/>
            <a:ext cx="2857500" cy="38100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HIVE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3695700" y="2743200"/>
            <a:ext cx="990600" cy="3048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UNIX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610841" y="3953150"/>
            <a:ext cx="1160318" cy="3048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HADOOP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533499" y="3301091"/>
            <a:ext cx="2971800" cy="185156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lowchart: Magnetic Disk 30"/>
          <p:cNvSpPr/>
          <p:nvPr/>
        </p:nvSpPr>
        <p:spPr>
          <a:xfrm>
            <a:off x="8181199" y="3633599"/>
            <a:ext cx="1676400" cy="14478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TDPM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TDPN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TDPS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8407325" y="3301090"/>
            <a:ext cx="1224148" cy="3048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TERADATA</a:t>
            </a:r>
          </a:p>
        </p:txBody>
      </p:sp>
      <p:sp>
        <p:nvSpPr>
          <p:cNvPr id="34" name="Down Arrow 33"/>
          <p:cNvSpPr/>
          <p:nvPr/>
        </p:nvSpPr>
        <p:spPr>
          <a:xfrm>
            <a:off x="3200400" y="1655377"/>
            <a:ext cx="138102" cy="9194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Left Arrow 34"/>
          <p:cNvSpPr/>
          <p:nvPr/>
        </p:nvSpPr>
        <p:spPr>
          <a:xfrm>
            <a:off x="5732936" y="5445979"/>
            <a:ext cx="3217413" cy="819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569" y="2808551"/>
            <a:ext cx="647662" cy="47889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530" y="990601"/>
            <a:ext cx="497271" cy="432527"/>
          </a:xfrm>
          <a:prstGeom prst="rect">
            <a:avLst/>
          </a:prstGeom>
        </p:spPr>
      </p:pic>
      <p:sp>
        <p:nvSpPr>
          <p:cNvPr id="41" name="Right Arrow 40"/>
          <p:cNvSpPr/>
          <p:nvPr/>
        </p:nvSpPr>
        <p:spPr>
          <a:xfrm flipV="1">
            <a:off x="2219469" y="1164224"/>
            <a:ext cx="657101" cy="852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569" y="1024719"/>
            <a:ext cx="647662" cy="478898"/>
          </a:xfrm>
          <a:prstGeom prst="rect">
            <a:avLst/>
          </a:prstGeom>
        </p:spPr>
      </p:pic>
      <p:sp>
        <p:nvSpPr>
          <p:cNvPr id="40" name="Up-Down Arrow 39"/>
          <p:cNvSpPr/>
          <p:nvPr/>
        </p:nvSpPr>
        <p:spPr>
          <a:xfrm>
            <a:off x="3217344" y="3423518"/>
            <a:ext cx="121158" cy="137708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348988" y="3665580"/>
            <a:ext cx="838200" cy="521221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.SH</a:t>
            </a:r>
          </a:p>
        </p:txBody>
      </p:sp>
      <p:sp>
        <p:nvSpPr>
          <p:cNvPr id="45" name="Right Arrow 44"/>
          <p:cNvSpPr/>
          <p:nvPr/>
        </p:nvSpPr>
        <p:spPr>
          <a:xfrm flipV="1">
            <a:off x="3333709" y="4722164"/>
            <a:ext cx="1568396" cy="852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ight Arrow 45"/>
          <p:cNvSpPr/>
          <p:nvPr/>
        </p:nvSpPr>
        <p:spPr>
          <a:xfrm flipV="1">
            <a:off x="6096001" y="4701137"/>
            <a:ext cx="1447799" cy="99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Down Arrow 47"/>
          <p:cNvSpPr/>
          <p:nvPr/>
        </p:nvSpPr>
        <p:spPr>
          <a:xfrm>
            <a:off x="8950348" y="5152652"/>
            <a:ext cx="93804" cy="3179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9" name="Down Arrow 48"/>
          <p:cNvSpPr/>
          <p:nvPr/>
        </p:nvSpPr>
        <p:spPr>
          <a:xfrm>
            <a:off x="8950348" y="5524318"/>
            <a:ext cx="93804" cy="6570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0" name="Left Arrow 49"/>
          <p:cNvSpPr/>
          <p:nvPr/>
        </p:nvSpPr>
        <p:spPr>
          <a:xfrm>
            <a:off x="5736298" y="6140377"/>
            <a:ext cx="3217413" cy="819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Down Arrow 50"/>
          <p:cNvSpPr/>
          <p:nvPr/>
        </p:nvSpPr>
        <p:spPr>
          <a:xfrm>
            <a:off x="4267200" y="5693836"/>
            <a:ext cx="93804" cy="3179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2" name="Rectangle 2"/>
          <p:cNvSpPr txBox="1">
            <a:spLocks noChangeArrowheads="1"/>
          </p:cNvSpPr>
          <p:nvPr/>
        </p:nvSpPr>
        <p:spPr>
          <a:xfrm>
            <a:off x="2930548" y="449671"/>
            <a:ext cx="6019800" cy="3002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4000" b="1" dirty="0">
                <a:solidFill>
                  <a:srgbClr val="FF0000"/>
                </a:solidFill>
              </a:rPr>
              <a:t>What Have We Built</a:t>
            </a:r>
          </a:p>
        </p:txBody>
      </p:sp>
    </p:spTree>
    <p:extLst>
      <p:ext uri="{BB962C8B-B14F-4D97-AF65-F5344CB8AC3E}">
        <p14:creationId xmlns:p14="http://schemas.microsoft.com/office/powerpoint/2010/main" val="1567433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23" y="406509"/>
            <a:ext cx="1886912" cy="1170892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28905" y="27466"/>
            <a:ext cx="1978195" cy="15896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98843" y="3259568"/>
            <a:ext cx="2461477" cy="3716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99964" y="3261919"/>
            <a:ext cx="1594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Tag Classifier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464268" y="4543865"/>
            <a:ext cx="2435125" cy="18988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63657" y="4543864"/>
            <a:ext cx="182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Liked Page Posts</a:t>
            </a:r>
          </a:p>
        </p:txBody>
      </p:sp>
      <p:cxnSp>
        <p:nvCxnSpPr>
          <p:cNvPr id="11" name="Straight Arrow Connector 10"/>
          <p:cNvCxnSpPr>
            <a:stCxn id="4" idx="2"/>
            <a:endCxn id="6" idx="0"/>
          </p:cNvCxnSpPr>
          <p:nvPr/>
        </p:nvCxnSpPr>
        <p:spPr>
          <a:xfrm>
            <a:off x="1318003" y="1617115"/>
            <a:ext cx="11579" cy="1642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8" idx="1"/>
          </p:cNvCxnSpPr>
          <p:nvPr/>
        </p:nvCxnSpPr>
        <p:spPr>
          <a:xfrm>
            <a:off x="1329582" y="5493292"/>
            <a:ext cx="11346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2"/>
          </p:cNvCxnSpPr>
          <p:nvPr/>
        </p:nvCxnSpPr>
        <p:spPr>
          <a:xfrm>
            <a:off x="1329582" y="3631252"/>
            <a:ext cx="0" cy="1862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3505278" y="560923"/>
            <a:ext cx="2499287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6" idx="3"/>
          </p:cNvCxnSpPr>
          <p:nvPr/>
        </p:nvCxnSpPr>
        <p:spPr>
          <a:xfrm>
            <a:off x="2560320" y="3445410"/>
            <a:ext cx="311908" cy="1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865487" y="757591"/>
            <a:ext cx="1" cy="2688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0" idx="1"/>
          </p:cNvCxnSpPr>
          <p:nvPr/>
        </p:nvCxnSpPr>
        <p:spPr>
          <a:xfrm>
            <a:off x="2858747" y="745589"/>
            <a:ext cx="6465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958957" y="560923"/>
            <a:ext cx="182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Friends Posts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7638830" y="532789"/>
            <a:ext cx="2499287" cy="41209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>
            <a:stCxn id="20" idx="3"/>
            <a:endCxn id="39" idx="1"/>
          </p:cNvCxnSpPr>
          <p:nvPr/>
        </p:nvCxnSpPr>
        <p:spPr>
          <a:xfrm flipV="1">
            <a:off x="6004565" y="738835"/>
            <a:ext cx="1634265" cy="6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281077" y="532789"/>
            <a:ext cx="1635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Classifier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5413784" y="3205094"/>
            <a:ext cx="2950589" cy="19999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8888474" y="3205094"/>
            <a:ext cx="3265974" cy="19999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>
            <a:endCxn id="46" idx="0"/>
          </p:cNvCxnSpPr>
          <p:nvPr/>
        </p:nvCxnSpPr>
        <p:spPr>
          <a:xfrm flipH="1">
            <a:off x="6889079" y="2082021"/>
            <a:ext cx="6176" cy="1123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10692544" y="2067953"/>
            <a:ext cx="1" cy="1137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6888515" y="2067953"/>
            <a:ext cx="3804029" cy="14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39" idx="2"/>
          </p:cNvCxnSpPr>
          <p:nvPr/>
        </p:nvCxnSpPr>
        <p:spPr>
          <a:xfrm flipV="1">
            <a:off x="8888473" y="944880"/>
            <a:ext cx="1" cy="1137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776909" y="3240087"/>
            <a:ext cx="2281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Entertainment Posts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862900" y="3261919"/>
            <a:ext cx="1718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Life Event Posts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9444142" y="6059044"/>
            <a:ext cx="2499287" cy="3836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755055" y="6059044"/>
            <a:ext cx="2001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Sentiment Analysis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11241183" y="5205045"/>
            <a:ext cx="1242" cy="853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2464268" y="4913196"/>
            <a:ext cx="24351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5421361" y="3609419"/>
            <a:ext cx="29430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V="1">
            <a:off x="8888473" y="3595351"/>
            <a:ext cx="3253990" cy="14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V="1">
            <a:off x="10138117" y="5205045"/>
            <a:ext cx="0" cy="85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0" name="Picture 1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170" y="1773748"/>
            <a:ext cx="1485900" cy="8477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953" y="5057301"/>
            <a:ext cx="2222386" cy="47753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346" y="1724748"/>
            <a:ext cx="1590675" cy="9239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19" y="5585867"/>
            <a:ext cx="2178019" cy="733203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090" y="1969635"/>
            <a:ext cx="2299204" cy="33028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860" y="3688077"/>
            <a:ext cx="1750603" cy="240708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601" y="5820381"/>
            <a:ext cx="1076475" cy="20005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724" y="3710829"/>
            <a:ext cx="1076475" cy="200053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12" y="1986446"/>
            <a:ext cx="2207282" cy="26109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0981" y="3983251"/>
            <a:ext cx="2053106" cy="1965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6374" y="5820468"/>
            <a:ext cx="800212" cy="17147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042724" y="4008390"/>
            <a:ext cx="800100" cy="17145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77200" y="1688453"/>
            <a:ext cx="2619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Post: Twinkle Twinkle Little star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963860" y="4240101"/>
            <a:ext cx="24218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.</a:t>
            </a:r>
          </a:p>
          <a:p>
            <a:r>
              <a:rPr lang="en-US" sz="1400" dirty="0"/>
              <a:t>.</a:t>
            </a:r>
          </a:p>
          <a:p>
            <a:r>
              <a:rPr lang="en-US" sz="1400" dirty="0"/>
              <a:t>.</a:t>
            </a:r>
          </a:p>
          <a:p>
            <a:endParaRPr lang="en-US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5444971" y="4059301"/>
            <a:ext cx="2919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Guys watch the trailer of this new movie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458132" y="4420216"/>
            <a:ext cx="29194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.</a:t>
            </a:r>
          </a:p>
          <a:p>
            <a:r>
              <a:rPr lang="en-US" sz="1400" dirty="0"/>
              <a:t>.</a:t>
            </a:r>
          </a:p>
          <a:p>
            <a:r>
              <a:rPr lang="en-US" sz="1400" dirty="0"/>
              <a:t>.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515429" y="3695129"/>
            <a:ext cx="2631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Post: Twinkle Twinkle Little star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7200" y="1604601"/>
            <a:ext cx="2619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Guys watch the trailer of this new movie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99964" y="27466"/>
            <a:ext cx="1430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News Feed</a:t>
            </a:r>
          </a:p>
        </p:txBody>
      </p:sp>
      <p:sp>
        <p:nvSpPr>
          <p:cNvPr id="5" name="Rectangle 4"/>
          <p:cNvSpPr/>
          <p:nvPr/>
        </p:nvSpPr>
        <p:spPr>
          <a:xfrm>
            <a:off x="2663657" y="27466"/>
            <a:ext cx="79351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+mj-lt"/>
              </a:rPr>
              <a:t>Flow of our proposed classification system</a:t>
            </a:r>
          </a:p>
        </p:txBody>
      </p:sp>
    </p:spTree>
    <p:extLst>
      <p:ext uri="{BB962C8B-B14F-4D97-AF65-F5344CB8AC3E}">
        <p14:creationId xmlns:p14="http://schemas.microsoft.com/office/powerpoint/2010/main" val="99061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3.7037E-7 L 0.00195 0.1819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9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2 0.18889 L 0.00299 0.50208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15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99 0.50208 L 0.09648 0.5020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500"/>
                            </p:stCondLst>
                            <p:childTnLst>
                              <p:par>
                                <p:cTn id="1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8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500"/>
                            </p:stCondLst>
                            <p:childTnLst>
                              <p:par>
                                <p:cTn id="2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68 -0.0044 L -0.00912 0.19792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10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500"/>
                            </p:stCondLst>
                            <p:childTnLst>
                              <p:par>
                                <p:cTn id="2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29 0.19097 L 0.11667 0.19097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0"/>
                            </p:stCondLst>
                            <p:childTnLst>
                              <p:par>
                                <p:cTn id="3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667 0.19097 L 0.11667 -0.20092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4500"/>
                            </p:stCondLst>
                            <p:childTnLst>
                              <p:par>
                                <p:cTn id="3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667 -0.20092 L 0.6112 -0.20463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27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500"/>
                            </p:stCondLst>
                            <p:childTnLst>
                              <p:par>
                                <p:cTn id="3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112 -0.20463 L 0.6112 -0.0127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8500"/>
                            </p:stCondLst>
                            <p:childTnLst>
                              <p:par>
                                <p:cTn id="4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112 -0.01273 L 0.75911 -0.0118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96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500"/>
                            </p:stCondLst>
                            <p:childTnLst>
                              <p:par>
                                <p:cTn id="4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5911 -0.0118 L 0.75911 0.14769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2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0"/>
                            </p:stCondLst>
                            <p:childTnLst>
                              <p:par>
                                <p:cTn id="4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0417 0.45602 L 0.80417 0.57014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4500"/>
                            </p:stCondLst>
                            <p:childTnLst>
                              <p:par>
                                <p:cTn id="5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0"/>
                            </p:stCondLst>
                            <p:childTnLst>
                              <p:par>
                                <p:cTn id="5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893 0.0044 L 0.03893 -0.10023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7000"/>
                            </p:stCondLst>
                            <p:childTnLst>
                              <p:par>
                                <p:cTn id="6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70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70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7000"/>
                            </p:stCondLst>
                            <p:childTnLst>
                              <p:par>
                                <p:cTn id="7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 L -0.00013 0.19051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9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9000"/>
                            </p:stCondLst>
                            <p:childTnLst>
                              <p:par>
                                <p:cTn id="7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0.18356 L -0.00026 0.5037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15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1000"/>
                            </p:stCondLst>
                            <p:childTnLst>
                              <p:par>
                                <p:cTn id="7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6 0.5037 L 0.09766 0.5037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3000"/>
                            </p:stCondLst>
                            <p:childTnLst>
                              <p:par>
                                <p:cTn id="8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3000"/>
                            </p:stCondLst>
                            <p:childTnLst>
                              <p:par>
                                <p:cTn id="8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5000"/>
                            </p:stCondLst>
                            <p:childTnLst>
                              <p:par>
                                <p:cTn id="8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5000"/>
                            </p:stCondLst>
                            <p:childTnLst>
                              <p:par>
                                <p:cTn id="9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68 -0.00439 L -0.00911 0.19792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10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7000"/>
                            </p:stCondLst>
                            <p:childTnLst>
                              <p:par>
                                <p:cTn id="9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28 0.19098 L 0.11667 0.19098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9000"/>
                            </p:stCondLst>
                            <p:childTnLst>
                              <p:par>
                                <p:cTn id="9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667 0.19098 L 0.11667 -0.20092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1000"/>
                            </p:stCondLst>
                            <p:childTnLst>
                              <p:par>
                                <p:cTn id="9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667 -0.20092 L 0.6112 -0.20462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27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43000"/>
                            </p:stCondLst>
                            <p:childTnLst>
                              <p:par>
                                <p:cTn id="10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112 -0.20462 L 0.6112 -0.01273 " pathEditMode="relative" rAng="0" ptsTypes="AA">
                                      <p:cBhvr>
                                        <p:cTn id="10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45000"/>
                            </p:stCondLst>
                            <p:childTnLst>
                              <p:par>
                                <p:cTn id="10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112 -0.01273 L 0.75912 -0.0118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96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7000"/>
                            </p:stCondLst>
                            <p:childTnLst>
                              <p:par>
                                <p:cTn id="10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5912 -0.0118 L 0.75912 0.14769 " pathEditMode="relative" rAng="0" ptsTypes="AA">
                                      <p:cBhvr>
                                        <p:cTn id="109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49000"/>
                            </p:stCondLst>
                            <p:childTnLst>
                              <p:par>
                                <p:cTn id="1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49000"/>
                            </p:stCondLst>
                            <p:childTnLst>
                              <p:par>
                                <p:cTn id="11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0417 0.45602 L 0.80417 0.57014 " pathEditMode="relative" rAng="0" ptsTypes="AA">
                                      <p:cBhvr>
                                        <p:cTn id="11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1000"/>
                            </p:stCondLst>
                            <p:childTnLst>
                              <p:par>
                                <p:cTn id="1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1500"/>
                            </p:stCondLst>
                            <p:childTnLst>
                              <p:par>
                                <p:cTn id="1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1500"/>
                            </p:stCondLst>
                            <p:childTnLst>
                              <p:par>
                                <p:cTn id="12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38 -0.0125 L 0.0056 -0.10208 " pathEditMode="relative" rAng="0" ptsTypes="AA">
                                      <p:cBhvr>
                                        <p:cTn id="12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3500"/>
                            </p:stCondLst>
                            <p:childTnLst>
                              <p:par>
                                <p:cTn id="1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3500"/>
                            </p:stCondLst>
                            <p:childTnLst>
                              <p:par>
                                <p:cTn id="13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3500"/>
                            </p:stCondLst>
                            <p:childTnLst>
                              <p:par>
                                <p:cTn id="13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3500"/>
                            </p:stCondLst>
                            <p:childTnLst>
                              <p:par>
                                <p:cTn id="1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3500"/>
                            </p:stCondLst>
                            <p:childTnLst>
                              <p:par>
                                <p:cTn id="13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1.48148E-6 L -0.00495 0.24074 " pathEditMode="relative" rAng="0" ptsTypes="AA">
                                      <p:cBhvr>
                                        <p:cTn id="140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" y="11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5500"/>
                            </p:stCondLst>
                            <p:childTnLst>
                              <p:par>
                                <p:cTn id="14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12 0.23379 L 0.12084 0.23379 " pathEditMode="relative" rAng="0" ptsTypes="AA">
                                      <p:cBhvr>
                                        <p:cTn id="143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6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7500"/>
                            </p:stCondLst>
                            <p:childTnLst>
                              <p:par>
                                <p:cTn id="145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084 0.23379 L 0.12083 -0.1581 " pathEditMode="relative" rAng="0" ptsTypes="AA">
                                      <p:cBhvr>
                                        <p:cTn id="14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19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9500"/>
                            </p:stCondLst>
                            <p:childTnLst>
                              <p:par>
                                <p:cTn id="148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084 -0.1581 L 0.61537 -0.16181 " pathEditMode="relative" rAng="0" ptsTypes="AA">
                                      <p:cBhvr>
                                        <p:cTn id="149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27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61500"/>
                            </p:stCondLst>
                            <p:childTnLst>
                              <p:par>
                                <p:cTn id="151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1537 -0.16181 L 0.61537 0.03009 " pathEditMode="relative" rAng="0" ptsTypes="AA">
                                      <p:cBhvr>
                                        <p:cTn id="152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63500"/>
                            </p:stCondLst>
                            <p:childTnLst>
                              <p:par>
                                <p:cTn id="154" presetID="42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1537 0.03009 L 0.4513 0.03194 " pathEditMode="relative" rAng="0" ptsTypes="AA">
                                      <p:cBhvr>
                                        <p:cTn id="155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03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65500"/>
                            </p:stCondLst>
                            <p:childTnLst>
                              <p:par>
                                <p:cTn id="157" presetID="42" presetClass="path" presetSubtype="0" accel="50000" decel="5000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13 0.03194 L 0.45182 0.19722 " pathEditMode="relative" rAng="0" ptsTypes="AA">
                                      <p:cBhvr>
                                        <p:cTn id="15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8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67500"/>
                            </p:stCondLst>
                            <p:childTnLst>
                              <p:par>
                                <p:cTn id="160" presetID="1" presetClass="exit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67500"/>
                            </p:stCondLst>
                            <p:childTnLst>
                              <p:par>
                                <p:cTn id="1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67500"/>
                            </p:stCondLst>
                            <p:childTnLst>
                              <p:par>
                                <p:cTn id="1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67500"/>
                            </p:stCondLst>
                            <p:childTnLst>
                              <p:par>
                                <p:cTn id="16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7.40741E-7 L -0.00495 0.24074 " pathEditMode="relative" rAng="0" ptsTypes="AA">
                                      <p:cBhvr>
                                        <p:cTn id="170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" y="12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69500"/>
                            </p:stCondLst>
                            <p:childTnLst>
                              <p:par>
                                <p:cTn id="17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12 0.2338 L 0.12084 0.2338 " pathEditMode="relative" rAng="0" ptsTypes="AA">
                                      <p:cBhvr>
                                        <p:cTn id="173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71500"/>
                            </p:stCondLst>
                            <p:childTnLst>
                              <p:par>
                                <p:cTn id="175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084 0.2338 L 0.12084 -0.1581 " pathEditMode="relative" rAng="0" ptsTypes="AA">
                                      <p:cBhvr>
                                        <p:cTn id="17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73500"/>
                            </p:stCondLst>
                            <p:childTnLst>
                              <p:par>
                                <p:cTn id="178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084 -0.1581 L 0.61537 -0.1618 " pathEditMode="relative" rAng="0" ptsTypes="AA">
                                      <p:cBhvr>
                                        <p:cTn id="179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27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75500"/>
                            </p:stCondLst>
                            <p:childTnLst>
                              <p:par>
                                <p:cTn id="181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1537 -0.1618 L 0.61537 0.03009 " pathEditMode="relative" rAng="0" ptsTypes="AA">
                                      <p:cBhvr>
                                        <p:cTn id="182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77500"/>
                            </p:stCondLst>
                            <p:childTnLst>
                              <p:par>
                                <p:cTn id="184" presetID="42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1537 0.03009 L 0.4513 0.03195 " pathEditMode="relative" rAng="0" ptsTypes="AA">
                                      <p:cBhvr>
                                        <p:cTn id="185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03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79500"/>
                            </p:stCondLst>
                            <p:childTnLst>
                              <p:par>
                                <p:cTn id="187" presetID="42" presetClass="path" presetSubtype="0" accel="50000" decel="5000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13 0.03195 L 0.45182 0.19722 " pathEditMode="relative" rAng="0" ptsTypes="AA">
                                      <p:cBhvr>
                                        <p:cTn id="188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8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81500"/>
                            </p:stCondLst>
                            <p:childTnLst>
                              <p:par>
                                <p:cTn id="190" presetID="1" presetClass="exit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81500"/>
                            </p:stCondLst>
                            <p:childTnLst>
                              <p:par>
                                <p:cTn id="1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81500"/>
                            </p:stCondLst>
                            <p:childTnLst>
                              <p:par>
                                <p:cTn id="19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81500"/>
                            </p:stCondLst>
                            <p:childTnLst>
                              <p:par>
                                <p:cTn id="1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49" grpId="1"/>
      <p:bldP spid="49" grpId="2"/>
      <p:bldP spid="49" grpId="3"/>
      <p:bldP spid="49" grpId="4"/>
      <p:bldP spid="49" grpId="5"/>
      <p:bldP spid="49" grpId="6"/>
      <p:bldP spid="49" grpId="7"/>
      <p:bldP spid="49" grpId="8"/>
      <p:bldP spid="63" grpId="0"/>
      <p:bldP spid="64" grpId="0"/>
      <p:bldP spid="65" grpId="0"/>
      <p:bldP spid="50" grpId="0"/>
      <p:bldP spid="55" grpId="0"/>
      <p:bldP spid="55" grpId="1"/>
      <p:bldP spid="55" grpId="2"/>
      <p:bldP spid="55" grpId="3"/>
      <p:bldP spid="55" grpId="4"/>
      <p:bldP spid="55" grpId="5"/>
      <p:bldP spid="55" grpId="6"/>
      <p:bldP spid="55" grpId="7"/>
      <p:bldP spid="55" grpId="8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211" y="0"/>
            <a:ext cx="10935789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ea typeface="Tahoma" pitchFamily="34" charset="0"/>
                <a:cs typeface="Times New Roman" pitchFamily="18" charset="0"/>
              </a:rPr>
              <a:t>Facebook Existing Features Versus Our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sony\Downloads\Compariso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239" y="1280392"/>
            <a:ext cx="11691256" cy="48855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016" y="0"/>
            <a:ext cx="10515600" cy="1215481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Prospective</a:t>
            </a:r>
            <a:endParaRPr lang="en-US" sz="4000" b="1" dirty="0"/>
          </a:p>
        </p:txBody>
      </p:sp>
      <p:pic>
        <p:nvPicPr>
          <p:cNvPr id="1026" name="Picture 2" descr="G:\classificatio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6053" y="875342"/>
            <a:ext cx="9483634" cy="5067213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3786956" y="5942555"/>
            <a:ext cx="44426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Classified Facebook Data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634" y="0"/>
            <a:ext cx="10515600" cy="116179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cs typeface="Times New Roman" pitchFamily="18" charset="0"/>
              </a:rPr>
              <a:t>Proposed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45493" y="873539"/>
            <a:ext cx="12192000" cy="5573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441277" y="5630110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Model showing classification and sentiment analysis of </a:t>
            </a:r>
            <a:r>
              <a:rPr lang="en-US" sz="2400" dirty="0" err="1"/>
              <a:t>facebook</a:t>
            </a:r>
            <a:r>
              <a:rPr lang="en-US" sz="2400" dirty="0"/>
              <a:t> news feeds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1" y="546118"/>
            <a:ext cx="3689348" cy="6317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81" y="3697589"/>
            <a:ext cx="3624120" cy="107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2655742"/>
            <a:ext cx="3670301" cy="1168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2" y="4509811"/>
            <a:ext cx="3670301" cy="935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1513927"/>
            <a:ext cx="3702051" cy="1169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2" y="5318137"/>
            <a:ext cx="3670301" cy="1362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 descr="D:\thCAWAJATM.jpg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497" y="2683452"/>
            <a:ext cx="2932545" cy="2199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:\save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0671" y="1708189"/>
            <a:ext cx="1300351" cy="975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Left-Right Arrow 4"/>
          <p:cNvSpPr/>
          <p:nvPr/>
        </p:nvSpPr>
        <p:spPr>
          <a:xfrm>
            <a:off x="4676511" y="1465872"/>
            <a:ext cx="4724115" cy="484632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7" name="Picture 13" descr="D:\logo.png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888" y="988308"/>
            <a:ext cx="2800991" cy="630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080000" y="228600"/>
            <a:ext cx="680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Data Extraction</a:t>
            </a:r>
          </a:p>
        </p:txBody>
      </p:sp>
    </p:spTree>
    <p:extLst>
      <p:ext uri="{BB962C8B-B14F-4D97-AF65-F5344CB8AC3E}">
        <p14:creationId xmlns:p14="http://schemas.microsoft.com/office/powerpoint/2010/main" val="3611353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2000" fill="hold"/>
                                        <p:tgtEl>
                                          <p:spTgt spid="103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48148E-6 L 0.66493 0.22731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247" y="1136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5"/>
                                            </p:cond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6" presetClass="emph" presetSubtype="0" repeatCount="indefinite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 tmFilter="0, 0; .2, .5; .8, .5; 1, 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500" autoRev="1" fill="hold"/>
                                        <p:tgtEl>
                                          <p:spTgt spid="10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" dur="2000" fill="hold"/>
                                        <p:tgtEl>
                                          <p:spTgt spid="102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0"/>
                            </p:stCondLst>
                            <p:childTnLst>
                              <p:par>
                                <p:cTn id="39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3.33333E-6 L 0.65833 0.0666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917" y="333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9"/>
                                            </p:cond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2000" fill="hold"/>
                                        <p:tgtEl>
                                          <p:spTgt spid="10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0"/>
                            </p:stCondLst>
                            <p:childTnLst>
                              <p:par>
                                <p:cTn id="48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59259E-6 L 0.66423 -0.08426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212" y="-421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8"/>
                                            </p:cond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20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000"/>
                            </p:stCondLst>
                            <p:childTnLst>
                              <p:par>
                                <p:cTn id="5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5" dur="2000" fill="hold"/>
                                        <p:tgtEl>
                                          <p:spTgt spid="102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4000"/>
                            </p:stCondLst>
                            <p:childTnLst>
                              <p:par>
                                <p:cTn id="57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44444E-6 L 0.65781 -0.19236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882" y="-963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7"/>
                                            </p:cond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600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6000"/>
                            </p:stCondLst>
                            <p:childTnLst>
                              <p:par>
                                <p:cTn id="63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4" dur="2000" fill="hold"/>
                                        <p:tgtEl>
                                          <p:spTgt spid="103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8000"/>
                            </p:stCondLst>
                            <p:childTnLst>
                              <p:par>
                                <p:cTn id="66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48148E-6 L 0.65781 -0.34144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882" y="-1708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6"/>
                                            </p:cond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D:\thCAWAJATM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23" y="533401"/>
            <a:ext cx="2932545" cy="2199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2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4722" y="838200"/>
            <a:ext cx="652780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85922" y="1066801"/>
            <a:ext cx="5892800" cy="1089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85922" y="1066800"/>
            <a:ext cx="59182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47428" y="810904"/>
            <a:ext cx="6506841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77923" y="1600201"/>
            <a:ext cx="471170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772322" y="2133601"/>
            <a:ext cx="18796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Flowchart: Decision 23"/>
          <p:cNvSpPr/>
          <p:nvPr/>
        </p:nvSpPr>
        <p:spPr>
          <a:xfrm>
            <a:off x="6569122" y="3505200"/>
            <a:ext cx="2133600" cy="11430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Is Null?</a:t>
            </a:r>
          </a:p>
        </p:txBody>
      </p:sp>
      <p:sp>
        <p:nvSpPr>
          <p:cNvPr id="25" name="Down Arrow 24"/>
          <p:cNvSpPr/>
          <p:nvPr/>
        </p:nvSpPr>
        <p:spPr>
          <a:xfrm>
            <a:off x="7483522" y="2514600"/>
            <a:ext cx="406400" cy="914400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Arrow 25"/>
          <p:cNvSpPr/>
          <p:nvPr/>
        </p:nvSpPr>
        <p:spPr>
          <a:xfrm>
            <a:off x="5146722" y="3962400"/>
            <a:ext cx="1304544" cy="304800"/>
          </a:xfrm>
          <a:prstGeom prst="lef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959522" y="3505200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2403522" y="3352800"/>
            <a:ext cx="1727200" cy="609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Weka</a:t>
            </a:r>
            <a:r>
              <a:rPr lang="en-US" dirty="0"/>
              <a:t> Classifier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2403522" y="4038600"/>
            <a:ext cx="1727200" cy="838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Our Learning  Model</a:t>
            </a:r>
          </a:p>
        </p:txBody>
      </p:sp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981122" y="5105400"/>
            <a:ext cx="10160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Right Arrow 31"/>
          <p:cNvSpPr/>
          <p:nvPr/>
        </p:nvSpPr>
        <p:spPr>
          <a:xfrm>
            <a:off x="8804322" y="3886200"/>
            <a:ext cx="1304544" cy="3048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8702722" y="350520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6" name="Rectangular Callout 35"/>
          <p:cNvSpPr/>
          <p:nvPr/>
        </p:nvSpPr>
        <p:spPr>
          <a:xfrm>
            <a:off x="10125122" y="3200400"/>
            <a:ext cx="1727200" cy="1371600"/>
          </a:xfrm>
          <a:prstGeom prst="wedge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Classified as like pages’ post</a:t>
            </a:r>
          </a:p>
        </p:txBody>
      </p:sp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333922" y="5867401"/>
            <a:ext cx="33528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8" name="Picture 24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6162722" y="2438400"/>
            <a:ext cx="469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9" name="Picture 25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981122" y="5562600"/>
            <a:ext cx="3251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50" name="Picture 26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77923" y="1600201"/>
            <a:ext cx="47371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51" name="Picture 27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6772322" y="2133601"/>
            <a:ext cx="19050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53" name="Picture 29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7889922" y="5791200"/>
            <a:ext cx="3251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TextBox 27"/>
          <p:cNvSpPr txBox="1"/>
          <p:nvPr/>
        </p:nvSpPr>
        <p:spPr>
          <a:xfrm>
            <a:off x="5080000" y="228600"/>
            <a:ext cx="680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Classification</a:t>
            </a:r>
          </a:p>
        </p:txBody>
      </p:sp>
      <p:pic>
        <p:nvPicPr>
          <p:cNvPr id="31" name="Picture 2" descr="\\global.tesco.org\dfsroot\IN\HeadOffice\Home\BLR02\VT73\Desktop\images.jp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0"/>
            <a:ext cx="11430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4" dur="2000" fill="hold"/>
                                        <p:tgtEl>
                                          <p:spTgt spid="104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3"/>
                                            </p:cond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27746E-6 L 0.35834 4.27746E-6 " pathEditMode="relative" rAng="0" ptsTypes="AA">
                                      <p:cBhvr>
                                        <p:cTn id="60" dur="5000" fill="hold"/>
                                        <p:tgtEl>
                                          <p:spTgt spid="10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4.91329E-6 L -0.00208 0.16024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8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5"/>
                                            </p:cond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9000"/>
                            </p:stCondLst>
                            <p:childTnLst>
                              <p:par>
                                <p:cTn id="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9500"/>
                            </p:stCondLst>
                            <p:childTnLst>
                              <p:par>
                                <p:cTn id="7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9500"/>
                            </p:stCondLst>
                            <p:childTnLst>
                              <p:par>
                                <p:cTn id="79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09827E-6 L -0.09167 1.09827E-6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" y="0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1500"/>
                            </p:stCondLst>
                            <p:childTnLst>
                              <p:par>
                                <p:cTn id="88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0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2500"/>
                            </p:stCondLst>
                            <p:childTnLst>
                              <p:par>
                                <p:cTn id="92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4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3500"/>
                            </p:stCondLst>
                            <p:childTnLst>
                              <p:par>
                                <p:cTn id="96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3500"/>
                            </p:stCondLst>
                            <p:childTnLst>
                              <p:par>
                                <p:cTn id="9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 tmFilter="0, 0; .2, .5; .8, .5; 1, 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3" dur="250" autoRev="1" fill="hold"/>
                                        <p:tgtEl>
                                          <p:spTgt spid="10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4000"/>
                            </p:stCondLst>
                            <p:childTnLst>
                              <p:par>
                                <p:cTn id="10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3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4" dur="2000" fill="hold"/>
                                        <p:tgtEl>
                                          <p:spTgt spid="104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3"/>
                                            </p:cond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6000"/>
                            </p:stCondLst>
                            <p:childTnLst>
                              <p:par>
                                <p:cTn id="1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6000"/>
                            </p:stCondLst>
                            <p:childTnLst>
                              <p:par>
                                <p:cTn id="119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7.40056E-7 L 0.34896 -0.00139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8000"/>
                            </p:stCondLst>
                            <p:childTnLst>
                              <p:par>
                                <p:cTn id="1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31175E-6 L -0.00104 0.08881 " pathEditMode="relative" rAng="0" ptsTypes="AA">
                                      <p:cBhvr>
                                        <p:cTn id="125" dur="20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4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4"/>
                                            </p:cond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0000"/>
                            </p:stCondLst>
                            <p:childTnLst>
                              <p:par>
                                <p:cTn id="127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9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0500"/>
                            </p:stCondLst>
                            <p:childTnLst>
                              <p:par>
                                <p:cTn id="13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0500"/>
                            </p:stCondLst>
                            <p:childTnLst>
                              <p:par>
                                <p:cTn id="13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0500"/>
                            </p:stCondLst>
                            <p:childTnLst>
                              <p:par>
                                <p:cTn id="13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4.19981E-6 L 0.075 4.19981E-6 " pathEditMode="relative" rAng="0" ptsTypes="AA">
                                      <p:cBhvr>
                                        <p:cTn id="14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22500"/>
                            </p:stCondLst>
                            <p:childTnLst>
                              <p:par>
                                <p:cTn id="1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22500"/>
                            </p:stCondLst>
                            <p:childTnLst>
                              <p:par>
                                <p:cTn id="14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 tmFilter="0, 0; .2, .5; .8, .5; 1, 0"/>
                                        <p:tgtEl>
                                          <p:spTgt spid="10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7" dur="250" autoRev="1" fill="hold"/>
                                        <p:tgtEl>
                                          <p:spTgt spid="10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3000"/>
                            </p:stCondLst>
                            <p:childTnLst>
                              <p:par>
                                <p:cTn id="15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3000"/>
                            </p:stCondLst>
                            <p:childTnLst>
                              <p:par>
                                <p:cTn id="1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7" dur="2000" fill="hold"/>
                                        <p:tgtEl>
                                          <p:spTgt spid="103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6"/>
                                            </p:cond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25000"/>
                            </p:stCondLst>
                            <p:childTnLst>
                              <p:par>
                                <p:cTn id="1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77521E-7 L 0.39739 -0.00208 " pathEditMode="relative" rAng="0" ptsTypes="AA">
                                      <p:cBhvr>
                                        <p:cTn id="162" dur="20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27000"/>
                            </p:stCondLst>
                            <p:childTnLst>
                              <p:par>
                                <p:cTn id="1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85014E-8 L -0.00312 0.16998 " pathEditMode="relative" rAng="0" ptsTypes="AA">
                                      <p:cBhvr>
                                        <p:cTn id="167" dur="20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85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66"/>
                                            </p:cond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29000"/>
                            </p:stCondLst>
                            <p:childTnLst>
                              <p:par>
                                <p:cTn id="169" presetID="2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1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29500"/>
                            </p:stCondLst>
                            <p:childTnLst>
                              <p:par>
                                <p:cTn id="173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35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5.18039E-7 L -0.09323 -0.00463 " pathEditMode="relative" rAng="0" ptsTypes="AA">
                                      <p:cBhvr>
                                        <p:cTn id="17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" y="-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31500"/>
                            </p:stCondLst>
                            <p:childTnLst>
                              <p:par>
                                <p:cTn id="178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0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32500"/>
                            </p:stCondLst>
                            <p:childTnLst>
                              <p:par>
                                <p:cTn id="182" presetID="26" presetClass="emph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4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33500"/>
                            </p:stCondLst>
                            <p:childTnLst>
                              <p:par>
                                <p:cTn id="18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33500"/>
                            </p:stCondLst>
                            <p:childTnLst>
                              <p:par>
                                <p:cTn id="18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 tmFilter="0, 0; .2, .5; .8, .5; 1, 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1" dur="250" autoRev="1" fill="hold"/>
                                        <p:tgtEl>
                                          <p:spTgt spid="10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4" grpId="2" animBg="1"/>
      <p:bldP spid="24" grpId="3" animBg="1"/>
      <p:bldP spid="25" grpId="0" animBg="1"/>
      <p:bldP spid="26" grpId="0" animBg="1"/>
      <p:bldP spid="27" grpId="0"/>
      <p:bldP spid="27" grpId="1"/>
      <p:bldP spid="27" grpId="2"/>
      <p:bldP spid="27" grpId="3"/>
      <p:bldP spid="27" grpId="4"/>
      <p:bldP spid="27" grpId="5"/>
      <p:bldP spid="29" grpId="0" animBg="1"/>
      <p:bldP spid="29" grpId="1" animBg="1"/>
      <p:bldP spid="30" grpId="0" animBg="1"/>
      <p:bldP spid="32" grpId="0" animBg="1"/>
      <p:bldP spid="32" grpId="1" animBg="1"/>
      <p:bldP spid="33" grpId="0"/>
      <p:bldP spid="33" grpId="1"/>
      <p:bldP spid="33" grpId="2"/>
      <p:bldP spid="33" grpId="3"/>
      <p:bldP spid="36" grpId="0" animBg="1"/>
      <p:bldP spid="3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Callout 33"/>
          <p:cNvSpPr/>
          <p:nvPr/>
        </p:nvSpPr>
        <p:spPr>
          <a:xfrm>
            <a:off x="8839200" y="5334000"/>
            <a:ext cx="2133600" cy="762000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ard 16"/>
          <p:cNvSpPr/>
          <p:nvPr/>
        </p:nvSpPr>
        <p:spPr>
          <a:xfrm>
            <a:off x="9652000" y="3124200"/>
            <a:ext cx="2133600" cy="1981200"/>
          </a:xfrm>
          <a:prstGeom prst="flowChartPunchedCar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SentiWordNet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Dictionary</a:t>
            </a:r>
          </a:p>
        </p:txBody>
      </p:sp>
      <p:pic>
        <p:nvPicPr>
          <p:cNvPr id="4" name="Picture 11" descr="D:\thCAWAJATM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066801"/>
            <a:ext cx="2932545" cy="2199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600201"/>
            <a:ext cx="2540000" cy="1008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68800" y="1295400"/>
            <a:ext cx="4030133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1200" y="1676400"/>
            <a:ext cx="26924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Down Arrow 10"/>
          <p:cNvSpPr/>
          <p:nvPr/>
        </p:nvSpPr>
        <p:spPr>
          <a:xfrm rot="16200000">
            <a:off x="9093197" y="1397004"/>
            <a:ext cx="304803" cy="1625596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2844800" y="1981200"/>
            <a:ext cx="1422400" cy="3048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160000" y="1828800"/>
            <a:ext cx="20320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261600" y="1828801"/>
            <a:ext cx="12446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 descr="C:\Users\sony\Desktop\th (1).jpg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160000" y="3429000"/>
            <a:ext cx="1473200" cy="1104900"/>
          </a:xfrm>
          <a:prstGeom prst="rect">
            <a:avLst/>
          </a:prstGeom>
          <a:noFill/>
        </p:spPr>
      </p:pic>
      <p:sp>
        <p:nvSpPr>
          <p:cNvPr id="18" name="Down Arrow 17"/>
          <p:cNvSpPr/>
          <p:nvPr/>
        </p:nvSpPr>
        <p:spPr>
          <a:xfrm>
            <a:off x="10566400" y="2438400"/>
            <a:ext cx="406400" cy="914400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384800" y="3886201"/>
            <a:ext cx="42418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7" name="Picture 9" descr="C:\Users\sony\Desktop\th (2)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828800" y="3581400"/>
            <a:ext cx="1219200" cy="914400"/>
          </a:xfrm>
          <a:prstGeom prst="rect">
            <a:avLst/>
          </a:prstGeom>
          <a:noFill/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0972800" y="2514601"/>
            <a:ext cx="5842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892800" y="3962401"/>
            <a:ext cx="29718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914400" y="4572001"/>
            <a:ext cx="29718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2" name="Picture 14" descr="C:\Users\sony\Desktop\th (3).jp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010400" y="5334000"/>
            <a:ext cx="1656523" cy="1143000"/>
          </a:xfrm>
          <a:prstGeom prst="rect">
            <a:avLst/>
          </a:prstGeom>
          <a:noFill/>
        </p:spPr>
      </p:pic>
      <p:sp>
        <p:nvSpPr>
          <p:cNvPr id="27" name="Flowchart: Decision 26"/>
          <p:cNvSpPr/>
          <p:nvPr/>
        </p:nvSpPr>
        <p:spPr>
          <a:xfrm>
            <a:off x="1320800" y="5715000"/>
            <a:ext cx="2235200" cy="9144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Is –</a:t>
            </a:r>
            <a:r>
              <a:rPr lang="en-US" dirty="0" err="1"/>
              <a:t>ve</a:t>
            </a:r>
            <a:r>
              <a:rPr lang="en-US" dirty="0"/>
              <a:t>?</a:t>
            </a:r>
          </a:p>
        </p:txBody>
      </p:sp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3556000" y="6172200"/>
            <a:ext cx="10922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9042401" y="5562600"/>
            <a:ext cx="1689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" name="Left Arrow 30"/>
          <p:cNvSpPr/>
          <p:nvPr/>
        </p:nvSpPr>
        <p:spPr>
          <a:xfrm>
            <a:off x="5283200" y="4191000"/>
            <a:ext cx="1727200" cy="304800"/>
          </a:xfrm>
          <a:prstGeom prst="lef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4470400" y="6019800"/>
            <a:ext cx="1828800" cy="3048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>
            <a:off x="2235200" y="4572000"/>
            <a:ext cx="406400" cy="914400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556000" y="304800"/>
            <a:ext cx="680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Sentiment Analysis</a:t>
            </a:r>
          </a:p>
        </p:txBody>
      </p:sp>
      <p:pic>
        <p:nvPicPr>
          <p:cNvPr id="28" name="Picture 2" descr="\\global.tesco.org\dfsroot\IN\HeadOffice\Home\BLR02\VT73\Desktop\images.jp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0"/>
            <a:ext cx="11430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2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57169E-6 L 0.3875 0.0044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" y="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3"/>
                                            </p:cond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5.08788E-7 L 0.23125 0.00416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" y="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4"/>
                                            </p:cond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000"/>
                            </p:stCondLst>
                            <p:childTnLst>
                              <p:par>
                                <p:cTn id="82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4500"/>
                            </p:stCondLst>
                            <p:childTnLst>
                              <p:par>
                                <p:cTn id="8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500"/>
                            </p:stCondLst>
                            <p:childTnLst>
                              <p:par>
                                <p:cTn id="9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500"/>
                            </p:stCondLst>
                            <p:childTnLst>
                              <p:par>
                                <p:cTn id="9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4875E-6 L -3.33333E-6 0.33302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7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4"/>
                                            </p:cond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500"/>
                            </p:stCondLst>
                            <p:childTnLst>
                              <p:par>
                                <p:cTn id="9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6500"/>
                            </p:stCondLst>
                            <p:childTnLst>
                              <p:par>
                                <p:cTn id="10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500"/>
                            </p:stCondLst>
                            <p:childTnLst>
                              <p:par>
                                <p:cTn id="103" presetID="1" presetClass="path" presetSubtype="0" repeatCount="200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3.4104E-6 C 0.02969 3.4104E-6 0.05417 0.01803 0.05417 0.04023 C 0.05417 0.06266 0.02969 0.08115 2.77778E-7 0.08115 C -0.03003 0.08115 -0.05399 0.06266 -0.05399 0.04023 C -0.05399 0.01803 -0.03003 3.4104E-6 2.77778E-7 3.4104E-6 Z " pathEditMode="relative" rAng="0" ptsTypes="fffff">
                                      <p:cBhvr>
                                        <p:cTn id="104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3"/>
                                            </p:cond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8500"/>
                            </p:stCondLst>
                            <p:childTnLst>
                              <p:par>
                                <p:cTn id="10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8500"/>
                            </p:stCondLst>
                            <p:childTnLst>
                              <p:par>
                                <p:cTn id="10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8500"/>
                            </p:stCondLst>
                            <p:childTnLst>
                              <p:par>
                                <p:cTn id="112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113" dur="2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2"/>
                                            </p:cond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14431E-6 L 0.00208 0.20259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10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0"/>
                                            </p:cond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2500"/>
                            </p:stCondLst>
                            <p:childTnLst>
                              <p:par>
                                <p:cTn id="1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2500"/>
                            </p:stCondLst>
                            <p:childTnLst>
                              <p:par>
                                <p:cTn id="126" presetID="1" presetClass="path" presetSubtype="0" repeatCount="200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4093 C 0.02535 0.04093 0.04688 0.05966 0.04688 0.08372 C 0.04688 0.10731 0.02535 0.12696 -0.00104 0.12696 C -0.0276 0.12696 -0.04896 0.10731 -0.04896 0.08372 C -0.04896 0.05966 -0.0276 0.04093 -0.00104 0.04093 Z " pathEditMode="relative" rAng="0" ptsTypes="fffff">
                                      <p:cBhvr>
                                        <p:cTn id="127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6"/>
                                            </p:cond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4500"/>
                            </p:stCondLst>
                            <p:childTnLst>
                              <p:par>
                                <p:cTn id="1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4500"/>
                            </p:stCondLst>
                            <p:childTnLst>
                              <p:par>
                                <p:cTn id="132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38668E-6 L -0.23854 0.00347 " pathEditMode="relative" rAng="0" ptsTypes="AA">
                                      <p:cBhvr>
                                        <p:cTn id="133" dur="20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" y="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2"/>
                                            </p:cond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6500"/>
                            </p:stCondLst>
                            <p:childTnLst>
                              <p:par>
                                <p:cTn id="13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6" dur="20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8500"/>
                            </p:stCondLst>
                            <p:childTnLst>
                              <p:par>
                                <p:cTn id="1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8.78816E-7 L 0.00312 0.14431 " pathEditMode="relative" rAng="0" ptsTypes="AA">
                                      <p:cBhvr>
                                        <p:cTn id="141" dur="2000" fill="hold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" y="7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0"/>
                                            </p:cond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0500"/>
                            </p:stCondLst>
                            <p:childTnLst>
                              <p:par>
                                <p:cTn id="1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20500"/>
                            </p:stCondLst>
                            <p:childTnLst>
                              <p:par>
                                <p:cTn id="148" presetID="26" presetClass="emph" presetSubtype="0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0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22000"/>
                            </p:stCondLst>
                            <p:childTnLst>
                              <p:par>
                                <p:cTn id="1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22000"/>
                            </p:stCondLst>
                            <p:childTnLst>
                              <p:par>
                                <p:cTn id="15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6.47549E-8 L 0.18855 0.00278 " pathEditMode="relative" rAng="0" ptsTypes="AA">
                                      <p:cBhvr>
                                        <p:cTn id="156" dur="2000" fill="hold"/>
                                        <p:tgtEl>
                                          <p:spTgt spid="2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" y="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5"/>
                                            </p:cond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24000"/>
                            </p:stCondLst>
                            <p:childTnLst>
                              <p:par>
                                <p:cTn id="166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1000" tmFilter="0, 0; .2, .5; .8, .5; 1, 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8" dur="500" autoRev="1" fill="hold"/>
                                        <p:tgtEl>
                                          <p:spTgt spid="20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17" grpId="0" animBg="1"/>
      <p:bldP spid="17" grpId="1" animBg="1"/>
      <p:bldP spid="11" grpId="0" animBg="1"/>
      <p:bldP spid="11" grpId="1" animBg="1"/>
      <p:bldP spid="12" grpId="0" animBg="1"/>
      <p:bldP spid="12" grpId="1" animBg="1"/>
      <p:bldP spid="18" grpId="0" animBg="1"/>
      <p:bldP spid="18" grpId="1" animBg="1"/>
      <p:bldP spid="27" grpId="0" animBg="1"/>
      <p:bldP spid="27" grpId="1" animBg="1"/>
      <p:bldP spid="27" grpId="2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136" y="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Results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2199802"/>
              </p:ext>
            </p:extLst>
          </p:nvPr>
        </p:nvGraphicFramePr>
        <p:xfrm>
          <a:off x="1925729" y="2169159"/>
          <a:ext cx="7777830" cy="2211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8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629">
                <a:tc>
                  <a:txBody>
                    <a:bodyPr/>
                    <a:lstStyle/>
                    <a:p>
                      <a:r>
                        <a:rPr lang="en-US" dirty="0"/>
                        <a:t>Algorithms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629">
                <a:tc>
                  <a:txBody>
                    <a:bodyPr/>
                    <a:lstStyle/>
                    <a:p>
                      <a:r>
                        <a:rPr lang="en-US" dirty="0"/>
                        <a:t>Bayes</a:t>
                      </a:r>
                      <a:r>
                        <a:rPr lang="en-US" baseline="0" dirty="0"/>
                        <a:t> 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94.69%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629">
                <a:tc>
                  <a:txBody>
                    <a:bodyPr/>
                    <a:lstStyle/>
                    <a:p>
                      <a:r>
                        <a:rPr lang="en-US" dirty="0"/>
                        <a:t>J48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93.73%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629">
                <a:tc>
                  <a:txBody>
                    <a:bodyPr/>
                    <a:lstStyle/>
                    <a:p>
                      <a:r>
                        <a:rPr lang="en-US" dirty="0"/>
                        <a:t>Naïve</a:t>
                      </a:r>
                      <a:r>
                        <a:rPr lang="en-US" baseline="0" dirty="0"/>
                        <a:t> Bayes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92.70%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629">
                <a:tc>
                  <a:txBody>
                    <a:bodyPr/>
                    <a:lstStyle/>
                    <a:p>
                      <a:r>
                        <a:rPr lang="en-US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94.75%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629">
                <a:tc>
                  <a:txBody>
                    <a:bodyPr/>
                    <a:lstStyle/>
                    <a:p>
                      <a:r>
                        <a:rPr lang="en-US" dirty="0"/>
                        <a:t>Logistic</a:t>
                      </a:r>
                      <a:r>
                        <a:rPr lang="en-US" baseline="0" dirty="0"/>
                        <a:t>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92.71%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42208" y="1184237"/>
            <a:ext cx="10293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Accuracy of Classification Algorithms</a:t>
            </a:r>
          </a:p>
        </p:txBody>
      </p:sp>
      <p:pic>
        <p:nvPicPr>
          <p:cNvPr id="5" name="Picture 2" descr="\\global.tesco.org\dfsroot\IN\HeadOffice\Home\BLR02\VT73\Desktop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0"/>
            <a:ext cx="11430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3724</TotalTime>
  <Words>498</Words>
  <Application>Microsoft Office PowerPoint</Application>
  <PresentationFormat>Widescreen</PresentationFormat>
  <Paragraphs>233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Tahoma</vt:lpstr>
      <vt:lpstr>Times New Roman</vt:lpstr>
      <vt:lpstr>Wingdings</vt:lpstr>
      <vt:lpstr>Office Theme</vt:lpstr>
      <vt:lpstr>Classification of Facebook Newsfeeds and Sentiment Analysis </vt:lpstr>
      <vt:lpstr>PowerPoint Presentation</vt:lpstr>
      <vt:lpstr>Facebook Existing Features Versus Our Approach</vt:lpstr>
      <vt:lpstr>Prospective</vt:lpstr>
      <vt:lpstr>Proposed Work</vt:lpstr>
      <vt:lpstr>PowerPoint Presentation</vt:lpstr>
      <vt:lpstr>PowerPoint Presentation</vt:lpstr>
      <vt:lpstr>PowerPoint Presentation</vt:lpstr>
      <vt:lpstr>Results</vt:lpstr>
      <vt:lpstr>Results</vt:lpstr>
      <vt:lpstr>Results</vt:lpstr>
      <vt:lpstr>Results</vt:lpstr>
      <vt:lpstr>PowerPoint Presentation</vt:lpstr>
      <vt:lpstr>Touch points with Digital Product Team</vt:lpstr>
      <vt:lpstr>Hadoop Eco System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chandan</dc:creator>
  <cp:lastModifiedBy>Rajendra Jadi</cp:lastModifiedBy>
  <cp:revision>202</cp:revision>
  <dcterms:created xsi:type="dcterms:W3CDTF">2013-12-01T11:22:56Z</dcterms:created>
  <dcterms:modified xsi:type="dcterms:W3CDTF">2018-01-22T16:39:34Z</dcterms:modified>
</cp:coreProperties>
</file>