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4360" r:id="rId2"/>
    <p:sldId id="4365" r:id="rId3"/>
    <p:sldId id="4367" r:id="rId4"/>
    <p:sldId id="4366" r:id="rId5"/>
    <p:sldId id="4370" r:id="rId6"/>
    <p:sldId id="4410" r:id="rId7"/>
    <p:sldId id="4411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7E4FF"/>
    <a:srgbClr val="000000"/>
    <a:srgbClr val="375B8A"/>
    <a:srgbClr val="EFF1F8"/>
    <a:srgbClr val="F2F2F2"/>
    <a:srgbClr val="373737"/>
    <a:srgbClr val="445469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5763" autoAdjust="0"/>
  </p:normalViewPr>
  <p:slideViewPr>
    <p:cSldViewPr snapToGrid="0" snapToObjects="1">
      <p:cViewPr varScale="1">
        <p:scale>
          <a:sx n="41" d="100"/>
          <a:sy n="41" d="100"/>
        </p:scale>
        <p:origin x="994" y="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9793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4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3" y="6858001"/>
            <a:ext cx="12465469" cy="7278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3" y="-489857"/>
            <a:ext cx="12465469" cy="14626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6F53BE3-992F-1D47-9B84-7EA68DE8C5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989" y="5071926"/>
            <a:ext cx="3102816" cy="3102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1E89122-5D53-0D4D-96DC-5494F31372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37419" y="5071926"/>
            <a:ext cx="3102816" cy="3102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3545DE0-2AD3-E049-9681-FD80672261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976847" y="5071926"/>
            <a:ext cx="3102816" cy="3102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6F53BE3-992F-1D47-9B84-7EA68DE8C5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12759" y="3587524"/>
            <a:ext cx="6540964" cy="65409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B813A30-4D4B-F342-82D7-5816D1D534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77399" y="-489857"/>
            <a:ext cx="14976894" cy="14626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jendraoram1998@gmia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rajendrakumaroram_codebasicsresumeprojectchallenge-codebasicsresumeprojectchallenge-activity-6982231986551631872-rtu3?utm_source=share&amp;utm_medium=member_desktop" TargetMode="External"/><Relationship Id="rId2" Type="http://schemas.openxmlformats.org/officeDocument/2006/relationships/hyperlink" Target="https://sites.google.com/view/rajendra-kumar-oram/projects/revenue/atliq-grands?authuser=0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5838493" y="4338421"/>
            <a:ext cx="1270066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ATLIQ GRANDS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223E-1248-9647-9506-DD6256650E48}"/>
              </a:ext>
            </a:extLst>
          </p:cNvPr>
          <p:cNvSpPr txBox="1"/>
          <p:nvPr/>
        </p:nvSpPr>
        <p:spPr>
          <a:xfrm>
            <a:off x="9342534" y="6224445"/>
            <a:ext cx="569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REVENUE ANALYSIS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4FFC601-F39E-37D2-2E85-DB7EC0AC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" b="-14"/>
          <a:stretch/>
        </p:blipFill>
        <p:spPr>
          <a:xfrm>
            <a:off x="10942628" y="928649"/>
            <a:ext cx="2492392" cy="246676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9670C4-FF14-3211-FEF6-0522114387DB}"/>
              </a:ext>
            </a:extLst>
          </p:cNvPr>
          <p:cNvSpPr txBox="1"/>
          <p:nvPr/>
        </p:nvSpPr>
        <p:spPr>
          <a:xfrm>
            <a:off x="958091" y="9657360"/>
            <a:ext cx="155783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PREPARED BY:</a:t>
            </a:r>
          </a:p>
          <a:p>
            <a:r>
              <a:rPr lang="en-US" b="1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NAME: </a:t>
            </a:r>
            <a:r>
              <a:rPr lang="en-US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RAJENDRA KUMAR ORAM</a:t>
            </a:r>
          </a:p>
          <a:p>
            <a:r>
              <a:rPr lang="en-US" b="1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PHONE: </a:t>
            </a:r>
            <a:r>
              <a:rPr lang="en-US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+91 9348502772</a:t>
            </a:r>
          </a:p>
          <a:p>
            <a:r>
              <a:rPr lang="en-US" b="1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EMAIL: </a:t>
            </a:r>
            <a:r>
              <a:rPr lang="en-US" spc="600" dirty="0">
                <a:solidFill>
                  <a:srgbClr val="00B0F0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rajendraoram1998@gmial.com</a:t>
            </a:r>
            <a:endParaRPr lang="en-US" spc="600" dirty="0">
              <a:solidFill>
                <a:srgbClr val="00B0F0"/>
              </a:solidFill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  <a:p>
            <a:r>
              <a:rPr lang="en-US" b="1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LinkedIn: </a:t>
            </a:r>
            <a:r>
              <a:rPr lang="en-US" sz="2800" spc="600" dirty="0">
                <a:solidFill>
                  <a:schemeClr val="bg1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https://www.linkedin.com/in/rajendrakumaroram/</a:t>
            </a:r>
            <a:endParaRPr lang="en-US" spc="600" dirty="0">
              <a:solidFill>
                <a:schemeClr val="bg1"/>
              </a:solidFill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28F225-EE49-7628-6622-250F81AF9C4D}"/>
              </a:ext>
            </a:extLst>
          </p:cNvPr>
          <p:cNvCxnSpPr>
            <a:cxnSpLocks/>
          </p:cNvCxnSpPr>
          <p:nvPr/>
        </p:nvCxnSpPr>
        <p:spPr>
          <a:xfrm>
            <a:off x="8008711" y="7277885"/>
            <a:ext cx="8360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93A5C-3881-F798-EF4A-05EBB0920CE5}"/>
              </a:ext>
            </a:extLst>
          </p:cNvPr>
          <p:cNvSpPr txBox="1"/>
          <p:nvPr/>
        </p:nvSpPr>
        <p:spPr>
          <a:xfrm>
            <a:off x="17490328" y="543928"/>
            <a:ext cx="6638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CODEBASICS RESUMECHALLENGE</a:t>
            </a:r>
          </a:p>
          <a:p>
            <a:pPr algn="r"/>
            <a:r>
              <a:rPr lang="en-US" sz="22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E486DF6-593B-3847-8B6C-F2859E3C5EDF}"/>
              </a:ext>
            </a:extLst>
          </p:cNvPr>
          <p:cNvSpPr/>
          <p:nvPr/>
        </p:nvSpPr>
        <p:spPr>
          <a:xfrm rot="10800000" flipV="1">
            <a:off x="0" y="2"/>
            <a:ext cx="24377649" cy="9531926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767029" y="3488692"/>
            <a:ext cx="685049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Contents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F4A2B2-A9D7-FC40-AFD6-CEC80083E42F}"/>
              </a:ext>
            </a:extLst>
          </p:cNvPr>
          <p:cNvSpPr/>
          <p:nvPr/>
        </p:nvSpPr>
        <p:spPr>
          <a:xfrm>
            <a:off x="16197943" y="3057804"/>
            <a:ext cx="64126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About Problem Statement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Power BI techniques applied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Learnings from the project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Live report link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7BA281-AB52-D1F1-9C3C-B59377982F8D}"/>
              </a:ext>
            </a:extLst>
          </p:cNvPr>
          <p:cNvCxnSpPr>
            <a:cxnSpLocks/>
          </p:cNvCxnSpPr>
          <p:nvPr/>
        </p:nvCxnSpPr>
        <p:spPr>
          <a:xfrm flipH="1">
            <a:off x="8617526" y="726295"/>
            <a:ext cx="4441372" cy="7987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607911" y="639883"/>
            <a:ext cx="918132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About</a:t>
            </a:r>
          </a:p>
          <a:p>
            <a:r>
              <a:rPr lang="en-US" sz="7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Problem Statement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C4CECD-3B55-AA4B-927D-21E7067434FB}"/>
              </a:ext>
            </a:extLst>
          </p:cNvPr>
          <p:cNvSpPr txBox="1">
            <a:spLocks/>
          </p:cNvSpPr>
          <p:nvPr/>
        </p:nvSpPr>
        <p:spPr>
          <a:xfrm>
            <a:off x="1607911" y="3299426"/>
            <a:ext cx="21161828" cy="895220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0" i="0" u="none" strike="noStrike" baseline="0" dirty="0" err="1">
                <a:solidFill>
                  <a:schemeClr val="bg1"/>
                </a:solidFill>
                <a:latin typeface="Poppins" panose="00000500000000000000" pitchFamily="2" charset="0"/>
              </a:rPr>
              <a:t>Atliq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Grands owns multiple five-star hotels across India. They have been in the hospitality industry for the past 20years. Due to strategic moves from other competitors and ineffective decision-making in management, </a:t>
            </a:r>
            <a:r>
              <a:rPr lang="en-US" sz="3200" b="0" i="0" u="none" strike="noStrike" baseline="0" dirty="0" err="1">
                <a:solidFill>
                  <a:schemeClr val="bg1"/>
                </a:solidFill>
                <a:latin typeface="Poppins" panose="00000500000000000000" pitchFamily="2" charset="0"/>
              </a:rPr>
              <a:t>Atliq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Grands are losing its market share and revenue in the luxury/business hotels category. As a strategic move, the managing director of </a:t>
            </a:r>
            <a:r>
              <a:rPr lang="en-US" sz="3200" b="0" i="0" u="none" strike="noStrike" baseline="0" dirty="0" err="1">
                <a:solidFill>
                  <a:schemeClr val="bg1"/>
                </a:solidFill>
                <a:latin typeface="Poppins" panose="00000500000000000000" pitchFamily="2" charset="0"/>
              </a:rPr>
              <a:t>Atliq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Grands wanted to incorporate “Business and Data Intelligence” in order to regain their market share and revenue. However, they do not have an in-house data analytics team to provide them with these insights. Their revenue management team had decided to hire a 3rd party service provider to provide them insights from their historical data.</a:t>
            </a:r>
          </a:p>
          <a:p>
            <a:pPr algn="l"/>
            <a:endParaRPr lang="en-US" sz="3200" b="1" i="0" u="none" strike="noStrike" baseline="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pPr algn="l"/>
            <a:r>
              <a:rPr lang="en-US" sz="3200" b="1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Task:  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You are a data analyst who has been provided with sample data and a mock-up dashboard to work on the following task. You can download all relevant documents from the download section.</a:t>
            </a:r>
          </a:p>
          <a:p>
            <a:pPr marL="895350" indent="-457200" algn="l">
              <a:buFont typeface="Wingdings" panose="05000000000000000000" pitchFamily="2" charset="2"/>
              <a:buChar char="§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Create the metrics according to the metric list.</a:t>
            </a:r>
          </a:p>
          <a:p>
            <a:pPr marL="895350" indent="-457200" algn="l">
              <a:buFont typeface="Wingdings" panose="05000000000000000000" pitchFamily="2" charset="2"/>
              <a:buChar char="§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Create a dashboard according to the mock-up provided by stakeholders.</a:t>
            </a:r>
          </a:p>
          <a:p>
            <a:pPr marL="895350" indent="-457200" algn="l">
              <a:buFont typeface="Wingdings" panose="05000000000000000000" pitchFamily="2" charset="2"/>
              <a:buChar char="§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Create relevant insights that are not provided in the metric list/mock-up dashboard.</a:t>
            </a:r>
          </a:p>
        </p:txBody>
      </p: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FAD95A-5B5F-85B3-D5B3-FAE7226F9AF8}"/>
              </a:ext>
            </a:extLst>
          </p:cNvPr>
          <p:cNvSpPr/>
          <p:nvPr/>
        </p:nvSpPr>
        <p:spPr>
          <a:xfrm>
            <a:off x="9610531" y="0"/>
            <a:ext cx="14767119" cy="13716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082351" y="4944481"/>
            <a:ext cx="780039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Power BI technique applied to </a:t>
            </a:r>
            <a:r>
              <a:rPr lang="en-US" sz="66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Prepare the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E2E20-D708-C3DE-0AD9-2A0EFA215093}"/>
              </a:ext>
            </a:extLst>
          </p:cNvPr>
          <p:cNvSpPr txBox="1"/>
          <p:nvPr/>
        </p:nvSpPr>
        <p:spPr>
          <a:xfrm>
            <a:off x="10245012" y="2817845"/>
            <a:ext cx="12670972" cy="738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Data import and validation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Data modelling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Creating calculated column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Creating measure using DAX functions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Creating Bookmarks to toggle between two visuals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Used custom visual for better results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Publishing report to the Power BI services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4000" dirty="0">
                <a:solidFill>
                  <a:schemeClr val="bg1"/>
                </a:solidFill>
              </a:rPr>
              <a:t>Creating buttons to give Apps experience, etc.</a:t>
            </a:r>
          </a:p>
        </p:txBody>
      </p:sp>
      <p:pic>
        <p:nvPicPr>
          <p:cNvPr id="17" name="Graphic 16" descr="Open book with solid fill">
            <a:extLst>
              <a:ext uri="{FF2B5EF4-FFF2-40B4-BE49-F238E27FC236}">
                <a16:creationId xmlns:a16="http://schemas.microsoft.com/office/drawing/2014/main" id="{94E9A2EF-B65E-F316-DB41-76128344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5592" y="22393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8013712" y="621108"/>
            <a:ext cx="83090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Learnings</a:t>
            </a:r>
          </a:p>
        </p:txBody>
      </p:sp>
      <p:sp>
        <p:nvSpPr>
          <p:cNvPr id="32" name="Chord 31">
            <a:extLst>
              <a:ext uri="{FF2B5EF4-FFF2-40B4-BE49-F238E27FC236}">
                <a16:creationId xmlns:a16="http://schemas.microsoft.com/office/drawing/2014/main" id="{BC722D9C-3F84-3440-9681-4D54FDD2B34D}"/>
              </a:ext>
            </a:extLst>
          </p:cNvPr>
          <p:cNvSpPr/>
          <p:nvPr/>
        </p:nvSpPr>
        <p:spPr>
          <a:xfrm rot="20216060" flipH="1">
            <a:off x="-4438964" y="2419036"/>
            <a:ext cx="8877928" cy="8877928"/>
          </a:xfrm>
          <a:prstGeom prst="chord">
            <a:avLst>
              <a:gd name="adj1" fmla="val 4014878"/>
              <a:gd name="adj2" fmla="val 148178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D02F7B-7F43-4343-8839-C9632A73871D}"/>
              </a:ext>
            </a:extLst>
          </p:cNvPr>
          <p:cNvSpPr/>
          <p:nvPr/>
        </p:nvSpPr>
        <p:spPr>
          <a:xfrm>
            <a:off x="8758833" y="3160898"/>
            <a:ext cx="13168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Understanding hospitality business industry and Key performance indicator of the business.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8E7F1C-FF84-11B7-07AA-4FF4309E192C}"/>
              </a:ext>
            </a:extLst>
          </p:cNvPr>
          <p:cNvGrpSpPr/>
          <p:nvPr/>
        </p:nvGrpSpPr>
        <p:grpSpPr>
          <a:xfrm>
            <a:off x="6878186" y="7990002"/>
            <a:ext cx="1578225" cy="1578225"/>
            <a:chOff x="5629915" y="10165101"/>
            <a:chExt cx="2404380" cy="24043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88896BA-E678-2E4D-8C62-4CD30099443B}"/>
                </a:ext>
              </a:extLst>
            </p:cNvPr>
            <p:cNvSpPr/>
            <p:nvPr/>
          </p:nvSpPr>
          <p:spPr>
            <a:xfrm>
              <a:off x="5629915" y="10165101"/>
              <a:ext cx="2404380" cy="24043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50F5EB-8667-B646-9A5C-4FF07CC6DE24}"/>
                </a:ext>
              </a:extLst>
            </p:cNvPr>
            <p:cNvGrpSpPr/>
            <p:nvPr/>
          </p:nvGrpSpPr>
          <p:grpSpPr>
            <a:xfrm>
              <a:off x="6262294" y="10792618"/>
              <a:ext cx="1332928" cy="1248182"/>
              <a:chOff x="2131560" y="5941080"/>
              <a:chExt cx="334080" cy="312840"/>
            </a:xfrm>
            <a:solidFill>
              <a:schemeClr val="bg1"/>
            </a:solidFill>
          </p:grpSpPr>
          <p:sp>
            <p:nvSpPr>
              <p:cNvPr id="53" name="Freeform: Shape 155">
                <a:extLst>
                  <a:ext uri="{FF2B5EF4-FFF2-40B4-BE49-F238E27FC236}">
                    <a16:creationId xmlns:a16="http://schemas.microsoft.com/office/drawing/2014/main" id="{E2974A1A-4FE3-9D43-8034-B69EED275968}"/>
                  </a:ext>
                </a:extLst>
              </p:cNvPr>
              <p:cNvSpPr/>
              <p:nvPr/>
            </p:nvSpPr>
            <p:spPr>
              <a:xfrm>
                <a:off x="2177280" y="6012000"/>
                <a:ext cx="15480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1" h="54">
                    <a:moveTo>
                      <a:pt x="28" y="54"/>
                    </a:moveTo>
                    <a:lnTo>
                      <a:pt x="405" y="54"/>
                    </a:lnTo>
                    <a:cubicBezTo>
                      <a:pt x="419" y="54"/>
                      <a:pt x="431" y="42"/>
                      <a:pt x="431" y="28"/>
                    </a:cubicBezTo>
                    <a:cubicBezTo>
                      <a:pt x="431" y="12"/>
                      <a:pt x="419" y="0"/>
                      <a:pt x="405" y="0"/>
                    </a:cubicBezTo>
                    <a:lnTo>
                      <a:pt x="28" y="0"/>
                    </a:lnTo>
                    <a:cubicBezTo>
                      <a:pt x="12" y="0"/>
                      <a:pt x="0" y="12"/>
                      <a:pt x="0" y="28"/>
                    </a:cubicBezTo>
                    <a:cubicBezTo>
                      <a:pt x="0" y="42"/>
                      <a:pt x="12" y="54"/>
                      <a:pt x="28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156">
                <a:extLst>
                  <a:ext uri="{FF2B5EF4-FFF2-40B4-BE49-F238E27FC236}">
                    <a16:creationId xmlns:a16="http://schemas.microsoft.com/office/drawing/2014/main" id="{1A6F6A5C-7DB4-6647-8269-1EA5081DF4A0}"/>
                  </a:ext>
                </a:extLst>
              </p:cNvPr>
              <p:cNvSpPr/>
              <p:nvPr/>
            </p:nvSpPr>
            <p:spPr>
              <a:xfrm>
                <a:off x="2177280" y="6045480"/>
                <a:ext cx="15480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1" h="54">
                    <a:moveTo>
                      <a:pt x="28" y="54"/>
                    </a:moveTo>
                    <a:lnTo>
                      <a:pt x="405" y="54"/>
                    </a:lnTo>
                    <a:cubicBezTo>
                      <a:pt x="419" y="54"/>
                      <a:pt x="431" y="41"/>
                      <a:pt x="431" y="26"/>
                    </a:cubicBezTo>
                    <a:cubicBezTo>
                      <a:pt x="431" y="12"/>
                      <a:pt x="419" y="0"/>
                      <a:pt x="405" y="0"/>
                    </a:cubicBezTo>
                    <a:lnTo>
                      <a:pt x="28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4"/>
                      <a:pt x="28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: Shape 157">
                <a:extLst>
                  <a:ext uri="{FF2B5EF4-FFF2-40B4-BE49-F238E27FC236}">
                    <a16:creationId xmlns:a16="http://schemas.microsoft.com/office/drawing/2014/main" id="{84B7B799-4070-B14D-AE33-67CD55098159}"/>
                  </a:ext>
                </a:extLst>
              </p:cNvPr>
              <p:cNvSpPr/>
              <p:nvPr/>
            </p:nvSpPr>
            <p:spPr>
              <a:xfrm>
                <a:off x="2177280" y="6179040"/>
                <a:ext cx="91080" cy="19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56">
                    <a:moveTo>
                      <a:pt x="227" y="0"/>
                    </a:moveTo>
                    <a:lnTo>
                      <a:pt x="28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6"/>
                      <a:pt x="28" y="56"/>
                    </a:cubicBezTo>
                    <a:lnTo>
                      <a:pt x="227" y="56"/>
                    </a:lnTo>
                    <a:cubicBezTo>
                      <a:pt x="242" y="56"/>
                      <a:pt x="254" y="42"/>
                      <a:pt x="254" y="27"/>
                    </a:cubicBezTo>
                    <a:cubicBezTo>
                      <a:pt x="254" y="12"/>
                      <a:pt x="242" y="0"/>
                      <a:pt x="227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: Shape 158">
                <a:extLst>
                  <a:ext uri="{FF2B5EF4-FFF2-40B4-BE49-F238E27FC236}">
                    <a16:creationId xmlns:a16="http://schemas.microsoft.com/office/drawing/2014/main" id="{DEA293BC-11FE-7940-A86E-74A880F28346}"/>
                  </a:ext>
                </a:extLst>
              </p:cNvPr>
              <p:cNvSpPr/>
              <p:nvPr/>
            </p:nvSpPr>
            <p:spPr>
              <a:xfrm>
                <a:off x="2131560" y="5941080"/>
                <a:ext cx="334080" cy="312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9" h="870">
                    <a:moveTo>
                      <a:pt x="55" y="815"/>
                    </a:moveTo>
                    <a:lnTo>
                      <a:pt x="55" y="108"/>
                    </a:lnTo>
                    <a:lnTo>
                      <a:pt x="606" y="108"/>
                    </a:lnTo>
                    <a:lnTo>
                      <a:pt x="606" y="334"/>
                    </a:lnTo>
                    <a:lnTo>
                      <a:pt x="558" y="414"/>
                    </a:lnTo>
                    <a:cubicBezTo>
                      <a:pt x="558" y="413"/>
                      <a:pt x="558" y="411"/>
                      <a:pt x="558" y="409"/>
                    </a:cubicBezTo>
                    <a:cubicBezTo>
                      <a:pt x="558" y="395"/>
                      <a:pt x="546" y="383"/>
                      <a:pt x="532" y="383"/>
                    </a:cubicBezTo>
                    <a:lnTo>
                      <a:pt x="155" y="383"/>
                    </a:lnTo>
                    <a:cubicBezTo>
                      <a:pt x="139" y="383"/>
                      <a:pt x="127" y="395"/>
                      <a:pt x="127" y="409"/>
                    </a:cubicBezTo>
                    <a:cubicBezTo>
                      <a:pt x="127" y="425"/>
                      <a:pt x="139" y="437"/>
                      <a:pt x="155" y="437"/>
                    </a:cubicBezTo>
                    <a:lnTo>
                      <a:pt x="532" y="437"/>
                    </a:lnTo>
                    <a:cubicBezTo>
                      <a:pt x="538" y="437"/>
                      <a:pt x="544" y="435"/>
                      <a:pt x="548" y="432"/>
                    </a:cubicBezTo>
                    <a:lnTo>
                      <a:pt x="521" y="477"/>
                    </a:lnTo>
                    <a:lnTo>
                      <a:pt x="155" y="477"/>
                    </a:lnTo>
                    <a:cubicBezTo>
                      <a:pt x="139" y="477"/>
                      <a:pt x="127" y="488"/>
                      <a:pt x="127" y="503"/>
                    </a:cubicBezTo>
                    <a:cubicBezTo>
                      <a:pt x="127" y="518"/>
                      <a:pt x="139" y="530"/>
                      <a:pt x="155" y="530"/>
                    </a:cubicBezTo>
                    <a:lnTo>
                      <a:pt x="489" y="530"/>
                    </a:lnTo>
                    <a:lnTo>
                      <a:pt x="485" y="537"/>
                    </a:lnTo>
                    <a:cubicBezTo>
                      <a:pt x="483" y="540"/>
                      <a:pt x="481" y="543"/>
                      <a:pt x="481" y="546"/>
                    </a:cubicBezTo>
                    <a:lnTo>
                      <a:pt x="477" y="568"/>
                    </a:lnTo>
                    <a:lnTo>
                      <a:pt x="155" y="568"/>
                    </a:lnTo>
                    <a:cubicBezTo>
                      <a:pt x="139" y="568"/>
                      <a:pt x="127" y="580"/>
                      <a:pt x="127" y="596"/>
                    </a:cubicBezTo>
                    <a:cubicBezTo>
                      <a:pt x="127" y="611"/>
                      <a:pt x="139" y="623"/>
                      <a:pt x="155" y="623"/>
                    </a:cubicBezTo>
                    <a:lnTo>
                      <a:pt x="465" y="623"/>
                    </a:lnTo>
                    <a:lnTo>
                      <a:pt x="453" y="684"/>
                    </a:lnTo>
                    <a:cubicBezTo>
                      <a:pt x="450" y="694"/>
                      <a:pt x="456" y="706"/>
                      <a:pt x="465" y="712"/>
                    </a:cubicBezTo>
                    <a:cubicBezTo>
                      <a:pt x="469" y="714"/>
                      <a:pt x="474" y="717"/>
                      <a:pt x="480" y="717"/>
                    </a:cubicBezTo>
                    <a:cubicBezTo>
                      <a:pt x="486" y="717"/>
                      <a:pt x="492" y="713"/>
                      <a:pt x="497" y="709"/>
                    </a:cubicBezTo>
                    <a:lnTo>
                      <a:pt x="604" y="620"/>
                    </a:lnTo>
                    <a:cubicBezTo>
                      <a:pt x="606" y="620"/>
                      <a:pt x="606" y="619"/>
                      <a:pt x="606" y="619"/>
                    </a:cubicBezTo>
                    <a:lnTo>
                      <a:pt x="606" y="815"/>
                    </a:lnTo>
                    <a:close/>
                    <a:moveTo>
                      <a:pt x="853" y="102"/>
                    </a:moveTo>
                    <a:lnTo>
                      <a:pt x="821" y="83"/>
                    </a:lnTo>
                    <a:lnTo>
                      <a:pt x="831" y="64"/>
                    </a:lnTo>
                    <a:lnTo>
                      <a:pt x="865" y="84"/>
                    </a:lnTo>
                    <a:close/>
                    <a:moveTo>
                      <a:pt x="566" y="581"/>
                    </a:moveTo>
                    <a:lnTo>
                      <a:pt x="521" y="619"/>
                    </a:lnTo>
                    <a:lnTo>
                      <a:pt x="533" y="560"/>
                    </a:lnTo>
                    <a:lnTo>
                      <a:pt x="793" y="128"/>
                    </a:lnTo>
                    <a:lnTo>
                      <a:pt x="827" y="149"/>
                    </a:lnTo>
                    <a:close/>
                    <a:moveTo>
                      <a:pt x="916" y="51"/>
                    </a:moveTo>
                    <a:lnTo>
                      <a:pt x="837" y="4"/>
                    </a:lnTo>
                    <a:cubicBezTo>
                      <a:pt x="830" y="-1"/>
                      <a:pt x="822" y="-1"/>
                      <a:pt x="816" y="1"/>
                    </a:cubicBezTo>
                    <a:cubicBezTo>
                      <a:pt x="809" y="2"/>
                      <a:pt x="803" y="7"/>
                      <a:pt x="798" y="13"/>
                    </a:cubicBezTo>
                    <a:lnTo>
                      <a:pt x="660" y="244"/>
                    </a:lnTo>
                    <a:lnTo>
                      <a:pt x="660" y="81"/>
                    </a:lnTo>
                    <a:cubicBezTo>
                      <a:pt x="660" y="66"/>
                      <a:pt x="649" y="53"/>
                      <a:pt x="634" y="53"/>
                    </a:cubicBezTo>
                    <a:lnTo>
                      <a:pt x="29" y="53"/>
                    </a:lnTo>
                    <a:cubicBezTo>
                      <a:pt x="13" y="53"/>
                      <a:pt x="0" y="66"/>
                      <a:pt x="0" y="81"/>
                    </a:cubicBezTo>
                    <a:lnTo>
                      <a:pt x="0" y="842"/>
                    </a:lnTo>
                    <a:cubicBezTo>
                      <a:pt x="0" y="857"/>
                      <a:pt x="13" y="870"/>
                      <a:pt x="29" y="870"/>
                    </a:cubicBezTo>
                    <a:lnTo>
                      <a:pt x="634" y="870"/>
                    </a:lnTo>
                    <a:cubicBezTo>
                      <a:pt x="649" y="870"/>
                      <a:pt x="660" y="857"/>
                      <a:pt x="660" y="842"/>
                    </a:cubicBezTo>
                    <a:lnTo>
                      <a:pt x="660" y="530"/>
                    </a:lnTo>
                    <a:lnTo>
                      <a:pt x="924" y="88"/>
                    </a:lnTo>
                    <a:cubicBezTo>
                      <a:pt x="933" y="76"/>
                      <a:pt x="929" y="59"/>
                      <a:pt x="916" y="5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F3BFA3-7A44-C65B-6F3F-EEF7486AA752}"/>
              </a:ext>
            </a:extLst>
          </p:cNvPr>
          <p:cNvGrpSpPr/>
          <p:nvPr/>
        </p:nvGrpSpPr>
        <p:grpSpPr>
          <a:xfrm>
            <a:off x="6878186" y="2992477"/>
            <a:ext cx="1578225" cy="1578225"/>
            <a:chOff x="5629915" y="3654196"/>
            <a:chExt cx="2404380" cy="240438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9220E8-349B-384F-88C1-B47BC5888BD7}"/>
                </a:ext>
              </a:extLst>
            </p:cNvPr>
            <p:cNvSpPr/>
            <p:nvPr/>
          </p:nvSpPr>
          <p:spPr>
            <a:xfrm>
              <a:off x="5629915" y="3654196"/>
              <a:ext cx="2404380" cy="2404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BDE14D-C588-F14A-9DB3-B1ACAC7C679E}"/>
                </a:ext>
              </a:extLst>
            </p:cNvPr>
            <p:cNvGrpSpPr/>
            <p:nvPr/>
          </p:nvGrpSpPr>
          <p:grpSpPr>
            <a:xfrm>
              <a:off x="6245364" y="4092993"/>
              <a:ext cx="1232388" cy="1486616"/>
              <a:chOff x="3456359" y="5293440"/>
              <a:chExt cx="308881" cy="372600"/>
            </a:xfrm>
            <a:solidFill>
              <a:schemeClr val="bg1"/>
            </a:solidFill>
          </p:grpSpPr>
          <p:sp>
            <p:nvSpPr>
              <p:cNvPr id="58" name="Freeform: Shape 197">
                <a:extLst>
                  <a:ext uri="{FF2B5EF4-FFF2-40B4-BE49-F238E27FC236}">
                    <a16:creationId xmlns:a16="http://schemas.microsoft.com/office/drawing/2014/main" id="{DDA437E7-FA09-5843-B079-FF988EB8F781}"/>
                  </a:ext>
                </a:extLst>
              </p:cNvPr>
              <p:cNvSpPr/>
              <p:nvPr/>
            </p:nvSpPr>
            <p:spPr>
              <a:xfrm>
                <a:off x="3456359" y="5293440"/>
                <a:ext cx="280080" cy="117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6">
                    <a:moveTo>
                      <a:pt x="44" y="321"/>
                    </a:moveTo>
                    <a:lnTo>
                      <a:pt x="390" y="60"/>
                    </a:lnTo>
                    <a:lnTo>
                      <a:pt x="735" y="321"/>
                    </a:lnTo>
                    <a:cubicBezTo>
                      <a:pt x="740" y="325"/>
                      <a:pt x="746" y="326"/>
                      <a:pt x="751" y="326"/>
                    </a:cubicBezTo>
                    <a:cubicBezTo>
                      <a:pt x="760" y="326"/>
                      <a:pt x="768" y="322"/>
                      <a:pt x="774" y="316"/>
                    </a:cubicBezTo>
                    <a:cubicBezTo>
                      <a:pt x="783" y="304"/>
                      <a:pt x="780" y="286"/>
                      <a:pt x="768" y="277"/>
                    </a:cubicBezTo>
                    <a:lnTo>
                      <a:pt x="406" y="5"/>
                    </a:lnTo>
                    <a:cubicBezTo>
                      <a:pt x="396" y="-2"/>
                      <a:pt x="382" y="-2"/>
                      <a:pt x="374" y="5"/>
                    </a:cubicBezTo>
                    <a:lnTo>
                      <a:pt x="11" y="277"/>
                    </a:lnTo>
                    <a:cubicBezTo>
                      <a:pt x="-1" y="286"/>
                      <a:pt x="-4" y="304"/>
                      <a:pt x="5" y="316"/>
                    </a:cubicBezTo>
                    <a:cubicBezTo>
                      <a:pt x="15" y="328"/>
                      <a:pt x="32" y="329"/>
                      <a:pt x="44" y="3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: Shape 198">
                <a:extLst>
                  <a:ext uri="{FF2B5EF4-FFF2-40B4-BE49-F238E27FC236}">
                    <a16:creationId xmlns:a16="http://schemas.microsoft.com/office/drawing/2014/main" id="{0B7B220A-7E84-8B40-BCD4-486AF62266C9}"/>
                  </a:ext>
                </a:extLst>
              </p:cNvPr>
              <p:cNvSpPr/>
              <p:nvPr/>
            </p:nvSpPr>
            <p:spPr>
              <a:xfrm>
                <a:off x="3456720" y="5334840"/>
                <a:ext cx="308520" cy="331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8" h="921">
                    <a:moveTo>
                      <a:pt x="564" y="641"/>
                    </a:moveTo>
                    <a:cubicBezTo>
                      <a:pt x="566" y="638"/>
                      <a:pt x="569" y="635"/>
                      <a:pt x="571" y="633"/>
                    </a:cubicBezTo>
                    <a:cubicBezTo>
                      <a:pt x="573" y="630"/>
                      <a:pt x="577" y="628"/>
                      <a:pt x="578" y="626"/>
                    </a:cubicBezTo>
                    <a:lnTo>
                      <a:pt x="793" y="841"/>
                    </a:lnTo>
                    <a:lnTo>
                      <a:pt x="778" y="856"/>
                    </a:lnTo>
                    <a:close/>
                    <a:moveTo>
                      <a:pt x="415" y="644"/>
                    </a:moveTo>
                    <a:cubicBezTo>
                      <a:pt x="369" y="644"/>
                      <a:pt x="328" y="626"/>
                      <a:pt x="297" y="595"/>
                    </a:cubicBezTo>
                    <a:cubicBezTo>
                      <a:pt x="232" y="530"/>
                      <a:pt x="232" y="423"/>
                      <a:pt x="297" y="358"/>
                    </a:cubicBezTo>
                    <a:cubicBezTo>
                      <a:pt x="328" y="327"/>
                      <a:pt x="369" y="309"/>
                      <a:pt x="415" y="309"/>
                    </a:cubicBezTo>
                    <a:cubicBezTo>
                      <a:pt x="459" y="309"/>
                      <a:pt x="501" y="327"/>
                      <a:pt x="532" y="358"/>
                    </a:cubicBezTo>
                    <a:cubicBezTo>
                      <a:pt x="597" y="423"/>
                      <a:pt x="597" y="530"/>
                      <a:pt x="532" y="595"/>
                    </a:cubicBezTo>
                    <a:cubicBezTo>
                      <a:pt x="501" y="626"/>
                      <a:pt x="459" y="644"/>
                      <a:pt x="415" y="644"/>
                    </a:cubicBezTo>
                    <a:close/>
                    <a:moveTo>
                      <a:pt x="54" y="314"/>
                    </a:moveTo>
                    <a:lnTo>
                      <a:pt x="390" y="60"/>
                    </a:lnTo>
                    <a:lnTo>
                      <a:pt x="725" y="314"/>
                    </a:lnTo>
                    <a:lnTo>
                      <a:pt x="725" y="696"/>
                    </a:lnTo>
                    <a:lnTo>
                      <a:pt x="611" y="580"/>
                    </a:lnTo>
                    <a:cubicBezTo>
                      <a:pt x="654" y="498"/>
                      <a:pt x="642" y="390"/>
                      <a:pt x="571" y="320"/>
                    </a:cubicBezTo>
                    <a:cubicBezTo>
                      <a:pt x="529" y="278"/>
                      <a:pt x="475" y="256"/>
                      <a:pt x="415" y="256"/>
                    </a:cubicBezTo>
                    <a:cubicBezTo>
                      <a:pt x="356" y="256"/>
                      <a:pt x="300" y="278"/>
                      <a:pt x="259" y="320"/>
                    </a:cubicBezTo>
                    <a:cubicBezTo>
                      <a:pt x="173" y="407"/>
                      <a:pt x="173" y="548"/>
                      <a:pt x="259" y="633"/>
                    </a:cubicBezTo>
                    <a:cubicBezTo>
                      <a:pt x="300" y="675"/>
                      <a:pt x="356" y="699"/>
                      <a:pt x="415" y="699"/>
                    </a:cubicBezTo>
                    <a:cubicBezTo>
                      <a:pt x="451" y="699"/>
                      <a:pt x="487" y="689"/>
                      <a:pt x="519" y="672"/>
                    </a:cubicBezTo>
                    <a:lnTo>
                      <a:pt x="578" y="733"/>
                    </a:lnTo>
                    <a:lnTo>
                      <a:pt x="54" y="733"/>
                    </a:lnTo>
                    <a:close/>
                    <a:moveTo>
                      <a:pt x="851" y="821"/>
                    </a:moveTo>
                    <a:lnTo>
                      <a:pt x="778" y="749"/>
                    </a:lnTo>
                    <a:lnTo>
                      <a:pt x="778" y="299"/>
                    </a:lnTo>
                    <a:cubicBezTo>
                      <a:pt x="778" y="291"/>
                      <a:pt x="775" y="283"/>
                      <a:pt x="768" y="278"/>
                    </a:cubicBezTo>
                    <a:lnTo>
                      <a:pt x="406" y="4"/>
                    </a:lnTo>
                    <a:cubicBezTo>
                      <a:pt x="396" y="-1"/>
                      <a:pt x="382" y="-1"/>
                      <a:pt x="374" y="4"/>
                    </a:cubicBezTo>
                    <a:lnTo>
                      <a:pt x="11" y="278"/>
                    </a:lnTo>
                    <a:cubicBezTo>
                      <a:pt x="4" y="283"/>
                      <a:pt x="0" y="291"/>
                      <a:pt x="0" y="299"/>
                    </a:cubicBezTo>
                    <a:lnTo>
                      <a:pt x="0" y="759"/>
                    </a:lnTo>
                    <a:cubicBezTo>
                      <a:pt x="0" y="774"/>
                      <a:pt x="12" y="786"/>
                      <a:pt x="27" y="786"/>
                    </a:cubicBezTo>
                    <a:lnTo>
                      <a:pt x="633" y="786"/>
                    </a:lnTo>
                    <a:lnTo>
                      <a:pt x="759" y="913"/>
                    </a:lnTo>
                    <a:cubicBezTo>
                      <a:pt x="764" y="918"/>
                      <a:pt x="771" y="921"/>
                      <a:pt x="778" y="921"/>
                    </a:cubicBezTo>
                    <a:cubicBezTo>
                      <a:pt x="785" y="921"/>
                      <a:pt x="792" y="918"/>
                      <a:pt x="797" y="913"/>
                    </a:cubicBezTo>
                    <a:lnTo>
                      <a:pt x="851" y="860"/>
                    </a:lnTo>
                    <a:cubicBezTo>
                      <a:pt x="861" y="848"/>
                      <a:pt x="861" y="832"/>
                      <a:pt x="851" y="8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: Shape 199">
                <a:extLst>
                  <a:ext uri="{FF2B5EF4-FFF2-40B4-BE49-F238E27FC236}">
                    <a16:creationId xmlns:a16="http://schemas.microsoft.com/office/drawing/2014/main" id="{E8F8CBC1-5065-9842-9270-319BEFC91CD1}"/>
                  </a:ext>
                </a:extLst>
              </p:cNvPr>
              <p:cNvSpPr/>
              <p:nvPr/>
            </p:nvSpPr>
            <p:spPr>
              <a:xfrm>
                <a:off x="3565800" y="5527080"/>
                <a:ext cx="79920" cy="316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3" h="89">
                    <a:moveTo>
                      <a:pt x="215" y="8"/>
                    </a:moveTo>
                    <a:cubicBezTo>
                      <a:pt x="203" y="-3"/>
                      <a:pt x="187" y="-3"/>
                      <a:pt x="176" y="8"/>
                    </a:cubicBezTo>
                    <a:cubicBezTo>
                      <a:pt x="139" y="45"/>
                      <a:pt x="82" y="45"/>
                      <a:pt x="46" y="8"/>
                    </a:cubicBezTo>
                    <a:cubicBezTo>
                      <a:pt x="34" y="-3"/>
                      <a:pt x="18" y="-3"/>
                      <a:pt x="8" y="8"/>
                    </a:cubicBezTo>
                    <a:cubicBezTo>
                      <a:pt x="-3" y="18"/>
                      <a:pt x="-3" y="36"/>
                      <a:pt x="8" y="46"/>
                    </a:cubicBezTo>
                    <a:cubicBezTo>
                      <a:pt x="36" y="74"/>
                      <a:pt x="73" y="89"/>
                      <a:pt x="111" y="89"/>
                    </a:cubicBezTo>
                    <a:cubicBezTo>
                      <a:pt x="148" y="89"/>
                      <a:pt x="185" y="74"/>
                      <a:pt x="215" y="46"/>
                    </a:cubicBezTo>
                    <a:cubicBezTo>
                      <a:pt x="225" y="36"/>
                      <a:pt x="225" y="18"/>
                      <a:pt x="215" y="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B8695D9-387E-5F6D-EBBB-E0D2EBAEC7C4}"/>
              </a:ext>
            </a:extLst>
          </p:cNvPr>
          <p:cNvSpPr/>
          <p:nvPr/>
        </p:nvSpPr>
        <p:spPr>
          <a:xfrm>
            <a:off x="8758833" y="5244519"/>
            <a:ext cx="13168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Building of comprehensive snowflake data model. It allows me to think logically when building relationship between tables.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9AD3A-2791-FE8D-D654-3ACD8BDD3C87}"/>
              </a:ext>
            </a:extLst>
          </p:cNvPr>
          <p:cNvSpPr/>
          <p:nvPr/>
        </p:nvSpPr>
        <p:spPr>
          <a:xfrm>
            <a:off x="8758833" y="7809619"/>
            <a:ext cx="13168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Analyzing business stakeholder requirement and combining business intelligence together to draw insights from the data.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A633C2-9EE6-82D5-6B6A-1F9E173571CC}"/>
              </a:ext>
            </a:extLst>
          </p:cNvPr>
          <p:cNvGrpSpPr/>
          <p:nvPr/>
        </p:nvGrpSpPr>
        <p:grpSpPr>
          <a:xfrm>
            <a:off x="6878186" y="5424902"/>
            <a:ext cx="1578225" cy="1578225"/>
            <a:chOff x="6767400" y="6086621"/>
            <a:chExt cx="1578225" cy="157822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08E53F-11C6-7749-A571-D7DC2E9FB8FA}"/>
                </a:ext>
              </a:extLst>
            </p:cNvPr>
            <p:cNvSpPr/>
            <p:nvPr/>
          </p:nvSpPr>
          <p:spPr>
            <a:xfrm>
              <a:off x="6767400" y="6086621"/>
              <a:ext cx="1578225" cy="15782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9" name="Graphic 8" descr="Network with solid fill">
              <a:extLst>
                <a:ext uri="{FF2B5EF4-FFF2-40B4-BE49-F238E27FC236}">
                  <a16:creationId xmlns:a16="http://schemas.microsoft.com/office/drawing/2014/main" id="{408DCA3B-2B42-7DB4-3FF2-087635460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9312" y="6418533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CA53-67C0-4B22-761B-05FD61D326FF}"/>
              </a:ext>
            </a:extLst>
          </p:cNvPr>
          <p:cNvSpPr/>
          <p:nvPr/>
        </p:nvSpPr>
        <p:spPr>
          <a:xfrm>
            <a:off x="8758833" y="10374719"/>
            <a:ext cx="13168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E101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Critical thinking and putting the logic through the DAX, Measures, and Calculated columns.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E7E8F0-F1A6-D5F1-D628-40F3D7C79B74}"/>
              </a:ext>
            </a:extLst>
          </p:cNvPr>
          <p:cNvGrpSpPr/>
          <p:nvPr/>
        </p:nvGrpSpPr>
        <p:grpSpPr>
          <a:xfrm>
            <a:off x="6878186" y="10246467"/>
            <a:ext cx="1578225" cy="1578225"/>
            <a:chOff x="6767400" y="10246467"/>
            <a:chExt cx="1578225" cy="157822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728DD7-CDF4-D73A-4419-4BB7012FC818}"/>
                </a:ext>
              </a:extLst>
            </p:cNvPr>
            <p:cNvSpPr/>
            <p:nvPr/>
          </p:nvSpPr>
          <p:spPr>
            <a:xfrm>
              <a:off x="6767400" y="10246467"/>
              <a:ext cx="1578225" cy="1578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19" name="Graphic 18" descr="Lightbulb and gear with solid fill">
              <a:extLst>
                <a:ext uri="{FF2B5EF4-FFF2-40B4-BE49-F238E27FC236}">
                  <a16:creationId xmlns:a16="http://schemas.microsoft.com/office/drawing/2014/main" id="{EC526630-F5BC-1B8C-D8E7-9F65BF49B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8518" y="10578379"/>
              <a:ext cx="914400" cy="914400"/>
            </a:xfrm>
            <a:prstGeom prst="rect">
              <a:avLst/>
            </a:prstGeom>
          </p:spPr>
        </p:pic>
      </p:grpSp>
      <p:pic>
        <p:nvPicPr>
          <p:cNvPr id="21" name="Graphic 20" descr="Open book with solid fill">
            <a:extLst>
              <a:ext uri="{FF2B5EF4-FFF2-40B4-BE49-F238E27FC236}">
                <a16:creationId xmlns:a16="http://schemas.microsoft.com/office/drawing/2014/main" id="{E41285FE-80E1-1F95-1363-B1E338CDE4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530" y="524451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408ED5-3288-AAFB-76FA-B80CEA6E17B2}"/>
              </a:ext>
            </a:extLst>
          </p:cNvPr>
          <p:cNvSpPr/>
          <p:nvPr/>
        </p:nvSpPr>
        <p:spPr>
          <a:xfrm>
            <a:off x="12188825" y="6826002"/>
            <a:ext cx="12188826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E0FA8-0CD7-ED5F-2292-0AEB3F17E469}"/>
              </a:ext>
            </a:extLst>
          </p:cNvPr>
          <p:cNvSpPr txBox="1"/>
          <p:nvPr/>
        </p:nvSpPr>
        <p:spPr>
          <a:xfrm>
            <a:off x="928298" y="9593646"/>
            <a:ext cx="102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https://sites.google.com/view/rajendra-kumar-oram/projects/revenue/atliq-grands?authuser=0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072A8-B636-410B-6ECC-8F3FEAEAFC8A}"/>
              </a:ext>
            </a:extLst>
          </p:cNvPr>
          <p:cNvSpPr/>
          <p:nvPr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52D47-D20E-F0E8-739C-55A1E7E0635E}"/>
              </a:ext>
            </a:extLst>
          </p:cNvPr>
          <p:cNvSpPr txBox="1"/>
          <p:nvPr/>
        </p:nvSpPr>
        <p:spPr>
          <a:xfrm>
            <a:off x="1699693" y="2183362"/>
            <a:ext cx="87894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Live Report – Open the below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12BC9-EC39-C07C-F4C2-B1C09548A879}"/>
              </a:ext>
            </a:extLst>
          </p:cNvPr>
          <p:cNvSpPr txBox="1"/>
          <p:nvPr/>
        </p:nvSpPr>
        <p:spPr>
          <a:xfrm>
            <a:off x="13716000" y="8546842"/>
            <a:ext cx="9909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7E4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https://www.linkedin.com/posts/rajendrakumaroram_codebasicsresumeprojectchallenge-codebasicsresumeprojectchallenge-activity-6982231986551631872-rtu3?utm_source=share&amp;utm_medium=member_desktop</a:t>
            </a:r>
            <a:endParaRPr lang="en-IN" dirty="0">
              <a:solidFill>
                <a:srgbClr val="97E4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6D3A3-7E82-466D-1822-0E2E53EF3133}"/>
              </a:ext>
            </a:extLst>
          </p:cNvPr>
          <p:cNvSpPr txBox="1"/>
          <p:nvPr/>
        </p:nvSpPr>
        <p:spPr>
          <a:xfrm>
            <a:off x="13888519" y="2183362"/>
            <a:ext cx="8789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LinkedIn</a:t>
            </a:r>
          </a:p>
          <a:p>
            <a:pPr algn="ctr"/>
            <a:r>
              <a:rPr lang="en-IN" sz="54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Post link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46C173-AEA6-5355-DC81-54A6F9332246}"/>
              </a:ext>
            </a:extLst>
          </p:cNvPr>
          <p:cNvSpPr/>
          <p:nvPr/>
        </p:nvSpPr>
        <p:spPr>
          <a:xfrm>
            <a:off x="4666068" y="7426942"/>
            <a:ext cx="792411" cy="1614420"/>
          </a:xfrm>
          <a:prstGeom prst="downArrow">
            <a:avLst>
              <a:gd name="adj1" fmla="val 37447"/>
              <a:gd name="adj2" fmla="val 831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79E9812-A3C0-4D46-730E-BEE4AEA47937}"/>
              </a:ext>
            </a:extLst>
          </p:cNvPr>
          <p:cNvSpPr/>
          <p:nvPr/>
        </p:nvSpPr>
        <p:spPr>
          <a:xfrm>
            <a:off x="17887031" y="4907901"/>
            <a:ext cx="792411" cy="1465819"/>
          </a:xfrm>
          <a:prstGeom prst="downArrow">
            <a:avLst>
              <a:gd name="adj1" fmla="val 37447"/>
              <a:gd name="adj2" fmla="val 831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0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977E8096-1E1A-CA47-A523-B67633FDC3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8E1D30-B70C-B14F-8916-FFE562809B49}"/>
              </a:ext>
            </a:extLst>
          </p:cNvPr>
          <p:cNvGrpSpPr/>
          <p:nvPr/>
        </p:nvGrpSpPr>
        <p:grpSpPr>
          <a:xfrm>
            <a:off x="7163190" y="5888504"/>
            <a:ext cx="10051271" cy="1938992"/>
            <a:chOff x="8375649" y="5887295"/>
            <a:chExt cx="10051271" cy="19389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8375649" y="5887295"/>
              <a:ext cx="762635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THANKS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BA223E-1248-9647-9506-DD6256650E48}"/>
                </a:ext>
              </a:extLst>
            </p:cNvPr>
            <p:cNvSpPr txBox="1"/>
            <p:nvPr/>
          </p:nvSpPr>
          <p:spPr>
            <a:xfrm>
              <a:off x="14701220" y="6906381"/>
              <a:ext cx="3725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CODEBASICS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3540B6"/>
      </a:accent1>
      <a:accent2>
        <a:srgbClr val="FAB817"/>
      </a:accent2>
      <a:accent3>
        <a:srgbClr val="F68020"/>
      </a:accent3>
      <a:accent4>
        <a:srgbClr val="3540B6"/>
      </a:accent4>
      <a:accent5>
        <a:srgbClr val="FAB817"/>
      </a:accent5>
      <a:accent6>
        <a:srgbClr val="F6802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87247</TotalTime>
  <Words>427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Montserrat Light</vt:lpstr>
      <vt:lpstr>Poppins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RAJEEN BABU</dc:creator>
  <cp:keywords/>
  <dc:description/>
  <cp:lastModifiedBy>Rajendra Kumar Oram</cp:lastModifiedBy>
  <cp:revision>16123</cp:revision>
  <dcterms:created xsi:type="dcterms:W3CDTF">2014-11-12T21:47:38Z</dcterms:created>
  <dcterms:modified xsi:type="dcterms:W3CDTF">2022-10-02T07:04:41Z</dcterms:modified>
  <cp:category/>
</cp:coreProperties>
</file>