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7"/>
  </p:notesMasterIdLst>
  <p:sldIdLst>
    <p:sldId id="356" r:id="rId6"/>
    <p:sldId id="267" r:id="rId7"/>
    <p:sldId id="266" r:id="rId8"/>
    <p:sldId id="275" r:id="rId9"/>
    <p:sldId id="268" r:id="rId10"/>
    <p:sldId id="360" r:id="rId11"/>
    <p:sldId id="311" r:id="rId12"/>
    <p:sldId id="272" r:id="rId13"/>
    <p:sldId id="357" r:id="rId14"/>
    <p:sldId id="364" r:id="rId15"/>
    <p:sldId id="363" r:id="rId16"/>
    <p:sldId id="310" r:id="rId17"/>
    <p:sldId id="365" r:id="rId18"/>
    <p:sldId id="366" r:id="rId19"/>
    <p:sldId id="367" r:id="rId20"/>
    <p:sldId id="312" r:id="rId21"/>
    <p:sldId id="368" r:id="rId22"/>
    <p:sldId id="330" r:id="rId23"/>
    <p:sldId id="362" r:id="rId24"/>
    <p:sldId id="369" r:id="rId25"/>
    <p:sldId id="355" r:id="rId2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0" autoAdjust="0"/>
    <p:restoredTop sz="93537" autoAdjust="0"/>
  </p:normalViewPr>
  <p:slideViewPr>
    <p:cSldViewPr snapToGrid="0" showGuides="1">
      <p:cViewPr varScale="1">
        <p:scale>
          <a:sx n="54" d="100"/>
          <a:sy n="54" d="100"/>
        </p:scale>
        <p:origin x="701" y="58"/>
      </p:cViewPr>
      <p:guideLst>
        <p:guide orient="horz" pos="3262"/>
        <p:guide pos="5760"/>
      </p:guideLst>
    </p:cSldViewPr>
  </p:slideViewPr>
  <p:notesTextViewPr>
    <p:cViewPr>
      <p:scale>
        <a:sx n="1" d="1"/>
        <a:sy n="1" d="1"/>
      </p:scale>
      <p:origin x="0" y="0"/>
    </p:cViewPr>
  </p:notesTextViewPr>
  <p:sorterViewPr>
    <p:cViewPr>
      <p:scale>
        <a:sx n="100" d="100"/>
        <a:sy n="100" d="100"/>
      </p:scale>
      <p:origin x="0" y="-107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2020/4/24</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31570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3.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slideLayout" Target="../slideLayouts/slideLayout85.xml"/><Relationship Id="rId1" Type="http://schemas.openxmlformats.org/officeDocument/2006/relationships/slideLayout" Target="../slideLayouts/slideLayout84.xml"/><Relationship Id="rId5" Type="http://schemas.openxmlformats.org/officeDocument/2006/relationships/theme" Target="../theme/theme4.xml"/><Relationship Id="rId4" Type="http://schemas.openxmlformats.org/officeDocument/2006/relationships/slideLayout" Target="../slideLayouts/slideLayout8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 id="2147483811" r:id="rId16"/>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prod-useast-a.online.tableau.com/#/site/medicareprovideranalysis/home" TargetMode="Externa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cms.gov/"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3" Type="http://schemas.openxmlformats.org/officeDocument/2006/relationships/hyperlink" Target="https://data.cms.gov/public-provider-enrollment" TargetMode="External"/><Relationship Id="rId2" Type="http://schemas.openxmlformats.org/officeDocument/2006/relationships/hyperlink" Target="https://data.cms.gov/Medicare-Enrollment/Order-and-Referring/qcn7-gc3g" TargetMode="External"/><Relationship Id="rId1" Type="http://schemas.openxmlformats.org/officeDocument/2006/relationships/slideLayout" Target="../slideLayouts/slideLayout33.xml"/><Relationship Id="rId4" Type="http://schemas.openxmlformats.org/officeDocument/2006/relationships/hyperlink" Target="https://data.cms.gov/utilization-and-payment/related-dat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br>
              <a:rPr lang="en-US" dirty="0"/>
            </a:br>
            <a:r>
              <a:rPr lang="en-US" dirty="0"/>
              <a:t> </a:t>
            </a:r>
            <a:r>
              <a:rPr lang="en-US" b="1" dirty="0"/>
              <a:t>Analysis of Providers through Yearly Medicare Beneficiary Coverage (2012 – 2015)</a:t>
            </a:r>
            <a:endParaRPr kumimoji="1" lang="ja-JP" altLang="en-US" dirty="0"/>
          </a:p>
        </p:txBody>
      </p:sp>
      <p:sp>
        <p:nvSpPr>
          <p:cNvPr id="9" name="テキスト プレースホルダー 8"/>
          <p:cNvSpPr>
            <a:spLocks noGrp="1"/>
          </p:cNvSpPr>
          <p:nvPr>
            <p:ph type="body" sz="quarter" idx="13"/>
          </p:nvPr>
        </p:nvSpPr>
        <p:spPr>
          <a:xfrm>
            <a:off x="3200400" y="4769190"/>
            <a:ext cx="11887200" cy="747032"/>
          </a:xfrm>
        </p:spPr>
        <p:txBody>
          <a:bodyPr/>
          <a:lstStyle/>
          <a:p>
            <a:endParaRPr lang="en-US" dirty="0"/>
          </a:p>
          <a:p>
            <a:r>
              <a:rPr lang="en-US" dirty="0"/>
              <a:t> Rajendra </a:t>
            </a:r>
            <a:r>
              <a:rPr lang="en-US" dirty="0" err="1"/>
              <a:t>kumar</a:t>
            </a:r>
            <a:r>
              <a:rPr lang="en-US" dirty="0"/>
              <a:t> Rajkumar (1405755)</a:t>
            </a:r>
          </a:p>
          <a:p>
            <a:r>
              <a:rPr lang="en-US" dirty="0"/>
              <a:t>Arjun Ashwin </a:t>
            </a:r>
            <a:r>
              <a:rPr lang="en-US" dirty="0" err="1"/>
              <a:t>Bhalani</a:t>
            </a:r>
            <a:r>
              <a:rPr lang="en-US" dirty="0"/>
              <a:t> (1498951)</a:t>
            </a:r>
          </a:p>
          <a:p>
            <a:r>
              <a:rPr lang="en-US" dirty="0"/>
              <a:t>Aniruddha Joshi (1445393)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INFO7290</a:t>
            </a:r>
          </a:p>
          <a:p>
            <a:r>
              <a:rPr kumimoji="1" lang="en-US" altLang="ja-JP" dirty="0"/>
              <a:t>Data Warehousing and Business Intelligence</a:t>
            </a:r>
            <a:endParaRPr kumimoji="1" lang="ja-JP" altLang="en-US" dirty="0"/>
          </a:p>
        </p:txBody>
      </p:sp>
      <p:pic>
        <p:nvPicPr>
          <p:cNvPr id="2" name="Picture 1">
            <a:extLst>
              <a:ext uri="{FF2B5EF4-FFF2-40B4-BE49-F238E27FC236}">
                <a16:creationId xmlns:a16="http://schemas.microsoft.com/office/drawing/2014/main" id="{047E5FCA-F2F1-46C6-B9F2-78217C8F0F7D}"/>
              </a:ext>
            </a:extLst>
          </p:cNvPr>
          <p:cNvPicPr>
            <a:picLocks noChangeAspect="1"/>
          </p:cNvPicPr>
          <p:nvPr/>
        </p:nvPicPr>
        <p:blipFill>
          <a:blip r:embed="rId2"/>
          <a:stretch>
            <a:fillRect/>
          </a:stretch>
        </p:blipFill>
        <p:spPr>
          <a:xfrm>
            <a:off x="8001000" y="671030"/>
            <a:ext cx="2286000" cy="2324100"/>
          </a:xfrm>
          <a:prstGeom prst="rect">
            <a:avLst/>
          </a:prstGeom>
        </p:spPr>
      </p:pic>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20335" cy="10285412"/>
          </a:xfrm>
          <a:prstGeom prst="rect">
            <a:avLst/>
          </a:prstGeom>
          <a:solidFill>
            <a:srgbClr val="4E2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p:cNvSpPr>
            <a:spLocks noGrp="1"/>
          </p:cNvSpPr>
          <p:nvPr>
            <p:ph type="title"/>
          </p:nvPr>
        </p:nvSpPr>
        <p:spPr>
          <a:xfrm>
            <a:off x="1041765" y="2230563"/>
            <a:ext cx="4114800" cy="411416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r>
              <a:rPr kumimoji="1" lang="en-US" altLang="ja-JP" sz="3900" dirty="0">
                <a:solidFill>
                  <a:srgbClr val="FFFFFF"/>
                </a:solidFill>
              </a:rPr>
              <a:t>Dimensional Model (High Level)</a:t>
            </a:r>
            <a:endParaRPr kumimoji="1" lang="en-US" altLang="ja-JP" sz="3900" kern="1200" dirty="0">
              <a:solidFill>
                <a:srgbClr val="FFFFFF"/>
              </a:solidFill>
              <a:latin typeface="+mj-lt"/>
              <a:ea typeface="+mj-ea"/>
              <a:cs typeface="+mj-cs"/>
            </a:endParaRPr>
          </a:p>
        </p:txBody>
      </p:sp>
      <p:sp>
        <p:nvSpPr>
          <p:cNvPr id="4" name="スライド番号プレースホルダー 3"/>
          <p:cNvSpPr>
            <a:spLocks noGrp="1"/>
          </p:cNvSpPr>
          <p:nvPr>
            <p:ph type="sldNum" sz="quarter" idx="11"/>
          </p:nvPr>
        </p:nvSpPr>
        <p:spPr/>
        <p:txBody>
          <a:bodyPr/>
          <a:lstStyle/>
          <a:p>
            <a:pPr>
              <a:spcAft>
                <a:spcPts val="600"/>
              </a:spcAft>
            </a:pPr>
            <a:r>
              <a:rPr lang="en-US" dirty="0"/>
              <a:t>.</a:t>
            </a:r>
          </a:p>
        </p:txBody>
      </p:sp>
      <p:sp>
        <p:nvSpPr>
          <p:cNvPr id="10" name="Rectangle 9">
            <a:extLst>
              <a:ext uri="{FF2B5EF4-FFF2-40B4-BE49-F238E27FC236}">
                <a16:creationId xmlns:a16="http://schemas.microsoft.com/office/drawing/2014/main" id="{ED826947-4107-4914-9767-4CEC5CAB6D73}"/>
              </a:ext>
            </a:extLst>
          </p:cNvPr>
          <p:cNvSpPr/>
          <p:nvPr/>
        </p:nvSpPr>
        <p:spPr>
          <a:xfrm>
            <a:off x="17295114" y="9429239"/>
            <a:ext cx="534121" cy="507831"/>
          </a:xfrm>
          <a:prstGeom prst="rect">
            <a:avLst/>
          </a:prstGeom>
        </p:spPr>
        <p:txBody>
          <a:bodyPr wrap="none">
            <a:spAutoFit/>
          </a:bodyPr>
          <a:lstStyle/>
          <a:p>
            <a:pPr>
              <a:spcAft>
                <a:spcPts val="600"/>
              </a:spcAft>
            </a:pPr>
            <a:fld id="{03EB59E2-90B9-4CD3-AC74-D672227E13C3}" type="slidenum">
              <a:rPr lang="en-US"/>
              <a:pPr>
                <a:spcAft>
                  <a:spcPts val="600"/>
                </a:spcAft>
              </a:pPr>
              <a:t>10</a:t>
            </a:fld>
            <a:endParaRPr lang="en-US"/>
          </a:p>
        </p:txBody>
      </p:sp>
      <p:pic>
        <p:nvPicPr>
          <p:cNvPr id="3" name="Picture 2">
            <a:extLst>
              <a:ext uri="{FF2B5EF4-FFF2-40B4-BE49-F238E27FC236}">
                <a16:creationId xmlns:a16="http://schemas.microsoft.com/office/drawing/2014/main" id="{BB469983-CCFA-4DB7-BF01-61FA55E1BEE7}"/>
              </a:ext>
            </a:extLst>
          </p:cNvPr>
          <p:cNvPicPr>
            <a:picLocks noChangeAspect="1"/>
          </p:cNvPicPr>
          <p:nvPr/>
        </p:nvPicPr>
        <p:blipFill>
          <a:blip r:embed="rId2"/>
          <a:stretch>
            <a:fillRect/>
          </a:stretch>
        </p:blipFill>
        <p:spPr>
          <a:xfrm>
            <a:off x="6990889" y="684238"/>
            <a:ext cx="8848725" cy="8562975"/>
          </a:xfrm>
          <a:prstGeom prst="rect">
            <a:avLst/>
          </a:prstGeom>
        </p:spPr>
      </p:pic>
    </p:spTree>
    <p:extLst>
      <p:ext uri="{BB962C8B-B14F-4D97-AF65-F5344CB8AC3E}">
        <p14:creationId xmlns:p14="http://schemas.microsoft.com/office/powerpoint/2010/main" val="2689363643"/>
      </p:ext>
    </p:extLst>
  </p:cSld>
  <p:clrMapOvr>
    <a:masterClrMapping/>
  </p:clrMapOvr>
  <mc:AlternateContent xmlns:mc="http://schemas.openxmlformats.org/markup-compatibility/2006" xmlns:p14="http://schemas.microsoft.com/office/powerpoint/2010/main">
    <mc:Choice Requires="p14">
      <p:transition p14:dur="0" advTm="4769"/>
    </mc:Choice>
    <mc:Fallback xmlns="">
      <p:transition advTm="476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10568691" y="0"/>
            <a:ext cx="6400801" cy="10285413"/>
          </a:xfrm>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3</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Dataflow model</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4056869426"/>
      </p:ext>
    </p:extLst>
  </p:cSld>
  <p:clrMapOvr>
    <a:masterClrMapping/>
  </p:clrMapOvr>
  <mc:AlternateContent xmlns:mc="http://schemas.openxmlformats.org/markup-compatibility/2006" xmlns:p14="http://schemas.microsoft.com/office/powerpoint/2010/main">
    <mc:Choice Requires="p14">
      <p:transition p14:dur="0" advTm="3668"/>
    </mc:Choice>
    <mc:Fallback xmlns="">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20"/>
          </p:nvPr>
        </p:nvSpPr>
        <p:spPr>
          <a:xfrm>
            <a:off x="4117939" y="8670536"/>
            <a:ext cx="3178629" cy="747032"/>
          </a:xfrm>
        </p:spPr>
        <p:txBody>
          <a:bodyPr/>
          <a:lstStyle/>
          <a:p>
            <a:r>
              <a:rPr kumimoji="1" lang="en-US" altLang="ja-JP" dirty="0"/>
              <a:t>Staging</a:t>
            </a:r>
            <a:endParaRPr kumimoji="1" lang="ja-JP" altLang="en-US" dirty="0"/>
          </a:p>
        </p:txBody>
      </p:sp>
      <p:sp>
        <p:nvSpPr>
          <p:cNvPr id="20" name="テキスト プレースホルダー 19"/>
          <p:cNvSpPr>
            <a:spLocks noGrp="1"/>
          </p:cNvSpPr>
          <p:nvPr>
            <p:ph type="body" sz="quarter" idx="23"/>
          </p:nvPr>
        </p:nvSpPr>
        <p:spPr>
          <a:xfrm>
            <a:off x="7558971" y="8670536"/>
            <a:ext cx="3178629" cy="747032"/>
          </a:xfrm>
        </p:spPr>
        <p:txBody>
          <a:bodyPr/>
          <a:lstStyle/>
          <a:p>
            <a:r>
              <a:rPr kumimoji="1" lang="en-US" altLang="ja-JP" dirty="0"/>
              <a:t>Integration</a:t>
            </a:r>
            <a:endParaRPr kumimoji="1" lang="ja-JP" altLang="en-US" dirty="0"/>
          </a:p>
        </p:txBody>
      </p:sp>
      <p:sp>
        <p:nvSpPr>
          <p:cNvPr id="22" name="テキスト プレースホルダー 21"/>
          <p:cNvSpPr>
            <a:spLocks noGrp="1"/>
          </p:cNvSpPr>
          <p:nvPr>
            <p:ph type="body" sz="quarter" idx="26"/>
          </p:nvPr>
        </p:nvSpPr>
        <p:spPr>
          <a:xfrm>
            <a:off x="11000003" y="8670536"/>
            <a:ext cx="3178629" cy="747032"/>
          </a:xfrm>
        </p:spPr>
        <p:txBody>
          <a:bodyPr/>
          <a:lstStyle/>
          <a:p>
            <a:r>
              <a:rPr kumimoji="1" lang="en-US" altLang="ja-JP" dirty="0"/>
              <a:t>Data Marts</a:t>
            </a:r>
            <a:endParaRPr kumimoji="1" lang="ja-JP" altLang="en-US" dirty="0"/>
          </a:p>
        </p:txBody>
      </p:sp>
      <p:sp>
        <p:nvSpPr>
          <p:cNvPr id="24" name="テキスト プレースホルダー 23"/>
          <p:cNvSpPr>
            <a:spLocks noGrp="1"/>
          </p:cNvSpPr>
          <p:nvPr>
            <p:ph type="body" sz="quarter" idx="29"/>
          </p:nvPr>
        </p:nvSpPr>
        <p:spPr>
          <a:xfrm>
            <a:off x="14441035" y="8670536"/>
            <a:ext cx="3178629" cy="747032"/>
          </a:xfrm>
        </p:spPr>
        <p:txBody>
          <a:bodyPr/>
          <a:lstStyle/>
          <a:p>
            <a:r>
              <a:rPr kumimoji="1" lang="en-US" altLang="ja-JP" dirty="0"/>
              <a:t>BI</a:t>
            </a:r>
            <a:endParaRPr kumimoji="1" lang="ja-JP" altLang="en-US" dirty="0"/>
          </a:p>
        </p:txBody>
      </p:sp>
      <p:sp>
        <p:nvSpPr>
          <p:cNvPr id="14" name="タイトル 13"/>
          <p:cNvSpPr>
            <a:spLocks noGrp="1"/>
          </p:cNvSpPr>
          <p:nvPr>
            <p:ph type="title"/>
          </p:nvPr>
        </p:nvSpPr>
        <p:spPr>
          <a:xfrm>
            <a:off x="493213" y="47894"/>
            <a:ext cx="17336022" cy="1280040"/>
          </a:xfrm>
        </p:spPr>
        <p:txBody>
          <a:bodyPr/>
          <a:lstStyle/>
          <a:p>
            <a:r>
              <a:rPr kumimoji="1" lang="en-US" altLang="ja-JP" dirty="0"/>
              <a:t>Data Flow Process</a:t>
            </a:r>
            <a:endParaRPr kumimoji="1" lang="ja-JP" altLang="en-US" dirty="0"/>
          </a:p>
        </p:txBody>
      </p:sp>
      <p:sp>
        <p:nvSpPr>
          <p:cNvPr id="16" name="テキスト プレースホルダー 15"/>
          <p:cNvSpPr>
            <a:spLocks noGrp="1"/>
          </p:cNvSpPr>
          <p:nvPr>
            <p:ph type="body" sz="quarter" idx="17"/>
          </p:nvPr>
        </p:nvSpPr>
        <p:spPr>
          <a:xfrm>
            <a:off x="676907" y="8670536"/>
            <a:ext cx="3178629" cy="747032"/>
          </a:xfrm>
        </p:spPr>
        <p:txBody>
          <a:bodyPr/>
          <a:lstStyle/>
          <a:p>
            <a:r>
              <a:rPr kumimoji="1" lang="en-US" altLang="ja-JP" dirty="0"/>
              <a:t>SOR</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12</a:t>
            </a:fld>
            <a:endParaRPr lang="en-US" dirty="0"/>
          </a:p>
        </p:txBody>
      </p:sp>
      <p:pic>
        <p:nvPicPr>
          <p:cNvPr id="2" name="Picture 1">
            <a:extLst>
              <a:ext uri="{FF2B5EF4-FFF2-40B4-BE49-F238E27FC236}">
                <a16:creationId xmlns:a16="http://schemas.microsoft.com/office/drawing/2014/main" id="{920898D3-18D9-4E04-BD5E-BE6891238515}"/>
              </a:ext>
            </a:extLst>
          </p:cNvPr>
          <p:cNvPicPr>
            <a:picLocks noChangeAspect="1"/>
          </p:cNvPicPr>
          <p:nvPr/>
        </p:nvPicPr>
        <p:blipFill>
          <a:blip r:embed="rId2"/>
          <a:stretch>
            <a:fillRect/>
          </a:stretch>
        </p:blipFill>
        <p:spPr>
          <a:xfrm>
            <a:off x="493213" y="2718593"/>
            <a:ext cx="16480337" cy="5448300"/>
          </a:xfrm>
          <a:prstGeom prst="rect">
            <a:avLst/>
          </a:prstGeom>
        </p:spPr>
      </p:pic>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Data Flow Process</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13</a:t>
            </a:fld>
            <a:endParaRPr lang="en-US" dirty="0"/>
          </a:p>
        </p:txBody>
      </p:sp>
      <p:pic>
        <p:nvPicPr>
          <p:cNvPr id="13" name="Picture 12">
            <a:extLst>
              <a:ext uri="{FF2B5EF4-FFF2-40B4-BE49-F238E27FC236}">
                <a16:creationId xmlns:a16="http://schemas.microsoft.com/office/drawing/2014/main" id="{EDD1C8CF-396F-460C-A429-E6BC27C2D84E}"/>
              </a:ext>
            </a:extLst>
          </p:cNvPr>
          <p:cNvPicPr>
            <a:picLocks noChangeAspect="1"/>
          </p:cNvPicPr>
          <p:nvPr/>
        </p:nvPicPr>
        <p:blipFill>
          <a:blip r:embed="rId2"/>
          <a:stretch>
            <a:fillRect/>
          </a:stretch>
        </p:blipFill>
        <p:spPr>
          <a:xfrm>
            <a:off x="1527330" y="3888014"/>
            <a:ext cx="6610350" cy="4997732"/>
          </a:xfrm>
          <a:prstGeom prst="rect">
            <a:avLst/>
          </a:prstGeom>
        </p:spPr>
      </p:pic>
      <p:pic>
        <p:nvPicPr>
          <p:cNvPr id="15" name="Picture 14">
            <a:extLst>
              <a:ext uri="{FF2B5EF4-FFF2-40B4-BE49-F238E27FC236}">
                <a16:creationId xmlns:a16="http://schemas.microsoft.com/office/drawing/2014/main" id="{34B6146B-6496-4E26-AE36-D53338CFCBD5}"/>
              </a:ext>
            </a:extLst>
          </p:cNvPr>
          <p:cNvPicPr>
            <a:picLocks noChangeAspect="1"/>
          </p:cNvPicPr>
          <p:nvPr/>
        </p:nvPicPr>
        <p:blipFill>
          <a:blip r:embed="rId3"/>
          <a:stretch>
            <a:fillRect/>
          </a:stretch>
        </p:blipFill>
        <p:spPr>
          <a:xfrm>
            <a:off x="9161224" y="3888014"/>
            <a:ext cx="7648575" cy="4997731"/>
          </a:xfrm>
          <a:prstGeom prst="rect">
            <a:avLst/>
          </a:prstGeom>
        </p:spPr>
      </p:pic>
      <p:sp>
        <p:nvSpPr>
          <p:cNvPr id="23" name="タイトル 13">
            <a:extLst>
              <a:ext uri="{FF2B5EF4-FFF2-40B4-BE49-F238E27FC236}">
                <a16:creationId xmlns:a16="http://schemas.microsoft.com/office/drawing/2014/main" id="{CB0DBFDC-5AE4-46DC-82EB-AAB2B77C569E}"/>
              </a:ext>
            </a:extLst>
          </p:cNvPr>
          <p:cNvSpPr txBox="1">
            <a:spLocks/>
          </p:cNvSpPr>
          <p:nvPr/>
        </p:nvSpPr>
        <p:spPr>
          <a:xfrm>
            <a:off x="363233" y="1967954"/>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sz="3600" dirty="0"/>
              <a:t>SOR to Staging Area</a:t>
            </a:r>
            <a:endParaRPr kumimoji="1" lang="ja-JP" altLang="en-US" sz="3600" dirty="0"/>
          </a:p>
        </p:txBody>
      </p:sp>
    </p:spTree>
    <p:extLst>
      <p:ext uri="{BB962C8B-B14F-4D97-AF65-F5344CB8AC3E}">
        <p14:creationId xmlns:p14="http://schemas.microsoft.com/office/powerpoint/2010/main" val="1115649511"/>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Data Flow Process</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14</a:t>
            </a:fld>
            <a:endParaRPr lang="en-US" dirty="0"/>
          </a:p>
        </p:txBody>
      </p:sp>
      <p:sp>
        <p:nvSpPr>
          <p:cNvPr id="23" name="タイトル 13">
            <a:extLst>
              <a:ext uri="{FF2B5EF4-FFF2-40B4-BE49-F238E27FC236}">
                <a16:creationId xmlns:a16="http://schemas.microsoft.com/office/drawing/2014/main" id="{CB0DBFDC-5AE4-46DC-82EB-AAB2B77C569E}"/>
              </a:ext>
            </a:extLst>
          </p:cNvPr>
          <p:cNvSpPr txBox="1">
            <a:spLocks/>
          </p:cNvSpPr>
          <p:nvPr/>
        </p:nvSpPr>
        <p:spPr>
          <a:xfrm>
            <a:off x="363233" y="1967954"/>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sz="3600" dirty="0"/>
              <a:t>Staging Area to EDW Integration Schema – (1)</a:t>
            </a:r>
            <a:endParaRPr kumimoji="1" lang="ja-JP" altLang="en-US" sz="3600" dirty="0"/>
          </a:p>
        </p:txBody>
      </p:sp>
      <p:pic>
        <p:nvPicPr>
          <p:cNvPr id="2" name="Picture 1">
            <a:extLst>
              <a:ext uri="{FF2B5EF4-FFF2-40B4-BE49-F238E27FC236}">
                <a16:creationId xmlns:a16="http://schemas.microsoft.com/office/drawing/2014/main" id="{4E247F1C-3CA1-4E60-AB90-BE09CB9E6991}"/>
              </a:ext>
            </a:extLst>
          </p:cNvPr>
          <p:cNvPicPr>
            <a:picLocks noChangeAspect="1"/>
          </p:cNvPicPr>
          <p:nvPr/>
        </p:nvPicPr>
        <p:blipFill>
          <a:blip r:embed="rId2"/>
          <a:stretch>
            <a:fillRect/>
          </a:stretch>
        </p:blipFill>
        <p:spPr>
          <a:xfrm>
            <a:off x="1224423" y="3458982"/>
            <a:ext cx="6724958" cy="4010025"/>
          </a:xfrm>
          <a:prstGeom prst="rect">
            <a:avLst/>
          </a:prstGeom>
        </p:spPr>
      </p:pic>
      <p:pic>
        <p:nvPicPr>
          <p:cNvPr id="3" name="Picture 2">
            <a:extLst>
              <a:ext uri="{FF2B5EF4-FFF2-40B4-BE49-F238E27FC236}">
                <a16:creationId xmlns:a16="http://schemas.microsoft.com/office/drawing/2014/main" id="{DCC29595-92DA-4B33-8D20-A5320AF6409D}"/>
              </a:ext>
            </a:extLst>
          </p:cNvPr>
          <p:cNvPicPr>
            <a:picLocks noChangeAspect="1"/>
          </p:cNvPicPr>
          <p:nvPr/>
        </p:nvPicPr>
        <p:blipFill>
          <a:blip r:embed="rId3"/>
          <a:stretch>
            <a:fillRect/>
          </a:stretch>
        </p:blipFill>
        <p:spPr>
          <a:xfrm>
            <a:off x="11273144" y="3247994"/>
            <a:ext cx="4295775" cy="5429250"/>
          </a:xfrm>
          <a:prstGeom prst="rect">
            <a:avLst/>
          </a:prstGeom>
        </p:spPr>
      </p:pic>
    </p:spTree>
    <p:extLst>
      <p:ext uri="{BB962C8B-B14F-4D97-AF65-F5344CB8AC3E}">
        <p14:creationId xmlns:p14="http://schemas.microsoft.com/office/powerpoint/2010/main" val="1090117371"/>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Data Flow Process</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15</a:t>
            </a:fld>
            <a:endParaRPr lang="en-US" dirty="0"/>
          </a:p>
        </p:txBody>
      </p:sp>
      <p:sp>
        <p:nvSpPr>
          <p:cNvPr id="23" name="タイトル 13">
            <a:extLst>
              <a:ext uri="{FF2B5EF4-FFF2-40B4-BE49-F238E27FC236}">
                <a16:creationId xmlns:a16="http://schemas.microsoft.com/office/drawing/2014/main" id="{CB0DBFDC-5AE4-46DC-82EB-AAB2B77C569E}"/>
              </a:ext>
            </a:extLst>
          </p:cNvPr>
          <p:cNvSpPr txBox="1">
            <a:spLocks/>
          </p:cNvSpPr>
          <p:nvPr/>
        </p:nvSpPr>
        <p:spPr>
          <a:xfrm>
            <a:off x="363233" y="1327934"/>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sz="3600" dirty="0"/>
              <a:t>Staging Area to EDW Integration Schema – (2)</a:t>
            </a:r>
            <a:endParaRPr kumimoji="1" lang="ja-JP" altLang="en-US" sz="3600" dirty="0"/>
          </a:p>
        </p:txBody>
      </p:sp>
      <p:pic>
        <p:nvPicPr>
          <p:cNvPr id="4" name="Picture 3">
            <a:extLst>
              <a:ext uri="{FF2B5EF4-FFF2-40B4-BE49-F238E27FC236}">
                <a16:creationId xmlns:a16="http://schemas.microsoft.com/office/drawing/2014/main" id="{89E549A4-980B-4901-A07E-8C5A9C9EE160}"/>
              </a:ext>
            </a:extLst>
          </p:cNvPr>
          <p:cNvPicPr>
            <a:picLocks noChangeAspect="1"/>
          </p:cNvPicPr>
          <p:nvPr/>
        </p:nvPicPr>
        <p:blipFill>
          <a:blip r:embed="rId2"/>
          <a:stretch>
            <a:fillRect/>
          </a:stretch>
        </p:blipFill>
        <p:spPr>
          <a:xfrm>
            <a:off x="743936" y="2607974"/>
            <a:ext cx="10015023" cy="5695368"/>
          </a:xfrm>
          <a:prstGeom prst="rect">
            <a:avLst/>
          </a:prstGeom>
        </p:spPr>
      </p:pic>
      <p:pic>
        <p:nvPicPr>
          <p:cNvPr id="5" name="Picture 4">
            <a:extLst>
              <a:ext uri="{FF2B5EF4-FFF2-40B4-BE49-F238E27FC236}">
                <a16:creationId xmlns:a16="http://schemas.microsoft.com/office/drawing/2014/main" id="{37DC4346-E4D0-4EDD-A7D7-60C892A93361}"/>
              </a:ext>
            </a:extLst>
          </p:cNvPr>
          <p:cNvPicPr>
            <a:picLocks noChangeAspect="1"/>
          </p:cNvPicPr>
          <p:nvPr/>
        </p:nvPicPr>
        <p:blipFill>
          <a:blip r:embed="rId3"/>
          <a:stretch>
            <a:fillRect/>
          </a:stretch>
        </p:blipFill>
        <p:spPr>
          <a:xfrm>
            <a:off x="10959266" y="2607973"/>
            <a:ext cx="6539681" cy="5712041"/>
          </a:xfrm>
          <a:prstGeom prst="rect">
            <a:avLst/>
          </a:prstGeom>
        </p:spPr>
      </p:pic>
    </p:spTree>
    <p:extLst>
      <p:ext uri="{BB962C8B-B14F-4D97-AF65-F5344CB8AC3E}">
        <p14:creationId xmlns:p14="http://schemas.microsoft.com/office/powerpoint/2010/main" val="3304843683"/>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10568692" y="-132736"/>
            <a:ext cx="6400801" cy="10285413"/>
          </a:xfrm>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Data Mart</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p14:dur="0" advTm="3376"/>
    </mc:Choice>
    <mc:Fallback xmlns="">
      <p:transition advTm="33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Data Mart</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3" name="Rectangle 12">
            <a:extLst>
              <a:ext uri="{FF2B5EF4-FFF2-40B4-BE49-F238E27FC236}">
                <a16:creationId xmlns:a16="http://schemas.microsoft.com/office/drawing/2014/main" id="{4A9EAAD6-DD68-413B-ADEE-70B026CBF257}"/>
              </a:ext>
            </a:extLst>
          </p:cNvPr>
          <p:cNvSpPr/>
          <p:nvPr/>
        </p:nvSpPr>
        <p:spPr>
          <a:xfrm>
            <a:off x="1000126" y="1828799"/>
            <a:ext cx="15330488" cy="2376997"/>
          </a:xfrm>
          <a:prstGeom prst="rect">
            <a:avLst/>
          </a:prstGeom>
        </p:spPr>
        <p:txBody>
          <a:bodyPr wrap="square">
            <a:spAutoFit/>
          </a:bodyPr>
          <a:lstStyle/>
          <a:p>
            <a:pPr marL="457200" marR="0" lvl="0" indent="-457200">
              <a:lnSpc>
                <a:spcPct val="107000"/>
              </a:lnSpc>
              <a:spcBef>
                <a:spcPts val="0"/>
              </a:spcBef>
              <a:spcAft>
                <a:spcPts val="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Data moved from EDW Integration schema to Star schema through SQL Import and Export</a:t>
            </a:r>
          </a:p>
          <a:p>
            <a:pPr marL="457200" marR="0" lvl="0" indent="-457200">
              <a:lnSpc>
                <a:spcPct val="107000"/>
              </a:lnSpc>
              <a:spcBef>
                <a:spcPts val="0"/>
              </a:spcBef>
              <a:spcAft>
                <a:spcPts val="0"/>
              </a:spcAft>
              <a:buFont typeface="Arial" panose="020B0604020202020204" pitchFamily="34" charset="0"/>
              <a:buChar char="•"/>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‘Last Updated Date’ added to keep track of the transfer</a:t>
            </a:r>
          </a:p>
          <a:p>
            <a:pPr marL="457200" marR="0" lvl="0" indent="-457200">
              <a:lnSpc>
                <a:spcPct val="107000"/>
              </a:lnSpc>
              <a:spcBef>
                <a:spcPts val="0"/>
              </a:spcBef>
              <a:spcAft>
                <a:spcPts val="0"/>
              </a:spcAft>
              <a:buFont typeface="Arial" panose="020B0604020202020204" pitchFamily="34" charset="0"/>
              <a:buChar char="•"/>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Merging of ‘Address’ and ‘City’  tables from relational model to establish a single ‘Address’ dimension</a:t>
            </a:r>
          </a:p>
        </p:txBody>
      </p:sp>
      <p:pic>
        <p:nvPicPr>
          <p:cNvPr id="2" name="Picture 1">
            <a:extLst>
              <a:ext uri="{FF2B5EF4-FFF2-40B4-BE49-F238E27FC236}">
                <a16:creationId xmlns:a16="http://schemas.microsoft.com/office/drawing/2014/main" id="{2FA8132A-A448-4204-A707-F849B413A0B2}"/>
              </a:ext>
            </a:extLst>
          </p:cNvPr>
          <p:cNvPicPr>
            <a:picLocks noChangeAspect="1"/>
          </p:cNvPicPr>
          <p:nvPr/>
        </p:nvPicPr>
        <p:blipFill>
          <a:blip r:embed="rId2"/>
          <a:stretch>
            <a:fillRect/>
          </a:stretch>
        </p:blipFill>
        <p:spPr>
          <a:xfrm>
            <a:off x="852487" y="5247480"/>
            <a:ext cx="6696075" cy="2962275"/>
          </a:xfrm>
          <a:prstGeom prst="rect">
            <a:avLst/>
          </a:prstGeom>
        </p:spPr>
      </p:pic>
      <p:pic>
        <p:nvPicPr>
          <p:cNvPr id="3" name="Picture 2">
            <a:extLst>
              <a:ext uri="{FF2B5EF4-FFF2-40B4-BE49-F238E27FC236}">
                <a16:creationId xmlns:a16="http://schemas.microsoft.com/office/drawing/2014/main" id="{F3A49335-FF27-48C3-BD50-9655399A3FAC}"/>
              </a:ext>
            </a:extLst>
          </p:cNvPr>
          <p:cNvPicPr>
            <a:picLocks noChangeAspect="1"/>
          </p:cNvPicPr>
          <p:nvPr/>
        </p:nvPicPr>
        <p:blipFill>
          <a:blip r:embed="rId3"/>
          <a:stretch>
            <a:fillRect/>
          </a:stretch>
        </p:blipFill>
        <p:spPr>
          <a:xfrm>
            <a:off x="7871337" y="5247480"/>
            <a:ext cx="9564176" cy="2962276"/>
          </a:xfrm>
          <a:prstGeom prst="rect">
            <a:avLst/>
          </a:prstGeom>
        </p:spPr>
      </p:pic>
      <p:sp>
        <p:nvSpPr>
          <p:cNvPr id="7" name="Rectangle 6">
            <a:extLst>
              <a:ext uri="{FF2B5EF4-FFF2-40B4-BE49-F238E27FC236}">
                <a16:creationId xmlns:a16="http://schemas.microsoft.com/office/drawing/2014/main" id="{354A4A71-FBEA-483F-992D-77117428F313}"/>
              </a:ext>
            </a:extLst>
          </p:cNvPr>
          <p:cNvSpPr/>
          <p:nvPr/>
        </p:nvSpPr>
        <p:spPr>
          <a:xfrm>
            <a:off x="1000125" y="8411556"/>
            <a:ext cx="15414829" cy="532903"/>
          </a:xfrm>
          <a:prstGeom prst="rect">
            <a:avLst/>
          </a:prstGeom>
        </p:spPr>
        <p:txBody>
          <a:bodyPr wrap="square">
            <a:spAutoFit/>
          </a:bodyPr>
          <a:lstStyle/>
          <a:p>
            <a:pPr marL="457200" marR="0" lvl="0" indent="-457200">
              <a:lnSpc>
                <a:spcPct val="107000"/>
              </a:lnSpc>
              <a:spcBef>
                <a:spcPts val="0"/>
              </a:spcBef>
              <a:spcAft>
                <a:spcPts val="0"/>
              </a:spcAft>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Final Dimensional model acting as source for visualization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538686"/>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Visualization</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p14:dur="0" advTm="3323"/>
    </mc:Choice>
    <mc:Fallback xmlns="">
      <p:transition advTm="33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20335" cy="10285412"/>
          </a:xfrm>
          <a:prstGeom prst="rect">
            <a:avLst/>
          </a:prstGeom>
          <a:solidFill>
            <a:srgbClr val="4E2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タイトル 1"/>
          <p:cNvSpPr>
            <a:spLocks noGrp="1"/>
          </p:cNvSpPr>
          <p:nvPr>
            <p:ph type="title"/>
          </p:nvPr>
        </p:nvSpPr>
        <p:spPr>
          <a:xfrm>
            <a:off x="1041765" y="2230563"/>
            <a:ext cx="4114800" cy="411416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r>
              <a:rPr kumimoji="1" lang="en-US" altLang="ja-JP" sz="3900" kern="1200" dirty="0">
                <a:solidFill>
                  <a:srgbClr val="FFFFFF"/>
                </a:solidFill>
                <a:latin typeface="+mj-lt"/>
                <a:ea typeface="+mj-ea"/>
                <a:cs typeface="+mj-cs"/>
              </a:rPr>
              <a:t>Tool Used:</a:t>
            </a:r>
            <a:br>
              <a:rPr kumimoji="1" lang="en-US" altLang="ja-JP" sz="3900" kern="1200" dirty="0">
                <a:solidFill>
                  <a:srgbClr val="FFFFFF"/>
                </a:solidFill>
                <a:latin typeface="+mj-lt"/>
                <a:ea typeface="+mj-ea"/>
                <a:cs typeface="+mj-cs"/>
              </a:rPr>
            </a:br>
            <a:br>
              <a:rPr kumimoji="1" lang="en-US" altLang="ja-JP" sz="3900" kern="1200" dirty="0">
                <a:solidFill>
                  <a:srgbClr val="FFFFFF"/>
                </a:solidFill>
                <a:latin typeface="+mj-lt"/>
                <a:ea typeface="+mj-ea"/>
                <a:cs typeface="+mj-cs"/>
              </a:rPr>
            </a:br>
            <a:r>
              <a:rPr kumimoji="1" lang="en-US" altLang="ja-JP" sz="2800" kern="1200" dirty="0">
                <a:solidFill>
                  <a:srgbClr val="FFFFFF"/>
                </a:solidFill>
                <a:latin typeface="+mj-lt"/>
                <a:ea typeface="+mj-ea"/>
                <a:cs typeface="+mj-cs"/>
              </a:rPr>
              <a:t>Tableau</a:t>
            </a:r>
            <a:br>
              <a:rPr kumimoji="1" lang="en-US" altLang="ja-JP" sz="2800" kern="1200" dirty="0">
                <a:solidFill>
                  <a:srgbClr val="FFFFFF"/>
                </a:solidFill>
                <a:latin typeface="+mj-lt"/>
                <a:ea typeface="+mj-ea"/>
                <a:cs typeface="+mj-cs"/>
              </a:rPr>
            </a:br>
            <a:br>
              <a:rPr kumimoji="1" lang="en-US" altLang="ja-JP" sz="2800" kern="1200" dirty="0">
                <a:solidFill>
                  <a:srgbClr val="FFFFFF"/>
                </a:solidFill>
                <a:latin typeface="+mj-lt"/>
                <a:ea typeface="+mj-ea"/>
                <a:cs typeface="+mj-cs"/>
              </a:rPr>
            </a:br>
            <a:r>
              <a:rPr kumimoji="1" lang="en-US" altLang="ja-JP" sz="2800" kern="1200" dirty="0">
                <a:solidFill>
                  <a:srgbClr val="FFFFFF"/>
                </a:solidFill>
                <a:latin typeface="+mj-lt"/>
                <a:ea typeface="+mj-ea"/>
                <a:cs typeface="+mj-cs"/>
              </a:rPr>
              <a:t>MS SQL Server</a:t>
            </a:r>
          </a:p>
        </p:txBody>
      </p:sp>
      <p:sp>
        <p:nvSpPr>
          <p:cNvPr id="4" name="スライド番号プレースホルダー 3"/>
          <p:cNvSpPr>
            <a:spLocks noGrp="1"/>
          </p:cNvSpPr>
          <p:nvPr>
            <p:ph type="sldNum" sz="quarter" idx="11"/>
          </p:nvPr>
        </p:nvSpPr>
        <p:spPr/>
        <p:txBody>
          <a:bodyPr/>
          <a:lstStyle/>
          <a:p>
            <a:pPr>
              <a:spcAft>
                <a:spcPts val="600"/>
              </a:spcAft>
            </a:pPr>
            <a:r>
              <a:rPr lang="en-US" dirty="0"/>
              <a:t>.</a:t>
            </a:r>
          </a:p>
        </p:txBody>
      </p:sp>
      <p:sp>
        <p:nvSpPr>
          <p:cNvPr id="10" name="Rectangle 9">
            <a:extLst>
              <a:ext uri="{FF2B5EF4-FFF2-40B4-BE49-F238E27FC236}">
                <a16:creationId xmlns:a16="http://schemas.microsoft.com/office/drawing/2014/main" id="{ED826947-4107-4914-9767-4CEC5CAB6D73}"/>
              </a:ext>
            </a:extLst>
          </p:cNvPr>
          <p:cNvSpPr/>
          <p:nvPr/>
        </p:nvSpPr>
        <p:spPr>
          <a:xfrm>
            <a:off x="17295114" y="9429239"/>
            <a:ext cx="534121" cy="507831"/>
          </a:xfrm>
          <a:prstGeom prst="rect">
            <a:avLst/>
          </a:prstGeom>
        </p:spPr>
        <p:txBody>
          <a:bodyPr wrap="none">
            <a:spAutoFit/>
          </a:bodyPr>
          <a:lstStyle/>
          <a:p>
            <a:pPr>
              <a:spcAft>
                <a:spcPts val="600"/>
              </a:spcAft>
            </a:pPr>
            <a:fld id="{03EB59E2-90B9-4CD3-AC74-D672227E13C3}" type="slidenum">
              <a:rPr lang="en-US"/>
              <a:pPr>
                <a:spcAft>
                  <a:spcPts val="600"/>
                </a:spcAft>
              </a:pPr>
              <a:t>19</a:t>
            </a:fld>
            <a:endParaRPr lang="en-US" dirty="0"/>
          </a:p>
        </p:txBody>
      </p:sp>
      <p:sp>
        <p:nvSpPr>
          <p:cNvPr id="7" name="Rectangle 6">
            <a:extLst>
              <a:ext uri="{FF2B5EF4-FFF2-40B4-BE49-F238E27FC236}">
                <a16:creationId xmlns:a16="http://schemas.microsoft.com/office/drawing/2014/main" id="{2D235EEC-CBA3-4E00-8634-1C667D97DEFC}"/>
              </a:ext>
            </a:extLst>
          </p:cNvPr>
          <p:cNvSpPr/>
          <p:nvPr/>
        </p:nvSpPr>
        <p:spPr>
          <a:xfrm>
            <a:off x="5286374" y="228599"/>
            <a:ext cx="11329989" cy="9292352"/>
          </a:xfrm>
          <a:prstGeom prst="rect">
            <a:avLst/>
          </a:prstGeom>
        </p:spPr>
        <p:txBody>
          <a:bodyPr wrap="square">
            <a:spAutoFit/>
          </a:bodyPr>
          <a:lstStyle/>
          <a:p>
            <a:pPr marL="1143000" lvl="1" indent="-457200">
              <a:lnSpc>
                <a:spcPct val="107000"/>
              </a:lnSpc>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‘Live Connection’ established between MedicareDW (Dimensional Model) database in MS SQL Server</a:t>
            </a:r>
          </a:p>
          <a:p>
            <a:pPr marL="1143000" lvl="1" indent="-457200">
              <a:lnSpc>
                <a:spcPct val="107000"/>
              </a:lnSpc>
              <a:buFont typeface="Arial" panose="020B0604020202020204" pitchFamily="34" charset="0"/>
              <a:buChar char="•"/>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1143000" lvl="1" indent="-457200">
              <a:lnSpc>
                <a:spcPct val="107000"/>
              </a:lnSpc>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Following charts were made use of</a:t>
            </a:r>
          </a:p>
          <a:p>
            <a:pPr marL="1828800" lvl="2" indent="-457200">
              <a:lnSpc>
                <a:spcPct val="107000"/>
              </a:lnSpc>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Bar Chart  - </a:t>
            </a:r>
            <a:r>
              <a:rPr lang="en-US" sz="2800" dirty="0">
                <a:latin typeface="Calibri" panose="020F0502020204030204" pitchFamily="34" charset="0"/>
                <a:ea typeface="Calibri" panose="020F0502020204030204" pitchFamily="34" charset="0"/>
                <a:cs typeface="Times New Roman" panose="02020603050405020304" pitchFamily="18" charset="0"/>
              </a:rPr>
              <a:t>Beneficiary Count over years (Gender Classification)</a:t>
            </a:r>
          </a:p>
          <a:p>
            <a:pPr marL="1828800" lvl="2" indent="-457200">
              <a:lnSpc>
                <a:spcPct val="107000"/>
              </a:lnSpc>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28800" lvl="2" indent="-457200">
              <a:lnSpc>
                <a:spcPct val="107000"/>
              </a:lnSpc>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Map chart – </a:t>
            </a:r>
          </a:p>
          <a:p>
            <a:pPr marL="2571750" lvl="3" indent="-514350">
              <a:lnSpc>
                <a:spcPct val="107000"/>
              </a:lnSpc>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	Number of Services Distribution across States in 			2012</a:t>
            </a:r>
          </a:p>
          <a:p>
            <a:pPr marL="2571750" lvl="3" indent="-514350">
              <a:lnSpc>
                <a:spcPct val="107000"/>
              </a:lnSpc>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	Top Providers for Heart Failure in 2015</a:t>
            </a:r>
          </a:p>
          <a:p>
            <a:pPr marL="2571750" lvl="3" indent="-514350">
              <a:lnSpc>
                <a:spcPct val="107000"/>
              </a:lnSpc>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	Count of Top Providers per Zipcode for Particular 			Age group in 2013</a:t>
            </a:r>
          </a:p>
          <a:p>
            <a:pPr marL="1143000" lvl="1" indent="-457200">
              <a:lnSpc>
                <a:spcPct val="107000"/>
              </a:lnSpc>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28800" lvl="2" indent="-457200">
              <a:lnSpc>
                <a:spcPct val="107000"/>
              </a:lnSpc>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Pie Chart – Racewise beneficiary distribution in 2015</a:t>
            </a:r>
          </a:p>
          <a:p>
            <a:pPr marL="1143000" lvl="1" indent="-457200">
              <a:lnSpc>
                <a:spcPct val="107000"/>
              </a:lnSpc>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28800" lvl="2" indent="-457200">
              <a:lnSpc>
                <a:spcPct val="107000"/>
              </a:lnSpc>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Line Chart  - </a:t>
            </a:r>
            <a:r>
              <a:rPr lang="en-US" sz="2800" dirty="0">
                <a:latin typeface="Calibri" panose="020F0502020204030204" pitchFamily="34" charset="0"/>
                <a:ea typeface="Calibri" panose="020F0502020204030204" pitchFamily="34" charset="0"/>
                <a:cs typeface="Times New Roman" panose="02020603050405020304" pitchFamily="18" charset="0"/>
              </a:rPr>
              <a:t>Total Medicare Payment Amount over years</a:t>
            </a:r>
          </a:p>
          <a:p>
            <a:pPr marL="1143000" lvl="1" indent="-457200">
              <a:lnSpc>
                <a:spcPct val="107000"/>
              </a:lnSpc>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28800" lvl="2" indent="-457200">
              <a:lnSpc>
                <a:spcPct val="107000"/>
              </a:lnSpc>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Density chart - Statewise Medicare Submitted Charge Amount comparison</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6560027"/>
      </p:ext>
    </p:extLst>
  </p:cSld>
  <p:clrMapOvr>
    <a:masterClrMapping/>
  </p:clrMapOvr>
  <mc:AlternateContent xmlns:mc="http://schemas.openxmlformats.org/markup-compatibility/2006" xmlns:p14="http://schemas.microsoft.com/office/powerpoint/2010/main">
    <mc:Choice Requires="p14">
      <p:transition p14:dur="0" advTm="4769"/>
    </mc:Choice>
    <mc:Fallback xmlns="">
      <p:transition advTm="47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a:xfrm>
            <a:off x="493213" y="262618"/>
            <a:ext cx="17336022" cy="1280040"/>
          </a:xfrm>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High Level Model</a:t>
            </a:r>
            <a:endParaRPr kumimoji="1" lang="ja-JP" altLang="en-US" dirty="0"/>
          </a:p>
        </p:txBody>
      </p:sp>
      <p:sp>
        <p:nvSpPr>
          <p:cNvPr id="24" name="テキスト プレースホルダー 23"/>
          <p:cNvSpPr>
            <a:spLocks noGrp="1"/>
          </p:cNvSpPr>
          <p:nvPr>
            <p:ph type="body" sz="quarter" idx="16"/>
          </p:nvPr>
        </p:nvSpPr>
        <p:spPr/>
        <p:txBody>
          <a:bodyPr/>
          <a:lstStyle/>
          <a:p>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Data Flow</a:t>
            </a:r>
            <a:endParaRPr kumimoji="1" lang="ja-JP" altLang="en-US" dirty="0"/>
          </a:p>
        </p:txBody>
      </p:sp>
      <p:sp>
        <p:nvSpPr>
          <p:cNvPr id="26" name="テキスト プレースホルダー 25"/>
          <p:cNvSpPr>
            <a:spLocks noGrp="1"/>
          </p:cNvSpPr>
          <p:nvPr>
            <p:ph type="body" sz="quarter" idx="18"/>
          </p:nvPr>
        </p:nvSpPr>
        <p:spPr/>
        <p:txBody>
          <a:bodyPr/>
          <a:lstStyle/>
          <a:p>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Data Mart</a:t>
            </a:r>
            <a:endParaRPr kumimoji="1" lang="ja-JP" altLang="en-US" dirty="0"/>
          </a:p>
        </p:txBody>
      </p:sp>
      <p:sp>
        <p:nvSpPr>
          <p:cNvPr id="28" name="テキスト プレースホルダー 27"/>
          <p:cNvSpPr>
            <a:spLocks noGrp="1"/>
          </p:cNvSpPr>
          <p:nvPr>
            <p:ph type="body" sz="quarter" idx="20"/>
          </p:nvPr>
        </p:nvSpPr>
        <p:spPr/>
        <p:txBody>
          <a:bodyPr/>
          <a:lstStyle/>
          <a:p>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Visualization</a:t>
            </a:r>
            <a:endParaRPr kumimoji="1" lang="ja-JP" altLang="en-US" dirty="0"/>
          </a:p>
        </p:txBody>
      </p:sp>
      <p:sp>
        <p:nvSpPr>
          <p:cNvPr id="30" name="テキスト プレースホルダー 29"/>
          <p:cNvSpPr>
            <a:spLocks noGrp="1"/>
          </p:cNvSpPr>
          <p:nvPr>
            <p:ph type="body" sz="quarter" idx="22"/>
          </p:nvPr>
        </p:nvSpPr>
        <p:spPr/>
        <p:txBody>
          <a:bodyPr/>
          <a:lstStyle/>
          <a:p>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Conclusion</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Live Demo</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20</a:t>
            </a:fld>
            <a:endParaRPr lang="en-US" dirty="0"/>
          </a:p>
        </p:txBody>
      </p:sp>
      <p:sp>
        <p:nvSpPr>
          <p:cNvPr id="4" name="Rectangle 3">
            <a:extLst>
              <a:ext uri="{FF2B5EF4-FFF2-40B4-BE49-F238E27FC236}">
                <a16:creationId xmlns:a16="http://schemas.microsoft.com/office/drawing/2014/main" id="{3C797EBF-A3F9-4E23-818A-94DF3BAB9CE3}"/>
              </a:ext>
            </a:extLst>
          </p:cNvPr>
          <p:cNvSpPr/>
          <p:nvPr/>
        </p:nvSpPr>
        <p:spPr>
          <a:xfrm>
            <a:off x="2009775" y="2165647"/>
            <a:ext cx="15030450" cy="707886"/>
          </a:xfrm>
          <a:prstGeom prst="rect">
            <a:avLst/>
          </a:prstGeom>
        </p:spPr>
        <p:txBody>
          <a:bodyPr wrap="square">
            <a:spAutoFit/>
          </a:bodyPr>
          <a:lstStyle/>
          <a:p>
            <a:pPr marL="571500" indent="-571500">
              <a:buFont typeface="Arial" panose="020B0604020202020204" pitchFamily="34" charset="0"/>
              <a:buChar char="•"/>
            </a:pPr>
            <a:r>
              <a:rPr lang="en-IN" sz="4000" dirty="0"/>
              <a:t>Tableau Online Site link:</a:t>
            </a:r>
          </a:p>
        </p:txBody>
      </p:sp>
      <p:sp>
        <p:nvSpPr>
          <p:cNvPr id="9" name="Rectangle 8">
            <a:extLst>
              <a:ext uri="{FF2B5EF4-FFF2-40B4-BE49-F238E27FC236}">
                <a16:creationId xmlns:a16="http://schemas.microsoft.com/office/drawing/2014/main" id="{74DB4357-61A1-47CE-9FF4-DC346C1FD494}"/>
              </a:ext>
            </a:extLst>
          </p:cNvPr>
          <p:cNvSpPr/>
          <p:nvPr/>
        </p:nvSpPr>
        <p:spPr>
          <a:xfrm>
            <a:off x="2009775" y="3103860"/>
            <a:ext cx="15030450" cy="507831"/>
          </a:xfrm>
          <a:prstGeom prst="rect">
            <a:avLst/>
          </a:prstGeom>
        </p:spPr>
        <p:txBody>
          <a:bodyPr wrap="square">
            <a:spAutoFit/>
          </a:bodyPr>
          <a:lstStyle/>
          <a:p>
            <a:r>
              <a:rPr lang="en-IN" dirty="0">
                <a:hlinkClick r:id="rId2"/>
              </a:rPr>
              <a:t>https://prod-useast-a.online.tableau.com/#/site/medicareprovideranalysis/home</a:t>
            </a:r>
            <a:endParaRPr lang="en-IN" dirty="0"/>
          </a:p>
        </p:txBody>
      </p:sp>
    </p:spTree>
    <p:extLst>
      <p:ext uri="{BB962C8B-B14F-4D97-AF65-F5344CB8AC3E}">
        <p14:creationId xmlns:p14="http://schemas.microsoft.com/office/powerpoint/2010/main" val="1648488537"/>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Medicare Coverage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a:t>
            </a:fld>
            <a:endParaRPr lang="en-US" dirty="0"/>
          </a:p>
        </p:txBody>
      </p:sp>
      <p:sp>
        <p:nvSpPr>
          <p:cNvPr id="7" name="テキスト プレースホルダー 6"/>
          <p:cNvSpPr>
            <a:spLocks noGrp="1"/>
          </p:cNvSpPr>
          <p:nvPr>
            <p:ph type="body" sz="quarter" idx="13"/>
          </p:nvPr>
        </p:nvSpPr>
        <p:spPr>
          <a:xfrm>
            <a:off x="4093573" y="1914240"/>
            <a:ext cx="10100854" cy="706987"/>
          </a:xfrm>
        </p:spPr>
        <p:txBody>
          <a:bodyPr/>
          <a:lstStyle/>
          <a:p>
            <a:r>
              <a:rPr kumimoji="1" lang="en-US" altLang="ja-JP" dirty="0">
                <a:solidFill>
                  <a:schemeClr val="tx1"/>
                </a:solidFill>
              </a:rPr>
              <a:t>A brief introduction of the topic (Dataset Description)</a:t>
            </a:r>
          </a:p>
        </p:txBody>
      </p:sp>
      <p:sp>
        <p:nvSpPr>
          <p:cNvPr id="8" name="テキスト プレースホルダー 7"/>
          <p:cNvSpPr>
            <a:spLocks noGrp="1"/>
          </p:cNvSpPr>
          <p:nvPr>
            <p:ph type="body" sz="quarter" idx="12"/>
          </p:nvPr>
        </p:nvSpPr>
        <p:spPr>
          <a:xfrm>
            <a:off x="4210400" y="8104881"/>
            <a:ext cx="9901647" cy="1832189"/>
          </a:xfrm>
        </p:spPr>
        <p:txBody>
          <a:bodyPr/>
          <a:lstStyle/>
          <a:p>
            <a:r>
              <a:rPr kumimoji="1" lang="en-US" altLang="ja-JP" dirty="0"/>
              <a:t>The data in this project is sourced form </a:t>
            </a:r>
            <a:r>
              <a:rPr lang="en-US" dirty="0">
                <a:hlinkClick r:id="rId2"/>
              </a:rPr>
              <a:t>https://data.cms.gov/</a:t>
            </a:r>
            <a:r>
              <a:rPr lang="en-US" dirty="0"/>
              <a:t>. The data in question pertains to information about healthcare providers registered under the Medicare program and Patient data for the same providers from year 2012 - 2015</a:t>
            </a:r>
            <a:r>
              <a:rPr kumimoji="1" lang="en-US" altLang="ja-JP" dirty="0"/>
              <a:t> </a:t>
            </a:r>
            <a:endParaRPr kumimoji="1" lang="ja-JP" altLang="en-US" dirty="0"/>
          </a:p>
        </p:txBody>
      </p:sp>
      <p:pic>
        <p:nvPicPr>
          <p:cNvPr id="16" name="Picture 15" descr="A close up of text on a white background&#10;&#10;Description automatically generated">
            <a:extLst>
              <a:ext uri="{FF2B5EF4-FFF2-40B4-BE49-F238E27FC236}">
                <a16:creationId xmlns:a16="http://schemas.microsoft.com/office/drawing/2014/main" id="{CE7CCF6B-D020-4A0B-AD12-BFA0413DA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780" y="2873741"/>
            <a:ext cx="7844439" cy="5229626"/>
          </a:xfrm>
          <a:prstGeom prst="rect">
            <a:avLst/>
          </a:prstGeom>
        </p:spPr>
      </p:pic>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4="http://schemas.microsoft.com/office/powerpoint/2010/main">
    <mc:Choice Requires="p14">
      <p:transition p14:dur="0" advTm="4769"/>
    </mc:Choice>
    <mc:Fallback xmlns="">
      <p:transition advTm="47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a:xfrm>
            <a:off x="5840438" y="3036343"/>
            <a:ext cx="6607123" cy="747032"/>
          </a:xfrm>
        </p:spPr>
        <p:txBody>
          <a:bodyPr/>
          <a:lstStyle/>
          <a:p>
            <a:r>
              <a:rPr kumimoji="1" lang="en-US" altLang="ja-JP" dirty="0"/>
              <a:t>Goal of this project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a:xfrm>
            <a:off x="8524377" y="1249997"/>
            <a:ext cx="1239243" cy="1239243"/>
          </a:xfrm>
        </p:spPr>
      </p:pic>
      <p:sp>
        <p:nvSpPr>
          <p:cNvPr id="3" name="Text Placeholder 2">
            <a:extLst>
              <a:ext uri="{FF2B5EF4-FFF2-40B4-BE49-F238E27FC236}">
                <a16:creationId xmlns:a16="http://schemas.microsoft.com/office/drawing/2014/main" id="{B06BD51D-DF2E-4DC4-843D-7972885352FC}"/>
              </a:ext>
            </a:extLst>
          </p:cNvPr>
          <p:cNvSpPr>
            <a:spLocks noGrp="1"/>
          </p:cNvSpPr>
          <p:nvPr>
            <p:ph type="body" sz="quarter" idx="12"/>
          </p:nvPr>
        </p:nvSpPr>
        <p:spPr>
          <a:xfrm>
            <a:off x="5062527" y="3425820"/>
            <a:ext cx="8601222" cy="5065037"/>
          </a:xfrm>
        </p:spPr>
        <p:txBody>
          <a:bodyPr>
            <a:noAutofit/>
          </a:bodyPr>
          <a:lstStyle/>
          <a:p>
            <a:pPr algn="l"/>
            <a:endParaRPr lang="en-US" sz="1800" dirty="0"/>
          </a:p>
          <a:p>
            <a:pPr algn="l"/>
            <a:r>
              <a:rPr lang="en-US" sz="1800" dirty="0"/>
              <a:t> </a:t>
            </a:r>
          </a:p>
          <a:p>
            <a:pPr marL="342900" indent="-342900" algn="l">
              <a:buFont typeface="Arial" panose="020B0604020202020204" pitchFamily="34" charset="0"/>
              <a:buChar char="•"/>
            </a:pPr>
            <a:r>
              <a:rPr lang="en-US" sz="1800" dirty="0"/>
              <a:t>To brief about the requirements to be fulfilled by the data warehouse housing Medicare provider beneficiary and monetary data collected from Centers for Medicare &amp; Medicaid Services (CMS) website using Kimball architecture thereby utilizing update-driven approach. </a:t>
            </a:r>
            <a:br>
              <a:rPr lang="en-US" sz="1800" dirty="0"/>
            </a:br>
            <a:endParaRPr lang="en-US" sz="1800" dirty="0"/>
          </a:p>
          <a:p>
            <a:pPr marL="342900" indent="-342900" algn="l">
              <a:buFont typeface="Arial" panose="020B0604020202020204" pitchFamily="34" charset="0"/>
              <a:buChar char="•"/>
            </a:pPr>
            <a:r>
              <a:rPr lang="en-US" sz="1800" dirty="0"/>
              <a:t>To explain the design to be followed for below parts within Datawarehouse:</a:t>
            </a:r>
          </a:p>
          <a:p>
            <a:pPr marL="971459" lvl="1" indent="-285750">
              <a:buFont typeface="Arial" panose="020B0604020202020204" pitchFamily="34" charset="0"/>
              <a:buChar char="•"/>
            </a:pPr>
            <a:r>
              <a:rPr lang="en-US" sz="1800" dirty="0">
                <a:solidFill>
                  <a:schemeClr val="bg1"/>
                </a:solidFill>
              </a:rPr>
              <a:t>Data flow from Data sources (SOR) till the destination data mart. </a:t>
            </a:r>
            <a:endParaRPr lang="en-US" sz="3400" dirty="0"/>
          </a:p>
          <a:p>
            <a:pPr marL="971459" lvl="1" indent="-285750">
              <a:buFont typeface="Arial" panose="020B0604020202020204" pitchFamily="34" charset="0"/>
              <a:buChar char="•"/>
            </a:pPr>
            <a:r>
              <a:rPr lang="en-US" sz="1800" dirty="0">
                <a:solidFill>
                  <a:schemeClr val="bg1"/>
                </a:solidFill>
              </a:rPr>
              <a:t>Relational model subject to 3-NF normalization for EDW Integration schema. </a:t>
            </a:r>
            <a:endParaRPr lang="en-US" sz="3400" dirty="0"/>
          </a:p>
          <a:p>
            <a:pPr marL="971459" lvl="1" indent="-285750">
              <a:buFont typeface="Arial" panose="020B0604020202020204" pitchFamily="34" charset="0"/>
              <a:buChar char="•"/>
            </a:pPr>
            <a:r>
              <a:rPr lang="it-IT" sz="1800" dirty="0">
                <a:solidFill>
                  <a:schemeClr val="bg1"/>
                </a:solidFill>
              </a:rPr>
              <a:t>Dimension model for Destination Data mart. </a:t>
            </a:r>
          </a:p>
        </p:txBody>
      </p:sp>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4="http://schemas.microsoft.com/office/powerpoint/2010/main">
    <mc:Choice Requires="p14">
      <p:transition p14:dur="0" advTm="2568"/>
    </mc:Choice>
    <mc:Fallback xmlns="">
      <p:transition advTm="25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a:xfrm>
            <a:off x="493213" y="47894"/>
            <a:ext cx="17336022" cy="1280040"/>
          </a:xfrm>
        </p:spPr>
        <p:txBody>
          <a:bodyPr/>
          <a:lstStyle/>
          <a:p>
            <a:r>
              <a:rPr kumimoji="1" lang="en-US" altLang="ja-JP" dirty="0"/>
              <a:t>Data Sources</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6</a:t>
            </a:fld>
            <a:endParaRPr lang="en-US" dirty="0"/>
          </a:p>
        </p:txBody>
      </p:sp>
      <p:sp>
        <p:nvSpPr>
          <p:cNvPr id="13" name="Rectangle 12">
            <a:extLst>
              <a:ext uri="{FF2B5EF4-FFF2-40B4-BE49-F238E27FC236}">
                <a16:creationId xmlns:a16="http://schemas.microsoft.com/office/drawing/2014/main" id="{4A9EAAD6-DD68-413B-ADEE-70B026CBF257}"/>
              </a:ext>
            </a:extLst>
          </p:cNvPr>
          <p:cNvSpPr/>
          <p:nvPr/>
        </p:nvSpPr>
        <p:spPr>
          <a:xfrm>
            <a:off x="1000126" y="1743074"/>
            <a:ext cx="15330488" cy="8370305"/>
          </a:xfrm>
          <a:prstGeom prst="rect">
            <a:avLst/>
          </a:prstGeom>
        </p:spPr>
        <p:txBody>
          <a:bodyPr wrap="square">
            <a:spAutoFit/>
          </a:bodyPr>
          <a:lstStyle/>
          <a:p>
            <a:pPr marL="457200" marR="0" lvl="0" indent="-457200">
              <a:lnSpc>
                <a:spcPct val="107000"/>
              </a:lnSpc>
              <a:spcBef>
                <a:spcPts val="0"/>
              </a:spcBef>
              <a:spcAft>
                <a:spcPts val="0"/>
              </a:spcAft>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Dataset containing the provider information, who are legally eligible to order and refer in the Medicare program and who possess enrolment record in Provider Enrolment and Chain Ownership System (PECOS). This data set will act as lookup to table to filter only eligible providers, who can order and refer.</a:t>
            </a:r>
          </a:p>
          <a:p>
            <a:pPr algn="ctr">
              <a:lnSpc>
                <a:spcPct val="107000"/>
              </a:lnSpc>
            </a:pPr>
            <a:r>
              <a:rPr lang="en-IN" sz="28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https://data.cms.gov/Medicare-Enrollment/Order-and-Referring/qcn7-gc3g</a:t>
            </a:r>
            <a:endParaRPr lang="en-IN" sz="28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Dataset containing the provider information who are actively approved to bill Medicare and  who possess enrolment record in Provider Enrolment and Chain Ownership System (PECOS). This data set will act as lookup to table to filter only approved providers.</a:t>
            </a:r>
          </a:p>
          <a:p>
            <a:pPr marL="457200" marR="0" algn="ctr">
              <a:lnSpc>
                <a:spcPct val="107000"/>
              </a:lnSpc>
              <a:spcBef>
                <a:spcPts val="0"/>
              </a:spcBef>
              <a:spcAft>
                <a:spcPts val="0"/>
              </a:spcAft>
            </a:pPr>
            <a:r>
              <a:rPr lang="en-IN" sz="28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https://data.cms.gov/public-provider-enrollment</a:t>
            </a:r>
            <a:endParaRPr lang="en-IN" sz="28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latin typeface="Calibri" panose="020F0502020204030204" pitchFamily="34" charset="0"/>
                <a:ea typeface="Calibri" panose="020F0502020204030204" pitchFamily="34" charset="0"/>
                <a:cs typeface="Times New Roman" panose="02020603050405020304" pitchFamily="18" charset="0"/>
              </a:rPr>
              <a:t> </a:t>
            </a:r>
          </a:p>
          <a:p>
            <a:pPr marL="457200" marR="0" lvl="0" indent="-457200">
              <a:lnSpc>
                <a:spcPct val="107000"/>
              </a:lnSpc>
              <a:spcBef>
                <a:spcPts val="0"/>
              </a:spcBef>
              <a:spcAft>
                <a:spcPts val="0"/>
              </a:spcAft>
              <a:buFont typeface="Arial" panose="020B0604020202020204" pitchFamily="34" charset="0"/>
              <a:buChar char="•"/>
            </a:pPr>
            <a:r>
              <a:rPr lang="en-IN" sz="2800" dirty="0">
                <a:latin typeface="Calibri" panose="020F0502020204030204" pitchFamily="34" charset="0"/>
                <a:ea typeface="Calibri" panose="020F0502020204030204" pitchFamily="34" charset="0"/>
                <a:cs typeface="Times New Roman" panose="02020603050405020304" pitchFamily="18" charset="0"/>
              </a:rPr>
              <a:t>One dataset category (containing individual datasets from year 2012 to 2015) totalling to 6 datasets containing information about the provider basic details, beneficiary count, services offered to beneficiaries, special service indicators, specific beneficiary information based on factors like age, affected disease and race and monetary information comprising of Amount charged by Provider, Amount allowed by Medicare and Final Amount paid by Medicare.</a:t>
            </a:r>
          </a:p>
          <a:p>
            <a:pPr marL="457200" marR="0" algn="ctr">
              <a:lnSpc>
                <a:spcPct val="107000"/>
              </a:lnSpc>
              <a:spcBef>
                <a:spcPts val="0"/>
              </a:spcBef>
              <a:spcAft>
                <a:spcPts val="0"/>
              </a:spcAft>
            </a:pPr>
            <a:r>
              <a:rPr lang="en-IN" sz="28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https://data.cms.gov/utilization-and-payment/related-data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9226555"/>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Data Profiling</a:t>
            </a:r>
            <a:endParaRPr kumimoji="1" lang="ja-JP" altLang="en-US" dirty="0"/>
          </a:p>
        </p:txBody>
      </p:sp>
      <p:sp>
        <p:nvSpPr>
          <p:cNvPr id="12" name="テキスト プレースホルダー 11"/>
          <p:cNvSpPr>
            <a:spLocks noGrp="1"/>
          </p:cNvSpPr>
          <p:nvPr>
            <p:ph type="body" sz="quarter" idx="15"/>
          </p:nvPr>
        </p:nvSpPr>
        <p:spPr/>
        <p:txBody>
          <a:bodyPr>
            <a:normAutofit lnSpcReduction="10000"/>
          </a:bodyPr>
          <a:lstStyle/>
          <a:p>
            <a:r>
              <a:rPr kumimoji="1" lang="en-US" altLang="ja-JP" dirty="0"/>
              <a:t>Missing values in ‘First </a:t>
            </a:r>
            <a:r>
              <a:rPr kumimoji="1" lang="en-US" altLang="ja-JP"/>
              <a:t>Name’, ‘ </a:t>
            </a:r>
            <a:r>
              <a:rPr kumimoji="1" lang="en-US" altLang="ja-JP" dirty="0"/>
              <a:t>‘Middle Name’ and ‘Gender’ columns.</a:t>
            </a:r>
          </a:p>
          <a:p>
            <a:r>
              <a:rPr kumimoji="1" lang="en-US" altLang="ja-JP" dirty="0"/>
              <a:t>Attributed to the ‘Organization’ nature of the provider.</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NPI Data File</a:t>
            </a:r>
            <a:endParaRPr kumimoji="1" lang="ja-JP" altLang="en-US" dirty="0"/>
          </a:p>
        </p:txBody>
      </p:sp>
      <p:sp>
        <p:nvSpPr>
          <p:cNvPr id="15" name="テキスト プレースホルダー 14"/>
          <p:cNvSpPr>
            <a:spLocks noGrp="1"/>
          </p:cNvSpPr>
          <p:nvPr>
            <p:ph type="body" sz="quarter" idx="18"/>
          </p:nvPr>
        </p:nvSpPr>
        <p:spPr>
          <a:xfrm>
            <a:off x="1932558" y="5312366"/>
            <a:ext cx="6133071" cy="1383302"/>
          </a:xfrm>
        </p:spPr>
        <p:txBody>
          <a:bodyPr>
            <a:normAutofit fontScale="92500" lnSpcReduction="20000"/>
          </a:bodyPr>
          <a:lstStyle/>
          <a:p>
            <a:r>
              <a:rPr kumimoji="1" lang="en-US" altLang="ja-JP" dirty="0"/>
              <a:t>Data almost in perfect condition.</a:t>
            </a:r>
          </a:p>
          <a:p>
            <a:r>
              <a:rPr kumimoji="1" lang="en-US" altLang="ja-JP" dirty="0"/>
              <a:t>Only few values missing from ‘Last Name’ column.</a:t>
            </a:r>
          </a:p>
          <a:p>
            <a:r>
              <a:rPr kumimoji="1" lang="en-US" altLang="ja-JP" dirty="0"/>
              <a:t>Again, Attributed to the ‘Organization’ nature of the provider.</a:t>
            </a:r>
            <a:endParaRPr kumimoji="1" lang="ja-JP" altLang="en-US" dirty="0"/>
          </a:p>
          <a:p>
            <a:endParaRPr kumimoji="1" lang="ja-JP" altLang="en-US" dirty="0"/>
          </a:p>
        </p:txBody>
      </p:sp>
      <p:pic>
        <p:nvPicPr>
          <p:cNvPr id="23" name="図プレースホルダー 22"/>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Order and Referring</a:t>
            </a:r>
            <a:endParaRPr kumimoji="1" lang="ja-JP" altLang="en-US" dirty="0"/>
          </a:p>
        </p:txBody>
      </p:sp>
      <p:sp>
        <p:nvSpPr>
          <p:cNvPr id="18" name="テキスト プレースホルダー 17"/>
          <p:cNvSpPr>
            <a:spLocks noGrp="1"/>
          </p:cNvSpPr>
          <p:nvPr>
            <p:ph type="body" sz="quarter" idx="21"/>
          </p:nvPr>
        </p:nvSpPr>
        <p:spPr>
          <a:xfrm>
            <a:off x="1932557" y="7371167"/>
            <a:ext cx="6336232" cy="1722749"/>
          </a:xfrm>
        </p:spPr>
        <p:txBody>
          <a:bodyPr>
            <a:normAutofit/>
          </a:bodyPr>
          <a:lstStyle/>
          <a:p>
            <a:r>
              <a:rPr kumimoji="1" lang="en-US" altLang="ja-JP" dirty="0"/>
              <a:t>Lots of missing values. </a:t>
            </a:r>
          </a:p>
          <a:p>
            <a:r>
              <a:rPr kumimoji="1" lang="en-US" altLang="ja-JP" dirty="0"/>
              <a:t>Attributed to the nature of the described columns. </a:t>
            </a:r>
          </a:p>
        </p:txBody>
      </p:sp>
      <p:sp>
        <p:nvSpPr>
          <p:cNvPr id="20" name="テキスト プレースホルダー 19"/>
          <p:cNvSpPr>
            <a:spLocks noGrp="1"/>
          </p:cNvSpPr>
          <p:nvPr>
            <p:ph type="body" sz="quarter" idx="23"/>
          </p:nvPr>
        </p:nvSpPr>
        <p:spPr/>
        <p:txBody>
          <a:bodyPr/>
          <a:lstStyle/>
          <a:p>
            <a:r>
              <a:rPr kumimoji="1" lang="en-US" altLang="ja-JP" dirty="0"/>
              <a:t>Payment Data</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pic>
        <p:nvPicPr>
          <p:cNvPr id="6" name="Picture 5" descr="A screenshot of a social media post&#10;&#10;Description automatically generated">
            <a:extLst>
              <a:ext uri="{FF2B5EF4-FFF2-40B4-BE49-F238E27FC236}">
                <a16:creationId xmlns:a16="http://schemas.microsoft.com/office/drawing/2014/main" id="{0D5C90F5-5E9B-4F6A-9EF2-2D0A9797C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892" y="213797"/>
            <a:ext cx="8563540" cy="423506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9EA3E50E-DE0D-4243-A425-F0B60E18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5892" y="4887015"/>
            <a:ext cx="8263987" cy="2911511"/>
          </a:xfrm>
          <a:prstGeom prst="rect">
            <a:avLst/>
          </a:prstGeom>
        </p:spPr>
      </p:pic>
      <p:pic>
        <p:nvPicPr>
          <p:cNvPr id="19" name="Picture Placeholder 18" descr="A picture containing drawing&#10;&#10;Description automatically generated">
            <a:extLst>
              <a:ext uri="{FF2B5EF4-FFF2-40B4-BE49-F238E27FC236}">
                <a16:creationId xmlns:a16="http://schemas.microsoft.com/office/drawing/2014/main" id="{9FA23C33-00AD-4C58-95A0-BB298EAFAD78}"/>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a:stretch>
            <a:fillRect/>
          </a:stretch>
        </p:blipFill>
        <p:spPr/>
      </p:pic>
      <p:pic>
        <p:nvPicPr>
          <p:cNvPr id="31" name="Picture Placeholder 30" descr="A picture containing drawing&#10;&#10;Description automatically generated">
            <a:extLst>
              <a:ext uri="{FF2B5EF4-FFF2-40B4-BE49-F238E27FC236}">
                <a16:creationId xmlns:a16="http://schemas.microsoft.com/office/drawing/2014/main" id="{D5E4627D-ED79-4A2F-8051-B25181D27565}"/>
              </a:ext>
            </a:extLst>
          </p:cNvPr>
          <p:cNvPicPr>
            <a:picLocks noGrp="1" noChangeAspect="1"/>
          </p:cNvPicPr>
          <p:nvPr>
            <p:ph type="pic" sz="quarter" idx="2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4="http://schemas.microsoft.com/office/powerpoint/2010/main">
    <mc:Choice Requires="p14">
      <p:transition p14:dur="0" advTm="7941"/>
    </mc:Choice>
    <mc:Fallback xmlns="">
      <p:transition advTm="79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10568691" y="0"/>
            <a:ext cx="6400801" cy="10285413"/>
          </a:xfrm>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High level model</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p14:dur="0" advTm="3668"/>
    </mc:Choice>
    <mc:Fallback xmlns="">
      <p:transition advTm="366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20335" cy="10285412"/>
          </a:xfrm>
          <a:prstGeom prst="rect">
            <a:avLst/>
          </a:prstGeom>
          <a:solidFill>
            <a:srgbClr val="4E2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p:cNvSpPr>
            <a:spLocks noGrp="1"/>
          </p:cNvSpPr>
          <p:nvPr>
            <p:ph type="title"/>
          </p:nvPr>
        </p:nvSpPr>
        <p:spPr>
          <a:xfrm>
            <a:off x="1041765" y="2230563"/>
            <a:ext cx="4114800" cy="411416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r>
              <a:rPr kumimoji="1" lang="en-US" altLang="ja-JP" sz="3900" dirty="0">
                <a:solidFill>
                  <a:srgbClr val="FFFFFF"/>
                </a:solidFill>
              </a:rPr>
              <a:t>Relational Model (High Level)</a:t>
            </a:r>
            <a:endParaRPr kumimoji="1" lang="en-US" altLang="ja-JP" sz="3900" kern="1200" dirty="0">
              <a:solidFill>
                <a:srgbClr val="FFFFFF"/>
              </a:solidFill>
              <a:latin typeface="+mj-lt"/>
              <a:ea typeface="+mj-ea"/>
              <a:cs typeface="+mj-cs"/>
            </a:endParaRPr>
          </a:p>
        </p:txBody>
      </p:sp>
      <p:sp>
        <p:nvSpPr>
          <p:cNvPr id="4" name="スライド番号プレースホルダー 3"/>
          <p:cNvSpPr>
            <a:spLocks noGrp="1"/>
          </p:cNvSpPr>
          <p:nvPr>
            <p:ph type="sldNum" sz="quarter" idx="11"/>
          </p:nvPr>
        </p:nvSpPr>
        <p:spPr/>
        <p:txBody>
          <a:bodyPr/>
          <a:lstStyle/>
          <a:p>
            <a:pPr>
              <a:spcAft>
                <a:spcPts val="600"/>
              </a:spcAft>
            </a:pPr>
            <a:r>
              <a:rPr lang="en-US" dirty="0"/>
              <a:t>.</a:t>
            </a:r>
          </a:p>
        </p:txBody>
      </p:sp>
      <p:sp>
        <p:nvSpPr>
          <p:cNvPr id="10" name="Rectangle 9">
            <a:extLst>
              <a:ext uri="{FF2B5EF4-FFF2-40B4-BE49-F238E27FC236}">
                <a16:creationId xmlns:a16="http://schemas.microsoft.com/office/drawing/2014/main" id="{ED826947-4107-4914-9767-4CEC5CAB6D73}"/>
              </a:ext>
            </a:extLst>
          </p:cNvPr>
          <p:cNvSpPr/>
          <p:nvPr/>
        </p:nvSpPr>
        <p:spPr>
          <a:xfrm>
            <a:off x="17295114" y="9429239"/>
            <a:ext cx="534121" cy="507831"/>
          </a:xfrm>
          <a:prstGeom prst="rect">
            <a:avLst/>
          </a:prstGeom>
        </p:spPr>
        <p:txBody>
          <a:bodyPr wrap="none">
            <a:spAutoFit/>
          </a:bodyPr>
          <a:lstStyle/>
          <a:p>
            <a:pPr>
              <a:spcAft>
                <a:spcPts val="600"/>
              </a:spcAft>
            </a:pPr>
            <a:fld id="{03EB59E2-90B9-4CD3-AC74-D672227E13C3}" type="slidenum">
              <a:rPr lang="en-US"/>
              <a:pPr>
                <a:spcAft>
                  <a:spcPts val="600"/>
                </a:spcAft>
              </a:pPr>
              <a:t>9</a:t>
            </a:fld>
            <a:endParaRPr lang="en-US"/>
          </a:p>
        </p:txBody>
      </p:sp>
      <p:pic>
        <p:nvPicPr>
          <p:cNvPr id="5" name="Picture 4">
            <a:extLst>
              <a:ext uri="{FF2B5EF4-FFF2-40B4-BE49-F238E27FC236}">
                <a16:creationId xmlns:a16="http://schemas.microsoft.com/office/drawing/2014/main" id="{2C102C2D-C79D-4D44-A36D-002262E92ECF}"/>
              </a:ext>
            </a:extLst>
          </p:cNvPr>
          <p:cNvPicPr>
            <a:picLocks noChangeAspect="1"/>
          </p:cNvPicPr>
          <p:nvPr/>
        </p:nvPicPr>
        <p:blipFill>
          <a:blip r:embed="rId2"/>
          <a:stretch>
            <a:fillRect/>
          </a:stretch>
        </p:blipFill>
        <p:spPr>
          <a:xfrm>
            <a:off x="6601285" y="751681"/>
            <a:ext cx="11430000" cy="8782050"/>
          </a:xfrm>
          <a:prstGeom prst="rect">
            <a:avLst/>
          </a:prstGeom>
        </p:spPr>
      </p:pic>
    </p:spTree>
    <p:extLst>
      <p:ext uri="{BB962C8B-B14F-4D97-AF65-F5344CB8AC3E}">
        <p14:creationId xmlns:p14="http://schemas.microsoft.com/office/powerpoint/2010/main" val="3963445371"/>
      </p:ext>
    </p:extLst>
  </p:cSld>
  <p:clrMapOvr>
    <a:masterClrMapping/>
  </p:clrMapOvr>
  <mc:AlternateContent xmlns:mc="http://schemas.openxmlformats.org/markup-compatibility/2006" xmlns:p14="http://schemas.microsoft.com/office/powerpoint/2010/main">
    <mc:Choice Requires="p14">
      <p:transition p14:dur="0" advTm="4769"/>
    </mc:Choice>
    <mc:Fallback xmlns="">
      <p:transition advTm="4769"/>
    </mc:Fallback>
  </mc:AlternateContent>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Custom</PresentationFormat>
  <Paragraphs>118</Paragraphs>
  <Slides>21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21</vt:i4>
      </vt:variant>
    </vt:vector>
  </HeadingPairs>
  <TitlesOfParts>
    <vt:vector size="32" baseType="lpstr">
      <vt:lpstr>Arial</vt:lpstr>
      <vt:lpstr>Calibri</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  Analysis of Providers through Yearly Medicare Beneficiary Coverage (2012 – 2015)</vt:lpstr>
      <vt:lpstr>Presentation Agenda</vt:lpstr>
      <vt:lpstr>PowerPoint Presentation</vt:lpstr>
      <vt:lpstr>Medicare Coverage</vt:lpstr>
      <vt:lpstr>PowerPoint Presentation</vt:lpstr>
      <vt:lpstr>Data Sources</vt:lpstr>
      <vt:lpstr>PowerPoint Presentation</vt:lpstr>
      <vt:lpstr>PowerPoint Presentation</vt:lpstr>
      <vt:lpstr>Relational Model (High Level)</vt:lpstr>
      <vt:lpstr>Dimensional Model (High Level)</vt:lpstr>
      <vt:lpstr>PowerPoint Presentation</vt:lpstr>
      <vt:lpstr>Data Flow Process</vt:lpstr>
      <vt:lpstr>Data Flow Process</vt:lpstr>
      <vt:lpstr>Data Flow Process</vt:lpstr>
      <vt:lpstr>Data Flow Process</vt:lpstr>
      <vt:lpstr>PowerPoint Presentation</vt:lpstr>
      <vt:lpstr>Data Mart</vt:lpstr>
      <vt:lpstr>PowerPoint Presentation</vt:lpstr>
      <vt:lpstr>Tool Used:  Tableau  MS SQL Server</vt:lpstr>
      <vt:lpstr>Live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Providers through Yearly Medicare Beneficiary Coverage</dc:title>
  <dc:creator>aniruddha.joshi41@outlook.com</dc:creator>
  <cp:lastModifiedBy>Rajendra Kumar Rajkumar</cp:lastModifiedBy>
  <cp:revision>19</cp:revision>
  <dcterms:created xsi:type="dcterms:W3CDTF">2020-04-24T00:10:04Z</dcterms:created>
  <dcterms:modified xsi:type="dcterms:W3CDTF">2020-04-25T00:50:00Z</dcterms:modified>
</cp:coreProperties>
</file>