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1"/>
  </p:notesMasterIdLst>
  <p:handoutMasterIdLst>
    <p:handoutMasterId r:id="rId22"/>
  </p:handoutMasterIdLst>
  <p:sldIdLst>
    <p:sldId id="272" r:id="rId2"/>
    <p:sldId id="273" r:id="rId3"/>
    <p:sldId id="274" r:id="rId4"/>
    <p:sldId id="281" r:id="rId5"/>
    <p:sldId id="290" r:id="rId6"/>
    <p:sldId id="297" r:id="rId7"/>
    <p:sldId id="296" r:id="rId8"/>
    <p:sldId id="284" r:id="rId9"/>
    <p:sldId id="286" r:id="rId10"/>
    <p:sldId id="282" r:id="rId11"/>
    <p:sldId id="283" r:id="rId12"/>
    <p:sldId id="285" r:id="rId13"/>
    <p:sldId id="287" r:id="rId14"/>
    <p:sldId id="291" r:id="rId15"/>
    <p:sldId id="292" r:id="rId16"/>
    <p:sldId id="293" r:id="rId17"/>
    <p:sldId id="295" r:id="rId18"/>
    <p:sldId id="298" r:id="rId19"/>
    <p:sldId id="29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54"/>
    </p:cViewPr>
  </p:sorterViewPr>
  <p:notesViewPr>
    <p:cSldViewPr snapToGrid="0">
      <p:cViewPr varScale="1">
        <p:scale>
          <a:sx n="90" d="100"/>
          <a:sy n="90" d="100"/>
        </p:scale>
        <p:origin x="285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CD02F-CDCF-4979-B982-AA83B8D8A169}" type="datetime1">
              <a:rPr lang="en-GB" smtClean="0"/>
              <a:t>16/11/2024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99703-1286-42A2-8339-FCFA0AAF133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842395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C57F86-7EAE-4D53-A6DA-066AD55ACDD6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 dirty="0"/>
              <a:t>Click to edit Master text styles</a:t>
            </a:r>
          </a:p>
          <a:p>
            <a:pPr lvl="1" rtl="0"/>
            <a:r>
              <a:rPr lang="en-GB" noProof="0" dirty="0"/>
              <a:t>Second level</a:t>
            </a:r>
          </a:p>
          <a:p>
            <a:pPr lvl="2" rtl="0"/>
            <a:r>
              <a:rPr lang="en-GB" noProof="0" dirty="0"/>
              <a:t>Third level</a:t>
            </a:r>
          </a:p>
          <a:p>
            <a:pPr lvl="3" rtl="0"/>
            <a:r>
              <a:rPr lang="en-GB" noProof="0" dirty="0"/>
              <a:t>Fourth level</a:t>
            </a:r>
          </a:p>
          <a:p>
            <a:pPr lvl="4" rtl="0"/>
            <a:r>
              <a:rPr lang="en-GB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93B0CF2-7F87-4E02-A248-870047730F99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27F1-397A-14DC-3DED-9D01B9FEB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4D8BCD-A2F8-D933-CAA9-26A54AFE0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67DA1-D5C7-F2A4-1E30-24D1ADB1F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69C6E-FA2B-5C00-7CF0-0DF85588B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1270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458AC-822B-8902-4103-3B9906FD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B6528B-37A1-F156-EB2B-BF4EBB1E86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057235-7617-0A50-2355-2CB84239D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440BE-0A0D-A3B9-DECC-11BAEC646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67066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10BDE-5D2D-13DF-23DD-2459E8F47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DF4757-16A4-C19D-A2C2-85B55D936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07785-AFCE-96E2-7220-6DC05A79F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C4319-50F6-EEB1-339B-C3FD900DE5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732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6C5BE-99F0-1C3C-2C3D-86869511C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71B65-41C7-FC77-9CBA-C8D82BA7A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FEBB7-F1EB-D352-16EE-91C7385CC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57546-3C53-7AE1-B099-B8B41D79B7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8094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A36A-F0E8-7388-B608-628BDEE9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718394-9CD9-C703-EBC1-F057B5AB72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F4FE8-F067-2EC3-6467-4FFA4A5AB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C12BC-CE98-4F80-A99E-A171B080F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34714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DF320-72F5-26FC-2933-FE24ED587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86D1D-065B-A1CF-5F57-F26C7BC06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CC104F-2095-710D-5018-8AE59C3DF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B12D5-6FDD-EEA9-E3E0-B4F73E21DE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43008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80836-9AE0-DA62-E6FF-B38EC6540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423393-A0D6-FF13-A007-AA502E6DE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B18B7-7628-D87C-7AC8-D67D6C959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E6212-B56C-7EBF-631A-DECFF71E5A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636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3EF33-B8BE-8F8E-82D3-9D5C18C07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A90375-997F-E715-65D7-11A6E7A21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88736F-84FD-38F3-D104-D53564F19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CEDE4-F7EF-C65B-74EC-CECE74F14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3070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18EC-14E2-9813-D573-21B9A480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4E60DB-4D07-3513-17EE-FE61FEED7A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E75EE-D0E6-27C7-9121-E06FE7747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99AC0-FC1D-FF76-03E3-70BCBBBC57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832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0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28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DF86-7A81-3CF9-EEC9-93BC1C19A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944D7-D45D-DADA-AC9A-FD4797FAD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E6FF1-D2D4-2C9D-7C68-72A407CDCD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8DB07-2D50-14CE-9167-AF4151ACD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3311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B2A8E-516F-F002-039B-8A884C65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F4B63-52F3-203A-B9A4-8D52B79B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257912-F5FF-3B3F-B930-11EBCD068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E86AE3-1F63-7855-6D2E-E4E99D9C59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891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ACD6-B3A7-DA88-D439-BFEDA137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1D6E3-67E0-A345-57AC-ADD8BD13C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08506-4108-6A88-9EA1-F467229F8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C035B-24B5-2C6A-819A-2410AE58D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2945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92C2-35E9-ABF1-E9B5-ECDAFFB17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1F54B-044D-1F44-F8D7-2B11D7B9A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11804D-824B-289D-0A34-E04A5E057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B27D7-268B-4735-6F9B-A7608F3BE0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094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38DC3-8EBC-1C9F-27E4-8905955EA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0218E-FBC5-3898-FBC2-C964353FA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A8B82-E8D2-0AFB-E137-EF982DF6A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A69E9-CD70-0C9C-2BDB-44714791EB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136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83BE8-E676-2CFB-7DED-F092C6470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EFF59-241C-07F8-EADE-5A9874229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D77F49-6BCA-A3EF-D428-B98FDF70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AF30-D464-2F2C-ED77-A086FA9ABA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9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23BEFF46-B43A-4F92-A3FA-F4C4482D4BB8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32DF67-0639-88EC-B1B5-44EE1DB0DDD0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89C2DA-7A99-F481-42D9-4EFECC12FF20}"/>
              </a:ext>
            </a:extLst>
          </p:cNvPr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57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1354062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81149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35543343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680445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2559657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45D39F6-F32F-422F-A524-C8CAC8EF0EA0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8042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D0D8853-86BE-4961-A33E-0D3948738D2C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729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086FA7F8-0928-4E42-B917-1508A190586B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926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5853A37-40F4-4AF1-BDAB-899C68E65D9D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16789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B2DE38C-248C-4852-BE8B-BFD72E5E4B85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527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B843E1BD-3188-4A6A-B0C0-2CA1EEFB42D8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52611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5C60B82-7E07-4E99-B109-3665D479AF5E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6732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BE7B277-F8BD-4226-BE2E-8C55DA9B999A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5194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9174814-53B1-401B-A4A0-040843C1FF19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2838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6EC60F6-9213-40AE-98D9-27BAA08F6D69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401CF334-2D5C-4859-84A6-CA7E6E43FAE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6457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1AAA1B0-5CCA-451B-9B71-15404CCF6D82}" type="datetime1">
              <a:rPr lang="en-GB" noProof="0" smtClean="0"/>
              <a:t>16/11/2024</a:t>
            </a:fld>
            <a:endParaRPr lang="en-GB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GB" noProof="0"/>
              <a:t>Add a footer</a:t>
            </a:r>
            <a:endParaRPr lang="en-GB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rtl="0"/>
            <a:fld id="{401CF334-2D5C-4859-84A6-CA7E6E43FAEB}" type="slidenum">
              <a:rPr lang="en-GB" noProof="0" smtClean="0"/>
              <a:pPr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853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47354" y="842915"/>
            <a:ext cx="8623523" cy="1123151"/>
          </a:xfrm>
        </p:spPr>
        <p:txBody>
          <a:bodyPr rtlCol="0"/>
          <a:lstStyle/>
          <a:p>
            <a:pPr algn="l">
              <a:spcAft>
                <a:spcPts val="400"/>
              </a:spcAft>
            </a:pPr>
            <a:r>
              <a:rPr lang="en-IN" sz="3600" b="1" dirty="0">
                <a:solidFill>
                  <a:srgbClr val="1F497D"/>
                </a:solidFill>
                <a:effectLst/>
                <a:latin typeface="Baskerville Old Face" panose="0202060208050502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Leveraging Deep Learning and Multimodal Data for Enhanced Flood Forecasting</a:t>
            </a:r>
            <a:endParaRPr lang="en-GB" sz="3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 descr="C:\Users\DELL\Downloads\outrlog.png">
            <a:extLst>
              <a:ext uri="{FF2B5EF4-FFF2-40B4-BE49-F238E27FC236}">
                <a16:creationId xmlns:a16="http://schemas.microsoft.com/office/drawing/2014/main" id="{1F42B527-7C60-D5A4-7E75-1F8F417C7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465" y="2419350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A29316-5745-340E-6D3E-455360445F49}"/>
              </a:ext>
            </a:extLst>
          </p:cNvPr>
          <p:cNvSpPr txBox="1"/>
          <p:nvPr/>
        </p:nvSpPr>
        <p:spPr>
          <a:xfrm>
            <a:off x="643689" y="5168751"/>
            <a:ext cx="115483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Guided By:                                                                                      Submitted By: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Sthitapragyan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Mohanty                                                              </a:t>
            </a:r>
            <a:r>
              <a:rPr lang="en-US" dirty="0" err="1"/>
              <a:t>Ranjendra</a:t>
            </a:r>
            <a:r>
              <a:rPr lang="en-US" dirty="0"/>
              <a:t> Mandal(2212100128)</a:t>
            </a:r>
          </a:p>
          <a:p>
            <a:r>
              <a:rPr lang="en-US" sz="1200" dirty="0"/>
              <a:t>(Faculty, SCS, OUTR)                                                                                                       </a:t>
            </a:r>
            <a:r>
              <a:rPr lang="en-US" dirty="0"/>
              <a:t>Subham Ranjan Sahoo (2212100081)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6CB0C-A52D-21EE-FA2A-A054CC92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8E03D3E-D15E-DC61-0F23-469A1A900072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9F89F78-91AC-07F6-7484-C277AAAB6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270" y="1935480"/>
            <a:ext cx="10608130" cy="46714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9242BC-C4F7-C847-ED5E-CF2EA5309934}"/>
              </a:ext>
            </a:extLst>
          </p:cNvPr>
          <p:cNvSpPr txBox="1"/>
          <p:nvPr/>
        </p:nvSpPr>
        <p:spPr>
          <a:xfrm>
            <a:off x="609600" y="793807"/>
            <a:ext cx="9269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Diagram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1484780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A512F-8F8E-5FD3-A404-3F58C551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F46D9FD-B469-9449-F0FD-F6888570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 Description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2078C3-7E31-2479-1864-17335E7B7356}"/>
              </a:ext>
            </a:extLst>
          </p:cNvPr>
          <p:cNvSpPr txBox="1"/>
          <p:nvPr/>
        </p:nvSpPr>
        <p:spPr>
          <a:xfrm>
            <a:off x="609600" y="1847088"/>
            <a:ext cx="1073875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U-shaped design with two parts: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Extracts features (down-sampling).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Decoder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Restores resolution (up-sampling).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Skip Connections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 encoder and decoder to retain spatial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Dice Loss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Measures overlap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adaptive learning </a:t>
            </a:r>
            <a:r>
              <a:rPr lang="en-GB" dirty="0"/>
              <a:t>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Predicts and segments flood-prone areas in satellite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26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C4DA-8864-CB30-A642-0CF437680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714FAD-BACC-16BE-13F6-24BD0DB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Split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4DD0EA2-1310-D6AF-4D00-1B0DBBF48096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Training: 85%.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Testing: 15%.</a:t>
            </a:r>
          </a:p>
        </p:txBody>
      </p:sp>
    </p:spTree>
    <p:extLst>
      <p:ext uri="{BB962C8B-B14F-4D97-AF65-F5344CB8AC3E}">
        <p14:creationId xmlns:p14="http://schemas.microsoft.com/office/powerpoint/2010/main" val="16086467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782C9-B489-F262-7FF3-7E450B23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6032D0E1-ACC0-B3DA-A504-00E0F7DFE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Implementation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998C191-1357-EF7A-3BD2-60C3C6D0E298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Segment satellite images for classes like buildings, roads, vegetation, and water using U-Net.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preprocessed</a:t>
            </a:r>
            <a:r>
              <a:rPr lang="en-GB" dirty="0"/>
              <a:t> into 128x128 patches, scaled and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Encoder</a:t>
            </a:r>
            <a:r>
              <a:rPr lang="en-GB" dirty="0"/>
              <a:t>: Extracts features with convolution and pooling layers.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Decoder</a:t>
            </a:r>
            <a:r>
              <a:rPr lang="en-GB" dirty="0"/>
              <a:t>: </a:t>
            </a:r>
            <a:r>
              <a:rPr lang="en-GB" dirty="0" err="1"/>
              <a:t>Upsamples</a:t>
            </a:r>
            <a:r>
              <a:rPr lang="en-GB" dirty="0"/>
              <a:t> features using transposed convolutions; skip connections preserve spatial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Dropout used for overfitting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Dice </a:t>
            </a:r>
            <a:r>
              <a:rPr lang="en-GB" dirty="0" err="1"/>
              <a:t>Loss:Measures</a:t>
            </a:r>
            <a:r>
              <a:rPr lang="en-GB" dirty="0"/>
              <a:t> overlap between predicted and actual segmentation masks which Helps in achieving precise boundaries.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Accuracy</a:t>
            </a:r>
            <a:r>
              <a:rPr lang="en-GB" dirty="0" err="1"/>
              <a:t>:Measures</a:t>
            </a:r>
            <a:r>
              <a:rPr lang="en-GB" dirty="0"/>
              <a:t> the percentage of correctly classified pixels.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Visual </a:t>
            </a:r>
            <a:r>
              <a:rPr lang="en-GB" b="1" dirty="0" err="1"/>
              <a:t>Results</a:t>
            </a:r>
            <a:r>
              <a:rPr lang="en-GB" dirty="0" err="1"/>
              <a:t>:Predicted</a:t>
            </a:r>
            <a:r>
              <a:rPr lang="en-GB" dirty="0"/>
              <a:t> segmentation maps aligned closely with ground truth.</a:t>
            </a:r>
          </a:p>
        </p:txBody>
      </p:sp>
    </p:spTree>
    <p:extLst>
      <p:ext uri="{BB962C8B-B14F-4D97-AF65-F5344CB8AC3E}">
        <p14:creationId xmlns:p14="http://schemas.microsoft.com/office/powerpoint/2010/main" val="107920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2A6D1-FB4D-58C6-41B8-BC977D3EA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348FFC9-C478-5762-C262-F52C3D19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dirty="0"/>
              <a:t>Experimental Results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0D1914-2007-9D39-5391-C7C9169E459B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D61B8A-0580-65F0-0CAF-3FA28B8C922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1" y="184665"/>
            <a:ext cx="816429" cy="2085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E48C3D-EE94-CAE4-9EFC-6C885ECEE8A4}"/>
              </a:ext>
            </a:extLst>
          </p:cNvPr>
          <p:cNvSpPr txBox="1"/>
          <p:nvPr/>
        </p:nvSpPr>
        <p:spPr>
          <a:xfrm>
            <a:off x="609599" y="1452299"/>
            <a:ext cx="10972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Accuracy</a:t>
            </a:r>
            <a:r>
              <a:rPr lang="en-GB" dirty="0"/>
              <a:t>: On the test dataset, the model correctly identified </a:t>
            </a:r>
            <a:r>
              <a:rPr lang="en-GB" b="1" dirty="0"/>
              <a:t>91.77%</a:t>
            </a:r>
            <a:r>
              <a:rPr lang="en-GB" dirty="0"/>
              <a:t> of the pixels and achieved </a:t>
            </a:r>
            <a:r>
              <a:rPr lang="en-GB" b="1" dirty="0"/>
              <a:t>88.5% accuracy</a:t>
            </a:r>
            <a:r>
              <a:rPr lang="en-GB" dirty="0"/>
              <a:t> during validation (testing on unseen data).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IoU</a:t>
            </a:r>
            <a:r>
              <a:rPr lang="en-GB" b="1" dirty="0"/>
              <a:t> (Intersection over Union)</a:t>
            </a:r>
            <a:r>
              <a:rPr lang="en-GB" dirty="0"/>
              <a:t>: Measures how well the predicted areas overlap with the actual areas for each class. Higher </a:t>
            </a:r>
            <a:r>
              <a:rPr lang="en-GB" dirty="0" err="1"/>
              <a:t>IoU</a:t>
            </a:r>
            <a:r>
              <a:rPr lang="en-GB" dirty="0"/>
              <a:t> means better segmentation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Visual </a:t>
            </a:r>
            <a:r>
              <a:rPr lang="en-GB" dirty="0" err="1"/>
              <a:t>Outcomes:The</a:t>
            </a:r>
            <a:r>
              <a:rPr lang="en-GB" dirty="0"/>
              <a:t> U-Net model was able to accurately segment areas in satellite images, such as buildings and roads.</a:t>
            </a:r>
          </a:p>
        </p:txBody>
      </p:sp>
    </p:spTree>
    <p:extLst>
      <p:ext uri="{BB962C8B-B14F-4D97-AF65-F5344CB8AC3E}">
        <p14:creationId xmlns:p14="http://schemas.microsoft.com/office/powerpoint/2010/main" val="4213499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055E4-FDD6-15FF-E011-6B050E895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D4A6572-9B19-87AA-C2DC-1E945B54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dirty="0"/>
              <a:t>Applications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32B9157-3C2B-7693-958F-910C9D32193A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94334-4758-9E7B-CE06-4B5CC6242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00880"/>
            <a:ext cx="113265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GB" dirty="0"/>
              <a:t>The model can segment images for various uses: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Disaster response</a:t>
            </a:r>
            <a:r>
              <a:rPr lang="en-GB" dirty="0"/>
              <a:t>: Identifying flooded areas for quick 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Environmental monitoring</a:t>
            </a:r>
            <a:r>
              <a:rPr lang="en-GB" dirty="0"/>
              <a:t>: Observing land changes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Urban planning</a:t>
            </a:r>
            <a:r>
              <a:rPr lang="en-GB" dirty="0"/>
              <a:t>: Mapping buildings, roads, and vegetation for city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Disaster management and flood impact mitigation.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Observation: Despite some minor mistakes, the model effectively separated classes, showing potential for real-world use.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dirty="0"/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real-time decision-making </a:t>
            </a:r>
            <a:r>
              <a:rPr lang="en-GB" dirty="0"/>
              <a:t>and risk assessment.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878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CB30-D2C3-F802-9270-FE25A3C2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520F998-21B0-6EB1-5591-9325724F7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dirty="0"/>
              <a:t>Future Scope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F94F4A-E885-2AA4-AD1A-0539F1E9A067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51F2F-A81F-B08E-64D9-D8192D959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36177"/>
            <a:ext cx="1052884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Advanced Models</a:t>
            </a:r>
            <a:r>
              <a:rPr lang="en-GB" dirty="0"/>
              <a:t>: Develop attention-based or transformer architectures for better segmentation.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Transfer Learning</a:t>
            </a:r>
            <a:r>
              <a:rPr lang="en-GB" dirty="0"/>
              <a:t>: Use pre-trained models for improved performance with minimal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Data Fusion</a:t>
            </a:r>
            <a:r>
              <a:rPr lang="en-GB" dirty="0"/>
              <a:t>: Combine optical and SAR data for greater segmentation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Large Dataset Scaling</a:t>
            </a:r>
            <a:r>
              <a:rPr lang="en-GB" dirty="0"/>
              <a:t>:: Adapt U-Net for larger, high-resolution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b="1" dirty="0"/>
              <a:t>Real-Time Processing</a:t>
            </a:r>
            <a:r>
              <a:rPr lang="en-GB" dirty="0"/>
              <a:t>: Enable real-time segmentation for disaster response.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Extend use to environmental monitoring and urban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integrating multimodal 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599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88DB3-1C2E-43BE-CE9F-698EBFC84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0124EBB8-9E5F-0AD8-F66C-5539B35E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dirty="0"/>
              <a:t>Conclusion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BBBB569-313E-DD2B-2E52-823D53052D82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endParaRPr lang="en-GB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AC6A0-D640-8C93-0D88-4510FAC86F98}"/>
              </a:ext>
            </a:extLst>
          </p:cNvPr>
          <p:cNvSpPr txBox="1"/>
          <p:nvPr/>
        </p:nvSpPr>
        <p:spPr>
          <a:xfrm>
            <a:off x="609599" y="1847088"/>
            <a:ext cx="1126127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U-Net achieves excellent segmentation accuracy (91.77%), making it reliable for flood detection and disaster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Its encoder-decoder structure and skip connections ensure precise feature extraction and localization.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Requires large datasets, computational power, and quality preprocessing to address image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Useful for real-world applications like flood response, land mapping, and environmental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/>
              <a:t>Enhancements include multimodal data integration and automated labelling for improved adaptability and efficiency.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63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4D239-7059-C89F-C79B-947377B1D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8C99617-60A5-7842-E913-C13BCD8D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dirty="0"/>
              <a:t>Conclusion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914B7-F149-582D-78B3-9244CE5C358F}"/>
              </a:ext>
            </a:extLst>
          </p:cNvPr>
          <p:cNvSpPr txBox="1"/>
          <p:nvPr/>
        </p:nvSpPr>
        <p:spPr>
          <a:xfrm>
            <a:off x="609600" y="1438014"/>
            <a:ext cx="11261271" cy="5328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  <a:r>
              <a:rPr lang="en-IN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R. Dahiya, M. K. Ojha, S. Saini, and S. Ratna, "Satellite Image Segmentation Using U-Net," (2024)</a:t>
            </a:r>
            <a:r>
              <a:rPr lang="en-IN" sz="1800" i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15th International Conference on Computing Communication and Networking Technologies (ICCCNT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IIT Mandi, India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DOI: 10.1109/ICCCNT61001.2024.10726242.</a:t>
            </a:r>
            <a:endParaRPr lang="en-GB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en-IN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Ronneberger</a:t>
            </a: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O., Fischer, P., &amp; Brox, T. (2023). U-Net: Convolutional Networks for Biomedical Image Segmentation.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International Conference on Medical Image Computing and Computer-Assisted Intervention (MICCAI) (pp. 234-241).</a:t>
            </a:r>
            <a:endParaRPr lang="en-GB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[3]Zhu, W., &amp; Chen, X. (2022). A Review of Flood Detection and Prediction Based on Remote Sensing.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 Sensing, 12(12).</a:t>
            </a:r>
          </a:p>
          <a:p>
            <a:pPr algn="l">
              <a:lnSpc>
                <a:spcPct val="150000"/>
              </a:lnSpc>
              <a:spcAft>
                <a:spcPts val="400"/>
              </a:spcAft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[4]Zhang, X., &amp; Zhu, H. (2021). Flood Prediction with Machine Learning Models Using Remote Sensing Data: A Review.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Access, 8, 114978-114991.</a:t>
            </a:r>
            <a:b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DOI: 10.1109/ACCESS.2020.3008139</a:t>
            </a:r>
            <a:endParaRPr lang="en-GB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873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7DC9D-A7E1-44FB-7E12-32E992CE99EE}"/>
              </a:ext>
            </a:extLst>
          </p:cNvPr>
          <p:cNvSpPr txBox="1"/>
          <p:nvPr/>
        </p:nvSpPr>
        <p:spPr>
          <a:xfrm>
            <a:off x="3186678" y="2828835"/>
            <a:ext cx="5818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4272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Content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GB" dirty="0"/>
              <a:t>Overview</a:t>
            </a:r>
          </a:p>
          <a:p>
            <a:pPr rtl="0"/>
            <a:r>
              <a:rPr lang="en-GB" dirty="0"/>
              <a:t>Brainstorming objectives</a:t>
            </a:r>
          </a:p>
          <a:p>
            <a:pPr rtl="0"/>
            <a:r>
              <a:rPr lang="en-GB" dirty="0"/>
              <a:t>Rules</a:t>
            </a:r>
          </a:p>
          <a:p>
            <a:pPr rtl="0"/>
            <a:r>
              <a:rPr lang="en-GB" dirty="0"/>
              <a:t>Brainstorming activities</a:t>
            </a:r>
          </a:p>
          <a:p>
            <a:pPr rtl="0"/>
            <a:r>
              <a:rPr lang="en-GB" dirty="0"/>
              <a:t>Summarise</a:t>
            </a:r>
          </a:p>
          <a:p>
            <a:pPr rtl="0"/>
            <a:r>
              <a:rPr lang="en-GB" dirty="0"/>
              <a:t>Next Steps</a:t>
            </a:r>
          </a:p>
          <a:p>
            <a:pPr rt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05E4557-5B8A-BACD-36B7-11D4D7491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4909"/>
            <a:ext cx="10972800" cy="1143000"/>
          </a:xfrm>
        </p:spPr>
        <p:txBody>
          <a:bodyPr/>
          <a:lstStyle/>
          <a:p>
            <a:pPr marR="0" rtl="0"/>
            <a:r>
              <a:rPr lang="en-GB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Introduction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9F5A44D4-5AE2-FA1B-F32F-C0F75CD31BE8}"/>
              </a:ext>
            </a:extLst>
          </p:cNvPr>
          <p:cNvSpPr txBox="1">
            <a:spLocks/>
          </p:cNvSpPr>
          <p:nvPr/>
        </p:nvSpPr>
        <p:spPr>
          <a:xfrm>
            <a:off x="609600" y="1338943"/>
            <a:ext cx="10972800" cy="511084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defTabSz="914400" eaLnBrk="0" fontAlgn="base" hangingPunct="0">
              <a:spcAft>
                <a:spcPct val="0"/>
              </a:spcAft>
              <a:buFontTx/>
              <a:buChar char="•"/>
            </a:pPr>
            <a:r>
              <a:rPr lang="en-GB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Floods: Climate change leads to more frequent and intense floods.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Flood segmentation aims to identify flooded areas in satellite imagery, essential for disaster management and mitigation.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segmentation helps in understanding the extent of flood damage, planning rescue operations, and minimizing risks.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like thresholding and region-based approaches are insufficient for complex and high-dimensional satellite data.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in real-time flood detection, urban planning, and environmental monitoring, providing actionable insights for disaster response.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04089-E7AF-2526-3572-C77C8A4BE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F65FE4A-2FD5-1617-9E0A-499392785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391267"/>
            <a:ext cx="10972800" cy="1143000"/>
          </a:xfrm>
        </p:spPr>
        <p:txBody>
          <a:bodyPr/>
          <a:lstStyle/>
          <a:p>
            <a:pPr marR="0" rtl="0"/>
            <a:r>
              <a:rPr lang="en-GB" dirty="0">
                <a:solidFill>
                  <a:schemeClr val="tx1"/>
                </a:solidFill>
              </a:rPr>
              <a:t>Literature Review 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586A17-21FA-58AF-0833-B88E6AAB5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01334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04C3A74-4AE4-6683-0914-82351DE89C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966976"/>
              </p:ext>
            </p:extLst>
          </p:nvPr>
        </p:nvGraphicFramePr>
        <p:xfrm>
          <a:off x="673768" y="1184934"/>
          <a:ext cx="10387264" cy="494525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63579">
                  <a:extLst>
                    <a:ext uri="{9D8B030D-6E8A-4147-A177-3AD203B41FA5}">
                      <a16:colId xmlns:a16="http://schemas.microsoft.com/office/drawing/2014/main" val="728003623"/>
                    </a:ext>
                  </a:extLst>
                </a:gridCol>
                <a:gridCol w="1195136">
                  <a:extLst>
                    <a:ext uri="{9D8B030D-6E8A-4147-A177-3AD203B41FA5}">
                      <a16:colId xmlns:a16="http://schemas.microsoft.com/office/drawing/2014/main" val="1691762796"/>
                    </a:ext>
                  </a:extLst>
                </a:gridCol>
                <a:gridCol w="3577391">
                  <a:extLst>
                    <a:ext uri="{9D8B030D-6E8A-4147-A177-3AD203B41FA5}">
                      <a16:colId xmlns:a16="http://schemas.microsoft.com/office/drawing/2014/main" val="3076522917"/>
                    </a:ext>
                  </a:extLst>
                </a:gridCol>
                <a:gridCol w="4251158">
                  <a:extLst>
                    <a:ext uri="{9D8B030D-6E8A-4147-A177-3AD203B41FA5}">
                      <a16:colId xmlns:a16="http://schemas.microsoft.com/office/drawing/2014/main" val="2362257729"/>
                    </a:ext>
                  </a:extLst>
                </a:gridCol>
              </a:tblGrid>
              <a:tr h="81938"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S.no</a:t>
                      </a:r>
                      <a:endParaRPr lang="en-GB" sz="11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IN" sz="1100" kern="100">
                          <a:effectLst/>
                        </a:rPr>
                        <a:t>Year</a:t>
                      </a:r>
                      <a:endParaRPr lang="en-GB" sz="1100" kern="10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IN" sz="1100" kern="100" dirty="0">
                          <a:effectLst/>
                        </a:rPr>
                        <a:t>Technique used </a:t>
                      </a:r>
                      <a:endParaRPr lang="en-GB" sz="11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400"/>
                        </a:spcAft>
                      </a:pPr>
                      <a:r>
                        <a:rPr lang="en-IN" sz="1100" kern="100">
                          <a:effectLst/>
                        </a:rPr>
                        <a:t>Finding</a:t>
                      </a:r>
                      <a:endParaRPr lang="en-GB" sz="1100" kern="10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2989682424"/>
                  </a:ext>
                </a:extLst>
              </a:tr>
              <a:tr h="56185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1. 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Deep learning-based semantic image segmentation using U-Net and DeepLabv3 architectures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DeepLabv3 outperformed U-Net with 92.16% accuracy, while U-Net achieved 89.74% accuracy, in flood image segmentation.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1190559711"/>
                  </a:ext>
                </a:extLst>
              </a:tr>
              <a:tr h="56185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2.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Deep learning techniques: CNN with attention mechanism and U-Net with </a:t>
                      </a:r>
                      <a:r>
                        <a:rPr lang="en-US" sz="1200" kern="100" dirty="0" err="1">
                          <a:effectLst/>
                        </a:rPr>
                        <a:t>MobileNet</a:t>
                      </a:r>
                      <a:r>
                        <a:rPr lang="en-US" sz="1200" kern="100" dirty="0">
                          <a:effectLst/>
                        </a:rPr>
                        <a:t> base for flood detection and segmentation.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CNN model achieved 98% accuracy and U-Net with </a:t>
                      </a:r>
                      <a:r>
                        <a:rPr lang="en-US" sz="1200" kern="100" dirty="0" err="1">
                          <a:effectLst/>
                        </a:rPr>
                        <a:t>MobileNet</a:t>
                      </a:r>
                      <a:r>
                        <a:rPr lang="en-US" sz="1200" kern="100" dirty="0">
                          <a:effectLst/>
                        </a:rPr>
                        <a:t> base achieved 90% accuracy in flood detection and segmentation.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1354684289"/>
                  </a:ext>
                </a:extLst>
              </a:tr>
              <a:tr h="56185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3.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Deep learning-based U-Net architecture for semantic segmentation of aerial and satellite images for flood detection.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The U-Net model achieved an Intersection over Union (</a:t>
                      </a:r>
                      <a:r>
                        <a:rPr lang="en-US" sz="1200" kern="100" dirty="0" err="1">
                          <a:effectLst/>
                        </a:rPr>
                        <a:t>IoU</a:t>
                      </a:r>
                      <a:r>
                        <a:rPr lang="en-US" sz="1200" kern="100" dirty="0">
                          <a:effectLst/>
                        </a:rPr>
                        <a:t>) score of 0.85, surpassing traditional methods in flood detection accuracy.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2343047499"/>
                  </a:ext>
                </a:extLst>
              </a:tr>
              <a:tr h="63148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4.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The voting classifier, combining Random Forest and Gradient Boosting algorithms, leveraging turbidity, gauge height, and discharge data to predict floods.</a:t>
                      </a:r>
                      <a:endParaRPr lang="en-GB" sz="1200" kern="100" dirty="0">
                        <a:effectLst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Achieves approximately 99% accuracy</a:t>
                      </a:r>
                      <a:endParaRPr lang="en-GB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4020553032"/>
                  </a:ext>
                </a:extLst>
              </a:tr>
              <a:tr h="772553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5.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Implements and compares various supervised machine learning algorithms (Logistic Regression, Random Forest, XGB, </a:t>
                      </a:r>
                      <a:r>
                        <a:rPr lang="en-US" sz="1200" kern="100" dirty="0" err="1">
                          <a:effectLst/>
                        </a:rPr>
                        <a:t>ExtraTree</a:t>
                      </a:r>
                      <a:r>
                        <a:rPr lang="en-US" sz="1200" kern="100" dirty="0">
                          <a:effectLst/>
                        </a:rPr>
                        <a:t>, LGBM, and </a:t>
                      </a:r>
                      <a:r>
                        <a:rPr lang="en-US" sz="1200" kern="100" dirty="0" err="1"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effectLst/>
                        </a:rPr>
                        <a:t> classifiers) for flood prediction analysis.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XGB and </a:t>
                      </a:r>
                      <a:r>
                        <a:rPr lang="en-US" sz="1200" kern="100" dirty="0" err="1">
                          <a:effectLst/>
                        </a:rPr>
                        <a:t>CatBoost</a:t>
                      </a:r>
                      <a:r>
                        <a:rPr lang="en-US" sz="1200" kern="100" dirty="0">
                          <a:effectLst/>
                        </a:rPr>
                        <a:t> classifiers outperform others with accuracy rates of 93.5% and 92.8%, respectively.</a:t>
                      </a:r>
                      <a:endParaRPr lang="en-GB" sz="1200" kern="100" dirty="0">
                        <a:effectLst/>
                      </a:endParaRPr>
                    </a:p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3964682108"/>
                  </a:ext>
                </a:extLst>
              </a:tr>
              <a:tr h="561856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6.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2024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Deep learning-based U-Net architecture for semantic segmentation of aerial and satellite images for flood detection.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The U-Net model achieved an Intersection over Union (</a:t>
                      </a:r>
                      <a:r>
                        <a:rPr lang="en-US" sz="1200" kern="100" dirty="0" err="1">
                          <a:effectLst/>
                        </a:rPr>
                        <a:t>IoU</a:t>
                      </a:r>
                      <a:r>
                        <a:rPr lang="en-US" sz="1200" kern="100" dirty="0">
                          <a:effectLst/>
                        </a:rPr>
                        <a:t>) score of 0.85, surpassing traditional methods in flood detection accuracy.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455230479"/>
                  </a:ext>
                </a:extLst>
              </a:tr>
              <a:tr h="632088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GB" sz="1200" kern="100" dirty="0">
                          <a:effectLst/>
                        </a:rPr>
                        <a:t>7.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2020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>
                          <a:effectLst/>
                        </a:rPr>
                        <a:t>Recurrent Neural Network (RNN) and comparison with alternative mathematical and regression models for flood prediction and water level prediction.</a:t>
                      </a:r>
                      <a:endParaRPr lang="en-GB" sz="1200" kern="10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The proposed Recurrent Neural Network (RNN) model achieved 95.6% accuracy in flood prediction and 94.2% accuracy in water level prediction</a:t>
                      </a:r>
                      <a:endParaRPr lang="en-GB" sz="1200" kern="100" dirty="0">
                        <a:effectLst/>
                        <a:latin typeface="Aptos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1581" marR="21581" marT="0" marB="0"/>
                </a:tc>
                <a:extLst>
                  <a:ext uri="{0D108BD9-81ED-4DB2-BD59-A6C34878D82A}">
                    <a16:rowId xmlns:a16="http://schemas.microsoft.com/office/drawing/2014/main" val="1166810979"/>
                  </a:ext>
                </a:extLst>
              </a:tr>
              <a:tr h="394631">
                <a:tc>
                  <a:txBody>
                    <a:bodyPr/>
                    <a:lstStyle/>
                    <a:p>
                      <a:pPr marL="0" lvl="0" indent="0" algn="ctr">
                        <a:spcAft>
                          <a:spcPts val="400"/>
                        </a:spcAft>
                        <a:buFont typeface="+mj-lt"/>
                        <a:buNone/>
                      </a:pPr>
                      <a:r>
                        <a:rPr lang="en-IN" sz="1200" kern="100" dirty="0">
                          <a:solidFill>
                            <a:srgbClr val="000000"/>
                          </a:solidFill>
                          <a:effectLst/>
                        </a:rPr>
                        <a:t>8. 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IN" sz="1200" kern="100">
                          <a:solidFill>
                            <a:srgbClr val="000000"/>
                          </a:solidFill>
                          <a:effectLst/>
                        </a:rPr>
                        <a:t>2019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</a:rPr>
                        <a:t>Deep Convolutional Neural Network (DCNN)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40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</a:rPr>
                        <a:t>Deep learning-based image classification with segmentation improved flood monitoring accuracy.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697412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6029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655AF-23CA-2AEB-A849-516D4126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F41BC35-B9E5-DAD5-C997-CCD70B14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2825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0FE1945-1D47-D4F4-1C55-991900BB203A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Complex Satellite Data</a:t>
            </a:r>
            <a:r>
              <a:rPr lang="en-GB" sz="2000" dirty="0"/>
              <a:t>: Traditional methods fail to handle diverse textures, scales, and high-resolution imagery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Traditional Technique Limitations</a:t>
            </a:r>
            <a:r>
              <a:rPr lang="en-GB" sz="2000" dirty="0"/>
              <a:t>: Poor adaptability to noise, illumination changes, and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Real-time Needs</a:t>
            </a:r>
            <a:r>
              <a:rPr lang="en-GB" sz="2000" dirty="0"/>
              <a:t>: High demand for real-time segmentation for disaster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Class Imbalance</a:t>
            </a:r>
            <a:r>
              <a:rPr lang="en-GB" sz="2000" dirty="0"/>
              <a:t>: Underrepresentation of flood-related classes in datasets impacts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Feature Extraction Challenges</a:t>
            </a:r>
            <a:r>
              <a:rPr lang="en-GB" sz="2000" dirty="0"/>
              <a:t>: Traditional methods lack the ability to identify complex flood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Struggle with real-time high-resolution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Solution</a:t>
            </a:r>
            <a:r>
              <a:rPr lang="en-GB" sz="2000" dirty="0"/>
              <a:t>: Deep learning autonomously learns hierarchical representations for better accuracy.</a:t>
            </a:r>
          </a:p>
        </p:txBody>
      </p:sp>
    </p:spTree>
    <p:extLst>
      <p:ext uri="{BB962C8B-B14F-4D97-AF65-F5344CB8AC3E}">
        <p14:creationId xmlns:p14="http://schemas.microsoft.com/office/powerpoint/2010/main" val="1077789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4D26-0BBA-090A-83F7-3E846844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C2C2AD6-829F-8B98-D9CC-0792BBF73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8C1F5E-D46C-493D-1078-734B8A26BE1D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Enhance the accuracy and efficiency of flood segmentation in satellite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Address the limitations of traditional methods that struggle with high-resolution and complex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Use U-Net deep learning to automatically identify patterns and features in raw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Provide pixel-level segmentation of satellite images for effective disaster management.</a:t>
            </a:r>
          </a:p>
        </p:txBody>
      </p:sp>
    </p:spTree>
    <p:extLst>
      <p:ext uri="{BB962C8B-B14F-4D97-AF65-F5344CB8AC3E}">
        <p14:creationId xmlns:p14="http://schemas.microsoft.com/office/powerpoint/2010/main" val="17139920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D0D5D-56D2-483F-AFF6-24ADEE35E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C9C18E1-B408-FA77-2E97-FE13A883D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87807-EF18-7039-252E-34C9E6124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9629" y="1266185"/>
            <a:ext cx="4532742" cy="524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49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EF03D-CA01-6B6C-48CF-7D9B4681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B850AB-B6EA-FC10-A77E-A3E02DF08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0E035BE-C840-3AE0-73CF-1156E83BCAC8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Kaggle satellite imagery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Attributes: High-resolution images of flood-prone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https://www.kaggle.com/datasets/faizalkarim/flood-area-segmentation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846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72CC9-C7CB-0477-05E0-90D63D9F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A2501B5-4FA2-B48C-6850-51953FDF1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pPr marR="0" rt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endParaRPr lang="en-GB" b="1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F180DF2-6091-4DBA-F09A-9E7BD11A344B}"/>
              </a:ext>
            </a:extLst>
          </p:cNvPr>
          <p:cNvSpPr txBox="1">
            <a:spLocks/>
          </p:cNvSpPr>
          <p:nvPr/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Steps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Resize images to 128x128 pixels.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Normalize pixel values using min-max scaling.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Convert hexadecimal mask </a:t>
            </a:r>
            <a:r>
              <a:rPr lang="en-GB" dirty="0" err="1"/>
              <a:t>colors</a:t>
            </a:r>
            <a:r>
              <a:rPr lang="en-GB" dirty="0"/>
              <a:t> to RGB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Augmentation</a:t>
            </a:r>
            <a:r>
              <a:rPr lang="en-GB" dirty="0"/>
              <a:t>: Improves model generalization.</a:t>
            </a:r>
          </a:p>
        </p:txBody>
      </p:sp>
    </p:spTree>
    <p:extLst>
      <p:ext uri="{BB962C8B-B14F-4D97-AF65-F5344CB8AC3E}">
        <p14:creationId xmlns:p14="http://schemas.microsoft.com/office/powerpoint/2010/main" val="2067153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1260</TotalTime>
  <Words>1356</Words>
  <Application>Microsoft Office PowerPoint</Application>
  <PresentationFormat>Widescreen</PresentationFormat>
  <Paragraphs>163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Aptos</vt:lpstr>
      <vt:lpstr>Arial</vt:lpstr>
      <vt:lpstr>Baskerville Old Face</vt:lpstr>
      <vt:lpstr>Calibri</vt:lpstr>
      <vt:lpstr>Times New Roman</vt:lpstr>
      <vt:lpstr>Trebuchet MS</vt:lpstr>
      <vt:lpstr>Wingdings 3</vt:lpstr>
      <vt:lpstr>Facet</vt:lpstr>
      <vt:lpstr>Leveraging Deep Learning and Multimodal Data for Enhanced Flood Forecasting</vt:lpstr>
      <vt:lpstr>Content</vt:lpstr>
      <vt:lpstr>Introduction</vt:lpstr>
      <vt:lpstr>Literature Review </vt:lpstr>
      <vt:lpstr>Problem Statement</vt:lpstr>
      <vt:lpstr>Objective</vt:lpstr>
      <vt:lpstr>Flowchart</vt:lpstr>
      <vt:lpstr>Dataset</vt:lpstr>
      <vt:lpstr>Data Preprocessing</vt:lpstr>
      <vt:lpstr>PowerPoint Presentation</vt:lpstr>
      <vt:lpstr>Model Architecture Description</vt:lpstr>
      <vt:lpstr>Data Split</vt:lpstr>
      <vt:lpstr>Model Implementation</vt:lpstr>
      <vt:lpstr>Experimental Results</vt:lpstr>
      <vt:lpstr>Applications</vt:lpstr>
      <vt:lpstr>Future Scope</vt:lpstr>
      <vt:lpstr>Conclusion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RAAJAN .</dc:creator>
  <cp:lastModifiedBy>RAAJAN .</cp:lastModifiedBy>
  <cp:revision>1</cp:revision>
  <dcterms:created xsi:type="dcterms:W3CDTF">2024-11-16T17:25:40Z</dcterms:created>
  <dcterms:modified xsi:type="dcterms:W3CDTF">2024-11-17T14:26:33Z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